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4" r:id="rId4"/>
    <p:sldMasterId id="2147483716" r:id="rId5"/>
    <p:sldMasterId id="2147483718" r:id="rId6"/>
    <p:sldMasterId id="2147483720" r:id="rId7"/>
    <p:sldMasterId id="2147483722" r:id="rId8"/>
    <p:sldMasterId id="2147483724" r:id="rId9"/>
    <p:sldMasterId id="2147483726" r:id="rId10"/>
    <p:sldMasterId id="2147483728" r:id="rId11"/>
    <p:sldMasterId id="2147483730" r:id="rId12"/>
    <p:sldMasterId id="2147483732" r:id="rId13"/>
    <p:sldMasterId id="2147483734" r:id="rId14"/>
    <p:sldMasterId id="2147483790" r:id="rId15"/>
    <p:sldMasterId id="2147483802" r:id="rId16"/>
  </p:sldMasterIdLst>
  <p:notesMasterIdLst>
    <p:notesMasterId r:id="rId101"/>
  </p:notesMasterIdLst>
  <p:handoutMasterIdLst>
    <p:handoutMasterId r:id="rId102"/>
  </p:handoutMasterIdLst>
  <p:sldIdLst>
    <p:sldId id="256" r:id="rId17"/>
    <p:sldId id="520" r:id="rId18"/>
    <p:sldId id="551" r:id="rId19"/>
    <p:sldId id="552" r:id="rId20"/>
    <p:sldId id="557" r:id="rId21"/>
    <p:sldId id="257" r:id="rId22"/>
    <p:sldId id="335" r:id="rId23"/>
    <p:sldId id="451" r:id="rId24"/>
    <p:sldId id="523" r:id="rId25"/>
    <p:sldId id="450" r:id="rId26"/>
    <p:sldId id="568" r:id="rId27"/>
    <p:sldId id="522" r:id="rId28"/>
    <p:sldId id="525" r:id="rId29"/>
    <p:sldId id="553" r:id="rId30"/>
    <p:sldId id="455" r:id="rId31"/>
    <p:sldId id="457" r:id="rId32"/>
    <p:sldId id="458" r:id="rId33"/>
    <p:sldId id="459" r:id="rId34"/>
    <p:sldId id="526" r:id="rId35"/>
    <p:sldId id="473" r:id="rId36"/>
    <p:sldId id="471" r:id="rId37"/>
    <p:sldId id="472" r:id="rId38"/>
    <p:sldId id="569" r:id="rId39"/>
    <p:sldId id="527" r:id="rId40"/>
    <p:sldId id="477" r:id="rId41"/>
    <p:sldId id="478" r:id="rId42"/>
    <p:sldId id="481" r:id="rId43"/>
    <p:sldId id="479" r:id="rId44"/>
    <p:sldId id="484" r:id="rId45"/>
    <p:sldId id="570" r:id="rId46"/>
    <p:sldId id="489" r:id="rId47"/>
    <p:sldId id="528" r:id="rId48"/>
    <p:sldId id="490" r:id="rId49"/>
    <p:sldId id="491" r:id="rId50"/>
    <p:sldId id="529" r:id="rId51"/>
    <p:sldId id="530" r:id="rId52"/>
    <p:sldId id="531" r:id="rId53"/>
    <p:sldId id="493" r:id="rId54"/>
    <p:sldId id="494" r:id="rId55"/>
    <p:sldId id="495" r:id="rId56"/>
    <p:sldId id="496" r:id="rId57"/>
    <p:sldId id="488" r:id="rId58"/>
    <p:sldId id="498" r:id="rId59"/>
    <p:sldId id="497" r:id="rId60"/>
    <p:sldId id="499" r:id="rId61"/>
    <p:sldId id="542" r:id="rId62"/>
    <p:sldId id="543" r:id="rId63"/>
    <p:sldId id="544" r:id="rId64"/>
    <p:sldId id="545" r:id="rId65"/>
    <p:sldId id="549" r:id="rId66"/>
    <p:sldId id="500" r:id="rId67"/>
    <p:sldId id="501" r:id="rId68"/>
    <p:sldId id="512" r:id="rId69"/>
    <p:sldId id="513" r:id="rId70"/>
    <p:sldId id="550" r:id="rId71"/>
    <p:sldId id="514" r:id="rId72"/>
    <p:sldId id="518" r:id="rId73"/>
    <p:sldId id="519" r:id="rId74"/>
    <p:sldId id="546" r:id="rId75"/>
    <p:sldId id="509" r:id="rId76"/>
    <p:sldId id="547" r:id="rId77"/>
    <p:sldId id="510" r:id="rId78"/>
    <p:sldId id="548" r:id="rId79"/>
    <p:sldId id="511" r:id="rId80"/>
    <p:sldId id="567" r:id="rId81"/>
    <p:sldId id="532" r:id="rId82"/>
    <p:sldId id="533" r:id="rId83"/>
    <p:sldId id="534" r:id="rId84"/>
    <p:sldId id="535" r:id="rId85"/>
    <p:sldId id="536" r:id="rId86"/>
    <p:sldId id="537" r:id="rId87"/>
    <p:sldId id="538" r:id="rId88"/>
    <p:sldId id="539" r:id="rId89"/>
    <p:sldId id="540" r:id="rId90"/>
    <p:sldId id="541" r:id="rId91"/>
    <p:sldId id="558" r:id="rId92"/>
    <p:sldId id="559" r:id="rId93"/>
    <p:sldId id="560" r:id="rId94"/>
    <p:sldId id="561" r:id="rId95"/>
    <p:sldId id="562" r:id="rId96"/>
    <p:sldId id="563" r:id="rId97"/>
    <p:sldId id="564" r:id="rId98"/>
    <p:sldId id="565" r:id="rId99"/>
    <p:sldId id="566"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77620" autoAdjust="0"/>
  </p:normalViewPr>
  <p:slideViewPr>
    <p:cSldViewPr>
      <p:cViewPr varScale="1">
        <p:scale>
          <a:sx n="71" d="100"/>
          <a:sy n="71" d="100"/>
        </p:scale>
        <p:origin x="1263" y="33"/>
      </p:cViewPr>
      <p:guideLst>
        <p:guide orient="horz" pos="2160"/>
        <p:guide pos="2880"/>
      </p:guideLst>
    </p:cSldViewPr>
  </p:slideViewPr>
  <p:outlineViewPr>
    <p:cViewPr>
      <p:scale>
        <a:sx n="33" d="100"/>
        <a:sy n="33" d="100"/>
      </p:scale>
      <p:origin x="0" y="428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74.xml"/><Relationship Id="rId95" Type="http://schemas.openxmlformats.org/officeDocument/2006/relationships/slide" Target="slides/slide79.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80" Type="http://schemas.openxmlformats.org/officeDocument/2006/relationships/slide" Target="slides/slide64.xml"/><Relationship Id="rId85" Type="http://schemas.openxmlformats.org/officeDocument/2006/relationships/slide" Target="slides/slide69.xml"/><Relationship Id="rId12" Type="http://schemas.openxmlformats.org/officeDocument/2006/relationships/slideMaster" Target="slideMasters/slideMaster12.xml"/><Relationship Id="rId17" Type="http://schemas.openxmlformats.org/officeDocument/2006/relationships/slide" Target="slides/slide1.xml"/><Relationship Id="rId33" Type="http://schemas.openxmlformats.org/officeDocument/2006/relationships/slide" Target="slides/slide17.xml"/><Relationship Id="rId38" Type="http://schemas.openxmlformats.org/officeDocument/2006/relationships/slide" Target="slides/slide22.xml"/><Relationship Id="rId59" Type="http://schemas.openxmlformats.org/officeDocument/2006/relationships/slide" Target="slides/slide43.xml"/><Relationship Id="rId103" Type="http://schemas.openxmlformats.org/officeDocument/2006/relationships/presProps" Target="pres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slide" Target="slides/slide8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6"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0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slide" Target="slides/slide82.xml"/><Relationship Id="rId3" Type="http://schemas.openxmlformats.org/officeDocument/2006/relationships/slideMaster" Target="slideMasters/slideMaster3.xml"/><Relationship Id="rId25" Type="http://schemas.openxmlformats.org/officeDocument/2006/relationships/slide" Target="slides/slide9.xml"/><Relationship Id="rId46" Type="http://schemas.openxmlformats.org/officeDocument/2006/relationships/slide" Target="slides/slide30.xml"/><Relationship Id="rId6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338F1E-972C-499F-A6A7-A18452EEE1FF}" type="datetimeFigureOut">
              <a:rPr lang="en-US" smtClean="0"/>
              <a:t>2/18/2022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F2D1A0-FA2E-48C4-BD8E-AA3A6238A26F}" type="slidenum">
              <a:rPr lang="en-US" smtClean="0"/>
              <a:t>‹#›</a:t>
            </a:fld>
            <a:endParaRPr lang="en-US"/>
          </a:p>
        </p:txBody>
      </p:sp>
    </p:spTree>
    <p:extLst>
      <p:ext uri="{BB962C8B-B14F-4D97-AF65-F5344CB8AC3E}">
        <p14:creationId xmlns:p14="http://schemas.microsoft.com/office/powerpoint/2010/main" val="4028368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2/18/2022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urocert.com.vn/tin-tc/quy-tring-cap-giay-chung-chi-iso-9001.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eurocert.com.vn/dich-vu/dch-v-khac/153-chung-nhan-san-pham.html" TargetMode="External"/><Relationship Id="rId4" Type="http://schemas.openxmlformats.org/officeDocument/2006/relationships/hyperlink" Target="http://eurocert.com.vn/dich-vu/chung-nhan-he-thong/chung-nhan-iso-9001.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snyders.us/cmm-iso.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so.or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softwareqatest.com/qatfaq1.html" TargetMode="External"/><Relationship Id="rId5" Type="http://schemas.openxmlformats.org/officeDocument/2006/relationships/hyperlink" Target="http://www.itil-officialsite.com/home/home.aspx" TargetMode="External"/><Relationship Id="rId4" Type="http://schemas.openxmlformats.org/officeDocument/2006/relationships/hyperlink" Target="http://asq.org/quality-press/"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www.diendantinhoc.org/vcs/forum/topic/28143/hoi-kinh-nghiem-ve-cmm.html?p=1#1023488196"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 ISO 9126.pdf trong tham khao KHTN</a:t>
            </a:r>
          </a:p>
        </p:txBody>
      </p:sp>
      <p:sp>
        <p:nvSpPr>
          <p:cNvPr id="4" name="Slide Number Placeholder 3"/>
          <p:cNvSpPr>
            <a:spLocks noGrp="1"/>
          </p:cNvSpPr>
          <p:nvPr>
            <p:ph type="sldNum" sz="quarter" idx="10"/>
          </p:nvPr>
        </p:nvSpPr>
        <p:spPr/>
        <p:txBody>
          <a:bodyPr/>
          <a:lstStyle/>
          <a:p>
            <a:fld id="{A63B9007-0201-49BE-A587-7F882848EC05}" type="slidenum">
              <a:rPr lang="en-US" smtClean="0"/>
              <a:t>1</a:t>
            </a:fld>
            <a:endParaRPr lang="en-US"/>
          </a:p>
        </p:txBody>
      </p:sp>
    </p:spTree>
    <p:extLst>
      <p:ext uri="{BB962C8B-B14F-4D97-AF65-F5344CB8AC3E}">
        <p14:creationId xmlns:p14="http://schemas.microsoft.com/office/powerpoint/2010/main" val="109180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Tậ</a:t>
            </a:r>
            <a:r>
              <a:rPr lang="en-US" b="1" baseline="0"/>
              <a:t>p trung vào ISO và CMM</a:t>
            </a:r>
          </a:p>
          <a:p>
            <a:endParaRPr lang="en-US" b="1" baseline="0"/>
          </a:p>
          <a:p>
            <a:endParaRPr lang="en-US" b="1" baseline="0"/>
          </a:p>
          <a:p>
            <a:endParaRPr lang="en-US" b="1"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 ISO/IEC 9000-3 – Quality </a:t>
            </a:r>
            <a:r>
              <a:rPr lang="en-US" b="1"/>
              <a:t>certification standards </a:t>
            </a:r>
            <a:r>
              <a:rPr lang="en-US"/>
              <a:t>for software development and maintenance organizations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t>■ ISO/IEC 15504 – Organizational software process capability/capacity </a:t>
            </a:r>
            <a:r>
              <a:rPr lang="en-US" b="1"/>
              <a:t>assessment</a:t>
            </a:r>
          </a:p>
          <a:p>
            <a:pPr marL="0" marR="0" indent="0" algn="l" defTabSz="914400" rtl="0" eaLnBrk="1" fontAlgn="auto" latinLnBrk="0" hangingPunct="1">
              <a:lnSpc>
                <a:spcPct val="100000"/>
              </a:lnSpc>
              <a:spcBef>
                <a:spcPts val="0"/>
              </a:spcBef>
              <a:spcAft>
                <a:spcPts val="0"/>
              </a:spcAft>
              <a:buClrTx/>
              <a:buSzTx/>
              <a:buFontTx/>
              <a:buNone/>
              <a:tabLst/>
              <a:defRPr/>
            </a:pPr>
            <a:r>
              <a:rPr lang="en-US"/>
              <a:t>■ ISO/IEC/IEEE 12207 – Software development practices.</a:t>
            </a:r>
          </a:p>
        </p:txBody>
      </p:sp>
      <p:sp>
        <p:nvSpPr>
          <p:cNvPr id="4" name="Slide Number Placeholder 3"/>
          <p:cNvSpPr>
            <a:spLocks noGrp="1"/>
          </p:cNvSpPr>
          <p:nvPr>
            <p:ph type="sldNum" sz="quarter" idx="10"/>
          </p:nvPr>
        </p:nvSpPr>
        <p:spPr/>
        <p:txBody>
          <a:bodyPr/>
          <a:lstStyle/>
          <a:p>
            <a:fld id="{A63B9007-0201-49BE-A587-7F882848EC05}" type="slidenum">
              <a:rPr lang="en-US" smtClean="0"/>
              <a:t>12</a:t>
            </a:fld>
            <a:endParaRPr lang="en-US"/>
          </a:p>
        </p:txBody>
      </p:sp>
    </p:spTree>
    <p:extLst>
      <p:ext uri="{BB962C8B-B14F-4D97-AF65-F5344CB8AC3E}">
        <p14:creationId xmlns:p14="http://schemas.microsoft.com/office/powerpoint/2010/main" val="2633789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 ISO là một tổ chức phi chính phủ. NHIỆM VỤ CHÍNH CỦA TỔ CHỨC NÀY LÀ </a:t>
            </a:r>
            <a:r>
              <a:rPr lang="en-US" sz="1200" b="1" u="sng" kern="1200">
                <a:solidFill>
                  <a:schemeClr val="tx1"/>
                </a:solidFill>
                <a:effectLst/>
                <a:latin typeface="+mn-lt"/>
                <a:ea typeface="+mn-ea"/>
                <a:cs typeface="+mn-cs"/>
              </a:rPr>
              <a:t>NGHIÊN CỨU, XÂY DỰNG, CÔNG BỐ </a:t>
            </a:r>
            <a:r>
              <a:rPr lang="en-US" sz="1200" b="1" kern="1200">
                <a:solidFill>
                  <a:schemeClr val="tx1"/>
                </a:solidFill>
                <a:effectLst/>
                <a:latin typeface="+mn-lt"/>
                <a:ea typeface="+mn-ea"/>
                <a:cs typeface="+mn-cs"/>
              </a:rPr>
              <a:t>CÁC TIÊU CHUẨN THUỘC NHIỀU LĨNH VỰC KHÁC NHAU</a:t>
            </a:r>
            <a:r>
              <a:rPr lang="en-US" sz="1200" kern="1200">
                <a:solidFill>
                  <a:schemeClr val="tx1"/>
                </a:solidFill>
                <a:effectLst/>
                <a:latin typeface="+mn-lt"/>
                <a:ea typeface="+mn-ea"/>
                <a:cs typeface="+mn-cs"/>
              </a:rPr>
              <a:t>. </a:t>
            </a:r>
            <a:endParaRPr lang="en-US" sz="1200" i="1" kern="1200">
              <a:solidFill>
                <a:schemeClr val="tx1"/>
              </a:solidFill>
              <a:effectLst/>
              <a:latin typeface="+mn-lt"/>
              <a:ea typeface="+mn-ea"/>
              <a:cs typeface="+mn-cs"/>
            </a:endParaRPr>
          </a:p>
          <a:p>
            <a:pPr marL="0"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ISO 9000 là</a:t>
            </a:r>
            <a:r>
              <a:rPr lang="en-US" sz="1200" b="1" i="0" kern="1200">
                <a:solidFill>
                  <a:schemeClr val="tx1"/>
                </a:solidFill>
                <a:effectLst/>
                <a:latin typeface="+mn-lt"/>
                <a:ea typeface="+mn-ea"/>
                <a:cs typeface="+mn-cs"/>
              </a:rPr>
              <a:t>:</a:t>
            </a:r>
          </a:p>
          <a:p>
            <a:pPr marL="457200" lvl="1"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Bộ tiêu chuẩn về quản lý chất lượng</a:t>
            </a:r>
            <a:endParaRPr lang="en-US" sz="1200" b="0" i="0" kern="1200">
              <a:solidFill>
                <a:schemeClr val="tx1"/>
              </a:solidFill>
              <a:effectLst/>
              <a:latin typeface="+mn-lt"/>
              <a:ea typeface="+mn-ea"/>
              <a:cs typeface="+mn-cs"/>
            </a:endParaRPr>
          </a:p>
          <a:p>
            <a:pPr lvl="1"/>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Á</a:t>
            </a:r>
            <a:r>
              <a:rPr lang="vi-VN" sz="1200" b="0" i="0" kern="1200">
                <a:solidFill>
                  <a:schemeClr val="tx1"/>
                </a:solidFill>
                <a:effectLst/>
                <a:latin typeface="+mn-lt"/>
                <a:ea typeface="+mn-ea"/>
                <a:cs typeface="+mn-cs"/>
              </a:rPr>
              <a:t>P DỤNG CHO TẤT CẢ CÁC LOẠI HÌNH TỔ CHỨC KHÔNG PHÂN BIỆT QUY MÔ HAY LOẠI HÌNH SẢN XUẤT / DỊCH VỤ</a:t>
            </a:r>
            <a:r>
              <a:rPr lang="en-US" sz="1200" b="0" i="0" kern="1200">
                <a:solidFill>
                  <a:schemeClr val="tx1"/>
                </a:solidFill>
                <a:effectLst/>
                <a:latin typeface="+mn-lt"/>
                <a:ea typeface="+mn-ea"/>
                <a:cs typeface="+mn-cs"/>
              </a:rPr>
              <a:t>,</a:t>
            </a:r>
            <a:r>
              <a:rPr lang="en-US" sz="1200" b="0" i="1"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BAO GỒM CẢ CÁC TRƯỜNG ĐẠI HỌC VÀ CAO ĐẲNG</a:t>
            </a:r>
            <a:r>
              <a:rPr lang="en-US" sz="1200" b="1" i="0" kern="1200">
                <a:solidFill>
                  <a:schemeClr val="tx1"/>
                </a:solidFill>
                <a:effectLst/>
                <a:latin typeface="+mn-lt"/>
                <a:ea typeface="+mn-ea"/>
                <a:cs typeface="+mn-cs"/>
              </a:rPr>
              <a:t> </a:t>
            </a:r>
            <a:r>
              <a:rPr lang="en-US" sz="1200" b="0" i="1" u="none" kern="12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Vd</a:t>
            </a:r>
            <a:r>
              <a:rPr lang="en-US" sz="1200" b="0" i="1" u="none" strike="noStrike" kern="1200" baseline="0">
                <a:solidFill>
                  <a:schemeClr val="tx1"/>
                </a:solidFill>
                <a:effectLst/>
                <a:latin typeface="+mn-lt"/>
                <a:ea typeface="+mn-ea"/>
                <a:cs typeface="+mn-cs"/>
              </a:rPr>
              <a:t> ISO khác là </a:t>
            </a:r>
            <a:r>
              <a:rPr lang="vi-VN" sz="1200" b="0" i="1" u="none" kern="1200">
                <a:solidFill>
                  <a:schemeClr val="tx1"/>
                </a:solidFill>
                <a:effectLst/>
                <a:latin typeface="+mn-lt"/>
                <a:ea typeface="+mn-ea"/>
                <a:cs typeface="+mn-cs"/>
              </a:rPr>
              <a:t>ISO 14001</a:t>
            </a:r>
            <a:r>
              <a:rPr lang="en-US" sz="1200" b="0" i="1" u="none" kern="1200">
                <a:solidFill>
                  <a:schemeClr val="tx1"/>
                </a:solidFill>
                <a:effectLst/>
                <a:latin typeface="+mn-lt"/>
                <a:ea typeface="+mn-ea"/>
                <a:cs typeface="+mn-cs"/>
              </a:rPr>
              <a:t>:</a:t>
            </a:r>
            <a:r>
              <a:rPr lang="vi-VN" sz="1200" b="0" i="1" u="none" kern="1200">
                <a:solidFill>
                  <a:schemeClr val="tx1"/>
                </a:solidFill>
                <a:effectLst/>
                <a:latin typeface="+mn-lt"/>
                <a:ea typeface="+mn-ea"/>
                <a:cs typeface="+mn-cs"/>
              </a:rPr>
              <a:t> là tiêu chuẩn quốc tế về hệ thống quản lý môi trường</a:t>
            </a:r>
            <a:r>
              <a:rPr lang="en-US" sz="1200" b="0" i="1" u="none" kern="1200">
                <a:solidFill>
                  <a:schemeClr val="tx1"/>
                </a:solidFill>
                <a:effectLst/>
                <a:latin typeface="+mn-lt"/>
                <a:ea typeface="+mn-ea"/>
                <a:cs typeface="+mn-cs"/>
              </a:rPr>
              <a:t>)</a:t>
            </a:r>
          </a:p>
          <a:p>
            <a:pPr marL="0" lvl="0" indent="0">
              <a:buFontTx/>
              <a:buNone/>
            </a:pPr>
            <a:r>
              <a:rPr lang="en-US" sz="1200" b="0" i="0" u="none" kern="1200" baseline="0">
                <a:solidFill>
                  <a:schemeClr val="tx1"/>
                </a:solidFill>
                <a:effectLst/>
                <a:latin typeface="+mn-lt"/>
                <a:ea typeface="+mn-ea"/>
                <a:cs typeface="+mn-cs"/>
              </a:rPr>
              <a:t>- ISO 9001: … BẢN MỚI NHẤT ISO 9001:2015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ISO 9000-3</a:t>
            </a:r>
            <a:r>
              <a:rPr lang="en-US" sz="1200" b="0" i="0" kern="1200">
                <a:solidFill>
                  <a:schemeClr val="tx1"/>
                </a:solidFill>
                <a:effectLst/>
                <a:latin typeface="+mn-lt"/>
                <a:ea typeface="+mn-ea"/>
                <a:cs typeface="+mn-cs"/>
              </a:rPr>
              <a:t>:  là</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cụ</a:t>
            </a:r>
            <a:r>
              <a:rPr lang="en-US" sz="1200" b="0" i="0" kern="1200" baseline="0">
                <a:solidFill>
                  <a:schemeClr val="tx1"/>
                </a:solidFill>
                <a:effectLst/>
                <a:latin typeface="+mn-lt"/>
                <a:ea typeface="+mn-ea"/>
                <a:cs typeface="+mn-cs"/>
              </a:rPr>
              <a:t> thể hóa</a:t>
            </a:r>
            <a:r>
              <a:rPr lang="vi-VN" sz="1200" b="0" i="0" kern="1200">
                <a:solidFill>
                  <a:schemeClr val="tx1"/>
                </a:solidFill>
                <a:effectLst/>
                <a:latin typeface="+mn-lt"/>
                <a:ea typeface="+mn-ea"/>
                <a:cs typeface="+mn-cs"/>
              </a:rPr>
              <a:t> của</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ISO 9000 </a:t>
            </a:r>
            <a:r>
              <a:rPr lang="en-US" sz="1200" b="0" i="0" kern="1200">
                <a:solidFill>
                  <a:schemeClr val="tx1"/>
                </a:solidFill>
                <a:effectLst/>
                <a:latin typeface="+mn-lt"/>
                <a:ea typeface="+mn-ea"/>
                <a:cs typeface="+mn-cs"/>
              </a:rPr>
              <a:t>vào</a:t>
            </a:r>
            <a:r>
              <a:rPr lang="vi-VN" sz="1200" b="0" i="0" kern="1200">
                <a:solidFill>
                  <a:schemeClr val="tx1"/>
                </a:solidFill>
                <a:effectLst/>
                <a:latin typeface="+mn-lt"/>
                <a:ea typeface="+mn-ea"/>
                <a:cs typeface="+mn-cs"/>
              </a:rPr>
              <a:t> PHÁT TRIỂN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VÀ BẢO TR</a:t>
            </a:r>
            <a:r>
              <a:rPr lang="en-US" sz="1200" b="0" i="0" kern="1200">
                <a:solidFill>
                  <a:schemeClr val="tx1"/>
                </a:solidFill>
                <a:effectLst/>
                <a:latin typeface="+mn-lt"/>
                <a:ea typeface="+mn-ea"/>
                <a:cs typeface="+mn-cs"/>
              </a:rPr>
              <a:t>Ì</a:t>
            </a:r>
            <a:r>
              <a:rPr lang="vi-VN" sz="1200" b="0" i="0" kern="1200">
                <a:solidFill>
                  <a:schemeClr val="tx1"/>
                </a:solidFill>
                <a:effectLst/>
                <a:latin typeface="+mn-lt"/>
                <a:ea typeface="+mn-ea"/>
                <a:cs typeface="+mn-cs"/>
              </a:rPr>
              <a:t> PHẦN MỀM</a:t>
            </a:r>
            <a:endParaRPr lang="en-US" sz="1200" b="1"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Mỗi quốc gia cũng có thể có hướng dẫn riêng nhưng vẫn bảo đảm các qui định chung nhất của chuẩn quốc tế (ví dụ: chuẩn BS 5750 thường được dùng ở</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Anh quốc thay vì ISO 9000).</a:t>
            </a:r>
            <a:endParaRPr lang="en-US" sz="1200" b="1"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Cả hai tiêu chuẩn ISO 9001 và ISO 9000-3 được xem xét và cập nhật mỗi 5-8 năm</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một lần</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VD/</a:t>
            </a:r>
            <a:r>
              <a:rPr lang="vi-VN" sz="1200" b="1" i="0" kern="1200">
                <a:solidFill>
                  <a:schemeClr val="tx1"/>
                </a:solidFill>
                <a:effectLst/>
                <a:latin typeface="+mn-lt"/>
                <a:ea typeface="+mn-ea"/>
                <a:cs typeface="+mn-cs"/>
              </a:rPr>
              <a:t>ISO 9000 được phát hành trong năm 2000 được gọi là ISO 9000:2000</a:t>
            </a:r>
            <a:r>
              <a:rPr lang="en-US" sz="1200" b="1" i="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u="non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u="non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u="none" kern="1200">
              <a:solidFill>
                <a:schemeClr val="tx1"/>
              </a:solidFill>
              <a:effectLst/>
              <a:latin typeface="+mn-lt"/>
              <a:ea typeface="+mn-ea"/>
              <a:cs typeface="+mn-cs"/>
            </a:endParaRPr>
          </a:p>
          <a:p>
            <a:r>
              <a:rPr lang="vi-VN" sz="1200" b="1" i="0" kern="1200">
                <a:solidFill>
                  <a:schemeClr val="tx1"/>
                </a:solidFill>
                <a:effectLst/>
                <a:latin typeface="+mn-lt"/>
                <a:ea typeface="+mn-ea"/>
                <a:cs typeface="+mn-cs"/>
              </a:rPr>
              <a:t>Bộ tiêu chuẩn ISO 9000 bao gồm</a:t>
            </a:r>
            <a:r>
              <a:rPr lang="en-US" sz="1200" b="1" i="0" kern="1200">
                <a:solidFill>
                  <a:schemeClr val="tx1"/>
                </a:solidFill>
                <a:effectLst/>
                <a:latin typeface="+mn-lt"/>
                <a:ea typeface="+mn-ea"/>
                <a:cs typeface="+mn-cs"/>
              </a:rPr>
              <a:t>:</a:t>
            </a:r>
            <a:endParaRPr lang="vi-VN"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1.</a:t>
            </a:r>
            <a:r>
              <a:rPr lang="vi-VN" sz="8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ISO 9000: 2005 Hệ thống quản lý chất lượng - Cơ sở và từ vựng</a:t>
            </a:r>
            <a:endParaRPr lang="vi-VN" sz="2000" b="0" i="0" kern="1200">
              <a:solidFill>
                <a:schemeClr val="tx1"/>
              </a:solidFill>
              <a:effectLst/>
              <a:latin typeface="+mn-lt"/>
              <a:ea typeface="+mn-ea"/>
              <a:cs typeface="+mn-cs"/>
            </a:endParaRPr>
          </a:p>
          <a:p>
            <a:r>
              <a:rPr lang="vi-VN" sz="1200" b="0" i="0" u="sng" kern="1200">
                <a:solidFill>
                  <a:schemeClr val="tx1"/>
                </a:solidFill>
                <a:effectLst/>
                <a:latin typeface="+mn-lt"/>
                <a:ea typeface="+mn-ea"/>
                <a:cs typeface="+mn-cs"/>
              </a:rPr>
              <a:t>2.</a:t>
            </a:r>
            <a:r>
              <a:rPr lang="vi-VN" sz="800" b="0" i="0" u="sng" kern="1200">
                <a:solidFill>
                  <a:schemeClr val="tx1"/>
                </a:solidFill>
                <a:effectLst/>
                <a:latin typeface="+mn-lt"/>
                <a:ea typeface="+mn-ea"/>
                <a:cs typeface="+mn-cs"/>
              </a:rPr>
              <a:t>     </a:t>
            </a:r>
            <a:r>
              <a:rPr lang="vi-VN" sz="1200" b="0" i="0" u="sng" kern="1200">
                <a:solidFill>
                  <a:schemeClr val="tx1"/>
                </a:solidFill>
                <a:effectLst/>
                <a:latin typeface="+mn-lt"/>
                <a:ea typeface="+mn-ea"/>
                <a:cs typeface="+mn-cs"/>
              </a:rPr>
              <a:t>ISO 9001: 2008 HỆ THỐNG QUẢN LÝ CHẤT LƯỢNG -  CÁC YÊU CẦU</a:t>
            </a:r>
            <a:r>
              <a:rPr lang="en-US" sz="1200" b="0" i="0" u="sng" kern="1200">
                <a:solidFill>
                  <a:schemeClr val="tx1"/>
                </a:solidFill>
                <a:effectLst/>
                <a:latin typeface="+mn-lt"/>
                <a:ea typeface="+mn-ea"/>
                <a:cs typeface="+mn-cs"/>
              </a:rPr>
              <a:t> (GỌI</a:t>
            </a:r>
            <a:r>
              <a:rPr lang="en-US" sz="1200" b="0" i="0" u="sng" kern="1200" baseline="0">
                <a:solidFill>
                  <a:schemeClr val="tx1"/>
                </a:solidFill>
                <a:effectLst/>
                <a:latin typeface="+mn-lt"/>
                <a:ea typeface="+mn-ea"/>
                <a:cs typeface="+mn-cs"/>
              </a:rPr>
              <a:t> TẮT LÀ ISO 9001)</a:t>
            </a:r>
            <a:endParaRPr lang="vi-VN" sz="2000" b="0" i="0" u="sng"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3.</a:t>
            </a:r>
            <a:r>
              <a:rPr lang="vi-VN" sz="8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ISO 9004: 2000 Hệ thống quản lý chất lượng  - Hướng dẫn cải tiến hiệu quả</a:t>
            </a:r>
            <a:endParaRPr lang="vi-VN" sz="20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4.</a:t>
            </a:r>
            <a:r>
              <a:rPr lang="vi-VN" sz="8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ISO 19011: 2002 Hướng dẫn đánh giá hệ thống quản lý chất lượng và môi trường</a:t>
            </a:r>
            <a:endParaRPr lang="vi-VN" sz="20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1"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1"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1"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sng" kern="1200">
                <a:solidFill>
                  <a:schemeClr val="tx1"/>
                </a:solidFill>
                <a:effectLst/>
                <a:latin typeface="+mn-lt"/>
                <a:ea typeface="+mn-ea"/>
                <a:cs typeface="+mn-cs"/>
              </a:rPr>
              <a:t>As ISO 9000-3 adaptations are based on those introduced to ISO 9001</a:t>
            </a:r>
            <a:r>
              <a:rPr lang="en-US" sz="1200" b="1" i="0" kern="1200">
                <a:solidFill>
                  <a:schemeClr val="tx1"/>
                </a:solidFill>
                <a:effectLst/>
                <a:latin typeface="+mn-lt"/>
                <a:ea typeface="+mn-ea"/>
                <a:cs typeface="+mn-cs"/>
              </a:rPr>
              <a:t>, publication of the revised Guidelines follows publication of the revised Standard by a few years. For example, the 1997 edition of ISO 9000-3 (ISO, 1997) relies on the 1994 edition of ISO 1994 (ISO, 1994). At the time of writing, the 2000 edition of ISO 9001 (ISO, 2000a) has been issued, but only the final just-completed draft of ISO 9000-3 (ISO/IEC, 2001) is awaiting approval.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The current 1997 edition of ISO 9000-3 Guidelines integrates ISO 9001 with its specialized ISO 9000-3 Guidelines into one “all inclusive” standard for the software industry. In other words, from the 1997 edition on, the ISO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9000-3 will represent the stand-alone ISO standard for the software industry. The new version of ISO 9000-3 follows this lead and will also serve as an “all-inclusive” standard for the software industry. Hence, the ISO 9000-3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Standard for the software industry can be considered to provide the requirements for ISO 9000-3 certification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1" i="0" kern="1200">
                <a:solidFill>
                  <a:schemeClr val="tx1"/>
                </a:solidFill>
                <a:effectLst/>
                <a:latin typeface="+mn-lt"/>
                <a:ea typeface="+mn-ea"/>
                <a:cs typeface="+mn-cs"/>
              </a:rPr>
              <a:t>Có ba thành phần </a:t>
            </a:r>
            <a:r>
              <a:rPr lang="vi-VN" sz="1200" b="0" i="0" kern="1200">
                <a:solidFill>
                  <a:schemeClr val="tx1"/>
                </a:solidFill>
                <a:effectLst/>
                <a:latin typeface="+mn-lt"/>
                <a:ea typeface="+mn-ea"/>
                <a:cs typeface="+mn-cs"/>
              </a:rPr>
              <a:t>của tiêu chuẩn ISO 9000 như sau:</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a:solidFill>
                  <a:schemeClr val="tx1"/>
                </a:solidFill>
                <a:effectLst/>
                <a:latin typeface="+mn-lt"/>
                <a:ea typeface="+mn-ea"/>
                <a:cs typeface="+mn-cs"/>
              </a:rPr>
              <a:t>ISO 9000: </a:t>
            </a:r>
            <a:r>
              <a:rPr lang="en-US" sz="1200" b="0" i="0" kern="1200">
                <a:solidFill>
                  <a:schemeClr val="tx1"/>
                </a:solidFill>
                <a:effectLst/>
                <a:latin typeface="+mn-lt"/>
                <a:ea typeface="+mn-ea"/>
                <a:cs typeface="+mn-cs"/>
              </a:rPr>
              <a:t>Cơ</a:t>
            </a:r>
            <a:r>
              <a:rPr lang="en-US" sz="1200" b="0" i="0" kern="1200" baseline="0">
                <a:solidFill>
                  <a:schemeClr val="tx1"/>
                </a:solidFill>
                <a:effectLst/>
                <a:latin typeface="+mn-lt"/>
                <a:ea typeface="+mn-ea"/>
                <a:cs typeface="+mn-cs"/>
              </a:rPr>
              <a:t> sở </a:t>
            </a:r>
            <a:r>
              <a:rPr lang="vi-VN" sz="1200" b="0" i="0" kern="1200">
                <a:solidFill>
                  <a:schemeClr val="tx1"/>
                </a:solidFill>
                <a:effectLst/>
                <a:latin typeface="+mn-lt"/>
                <a:ea typeface="+mn-ea"/>
                <a:cs typeface="+mn-cs"/>
              </a:rPr>
              <a:t>và từ vựn</a:t>
            </a:r>
            <a:r>
              <a:rPr lang="en-US" sz="1200" b="0" i="0" kern="1200">
                <a:solidFill>
                  <a:schemeClr val="tx1"/>
                </a:solidFill>
                <a:effectLst/>
                <a:latin typeface="+mn-lt"/>
                <a:ea typeface="+mn-ea"/>
                <a:cs typeface="+mn-cs"/>
              </a:rPr>
              <a:t>g (</a:t>
            </a:r>
            <a:r>
              <a:rPr lang="vi-VN" sz="1200" b="1" i="0" kern="1200">
                <a:solidFill>
                  <a:schemeClr val="tx1"/>
                </a:solidFill>
                <a:effectLst/>
                <a:latin typeface="+mn-lt"/>
                <a:ea typeface="+mn-ea"/>
                <a:cs typeface="+mn-cs"/>
              </a:rPr>
              <a:t>bao gồm </a:t>
            </a:r>
            <a:r>
              <a:rPr lang="vi-VN" sz="1200" b="1" i="0" u="sng" kern="1200">
                <a:solidFill>
                  <a:schemeClr val="tx1"/>
                </a:solidFill>
                <a:effectLst/>
                <a:latin typeface="+mn-lt"/>
                <a:ea typeface="+mn-ea"/>
                <a:cs typeface="+mn-cs"/>
              </a:rPr>
              <a:t>những tiêu chuẩn</a:t>
            </a:r>
            <a:r>
              <a:rPr lang="en-US" sz="1200" b="1" i="0" u="sng" kern="1200">
                <a:solidFill>
                  <a:schemeClr val="tx1"/>
                </a:solidFill>
                <a:effectLst/>
                <a:latin typeface="+mn-lt"/>
                <a:ea typeface="+mn-ea"/>
                <a:cs typeface="+mn-cs"/>
              </a:rPr>
              <a:t> và</a:t>
            </a:r>
            <a:r>
              <a:rPr lang="en-US" sz="1200" b="1" i="0" u="sng" kern="1200" baseline="0">
                <a:solidFill>
                  <a:schemeClr val="tx1"/>
                </a:solidFill>
                <a:effectLst/>
                <a:latin typeface="+mn-lt"/>
                <a:ea typeface="+mn-ea"/>
                <a:cs typeface="+mn-cs"/>
              </a:rPr>
              <a:t> khái niệm</a:t>
            </a:r>
            <a:r>
              <a:rPr lang="vi-VN" sz="1200" b="1" i="0" u="sng" kern="1200">
                <a:solidFill>
                  <a:schemeClr val="tx1"/>
                </a:solidFill>
                <a:effectLst/>
                <a:latin typeface="+mn-lt"/>
                <a:ea typeface="+mn-ea"/>
                <a:cs typeface="+mn-cs"/>
              </a:rPr>
              <a:t> cơ bản</a:t>
            </a:r>
            <a:r>
              <a:rPr lang="vi-VN" sz="1200" b="1" i="0" kern="1200">
                <a:solidFill>
                  <a:schemeClr val="tx1"/>
                </a:solidFill>
                <a:effectLst/>
                <a:latin typeface="+mn-lt"/>
                <a:ea typeface="+mn-ea"/>
                <a:cs typeface="+mn-cs"/>
              </a:rPr>
              <a:t> về hệ thống quản lí chất lượng</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Bản mới nhất </a:t>
            </a:r>
            <a:r>
              <a:rPr lang="en-US" sz="1200" b="1" i="0" kern="1200">
                <a:solidFill>
                  <a:schemeClr val="tx1"/>
                </a:solidFill>
                <a:effectLst/>
                <a:latin typeface="+mn-lt"/>
                <a:ea typeface="+mn-ea"/>
                <a:cs typeface="+mn-cs"/>
              </a:rPr>
              <a:t>ISO 9000: 2005.</a:t>
            </a:r>
            <a:endParaRPr lang="vi-VN" sz="1200" b="1"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a:solidFill>
                  <a:schemeClr val="tx1"/>
                </a:solidFill>
                <a:effectLst/>
                <a:latin typeface="+mn-lt"/>
                <a:ea typeface="+mn-ea"/>
                <a:cs typeface="+mn-cs"/>
              </a:rPr>
              <a:t>ISO 9001: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y</a:t>
            </a:r>
            <a:r>
              <a:rPr lang="vi-VN" sz="1200" b="0" i="0" kern="1200">
                <a:solidFill>
                  <a:schemeClr val="tx1"/>
                </a:solidFill>
                <a:effectLst/>
                <a:latin typeface="+mn-lt"/>
                <a:ea typeface="+mn-ea"/>
                <a:cs typeface="+mn-cs"/>
              </a:rPr>
              <a:t>êu cầu</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đưa</a:t>
            </a:r>
            <a:r>
              <a:rPr lang="en-US" sz="1200" b="1" i="0" kern="1200" baseline="0">
                <a:solidFill>
                  <a:schemeClr val="tx1"/>
                </a:solidFill>
                <a:effectLst/>
                <a:latin typeface="+mn-lt"/>
                <a:ea typeface="+mn-ea"/>
                <a:cs typeface="+mn-cs"/>
              </a:rPr>
              <a:t> ra các yêu cầu CL</a:t>
            </a:r>
            <a:r>
              <a:rPr lang="en-US" sz="1200" b="0" i="0" kern="120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Bản mới nhất </a:t>
            </a:r>
            <a:r>
              <a:rPr lang="en-US" sz="1200" b="1" i="0" kern="1200">
                <a:solidFill>
                  <a:schemeClr val="tx1"/>
                </a:solidFill>
                <a:effectLst/>
                <a:latin typeface="+mn-lt"/>
                <a:ea typeface="+mn-ea"/>
                <a:cs typeface="+mn-cs"/>
              </a:rPr>
              <a:t>ISO 9001:2008. </a:t>
            </a:r>
            <a:r>
              <a:rPr lang="vi-VN" sz="1200" b="0" i="1" kern="1200">
                <a:solidFill>
                  <a:schemeClr val="tx1"/>
                </a:solidFill>
                <a:effectLst/>
                <a:latin typeface="+mn-lt"/>
                <a:ea typeface="+mn-ea"/>
                <a:cs typeface="+mn-cs"/>
              </a:rPr>
              <a:t>Sử dụng tiêu chuẩn ISO 9001:2008 giúp đảm bảo rằng khách hàng nhận được sản phẩm phù hợp, chất lượng và dịch vụ</a:t>
            </a:r>
            <a:r>
              <a:rPr lang="en-US" sz="1200" b="0" i="1"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tốt, từ đó mang lại nhiều lợi ích kinh doanh.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a:solidFill>
                  <a:schemeClr val="tx1"/>
                </a:solidFill>
                <a:effectLst/>
                <a:latin typeface="+mn-lt"/>
                <a:ea typeface="+mn-ea"/>
                <a:cs typeface="+mn-cs"/>
              </a:rPr>
              <a:t>ISO 9004: Hướng dẫn cải tiến </a:t>
            </a:r>
            <a:r>
              <a:rPr lang="en-US"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tập</a:t>
            </a:r>
            <a:r>
              <a:rPr lang="en-US" sz="1200" b="1" i="0" kern="1200" baseline="0">
                <a:solidFill>
                  <a:schemeClr val="tx1"/>
                </a:solidFill>
                <a:effectLst/>
                <a:latin typeface="+mn-lt"/>
                <a:ea typeface="+mn-ea"/>
                <a:cs typeface="+mn-cs"/>
              </a:rPr>
              <a:t> trung vào cách làm cho HTQLCL hiệu quả hơn</a:t>
            </a:r>
            <a:r>
              <a:rPr lang="en-US"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Bản mới nhất </a:t>
            </a:r>
            <a:r>
              <a:rPr lang="en-US" sz="1200" b="1" i="0" kern="1200">
                <a:solidFill>
                  <a:schemeClr val="tx1"/>
                </a:solidFill>
                <a:effectLst/>
                <a:latin typeface="+mn-lt"/>
                <a:ea typeface="+mn-ea"/>
                <a:cs typeface="+mn-cs"/>
              </a:rPr>
              <a:t>ISO 9004: 2009</a:t>
            </a:r>
          </a:p>
          <a:p>
            <a:pPr lvl="1"/>
            <a:r>
              <a:rPr lang="en-US"/>
              <a:t>ISO 9000 : Fundamentals and vocabulary</a:t>
            </a:r>
          </a:p>
          <a:p>
            <a:pPr lvl="1"/>
            <a:r>
              <a:rPr lang="en-US"/>
              <a:t>ISO 9001 : Requirements</a:t>
            </a:r>
          </a:p>
          <a:p>
            <a:pPr lvl="1"/>
            <a:r>
              <a:rPr lang="en-US"/>
              <a:t>ISO 9004 : Guidelines for performance improvements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a:solidFill>
                <a:schemeClr val="tx1"/>
              </a:solidFill>
              <a:effectLst/>
              <a:latin typeface="+mn-lt"/>
              <a:ea typeface="+mn-ea"/>
              <a:cs typeface="+mn-cs"/>
            </a:endParaRPr>
          </a:p>
          <a:p>
            <a:r>
              <a:rPr lang="en-US"/>
              <a:t>Evolution of  ISO 9000 standards</a:t>
            </a:r>
          </a:p>
          <a:p>
            <a:pPr lvl="1"/>
            <a:r>
              <a:rPr lang="en-US"/>
              <a:t>ISO 9000:1987 (1987 version)</a:t>
            </a:r>
          </a:p>
          <a:p>
            <a:pPr lvl="1"/>
            <a:r>
              <a:rPr lang="en-US"/>
              <a:t>ISO 9000:1994 (1994 version)</a:t>
            </a:r>
          </a:p>
          <a:p>
            <a:pPr lvl="1"/>
            <a:r>
              <a:rPr lang="en-US"/>
              <a:t>ISO 9000:2000 (2000 version)</a:t>
            </a:r>
          </a:p>
          <a:p>
            <a:pPr lvl="2"/>
            <a:r>
              <a:rPr lang="en-US"/>
              <a:t>ISO 9000 : 2000 </a:t>
            </a:r>
          </a:p>
          <a:p>
            <a:pPr lvl="2"/>
            <a:r>
              <a:rPr lang="en-US"/>
              <a:t>ISO 9001: 2000</a:t>
            </a:r>
          </a:p>
          <a:p>
            <a:pPr lvl="2"/>
            <a:r>
              <a:rPr lang="en-US"/>
              <a:t>ISO 9004 : 2000 </a:t>
            </a:r>
          </a:p>
          <a:p>
            <a:pPr lvl="2"/>
            <a:r>
              <a:rPr lang="en-US"/>
              <a:t>ISO 19011 : 2001 </a:t>
            </a:r>
            <a:endParaRPr lang="en-US" sz="1200" b="1"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i="0" kern="1200">
                <a:solidFill>
                  <a:schemeClr val="tx1"/>
                </a:solidFill>
                <a:effectLst/>
                <a:latin typeface="+mn-lt"/>
                <a:ea typeface="+mn-ea"/>
                <a:cs typeface="+mn-cs"/>
              </a:rPr>
              <a:t>Sự</a:t>
            </a:r>
            <a:r>
              <a:rPr lang="en-US" sz="1200" b="1" i="0" kern="1200" baseline="0">
                <a:solidFill>
                  <a:schemeClr val="tx1"/>
                </a:solidFill>
                <a:effectLst/>
                <a:latin typeface="+mn-lt"/>
                <a:ea typeface="+mn-ea"/>
                <a:cs typeface="+mn-cs"/>
              </a:rPr>
              <a:t> pt của chuẩn ISO 9000</a:t>
            </a:r>
            <a:endParaRPr lang="en-US" sz="1200" b="1"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ISO 9000 là bộ Tiêu chuẩn về hệ thống quản lý chất lượng dc ban hành lần thứ nhất vào năm 1987 (phiên</a:t>
            </a:r>
            <a:r>
              <a:rPr lang="en-US" sz="1200" kern="1200" baseline="0">
                <a:solidFill>
                  <a:schemeClr val="tx1"/>
                </a:solidFill>
                <a:effectLst/>
                <a:latin typeface="+mn-lt"/>
                <a:ea typeface="+mn-ea"/>
                <a:cs typeface="+mn-cs"/>
              </a:rPr>
              <a:t> bản năm 1987)</a:t>
            </a:r>
            <a:r>
              <a:rPr lang="en-US" sz="1200" kern="1200">
                <a:solidFill>
                  <a:schemeClr val="tx1"/>
                </a:solidFill>
                <a:effectLst/>
                <a:latin typeface="+mn-lt"/>
                <a:ea typeface="+mn-ea"/>
                <a:cs typeface="+mn-cs"/>
              </a:rPr>
              <a:t>, lần thứ 2 năm 1994 và lần thứ 3 vào năm 2000 (phiên bản năm 2000). </a:t>
            </a:r>
            <a:r>
              <a:rPr lang="en-US" sz="1200" b="0" i="0" kern="1200">
                <a:solidFill>
                  <a:schemeClr val="tx1"/>
                </a:solidFill>
                <a:effectLst/>
                <a:latin typeface="+mn-lt"/>
                <a:ea typeface="+mn-ea"/>
                <a:cs typeface="+mn-cs"/>
              </a:rPr>
              <a:t>ISO 9001:2000 kết hợp ba tiêu chuẩn 9001, 9002, và 9003:1994 thành một. Phiên</a:t>
            </a:r>
            <a:r>
              <a:rPr lang="en-US" sz="1200" b="0" i="0" kern="1200" baseline="0">
                <a:solidFill>
                  <a:schemeClr val="tx1"/>
                </a:solidFill>
                <a:effectLst/>
                <a:latin typeface="+mn-lt"/>
                <a:ea typeface="+mn-ea"/>
                <a:cs typeface="+mn-cs"/>
              </a:rPr>
              <a:t> bản 2008 chỉ là sửa đổi, không thêm mới.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a:solidFill>
                  <a:schemeClr val="tx1"/>
                </a:solidFill>
                <a:effectLst/>
                <a:latin typeface="+mn-lt"/>
                <a:ea typeface="+mn-ea"/>
                <a:cs typeface="+mn-cs"/>
              </a:rPr>
              <a:t>Phiên bản năm 1987: gồm có 3 mô hình cho HTQLCL: </a:t>
            </a:r>
            <a:r>
              <a:rPr lang="en-US" sz="1200" b="0" i="0" kern="1200">
                <a:solidFill>
                  <a:schemeClr val="tx1"/>
                </a:solidFill>
                <a:effectLst/>
                <a:latin typeface="+mn-lt"/>
                <a:ea typeface="+mn-ea"/>
                <a:cs typeface="+mn-cs"/>
              </a:rPr>
              <a:t>ISO 9001:1987, ISO 9002:1987, ISO 9003:1987</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a:solidFill>
                  <a:schemeClr val="tx1"/>
                </a:solidFill>
                <a:effectLst/>
                <a:latin typeface="+mn-lt"/>
                <a:ea typeface="+mn-ea"/>
                <a:cs typeface="+mn-cs"/>
              </a:rPr>
              <a:t>Phiên</a:t>
            </a:r>
            <a:r>
              <a:rPr lang="en-US" sz="1200" b="0" i="0" kern="1200" baseline="0">
                <a:solidFill>
                  <a:schemeClr val="tx1"/>
                </a:solidFill>
                <a:effectLst/>
                <a:latin typeface="+mn-lt"/>
                <a:ea typeface="+mn-ea"/>
                <a:cs typeface="+mn-cs"/>
              </a:rPr>
              <a:t> bản năm 1994: nhấn mạnh QLCL thông qua tiền hoạt động hơn là KTCL sản phẩm cuối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1" kern="1200">
                <a:solidFill>
                  <a:schemeClr val="tx1"/>
                </a:solidFill>
                <a:effectLst/>
                <a:latin typeface="+mn-lt"/>
                <a:ea typeface="+mn-ea"/>
                <a:cs typeface="+mn-cs"/>
              </a:rPr>
              <a:t>Bộ ISO 9000 : 2000 bao gồm 4 bộ tiêu chuẩn chủ yếu như sau: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1" kern="1200">
                <a:solidFill>
                  <a:schemeClr val="tx1"/>
                </a:solidFill>
                <a:effectLst/>
                <a:latin typeface="+mn-lt"/>
                <a:ea typeface="+mn-ea"/>
                <a:cs typeface="+mn-cs"/>
              </a:rPr>
              <a:t>Bộ ISO 9000 : 2000 mô tả cơ sở của hệ thống quản lý chất lượng và giải thích các thuật ngữ.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1" kern="1200">
                <a:solidFill>
                  <a:schemeClr val="tx1"/>
                </a:solidFill>
                <a:effectLst/>
                <a:latin typeface="+mn-lt"/>
                <a:ea typeface="+mn-ea"/>
                <a:cs typeface="+mn-cs"/>
              </a:rPr>
              <a:t>Bộ ISO 9001: 2000 quy định những yêu cầu cơ bản của hệ thống quản lý chất lượng của một tổ chức, thay cho các bộ ISO 9001/9002/9003:94.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1" kern="1200">
                <a:solidFill>
                  <a:schemeClr val="tx1"/>
                </a:solidFill>
                <a:effectLst/>
                <a:latin typeface="+mn-lt"/>
                <a:ea typeface="+mn-ea"/>
                <a:cs typeface="+mn-cs"/>
              </a:rPr>
              <a:t>Bộ ISO 9004 : 2000 hướng dẫn cải tiến việc thực hiện hệ thống quản lý chất lượng.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1" kern="1200">
                <a:solidFill>
                  <a:schemeClr val="tx1"/>
                </a:solidFill>
                <a:effectLst/>
                <a:latin typeface="+mn-lt"/>
                <a:ea typeface="+mn-ea"/>
                <a:cs typeface="+mn-cs"/>
              </a:rPr>
              <a:t>Bộ ISO 19011 : 2001 hướng dẫn đánh giá hệ thống quản lý chất lượng và hệ thống quản lý môi trường.</a:t>
            </a:r>
            <a:endParaRPr lang="en-US" sz="1200" b="1"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Bộ tiêu chuẩn ISO 9000 trong đó tiêu chuẩn ISO 9001:2000 được coi là tiêu chuẩn cơ bản nhất, cốt yếu nhất xác định các yêu cầu cơ bản của Hệ thống quản lý chất lượng của một Tổ chức để đảm bảo rằng sản phẩm của một Tổ chức luôn có khả năng thỏa mãn nhu cầu của khách hàng và phù hợp với các chế định, đồng thời tiêu chuẩn ISO 9001:2000 cũng là cơ sở để đánh giá khả năng của một Tổ chức trong hoạt động nhằm duy trì và không ngừng cải tiến, nâng cao hiệu lực và hiệu quả hoạt động. </a:t>
            </a:r>
            <a:endParaRPr lang="en-US" sz="110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Tiêu chuẩn ISO 9001:2000 là một phương pháp quản lý chất lượng mới, khi được áp dụng vào một tổ chức sẽ giúp lãnh đạo của tổ chức đó kiểm soát được hoạt động trong nội bộ tổ chức đó và thúc đẩy hoạt động đạt hiệu quả ở mức cao nhất.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tx1"/>
                </a:solidFill>
                <a:effectLst/>
                <a:latin typeface="+mn-lt"/>
                <a:ea typeface="+mn-ea"/>
                <a:cs typeface="+mn-cs"/>
              </a:rPr>
              <a:t>http://www.iso.org/iso/iso_9000:</a:t>
            </a:r>
          </a:p>
          <a:p>
            <a:pPr fontAlgn="base"/>
            <a:r>
              <a:rPr lang="en-US" sz="1200" b="0" i="0" kern="1200">
                <a:solidFill>
                  <a:schemeClr val="tx1"/>
                </a:solidFill>
                <a:effectLst/>
                <a:latin typeface="+mn-lt"/>
                <a:ea typeface="+mn-ea"/>
                <a:cs typeface="+mn-cs"/>
              </a:rPr>
              <a:t>Standards in the ISO 9000 family include:</a:t>
            </a:r>
          </a:p>
          <a:p>
            <a:pPr fontAlgn="base"/>
            <a:r>
              <a:rPr lang="en-US" sz="1200" b="0" i="0" kern="1200">
                <a:solidFill>
                  <a:schemeClr val="tx1"/>
                </a:solidFill>
                <a:effectLst/>
                <a:latin typeface="+mn-lt"/>
                <a:ea typeface="+mn-ea"/>
                <a:cs typeface="+mn-cs"/>
              </a:rPr>
              <a:t>ISO 9001:2015 - sets out the requirements of a quality management system</a:t>
            </a:r>
          </a:p>
          <a:p>
            <a:pPr fontAlgn="base"/>
            <a:r>
              <a:rPr lang="en-US" sz="1200" b="0" i="0" kern="1200">
                <a:solidFill>
                  <a:schemeClr val="tx1"/>
                </a:solidFill>
                <a:effectLst/>
                <a:latin typeface="+mn-lt"/>
                <a:ea typeface="+mn-ea"/>
                <a:cs typeface="+mn-cs"/>
              </a:rPr>
              <a:t>ISO 9000:2005 - covers the basic concepts and language</a:t>
            </a:r>
          </a:p>
          <a:p>
            <a:pPr fontAlgn="base"/>
            <a:r>
              <a:rPr lang="en-US" sz="1200" b="0" i="0" kern="1200">
                <a:solidFill>
                  <a:schemeClr val="tx1"/>
                </a:solidFill>
                <a:effectLst/>
                <a:latin typeface="+mn-lt"/>
                <a:ea typeface="+mn-ea"/>
                <a:cs typeface="+mn-cs"/>
              </a:rPr>
              <a:t>ISO 9004:2009 - focuses on how to make a quality management system more efficient and effective</a:t>
            </a:r>
          </a:p>
          <a:p>
            <a:pPr fontAlgn="base"/>
            <a:r>
              <a:rPr lang="en-US" sz="1200" b="0" i="0" kern="1200">
                <a:solidFill>
                  <a:schemeClr val="tx1"/>
                </a:solidFill>
                <a:effectLst/>
                <a:latin typeface="+mn-lt"/>
                <a:ea typeface="+mn-ea"/>
                <a:cs typeface="+mn-cs"/>
              </a:rPr>
              <a:t>ISO 19011:2011 - sets out guidance on internal and external audits of quality management systems.</a:t>
            </a:r>
          </a:p>
        </p:txBody>
      </p:sp>
      <p:sp>
        <p:nvSpPr>
          <p:cNvPr id="4" name="Slide Number Placeholder 3"/>
          <p:cNvSpPr>
            <a:spLocks noGrp="1"/>
          </p:cNvSpPr>
          <p:nvPr>
            <p:ph type="sldNum" sz="quarter" idx="10"/>
          </p:nvPr>
        </p:nvSpPr>
        <p:spPr/>
        <p:txBody>
          <a:bodyPr/>
          <a:lstStyle/>
          <a:p>
            <a:fld id="{F0A6F4D8-BBBD-4DBF-8E3D-34ECF3C5F865}"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68988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SV tự</a:t>
            </a:r>
            <a:r>
              <a:rPr lang="en-US" sz="1200" b="0" i="0" kern="1200" baseline="0">
                <a:solidFill>
                  <a:schemeClr val="tx1"/>
                </a:solidFill>
                <a:effectLst/>
                <a:latin typeface="+mn-lt"/>
                <a:ea typeface="+mn-ea"/>
                <a:cs typeface="+mn-cs"/>
              </a:rPr>
              <a:t> đọc</a:t>
            </a:r>
            <a:endParaRPr lang="en-US" sz="1200" b="0" i="0" kern="1200">
              <a:solidFill>
                <a:schemeClr val="tx1"/>
              </a:solidFill>
              <a:effectLst/>
              <a:latin typeface="+mn-lt"/>
              <a:ea typeface="+mn-ea"/>
              <a:cs typeface="+mn-cs"/>
            </a:endParaRPr>
          </a:p>
          <a:p>
            <a:pPr fontAlgn="base"/>
            <a:r>
              <a:rPr lang="vi-VN" sz="1200" b="0" i="0" kern="1200">
                <a:solidFill>
                  <a:schemeClr val="tx1"/>
                </a:solidFill>
                <a:effectLst/>
                <a:latin typeface="+mn-lt"/>
                <a:ea typeface="+mn-ea"/>
                <a:cs typeface="+mn-cs"/>
              </a:rPr>
              <a:t>Những ai áp dụng ISO 9001?</a:t>
            </a:r>
          </a:p>
          <a:p>
            <a:pPr fontAlgn="base"/>
            <a:r>
              <a:rPr lang="vi-VN" sz="1200" b="0" i="0" kern="1200">
                <a:solidFill>
                  <a:schemeClr val="tx1"/>
                </a:solidFill>
                <a:effectLst/>
                <a:latin typeface="+mn-lt"/>
                <a:ea typeface="+mn-ea"/>
                <a:cs typeface="+mn-cs"/>
              </a:rPr>
              <a:t>Bất cứ tổ chức nào cũng có thể có đươc các lợi ích từ việc thiết lập ISO 9001 vì các yêu cầu của nó được kiểm soát bởi 8 nguyên tắc:</a:t>
            </a:r>
          </a:p>
          <a:p>
            <a:pPr marL="0" indent="0">
              <a:buFont typeface="+mj-lt"/>
              <a:buNone/>
            </a:pPr>
            <a:r>
              <a:rPr lang="en-US" sz="1200" b="1" i="0" kern="1200">
                <a:solidFill>
                  <a:schemeClr val="tx1"/>
                </a:solidFill>
                <a:effectLst/>
                <a:latin typeface="+mn-lt"/>
                <a:ea typeface="+mn-ea"/>
                <a:cs typeface="+mn-cs"/>
              </a:rPr>
              <a:t>1. </a:t>
            </a:r>
            <a:r>
              <a:rPr lang="vi-VN" sz="1200" b="1" i="0" kern="1200">
                <a:solidFill>
                  <a:schemeClr val="tx1"/>
                </a:solidFill>
                <a:effectLst/>
                <a:latin typeface="+mn-lt"/>
                <a:ea typeface="+mn-ea"/>
                <a:cs typeface="+mn-cs"/>
              </a:rPr>
              <a:t>Tổ chức hướng vào khách hàng</a:t>
            </a:r>
            <a:r>
              <a:rPr lang="en-US" b="1"/>
              <a:t>:</a:t>
            </a:r>
            <a:r>
              <a:rPr lang="en-US" baseline="0"/>
              <a:t> </a:t>
            </a:r>
            <a:r>
              <a:rPr lang="en-US" b="0" baseline="0"/>
              <a:t>các tổ chức phụ thuộc vào KH </a:t>
            </a:r>
            <a:r>
              <a:rPr lang="en-US" b="0" baseline="0">
                <a:sym typeface="Wingdings" pitchFamily="2" charset="2"/>
              </a:rPr>
              <a:t> do đó phải hiểu nhu cầu KH hiện tại và tương lai</a:t>
            </a:r>
          </a:p>
          <a:p>
            <a:pPr marL="0" indent="0">
              <a:buFont typeface="+mj-lt"/>
              <a:buNone/>
            </a:pPr>
            <a:r>
              <a:rPr lang="en-US" b="1" baseline="0"/>
              <a:t>2. Bộ phận lãnh đạo</a:t>
            </a:r>
            <a:r>
              <a:rPr lang="en-US" baseline="0"/>
              <a:t>: </a:t>
            </a:r>
            <a:r>
              <a:rPr lang="en-US" b="0" baseline="0"/>
              <a:t>là người thiết lập (establish) tầm nhìn của tổ chức. </a:t>
            </a:r>
            <a:r>
              <a:rPr lang="vi-VN" b="0" baseline="0"/>
              <a:t>Họ cần tạo ra và duy trì một môi trường nội bộ, trong đó mọi người có thể đạt được các mục tiêu của tổ chức thông qua các </a:t>
            </a:r>
            <a:r>
              <a:rPr lang="en-US" b="0" baseline="0"/>
              <a:t>lộ trình đã </a:t>
            </a:r>
            <a:r>
              <a:rPr lang="vi-VN" b="0" baseline="0"/>
              <a:t>được chỉ định.</a:t>
            </a:r>
            <a:endParaRPr lang="en-US" b="0" baseline="0"/>
          </a:p>
          <a:p>
            <a:pPr marL="0" indent="0">
              <a:buFont typeface="+mj-lt"/>
              <a:buNone/>
            </a:pPr>
            <a:r>
              <a:rPr lang="en-US" b="1"/>
              <a:t>3. Phải</a:t>
            </a:r>
            <a:r>
              <a:rPr lang="en-US" b="1" baseline="0"/>
              <a:t> bao gồm con người</a:t>
            </a:r>
            <a:r>
              <a:rPr lang="en-US" b="0" baseline="0"/>
              <a:t>: con ng</a:t>
            </a:r>
            <a:r>
              <a:rPr lang="vi-VN" b="0" baseline="0"/>
              <a:t>ườ</a:t>
            </a:r>
            <a:r>
              <a:rPr lang="en-US" b="0" baseline="0"/>
              <a:t>i là bản chất của tố chức, biết sử dụng con ng</a:t>
            </a:r>
            <a:r>
              <a:rPr lang="vi-VN" b="0" baseline="0"/>
              <a:t>ườ</a:t>
            </a:r>
            <a:r>
              <a:rPr lang="en-US" b="0" baseline="0"/>
              <a:t>i là biết cách tận dụng khả n</a:t>
            </a:r>
            <a:r>
              <a:rPr lang="vi-VN" b="0" baseline="0"/>
              <a:t>ă</a:t>
            </a:r>
            <a:r>
              <a:rPr lang="en-US" b="0" baseline="0"/>
              <a:t>ng của con ng</a:t>
            </a:r>
            <a:r>
              <a:rPr lang="vi-VN" b="0" baseline="0"/>
              <a:t>ườ</a:t>
            </a:r>
            <a:r>
              <a:rPr lang="en-US" b="0" baseline="0"/>
              <a:t>i phục vụ cho lợi ích của tổ chức.</a:t>
            </a:r>
          </a:p>
          <a:p>
            <a:pPr marL="0" indent="0">
              <a:buFont typeface="+mj-lt"/>
              <a:buNone/>
            </a:pPr>
            <a:r>
              <a:rPr lang="en-US" b="1"/>
              <a:t>4. Cần</a:t>
            </a:r>
            <a:r>
              <a:rPr lang="en-US" b="1" baseline="0"/>
              <a:t> có tiến trình: các hoạt động và tài nguyên </a:t>
            </a:r>
            <a:r>
              <a:rPr lang="vi-VN" b="1" baseline="0"/>
              <a:t>đượ</a:t>
            </a:r>
            <a:r>
              <a:rPr lang="en-US" b="1" baseline="0"/>
              <a:t>c quản lý như 1 tiến trình mới có hiệu quả</a:t>
            </a:r>
            <a:r>
              <a:rPr lang="en-US" b="1"/>
              <a:t> </a:t>
            </a:r>
          </a:p>
          <a:p>
            <a:pPr marL="0" indent="0">
              <a:buFont typeface="+mj-lt"/>
              <a:buNone/>
            </a:pPr>
            <a:r>
              <a:rPr lang="en-US" sz="1200" b="0" i="0" kern="1200">
                <a:solidFill>
                  <a:schemeClr val="tx1"/>
                </a:solidFill>
                <a:effectLst/>
                <a:latin typeface="+mn-lt"/>
                <a:ea typeface="+mn-ea"/>
                <a:cs typeface="+mn-cs"/>
              </a:rPr>
              <a:t>5. </a:t>
            </a:r>
            <a:r>
              <a:rPr lang="vi-VN" sz="1200" b="1" i="0" kern="1200">
                <a:solidFill>
                  <a:schemeClr val="tx1"/>
                </a:solidFill>
                <a:effectLst/>
                <a:latin typeface="+mn-lt"/>
                <a:ea typeface="+mn-ea"/>
                <a:cs typeface="+mn-cs"/>
              </a:rPr>
              <a:t>Phương pháp </a:t>
            </a:r>
            <a:r>
              <a:rPr lang="en-US" sz="1200" b="1" i="0" kern="1200">
                <a:solidFill>
                  <a:schemeClr val="tx1"/>
                </a:solidFill>
                <a:effectLst/>
                <a:latin typeface="+mn-lt"/>
                <a:ea typeface="+mn-ea"/>
                <a:cs typeface="+mn-cs"/>
              </a:rPr>
              <a:t>quản</a:t>
            </a:r>
            <a:r>
              <a:rPr lang="en-US" sz="1200" b="1" i="0" kern="1200" baseline="0">
                <a:solidFill>
                  <a:schemeClr val="tx1"/>
                </a:solidFill>
                <a:effectLst/>
                <a:latin typeface="+mn-lt"/>
                <a:ea typeface="+mn-ea"/>
                <a:cs typeface="+mn-cs"/>
              </a:rPr>
              <a:t> lý có </a:t>
            </a:r>
            <a:r>
              <a:rPr lang="vi-VN" sz="1200" b="1" i="0" kern="1200">
                <a:solidFill>
                  <a:schemeClr val="tx1"/>
                </a:solidFill>
                <a:effectLst/>
                <a:latin typeface="+mn-lt"/>
                <a:ea typeface="+mn-ea"/>
                <a:cs typeface="+mn-cs"/>
              </a:rPr>
              <a:t>hệ thống</a:t>
            </a:r>
            <a:r>
              <a:rPr lang="en-US"/>
              <a:t>:</a:t>
            </a:r>
            <a:r>
              <a:rPr lang="en-US" baseline="0"/>
              <a:t> </a:t>
            </a:r>
            <a:r>
              <a:rPr lang="en-US" b="0" baseline="0"/>
              <a:t>việc xác định, hiểu và quản lý tiến trình nếu đc xem như 1 hệ thống thì sẽ rất hiệu quả cho tổ chức</a:t>
            </a:r>
            <a:endParaRPr lang="en-US" b="0"/>
          </a:p>
          <a:p>
            <a:pPr marL="0" indent="0">
              <a:buFont typeface="+mj-lt"/>
              <a:buNone/>
            </a:pPr>
            <a:r>
              <a:rPr lang="en-US"/>
              <a:t>6. </a:t>
            </a:r>
            <a:r>
              <a:rPr lang="en-US" b="1"/>
              <a:t>Cải</a:t>
            </a:r>
            <a:r>
              <a:rPr lang="en-US" b="1" baseline="0"/>
              <a:t> tiến liên tục</a:t>
            </a:r>
          </a:p>
          <a:p>
            <a:pPr marL="0" indent="0">
              <a:buFont typeface="+mj-lt"/>
              <a:buNone/>
            </a:pPr>
            <a:r>
              <a:rPr lang="en-US" sz="1200" b="0" i="0" kern="1200">
                <a:solidFill>
                  <a:schemeClr val="tx1"/>
                </a:solidFill>
                <a:effectLst/>
                <a:latin typeface="+mn-lt"/>
                <a:ea typeface="+mn-ea"/>
                <a:cs typeface="+mn-cs"/>
              </a:rPr>
              <a:t>7. </a:t>
            </a:r>
            <a:r>
              <a:rPr lang="vi-VN" sz="1200" b="1" i="0" kern="1200">
                <a:solidFill>
                  <a:schemeClr val="tx1"/>
                </a:solidFill>
                <a:effectLst/>
                <a:latin typeface="+mn-lt"/>
                <a:ea typeface="+mn-ea"/>
                <a:cs typeface="+mn-cs"/>
              </a:rPr>
              <a:t>Quyết định dựa trên dữ kiện thực tế</a:t>
            </a:r>
            <a:endParaRPr lang="en-US" b="1"/>
          </a:p>
          <a:p>
            <a:pPr marL="0" indent="0">
              <a:buFont typeface="+mj-lt"/>
              <a:buNone/>
            </a:pPr>
            <a:r>
              <a:rPr lang="en-US"/>
              <a:t>8. </a:t>
            </a:r>
            <a:r>
              <a:rPr lang="en-US" b="1"/>
              <a:t>Hỗ trợ lẫn nhau</a:t>
            </a:r>
            <a:r>
              <a:rPr lang="en-US"/>
              <a:t>: </a:t>
            </a:r>
            <a:r>
              <a:rPr lang="en-US" b="0"/>
              <a:t>tổ chức và các nhà cung cấp của nó phụ thuộc lẫn nhau</a:t>
            </a:r>
          </a:p>
        </p:txBody>
      </p:sp>
      <p:sp>
        <p:nvSpPr>
          <p:cNvPr id="4" name="Slide Number Placeholder 3"/>
          <p:cNvSpPr>
            <a:spLocks noGrp="1"/>
          </p:cNvSpPr>
          <p:nvPr>
            <p:ph type="sldNum" sz="quarter" idx="10"/>
          </p:nvPr>
        </p:nvSpPr>
        <p:spPr/>
        <p:txBody>
          <a:bodyPr/>
          <a:lstStyle/>
          <a:p>
            <a:fld id="{A63B9007-0201-49BE-A587-7F882848EC05}" type="slidenum">
              <a:rPr lang="en-US" smtClean="0"/>
              <a:t>15</a:t>
            </a:fld>
            <a:endParaRPr lang="en-US"/>
          </a:p>
        </p:txBody>
      </p:sp>
    </p:spTree>
    <p:extLst>
      <p:ext uri="{BB962C8B-B14F-4D97-AF65-F5344CB8AC3E}">
        <p14:creationId xmlns:p14="http://schemas.microsoft.com/office/powerpoint/2010/main" val="2906099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SV tự</a:t>
            </a:r>
            <a:r>
              <a:rPr lang="en-US" b="1" baseline="0"/>
              <a:t> đọc</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b="1"/>
              <a:t>Một</a:t>
            </a:r>
            <a:r>
              <a:rPr lang="en-US" b="1" baseline="0"/>
              <a:t> </a:t>
            </a:r>
            <a:r>
              <a:rPr lang="vi-VN" b="1" baseline="0"/>
              <a:t>tổ chức có nhu cầu </a:t>
            </a:r>
            <a:r>
              <a:rPr lang="en-US" b="1" baseline="0"/>
              <a:t>đc cấp </a:t>
            </a:r>
            <a:r>
              <a:rPr lang="vi-VN" b="1" baseline="0"/>
              <a:t>chứng chỉ ISO 9000-3 yêu cầu hoàn thành những điều sau đây</a:t>
            </a:r>
            <a:r>
              <a:rPr lang="en-US" b="1" baseline="0"/>
              <a:t> (</a:t>
            </a:r>
            <a:r>
              <a:rPr lang="en-US"/>
              <a:t>Quy trình</a:t>
            </a:r>
            <a:r>
              <a:rPr lang="en-US" baseline="0"/>
              <a:t> </a:t>
            </a:r>
            <a:r>
              <a:rPr lang="vi-VN"/>
              <a:t>được minh họa trong hình</a:t>
            </a:r>
            <a:r>
              <a:rPr lang="en-US"/>
              <a:t>)</a:t>
            </a:r>
          </a:p>
          <a:p>
            <a:r>
              <a:rPr lang="vi-VN" sz="1200" b="0" i="0" kern="1200">
                <a:solidFill>
                  <a:schemeClr val="tx1"/>
                </a:solidFill>
                <a:effectLst/>
                <a:latin typeface="+mn-lt"/>
                <a:ea typeface="+mn-ea"/>
                <a:cs typeface="+mn-cs"/>
              </a:rPr>
              <a:t>Bước 1: Ra quyết định thực hiện</a:t>
            </a:r>
            <a:r>
              <a:rPr lang="en-US" sz="1200" b="0" i="0" kern="1200" baseline="0">
                <a:solidFill>
                  <a:schemeClr val="tx1"/>
                </a:solidFill>
                <a:effectLst/>
                <a:latin typeface="+mn-lt"/>
                <a:ea typeface="+mn-ea"/>
                <a:cs typeface="+mn-cs"/>
              </a:rPr>
              <a:t> (The decision)</a:t>
            </a:r>
            <a:endParaRPr lang="vi-VN"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Một hệ thống quản lý chất lượng hiện tại của công ty/doanh nghiệp có đáp ứng được các yêu cầu quản lý, có giám sát và kiểm tra hay không? Công ty có nhất thiết phải thay đổi hệ thống quản lý chất lượng hiện tại theo đúng tiêu chuẩn ISO hay không? Nếu cần,thì các ban lãnh đạo tổ chức nhất định phải có một số hiểu biết về ISO. Vì vậy, khi quyết định xây dựng lại một hệ thống quản lý chất lượng đúng theo đúng tiêu chuẩn ISO 9001, công ty cần tìm hiểu kỹ thông tin chi tiết về ISO thông qua những khóa đào tạo nhận thức về ISO.</a:t>
            </a:r>
            <a:endParaRPr lang="en-US" sz="1200" b="0" i="0" kern="1200">
              <a:solidFill>
                <a:schemeClr val="tx1"/>
              </a:solidFill>
              <a:effectLst/>
              <a:latin typeface="+mn-lt"/>
              <a:ea typeface="+mn-ea"/>
              <a:cs typeface="+mn-cs"/>
            </a:endParaRPr>
          </a:p>
          <a:p>
            <a:endParaRPr lang="vi-VN" sz="1200" b="0" i="0" kern="1200">
              <a:solidFill>
                <a:schemeClr val="tx1"/>
              </a:solidFill>
              <a:effectLst/>
              <a:latin typeface="+mn-lt"/>
              <a:ea typeface="+mn-ea"/>
              <a:cs typeface="+mn-cs"/>
            </a:endParaRPr>
          </a:p>
          <a:p>
            <a:r>
              <a:rPr lang="en-US"/>
              <a:t>23.3.1. </a:t>
            </a:r>
            <a:r>
              <a:rPr lang="en-US" u="sng"/>
              <a:t>Planning the process leading to certification</a:t>
            </a:r>
          </a:p>
          <a:p>
            <a:pPr marL="0" marR="0" indent="0" algn="l" defTabSz="914400" rtl="0" eaLnBrk="1" fontAlgn="auto" latinLnBrk="0" hangingPunct="1">
              <a:lnSpc>
                <a:spcPct val="100000"/>
              </a:lnSpc>
              <a:spcBef>
                <a:spcPts val="0"/>
              </a:spcBef>
              <a:spcAft>
                <a:spcPts val="0"/>
              </a:spcAft>
              <a:buClrTx/>
              <a:buSzTx/>
              <a:buFontTx/>
              <a:buNone/>
              <a:tabLst/>
              <a:defRPr/>
            </a:pPr>
            <a:r>
              <a:rPr lang="vi-VN">
                <a:effectLst/>
              </a:rPr>
              <a:t>Sau khi xem xét những điều khoản và yêu cầu của hệ thống quản lý chất lượng theo chuẩn ISO, tổ chức cần xem xét và kiểm tra xem mình có thể đáp ứng được những yêu cầu nào? Còn thiếu các điều khoản nào? Có thể thay đổi để đáp ứng được điều khoản đó hay không ? Nếu có thể thì cần phải làm những công việc làm gì ? Khối lượng công việc ra làm sao ? Ai sẽ phụ trách ? Cần có kế hoạch rõ ràng,</a:t>
            </a:r>
            <a:r>
              <a:rPr lang="en-US">
                <a:effectLst/>
              </a:rPr>
              <a:t> </a:t>
            </a:r>
            <a:r>
              <a:rPr lang="vi-VN">
                <a:effectLst/>
              </a:rPr>
              <a:t>cụ thể.</a:t>
            </a:r>
          </a:p>
          <a:p>
            <a:r>
              <a:rPr lang="en-US" b="1" baseline="0"/>
              <a:t>Một kế hoạch thường gồm:</a:t>
            </a:r>
          </a:p>
          <a:p>
            <a:pPr marL="457200" lvl="1" indent="0">
              <a:buFontTx/>
              <a:buNone/>
            </a:pPr>
            <a:r>
              <a:rPr lang="en-US" b="0"/>
              <a:t>+ </a:t>
            </a:r>
            <a:r>
              <a:rPr lang="vi-VN" b="0"/>
              <a:t>Danh sách các hoạt động </a:t>
            </a:r>
            <a:r>
              <a:rPr lang="en-US" b="0"/>
              <a:t>cần</a:t>
            </a:r>
            <a:r>
              <a:rPr lang="en-US" b="0" baseline="0"/>
              <a:t> </a:t>
            </a:r>
            <a:r>
              <a:rPr lang="vi-VN" b="0"/>
              <a:t>được thực hiện, bao gồm thời gian biểu</a:t>
            </a:r>
          </a:p>
          <a:p>
            <a:pPr marL="457200" lvl="1" indent="0">
              <a:buFontTx/>
              <a:buNone/>
            </a:pPr>
            <a:r>
              <a:rPr lang="en-US" b="0"/>
              <a:t>+ </a:t>
            </a:r>
            <a:r>
              <a:rPr lang="vi-VN" b="0"/>
              <a:t>Ước tính nguồn lực cần thiết </a:t>
            </a:r>
            <a:r>
              <a:rPr lang="en-US" b="0"/>
              <a:t>cho </a:t>
            </a:r>
            <a:r>
              <a:rPr lang="vi-VN" b="0"/>
              <a:t>từng hoạt động</a:t>
            </a:r>
            <a:r>
              <a:rPr lang="en-US" b="0" baseline="0"/>
              <a:t> (con người, chi phí)</a:t>
            </a:r>
            <a:endParaRPr lang="vi-VN" b="0"/>
          </a:p>
          <a:p>
            <a:pPr marL="457200" lvl="1" indent="0">
              <a:buFontTx/>
              <a:buNone/>
            </a:pPr>
            <a:r>
              <a:rPr lang="en-US" b="0"/>
              <a:t>+ </a:t>
            </a:r>
            <a:r>
              <a:rPr lang="vi-VN" b="0"/>
              <a:t>Tổ chức các nguồn lực: (a)</a:t>
            </a:r>
            <a:r>
              <a:rPr lang="en-US" b="0"/>
              <a:t> thành phần </a:t>
            </a:r>
            <a:r>
              <a:rPr lang="vi-VN" b="0"/>
              <a:t>tham gia</a:t>
            </a:r>
            <a:r>
              <a:rPr lang="en-US" b="0"/>
              <a:t> </a:t>
            </a:r>
            <a:r>
              <a:rPr lang="vi-VN" b="0"/>
              <a:t>nội bộ - </a:t>
            </a:r>
            <a:r>
              <a:rPr lang="en-US" b="0"/>
              <a:t>gồm</a:t>
            </a:r>
            <a:r>
              <a:rPr lang="en-US" b="0" baseline="0"/>
              <a:t> </a:t>
            </a:r>
            <a:r>
              <a:rPr lang="vi-VN" b="0"/>
              <a:t>nhân viên</a:t>
            </a:r>
            <a:r>
              <a:rPr lang="en-US" b="0"/>
              <a:t> </a:t>
            </a:r>
            <a:r>
              <a:rPr lang="vi-VN" b="0"/>
              <a:t>SQA và kỹ sư phần mềm cao cấp, (b) chuyên gia tư vấn</a:t>
            </a:r>
            <a:r>
              <a:rPr lang="en-US" b="0"/>
              <a:t> </a:t>
            </a:r>
            <a:r>
              <a:rPr lang="vi-VN" b="0"/>
              <a:t>SQA.</a:t>
            </a:r>
            <a:endParaRPr lang="en-US" b="0"/>
          </a:p>
          <a:p>
            <a:pPr marL="457200" lvl="1" indent="0">
              <a:buFontTx/>
              <a:buNone/>
            </a:pPr>
            <a:endParaRPr lang="en-US" b="1"/>
          </a:p>
          <a:p>
            <a:r>
              <a:rPr lang="en-US"/>
              <a:t>23.3.2  </a:t>
            </a:r>
            <a:r>
              <a:rPr lang="en-US" u="sng"/>
              <a:t>Development of the organization’s SQA system</a:t>
            </a:r>
          </a:p>
          <a:p>
            <a:pPr marL="0" indent="0">
              <a:buFontTx/>
              <a:buNone/>
            </a:pPr>
            <a:r>
              <a:rPr lang="en-US" b="1"/>
              <a:t>- Trước</a:t>
            </a:r>
            <a:r>
              <a:rPr lang="en-US" b="1" baseline="0"/>
              <a:t> khi tiếp tục, </a:t>
            </a:r>
            <a:r>
              <a:rPr lang="en-US" b="1"/>
              <a:t>HT quản</a:t>
            </a:r>
            <a:r>
              <a:rPr lang="en-US" b="1" baseline="0"/>
              <a:t> lý SQA nên </a:t>
            </a:r>
            <a:r>
              <a:rPr lang="vi-VN" b="1" baseline="0"/>
              <a:t>đượ</a:t>
            </a:r>
            <a:r>
              <a:rPr lang="en-US" b="1" baseline="0"/>
              <a:t>c phát triển đến 1 mức nhất định thỏa các yc của ISO 9000-3, gồm:</a:t>
            </a:r>
          </a:p>
          <a:p>
            <a:pPr marL="457200" lvl="1" indent="0">
              <a:buFontTx/>
              <a:buNone/>
            </a:pPr>
            <a:r>
              <a:rPr lang="en-US" b="1"/>
              <a:t>+ </a:t>
            </a:r>
            <a:r>
              <a:rPr lang="vi-VN" b="1"/>
              <a:t>Xây dựng sổ tay chất lượng</a:t>
            </a:r>
            <a:r>
              <a:rPr lang="en-US" b="1"/>
              <a:t> (quality manual)</a:t>
            </a:r>
            <a:r>
              <a:rPr lang="vi-VN" b="1"/>
              <a:t> và bộ quy trình SQA toàn diện</a:t>
            </a:r>
            <a:endParaRPr lang="en-US" b="1"/>
          </a:p>
          <a:p>
            <a:pPr marL="457200" lvl="1" indent="0">
              <a:buFontTx/>
              <a:buNone/>
            </a:pPr>
            <a:r>
              <a:rPr lang="en-US" b="1"/>
              <a:t>+ Phát triển cơ</a:t>
            </a:r>
            <a:r>
              <a:rPr lang="en-US" b="1" baseline="0"/>
              <a:t> sở hạ tầng </a:t>
            </a:r>
            <a:r>
              <a:rPr lang="en-US" b="1"/>
              <a:t>SQA khác:</a:t>
            </a:r>
            <a:r>
              <a:rPr lang="en-US" b="1" baseline="0"/>
              <a:t> </a:t>
            </a:r>
          </a:p>
          <a:p>
            <a:pPr marL="914400" lvl="2" indent="0">
              <a:buFontTx/>
              <a:buNone/>
            </a:pPr>
            <a:r>
              <a:rPr lang="vi-VN" b="1"/>
              <a:t>Đào tạo cán bộ và các chương trình hướng dẫn, bao gồm cả chương trình </a:t>
            </a:r>
            <a:r>
              <a:rPr lang="en-US" b="1"/>
              <a:t>cấp</a:t>
            </a:r>
            <a:r>
              <a:rPr lang="en-US" b="1" baseline="0"/>
              <a:t> </a:t>
            </a:r>
            <a:r>
              <a:rPr lang="vi-VN" b="1"/>
              <a:t>chứng nhận</a:t>
            </a:r>
            <a:r>
              <a:rPr lang="en-US" b="1"/>
              <a:t> cho</a:t>
            </a:r>
            <a:r>
              <a:rPr lang="vi-VN" b="1"/>
              <a:t> nhân viên</a:t>
            </a:r>
          </a:p>
          <a:p>
            <a:pPr marL="914400" lvl="2" indent="0">
              <a:buFontTx/>
              <a:buNone/>
            </a:pPr>
            <a:r>
              <a:rPr lang="en-US" b="0"/>
              <a:t>Các</a:t>
            </a:r>
            <a:r>
              <a:rPr lang="en-US" b="0" baseline="0"/>
              <a:t> </a:t>
            </a:r>
            <a:r>
              <a:rPr lang="vi-VN" b="0"/>
              <a:t>thủ tục</a:t>
            </a:r>
            <a:r>
              <a:rPr lang="en-US" b="0"/>
              <a:t> </a:t>
            </a:r>
            <a:r>
              <a:rPr lang="vi-VN" b="0"/>
              <a:t>dự phòng và khắc phục</a:t>
            </a:r>
            <a:r>
              <a:rPr lang="vi-VN" b="0" i="1"/>
              <a:t>, trong đó có Ủy ban CAB</a:t>
            </a:r>
          </a:p>
          <a:p>
            <a:pPr marL="914400" lvl="2" indent="0">
              <a:buFontTx/>
              <a:buNone/>
            </a:pPr>
            <a:r>
              <a:rPr lang="vi-VN" b="0"/>
              <a:t>Dịch vụ quản lý cấu hình</a:t>
            </a:r>
            <a:endParaRPr lang="vi-VN" b="0" i="1"/>
          </a:p>
          <a:p>
            <a:pPr marL="914400" lvl="2" indent="0">
              <a:buFontTx/>
              <a:buNone/>
            </a:pPr>
            <a:r>
              <a:rPr lang="vi-VN" b="0"/>
              <a:t>Kiểm soát tài liệu và quality record.</a:t>
            </a:r>
            <a:endParaRPr lang="en-US" b="0"/>
          </a:p>
          <a:p>
            <a:pPr marL="457200" lvl="1" indent="0">
              <a:buFontTx/>
              <a:buNone/>
            </a:pPr>
            <a:r>
              <a:rPr lang="en-US" b="1"/>
              <a:t>+ </a:t>
            </a:r>
            <a:r>
              <a:rPr lang="vi-VN" b="1"/>
              <a:t>Phát triển hệ thống kiểm soát tiến độ dự án.</a:t>
            </a:r>
            <a:endParaRPr lang="en-US" b="1"/>
          </a:p>
          <a:p>
            <a:pPr marL="457200" lvl="1" indent="0">
              <a:buFontTx/>
              <a:buNone/>
            </a:pPr>
            <a:endParaRPr lang="en-US" b="1"/>
          </a:p>
          <a:p>
            <a:r>
              <a:rPr lang="en-US"/>
              <a:t>23.3.3  </a:t>
            </a:r>
            <a:r>
              <a:rPr lang="en-US" u="sng"/>
              <a:t>Implementation of the organization’s SQA system</a:t>
            </a:r>
            <a:r>
              <a:rPr lang="en-US" u="none"/>
              <a:t> (</a:t>
            </a:r>
            <a:r>
              <a:rPr lang="en-US" b="1" u="none"/>
              <a:t>Áp</a:t>
            </a:r>
            <a:r>
              <a:rPr lang="en-US" b="1" u="none" baseline="0"/>
              <a:t> dụng vào thực tế</a:t>
            </a:r>
            <a:r>
              <a:rPr lang="en-US" b="1" u="none"/>
              <a:t>)</a:t>
            </a:r>
            <a:endParaRPr lang="en-US" u="none"/>
          </a:p>
          <a:p>
            <a:pPr marL="0" indent="0">
              <a:buFontTx/>
              <a:buNone/>
            </a:pPr>
            <a:r>
              <a:rPr lang="en-US" b="1"/>
              <a:t>- </a:t>
            </a:r>
            <a:r>
              <a:rPr lang="vi-VN" b="1"/>
              <a:t>Bao gồm</a:t>
            </a:r>
            <a:r>
              <a:rPr lang="en-US" b="1"/>
              <a:t>:</a:t>
            </a:r>
            <a:r>
              <a:rPr lang="vi-VN" b="1"/>
              <a:t> hướng dẫn nhân viên và </a:t>
            </a:r>
            <a:r>
              <a:rPr lang="en-US" b="1"/>
              <a:t>các</a:t>
            </a:r>
            <a:r>
              <a:rPr lang="en-US" b="1" baseline="0"/>
              <a:t> </a:t>
            </a:r>
            <a:r>
              <a:rPr lang="vi-VN" b="1"/>
              <a:t>dịch vụ hỗ trợ giải quyết các vấn đề có thể phát sinh khi thực hiện SQA.</a:t>
            </a:r>
            <a:r>
              <a:rPr lang="en-US" b="1"/>
              <a:t> </a:t>
            </a:r>
            <a:r>
              <a:rPr lang="vi-VN" b="1"/>
              <a:t>Trong suốt giai đoạn này, thực hiện</a:t>
            </a:r>
            <a:r>
              <a:rPr lang="en-US" b="1"/>
              <a:t> </a:t>
            </a:r>
            <a:r>
              <a:rPr lang="vi-VN" b="1" u="sng"/>
              <a:t>kiểm toán chất lượng nội bộ</a:t>
            </a:r>
            <a:r>
              <a:rPr lang="vi-VN" b="1" u="none"/>
              <a:t> </a:t>
            </a:r>
            <a:r>
              <a:rPr lang="en-US" b="0" u="none"/>
              <a:t>(là</a:t>
            </a:r>
            <a:r>
              <a:rPr lang="en-US" b="0" u="none" baseline="0"/>
              <a:t> </a:t>
            </a:r>
            <a:r>
              <a:rPr lang="vi-VN" sz="1200" b="0" i="0" kern="1200">
                <a:solidFill>
                  <a:schemeClr val="tx1"/>
                </a:solidFill>
                <a:effectLst/>
                <a:latin typeface="+mn-lt"/>
                <a:ea typeface="+mn-ea"/>
                <a:cs typeface="+mn-cs"/>
              </a:rPr>
              <a:t>người chịu trách nhiệm chính</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am hiểu về tiêu chuẩn ISO</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đượ</a:t>
            </a:r>
            <a:r>
              <a:rPr lang="en-US" sz="1200" b="0" i="0" kern="1200">
                <a:solidFill>
                  <a:schemeClr val="tx1"/>
                </a:solidFill>
                <a:effectLst/>
                <a:latin typeface="+mn-lt"/>
                <a:ea typeface="+mn-ea"/>
                <a:cs typeface="+mn-cs"/>
              </a:rPr>
              <a:t>c cty đề</a:t>
            </a:r>
            <a:r>
              <a:rPr lang="en-US" sz="1200" b="0" i="0" kern="1200" baseline="0">
                <a:solidFill>
                  <a:schemeClr val="tx1"/>
                </a:solidFill>
                <a:effectLst/>
                <a:latin typeface="+mn-lt"/>
                <a:ea typeface="+mn-ea"/>
                <a:cs typeface="+mn-cs"/>
              </a:rPr>
              <a:t> cử), </a:t>
            </a:r>
            <a:r>
              <a:rPr lang="vi-VN" b="1"/>
              <a:t>để xác minh thực hiện thành công cũng như để xác định các vấn đề SQA </a:t>
            </a:r>
            <a:r>
              <a:rPr lang="en-US" b="1"/>
              <a:t>cần</a:t>
            </a:r>
            <a:r>
              <a:rPr lang="en-US" b="1" baseline="0"/>
              <a:t> </a:t>
            </a:r>
            <a:r>
              <a:rPr lang="vi-VN" b="1"/>
              <a:t>chú ý bổ sung.</a:t>
            </a:r>
            <a:r>
              <a:rPr lang="en-US" b="1"/>
              <a:t> </a:t>
            </a:r>
          </a:p>
          <a:p>
            <a:pPr marL="0" indent="0">
              <a:buFontTx/>
              <a:buNone/>
            </a:pPr>
            <a:endParaRPr lang="en-US" b="1"/>
          </a:p>
          <a:p>
            <a:r>
              <a:rPr lang="en-US"/>
              <a:t>23.3.4  </a:t>
            </a:r>
            <a:r>
              <a:rPr lang="en-US" u="sng"/>
              <a:t>Undergoing the certification audits</a:t>
            </a:r>
            <a:r>
              <a:rPr lang="en-US"/>
              <a:t> (</a:t>
            </a:r>
            <a:r>
              <a:rPr lang="vi-VN" b="1"/>
              <a:t>Trải qua đánh giá chứng nhận</a:t>
            </a:r>
            <a:r>
              <a:rPr lang="en-US"/>
              <a:t>) (hình</a:t>
            </a:r>
            <a:r>
              <a:rPr lang="en-US" baseline="0"/>
              <a:t> xám)</a:t>
            </a:r>
          </a:p>
          <a:p>
            <a:pPr marL="0" indent="0">
              <a:buFontTx/>
              <a:buNone/>
            </a:pPr>
            <a:r>
              <a:rPr lang="en-US" b="1" baseline="0"/>
              <a:t>- Kiểm toán (audit) </a:t>
            </a:r>
            <a:r>
              <a:rPr lang="vi-VN" b="1" baseline="0"/>
              <a:t>chứng nhận được </a:t>
            </a:r>
            <a:r>
              <a:rPr lang="en-US" b="1" baseline="0"/>
              <a:t>tiến hành </a:t>
            </a:r>
            <a:r>
              <a:rPr lang="vi-VN" b="1" baseline="0"/>
              <a:t>trong </a:t>
            </a:r>
            <a:r>
              <a:rPr lang="vi-VN" b="1" u="sng" baseline="0"/>
              <a:t>hai giai đoạn</a:t>
            </a:r>
            <a:r>
              <a:rPr lang="vi-VN" b="1" baseline="0"/>
              <a:t>:</a:t>
            </a:r>
            <a:endParaRPr lang="en-US" b="1" baseline="0"/>
          </a:p>
          <a:p>
            <a:pPr marL="457200" lvl="1" indent="0">
              <a:buFontTx/>
              <a:buNone/>
            </a:pPr>
            <a:r>
              <a:rPr lang="en-US" b="1"/>
              <a:t>+ </a:t>
            </a:r>
            <a:r>
              <a:rPr lang="en-US" sz="1200" b="1" i="0" u="none" kern="1200">
                <a:solidFill>
                  <a:schemeClr val="tx1"/>
                </a:solidFill>
                <a:effectLst/>
                <a:latin typeface="+mn-lt"/>
                <a:ea typeface="+mn-ea"/>
                <a:cs typeface="+mn-cs"/>
              </a:rPr>
              <a:t>ĐÁNH GIÁ NỘI BỘ: </a:t>
            </a:r>
            <a:r>
              <a:rPr lang="en-US" b="1"/>
              <a:t>Review các</a:t>
            </a:r>
            <a:r>
              <a:rPr lang="en-US" b="1" baseline="0"/>
              <a:t> </a:t>
            </a:r>
            <a:r>
              <a:rPr lang="vi-VN" b="1"/>
              <a:t>sổ tay chất lượng</a:t>
            </a:r>
            <a:r>
              <a:rPr lang="en-US" b="1"/>
              <a:t> và</a:t>
            </a:r>
            <a:r>
              <a:rPr lang="en-US" b="1" baseline="0"/>
              <a:t> các thủ tục </a:t>
            </a:r>
            <a:r>
              <a:rPr lang="en-US" b="1"/>
              <a:t>SQA. Nếu</a:t>
            </a:r>
            <a:r>
              <a:rPr lang="en-US" b="1" baseline="0"/>
              <a:t> ko phù hợp, </a:t>
            </a:r>
            <a:r>
              <a:rPr lang="vi-VN" b="1" baseline="0"/>
              <a:t>tổ chức có nghĩa vụ phải hoàn thành việc sửa chữa trước khi </a:t>
            </a:r>
            <a:r>
              <a:rPr lang="en-US" b="1" baseline="0"/>
              <a:t>sang </a:t>
            </a:r>
            <a:r>
              <a:rPr lang="vi-VN" b="1" baseline="0"/>
              <a:t>giai đoạn thứ hai</a:t>
            </a:r>
            <a:endParaRPr lang="en-US" b="1" baseline="0"/>
          </a:p>
          <a:p>
            <a:pPr marL="457200" lvl="1" indent="0">
              <a:buFontTx/>
              <a:buNone/>
            </a:pPr>
            <a:r>
              <a:rPr lang="en-US" b="1"/>
              <a:t>+ </a:t>
            </a:r>
            <a:r>
              <a:rPr lang="vi-VN" sz="1200" b="1" i="0" kern="1200">
                <a:solidFill>
                  <a:schemeClr val="tx1"/>
                </a:solidFill>
                <a:effectLst/>
                <a:latin typeface="+mn-lt"/>
                <a:ea typeface="+mn-ea"/>
                <a:cs typeface="+mn-cs"/>
              </a:rPr>
              <a:t>ĐĂNG KÝ ISO</a:t>
            </a:r>
            <a:r>
              <a:rPr lang="en-US" sz="1200" b="1" i="0" kern="1200">
                <a:solidFill>
                  <a:schemeClr val="tx1"/>
                </a:solidFill>
                <a:effectLst/>
                <a:latin typeface="+mn-lt"/>
                <a:ea typeface="+mn-ea"/>
                <a:cs typeface="+mn-cs"/>
              </a:rPr>
              <a:t> (KIỂM</a:t>
            </a:r>
            <a:r>
              <a:rPr lang="en-US" sz="1200" b="1" i="0" kern="1200" baseline="0">
                <a:solidFill>
                  <a:schemeClr val="tx1"/>
                </a:solidFill>
                <a:effectLst/>
                <a:latin typeface="+mn-lt"/>
                <a:ea typeface="+mn-ea"/>
                <a:cs typeface="+mn-cs"/>
              </a:rPr>
              <a:t> TOÁN): </a:t>
            </a:r>
            <a:r>
              <a:rPr lang="en-US" b="1"/>
              <a:t>Kiểm</a:t>
            </a:r>
            <a:r>
              <a:rPr lang="en-US" b="1" baseline="0"/>
              <a:t> chứng </a:t>
            </a:r>
            <a:r>
              <a:rPr lang="en-US" b="1"/>
              <a:t>sự</a:t>
            </a:r>
            <a:r>
              <a:rPr lang="en-US" b="1" baseline="0"/>
              <a:t> phù hợp với yc. </a:t>
            </a:r>
            <a:r>
              <a:rPr lang="vi-VN" b="1" baseline="0"/>
              <a:t>Các vấn đề chính cần được trả lời là:</a:t>
            </a:r>
          </a:p>
          <a:p>
            <a:pPr marL="914400" lvl="2" indent="0">
              <a:buFontTx/>
              <a:buNone/>
            </a:pPr>
            <a:r>
              <a:rPr lang="vi-VN" b="0" baseline="0"/>
              <a:t>Các nhân viên được hướng dẫn đầy đủ về các topics SQA và </a:t>
            </a:r>
            <a:r>
              <a:rPr lang="en-US" b="0" baseline="0"/>
              <a:t>họ có thỏa mãn </a:t>
            </a:r>
            <a:r>
              <a:rPr lang="vi-VN" b="0" baseline="0"/>
              <a:t>mức độ thỏa đáng về kiến ​​thức?</a:t>
            </a:r>
          </a:p>
          <a:p>
            <a:pPr marL="914400" lvl="2" indent="0">
              <a:buFontTx/>
              <a:buNone/>
            </a:pPr>
            <a:r>
              <a:rPr lang="vi-VN" b="0" baseline="0"/>
              <a:t>Các thủ tục có liên quan </a:t>
            </a:r>
            <a:r>
              <a:rPr lang="en-US" b="0" baseline="0"/>
              <a:t>(như </a:t>
            </a:r>
            <a:r>
              <a:rPr lang="vi-VN" b="0" baseline="0"/>
              <a:t>kế hoạch dự án, đánh giá thiết kế, báo cáo tiến độ</a:t>
            </a:r>
            <a:r>
              <a:rPr lang="en-US" b="0" baseline="0"/>
              <a:t>) đc </a:t>
            </a:r>
            <a:r>
              <a:rPr lang="vi-VN" b="0" baseline="0"/>
              <a:t>thực hiện bởi đội ngũ phát triển </a:t>
            </a:r>
            <a:r>
              <a:rPr lang="en-US" b="0" baseline="0"/>
              <a:t>có</a:t>
            </a:r>
            <a:r>
              <a:rPr lang="vi-VN" b="0" baseline="0"/>
              <a:t> đúng và đầy đủ?</a:t>
            </a:r>
          </a:p>
          <a:p>
            <a:pPr marL="914400" lvl="2" indent="0">
              <a:buFontTx/>
              <a:buNone/>
            </a:pPr>
            <a:r>
              <a:rPr lang="en-US" b="0" baseline="0"/>
              <a:t>Các </a:t>
            </a:r>
            <a:r>
              <a:rPr lang="vi-VN" b="0" baseline="0"/>
              <a:t>yêu cầu tài liệu </a:t>
            </a:r>
            <a:r>
              <a:rPr lang="en-US" b="0" baseline="0"/>
              <a:t>có </a:t>
            </a:r>
            <a:r>
              <a:rPr lang="vi-VN" b="0" baseline="0"/>
              <a:t>được quan sát</a:t>
            </a:r>
            <a:r>
              <a:rPr lang="en-US" b="0" baseline="0"/>
              <a:t> đầy đủ?</a:t>
            </a:r>
          </a:p>
          <a:p>
            <a:pPr marL="0" lvl="0" indent="0">
              <a:buFontTx/>
              <a:buNone/>
            </a:pPr>
            <a:r>
              <a:rPr lang="en-US" b="0"/>
              <a:t>- </a:t>
            </a:r>
            <a:r>
              <a:rPr lang="vi-VN" b="0"/>
              <a:t>Các nguồn thông tin</a:t>
            </a:r>
            <a:r>
              <a:rPr lang="en-US" b="0"/>
              <a:t> </a:t>
            </a:r>
            <a:r>
              <a:rPr lang="vi-VN" b="0"/>
              <a:t>chính cho </a:t>
            </a:r>
            <a:r>
              <a:rPr lang="en-US" b="0"/>
              <a:t>kiểm</a:t>
            </a:r>
            <a:r>
              <a:rPr lang="en-US" b="0" baseline="0"/>
              <a:t> toán </a:t>
            </a:r>
            <a:r>
              <a:rPr lang="vi-VN" b="0"/>
              <a:t>chứng nhận</a:t>
            </a:r>
            <a:r>
              <a:rPr lang="en-US" b="0"/>
              <a:t>:</a:t>
            </a:r>
            <a:r>
              <a:rPr lang="vi-VN" b="0"/>
              <a:t> (a) các cuộc phỏng vấn với các thành viên của đơn vị được kiểm toán, và (b) </a:t>
            </a:r>
            <a:r>
              <a:rPr lang="en-US" b="0"/>
              <a:t>review </a:t>
            </a:r>
            <a:r>
              <a:rPr lang="vi-VN" b="0"/>
              <a:t>các tài liệu </a:t>
            </a:r>
            <a:r>
              <a:rPr lang="en-US" b="0"/>
              <a:t>(gồm</a:t>
            </a:r>
            <a:r>
              <a:rPr lang="vi-VN" b="0"/>
              <a:t> kế hoạch dự án, tài liệu thiết kế, kế hoạch kiểm tra, thủ tục và design review records</a:t>
            </a:r>
            <a:r>
              <a:rPr lang="en-US" b="0"/>
              <a:t>)</a:t>
            </a:r>
            <a:r>
              <a:rPr lang="vi-VN" b="0"/>
              <a:t>. Để đảm bảo kết quả đáng tin cậy và tránh các kết luận có thành kiến​​, kiểm toán</a:t>
            </a:r>
            <a:r>
              <a:rPr lang="en-US" b="0"/>
              <a:t> phải</a:t>
            </a:r>
            <a:r>
              <a:rPr lang="en-US" b="0" baseline="0"/>
              <a:t> dựa trên sự</a:t>
            </a:r>
            <a:r>
              <a:rPr lang="vi-VN" b="0"/>
              <a:t> lựa chọn </a:t>
            </a:r>
            <a:r>
              <a:rPr lang="en-US" b="0"/>
              <a:t>c</a:t>
            </a:r>
            <a:r>
              <a:rPr lang="vi-VN" b="0"/>
              <a:t>ác dự án và / hoặc đội</a:t>
            </a:r>
            <a:r>
              <a:rPr lang="en-US" b="0" baseline="0"/>
              <a:t> </a:t>
            </a:r>
            <a:r>
              <a:rPr lang="vi-VN" b="0"/>
              <a:t>ngẫu nhiên </a:t>
            </a:r>
            <a:endParaRPr lang="en-US" b="0"/>
          </a:p>
          <a:p>
            <a:pPr marL="0" lvl="0" indent="0">
              <a:buFontTx/>
              <a:buNone/>
            </a:pPr>
            <a:endParaRPr lang="en-US" b="0"/>
          </a:p>
          <a:p>
            <a:r>
              <a:rPr lang="en-US" b="0"/>
              <a:t>23.3.5.</a:t>
            </a:r>
            <a:r>
              <a:rPr lang="en-US" b="0" baseline="0"/>
              <a:t> </a:t>
            </a:r>
            <a:r>
              <a:rPr lang="en-US" b="0"/>
              <a:t>Procedures for retaining ISO certification (</a:t>
            </a:r>
            <a:r>
              <a:rPr lang="en-US" b="1"/>
              <a:t>Thủ tục duy trì chứng chỉ</a:t>
            </a:r>
            <a:r>
              <a:rPr lang="en-US" b="0"/>
              <a:t>):</a:t>
            </a:r>
          </a:p>
          <a:p>
            <a:r>
              <a:rPr lang="vi-VN"/>
              <a:t>Các đợt kiểm </a:t>
            </a:r>
            <a:r>
              <a:rPr lang="en-US"/>
              <a:t>toán</a:t>
            </a:r>
            <a:r>
              <a:rPr lang="en-US" baseline="0"/>
              <a:t> </a:t>
            </a:r>
            <a:r>
              <a:rPr lang="vi-VN"/>
              <a:t>lại chứng nhận định kỳ, thường được thực hiện </a:t>
            </a:r>
            <a:r>
              <a:rPr lang="en-US"/>
              <a:t>1-2lần/</a:t>
            </a:r>
            <a:r>
              <a:rPr lang="vi-VN"/>
              <a:t>năm, được thực hiện để xác minh sự tuân thủ liên tục với các yêu cầu của ISO 9000-3.</a:t>
            </a:r>
          </a:p>
          <a:p>
            <a:r>
              <a:rPr lang="vi-VN"/>
              <a:t>Trong quá trình kiểm </a:t>
            </a:r>
            <a:r>
              <a:rPr lang="en-US"/>
              <a:t>toán</a:t>
            </a:r>
            <a:r>
              <a:rPr lang="vi-VN"/>
              <a:t>, tổ chức phải chứng minh sự phát triển liên tục của hệ thống quản lý SQA, được thể hiện trong cải tiến chất lượng và năng suất, cập nhật thường xuyên các quy trình để phản ánh sự thay đổi công nghệ và cải tiến qui trình.</a:t>
            </a:r>
            <a:endParaRPr lang="en-US"/>
          </a:p>
          <a:p>
            <a:endParaRPr lang="en-US"/>
          </a:p>
          <a:p>
            <a:endParaRPr lang="en-US"/>
          </a:p>
          <a:p>
            <a:endParaRPr lang="en-US"/>
          </a:p>
          <a:p>
            <a:r>
              <a:rPr lang="en-US" sz="1200" b="0" u="none" strike="noStrike" kern="1200">
                <a:solidFill>
                  <a:schemeClr val="tx1"/>
                </a:solidFill>
                <a:effectLst/>
                <a:latin typeface="+mn-lt"/>
                <a:ea typeface="+mn-ea"/>
                <a:cs typeface="+mn-cs"/>
                <a:hlinkClick r:id="rId3"/>
              </a:rPr>
              <a:t>Quy trình cấp giấy chứng chỉ iso 9001</a:t>
            </a:r>
            <a:r>
              <a:rPr lang="en-US" sz="1200" b="0" u="none" strike="noStrike" kern="1200">
                <a:solidFill>
                  <a:schemeClr val="tx1"/>
                </a:solidFill>
                <a:effectLst/>
                <a:latin typeface="+mn-lt"/>
                <a:ea typeface="+mn-ea"/>
                <a:cs typeface="+mn-cs"/>
              </a:rPr>
              <a:t> (http://eurocert.com.vn/tin-tc/quy-tring-cap-giay-chung-chi-iso-9001.html)</a:t>
            </a:r>
          </a:p>
          <a:p>
            <a:r>
              <a:rPr lang="vi-VN">
                <a:effectLst/>
              </a:rPr>
              <a:t>Bạn không cần phải thuê các công ty tư vấn về ISO 9001 đắt tiền, các bạn vẫn có thể có được giấy </a:t>
            </a:r>
            <a:r>
              <a:rPr lang="vi-VN" sz="1200" b="0" u="none" strike="noStrike" kern="1200">
                <a:solidFill>
                  <a:schemeClr val="tx1"/>
                </a:solidFill>
                <a:effectLst/>
                <a:latin typeface="+mn-lt"/>
                <a:ea typeface="+mn-ea"/>
                <a:cs typeface="+mn-cs"/>
                <a:hlinkClick r:id="rId4"/>
              </a:rPr>
              <a:t>chứng nhận iso 9001</a:t>
            </a:r>
            <a:r>
              <a:rPr lang="vi-VN">
                <a:effectLst/>
              </a:rPr>
              <a:t> một hệ thống quản lý chất lượng. Điều quan trọng là các bạn phải biết được đường đi nước bước và các bạn cần thực hiện theo đúng các bước đó.</a:t>
            </a:r>
          </a:p>
          <a:p>
            <a:r>
              <a:rPr lang="vi-VN">
                <a:effectLst/>
              </a:rPr>
              <a:t>Bước 1: Ra quyết định thực hiện.</a:t>
            </a:r>
          </a:p>
          <a:p>
            <a:r>
              <a:rPr lang="vi-VN">
                <a:effectLst/>
              </a:rPr>
              <a:t>Một hệ thống quản lý chất lượng hiện tại của công ty/doanh nghiệp có đáp ứng được các yêu cầu quản lý, có giám sát và kiểm tra hay không? Công ty có nhất thiết phải thay đổi hệ thống quản lý chất lượng hiện tại theo đúng tiêu chuẩn ISO hay không? Nếu cần,thì các ban lãnh đạo tổ chức nhất định phải có một số hiểu biết về ISO. Vì vậy, khi quyết định xây dựng lại một hệ thống quản lý chất lượng đúng theo đúng tiêu chuẩn ISO 9001, công ty cần tìm hiểu kỹ thông tin chi tiết về ISO thông qua những khóa đào tạo nhận thức về ISO.</a:t>
            </a:r>
          </a:p>
          <a:p>
            <a:r>
              <a:rPr lang="vi-VN">
                <a:effectLst/>
              </a:rPr>
              <a:t>Bước 2: Chọn người đại diện cho công ty.</a:t>
            </a:r>
          </a:p>
          <a:p>
            <a:r>
              <a:rPr lang="vi-VN">
                <a:effectLst/>
              </a:rPr>
              <a:t>Hệ thông quản lý chất lượng đạt tiêu chuẩn ISO yêu cầu phải có người chịu trách nhiệm chính. Vì vậy, công ty cần cử ra một người đại diện làm lãnh đạo chất lượng. Lãnh đạo chất lượng phải là một người am hiểu về tiêu chuẩn ISO 9001 để có thể áp dụng được có hiệu quả hệ thống quản lý chất lượng đạt chuẩn vào hệ thống hiện có của công ty bạn. Đây còn là người thực hiện những cuộc đánh giá nội bộ ISO 9001 định kỳ hàng tháng.</a:t>
            </a:r>
          </a:p>
          <a:p>
            <a:r>
              <a:rPr lang="vi-VN">
                <a:effectLst/>
              </a:rPr>
              <a:t>Bước 3: Xây dựng kế hoạch thực hiện.</a:t>
            </a:r>
          </a:p>
          <a:p>
            <a:r>
              <a:rPr lang="vi-VN">
                <a:effectLst/>
              </a:rPr>
              <a:t>Sau khi xem xét những điều khoản và yêu cầu của hệ thống quản lý chất lượng theo chuẩn ISO 9001, tổ chức cần xem xét và kiểm tra xem mình có thể đáp ứng được những yêu cầu nào? Còn thiếu các điều khoản nào? Có thể thay đổi để đáp ứng được điều khoản đó hay không ? Nếu có thể thì cần phải làm những công việc làm gì ? Khối lượng công việc ra làm sao ? Ai sẽ phụ trách ? Cần có kế hoạch rõ ràng,cụ thể.</a:t>
            </a:r>
          </a:p>
          <a:p>
            <a:r>
              <a:rPr lang="vi-VN">
                <a:effectLst/>
              </a:rPr>
              <a:t>Bước 4: Thông báo trong nội bộ.</a:t>
            </a:r>
          </a:p>
          <a:p>
            <a:r>
              <a:rPr lang="vi-VN">
                <a:effectLst/>
              </a:rPr>
              <a:t>Sau khi đã xây dựng được kế hoạch để thực hiện việc áp dụng tiêu chuẩn ISO,những thành viên trong tổ chức cần phải biết lên kế hoạch này. Sẽ có rất nhiều ý kiến trái chiều trong việc thay đổi theo hệ thống quản lý chất lượng theo chuẩn ISO 9001. Bạn cần phải giải thích rõ ràng để mọi người biết kế hoạch và thực hiện và hỗ trợ.</a:t>
            </a:r>
          </a:p>
          <a:p>
            <a:r>
              <a:rPr lang="vi-VN">
                <a:effectLst/>
              </a:rPr>
              <a:t>Bước 5: Viết tài liệu ISO 9001 cho tổ chức.</a:t>
            </a:r>
          </a:p>
          <a:p>
            <a:r>
              <a:rPr lang="vi-VN">
                <a:effectLst/>
              </a:rPr>
              <a:t>Tiêu chuẩn ISO 9001 đòi hỏi phải có một hệ thống quản lý chất lượng những tài liệu bắt buộc. Việc viết những tài liệu này sẽ làm tốn rất nhiều thời gian và công sức. Sẽ có những mẫu sẵn có để bạn tham khảo và dựa vào đó để viết theo sao cho phù hợp và đúng với điều kiện thực tế của tổ chức. Mỗi một hạng mục, lại có nhiều mẫu để bạn tham khảo. Việc lựa chọn các mẫu này sao cho phù hợp cũng rất quan trọng. Nó phải đáp ứng được việc xây dựng và áp dụng hệ thống tiêu chuẩn chất lượng ISO 9001.</a:t>
            </a:r>
          </a:p>
          <a:p>
            <a:r>
              <a:rPr lang="vi-VN">
                <a:effectLst/>
              </a:rPr>
              <a:t>Bước 6: Áp dụng vào thực tế.</a:t>
            </a:r>
          </a:p>
          <a:p>
            <a:r>
              <a:rPr lang="vi-VN">
                <a:effectLst/>
              </a:rPr>
              <a:t>Tài liệu đã được viết ở bước 5 phải được thông báo đến các phòng, ban có liên quan để triển khai thực hiện. Trong quá trình đó, các quy trình làm việc mới có thể làm phát sinh ra một số vấn đề. Những vấn đề đó phải được ghi chép lại thành một hướng dẫn thực hiện chi tiết công việc. Việc này phải được chính những nhân viên trực tiếp làm công việc đó viết ra.</a:t>
            </a:r>
          </a:p>
          <a:p>
            <a:r>
              <a:rPr lang="vi-VN">
                <a:effectLst/>
              </a:rPr>
              <a:t>Bước 7: Đánh giá nội bộ.</a:t>
            </a:r>
          </a:p>
          <a:p>
            <a:r>
              <a:rPr lang="vi-VN">
                <a:effectLst/>
              </a:rPr>
              <a:t>Ở bước 2, tổ chức đã cử người làm đại diện, có hiểu biết nhất định về ISO. Sau tất cả các bước thực hiện, ISO 9001 yêu cầu tổ chức phải đánh giá nội bộ định kỳ hàng tháng để biết được chất lượng công việc sau khi áp dụng HTQLCL ISO 9001. Đây là việc làm cần thiết và quan trọng trước khi được đánh giá chứng nhận ISO 9001.</a:t>
            </a:r>
          </a:p>
          <a:p>
            <a:r>
              <a:rPr lang="vi-VN">
                <a:effectLst/>
              </a:rPr>
              <a:t>Bước 8: Đăng ký ISO 9001.</a:t>
            </a:r>
          </a:p>
          <a:p>
            <a:r>
              <a:rPr lang="vi-VN">
                <a:effectLst/>
              </a:rPr>
              <a:t>ISO sẽ ủy quyền cho một tổ chức có đủ năng lực để đánh giá HTQLCL của tổ chức bạn đang làm. Nếu đủ các điều kiện, điều khoản mà ISO đưa ra trong từng hạng mục và điều khoản, tổ chức của bạn sẽ được cấp giấy chứng nhận ISO. Nếu chưa đủ điều kiện, bạn tiếp tục phải thay đổi lại cho phù hợp. Vì vậy, bạn phải chọn được tổ chức kiểm định và chứng nhận phù hợp với tổ chức của bạn để việc đăng ký ISO không mất nhiều thời gian.</a:t>
            </a:r>
          </a:p>
          <a:p>
            <a:r>
              <a:rPr lang="vi-VN">
                <a:effectLst/>
              </a:rPr>
              <a:t>Bước 9: Nhận chứng chỉ ISO.</a:t>
            </a:r>
          </a:p>
          <a:p>
            <a:r>
              <a:rPr lang="vi-VN">
                <a:effectLst/>
              </a:rPr>
              <a:t>Để nhận được giấy chứng nhận, tổ chức của bạn phải được tổ chức chứng nhận ISO ủy quyền đánh giá chất lượng. Họ thấy đã đạt các tiêu chí sẽ cấp giấy chứng nhận cho tổ chức. Nghĩa là, tổ chức của bạn phải vượt qua được kỳ đánh giá. Một vấn đề khó trong bước này là nhân viên trong tổ chức của bạn có thể sẽ không quen với việc đánh giá của người bên ngoài tổ chức. Vì vậy, bạn cần phổ biến đến nhân viên, hướng dẫn họ cách thức tương tác, phối hợp với chuyên gia đánh giá để cuộc đánh giá diễn ra hoàn hảo.</a:t>
            </a:r>
          </a:p>
          <a:p>
            <a:r>
              <a:rPr lang="vi-VN">
                <a:effectLst/>
              </a:rPr>
              <a:t>Bước 10: Duy trì sau khi được cấp chứng chỉ ISO 9001.</a:t>
            </a:r>
          </a:p>
          <a:p>
            <a:r>
              <a:rPr lang="vi-VN">
                <a:effectLst/>
              </a:rPr>
              <a:t>Việc nhận được chứng chỉ chưa phải là bước cuối cùng, việc duy trì chứng chỉ này sẽ giúp tổ chức đạt được nhiều lợi ích. Từ việc áp dụng HTQLCL đạt tiêu chuẩn sẽ nâng cao hiệu quả làm việc của tổ chức. Đây còn là một trong những yếu tố để đối tác của tổ chức cân nhắc và lựa chọn để hợp tác. Trong quá trình hoạt động, tổ chức cần cải tiến liên tục các quy trình và hệ thống của mình cho phù hợp với tình hình thực tiễn, làm cơ sở để tiếp tục duy trì ISO.</a:t>
            </a:r>
          </a:p>
          <a:p>
            <a:r>
              <a:rPr lang="vi-VN">
                <a:effectLst/>
              </a:rPr>
              <a:t>Như vậy, việc nhận chứng chỉ ISO 9001 , </a:t>
            </a:r>
            <a:r>
              <a:rPr lang="vi-VN" sz="1200" b="0" u="none" strike="noStrike" kern="1200">
                <a:solidFill>
                  <a:schemeClr val="tx1"/>
                </a:solidFill>
                <a:effectLst/>
                <a:latin typeface="+mn-lt"/>
                <a:ea typeface="+mn-ea"/>
                <a:cs typeface="+mn-cs"/>
                <a:hlinkClick r:id="rId5"/>
              </a:rPr>
              <a:t>chứng nhận sản phẩm</a:t>
            </a:r>
            <a:r>
              <a:rPr lang="vi-VN">
                <a:effectLst/>
              </a:rPr>
              <a:t> không quá phức tạp hay tốn kém. Chỉ cần tổ chức thực sự mong muốn và thực hiện theo các bước trên, việc nhận chứng chỉ ISO sẽ trở nên dễ dàng hơn rất nhiều. Mọi khó khăn cần tư vấn, giải đáp xin liên hệ ngay với eurocert theo </a:t>
            </a:r>
            <a:r>
              <a:rPr lang="vi-VN" sz="1200" kern="1200">
                <a:solidFill>
                  <a:schemeClr val="tx1"/>
                </a:solidFill>
                <a:effectLst/>
                <a:latin typeface="+mn-lt"/>
                <a:ea typeface="+mn-ea"/>
                <a:cs typeface="+mn-cs"/>
              </a:rPr>
              <a:t>Hotline : 0908158666</a:t>
            </a:r>
            <a:r>
              <a:rPr lang="vi-VN">
                <a:effectLst/>
              </a:rPr>
              <a:t> để được hỗ trợ kịp thời nhất.</a:t>
            </a: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16</a:t>
            </a:fld>
            <a:endParaRPr lang="en-US"/>
          </a:p>
        </p:txBody>
      </p:sp>
    </p:spTree>
    <p:extLst>
      <p:ext uri="{BB962C8B-B14F-4D97-AF65-F5344CB8AC3E}">
        <p14:creationId xmlns:p14="http://schemas.microsoft.com/office/powerpoint/2010/main" val="229262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a:t>
            </a:r>
          </a:p>
          <a:p>
            <a:pPr marL="0" indent="0">
              <a:buFontTx/>
              <a:buNone/>
            </a:pPr>
            <a:r>
              <a:rPr lang="en-US" sz="1200" b="1" i="0" kern="1200">
                <a:solidFill>
                  <a:schemeClr val="tx1"/>
                </a:solidFill>
                <a:effectLst/>
                <a:latin typeface="+mn-lt"/>
                <a:ea typeface="+mn-ea"/>
                <a:cs typeface="+mn-cs"/>
              </a:rPr>
              <a:t>Mô</a:t>
            </a:r>
            <a:r>
              <a:rPr lang="en-US" sz="1200" b="1" i="0" kern="1200" baseline="0">
                <a:solidFill>
                  <a:schemeClr val="tx1"/>
                </a:solidFill>
                <a:effectLst/>
                <a:latin typeface="+mn-lt"/>
                <a:ea typeface="+mn-ea"/>
                <a:cs typeface="+mn-cs"/>
              </a:rPr>
              <a:t> hình </a:t>
            </a:r>
            <a:r>
              <a:rPr lang="en-US" sz="1200" b="1" i="0" u="sng" kern="1200" baseline="0">
                <a:solidFill>
                  <a:schemeClr val="tx1"/>
                </a:solidFill>
                <a:effectLst/>
                <a:latin typeface="+mn-lt"/>
                <a:ea typeface="+mn-ea"/>
                <a:cs typeface="+mn-cs"/>
              </a:rPr>
              <a:t>TRƯỞNG THÀNH</a:t>
            </a:r>
            <a:r>
              <a:rPr lang="en-US" sz="1200" b="1" i="0" kern="1200" baseline="0">
                <a:solidFill>
                  <a:schemeClr val="tx1"/>
                </a:solidFill>
                <a:effectLst/>
                <a:latin typeface="+mn-lt"/>
                <a:ea typeface="+mn-ea"/>
                <a:cs typeface="+mn-cs"/>
              </a:rPr>
              <a:t> khả năng (thành thục khả năng)</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Được</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pt bởi</a:t>
            </a:r>
            <a:r>
              <a:rPr lang="en-US" sz="1200" b="0" i="0" kern="1200" baseline="0">
                <a:solidFill>
                  <a:schemeClr val="tx1"/>
                </a:solidFill>
                <a:effectLst/>
                <a:latin typeface="+mn-lt"/>
                <a:ea typeface="+mn-ea"/>
                <a:cs typeface="+mn-cs"/>
              </a:rPr>
              <a:t> Viện Công Nghệ Phần Mềm Mỹ (SEI) theo yêu cầu của DoD (Bộ Quốc Phòng Mỹ) </a:t>
            </a:r>
            <a:r>
              <a:rPr lang="vi-VN"/>
              <a:t>trong cuối những năm 1980</a:t>
            </a:r>
            <a:endParaRPr lang="en-US" sz="1200" b="0" i="0" kern="1200" baseline="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Một PHƯƠNG PHÁP PHÁT TRIỂN VÀ TINH CHỈNH quá trình phát triển phần mềm của tổ chức</a:t>
            </a:r>
            <a:r>
              <a:rPr lang="en-US"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VỚI CÁC </a:t>
            </a:r>
            <a:r>
              <a:rPr lang="en-US" sz="1200" b="1" i="0" kern="1200">
                <a:solidFill>
                  <a:schemeClr val="tx1"/>
                </a:solidFill>
                <a:effectLst/>
                <a:latin typeface="+mn-lt"/>
                <a:ea typeface="+mn-ea"/>
                <a:cs typeface="+mn-cs"/>
              </a:rPr>
              <a:t>TỔ</a:t>
            </a:r>
            <a:r>
              <a:rPr lang="en-US" sz="1200" b="1" i="0" kern="1200" baseline="0">
                <a:solidFill>
                  <a:schemeClr val="tx1"/>
                </a:solidFill>
                <a:effectLst/>
                <a:latin typeface="+mn-lt"/>
                <a:ea typeface="+mn-ea"/>
                <a:cs typeface="+mn-cs"/>
              </a:rPr>
              <a:t> CHỨC </a:t>
            </a:r>
            <a:r>
              <a:rPr lang="vi-VN" sz="1200" b="1" i="0" kern="1200">
                <a:solidFill>
                  <a:schemeClr val="tx1"/>
                </a:solidFill>
                <a:effectLst/>
                <a:latin typeface="+mn-lt"/>
                <a:ea typeface="+mn-ea"/>
                <a:cs typeface="+mn-cs"/>
              </a:rPr>
              <a:t>PHẦN MỀM ĐANG </a:t>
            </a:r>
            <a:r>
              <a:rPr lang="en-US" sz="1200" b="1" i="0" kern="1200">
                <a:solidFill>
                  <a:schemeClr val="tx1"/>
                </a:solidFill>
                <a:effectLst/>
                <a:latin typeface="+mn-lt"/>
                <a:ea typeface="+mn-ea"/>
                <a:cs typeface="+mn-cs"/>
              </a:rPr>
              <a:t>PHẢI TỰ </a:t>
            </a:r>
            <a:r>
              <a:rPr lang="vi-VN" sz="1200" b="1" i="0" kern="1200">
                <a:solidFill>
                  <a:schemeClr val="tx1"/>
                </a:solidFill>
                <a:effectLst/>
                <a:latin typeface="+mn-lt"/>
                <a:ea typeface="+mn-ea"/>
                <a:cs typeface="+mn-cs"/>
              </a:rPr>
              <a:t>TÌM CÁCH HOÀN THIỆN QUY TRÌNH QUẢN LÝ VÀ SẢN XUẤT PHẦN MỀM CỦA MÌNH, THÌ MÔ HÌNH CMM/CMMI LÀ NHỮNG </a:t>
            </a:r>
            <a:r>
              <a:rPr lang="vi-VN" sz="1200" b="1" i="0" u="sng" kern="1200">
                <a:solidFill>
                  <a:schemeClr val="tx1"/>
                </a:solidFill>
                <a:effectLst/>
                <a:latin typeface="+mn-lt"/>
                <a:ea typeface="+mn-ea"/>
                <a:cs typeface="+mn-cs"/>
              </a:rPr>
              <a:t>HƯỚNG DẪN VÀ KINH NGHIỆM THỰC TẾ</a:t>
            </a:r>
            <a:r>
              <a:rPr lang="vi-VN" sz="1200" b="1" i="0" kern="1200">
                <a:solidFill>
                  <a:schemeClr val="tx1"/>
                </a:solidFill>
                <a:effectLst/>
                <a:latin typeface="+mn-lt"/>
                <a:ea typeface="+mn-ea"/>
                <a:cs typeface="+mn-cs"/>
              </a:rPr>
              <a:t> RẤT PHÙ HỢP ĐỂ THAM KHẢO VÀ ÁP DỤNG.</a:t>
            </a:r>
            <a:r>
              <a:rPr lang="en-US" sz="1200" b="1" i="0" kern="1200">
                <a:solidFill>
                  <a:schemeClr val="tx1"/>
                </a:solidFill>
                <a:effectLst/>
                <a:latin typeface="+mn-lt"/>
                <a:ea typeface="+mn-ea"/>
                <a:cs typeface="+mn-cs"/>
              </a:rPr>
              <a:t> CHO</a:t>
            </a:r>
            <a:r>
              <a:rPr lang="en-US" sz="1200" b="1" i="0" kern="1200" baseline="0">
                <a:solidFill>
                  <a:schemeClr val="tx1"/>
                </a:solidFill>
                <a:effectLst/>
                <a:latin typeface="+mn-lt"/>
                <a:ea typeface="+mn-ea"/>
                <a:cs typeface="+mn-cs"/>
              </a:rPr>
              <a:t> VD…</a:t>
            </a:r>
            <a:endParaRPr lang="en-US" sz="1200" b="1" i="0" kern="1200">
              <a:solidFill>
                <a:schemeClr val="tx1"/>
              </a:solidFill>
              <a:effectLst/>
              <a:latin typeface="+mn-lt"/>
              <a:ea typeface="+mn-ea"/>
              <a:cs typeface="+mn-cs"/>
            </a:endParaRPr>
          </a:p>
          <a:p>
            <a:pPr marL="457200" lvl="1" indent="0">
              <a:buFontTx/>
              <a:buNone/>
            </a:pPr>
            <a:r>
              <a:rPr lang="en-US" sz="1200" b="0" i="0" u="none" kern="1200">
                <a:solidFill>
                  <a:schemeClr val="tx1"/>
                </a:solidFill>
                <a:effectLst/>
                <a:latin typeface="+mn-lt"/>
                <a:ea typeface="+mn-ea"/>
                <a:cs typeface="+mn-cs"/>
              </a:rPr>
              <a:t>+ ĐÓ</a:t>
            </a:r>
            <a:r>
              <a:rPr lang="en-US" sz="1200" b="0" i="0" u="none" kern="1200" baseline="0">
                <a:solidFill>
                  <a:schemeClr val="tx1"/>
                </a:solidFill>
                <a:effectLst/>
                <a:latin typeface="+mn-lt"/>
                <a:ea typeface="+mn-ea"/>
                <a:cs typeface="+mn-cs"/>
              </a:rPr>
              <a:t> LÀ </a:t>
            </a:r>
            <a:r>
              <a:rPr lang="vi-VN" sz="1200" b="0" i="0" u="none" kern="1200">
                <a:solidFill>
                  <a:schemeClr val="tx1"/>
                </a:solidFill>
                <a:effectLst/>
                <a:latin typeface="+mn-lt"/>
                <a:ea typeface="+mn-ea"/>
                <a:cs typeface="+mn-cs"/>
              </a:rPr>
              <a:t>CON ĐƯỜNG TIẾN HÓA </a:t>
            </a:r>
            <a:r>
              <a:rPr lang="vi-VN" sz="1200" b="0" i="0" kern="1200">
                <a:solidFill>
                  <a:schemeClr val="tx1"/>
                </a:solidFill>
                <a:effectLst/>
                <a:latin typeface="+mn-lt"/>
                <a:ea typeface="+mn-ea"/>
                <a:cs typeface="+mn-cs"/>
              </a:rPr>
              <a:t>TỪ </a:t>
            </a:r>
            <a:r>
              <a:rPr lang="en-US" sz="1200" b="0" i="0" kern="1200">
                <a:solidFill>
                  <a:schemeClr val="tx1"/>
                </a:solidFill>
                <a:effectLst/>
                <a:latin typeface="+mn-lt"/>
                <a:ea typeface="+mn-ea"/>
                <a:cs typeface="+mn-cs"/>
              </a:rPr>
              <a:t>TIẾN</a:t>
            </a:r>
            <a:r>
              <a:rPr lang="en-US" sz="1200" b="0" i="0" kern="1200" baseline="0">
                <a:solidFill>
                  <a:schemeClr val="tx1"/>
                </a:solidFill>
                <a:effectLst/>
                <a:latin typeface="+mn-lt"/>
                <a:ea typeface="+mn-ea"/>
                <a:cs typeface="+mn-cs"/>
              </a:rPr>
              <a:t> TRÌNH </a:t>
            </a:r>
            <a:r>
              <a:rPr lang="en-US" sz="1200" b="0" i="0" kern="1200">
                <a:solidFill>
                  <a:schemeClr val="tx1"/>
                </a:solidFill>
                <a:effectLst/>
                <a:latin typeface="+mn-lt"/>
                <a:ea typeface="+mn-ea"/>
                <a:cs typeface="+mn-cs"/>
              </a:rPr>
              <a:t>BỘC</a:t>
            </a:r>
            <a:r>
              <a:rPr lang="en-US" sz="1200" b="0" i="0" kern="1200" baseline="0">
                <a:solidFill>
                  <a:schemeClr val="tx1"/>
                </a:solidFill>
                <a:effectLst/>
                <a:latin typeface="+mn-lt"/>
                <a:ea typeface="+mn-ea"/>
                <a:cs typeface="+mn-cs"/>
              </a:rPr>
              <a:t> PHÁT, </a:t>
            </a:r>
            <a:r>
              <a:rPr lang="vi-VN" sz="1200" b="0" i="0" kern="1200">
                <a:solidFill>
                  <a:schemeClr val="tx1"/>
                </a:solidFill>
                <a:effectLst/>
                <a:latin typeface="+mn-lt"/>
                <a:ea typeface="+mn-ea"/>
                <a:cs typeface="+mn-cs"/>
              </a:rPr>
              <a:t>CHƯA TRƯỞNG THÀNH</a:t>
            </a:r>
            <a:r>
              <a:rPr lang="en-US" sz="1200" b="0" i="0" kern="1200">
                <a:solidFill>
                  <a:schemeClr val="tx1"/>
                </a:solidFill>
                <a:effectLst/>
                <a:latin typeface="+mn-lt"/>
                <a:ea typeface="+mn-ea"/>
                <a:cs typeface="+mn-cs"/>
              </a:rPr>
              <a:t> ĐẾN</a:t>
            </a:r>
            <a:r>
              <a:rPr lang="vi-VN" sz="1200" b="0" i="0" kern="1200">
                <a:solidFill>
                  <a:schemeClr val="tx1"/>
                </a:solidFill>
                <a:effectLst/>
                <a:latin typeface="+mn-lt"/>
                <a:ea typeface="+mn-ea"/>
                <a:cs typeface="+mn-cs"/>
              </a:rPr>
              <a:t> MỘT </a:t>
            </a:r>
            <a:r>
              <a:rPr lang="en-US" sz="1200" b="0" i="0" kern="1200">
                <a:solidFill>
                  <a:schemeClr val="tx1"/>
                </a:solidFill>
                <a:effectLst/>
                <a:latin typeface="+mn-lt"/>
                <a:ea typeface="+mn-ea"/>
                <a:cs typeface="+mn-cs"/>
              </a:rPr>
              <a:t>TIẾN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TRÌNH TRƯỞNG THÀNH,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KỶ LUẬT.</a:t>
            </a:r>
            <a:endParaRPr lang="en-US" sz="1200" b="0" i="0" kern="1200">
              <a:solidFill>
                <a:schemeClr val="tx1"/>
              </a:solidFill>
              <a:effectLst/>
              <a:latin typeface="+mn-lt"/>
              <a:ea typeface="+mn-ea"/>
              <a:cs typeface="+mn-cs"/>
            </a:endParaRPr>
          </a:p>
          <a:p>
            <a:pPr marL="0" lvl="0" indent="0">
              <a:buFontTx/>
              <a:buNone/>
            </a:pPr>
            <a:r>
              <a:rPr lang="en-US"/>
              <a:t>- </a:t>
            </a:r>
            <a:r>
              <a:rPr lang="vi-VN"/>
              <a:t>Nó đã được chấp nhận rộng rãi trong ngành công nghiệp, chủ yếu là các tổ chức phát triển phần mềm lớn</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17</a:t>
            </a:fld>
            <a:endParaRPr lang="en-US"/>
          </a:p>
        </p:txBody>
      </p:sp>
    </p:spTree>
    <p:extLst>
      <p:ext uri="{BB962C8B-B14F-4D97-AF65-F5344CB8AC3E}">
        <p14:creationId xmlns:p14="http://schemas.microsoft.com/office/powerpoint/2010/main" val="428932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r>
              <a:rPr lang="vi-VN"/>
              <a:t>Phương pháp quản lý ĐỊNH LƯỢNG làm tăng khả năng của tổ chức </a:t>
            </a:r>
            <a:r>
              <a:rPr lang="en-US"/>
              <a:t>trong </a:t>
            </a:r>
            <a:r>
              <a:rPr lang="vi-VN"/>
              <a:t>kiểm soát chất lượng và nâng cao năng suất</a:t>
            </a:r>
            <a:endParaRPr lang="en-US"/>
          </a:p>
          <a:p>
            <a:pPr marL="0" indent="0">
              <a:buFontTx/>
              <a:buNone/>
            </a:pPr>
            <a:r>
              <a:rPr lang="en-US"/>
              <a:t>- </a:t>
            </a:r>
            <a:r>
              <a:rPr lang="vi-VN"/>
              <a:t>Ứng dụng của mô hình trưởng thành năng lực </a:t>
            </a:r>
            <a:r>
              <a:rPr lang="en-US"/>
              <a:t>5 </a:t>
            </a:r>
            <a:r>
              <a:rPr lang="vi-VN"/>
              <a:t>cấp cho phép đánh giá những kết quả đạt được và xác định những nỗ lực cần thiết để đạt được</a:t>
            </a:r>
            <a:r>
              <a:rPr lang="en-US"/>
              <a:t> mức</a:t>
            </a:r>
            <a:r>
              <a:rPr lang="en-US" baseline="0"/>
              <a:t> </a:t>
            </a:r>
            <a:r>
              <a:rPr lang="vi-VN"/>
              <a:t>tiếp theo</a:t>
            </a:r>
            <a:endParaRPr lang="en-US"/>
          </a:p>
          <a:p>
            <a:pPr marL="0" indent="0">
              <a:buFontTx/>
              <a:buNone/>
            </a:pPr>
            <a:r>
              <a:rPr lang="en-US"/>
              <a:t>- Phạm</a:t>
            </a:r>
            <a:r>
              <a:rPr lang="en-US" baseline="0"/>
              <a:t> vi tiến </a:t>
            </a:r>
            <a:r>
              <a:rPr lang="vi-VN"/>
              <a:t>trình chung xác định "cái gì" </a:t>
            </a:r>
            <a:r>
              <a:rPr lang="en-US"/>
              <a:t>(</a:t>
            </a:r>
            <a:r>
              <a:rPr lang="vi-VN"/>
              <a:t>không phải "làm thế nào“</a:t>
            </a:r>
            <a:r>
              <a:rPr lang="en-US"/>
              <a:t>)</a:t>
            </a:r>
            <a:r>
              <a:rPr lang="vi-VN"/>
              <a:t> cho phép </a:t>
            </a:r>
            <a:r>
              <a:rPr lang="en-US"/>
              <a:t>ứng</a:t>
            </a:r>
            <a:r>
              <a:rPr lang="en-US" baseline="0"/>
              <a:t> dụng </a:t>
            </a:r>
            <a:r>
              <a:rPr lang="vi-VN"/>
              <a:t>mô hình </a:t>
            </a:r>
            <a:r>
              <a:rPr lang="en-US"/>
              <a:t>đến</a:t>
            </a:r>
            <a:r>
              <a:rPr lang="en-US" baseline="0"/>
              <a:t> </a:t>
            </a:r>
            <a:r>
              <a:rPr lang="vi-VN"/>
              <a:t>các tổ chức </a:t>
            </a:r>
            <a:r>
              <a:rPr lang="en-US"/>
              <a:t>rộng</a:t>
            </a:r>
            <a:r>
              <a:rPr lang="en-US" baseline="0"/>
              <a:t> rãi, bởi vì:</a:t>
            </a:r>
            <a:endParaRPr lang="en-US"/>
          </a:p>
          <a:p>
            <a:pPr marL="457200" lvl="1" indent="0">
              <a:buFontTx/>
              <a:buNone/>
            </a:pPr>
            <a:r>
              <a:rPr lang="en-US"/>
              <a:t>+ </a:t>
            </a:r>
            <a:r>
              <a:rPr lang="vi-VN"/>
              <a:t>nó cho phép sử dụng</a:t>
            </a:r>
            <a:r>
              <a:rPr lang="en-US"/>
              <a:t> ở</a:t>
            </a:r>
            <a:r>
              <a:rPr lang="vi-VN"/>
              <a:t> bất kỳ mô hình vòng đời</a:t>
            </a:r>
            <a:r>
              <a:rPr lang="en-US"/>
              <a:t> nào</a:t>
            </a:r>
          </a:p>
          <a:p>
            <a:pPr marL="457200" lvl="1" indent="0">
              <a:buFontTx/>
              <a:buNone/>
            </a:pPr>
            <a:r>
              <a:rPr lang="en-US"/>
              <a:t>+ </a:t>
            </a:r>
            <a:r>
              <a:rPr lang="vi-VN"/>
              <a:t>nó cho phép sử dụng bất kỳ phương pháp thiết kế, công cụ phát triển và ngôn ngữ lập trình</a:t>
            </a:r>
            <a:endParaRPr lang="en-US"/>
          </a:p>
          <a:p>
            <a:pPr marL="457200" lvl="1" indent="0">
              <a:buFontTx/>
              <a:buNone/>
            </a:pPr>
            <a:r>
              <a:rPr lang="en-US"/>
              <a:t>+ </a:t>
            </a:r>
            <a:r>
              <a:rPr lang="vi-VN"/>
              <a:t>nó không </a:t>
            </a:r>
            <a:r>
              <a:rPr lang="en-US"/>
              <a:t>cần</a:t>
            </a:r>
            <a:r>
              <a:rPr lang="en-US" baseline="0"/>
              <a:t> </a:t>
            </a:r>
            <a:r>
              <a:rPr lang="vi-VN"/>
              <a:t>bất kỳ chuẩn tài liệu cụ thể</a:t>
            </a:r>
            <a:r>
              <a:rPr lang="en-US"/>
              <a:t> nào</a:t>
            </a:r>
          </a:p>
        </p:txBody>
      </p:sp>
      <p:sp>
        <p:nvSpPr>
          <p:cNvPr id="4" name="Slide Number Placeholder 3"/>
          <p:cNvSpPr>
            <a:spLocks noGrp="1"/>
          </p:cNvSpPr>
          <p:nvPr>
            <p:ph type="sldNum" sz="quarter" idx="10"/>
          </p:nvPr>
        </p:nvSpPr>
        <p:spPr/>
        <p:txBody>
          <a:bodyPr/>
          <a:lstStyle/>
          <a:p>
            <a:fld id="{A63B9007-0201-49BE-A587-7F882848EC05}" type="slidenum">
              <a:rPr lang="en-US" smtClean="0"/>
              <a:t>18</a:t>
            </a:fld>
            <a:endParaRPr lang="en-US"/>
          </a:p>
        </p:txBody>
      </p:sp>
    </p:spTree>
    <p:extLst>
      <p:ext uri="{BB962C8B-B14F-4D97-AF65-F5344CB8AC3E}">
        <p14:creationId xmlns:p14="http://schemas.microsoft.com/office/powerpoint/2010/main" val="2813946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u="none"/>
              <a:t>***</a:t>
            </a:r>
          </a:p>
          <a:p>
            <a:pPr marL="228600" indent="-228600">
              <a:buFontTx/>
              <a:buAutoNum type="arabicPeriod"/>
            </a:pPr>
            <a:r>
              <a:rPr lang="en-US" b="1" u="sng"/>
              <a:t>Mức</a:t>
            </a:r>
            <a:r>
              <a:rPr lang="en-US" b="1" u="sng" baseline="0"/>
              <a:t> khởi đầu</a:t>
            </a:r>
          </a:p>
          <a:p>
            <a:pPr marL="0" indent="0">
              <a:buFontTx/>
              <a:buNone/>
            </a:pPr>
            <a:r>
              <a:rPr lang="vi-VN" b="1"/>
              <a:t>Level 1 là bước khởi đầu của CMM,  mọi doanh nghiệp, công ty phần mềm, nhóm, cá nhân đều có thể đạt được. Ở leve</a:t>
            </a:r>
            <a:r>
              <a:rPr lang="en-US" b="1"/>
              <a:t>l</a:t>
            </a:r>
            <a:r>
              <a:rPr lang="vi-VN" b="1"/>
              <a:t> này CMM chưa yêu cầu bất kỳ tính năng nào. </a:t>
            </a:r>
          </a:p>
          <a:p>
            <a:pPr marL="0" indent="0">
              <a:buFontTx/>
              <a:buNone/>
            </a:pPr>
            <a:r>
              <a:rPr lang="vi-VN" b="1"/>
              <a:t>Ví dụ: không yêu cầu quy trình, không yêu cầu con người</a:t>
            </a:r>
            <a:r>
              <a:rPr lang="en-US" b="1"/>
              <a:t>...</a:t>
            </a:r>
          </a:p>
          <a:p>
            <a:pPr marL="0" indent="0">
              <a:buFontTx/>
              <a:buNone/>
            </a:pPr>
            <a:r>
              <a:rPr lang="en-US" b="1"/>
              <a:t>-  Qui trình</a:t>
            </a:r>
            <a:r>
              <a:rPr lang="en-US" b="1" baseline="0"/>
              <a:t> PM được mô tả như là “bộc phát”, có khi là hỗn loạn.</a:t>
            </a:r>
            <a:endParaRPr lang="en-US" b="1"/>
          </a:p>
          <a:p>
            <a:pPr marL="171450" indent="-171450">
              <a:buFontTx/>
              <a:buChar char="-"/>
            </a:pPr>
            <a:r>
              <a:rPr lang="en-US" b="1"/>
              <a:t>K </a:t>
            </a:r>
            <a:r>
              <a:rPr lang="en-US" b="1" baseline="0"/>
              <a:t>có kế hoạch hiệu quả.</a:t>
            </a:r>
          </a:p>
          <a:p>
            <a:pPr marL="171450" indent="-171450">
              <a:buFontTx/>
              <a:buChar char="-"/>
            </a:pPr>
            <a:r>
              <a:rPr lang="en-US" b="1" baseline="0"/>
              <a:t>K thể đoán trước</a:t>
            </a:r>
          </a:p>
          <a:p>
            <a:pPr marL="171450" indent="-171450">
              <a:buFontTx/>
              <a:buChar char="-"/>
            </a:pPr>
            <a:r>
              <a:rPr lang="en-US" sz="1200" b="1" i="0" kern="1200">
                <a:solidFill>
                  <a:schemeClr val="tx1"/>
                </a:solidFill>
                <a:effectLst/>
                <a:latin typeface="+mn-lt"/>
                <a:ea typeface="+mn-ea"/>
                <a:cs typeface="+mn-cs"/>
              </a:rPr>
              <a:t>Thành công do nỗ lực anh hùng</a:t>
            </a:r>
          </a:p>
          <a:p>
            <a:pPr marL="0" indent="0">
              <a:buFontTx/>
              <a:buNone/>
            </a:pPr>
            <a:r>
              <a:rPr lang="vi-VN" b="1"/>
              <a:t>HỌ CÓ THỂ THÀNH CÔNG TRONG VIỆC PHÁT TRIỂN PHẦN MỀM, NHƯNG </a:t>
            </a:r>
            <a:r>
              <a:rPr lang="vi-VN" b="1" u="sng"/>
              <a:t>KHÔNG THỂ KIỂM SOÁT NỔI</a:t>
            </a:r>
            <a:r>
              <a:rPr lang="vi-VN" b="1" u="none"/>
              <a:t> CLPM </a:t>
            </a:r>
            <a:r>
              <a:rPr lang="vi-VN" b="1"/>
              <a:t>VÀ CÁC ĐẶC TRƯNG KHÁC CỦA TIẾN TRÌNH PHÁT TRIỂN PHẦN MỀM (KINH PHÍ, THỜI HẠN GIAO NỘP…)</a:t>
            </a:r>
            <a:endParaRPr lang="en-US" b="1"/>
          </a:p>
          <a:p>
            <a:pPr marL="0" indent="0">
              <a:buFontTx/>
              <a:buNone/>
            </a:pPr>
            <a:endParaRPr lang="en-US" b="1" baseline="0"/>
          </a:p>
          <a:p>
            <a:pPr marL="0" indent="0">
              <a:buFontTx/>
              <a:buNone/>
            </a:pPr>
            <a:r>
              <a:rPr lang="en-US" b="1" u="sng"/>
              <a:t>2. Mức</a:t>
            </a:r>
            <a:r>
              <a:rPr lang="en-US" b="1" u="sng" baseline="0"/>
              <a:t> có thể lặp lại</a:t>
            </a:r>
            <a:endParaRPr lang="en-US" b="1" u="sng"/>
          </a:p>
          <a:p>
            <a:pPr marL="0" indent="0">
              <a:buFontTx/>
              <a:buNone/>
            </a:pPr>
            <a:r>
              <a:rPr lang="en-US"/>
              <a:t>- Có</a:t>
            </a:r>
            <a:r>
              <a:rPr lang="en-US" baseline="0"/>
              <a:t> các tiến</a:t>
            </a:r>
            <a:r>
              <a:rPr lang="vi-VN"/>
              <a:t> trình</a:t>
            </a:r>
            <a:r>
              <a:rPr lang="en-US" baseline="0"/>
              <a:t> quản lý</a:t>
            </a:r>
            <a:r>
              <a:rPr lang="vi-VN"/>
              <a:t> cơ bản</a:t>
            </a:r>
            <a:r>
              <a:rPr lang="en-US"/>
              <a:t> để</a:t>
            </a:r>
            <a:r>
              <a:rPr lang="en-US" baseline="0"/>
              <a:t> theo dõi chi phí, lịch biểu và chức năng. </a:t>
            </a:r>
            <a:r>
              <a:rPr lang="vi-VN" b="0"/>
              <a:t>Có khả năng </a:t>
            </a:r>
            <a:r>
              <a:rPr lang="vi-VN" b="1"/>
              <a:t>LẶP LẠI THÀNH CÔNG </a:t>
            </a:r>
            <a:r>
              <a:rPr lang="vi-VN" b="0"/>
              <a:t>các </a:t>
            </a:r>
            <a:r>
              <a:rPr lang="en-US" b="0"/>
              <a:t>dự</a:t>
            </a:r>
            <a:r>
              <a:rPr lang="vi-VN" b="0"/>
              <a:t> án ở cùng một dạng.</a:t>
            </a:r>
            <a:endParaRPr lang="en-US" b="0"/>
          </a:p>
          <a:p>
            <a:pPr marL="0" indent="0">
              <a:buFontTx/>
              <a:buNone/>
            </a:pPr>
            <a:r>
              <a:rPr lang="en-US" b="1"/>
              <a:t>- </a:t>
            </a:r>
            <a:r>
              <a:rPr lang="vi-VN" b="1"/>
              <a:t>Chưa có mô hình tổng quát cho qui trình phát triển phần mềm.</a:t>
            </a:r>
            <a:endParaRPr lang="en-US" b="1"/>
          </a:p>
          <a:p>
            <a:pPr marL="0" indent="0">
              <a:buFontTx/>
              <a:buNone/>
            </a:pPr>
            <a:r>
              <a:rPr lang="en-US" b="1"/>
              <a:t>- </a:t>
            </a:r>
            <a:r>
              <a:rPr lang="vi-VN" b="1"/>
              <a:t>Sự thành công </a:t>
            </a:r>
            <a:r>
              <a:rPr lang="vi-VN" b="0"/>
              <a:t>PHỤ THUỘC VÀO </a:t>
            </a:r>
            <a:r>
              <a:rPr lang="vi-VN" b="0" u="none"/>
              <a:t>KỸ NĂNG CÁ NHÂN VÀ KINH NGHIỆM TRỰC GIÁC CỦA NGƯỜI QUẢN LÝ </a:t>
            </a:r>
            <a:endParaRPr lang="en-US" b="1" u="none" baseline="0"/>
          </a:p>
          <a:p>
            <a:pPr marL="0" indent="0">
              <a:buFontTx/>
              <a:buNone/>
            </a:pPr>
            <a:endParaRPr lang="en-US" b="1" u="sng"/>
          </a:p>
          <a:p>
            <a:pPr marL="0" indent="0">
              <a:buFontTx/>
              <a:buNone/>
            </a:pPr>
            <a:r>
              <a:rPr lang="en-US" b="1" u="sng"/>
              <a:t>3. </a:t>
            </a:r>
            <a:r>
              <a:rPr lang="vi-VN" b="1" u="sng" baseline="0"/>
              <a:t>Đượ</a:t>
            </a:r>
            <a:r>
              <a:rPr lang="en-US" b="1" u="sng" baseline="0"/>
              <a:t>c định nghĩa</a:t>
            </a:r>
            <a:endParaRPr lang="en-US" b="0"/>
          </a:p>
          <a:p>
            <a:pPr marL="0" indent="0">
              <a:buFontTx/>
              <a:buNone/>
            </a:pPr>
            <a:r>
              <a:rPr lang="en-US" b="0" i="0"/>
              <a:t>- </a:t>
            </a:r>
            <a:r>
              <a:rPr lang="vi-VN" b="0" i="0"/>
              <a:t>ĐÃ XÁC ĐỊNH ĐƯỢC TIẾN TRÌNH SẢN XUẤT PHẦN MỀM CHO RIÊNG TỔ CHỨC MÌNH.</a:t>
            </a:r>
            <a:endParaRPr lang="en-US" b="0" i="0"/>
          </a:p>
          <a:p>
            <a:pPr marL="0" lvl="0" indent="0">
              <a:buFontTx/>
              <a:buNone/>
            </a:pPr>
            <a:endParaRPr lang="en-US" b="1" i="0" u="sng"/>
          </a:p>
          <a:p>
            <a:pPr marL="0" lvl="0" indent="0">
              <a:buFontTx/>
              <a:buNone/>
            </a:pPr>
            <a:r>
              <a:rPr lang="en-US" b="1" i="0" u="sng"/>
              <a:t>4. </a:t>
            </a:r>
            <a:r>
              <a:rPr lang="vi-VN" b="1" u="sng" baseline="0"/>
              <a:t>Đượ</a:t>
            </a:r>
            <a:r>
              <a:rPr lang="en-US" b="1" u="sng" baseline="0"/>
              <a:t>c quản lý</a:t>
            </a:r>
          </a:p>
          <a:p>
            <a:pPr marL="171450" indent="-171450">
              <a:buFontTx/>
              <a:buChar char="-"/>
            </a:pPr>
            <a:r>
              <a:rPr lang="en-US"/>
              <a:t>THU THẬP</a:t>
            </a:r>
            <a:r>
              <a:rPr lang="en-US" baseline="0"/>
              <a:t> CÁC ĐỘ ĐO CHI TIẾT VỀ TIẾN TRÌNH </a:t>
            </a:r>
            <a:r>
              <a:rPr lang="vi-VN"/>
              <a:t>PHẦN MỀM VÀ CHẤT LƯỢNG SẢN PHẨM</a:t>
            </a:r>
          </a:p>
          <a:p>
            <a:pPr marL="171450" indent="-171450">
              <a:buFontTx/>
              <a:buChar char="-"/>
            </a:pPr>
            <a:r>
              <a:rPr lang="vi-VN"/>
              <a:t>Cả hai quá trình phần mềm và các sản phẩm được định lượng rõ ràng và </a:t>
            </a:r>
            <a:r>
              <a:rPr lang="en-US"/>
              <a:t>đc</a:t>
            </a:r>
            <a:r>
              <a:rPr lang="en-US" baseline="0"/>
              <a:t> </a:t>
            </a:r>
            <a:r>
              <a:rPr lang="vi-VN"/>
              <a:t>kiểm soát</a:t>
            </a:r>
          </a:p>
          <a:p>
            <a:pPr marL="0" lvl="0" indent="0">
              <a:buFontTx/>
              <a:buNone/>
            </a:pPr>
            <a:endParaRPr lang="en-US" b="1" u="sng" baseline="0"/>
          </a:p>
          <a:p>
            <a:pPr marL="0" lvl="0" indent="0">
              <a:buFontTx/>
              <a:buNone/>
            </a:pPr>
            <a:r>
              <a:rPr lang="en-US" b="1" u="sng" baseline="0"/>
              <a:t>5. Tối ưu hóa</a:t>
            </a:r>
          </a:p>
          <a:p>
            <a:pPr marL="171450" indent="-171450">
              <a:buFontTx/>
              <a:buChar char="-"/>
            </a:pPr>
            <a:r>
              <a:rPr lang="vi-VN" sz="1200" b="0" i="0" kern="1200">
                <a:solidFill>
                  <a:schemeClr val="tx1"/>
                </a:solidFill>
                <a:effectLst/>
                <a:latin typeface="+mn-lt"/>
                <a:ea typeface="+mn-ea"/>
                <a:cs typeface="+mn-cs"/>
              </a:rPr>
              <a:t>Cải tiến liên tục</a:t>
            </a:r>
            <a:r>
              <a:rPr lang="en-US" sz="1200" b="0" i="0" kern="1200" baseline="0">
                <a:solidFill>
                  <a:schemeClr val="tx1"/>
                </a:solidFill>
                <a:effectLst/>
                <a:latin typeface="+mn-lt"/>
                <a:ea typeface="+mn-ea"/>
                <a:cs typeface="+mn-cs"/>
              </a:rPr>
              <a:t> </a:t>
            </a:r>
            <a:r>
              <a:rPr lang="vi-VN"/>
              <a:t>qui trình phát triển phần mềm</a:t>
            </a:r>
            <a:r>
              <a:rPr lang="en-US" baseline="0"/>
              <a:t> bởi các phản hồi từ tiến trình và từ những thử nghiệm công nghệ tiên tiến.</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t>19</a:t>
            </a:fld>
            <a:endParaRPr lang="en-US"/>
          </a:p>
        </p:txBody>
      </p:sp>
    </p:spTree>
    <p:extLst>
      <p:ext uri="{BB962C8B-B14F-4D97-AF65-F5344CB8AC3E}">
        <p14:creationId xmlns:p14="http://schemas.microsoft.com/office/powerpoint/2010/main" val="207840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SV tự</a:t>
            </a:r>
            <a:r>
              <a:rPr lang="en-US" b="1" baseline="0"/>
              <a:t> đọc</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a:t>- </a:t>
            </a:r>
            <a:r>
              <a:rPr lang="vi-VN"/>
              <a:t>CMMI là sự kế thừa của CMM</a:t>
            </a:r>
            <a:endParaRPr lang="en-US"/>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CMMI bắt nguồn từ đâu? CMMI là phiên bản kế tiếp của CMM. Cả CMM và CMMI đều được Viện kỹ nghệ phần mềm Mỹ SEI tại trường Đại học Carnegie Mellon ở Pittsburgh, PA phát triển. </a:t>
            </a:r>
            <a:r>
              <a:rPr lang="vi-VN" sz="1200" b="1" i="0" kern="1200">
                <a:solidFill>
                  <a:schemeClr val="tx1"/>
                </a:solidFill>
                <a:effectLst/>
                <a:latin typeface="+mn-lt"/>
                <a:ea typeface="+mn-ea"/>
                <a:cs typeface="+mn-cs"/>
              </a:rPr>
              <a:t>CMM đã có mặt từ cuối những năm 80 </a:t>
            </a:r>
            <a:r>
              <a:rPr lang="vi-VN" sz="1200" b="0" i="0" kern="1200">
                <a:solidFill>
                  <a:schemeClr val="tx1"/>
                </a:solidFill>
                <a:effectLst/>
                <a:latin typeface="+mn-lt"/>
                <a:ea typeface="+mn-ea"/>
                <a:cs typeface="+mn-cs"/>
              </a:rPr>
              <a:t>và một thập kỷ sau nó bị CMMI thay thế. </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vi-VN"/>
              <a:t>Năm 2002, CMMI Phiên bản 1.1 được phát hành, phiên bản 1.2 tiếp theo trong tháng 8 năm 2006, và CMMI phiên bản 1.3 trong tháng 11 năm 2010</a:t>
            </a:r>
            <a:endParaRPr lang="en-US"/>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Cấu trúc:</a:t>
            </a:r>
          </a:p>
          <a:p>
            <a:pPr marL="0" marR="0" lvl="1" indent="0" algn="l" defTabSz="914400" rtl="0" eaLnBrk="1" fontAlgn="auto" latinLnBrk="0" hangingPunct="1">
              <a:lnSpc>
                <a:spcPct val="100000"/>
              </a:lnSpc>
              <a:spcBef>
                <a:spcPts val="0"/>
              </a:spcBef>
              <a:spcAft>
                <a:spcPts val="0"/>
              </a:spcAft>
              <a:buClrTx/>
              <a:buSzTx/>
              <a:buFontTx/>
              <a:buNone/>
              <a:tabLst/>
              <a:defRPr/>
            </a:pPr>
            <a:r>
              <a:rPr lang="vi-VN" sz="1200" b="1" i="0" kern="1200">
                <a:solidFill>
                  <a:schemeClr val="tx1"/>
                </a:solidFill>
                <a:effectLst/>
                <a:latin typeface="+mn-lt"/>
                <a:ea typeface="+mn-ea"/>
                <a:cs typeface="+mn-cs"/>
              </a:rPr>
              <a:t>Mô hình CMMI như mô hình CMM ban đầu, bao gồm năm cấp độ. Mức độ khả năng CMMI cũng giống như những người ban đầu, ngoài một thay đổi nhỏ liên quan đến khả năng cấp 4</a:t>
            </a:r>
            <a:r>
              <a:rPr lang="en-US" sz="1200" b="1" i="0" kern="1200">
                <a:solidFill>
                  <a:schemeClr val="tx1"/>
                </a:solidFill>
                <a:effectLst/>
                <a:latin typeface="+mn-lt"/>
                <a:ea typeface="+mn-ea"/>
                <a:cs typeface="+mn-cs"/>
              </a:rPr>
              <a:t> (có</a:t>
            </a:r>
            <a:r>
              <a:rPr lang="en-US" sz="1200" b="1" i="0" kern="1200" baseline="0">
                <a:solidFill>
                  <a:schemeClr val="tx1"/>
                </a:solidFill>
                <a:effectLst/>
                <a:latin typeface="+mn-lt"/>
                <a:ea typeface="+mn-ea"/>
                <a:cs typeface="+mn-cs"/>
              </a:rPr>
              <a:t> tên là Quantitatively managed)</a:t>
            </a:r>
            <a:endParaRPr lang="en-US" sz="1200" b="1" i="0" kern="1200">
              <a:solidFill>
                <a:schemeClr val="tx1"/>
              </a:solidFill>
              <a:effectLst/>
              <a:latin typeface="+mn-lt"/>
              <a:ea typeface="+mn-ea"/>
              <a:cs typeface="+mn-cs"/>
            </a:endParaRPr>
          </a:p>
          <a:p>
            <a:endParaRPr lang="en-US"/>
          </a:p>
          <a:p>
            <a:pPr marL="0" indent="0">
              <a:buFontTx/>
              <a:buNone/>
            </a:pPr>
            <a:endParaRPr lang="en-US"/>
          </a:p>
          <a:p>
            <a:pPr marL="171450" indent="-171450">
              <a:buFontTx/>
              <a:buChar char="-"/>
            </a:pPr>
            <a:endParaRPr lang="en-US"/>
          </a:p>
          <a:p>
            <a:pPr marL="171450" indent="-171450">
              <a:buFontTx/>
              <a:buChar char="-"/>
            </a:pPr>
            <a:endParaRPr lang="en-US"/>
          </a:p>
          <a:p>
            <a:pPr marL="171450" indent="-171450">
              <a:buFontTx/>
              <a:buChar char="-"/>
            </a:pPr>
            <a:r>
              <a:rPr lang="vi-VN" i="1"/>
              <a:t>Mô hình CMMI cung cấp hướng dẫn cho phát triển, cải tiến quy trình đáp ứng các mục tiêu kinh doanh của một tổ chức</a:t>
            </a:r>
            <a:endParaRPr lang="en-US" i="1"/>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1"/>
              <a:t>CMMI models provide guidance for </a:t>
            </a:r>
            <a:r>
              <a:rPr lang="en-US" b="1" i="1"/>
              <a:t>developing</a:t>
            </a:r>
            <a:r>
              <a:rPr lang="en-US" i="1"/>
              <a:t> or </a:t>
            </a:r>
            <a:r>
              <a:rPr lang="en-US" b="1" i="1"/>
              <a:t>improving processes </a:t>
            </a:r>
            <a:r>
              <a:rPr lang="en-US" i="1"/>
              <a:t>that meet the business goals of an organization</a:t>
            </a:r>
          </a:p>
          <a:p>
            <a:pPr marL="628650" lvl="1" indent="-171450">
              <a:buFontTx/>
              <a:buChar char="-"/>
            </a:pPr>
            <a:endParaRPr lang="en-US" i="1"/>
          </a:p>
          <a:p>
            <a:r>
              <a:rPr lang="vi-VN" b="1"/>
              <a:t>Trong khi CMM được hoàn thiện và phát triển bởi viện SEI của Mỹ, thì CMMI là sản phẩm của sự cộng tác giữa viện này và chính phủ Mỹ</a:t>
            </a:r>
            <a:r>
              <a:rPr lang="vi-VN"/>
              <a:t>. Với tốc độ phát triển không ngừng và đòi hỏi sự cải thiện liên tục trong ngành công nghệ thông tin, việc chính phủ Mỹ cùng với viện SEI kết hợp để hoàn thiện CMM và cho ra đời phiên CMMI là một hệ quả tất yếu. </a:t>
            </a:r>
            <a:endParaRPr lang="en-US"/>
          </a:p>
          <a:p>
            <a:r>
              <a:rPr lang="vi-VN"/>
              <a:t>CMMi cũng bao gồm 5 mức như CMM: khởi đầu, lặp lại được, được định nghĩa, được quản lý và tối ưu.</a:t>
            </a:r>
            <a:endParaRPr lang="en-US"/>
          </a:p>
          <a:p>
            <a:r>
              <a:rPr lang="vi-VN" sz="1200" b="0" i="0" kern="1200">
                <a:solidFill>
                  <a:schemeClr val="tx1"/>
                </a:solidFill>
                <a:effectLst/>
                <a:latin typeface="+mn-lt"/>
                <a:ea typeface="+mn-ea"/>
                <a:cs typeface="+mn-cs"/>
              </a:rPr>
              <a:t>Mô hình CMMI là một khung các giải pháp tối ưu cho quá trình sản xuất phần mềm. Phiên bản CMMI-DEV hiện nay (CMMI cho chuyên viên phát triển), mô tả những giải pháp tốt nhất trong quá trình kiểm soát, đo lường và kiểm tra các quy trình phát triển phần mềm. Mô hình CMMI không tập trung mô tả chính các quá trình mà chỉ mô tả đặc điểm của các quá trình hiệu quả, vì vậy mô hình CMMI đưa ra chỉ dẫn cho các công ty để họ có thể tự mình phát triển hoặc điều chỉnh chính các quá trình của họ.</a:t>
            </a:r>
            <a:br>
              <a:rPr lang="vi-VN"/>
            </a:br>
            <a:br>
              <a:rPr lang="vi-VN"/>
            </a:br>
            <a:r>
              <a:rPr lang="vi-VN" sz="1200" b="0" i="0" kern="1200">
                <a:solidFill>
                  <a:schemeClr val="tx1"/>
                </a:solidFill>
                <a:effectLst/>
                <a:latin typeface="+mn-lt"/>
                <a:ea typeface="+mn-ea"/>
                <a:cs typeface="+mn-cs"/>
              </a:rPr>
              <a:t>Mô hình CMMI được mô tả trên trang web chính thức CMMI website :dự án CMMI là một nỗ lực chung nhằm cung cấp các mô hình để cải thiện nâng cấp các sản phẩm và quy trình. Trọng tâm chính của dự án là tập trung xây dựng các công cụ hỗ trợ việc cải thiện các quy trình dùng để phát triển và ổn định các hệ thống và sản phẩm. Kết quả của dự án CMMI là một bộ các sản phẩm cung cấp một phương pháp tiếp cận tích hợp trên toàn doanh nghiệp để cải thiện các quy trình sản xuất mà vẫn có thể giảm bớt nhân công dư thừa, độ phức tạp, và chi phí từ việc sử dụng các mô hình CMM (quy trình quản lý sản xuất phẩn mềm) riêng lẻ và nhiều mô hình CMM.</a:t>
            </a:r>
            <a:br>
              <a:rPr lang="vi-VN"/>
            </a:br>
            <a:br>
              <a:rPr lang="vi-VN"/>
            </a:br>
            <a:r>
              <a:rPr lang="vi-VN" sz="1200" b="0" i="0" kern="1200">
                <a:solidFill>
                  <a:schemeClr val="tx1"/>
                </a:solidFill>
                <a:effectLst/>
                <a:latin typeface="+mn-lt"/>
                <a:ea typeface="+mn-ea"/>
                <a:cs typeface="+mn-cs"/>
              </a:rPr>
              <a:t>CMMI bắt nguồn từ đâu? CMMI là phiên bản kế tiếp của CMM. Cả CMM và CMMI đều được Viện kỹ nghệ phần mềm Mỹ SEI tại trường Đại học Carnegie Mellon ở Pittsburgh, PA phát triển. </a:t>
            </a:r>
            <a:r>
              <a:rPr lang="vi-VN" sz="1200" b="1" i="0" kern="1200">
                <a:solidFill>
                  <a:schemeClr val="tx1"/>
                </a:solidFill>
                <a:effectLst/>
                <a:latin typeface="+mn-lt"/>
                <a:ea typeface="+mn-ea"/>
                <a:cs typeface="+mn-cs"/>
              </a:rPr>
              <a:t>CMM đã có mặt từ cuối những năm 80 </a:t>
            </a:r>
            <a:r>
              <a:rPr lang="vi-VN" sz="1200" b="0" i="0" kern="1200">
                <a:solidFill>
                  <a:schemeClr val="tx1"/>
                </a:solidFill>
                <a:effectLst/>
                <a:latin typeface="+mn-lt"/>
                <a:ea typeface="+mn-ea"/>
                <a:cs typeface="+mn-cs"/>
              </a:rPr>
              <a:t>và một thập kỷ sau nó bị CMMI thay thế. Năm 2000 CMMI phiên bản 1.02 được đưa ra thị trường . Phiên bản mới nhất hiện nay CMMI 1.2 được trình làng vào tháng 8 năm 2006.</a:t>
            </a:r>
            <a:br>
              <a:rPr lang="vi-VN"/>
            </a:br>
            <a:br>
              <a:rPr lang="vi-VN"/>
            </a:br>
            <a:r>
              <a:rPr lang="vi-VN" sz="1200" b="0" i="0" kern="1200">
                <a:solidFill>
                  <a:schemeClr val="tx1"/>
                </a:solidFill>
                <a:effectLst/>
                <a:latin typeface="+mn-lt"/>
                <a:ea typeface="+mn-ea"/>
                <a:cs typeface="+mn-cs"/>
              </a:rPr>
              <a:t>Đôi nét về lịch sử Do cấu trúc của CMMI được thừa hưởng rất nhiều từ CMM, chúng ta hãy xem xét lí do và nguồn gốc để có thể hiểu được cả hai mô hình này có ý nghĩa như thế nào.</a:t>
            </a:r>
            <a:br>
              <a:rPr lang="vi-VN"/>
            </a:br>
            <a:br>
              <a:rPr lang="vi-VN"/>
            </a:br>
            <a:r>
              <a:rPr lang="vi-VN" sz="1200" b="0" i="0" kern="1200">
                <a:solidFill>
                  <a:schemeClr val="tx1"/>
                </a:solidFill>
                <a:effectLst/>
                <a:latin typeface="+mn-lt"/>
                <a:ea typeface="+mn-ea"/>
                <a:cs typeface="+mn-cs"/>
              </a:rPr>
              <a:t>CMM là kết quả của một nghiên cứu được không quân Mỹ tài trợ, nghiên cứu này được coi là một phương pháp đánh giá khách quan công việc của các nhà thầu phụ về phần mềm. Bộ Quốc Phòng Mỹ cũng quan tâm tới việc chi phí phát triển phần mềm đang leo thang và các vấn đề liên quan đến chất lượng của các phần mềm nên đã thành lập viện SEI vào đầu những năm 80, và bắt đầu nghiên cứu mô hình CMM vào năm 1988.</a:t>
            </a:r>
            <a:br>
              <a:rPr lang="vi-VN"/>
            </a:br>
            <a:br>
              <a:rPr lang="vi-VN"/>
            </a:br>
            <a:r>
              <a:rPr lang="vi-VN" sz="1200" b="0" i="0" kern="1200">
                <a:solidFill>
                  <a:schemeClr val="tx1"/>
                </a:solidFill>
                <a:effectLst/>
                <a:latin typeface="+mn-lt"/>
                <a:ea typeface="+mn-ea"/>
                <a:cs typeface="+mn-cs"/>
              </a:rPr>
              <a:t>Ban đầu, mô hình CMM được sử dụng như một công cụ để đánh giá khả năng của các nhà thầu chính phủ khi họ tiến hành một dự án phần mềm theo hợp đồng. Mặc dù CMM được thiết kế để đánh giá quá trình phát triển phần mềm nhưng nó đã và đang được áp dụng như một mô hình chung cho kỳ hạn của các quá trình trong các công ty về CNTT hay bất cứ công ty nào khác.</a:t>
            </a:r>
            <a:br>
              <a:rPr lang="vi-VN"/>
            </a:br>
            <a:br>
              <a:rPr lang="vi-VN"/>
            </a:br>
            <a:r>
              <a:rPr lang="vi-VN" sz="1200" b="0" i="0" kern="1200">
                <a:solidFill>
                  <a:schemeClr val="tx1"/>
                </a:solidFill>
                <a:effectLst/>
                <a:latin typeface="+mn-lt"/>
                <a:ea typeface="+mn-ea"/>
                <a:cs typeface="+mn-cs"/>
              </a:rPr>
              <a:t>Mô hình này xác định năm cấp độ của CMM đối với một công ty :</a:t>
            </a:r>
            <a:br>
              <a:rPr lang="vi-VN"/>
            </a:br>
            <a:br>
              <a:rPr lang="vi-VN"/>
            </a:br>
            <a:r>
              <a:rPr lang="vi-VN" sz="1200" b="0" i="0" kern="1200">
                <a:solidFill>
                  <a:schemeClr val="tx1"/>
                </a:solidFill>
                <a:effectLst/>
                <a:latin typeface="+mn-lt"/>
                <a:ea typeface="+mn-ea"/>
                <a:cs typeface="+mn-cs"/>
              </a:rPr>
              <a:t>1. Khởi đầu (lộn xộn, không theo chuẩn): đây là điểm khởi đầu để sử dụng một quy trình mới.</a:t>
            </a:r>
            <a:br>
              <a:rPr lang="vi-VN"/>
            </a:br>
            <a:r>
              <a:rPr lang="vi-VN" sz="1200" b="0" i="0" kern="1200">
                <a:solidFill>
                  <a:schemeClr val="tx1"/>
                </a:solidFill>
                <a:effectLst/>
                <a:latin typeface="+mn-lt"/>
                <a:ea typeface="+mn-ea"/>
                <a:cs typeface="+mn-cs"/>
              </a:rPr>
              <a:t>2. Lặp (quản lý dự án, tuân thủ quy trình) : Quy trình này được lặp lại nhiều lần</a:t>
            </a:r>
            <a:br>
              <a:rPr lang="vi-VN"/>
            </a:br>
            <a:r>
              <a:rPr lang="vi-VN" sz="1200" b="0" i="0" kern="1200">
                <a:solidFill>
                  <a:schemeClr val="tx1"/>
                </a:solidFill>
                <a:effectLst/>
                <a:latin typeface="+mn-lt"/>
                <a:ea typeface="+mn-ea"/>
                <a:cs typeface="+mn-cs"/>
              </a:rPr>
              <a:t>3. Xác lập (thể chế hóa): Quy trình này được xác lập/ xác nhận như một quy trình doanh nghiệp tiêu chuẩn.</a:t>
            </a:r>
            <a:br>
              <a:rPr lang="vi-VN"/>
            </a:br>
            <a:r>
              <a:rPr lang="vi-VN" sz="1200" b="0" i="0" kern="1200">
                <a:solidFill>
                  <a:schemeClr val="tx1"/>
                </a:solidFill>
                <a:effectLst/>
                <a:latin typeface="+mn-lt"/>
                <a:ea typeface="+mn-ea"/>
                <a:cs typeface="+mn-cs"/>
              </a:rPr>
              <a:t>4. Kiểm soát (định lượng): Tiến hành kiểm soát và đo lường quy trình sản xuất phần mềm</a:t>
            </a:r>
            <a:br>
              <a:rPr lang="vi-VN"/>
            </a:br>
            <a:r>
              <a:rPr lang="vi-VN" sz="1200" b="0" i="0" kern="1200">
                <a:solidFill>
                  <a:schemeClr val="tx1"/>
                </a:solidFill>
                <a:effectLst/>
                <a:latin typeface="+mn-lt"/>
                <a:ea typeface="+mn-ea"/>
                <a:cs typeface="+mn-cs"/>
              </a:rPr>
              <a:t>5. Tối ưu (cải tiến quy trình): Kiểm soát quy trình bao gồm việc cân nhắc kỹ để cải tiến/ tối ưu hóa quy trình.</a:t>
            </a:r>
            <a:br>
              <a:rPr lang="vi-VN"/>
            </a:br>
            <a:br>
              <a:rPr lang="vi-VN"/>
            </a:br>
            <a:r>
              <a:rPr lang="vi-VN" sz="1200" b="0" i="0" kern="1200">
                <a:solidFill>
                  <a:schemeClr val="tx1"/>
                </a:solidFill>
                <a:effectLst/>
                <a:latin typeface="+mn-lt"/>
                <a:ea typeface="+mn-ea"/>
                <a:cs typeface="+mn-cs"/>
              </a:rPr>
              <a:t>Có những vùng quy trình quan trọng (KPA) trong mỗi cấp bậc của CMM và là đặc điểm tiêu biểu của mỗi cấp bậc đó, đồng thời cũng là thước đo cho mỗi KPA :</a:t>
            </a:r>
            <a:br>
              <a:rPr lang="vi-VN"/>
            </a:br>
            <a:br>
              <a:rPr lang="vi-VN"/>
            </a:br>
            <a:r>
              <a:rPr lang="vi-VN" sz="1200" b="0" i="0" kern="1200">
                <a:solidFill>
                  <a:schemeClr val="tx1"/>
                </a:solidFill>
                <a:effectLst/>
                <a:latin typeface="+mn-lt"/>
                <a:ea typeface="+mn-ea"/>
                <a:cs typeface="+mn-cs"/>
              </a:rPr>
              <a:t>1. Mục tiêu</a:t>
            </a:r>
            <a:br>
              <a:rPr lang="vi-VN"/>
            </a:br>
            <a:r>
              <a:rPr lang="vi-VN" sz="1200" b="0" i="0" kern="1200">
                <a:solidFill>
                  <a:schemeClr val="tx1"/>
                </a:solidFill>
                <a:effectLst/>
                <a:latin typeface="+mn-lt"/>
                <a:ea typeface="+mn-ea"/>
                <a:cs typeface="+mn-cs"/>
              </a:rPr>
              <a:t>2. Cam kết</a:t>
            </a:r>
            <a:br>
              <a:rPr lang="vi-VN"/>
            </a:br>
            <a:r>
              <a:rPr lang="vi-VN" sz="1200" b="0" i="0" kern="1200">
                <a:solidFill>
                  <a:schemeClr val="tx1"/>
                </a:solidFill>
                <a:effectLst/>
                <a:latin typeface="+mn-lt"/>
                <a:ea typeface="+mn-ea"/>
                <a:cs typeface="+mn-cs"/>
              </a:rPr>
              <a:t>3. Khả năng</a:t>
            </a:r>
            <a:br>
              <a:rPr lang="vi-VN"/>
            </a:br>
            <a:r>
              <a:rPr lang="vi-VN" sz="1200" b="0" i="0" kern="1200">
                <a:solidFill>
                  <a:schemeClr val="tx1"/>
                </a:solidFill>
                <a:effectLst/>
                <a:latin typeface="+mn-lt"/>
                <a:ea typeface="+mn-ea"/>
                <a:cs typeface="+mn-cs"/>
              </a:rPr>
              <a:t>4. Đo lường</a:t>
            </a:r>
            <a:br>
              <a:rPr lang="vi-VN"/>
            </a:br>
            <a:r>
              <a:rPr lang="vi-VN" sz="1200" b="0" i="0" kern="1200">
                <a:solidFill>
                  <a:schemeClr val="tx1"/>
                </a:solidFill>
                <a:effectLst/>
                <a:latin typeface="+mn-lt"/>
                <a:ea typeface="+mn-ea"/>
                <a:cs typeface="+mn-cs"/>
              </a:rPr>
              <a:t>5. Thẩm định</a:t>
            </a:r>
            <a:br>
              <a:rPr lang="vi-VN"/>
            </a:br>
            <a:br>
              <a:rPr lang="vi-VN"/>
            </a:br>
            <a:r>
              <a:rPr lang="vi-VN" sz="1200" b="0" i="0" kern="1200">
                <a:solidFill>
                  <a:schemeClr val="tx1"/>
                </a:solidFill>
                <a:effectLst/>
                <a:latin typeface="+mn-lt"/>
                <a:ea typeface="+mn-ea"/>
                <a:cs typeface="+mn-cs"/>
              </a:rPr>
              <a:t>Các công ty hy vọng sẽ được đánh giá đúng theo cấp độ của họ. Khi họ đạt được mỗi cấp độ có nghĩa là họ đã hình thành một kế hoạch để bước lên cấp độ tiếp theo. Tuy nhiên, các quy trình nghiêm ngặt yêu cầu phải ngăn ngừa trước các công ty phần mềm thương mại ngay từ sau cấp độ 1.</a:t>
            </a:r>
            <a:br>
              <a:rPr lang="vi-VN"/>
            </a:br>
            <a:br>
              <a:rPr lang="vi-VN"/>
            </a:br>
            <a:r>
              <a:rPr lang="vi-VN" sz="1200" b="0" i="0" kern="1200">
                <a:solidFill>
                  <a:schemeClr val="tx1"/>
                </a:solidFill>
                <a:effectLst/>
                <a:latin typeface="+mn-lt"/>
                <a:ea typeface="+mn-ea"/>
                <a:cs typeface="+mn-cs"/>
              </a:rPr>
              <a:t>Các nhà phê bình cũng nhận thấy CMM luôn được gắn chặt trong một mô hinh phát triển thác nước và không quan tâm tới các khía cạnh khác của quy trình phát triển phẩn mềm như thiết kế và triển khai. CMM không phù hợp với các quy trình ngoại vi liên quan đến việc phát triển phần mềm như là việc mua lại. CMM...</a:t>
            </a: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20</a:t>
            </a:fld>
            <a:endParaRPr lang="en-US"/>
          </a:p>
        </p:txBody>
      </p:sp>
    </p:spTree>
    <p:extLst>
      <p:ext uri="{BB962C8B-B14F-4D97-AF65-F5344CB8AC3E}">
        <p14:creationId xmlns:p14="http://schemas.microsoft.com/office/powerpoint/2010/main" val="92366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a:p>
            <a:r>
              <a:rPr lang="en-US"/>
              <a:t>So sánh,</a:t>
            </a:r>
            <a:r>
              <a:rPr lang="en-US" baseline="0"/>
              <a:t> tương phản và khả năng áp dụng ISO và CMM (</a:t>
            </a:r>
            <a:r>
              <a:rPr lang="en-US">
                <a:hlinkClick r:id="rId3"/>
              </a:rPr>
              <a:t>http://www.snyders.us/cmm-iso.htm</a:t>
            </a:r>
            <a:r>
              <a:rPr lang="en-US"/>
              <a:t>)</a:t>
            </a:r>
            <a:endParaRPr lang="en-US" baseline="0"/>
          </a:p>
          <a:p>
            <a:r>
              <a:rPr lang="en-US" b="1" baseline="0"/>
              <a:t>GIỐNG</a:t>
            </a:r>
            <a:r>
              <a:rPr lang="en-US" baseline="0"/>
              <a:t>: Nói chung CMM và ISO đều đặt ra các vấn đề tương tự nhau và đều quan tâm đến chất lượng và quản lý quy trình sx.</a:t>
            </a:r>
          </a:p>
          <a:p>
            <a:pPr marL="0" indent="0">
              <a:buFontTx/>
              <a:buNone/>
            </a:pPr>
            <a:r>
              <a:rPr lang="en-US" b="1" baseline="0"/>
              <a:t>KHÁC</a:t>
            </a:r>
            <a:r>
              <a:rPr lang="en-US" baseline="0"/>
              <a:t>:</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nguồn gốc của mỗi chuẩn rõ ràng là khác nhau</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ISO</a:t>
            </a:r>
            <a:r>
              <a:rPr lang="en-US" sz="1200" b="0" i="0" kern="1200">
                <a:solidFill>
                  <a:schemeClr val="tx1"/>
                </a:solidFill>
                <a:effectLst/>
                <a:latin typeface="+mn-lt"/>
                <a:ea typeface="+mn-ea"/>
                <a:cs typeface="+mn-cs"/>
              </a:rPr>
              <a:t> t</a:t>
            </a:r>
            <a:r>
              <a:rPr lang="vi-VN" sz="1200" b="0" i="0" kern="1200">
                <a:solidFill>
                  <a:schemeClr val="tx1"/>
                </a:solidFill>
                <a:effectLst/>
                <a:latin typeface="+mn-lt"/>
                <a:ea typeface="+mn-ea"/>
                <a:cs typeface="+mn-cs"/>
              </a:rPr>
              <a:t>ập trung </a:t>
            </a:r>
            <a:r>
              <a:rPr lang="en-US" sz="1200" b="0" i="0" kern="1200">
                <a:solidFill>
                  <a:schemeClr val="tx1"/>
                </a:solidFill>
                <a:effectLst/>
                <a:latin typeface="+mn-lt"/>
                <a:ea typeface="+mn-ea"/>
                <a:cs typeface="+mn-cs"/>
              </a:rPr>
              <a:t>vào</a:t>
            </a:r>
            <a:r>
              <a:rPr lang="vi-VN" sz="1200" b="0" i="0" kern="1200">
                <a:solidFill>
                  <a:schemeClr val="tx1"/>
                </a:solidFill>
                <a:effectLst/>
                <a:latin typeface="+mn-lt"/>
                <a:ea typeface="+mn-ea"/>
                <a:cs typeface="+mn-cs"/>
              </a:rPr>
              <a:t> mối quan hệ </a:t>
            </a:r>
            <a:r>
              <a:rPr lang="en-US" sz="1200" b="0" i="0" kern="1200">
                <a:solidFill>
                  <a:schemeClr val="tx1"/>
                </a:solidFill>
                <a:effectLst/>
                <a:latin typeface="+mn-lt"/>
                <a:ea typeface="+mn-ea"/>
                <a:cs typeface="+mn-cs"/>
              </a:rPr>
              <a:t>giữa</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khách hàng nhà cung cấp,</a:t>
            </a:r>
            <a:r>
              <a:rPr lang="en-US"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cố gắng để giảm rủi ro của khách hàng trong việc lựa chọn một nhà cung cấp</a:t>
            </a:r>
            <a:r>
              <a:rPr lang="en-US" sz="1200" b="1"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Còn </a:t>
            </a:r>
            <a:r>
              <a:rPr lang="vi-VN" sz="1200" b="0" i="0" kern="1200">
                <a:solidFill>
                  <a:schemeClr val="tx1"/>
                </a:solidFill>
                <a:effectLst/>
                <a:latin typeface="+mn-lt"/>
                <a:ea typeface="+mn-ea"/>
                <a:cs typeface="+mn-cs"/>
              </a:rPr>
              <a:t>CMM </a:t>
            </a:r>
            <a:r>
              <a:rPr lang="en-US" sz="1200" b="0" i="0" kern="1200">
                <a:solidFill>
                  <a:schemeClr val="tx1"/>
                </a:solidFill>
                <a:effectLst/>
                <a:latin typeface="+mn-lt"/>
                <a:ea typeface="+mn-ea"/>
                <a:cs typeface="+mn-cs"/>
              </a:rPr>
              <a:t>thì</a:t>
            </a:r>
            <a:r>
              <a:rPr lang="vi-VN" sz="1200" b="0" i="0" kern="1200">
                <a:solidFill>
                  <a:schemeClr val="tx1"/>
                </a:solidFill>
                <a:effectLst/>
                <a:latin typeface="+mn-lt"/>
                <a:ea typeface="+mn-ea"/>
                <a:cs typeface="+mn-cs"/>
              </a:rPr>
              <a:t> chú ý vào nhà cung cấp </a:t>
            </a:r>
            <a:r>
              <a:rPr lang="en-US" sz="1200" b="1" i="0" kern="1200">
                <a:solidFill>
                  <a:schemeClr val="tx1"/>
                </a:solidFill>
                <a:effectLst/>
                <a:latin typeface="+mn-lt"/>
                <a:ea typeface="+mn-ea"/>
                <a:cs typeface="+mn-cs"/>
              </a:rPr>
              <a:t>tự</a:t>
            </a:r>
            <a:r>
              <a:rPr lang="vi-VN" sz="1200" b="1" i="0" kern="1200">
                <a:solidFill>
                  <a:schemeClr val="tx1"/>
                </a:solidFill>
                <a:effectLst/>
                <a:latin typeface="+mn-lt"/>
                <a:ea typeface="+mn-ea"/>
                <a:cs typeface="+mn-cs"/>
              </a:rPr>
              <a:t> cải thiện các</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quy trình nội bộ của mình để đạt được một sản phẩm chất</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lượng cao hơn </a:t>
            </a:r>
            <a:r>
              <a:rPr lang="en-US" sz="1200" b="1" i="0" kern="1200">
                <a:solidFill>
                  <a:schemeClr val="tx1"/>
                </a:solidFill>
                <a:effectLst/>
                <a:latin typeface="+mn-lt"/>
                <a:ea typeface="+mn-ea"/>
                <a:cs typeface="+mn-cs"/>
              </a:rPr>
              <a:t>vì</a:t>
            </a:r>
            <a:r>
              <a:rPr lang="vi-VN" sz="1200" b="1" i="0" kern="1200">
                <a:solidFill>
                  <a:schemeClr val="tx1"/>
                </a:solidFill>
                <a:effectLst/>
                <a:latin typeface="+mn-lt"/>
                <a:ea typeface="+mn-ea"/>
                <a:cs typeface="+mn-cs"/>
              </a:rPr>
              <a:t> lợi ích của khách hàng.</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ISO </a:t>
            </a:r>
            <a:r>
              <a:rPr lang="vi-VN" sz="1200" kern="1200">
                <a:solidFill>
                  <a:schemeClr val="tx1"/>
                </a:solidFill>
                <a:effectLst/>
                <a:latin typeface="+mn-lt"/>
                <a:ea typeface="+mn-ea"/>
                <a:cs typeface="+mn-cs"/>
              </a:rPr>
              <a:t>được dùng cho hầu hết mọi ngành nghề</a:t>
            </a:r>
            <a:r>
              <a:rPr lang="en-US" sz="1200" b="0" i="0" kern="1200">
                <a:solidFill>
                  <a:schemeClr val="tx1"/>
                </a:solidFill>
                <a:effectLst/>
                <a:latin typeface="+mn-lt"/>
                <a:ea typeface="+mn-ea"/>
                <a:cs typeface="+mn-cs"/>
              </a:rPr>
              <a:t>. CMM...</a:t>
            </a:r>
          </a:p>
          <a:p>
            <a:pPr marL="0" indent="0">
              <a:buFontTx/>
              <a:buNone/>
            </a:pPr>
            <a:r>
              <a:rPr lang="en-US" sz="1200" kern="1200">
                <a:solidFill>
                  <a:schemeClr val="tx1"/>
                </a:solidFill>
                <a:effectLst/>
                <a:latin typeface="+mn-lt"/>
                <a:ea typeface="+mn-ea"/>
                <a:cs typeface="+mn-cs"/>
              </a:rPr>
              <a:t>- </a:t>
            </a:r>
            <a:r>
              <a:rPr lang="vi-VN" sz="1200" kern="1200">
                <a:solidFill>
                  <a:schemeClr val="tx1"/>
                </a:solidFill>
                <a:effectLst/>
                <a:latin typeface="+mn-lt"/>
                <a:ea typeface="+mn-ea"/>
                <a:cs typeface="+mn-cs"/>
              </a:rPr>
              <a:t>ISO không cung cấp các ví dụ và kinh nghiệm cụ thể như CMM/CMMI.</a:t>
            </a:r>
            <a:endParaRPr lang="en-US" sz="1200" b="0" i="0" kern="120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i="1"/>
          </a:p>
        </p:txBody>
      </p:sp>
      <p:sp>
        <p:nvSpPr>
          <p:cNvPr id="4" name="Slide Number Placeholder 3"/>
          <p:cNvSpPr>
            <a:spLocks noGrp="1"/>
          </p:cNvSpPr>
          <p:nvPr>
            <p:ph type="sldNum" sz="quarter" idx="10"/>
          </p:nvPr>
        </p:nvSpPr>
        <p:spPr/>
        <p:txBody>
          <a:bodyPr/>
          <a:lstStyle/>
          <a:p>
            <a:fld id="{F0A6F4D8-BBBD-4DBF-8E3D-34ECF3C5F865}"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438214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u="none"/>
              <a:t>- </a:t>
            </a:r>
            <a:r>
              <a:rPr lang="vi-VN" u="none"/>
              <a:t>ISO là làm theo một tập hợp các chuẩn để </a:t>
            </a:r>
            <a:r>
              <a:rPr lang="en-US" u="none"/>
              <a:t>có</a:t>
            </a:r>
            <a:r>
              <a:rPr lang="en-US" u="none" baseline="0"/>
              <a:t> </a:t>
            </a:r>
            <a:r>
              <a:rPr lang="vi-VN" u="none" baseline="0"/>
              <a:t>đượ</a:t>
            </a:r>
            <a:r>
              <a:rPr lang="en-US" u="none" baseline="0"/>
              <a:t>c </a:t>
            </a:r>
            <a:r>
              <a:rPr lang="vi-VN" u="none"/>
              <a:t>hành công lặp lại</a:t>
            </a:r>
            <a:r>
              <a:rPr lang="vi-VN"/>
              <a:t>. CMM nhấn mạnh một qu</a:t>
            </a:r>
            <a:r>
              <a:rPr lang="en-US"/>
              <a:t>i</a:t>
            </a:r>
            <a:r>
              <a:rPr lang="vi-VN"/>
              <a:t> trình cải tiến liên tục</a:t>
            </a:r>
            <a:endParaRPr lang="en-US"/>
          </a:p>
          <a:p>
            <a:pPr marL="0"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Một khi một tổ chức đáp ứng các tiêu chí để</a:t>
            </a:r>
            <a:r>
              <a:rPr lang="en-US" sz="1200" b="1" i="0" kern="1200">
                <a:solidFill>
                  <a:schemeClr val="tx1"/>
                </a:solidFill>
                <a:effectLst/>
                <a:latin typeface="+mn-lt"/>
                <a:ea typeface="+mn-ea"/>
                <a:cs typeface="+mn-cs"/>
              </a:rPr>
              <a:t> dc cấp</a:t>
            </a:r>
            <a:r>
              <a:rPr lang="en-US" sz="1200" b="1" i="0" kern="1200" baseline="0">
                <a:solidFill>
                  <a:schemeClr val="tx1"/>
                </a:solidFill>
                <a:effectLst/>
                <a:latin typeface="+mn-lt"/>
                <a:ea typeface="+mn-ea"/>
                <a:cs typeface="+mn-cs"/>
              </a:rPr>
              <a:t> chứng nhận</a:t>
            </a:r>
            <a:r>
              <a:rPr lang="vi-VN" sz="1200" b="1" i="0" kern="1200">
                <a:solidFill>
                  <a:schemeClr val="tx1"/>
                </a:solidFill>
                <a:effectLst/>
                <a:latin typeface="+mn-lt"/>
                <a:ea typeface="+mn-ea"/>
                <a:cs typeface="+mn-cs"/>
              </a:rPr>
              <a:t> ISO</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thì</a:t>
            </a:r>
            <a:r>
              <a:rPr lang="en-US" sz="1200" b="0" i="0" kern="1200" baseline="0">
                <a:solidFill>
                  <a:schemeClr val="tx1"/>
                </a:solidFill>
                <a:effectLst/>
                <a:latin typeface="+mn-lt"/>
                <a:ea typeface="+mn-ea"/>
                <a:cs typeface="+mn-cs"/>
              </a:rPr>
              <a:t> tổ chức chỉ có nhiệm vụ là duy trì nó. Còn t</a:t>
            </a:r>
            <a:r>
              <a:rPr lang="vi-VN" sz="1200" b="0" i="0" kern="1200">
                <a:solidFill>
                  <a:schemeClr val="tx1"/>
                </a:solidFill>
                <a:effectLst/>
                <a:latin typeface="+mn-lt"/>
                <a:ea typeface="+mn-ea"/>
                <a:cs typeface="+mn-cs"/>
              </a:rPr>
              <a:t>heo định nghĩa, CMM là một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quá trình liên tục đánh giá và cải tiến, </a:t>
            </a:r>
            <a:r>
              <a:rPr lang="en-US" sz="1200" b="0" i="0" kern="1200">
                <a:solidFill>
                  <a:schemeClr val="tx1"/>
                </a:solidFill>
                <a:effectLst/>
                <a:latin typeface="+mn-lt"/>
                <a:ea typeface="+mn-ea"/>
                <a:cs typeface="+mn-cs"/>
              </a:rPr>
              <a:t>để</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chuyển từ mức độ </a:t>
            </a:r>
            <a:r>
              <a:rPr lang="en-US" sz="1200" b="0" i="0" kern="1200">
                <a:solidFill>
                  <a:schemeClr val="tx1"/>
                </a:solidFill>
                <a:effectLst/>
                <a:latin typeface="+mn-lt"/>
                <a:ea typeface="+mn-ea"/>
                <a:cs typeface="+mn-cs"/>
              </a:rPr>
              <a:t>thấp</a:t>
            </a:r>
            <a:r>
              <a:rPr lang="en-US" sz="1200" b="0" i="0" kern="1200" baseline="0">
                <a:solidFill>
                  <a:schemeClr val="tx1"/>
                </a:solidFill>
                <a:effectLst/>
                <a:latin typeface="+mn-lt"/>
                <a:ea typeface="+mn-ea"/>
                <a:cs typeface="+mn-cs"/>
              </a:rPr>
              <a:t> lên mức độ cao</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Ngay cả ở cấp cao nhất của sự trưởng thành trong CMM, </a:t>
            </a:r>
            <a:r>
              <a:rPr lang="en-US" sz="1200" b="0" i="0" kern="1200">
                <a:solidFill>
                  <a:schemeClr val="tx1"/>
                </a:solidFill>
                <a:effectLst/>
                <a:latin typeface="+mn-lt"/>
                <a:ea typeface="+mn-ea"/>
                <a:cs typeface="+mn-cs"/>
              </a:rPr>
              <a:t>cũng</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tập trung vào cải tiến liên tục.</a:t>
            </a: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r>
              <a:rPr lang="vi-VN" sz="1200" b="1" kern="1200">
                <a:solidFill>
                  <a:schemeClr val="tx1"/>
                </a:solidFill>
                <a:effectLst/>
                <a:latin typeface="+mn-lt"/>
                <a:ea typeface="+mn-ea"/>
                <a:cs typeface="+mn-cs"/>
              </a:rPr>
              <a:t>SỰ KHÁC BIỆT GIỮA ISO 9001:2000 và CMM/CMMI</a:t>
            </a:r>
            <a:r>
              <a:rPr lang="en-US" sz="1200" b="1" kern="1200">
                <a:solidFill>
                  <a:schemeClr val="tx1"/>
                </a:solidFill>
                <a:effectLst/>
                <a:latin typeface="+mn-lt"/>
                <a:ea typeface="+mn-ea"/>
                <a:cs typeface="+mn-cs"/>
              </a:rPr>
              <a:t> </a:t>
            </a:r>
            <a:r>
              <a:rPr lang="en-US" sz="1200" b="0" kern="1200">
                <a:solidFill>
                  <a:schemeClr val="tx1"/>
                </a:solidFill>
                <a:effectLst/>
                <a:latin typeface="+mn-lt"/>
                <a:ea typeface="+mn-ea"/>
                <a:cs typeface="+mn-cs"/>
              </a:rPr>
              <a:t>(Theo http://www.pcworld.com.vn/articles/kinh-doanh/quan-tri/2006/03/1188744/cmmi-voi-doanh-nghiep-phan-mem-giay-thong-hanh-thoi-hoi-nhap/)</a:t>
            </a:r>
            <a:endParaRPr lang="vi-VN" b="0">
              <a:effectLst/>
            </a:endParaRPr>
          </a:p>
          <a:p>
            <a:r>
              <a:rPr lang="vi-VN" sz="1200" kern="1200">
                <a:solidFill>
                  <a:schemeClr val="tx1"/>
                </a:solidFill>
                <a:effectLst/>
                <a:latin typeface="+mn-lt"/>
                <a:ea typeface="+mn-ea"/>
                <a:cs typeface="+mn-cs"/>
              </a:rPr>
              <a:t>• ISO 9001 là một tiêu chuẩn quốc tế về quản lý, các điều khoản gọi là "yêu cầu" quy định những điểm cần phải làm (what to do), không chỉ ra việc đó nên làm như thế nào (how to do).</a:t>
            </a:r>
            <a:br>
              <a:rPr lang="vi-VN" sz="1200" kern="1200">
                <a:solidFill>
                  <a:schemeClr val="tx1"/>
                </a:solidFill>
                <a:effectLst/>
                <a:latin typeface="+mn-lt"/>
                <a:ea typeface="+mn-ea"/>
                <a:cs typeface="+mn-cs"/>
              </a:rPr>
            </a:br>
            <a:r>
              <a:rPr lang="vi-VN" sz="1200" kern="1200">
                <a:solidFill>
                  <a:schemeClr val="tx1"/>
                </a:solidFill>
                <a:effectLst/>
                <a:latin typeface="+mn-lt"/>
                <a:ea typeface="+mn-ea"/>
                <a:cs typeface="+mn-cs"/>
              </a:rPr>
              <a:t>• CMM/CMMI là một mô hình, cung cấp các hướng dẫn và kinh nghiệm thực tế dùng để phát triển, cải tiến và đánh giá năng lực của quy trình.</a:t>
            </a:r>
            <a:br>
              <a:rPr lang="vi-VN" sz="1200" kern="1200">
                <a:solidFill>
                  <a:schemeClr val="tx1"/>
                </a:solidFill>
                <a:effectLst/>
                <a:latin typeface="+mn-lt"/>
                <a:ea typeface="+mn-ea"/>
                <a:cs typeface="+mn-cs"/>
              </a:rPr>
            </a:br>
            <a:r>
              <a:rPr lang="vi-VN" sz="1200" kern="1200">
                <a:solidFill>
                  <a:schemeClr val="tx1"/>
                </a:solidFill>
                <a:effectLst/>
                <a:latin typeface="+mn-lt"/>
                <a:ea typeface="+mn-ea"/>
                <a:cs typeface="+mn-cs"/>
              </a:rPr>
              <a:t>• CMMI không phải là một tiêu chuẩn, tùy vào từng tổ chức, cách thực hiện khác nhau rất nhiều.</a:t>
            </a:r>
            <a:endParaRPr lang="en-US" sz="120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a:t>Once an organization has met the criteria to be ISO certified, the next step is only to maintain that level of certification. The CMM is an on-going process of evaluation and improvement, moving from one level of achievement to the next. Even at the highest level of maturity in CMM, the focus is on continuous improvement</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19430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Standard: gồm</a:t>
            </a:r>
            <a:r>
              <a:rPr lang="en-US" baseline="0"/>
              <a:t> 2 chuẩn (chuẩn quản lý CL và chuẩn tiến trình dự án – chuẩn CNPM)</a:t>
            </a:r>
          </a:p>
          <a:p>
            <a:r>
              <a:rPr lang="en-US" baseline="0"/>
              <a:t>	</a:t>
            </a:r>
            <a:r>
              <a:rPr lang="en-US" b="1"/>
              <a:t>Các</a:t>
            </a:r>
            <a:r>
              <a:rPr lang="en-US" b="1" baseline="0"/>
              <a:t> professionals tự hỏi: </a:t>
            </a:r>
            <a:r>
              <a:rPr lang="vi-VN" b="1"/>
              <a:t>Tại sao </a:t>
            </a:r>
            <a:r>
              <a:rPr lang="en-US" b="1"/>
              <a:t>các</a:t>
            </a:r>
            <a:r>
              <a:rPr lang="en-US" b="1" baseline="0"/>
              <a:t> </a:t>
            </a:r>
            <a:r>
              <a:rPr lang="vi-VN" b="1"/>
              <a:t>chuẩn SQA cần được thực hiện trong tổ chức và các dự án phần mềm?</a:t>
            </a:r>
            <a:r>
              <a:rPr lang="en-US" b="1"/>
              <a:t> Liệu</a:t>
            </a:r>
            <a:r>
              <a:rPr lang="en-US" b="1" baseline="0"/>
              <a:t> á</a:t>
            </a:r>
            <a:r>
              <a:rPr lang="en-US" b="1"/>
              <a:t>p</a:t>
            </a:r>
            <a:r>
              <a:rPr lang="en-US" b="1" baseline="0"/>
              <a:t> dụng kinh nghiệm và kiến thức chuyên môn có tốt hơn chuẩn ko? </a:t>
            </a:r>
            <a:r>
              <a:rPr lang="en-US"/>
              <a:t>Các</a:t>
            </a:r>
            <a:r>
              <a:rPr lang="vi-VN"/>
              <a:t> vấn đề:</a:t>
            </a:r>
            <a:r>
              <a:rPr lang="en-US"/>
              <a:t> </a:t>
            </a:r>
            <a:r>
              <a:rPr lang="vi-VN"/>
              <a:t>Lợi ích của việc sử dụng các chuẩn</a:t>
            </a:r>
            <a:r>
              <a:rPr lang="en-US"/>
              <a:t>?</a:t>
            </a:r>
            <a:r>
              <a:rPr lang="vi-VN"/>
              <a:t> Các tổ chức liên quan đến</a:t>
            </a:r>
            <a:r>
              <a:rPr lang="en-US"/>
              <a:t> </a:t>
            </a:r>
            <a:r>
              <a:rPr lang="vi-VN"/>
              <a:t>chuẩn</a:t>
            </a:r>
            <a:r>
              <a:rPr lang="en-US"/>
              <a:t>?</a:t>
            </a:r>
            <a:endParaRPr lang="en-US" baseline="0"/>
          </a:p>
          <a:p>
            <a:r>
              <a:rPr lang="en-US"/>
              <a:t>+ Organizing for SQA – the human components: là</a:t>
            </a:r>
            <a:r>
              <a:rPr lang="en-US" baseline="0"/>
              <a:t> những ai? (manager, kiểm thử viên, đơn vị SQA và những người quan tâm (</a:t>
            </a:r>
            <a:r>
              <a:rPr lang="en-US"/>
              <a:t>SQA trustees, SQA committee members and SQA forum members)</a:t>
            </a:r>
            <a:endParaRPr lang="en-US" baseline="0"/>
          </a:p>
        </p:txBody>
      </p:sp>
      <p:sp>
        <p:nvSpPr>
          <p:cNvPr id="4" name="Slide Number Placeholder 3"/>
          <p:cNvSpPr>
            <a:spLocks noGrp="1"/>
          </p:cNvSpPr>
          <p:nvPr>
            <p:ph type="sldNum" sz="quarter" idx="10"/>
          </p:nvPr>
        </p:nvSpPr>
        <p:spPr/>
        <p:txBody>
          <a:bodyPr/>
          <a:lstStyle/>
          <a:p>
            <a:fld id="{A63B9007-0201-49BE-A587-7F882848EC05}" type="slidenum">
              <a:rPr lang="en-US" smtClean="0"/>
              <a:t>2</a:t>
            </a:fld>
            <a:endParaRPr lang="en-US"/>
          </a:p>
        </p:txBody>
      </p:sp>
    </p:spTree>
    <p:extLst>
      <p:ext uri="{BB962C8B-B14F-4D97-AF65-F5344CB8AC3E}">
        <p14:creationId xmlns:p14="http://schemas.microsoft.com/office/powerpoint/2010/main" val="3158865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Chuẩn:</a:t>
            </a:r>
          </a:p>
          <a:p>
            <a:r>
              <a:rPr lang="en-US"/>
              <a:t>Quality management standards</a:t>
            </a:r>
          </a:p>
          <a:p>
            <a:r>
              <a:rPr lang="en-US"/>
              <a:t>SQA project process standards</a:t>
            </a:r>
          </a:p>
          <a:p>
            <a:endParaRPr lang="en-US"/>
          </a:p>
          <a:p>
            <a:r>
              <a:rPr lang="en-US" b="1"/>
              <a:t>Tổ</a:t>
            </a:r>
            <a:r>
              <a:rPr lang="en-US" b="1" baseline="0"/>
              <a:t> chức (SV tự tìm hiểu)</a:t>
            </a:r>
            <a:endParaRPr lang="en-US" b="1"/>
          </a:p>
          <a:p>
            <a:r>
              <a:rPr lang="en-US" i="1"/>
              <a:t>Management and its role in software quality assurance</a:t>
            </a:r>
          </a:p>
          <a:p>
            <a:r>
              <a:rPr lang="en-US" i="1"/>
              <a:t>The SQA unit and other actors in the SQA system</a:t>
            </a:r>
          </a:p>
        </p:txBody>
      </p:sp>
      <p:sp>
        <p:nvSpPr>
          <p:cNvPr id="4" name="Slide Number Placeholder 3"/>
          <p:cNvSpPr>
            <a:spLocks noGrp="1"/>
          </p:cNvSpPr>
          <p:nvPr>
            <p:ph type="sldNum" sz="quarter" idx="10"/>
          </p:nvPr>
        </p:nvSpPr>
        <p:spPr/>
        <p:txBody>
          <a:bodyPr/>
          <a:lstStyle/>
          <a:p>
            <a:fld id="{A63B9007-0201-49BE-A587-7F882848EC05}" type="slidenum">
              <a:rPr lang="en-US" smtClean="0"/>
              <a:t>23</a:t>
            </a:fld>
            <a:endParaRPr lang="en-US"/>
          </a:p>
        </p:txBody>
      </p:sp>
    </p:spTree>
    <p:extLst>
      <p:ext uri="{BB962C8B-B14F-4D97-AF65-F5344CB8AC3E}">
        <p14:creationId xmlns:p14="http://schemas.microsoft.com/office/powerpoint/2010/main" val="1492865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Có</a:t>
            </a:r>
            <a:r>
              <a:rPr lang="en-US" b="1" baseline="0"/>
              <a:t> nhiều tổ chức phát triển và ban hành chuẩn này (khoảng 46 tổ chức khác nhau với hơn 300 chuẩn), trong đó 1 trong những tổ chức dẫn đầu là IEEE</a:t>
            </a:r>
          </a:p>
          <a:p>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633789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a:p>
            <a:r>
              <a:rPr lang="en-US"/>
              <a:t>Cấu trúc và nội dung của chuẩn IEEE,</a:t>
            </a:r>
            <a:r>
              <a:rPr lang="en-US" baseline="0"/>
              <a:t> có 3 lớp chính:</a:t>
            </a:r>
          </a:p>
          <a:p>
            <a:pPr marL="0" indent="0">
              <a:buFontTx/>
              <a:buNone/>
            </a:pPr>
            <a:r>
              <a:rPr lang="en-US" baseline="0"/>
              <a:t>- Chuẩn khái niệm (thuật ngữ): Gồm các nguyên tắc hướng dẫn và cách tiếp cận tổng thể</a:t>
            </a:r>
          </a:p>
          <a:p>
            <a:pPr marL="457200" lvl="1" indent="0">
              <a:buFontTx/>
              <a:buNone/>
            </a:pPr>
            <a:r>
              <a:rPr lang="en-US" baseline="0"/>
              <a:t>+ Các vd/…</a:t>
            </a:r>
          </a:p>
          <a:p>
            <a:pPr marL="0" lvl="0" indent="0">
              <a:buFontTx/>
              <a:buNone/>
            </a:pPr>
            <a:r>
              <a:rPr lang="en-US" baseline="0"/>
              <a:t>- Chuẩn phù hợp:  </a:t>
            </a:r>
            <a:r>
              <a:rPr lang="en-US" b="1"/>
              <a:t>Các chuẩn này đưa</a:t>
            </a:r>
            <a:r>
              <a:rPr lang="en-US" b="1" baseline="0"/>
              <a:t> ra </a:t>
            </a:r>
            <a:r>
              <a:rPr lang="en-US" b="1"/>
              <a:t>các yêu cầu mà các</a:t>
            </a:r>
            <a:r>
              <a:rPr lang="en-US" b="1" baseline="0"/>
              <a:t> </a:t>
            </a:r>
            <a:r>
              <a:rPr lang="en-US" b="1"/>
              <a:t>developer</a:t>
            </a:r>
            <a:r>
              <a:rPr lang="en-US" b="1" baseline="0"/>
              <a:t> </a:t>
            </a:r>
            <a:r>
              <a:rPr lang="en-US" b="1"/>
              <a:t>phải tuân</a:t>
            </a:r>
            <a:r>
              <a:rPr lang="en-US" b="1" baseline="0"/>
              <a:t> theo</a:t>
            </a:r>
          </a:p>
          <a:p>
            <a:pPr marL="457200" lvl="1" indent="0">
              <a:buFontTx/>
              <a:buNone/>
            </a:pPr>
            <a:r>
              <a:rPr lang="en-US" baseline="0"/>
              <a:t>+ Các vd/</a:t>
            </a:r>
          </a:p>
          <a:p>
            <a:pPr marL="457200" lvl="1" indent="0">
              <a:buFontTx/>
              <a:buNone/>
            </a:pPr>
            <a:r>
              <a:rPr lang="en-US"/>
              <a:t>+ Chuẩn IEEE 829 </a:t>
            </a:r>
            <a:r>
              <a:rPr lang="vi-VN"/>
              <a:t>đượ</a:t>
            </a:r>
            <a:r>
              <a:rPr lang="en-US"/>
              <a:t>c nhắc nhiều trong giáo trình test</a:t>
            </a:r>
            <a:r>
              <a:rPr lang="en-US" baseline="0"/>
              <a:t> của ISTQB: test design specification template, test case specification template, test procedure specification template, test plan template, test incident report template. VD/ TEST CASE SPECIFICATION IEEE 829</a:t>
            </a:r>
          </a:p>
          <a:p>
            <a:pPr marL="0" lvl="0" indent="0">
              <a:buFontTx/>
              <a:buNone/>
            </a:pPr>
            <a:r>
              <a:rPr lang="en-US"/>
              <a:t>- Chuẩn</a:t>
            </a:r>
            <a:r>
              <a:rPr lang="en-US" baseline="0"/>
              <a:t> hd: Chủ yếu để hiện thực lớp B</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Các vd/</a:t>
            </a:r>
          </a:p>
        </p:txBody>
      </p:sp>
      <p:sp>
        <p:nvSpPr>
          <p:cNvPr id="4" name="Slide Number Placeholder 3"/>
          <p:cNvSpPr>
            <a:spLocks noGrp="1"/>
          </p:cNvSpPr>
          <p:nvPr>
            <p:ph type="sldNum" sz="quarter" idx="10"/>
          </p:nvPr>
        </p:nvSpPr>
        <p:spPr/>
        <p:txBody>
          <a:bodyPr/>
          <a:lstStyle/>
          <a:p>
            <a:fld id="{A63B9007-0201-49BE-A587-7F882848EC05}" type="slidenum">
              <a:rPr lang="en-US" smtClean="0"/>
              <a:t>25</a:t>
            </a:fld>
            <a:endParaRPr lang="en-US"/>
          </a:p>
        </p:txBody>
      </p:sp>
    </p:spTree>
    <p:extLst>
      <p:ext uri="{BB962C8B-B14F-4D97-AF65-F5344CB8AC3E}">
        <p14:creationId xmlns:p14="http://schemas.microsoft.com/office/powerpoint/2010/main" val="1360104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NHẰM</a:t>
            </a:r>
            <a:r>
              <a:rPr lang="en-US" baseline="0"/>
              <a:t> </a:t>
            </a:r>
            <a:r>
              <a:rPr lang="en-US"/>
              <a:t>PHÁT TRIỂN</a:t>
            </a:r>
            <a:r>
              <a:rPr lang="vi-VN"/>
              <a:t> MỘT MÔ HÌNH CHU </a:t>
            </a:r>
            <a:r>
              <a:rPr lang="en-US"/>
              <a:t>TRÌNH VÒNG</a:t>
            </a:r>
            <a:r>
              <a:rPr lang="vi-VN"/>
              <a:t> ĐỜI PHẦN MỀM </a:t>
            </a:r>
            <a:r>
              <a:rPr lang="en-US" b="1" baseline="0"/>
              <a:t>TOÀN CẦU</a:t>
            </a:r>
            <a:r>
              <a:rPr lang="vi-VN"/>
              <a:t>.</a:t>
            </a:r>
            <a:endParaRPr lang="en-US"/>
          </a:p>
          <a:p>
            <a:pPr marL="0" indent="0">
              <a:buFontTx/>
              <a:buNone/>
            </a:pPr>
            <a:r>
              <a:rPr lang="en-US"/>
              <a:t>- </a:t>
            </a:r>
            <a:r>
              <a:rPr lang="vi-VN"/>
              <a:t>Để thúc đẩy sự hiểu biết giữa các bên kinh doanh bằng cách áp dụng các quy trình được công nhận, </a:t>
            </a:r>
            <a:r>
              <a:rPr lang="en-US"/>
              <a:t>các</a:t>
            </a:r>
            <a:r>
              <a:rPr lang="en-US" baseline="0"/>
              <a:t> </a:t>
            </a:r>
            <a:r>
              <a:rPr lang="vi-VN"/>
              <a:t>hoạt động và nhiệm vụ</a:t>
            </a:r>
            <a:r>
              <a:rPr lang="en-US" baseline="0"/>
              <a:t> </a:t>
            </a:r>
            <a:r>
              <a:rPr lang="en-US"/>
              <a:t>thông</a:t>
            </a:r>
            <a:r>
              <a:rPr lang="en-US" baseline="0"/>
              <a:t> </a:t>
            </a:r>
            <a:r>
              <a:rPr lang="vi-VN"/>
              <a:t>thường</a:t>
            </a:r>
            <a:r>
              <a:rPr lang="en-US"/>
              <a:t>.</a:t>
            </a:r>
          </a:p>
        </p:txBody>
      </p:sp>
      <p:sp>
        <p:nvSpPr>
          <p:cNvPr id="4" name="Slide Number Placeholder 3"/>
          <p:cNvSpPr>
            <a:spLocks noGrp="1"/>
          </p:cNvSpPr>
          <p:nvPr>
            <p:ph type="sldNum" sz="quarter" idx="10"/>
          </p:nvPr>
        </p:nvSpPr>
        <p:spPr/>
        <p:txBody>
          <a:bodyPr/>
          <a:lstStyle/>
          <a:p>
            <a:fld id="{A63B9007-0201-49BE-A587-7F882848EC05}" type="slidenum">
              <a:rPr lang="en-US" smtClean="0"/>
              <a:t>26</a:t>
            </a:fld>
            <a:endParaRPr lang="en-US"/>
          </a:p>
        </p:txBody>
      </p:sp>
    </p:spTree>
    <p:extLst>
      <p:ext uri="{BB962C8B-B14F-4D97-AF65-F5344CB8AC3E}">
        <p14:creationId xmlns:p14="http://schemas.microsoft.com/office/powerpoint/2010/main" val="2682913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SV tự</a:t>
            </a:r>
            <a:r>
              <a:rPr lang="en-US" baseline="0"/>
              <a:t> đọc</a:t>
            </a:r>
            <a:endParaRPr lang="en-US"/>
          </a:p>
          <a:p>
            <a:r>
              <a:rPr lang="vi-VN"/>
              <a:t>Kiến trúc</a:t>
            </a:r>
            <a:r>
              <a:rPr lang="en-US"/>
              <a:t> </a:t>
            </a:r>
            <a:r>
              <a:rPr lang="vi-VN"/>
              <a:t>vòng đời phần mềm</a:t>
            </a:r>
            <a:r>
              <a:rPr lang="en-US"/>
              <a:t> ở</a:t>
            </a:r>
            <a:r>
              <a:rPr lang="en-US" baseline="0"/>
              <a:t> chuẩn 12207</a:t>
            </a:r>
            <a:r>
              <a:rPr lang="en-US"/>
              <a:t> như</a:t>
            </a:r>
            <a:r>
              <a:rPr lang="en-US" baseline="0"/>
              <a:t> hình cây gồm 4 cấp:</a:t>
            </a:r>
          </a:p>
          <a:p>
            <a:r>
              <a:rPr lang="en-US"/>
              <a:t>(1) </a:t>
            </a:r>
            <a:r>
              <a:rPr lang="en-US" b="1"/>
              <a:t>PROCESS CLASSES (các</a:t>
            </a:r>
            <a:r>
              <a:rPr lang="en-US" b="1" baseline="0"/>
              <a:t> lớp tiến trình)</a:t>
            </a:r>
            <a:endParaRPr lang="en-US" b="1"/>
          </a:p>
          <a:p>
            <a:r>
              <a:rPr lang="en-US"/>
              <a:t>(2) PROCESSES (các</a:t>
            </a:r>
            <a:r>
              <a:rPr lang="en-US" baseline="0"/>
              <a:t> tiến trình)</a:t>
            </a:r>
            <a:endParaRPr lang="en-US"/>
          </a:p>
          <a:p>
            <a:r>
              <a:rPr lang="en-US"/>
              <a:t>(3) Activities</a:t>
            </a:r>
          </a:p>
          <a:p>
            <a:r>
              <a:rPr lang="en-US"/>
              <a:t>(4) Tasks</a:t>
            </a:r>
          </a:p>
          <a:p>
            <a:r>
              <a:rPr lang="en-US" b="1"/>
              <a:t>Có</a:t>
            </a:r>
            <a:r>
              <a:rPr lang="en-US" b="1" baseline="0"/>
              <a:t> 3</a:t>
            </a:r>
            <a:r>
              <a:rPr lang="en-US" b="1"/>
              <a:t> lớp</a:t>
            </a:r>
            <a:r>
              <a:rPr lang="en-US" b="1" baseline="0"/>
              <a:t> tiến trình</a:t>
            </a:r>
            <a:r>
              <a:rPr lang="en-US" b="1"/>
              <a:t> là (XEM HÌNH):</a:t>
            </a:r>
          </a:p>
          <a:p>
            <a:r>
              <a:rPr lang="en-US"/>
              <a:t>(1) Primary life cycle processes (“Primary processes”)</a:t>
            </a:r>
          </a:p>
          <a:p>
            <a:r>
              <a:rPr lang="en-US"/>
              <a:t>(2) Supporting life cycle processes (“Supporting processes”)</a:t>
            </a:r>
          </a:p>
          <a:p>
            <a:r>
              <a:rPr lang="en-US"/>
              <a:t>(3) Organizational life cycle processes (“Organizational processes”).</a:t>
            </a:r>
          </a:p>
          <a:p>
            <a:r>
              <a:rPr lang="en-US" b="1"/>
              <a:t>HÌNH</a:t>
            </a:r>
            <a:r>
              <a:rPr lang="en-US" b="1" baseline="0"/>
              <a:t> VẼ MÔ TẢ CÁC LỚP TIẾN TRÌNH CÙNG VỚI CÁC TIẾN TRÌNH CỦA NÓ (KO GỒM </a:t>
            </a:r>
            <a:r>
              <a:rPr lang="en-US" b="1"/>
              <a:t>ACTIVITIES VÀ</a:t>
            </a:r>
            <a:r>
              <a:rPr lang="en-US" b="1" baseline="0"/>
              <a:t> TASKS)</a:t>
            </a:r>
          </a:p>
          <a:p>
            <a:r>
              <a:rPr lang="en-US" b="1" baseline="0"/>
              <a:t>Các </a:t>
            </a:r>
            <a:r>
              <a:rPr lang="en-US" b="1"/>
              <a:t>Activities và</a:t>
            </a:r>
            <a:r>
              <a:rPr lang="en-US" b="1" baseline="0"/>
              <a:t> Tasks tương ứng cho từng tiến trình xem phụ lục Appendix 24C</a:t>
            </a:r>
          </a:p>
          <a:p>
            <a:endParaRPr lang="en-US" b="1" baseline="0"/>
          </a:p>
          <a:p>
            <a:r>
              <a:rPr lang="en-US" baseline="0"/>
              <a:t>VD/ Tiến trình Development (ở lớp </a:t>
            </a:r>
            <a:r>
              <a:rPr lang="en-US"/>
              <a:t>Primary processes) có</a:t>
            </a:r>
            <a:r>
              <a:rPr lang="en-US" baseline="0"/>
              <a:t> các </a:t>
            </a:r>
            <a:r>
              <a:rPr lang="en-US"/>
              <a:t>Activities </a:t>
            </a:r>
            <a:r>
              <a:rPr lang="en-US" baseline="0"/>
              <a:t> và Tasks:</a:t>
            </a:r>
          </a:p>
          <a:p>
            <a:r>
              <a:rPr lang="en-US"/>
              <a:t>Activities</a:t>
            </a:r>
            <a:r>
              <a:rPr lang="en-US" baseline="0"/>
              <a:t> - </a:t>
            </a:r>
            <a:r>
              <a:rPr lang="en-US"/>
              <a:t>Task</a:t>
            </a:r>
          </a:p>
          <a:p>
            <a:pPr marL="0" indent="0">
              <a:buFontTx/>
              <a:buNone/>
            </a:pPr>
            <a:r>
              <a:rPr lang="en-US"/>
              <a:t>-</a:t>
            </a:r>
            <a:r>
              <a:rPr lang="en-US" baseline="0"/>
              <a:t> </a:t>
            </a:r>
            <a:r>
              <a:rPr lang="en-US"/>
              <a:t>Phân</a:t>
            </a:r>
            <a:r>
              <a:rPr lang="en-US" baseline="0"/>
              <a:t> tích yc hệ thống – (1) </a:t>
            </a:r>
            <a:r>
              <a:rPr lang="vi-VN" baseline="0"/>
              <a:t>Developer sẽ phân tích mục đích sử dụng của hệ thống để xác định yêu cầu</a:t>
            </a:r>
            <a:r>
              <a:rPr lang="en-US" baseline="0"/>
              <a:t> </a:t>
            </a:r>
            <a:r>
              <a:rPr lang="vi-VN" baseline="0"/>
              <a:t>hệ thống, mô tả đầy đủ các chức năng hệ thống và khả năng. </a:t>
            </a:r>
            <a:r>
              <a:rPr lang="en-US" baseline="0"/>
              <a:t>Lập tài liệu đặc tả yc hệ thống</a:t>
            </a:r>
            <a:r>
              <a:rPr lang="vi-VN" baseline="0"/>
              <a:t>.</a:t>
            </a:r>
            <a:r>
              <a:rPr lang="en-US" baseline="0"/>
              <a:t> (2) Các y</a:t>
            </a:r>
            <a:r>
              <a:rPr lang="vi-VN" baseline="0"/>
              <a:t>êu cầu hệ thống được đánh giá theo các tiêu chí được liệt kê, kết quả sẽ được ghi </a:t>
            </a:r>
            <a:r>
              <a:rPr lang="en-US" baseline="0"/>
              <a:t>thành tài liệu</a:t>
            </a:r>
            <a:r>
              <a:rPr lang="vi-VN" baseline="0"/>
              <a:t>.</a:t>
            </a:r>
            <a:endParaRPr lang="en-US" baseline="0"/>
          </a:p>
          <a:p>
            <a:pPr marL="0" indent="0">
              <a:buFontTx/>
              <a:buNone/>
            </a:pPr>
            <a:r>
              <a:rPr lang="en-US" baseline="0"/>
              <a:t>- Thiết kế kiến trúc hệ thống – Thiết lập kiến trúc mức cao của hệ thống</a:t>
            </a:r>
            <a:r>
              <a:rPr lang="vi-VN" baseline="0"/>
              <a:t>, xác định các phần cứng,</a:t>
            </a:r>
            <a:r>
              <a:rPr lang="en-US" baseline="0"/>
              <a:t> </a:t>
            </a:r>
            <a:r>
              <a:rPr lang="vi-VN" baseline="0"/>
              <a:t>phần mề</a:t>
            </a:r>
            <a:r>
              <a:rPr lang="en-US" baseline="0"/>
              <a:t>m để </a:t>
            </a:r>
            <a:r>
              <a:rPr lang="vi-VN" baseline="0"/>
              <a:t>đảm bảo b</a:t>
            </a:r>
            <a:r>
              <a:rPr lang="en-US" baseline="0"/>
              <a:t>ao phủ</a:t>
            </a:r>
            <a:r>
              <a:rPr lang="vi-VN" baseline="0"/>
              <a:t> đầy đủ các yêu cầu. </a:t>
            </a:r>
            <a:r>
              <a:rPr lang="en-US" baseline="0"/>
              <a:t>Tất cả phải</a:t>
            </a:r>
            <a:r>
              <a:rPr lang="vi-VN" baseline="0"/>
              <a:t> được ghi lại.</a:t>
            </a:r>
            <a:r>
              <a:rPr lang="en-US" baseline="0"/>
              <a:t> …</a:t>
            </a:r>
          </a:p>
          <a:p>
            <a:pPr marL="0" indent="0">
              <a:buFontTx/>
              <a:buNone/>
            </a:pPr>
            <a:r>
              <a:rPr lang="en-US" baseline="0"/>
              <a:t>- Phân tích yc phần mềm - …</a:t>
            </a:r>
          </a:p>
          <a:p>
            <a:pPr marL="0" indent="0">
              <a:buFontTx/>
              <a:buNone/>
            </a:pPr>
            <a:r>
              <a:rPr lang="en-US" baseline="0"/>
              <a:t>- Thiết kế kiến trúc phần mềm - …</a:t>
            </a:r>
          </a:p>
          <a:p>
            <a:pPr marL="0" indent="0">
              <a:buFontTx/>
              <a:buNone/>
            </a:pPr>
            <a:r>
              <a:rPr lang="en-US" baseline="0"/>
              <a:t>- Review chi tiết phần mềm - …</a:t>
            </a:r>
          </a:p>
          <a:p>
            <a:pPr marL="0" indent="0">
              <a:buFontTx/>
              <a:buNone/>
            </a:pPr>
            <a:r>
              <a:rPr lang="en-US" baseline="0"/>
              <a:t>- Coding và testing - …</a:t>
            </a:r>
          </a:p>
          <a:p>
            <a:pPr marL="0" indent="0">
              <a:buFontTx/>
              <a:buNone/>
            </a:pPr>
            <a:r>
              <a:rPr lang="en-US" baseline="0"/>
              <a:t>- Tích hợp và kiểm thử component - …</a:t>
            </a:r>
          </a:p>
          <a:p>
            <a:pPr marL="0" indent="0">
              <a:buFontTx/>
              <a:buNone/>
            </a:pPr>
            <a:r>
              <a:rPr lang="en-US" baseline="0"/>
              <a:t>- Tích hợp và kiểm thử hệ thống - …</a:t>
            </a:r>
          </a:p>
          <a:p>
            <a:pPr marL="0" indent="0">
              <a:buFontTx/>
              <a:buNone/>
            </a:pPr>
            <a:r>
              <a:rPr lang="en-US" baseline="0"/>
              <a:t>- Cài đặt phần mềm - …</a:t>
            </a:r>
          </a:p>
        </p:txBody>
      </p:sp>
      <p:sp>
        <p:nvSpPr>
          <p:cNvPr id="4" name="Slide Number Placeholder 3"/>
          <p:cNvSpPr>
            <a:spLocks noGrp="1"/>
          </p:cNvSpPr>
          <p:nvPr>
            <p:ph type="sldNum" sz="quarter" idx="10"/>
          </p:nvPr>
        </p:nvSpPr>
        <p:spPr/>
        <p:txBody>
          <a:bodyPr/>
          <a:lstStyle/>
          <a:p>
            <a:fld id="{A63B9007-0201-49BE-A587-7F882848EC05}" type="slidenum">
              <a:rPr lang="en-US" smtClean="0"/>
              <a:t>27</a:t>
            </a:fld>
            <a:endParaRPr lang="en-US"/>
          </a:p>
        </p:txBody>
      </p:sp>
    </p:spTree>
    <p:extLst>
      <p:ext uri="{BB962C8B-B14F-4D97-AF65-F5344CB8AC3E}">
        <p14:creationId xmlns:p14="http://schemas.microsoft.com/office/powerpoint/2010/main" val="1218004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IEEE Std 1012-1998 </a:t>
            </a:r>
            <a:r>
              <a:rPr lang="en-US" b="1"/>
              <a:t>CÓ</a:t>
            </a:r>
            <a:r>
              <a:rPr lang="en-US" b="1" baseline="0"/>
              <a:t> </a:t>
            </a:r>
            <a:r>
              <a:rPr lang="vi-VN" b="1"/>
              <a:t>CÁC QUY TRÌNH </a:t>
            </a:r>
            <a:r>
              <a:rPr lang="vi-VN" b="1" u="sng"/>
              <a:t>XÁC ĐỊNH LIỆU MỘT SẢN PHẨM PHẦN MỀM </a:t>
            </a:r>
            <a:r>
              <a:rPr lang="en-US" b="1" u="sng"/>
              <a:t>CÓ</a:t>
            </a:r>
            <a:r>
              <a:rPr lang="en-US" b="1" u="sng" baseline="0"/>
              <a:t> </a:t>
            </a:r>
            <a:r>
              <a:rPr lang="vi-VN" b="1" u="sng"/>
              <a:t>PHÙ HỢP VỚI YÊU CẦU </a:t>
            </a:r>
            <a:r>
              <a:rPr lang="en-US" b="1" u="sng"/>
              <a:t>ĐẶC</a:t>
            </a:r>
            <a:r>
              <a:rPr lang="en-US" b="1" u="sng" baseline="0"/>
              <a:t> TẢ </a:t>
            </a:r>
            <a:r>
              <a:rPr lang="vi-VN" b="1" u="sng"/>
              <a:t>CỦA NÓ </a:t>
            </a:r>
            <a:r>
              <a:rPr lang="en-US" b="1" u="sng"/>
              <a:t>KO </a:t>
            </a:r>
            <a:r>
              <a:rPr lang="vi-VN" b="1" u="sng"/>
              <a:t>(VERIFICATION) VÀ LIỆU NÓ CÓ ĐÁP ỨNG ĐƯỢC CÁC MỤC TIÊU SỬ DỤNG CỦA NÓ</a:t>
            </a:r>
            <a:r>
              <a:rPr lang="en-US" b="1" u="sng"/>
              <a:t> KO</a:t>
            </a:r>
            <a:r>
              <a:rPr lang="vi-VN" b="1" u="sng"/>
              <a:t> (VALIDATION)</a:t>
            </a:r>
            <a:endParaRPr lang="en-US" b="1" u="sng"/>
          </a:p>
          <a:p>
            <a:r>
              <a:rPr lang="en-US"/>
              <a:t>Mục</a:t>
            </a:r>
            <a:r>
              <a:rPr lang="en-US" baseline="0"/>
              <a:t> đích:</a:t>
            </a:r>
          </a:p>
          <a:p>
            <a:pPr marL="0" indent="0">
              <a:buFontTx/>
              <a:buNone/>
            </a:pPr>
            <a:r>
              <a:rPr lang="en-US" baseline="0"/>
              <a:t>- </a:t>
            </a:r>
            <a:r>
              <a:rPr lang="vi-VN" baseline="0"/>
              <a:t>Thiết lập một khuôn khổ chung cho các hoạt động và nhiệm vụ </a:t>
            </a:r>
            <a:r>
              <a:rPr lang="vi-VN" b="1"/>
              <a:t>Verification</a:t>
            </a:r>
            <a:r>
              <a:rPr lang="en-US" b="1"/>
              <a:t> </a:t>
            </a:r>
            <a:r>
              <a:rPr lang="vi-VN" baseline="0"/>
              <a:t>&amp; </a:t>
            </a:r>
            <a:r>
              <a:rPr lang="vi-VN" b="1"/>
              <a:t>Validation</a:t>
            </a:r>
            <a:r>
              <a:rPr lang="en-US" b="1"/>
              <a:t> </a:t>
            </a:r>
            <a:r>
              <a:rPr lang="vi-VN" baseline="0"/>
              <a:t>cho tất cả các quá trình vòng đời</a:t>
            </a:r>
            <a:r>
              <a:rPr lang="en-US" baseline="0"/>
              <a:t> </a:t>
            </a:r>
            <a:r>
              <a:rPr lang="vi-VN" baseline="0"/>
              <a:t>phần mềm </a:t>
            </a:r>
            <a:endParaRPr lang="en-US" baseline="0"/>
          </a:p>
          <a:p>
            <a:pPr marL="0" indent="0">
              <a:buFontTx/>
              <a:buNone/>
            </a:pPr>
            <a:r>
              <a:rPr lang="en-US" baseline="0"/>
              <a:t>- </a:t>
            </a:r>
            <a:r>
              <a:rPr lang="vi-VN" baseline="0"/>
              <a:t>Xác định các yêu cầu </a:t>
            </a:r>
            <a:r>
              <a:rPr lang="vi-VN" b="1"/>
              <a:t>Verification</a:t>
            </a:r>
            <a:r>
              <a:rPr lang="en-US" b="1"/>
              <a:t> </a:t>
            </a:r>
            <a:r>
              <a:rPr lang="vi-VN" baseline="0"/>
              <a:t>&amp; </a:t>
            </a:r>
            <a:r>
              <a:rPr lang="vi-VN" b="1"/>
              <a:t>Validation</a:t>
            </a:r>
            <a:r>
              <a:rPr lang="vi-VN" baseline="0"/>
              <a:t>, bao gồm cả đầu vào và đầu ra</a:t>
            </a:r>
            <a:endParaRPr lang="en-US" baseline="0"/>
          </a:p>
          <a:p>
            <a:pPr marL="0" indent="0">
              <a:buFontTx/>
              <a:buNone/>
            </a:pPr>
            <a:r>
              <a:rPr lang="en-US" baseline="0"/>
              <a:t>- </a:t>
            </a:r>
            <a:r>
              <a:rPr lang="vi-VN" baseline="0"/>
              <a:t>Xác định mức độ tích hợp phần mềm và </a:t>
            </a:r>
            <a:r>
              <a:rPr lang="en-US" baseline="0"/>
              <a:t>các </a:t>
            </a:r>
            <a:r>
              <a:rPr lang="vi-VN" baseline="0"/>
              <a:t>nhiệm vụ</a:t>
            </a:r>
            <a:r>
              <a:rPr lang="en-US" baseline="0"/>
              <a:t> </a:t>
            </a:r>
            <a:r>
              <a:rPr lang="vi-VN" baseline="0"/>
              <a:t>V &amp; V phù hợp</a:t>
            </a:r>
            <a:endParaRPr lang="en-US" baseline="0"/>
          </a:p>
          <a:p>
            <a:pPr marL="0" indent="0">
              <a:buFontTx/>
              <a:buNone/>
            </a:pPr>
            <a:r>
              <a:rPr lang="en-US" baseline="0"/>
              <a:t>- </a:t>
            </a:r>
            <a:r>
              <a:rPr lang="vi-VN" baseline="0"/>
              <a:t>Xác định nội dung của </a:t>
            </a:r>
            <a:r>
              <a:rPr lang="en-US" baseline="0"/>
              <a:t>…</a:t>
            </a: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28</a:t>
            </a:fld>
            <a:endParaRPr lang="en-US"/>
          </a:p>
        </p:txBody>
      </p:sp>
    </p:spTree>
    <p:extLst>
      <p:ext uri="{BB962C8B-B14F-4D97-AF65-F5344CB8AC3E}">
        <p14:creationId xmlns:p14="http://schemas.microsoft.com/office/powerpoint/2010/main" val="2611065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a:t>***</a:t>
            </a:r>
          </a:p>
          <a:p>
            <a:pPr marL="0" indent="0">
              <a:buFontTx/>
              <a:buNone/>
            </a:pPr>
            <a:r>
              <a:rPr lang="en-US" b="0"/>
              <a:t>- Mục</a:t>
            </a:r>
            <a:r>
              <a:rPr lang="en-US" b="0" baseline="0"/>
              <a:t> đích của </a:t>
            </a:r>
            <a:r>
              <a:rPr lang="en-US" b="0"/>
              <a:t>IEEE Std 1028 : </a:t>
            </a:r>
            <a:r>
              <a:rPr lang="vi-VN" b="0"/>
              <a:t>"LÀM THẾ NÀO ĐỂ THỰC HIỆN MỘT ĐÁNH GIÁ CÓ HỆ THỐNG“</a:t>
            </a:r>
            <a:endParaRPr lang="en-US" b="0"/>
          </a:p>
          <a:p>
            <a:pPr marL="457200" lvl="1" indent="0">
              <a:buFontTx/>
              <a:buNone/>
            </a:pPr>
            <a:r>
              <a:rPr lang="en-US" b="0"/>
              <a:t>+ </a:t>
            </a:r>
            <a:r>
              <a:rPr lang="vi-VN" b="0"/>
              <a:t>ÁP DỤNG CHO</a:t>
            </a:r>
            <a:r>
              <a:rPr lang="en-US" b="0"/>
              <a:t> CÁC</a:t>
            </a:r>
            <a:r>
              <a:rPr lang="vi-VN" b="0"/>
              <a:t> </a:t>
            </a:r>
            <a:r>
              <a:rPr lang="en-US"/>
              <a:t>REVIEW </a:t>
            </a:r>
            <a:r>
              <a:rPr lang="vi-VN" b="0"/>
              <a:t>THỰC HIỆN TRONG SUỐT VÒNG ĐỜI PHẦN MỀM</a:t>
            </a:r>
          </a:p>
          <a:p>
            <a:pPr marL="457200" lvl="1" indent="0">
              <a:buFontTx/>
              <a:buNone/>
            </a:pPr>
            <a:r>
              <a:rPr lang="en-US" b="0"/>
              <a:t>+ </a:t>
            </a:r>
            <a:r>
              <a:rPr lang="vi-VN" b="0"/>
              <a:t>phù hợp với các yêu cầu </a:t>
            </a:r>
            <a:r>
              <a:rPr lang="en-US"/>
              <a:t>review </a:t>
            </a:r>
            <a:r>
              <a:rPr lang="vi-VN"/>
              <a:t>đượ</a:t>
            </a:r>
            <a:r>
              <a:rPr lang="en-US"/>
              <a:t>c </a:t>
            </a:r>
            <a:r>
              <a:rPr lang="vi-VN" b="0"/>
              <a:t>xác định bởi các chuẩn khác</a:t>
            </a:r>
            <a:endParaRPr lang="en-US" b="0"/>
          </a:p>
          <a:p>
            <a:pPr marL="0" indent="0">
              <a:buFontTx/>
              <a:buNone/>
            </a:pPr>
            <a:endParaRPr lang="en-US" baseline="0"/>
          </a:p>
          <a:p>
            <a:pPr marL="0" indent="0">
              <a:buFontTx/>
              <a:buNone/>
            </a:pPr>
            <a:r>
              <a:rPr lang="en-US" baseline="0"/>
              <a:t>- Các thành phần của yc review có cấu trúc sau: </a:t>
            </a:r>
            <a:r>
              <a:rPr lang="en-US"/>
              <a:t>page 547</a:t>
            </a:r>
            <a:endParaRPr lang="en-US" baseline="0"/>
          </a:p>
          <a:p>
            <a:pPr marL="0" indent="0">
              <a:buFontTx/>
              <a:buNone/>
            </a:pPr>
            <a:r>
              <a:rPr lang="en-US" b="1" baseline="0"/>
              <a:t>- Giới thiệu</a:t>
            </a:r>
            <a:r>
              <a:rPr lang="en-US" baseline="0"/>
              <a:t>: mục tiêu của mỗi loại review, ví dụ</a:t>
            </a:r>
          </a:p>
          <a:p>
            <a:pPr marL="0" indent="0">
              <a:buFontTx/>
              <a:buNone/>
            </a:pPr>
            <a:r>
              <a:rPr lang="en-US" b="1" baseline="0"/>
              <a:t>- Trách nhiệm</a:t>
            </a:r>
            <a:r>
              <a:rPr lang="en-US" baseline="0"/>
              <a:t>: trách nhiệm và vai trò của những người tham gia review. Ai tham gia, ai bắt buộc tham gia (vd/ review leader, recorder and technical staff), ai là tùy chọn (vd/ </a:t>
            </a:r>
            <a:r>
              <a:rPr lang="vi-VN" baseline="0"/>
              <a:t>cán bộ quản lý, các thành viên khác và khách hàng hoặc đại diện người sử dụng</a:t>
            </a:r>
            <a:r>
              <a:rPr lang="en-US" baseline="0"/>
              <a:t>)</a:t>
            </a:r>
          </a:p>
          <a:p>
            <a:pPr marL="0" indent="0">
              <a:buFontTx/>
              <a:buNone/>
            </a:pPr>
            <a:r>
              <a:rPr lang="en-US" baseline="0"/>
              <a:t>- Đầu vào: có dữ liệu bắt buộc và tùy chọn tùy theo loại review (xem sách)</a:t>
            </a:r>
          </a:p>
          <a:p>
            <a:pPr marL="0" indent="0">
              <a:buFontTx/>
              <a:buNone/>
            </a:pPr>
            <a:r>
              <a:rPr lang="en-US" baseline="0"/>
              <a:t>- Entry criteria: mục tiêu review + tính có sẵn của dl đầu vào</a:t>
            </a:r>
          </a:p>
          <a:p>
            <a:pPr marL="0" indent="0">
              <a:buFontTx/>
              <a:buNone/>
            </a:pPr>
            <a:r>
              <a:rPr lang="en-US" baseline="0"/>
              <a:t>- Procedure: các thủ tục cho 1 review: chuẩn bị, lên KH, đội chuẩn bị, kiểm tra sản phẩm, theo dõi vc chỉnh sửa.</a:t>
            </a:r>
          </a:p>
          <a:p>
            <a:pPr marL="0" indent="0">
              <a:buFontTx/>
              <a:buNone/>
            </a:pPr>
            <a:r>
              <a:rPr lang="en-US" baseline="0"/>
              <a:t>- Exit criteria: những gì cần hoàn thành trước khi kết thúc review</a:t>
            </a:r>
          </a:p>
          <a:p>
            <a:pPr marL="0" indent="0">
              <a:buFontTx/>
              <a:buNone/>
            </a:pPr>
            <a:r>
              <a:rPr lang="en-US" baseline="0"/>
              <a:t>- Output</a:t>
            </a:r>
          </a:p>
          <a:p>
            <a:pPr marL="0" indent="0">
              <a:buFontTx/>
              <a:buNone/>
            </a:pPr>
            <a:r>
              <a:rPr lang="en-US" baseline="0"/>
              <a:t>- Kiến nghị thu thập dữ liệu:  </a:t>
            </a:r>
            <a:r>
              <a:rPr lang="vi-VN" baseline="0"/>
              <a:t>Được sử dụng để nghiên cứu </a:t>
            </a:r>
            <a:r>
              <a:rPr lang="en-US" baseline="0"/>
              <a:t>tính </a:t>
            </a:r>
            <a:r>
              <a:rPr lang="vi-VN" baseline="0"/>
              <a:t>hiệu quả của thực tiễn hiện tại</a:t>
            </a:r>
            <a:r>
              <a:rPr lang="en-US" baseline="0"/>
              <a:t>, </a:t>
            </a:r>
            <a:r>
              <a:rPr lang="vi-VN" baseline="0"/>
              <a:t>cũng dự kiến ​​sẽ kích thích cải tiến các phương pháp và thủ tục</a:t>
            </a:r>
            <a:r>
              <a:rPr lang="en-US" baseline="0"/>
              <a:t>. Thường dành cho inspection and walkthrough teams, </a:t>
            </a:r>
            <a:r>
              <a:rPr lang="vi-VN" baseline="0"/>
              <a:t>thu thập dữ liệu liên quan đến bất thường gặp phải, trong đó mỗi trường hợp được phân loại và xếp hạng theo mức độ nghiêm trọng của nó.</a:t>
            </a:r>
            <a:endParaRPr lang="en-US" baseline="0"/>
          </a:p>
          <a:p>
            <a:pPr marL="0" indent="0">
              <a:buFontTx/>
              <a:buNone/>
            </a:pPr>
            <a:r>
              <a:rPr lang="en-US" baseline="0"/>
              <a:t>- Improvements: </a:t>
            </a:r>
            <a:r>
              <a:rPr lang="vi-VN" baseline="0"/>
              <a:t>Xây dựng các thủ tục, danh sách kiểm tra và quá trình phát triển</a:t>
            </a:r>
            <a:r>
              <a:rPr lang="en-US" baseline="0"/>
              <a:t> </a:t>
            </a:r>
            <a:r>
              <a:rPr lang="vi-VN" baseline="0"/>
              <a:t>được cải thiện</a:t>
            </a:r>
            <a:endParaRPr lang="en-US" b="0"/>
          </a:p>
          <a:p>
            <a:pPr marL="457200" lvl="1" indent="0">
              <a:buFontTx/>
              <a:buNone/>
            </a:pPr>
            <a:endParaRPr lang="en-US" b="0"/>
          </a:p>
          <a:p>
            <a:pPr marL="457200" lvl="1" indent="0">
              <a:buFontTx/>
              <a:buNone/>
            </a:pPr>
            <a:endParaRPr lang="en-US" b="0"/>
          </a:p>
          <a:p>
            <a:pPr marL="457200" lvl="1" indent="0">
              <a:buFontTx/>
              <a:buNone/>
            </a:pPr>
            <a:endParaRPr lang="en-US" b="0"/>
          </a:p>
          <a:p>
            <a:pPr marL="457200" lvl="1" indent="0">
              <a:buFontTx/>
              <a:buNone/>
            </a:pPr>
            <a:endParaRPr lang="en-US" b="0"/>
          </a:p>
          <a:p>
            <a:pPr marL="457200" lvl="1" indent="0">
              <a:buFontTx/>
              <a:buNone/>
            </a:pPr>
            <a:endParaRPr lang="en-US" b="0"/>
          </a:p>
          <a:p>
            <a:r>
              <a:rPr lang="en-US"/>
              <a:t>Concepts:</a:t>
            </a:r>
          </a:p>
          <a:p>
            <a:pPr lvl="1"/>
            <a:r>
              <a:rPr lang="en-US"/>
              <a:t>high formality</a:t>
            </a:r>
          </a:p>
          <a:p>
            <a:pPr lvl="1"/>
            <a:r>
              <a:rPr lang="en-US"/>
              <a:t>follow-up of corrections</a:t>
            </a:r>
          </a:p>
          <a:p>
            <a:pPr lvl="1"/>
            <a:r>
              <a:rPr lang="en-US"/>
              <a:t>compliance with international and IEEE standards</a:t>
            </a:r>
          </a:p>
          <a:p>
            <a:pPr marL="0" lvl="0" indent="0">
              <a:buFontTx/>
              <a:buNone/>
            </a:pPr>
            <a:r>
              <a:rPr lang="en-US" b="0"/>
              <a:t>- </a:t>
            </a:r>
            <a:r>
              <a:rPr lang="vi-VN" b="0"/>
              <a:t>Ba khái niệm cơ bản mô tả chuẩn:</a:t>
            </a:r>
          </a:p>
          <a:p>
            <a:pPr marL="457200" lvl="1" indent="0">
              <a:buFontTx/>
              <a:buNone/>
            </a:pPr>
            <a:r>
              <a:rPr lang="en-US" b="0"/>
              <a:t>+ </a:t>
            </a:r>
            <a:r>
              <a:rPr lang="vi-VN" b="0"/>
              <a:t>(1) hình thức cao</a:t>
            </a:r>
            <a:r>
              <a:rPr lang="en-US" b="0"/>
              <a:t>:</a:t>
            </a:r>
            <a:r>
              <a:rPr lang="en-US" b="0" baseline="0"/>
              <a:t> có những review yc hình thức cao</a:t>
            </a:r>
            <a:endParaRPr lang="vi-VN" b="0"/>
          </a:p>
          <a:p>
            <a:pPr marL="457200" lvl="1" indent="0">
              <a:buFontTx/>
              <a:buNone/>
            </a:pPr>
            <a:r>
              <a:rPr lang="en-US" b="0"/>
              <a:t>+ </a:t>
            </a:r>
            <a:r>
              <a:rPr lang="vi-VN" b="0"/>
              <a:t>(2) Theo dõi. Tiêu chuẩn này yêu cầu </a:t>
            </a:r>
            <a:r>
              <a:rPr lang="en-US" b="0"/>
              <a:t>hợp</a:t>
            </a:r>
            <a:r>
              <a:rPr lang="en-US" b="0" baseline="0"/>
              <a:t> tác </a:t>
            </a:r>
            <a:r>
              <a:rPr lang="vi-VN" b="0"/>
              <a:t>theo dõi và phê duyệt thực hiện cho sửa chữa được thực hiện trong tất cả các hoạt động </a:t>
            </a:r>
            <a:r>
              <a:rPr lang="en-US" b="0"/>
              <a:t>review</a:t>
            </a:r>
            <a:r>
              <a:rPr lang="vi-VN" b="0"/>
              <a:t>.</a:t>
            </a:r>
          </a:p>
          <a:p>
            <a:pPr marL="457200" lvl="1" indent="0">
              <a:buFontTx/>
              <a:buNone/>
            </a:pPr>
            <a:r>
              <a:rPr lang="en-US" b="0"/>
              <a:t>+ </a:t>
            </a:r>
            <a:r>
              <a:rPr lang="vi-VN" b="0"/>
              <a:t>(3) Tuân thủ các tiêu chuẩn quốc tế và IEEE. </a:t>
            </a:r>
            <a:endParaRPr lang="en-US" b="1"/>
          </a:p>
          <a:p>
            <a:r>
              <a:rPr lang="en-US" b="1"/>
              <a:t>Concept:</a:t>
            </a:r>
            <a:r>
              <a:rPr lang="en-US" b="1" baseline="0"/>
              <a:t> xem trang 546</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29</a:t>
            </a:fld>
            <a:endParaRPr lang="en-US"/>
          </a:p>
        </p:txBody>
      </p:sp>
    </p:spTree>
    <p:extLst>
      <p:ext uri="{BB962C8B-B14F-4D97-AF65-F5344CB8AC3E}">
        <p14:creationId xmlns:p14="http://schemas.microsoft.com/office/powerpoint/2010/main" val="173903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Quản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lý</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và</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vai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trò</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quản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lý</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trong</a:t>
            </a:r>
            <a:r>
              <a:rPr lang="en-US" sz="1200" b="1" i="0" kern="1200" dirty="0">
                <a:solidFill>
                  <a:schemeClr val="tx1"/>
                </a:solidFill>
                <a:effectLst/>
                <a:latin typeface="+mn-lt"/>
                <a:ea typeface="+mn-ea"/>
                <a:cs typeface="+mn-cs"/>
              </a:rPr>
              <a:t> SQA</a:t>
            </a:r>
            <a:endParaRPr lang="en-US" b="1" i="0" dirty="0"/>
          </a:p>
          <a:p>
            <a:r>
              <a:rPr lang="en-US" b="0" i="0" dirty="0" err="1"/>
              <a:t>Các</a:t>
            </a:r>
            <a:r>
              <a:rPr lang="en-US" b="0" i="0" baseline="0" dirty="0"/>
              <a:t> </a:t>
            </a:r>
            <a:r>
              <a:rPr lang="en-US" b="0" i="0" baseline="0" dirty="0" err="1"/>
              <a:t>tp</a:t>
            </a:r>
            <a:r>
              <a:rPr lang="en-US" b="0" i="0" baseline="0" dirty="0"/>
              <a:t> </a:t>
            </a:r>
            <a:r>
              <a:rPr lang="en-US" b="0" i="0" baseline="0" dirty="0" err="1"/>
              <a:t>của</a:t>
            </a:r>
            <a:r>
              <a:rPr lang="en-US" b="0" i="0" baseline="0" dirty="0"/>
              <a:t> SQA: pre-project components, project life cycle components, infrastructure components, management components, and standards and certification components.</a:t>
            </a:r>
          </a:p>
          <a:p>
            <a:r>
              <a:rPr lang="vi-VN" b="1" i="0" dirty="0"/>
              <a:t>NHƯNG AI LÀ NGƯỜI KHỞI XƯỚNG, KÍCH HOẠT VÀ ĐIỀU HÀNH TẤT CẢ NHỮNG THÀNH PHẦN?</a:t>
            </a:r>
            <a:r>
              <a:rPr lang="en-US" b="1" i="0" dirty="0"/>
              <a:t> </a:t>
            </a:r>
            <a:r>
              <a:rPr lang="vi-VN" b="1" i="0" dirty="0"/>
              <a:t>Ai chịu trách nhiệm cho tất cả các hoạt động cần thiết để </a:t>
            </a:r>
            <a:r>
              <a:rPr lang="en-US" b="1" i="0" dirty="0" err="1"/>
              <a:t>thực</a:t>
            </a:r>
            <a:r>
              <a:rPr lang="en-US" b="1" i="0" dirty="0"/>
              <a:t> </a:t>
            </a:r>
            <a:r>
              <a:rPr lang="en-US" b="1" i="0" dirty="0" err="1"/>
              <a:t>hiện</a:t>
            </a:r>
            <a:r>
              <a:rPr lang="en-US" b="1" i="0" dirty="0"/>
              <a:t> </a:t>
            </a:r>
            <a:r>
              <a:rPr lang="vi-VN" b="1" i="0" dirty="0"/>
              <a:t>một hệ thống SQA </a:t>
            </a:r>
            <a:r>
              <a:rPr lang="en-US" b="1" i="0" dirty="0" err="1"/>
              <a:t>có</a:t>
            </a:r>
            <a:r>
              <a:rPr lang="en-US" b="1" i="0" dirty="0"/>
              <a:t> </a:t>
            </a:r>
            <a:r>
              <a:rPr lang="en-US" b="1" i="0" dirty="0" err="1"/>
              <a:t>hiệu</a:t>
            </a:r>
            <a:r>
              <a:rPr lang="en-US" b="1" i="0" dirty="0"/>
              <a:t> </a:t>
            </a:r>
            <a:r>
              <a:rPr lang="en-US" b="1" i="0" dirty="0" err="1"/>
              <a:t>quả</a:t>
            </a:r>
            <a:r>
              <a:rPr lang="vi-VN" b="1" i="0" dirty="0"/>
              <a:t>? </a:t>
            </a:r>
            <a:endParaRPr lang="en-US" b="1" i="0" dirty="0"/>
          </a:p>
          <a:p>
            <a:pPr marL="0" marR="0" indent="0" algn="l" defTabSz="914400" rtl="0" eaLnBrk="1" fontAlgn="auto" latinLnBrk="0" hangingPunct="1">
              <a:lnSpc>
                <a:spcPct val="100000"/>
              </a:lnSpc>
              <a:spcBef>
                <a:spcPts val="0"/>
              </a:spcBef>
              <a:spcAft>
                <a:spcPts val="0"/>
              </a:spcAft>
              <a:buClrTx/>
              <a:buSzTx/>
              <a:buFontTx/>
              <a:buNone/>
              <a:tabLst/>
              <a:defRPr/>
            </a:pPr>
            <a:r>
              <a:rPr lang="vi-VN" b="1" i="0" dirty="0"/>
              <a:t>Câu trả lời </a:t>
            </a:r>
            <a:r>
              <a:rPr lang="en-US" b="1" i="0" dirty="0" err="1"/>
              <a:t>cho</a:t>
            </a:r>
            <a:r>
              <a:rPr lang="en-US" b="1" i="0" dirty="0"/>
              <a:t> </a:t>
            </a:r>
            <a:r>
              <a:rPr lang="vi-VN" b="1" i="0" dirty="0"/>
              <a:t>một phần những câu hỏi này được rải khắp các chương khác nhau.</a:t>
            </a:r>
            <a:r>
              <a:rPr lang="en-US" b="1" i="0" dirty="0"/>
              <a:t> </a:t>
            </a:r>
            <a:r>
              <a:rPr lang="vi-VN" b="1" i="0" dirty="0"/>
              <a:t>Trong phần này, chúng </a:t>
            </a:r>
            <a:r>
              <a:rPr lang="en-US" b="1" i="0" dirty="0"/>
              <a:t>ta </a:t>
            </a:r>
            <a:r>
              <a:rPr lang="vi-VN" b="1" i="0" dirty="0"/>
              <a:t>có một cái nhìn tích hợp hệ thống đảm bảo chất lượng từ điểm nhìn của những người tạo ra, phát triển và đảm bảo các chức năng hệ thống</a:t>
            </a:r>
            <a:r>
              <a:rPr lang="en-US" b="1" i="0" dirty="0"/>
              <a:t>, </a:t>
            </a:r>
            <a:r>
              <a:rPr lang="en-US" b="1" i="0" dirty="0" err="1"/>
              <a:t>đó</a:t>
            </a:r>
            <a:r>
              <a:rPr lang="en-US" b="1" i="0" baseline="0" dirty="0"/>
              <a:t> </a:t>
            </a:r>
            <a:r>
              <a:rPr lang="en-US" b="1" i="0" baseline="0" dirty="0" err="1"/>
              <a:t>là</a:t>
            </a:r>
            <a:r>
              <a:rPr lang="en-US" b="1" i="0" baseline="0" dirty="0"/>
              <a:t> </a:t>
            </a:r>
            <a:r>
              <a:rPr lang="vi-VN" b="1" i="0" baseline="0" dirty="0"/>
              <a:t>các nhà quản lý</a:t>
            </a:r>
            <a:r>
              <a:rPr lang="en-US" b="1" i="0" baseline="0" dirty="0"/>
              <a:t>, </a:t>
            </a:r>
            <a:r>
              <a:rPr lang="vi-VN" b="1" i="0" baseline="0" dirty="0"/>
              <a:t> và các thành viên</a:t>
            </a:r>
            <a:r>
              <a:rPr lang="en-US" b="1" i="0" baseline="0" dirty="0"/>
              <a:t>, </a:t>
            </a:r>
            <a:r>
              <a:rPr lang="vi-VN" b="1" i="0" baseline="0" dirty="0"/>
              <a:t>những người thực hiện </a:t>
            </a:r>
            <a:r>
              <a:rPr lang="en-US" b="1" i="0" baseline="0" dirty="0" err="1"/>
              <a:t>nền</a:t>
            </a:r>
            <a:r>
              <a:rPr lang="en-US" b="1" i="0" baseline="0" dirty="0"/>
              <a:t> </a:t>
            </a:r>
            <a:r>
              <a:rPr lang="en-US" b="1" i="0" baseline="0" dirty="0" err="1"/>
              <a:t>tảng</a:t>
            </a:r>
            <a:r>
              <a:rPr lang="en-US" b="1" i="0" baseline="0" dirty="0"/>
              <a:t> </a:t>
            </a:r>
            <a:r>
              <a:rPr lang="vi-VN" b="1" i="0" baseline="0" dirty="0"/>
              <a:t>đảm bảo chất lượng</a:t>
            </a:r>
            <a:r>
              <a:rPr lang="en-US" b="1" i="0" baseline="0" dirty="0"/>
              <a:t> </a:t>
            </a:r>
            <a:r>
              <a:rPr lang="en-US" b="1" i="0" baseline="0" dirty="0" err="1"/>
              <a:t>của</a:t>
            </a:r>
            <a:r>
              <a:rPr lang="en-US" b="1" i="0" baseline="0" dirty="0"/>
              <a:t> </a:t>
            </a:r>
            <a:r>
              <a:rPr lang="vi-VN" b="1" i="0" baseline="0" dirty="0"/>
              <a:t>tổ chức</a:t>
            </a:r>
            <a:r>
              <a:rPr lang="en-US" b="1" i="0" baseline="0" dirty="0"/>
              <a:t>.</a:t>
            </a:r>
          </a:p>
          <a:p>
            <a:pPr marL="0" indent="0">
              <a:buFontTx/>
              <a:buNone/>
            </a:pPr>
            <a:endParaRPr lang="en-US" b="1" dirty="0"/>
          </a:p>
          <a:p>
            <a:pPr marL="0" indent="0">
              <a:buFontTx/>
              <a:buNone/>
            </a:pPr>
            <a:endParaRPr lang="en-US" b="1" dirty="0"/>
          </a:p>
          <a:p>
            <a:pPr marL="0" indent="0">
              <a:buFontTx/>
              <a:buNone/>
            </a:pPr>
            <a:r>
              <a:rPr lang="en-US" b="0" dirty="0"/>
              <a:t>Hai </a:t>
            </a:r>
            <a:r>
              <a:rPr lang="en-US" b="0" dirty="0" err="1"/>
              <a:t>phần</a:t>
            </a:r>
            <a:r>
              <a:rPr lang="en-US" b="0" baseline="0" dirty="0"/>
              <a:t> </a:t>
            </a:r>
            <a:r>
              <a:rPr lang="en-US" b="0" baseline="0" dirty="0" err="1"/>
              <a:t>cuối</a:t>
            </a:r>
            <a:r>
              <a:rPr lang="en-US" b="0" baseline="0" dirty="0"/>
              <a:t> </a:t>
            </a:r>
            <a:r>
              <a:rPr lang="en-US" b="0" baseline="0" dirty="0" err="1"/>
              <a:t>là</a:t>
            </a:r>
            <a:r>
              <a:rPr lang="en-US" b="0" baseline="0" dirty="0"/>
              <a:t> 2 </a:t>
            </a:r>
            <a:r>
              <a:rPr lang="en-US" b="0" baseline="0" dirty="0" err="1"/>
              <a:t>chương</a:t>
            </a:r>
            <a:r>
              <a:rPr lang="en-US" b="0" baseline="0" dirty="0"/>
              <a:t> 25, 26:</a:t>
            </a:r>
          </a:p>
          <a:p>
            <a:pPr marL="0" indent="0">
              <a:buFontTx/>
              <a:buNone/>
            </a:pPr>
            <a:r>
              <a:rPr lang="vi-VN" b="0" dirty="0"/>
              <a:t>Chương 25 tập trung vào việc đóng góp cho đảm bảo chất lượng của ba cấp độ quản lý </a:t>
            </a:r>
            <a:r>
              <a:rPr lang="en-US" b="0" dirty="0" err="1"/>
              <a:t>chính</a:t>
            </a:r>
            <a:r>
              <a:rPr lang="en-US" b="0" baseline="0" dirty="0"/>
              <a:t> </a:t>
            </a:r>
            <a:r>
              <a:rPr lang="vi-VN" b="0" dirty="0"/>
              <a:t>- </a:t>
            </a:r>
            <a:r>
              <a:rPr lang="en-US" b="0" dirty="0"/>
              <a:t>top management, department management and project management</a:t>
            </a:r>
            <a:r>
              <a:rPr lang="vi-VN" b="0" dirty="0"/>
              <a:t>.</a:t>
            </a:r>
            <a:r>
              <a:rPr lang="en-US" b="0" dirty="0"/>
              <a:t> </a:t>
            </a:r>
            <a:r>
              <a:rPr lang="vi-VN" b="0" dirty="0"/>
              <a:t>Chương này cung cấp tổng quan về các </a:t>
            </a:r>
            <a:r>
              <a:rPr lang="en-US" b="0" dirty="0"/>
              <a:t>cv </a:t>
            </a:r>
            <a:r>
              <a:rPr lang="vi-VN" b="0" dirty="0"/>
              <a:t>quản lý cụ thể liên quan </a:t>
            </a:r>
            <a:r>
              <a:rPr lang="en-US" b="0" dirty="0" err="1"/>
              <a:t>đến</a:t>
            </a:r>
            <a:r>
              <a:rPr lang="en-US" b="0" baseline="0" dirty="0"/>
              <a:t> </a:t>
            </a:r>
            <a:r>
              <a:rPr lang="en-US" b="0" baseline="0" dirty="0" err="1"/>
              <a:t>sự</a:t>
            </a:r>
            <a:r>
              <a:rPr lang="en-US" b="0" baseline="0" dirty="0"/>
              <a:t> </a:t>
            </a:r>
            <a:r>
              <a:rPr lang="vi-VN" b="0" dirty="0"/>
              <a:t>phù hợp với yêu cầu chức năng, lịch trình và ngân sách, và không ngừng nâng cao năng suất và hiệu quả của hệ thống</a:t>
            </a:r>
            <a:r>
              <a:rPr lang="en-US" b="0" dirty="0"/>
              <a:t>.</a:t>
            </a:r>
            <a:endParaRPr lang="vi-VN" b="0" dirty="0"/>
          </a:p>
          <a:p>
            <a:pPr marL="0" indent="0">
              <a:buFontTx/>
              <a:buNone/>
            </a:pPr>
            <a:r>
              <a:rPr lang="vi-VN" b="0" dirty="0"/>
              <a:t>Chương 26</a:t>
            </a:r>
            <a:r>
              <a:rPr lang="en-US" b="0" dirty="0"/>
              <a:t> </a:t>
            </a:r>
            <a:r>
              <a:rPr lang="vi-VN" b="0" dirty="0"/>
              <a:t>tập trung vào </a:t>
            </a:r>
            <a:r>
              <a:rPr lang="en-US" b="0" dirty="0"/>
              <a:t>SQA professionals and interested practitioners</a:t>
            </a:r>
            <a:r>
              <a:rPr lang="vi-VN" b="0" dirty="0"/>
              <a:t>, cụ thể là SQA unit members và, ngoài ra, </a:t>
            </a:r>
            <a:r>
              <a:rPr lang="en-US" b="0" dirty="0"/>
              <a:t>SQA committees, trustees </a:t>
            </a:r>
            <a:r>
              <a:rPr lang="en-US" b="0" dirty="0" err="1"/>
              <a:t>và</a:t>
            </a:r>
            <a:r>
              <a:rPr lang="en-US" b="0" baseline="0" dirty="0"/>
              <a:t> </a:t>
            </a:r>
            <a:r>
              <a:rPr lang="vi-VN" b="0" dirty="0"/>
              <a:t>các diễn đàn.</a:t>
            </a:r>
            <a:endParaRPr lang="en-US" b="0" dirty="0"/>
          </a:p>
        </p:txBody>
      </p:sp>
      <p:sp>
        <p:nvSpPr>
          <p:cNvPr id="4" name="Slide Number Placeholder 3"/>
          <p:cNvSpPr>
            <a:spLocks noGrp="1"/>
          </p:cNvSpPr>
          <p:nvPr>
            <p:ph type="sldNum" sz="quarter" idx="10"/>
          </p:nvPr>
        </p:nvSpPr>
        <p:spPr/>
        <p:txBody>
          <a:bodyPr/>
          <a:lstStyle/>
          <a:p>
            <a:fld id="{A63B9007-0201-49BE-A587-7F882848EC05}" type="slidenum">
              <a:rPr lang="en-US" smtClean="0"/>
              <a:t>30</a:t>
            </a:fld>
            <a:endParaRPr lang="en-US"/>
          </a:p>
        </p:txBody>
      </p:sp>
    </p:spTree>
    <p:extLst>
      <p:ext uri="{BB962C8B-B14F-4D97-AF65-F5344CB8AC3E}">
        <p14:creationId xmlns:p14="http://schemas.microsoft.com/office/powerpoint/2010/main" val="2347301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a:t>
            </a:r>
            <a:r>
              <a:rPr lang="vi-VN" b="1"/>
              <a:t>Ơ</a:t>
            </a:r>
            <a:r>
              <a:rPr lang="en-US" b="1"/>
              <a:t> CẤU </a:t>
            </a:r>
            <a:r>
              <a:rPr lang="en-US" b="1" baseline="0"/>
              <a:t>TỔ CHỨC PHÁT TRIỂN PHẦN MỀM (CỦA CÁC TỔ CHỨC TRUNG BÌNH VÀ NHỎ):</a:t>
            </a:r>
            <a:endParaRPr lang="en-US" b="1"/>
          </a:p>
          <a:p>
            <a:r>
              <a:rPr lang="en-US"/>
              <a:t>Giá</a:t>
            </a:r>
            <a:r>
              <a:rPr lang="en-US" baseline="0"/>
              <a:t>o trình này phân biệt 3 vai trò: </a:t>
            </a:r>
            <a:r>
              <a:rPr lang="en-US" sz="1200" b="1" kern="1200">
                <a:solidFill>
                  <a:schemeClr val="tx1"/>
                </a:solidFill>
                <a:effectLst/>
                <a:latin typeface="+mn-lt"/>
                <a:ea typeface="+mn-ea"/>
                <a:cs typeface="+mn-cs"/>
              </a:rPr>
              <a:t>Người quản lý cấp cao, Giám đốc bộ phận, Người quản lý dự án – trưởng</a:t>
            </a:r>
            <a:r>
              <a:rPr lang="en-US" sz="1200" b="1" kern="1200" baseline="0">
                <a:solidFill>
                  <a:schemeClr val="tx1"/>
                </a:solidFill>
                <a:effectLst/>
                <a:latin typeface="+mn-lt"/>
                <a:ea typeface="+mn-ea"/>
                <a:cs typeface="+mn-cs"/>
              </a:rPr>
              <a:t> nhóm</a:t>
            </a:r>
            <a:endParaRPr lang="en-US" sz="1200" b="1" kern="1200">
              <a:solidFill>
                <a:schemeClr val="tx1"/>
              </a:solidFill>
              <a:effectLst/>
              <a:latin typeface="+mn-lt"/>
              <a:ea typeface="+mn-ea"/>
              <a:cs typeface="+mn-cs"/>
            </a:endParaRPr>
          </a:p>
          <a:p>
            <a:pPr marL="0" indent="0">
              <a:buFontTx/>
              <a:buNone/>
            </a:pPr>
            <a:r>
              <a:rPr lang="en-US" sz="1200" b="0" kern="1200">
                <a:solidFill>
                  <a:schemeClr val="tx1"/>
                </a:solidFill>
                <a:effectLst/>
                <a:latin typeface="+mn-lt"/>
                <a:ea typeface="+mn-ea"/>
                <a:cs typeface="+mn-cs"/>
              </a:rPr>
              <a:t>- Người quản lý cấp cao:</a:t>
            </a:r>
            <a:r>
              <a:rPr lang="en-US" sz="1200" b="0" kern="1200" baseline="0">
                <a:solidFill>
                  <a:schemeClr val="tx1"/>
                </a:solidFill>
                <a:effectLst/>
                <a:latin typeface="+mn-lt"/>
                <a:ea typeface="+mn-ea"/>
                <a:cs typeface="+mn-cs"/>
              </a:rPr>
              <a:t> </a:t>
            </a:r>
            <a:r>
              <a:rPr lang="vi-VN" sz="1200" b="0" kern="1200">
                <a:solidFill>
                  <a:schemeClr val="tx1"/>
                </a:solidFill>
                <a:effectLst/>
                <a:latin typeface="+mn-lt"/>
                <a:ea typeface="+mn-ea"/>
                <a:cs typeface="+mn-cs"/>
              </a:rPr>
              <a:t>tổng giám đốc của tổ chức và giám đốc điều hàn</a:t>
            </a:r>
            <a:r>
              <a:rPr lang="en-US" sz="1200" b="0" kern="1200">
                <a:solidFill>
                  <a:schemeClr val="tx1"/>
                </a:solidFill>
                <a:effectLst/>
                <a:latin typeface="+mn-lt"/>
                <a:ea typeface="+mn-ea"/>
                <a:cs typeface="+mn-cs"/>
              </a:rPr>
              <a:t>h</a:t>
            </a:r>
          </a:p>
          <a:p>
            <a:pPr marL="0" indent="0">
              <a:buFontTx/>
              <a:buNone/>
            </a:pPr>
            <a:r>
              <a:rPr lang="en-US" sz="1200" b="0" kern="1200">
                <a:solidFill>
                  <a:schemeClr val="tx1"/>
                </a:solidFill>
                <a:effectLst/>
                <a:latin typeface="+mn-lt"/>
                <a:ea typeface="+mn-ea"/>
                <a:cs typeface="+mn-cs"/>
              </a:rPr>
              <a:t>- Giám đốc bộ phận:</a:t>
            </a:r>
            <a:r>
              <a:rPr lang="en-US" sz="1200" b="0" kern="1200" baseline="0">
                <a:solidFill>
                  <a:schemeClr val="tx1"/>
                </a:solidFill>
                <a:effectLst/>
                <a:latin typeface="+mn-lt"/>
                <a:ea typeface="+mn-ea"/>
                <a:cs typeface="+mn-cs"/>
              </a:rPr>
              <a:t> </a:t>
            </a:r>
            <a:r>
              <a:rPr lang="en-US" sz="1200" b="0" kern="1200">
                <a:solidFill>
                  <a:schemeClr val="tx1"/>
                </a:solidFill>
                <a:effectLst/>
                <a:latin typeface="+mn-lt"/>
                <a:ea typeface="+mn-ea"/>
                <a:cs typeface="+mn-cs"/>
              </a:rPr>
              <a:t>những người quản lý việc phát triển, bảo trì và kiểm thử phần mềm</a:t>
            </a:r>
          </a:p>
          <a:p>
            <a:pPr marL="0" indent="0">
              <a:buFontTx/>
              <a:buNone/>
            </a:pPr>
            <a:r>
              <a:rPr lang="en-US" sz="1200" b="0" kern="1200">
                <a:solidFill>
                  <a:schemeClr val="tx1"/>
                </a:solidFill>
                <a:effectLst/>
                <a:latin typeface="+mn-lt"/>
                <a:ea typeface="+mn-ea"/>
                <a:cs typeface="+mn-cs"/>
              </a:rPr>
              <a:t>- Người quản lý dự án:</a:t>
            </a:r>
            <a:r>
              <a:rPr lang="en-US" sz="1200" b="0" kern="1200" baseline="0">
                <a:solidFill>
                  <a:schemeClr val="tx1"/>
                </a:solidFill>
                <a:effectLst/>
                <a:latin typeface="+mn-lt"/>
                <a:ea typeface="+mn-ea"/>
                <a:cs typeface="+mn-cs"/>
              </a:rPr>
              <a:t> t</a:t>
            </a:r>
            <a:r>
              <a:rPr lang="en-US" sz="1200" b="0" kern="1200">
                <a:solidFill>
                  <a:schemeClr val="tx1"/>
                </a:solidFill>
                <a:effectLst/>
                <a:latin typeface="+mn-lt"/>
                <a:ea typeface="+mn-ea"/>
                <a:cs typeface="+mn-cs"/>
              </a:rPr>
              <a:t>rưởng nhóm phát triển dự án và các dịch vụ bảo trì</a:t>
            </a: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CÁC TỔ CHỨC LỚN H</a:t>
            </a:r>
            <a:r>
              <a:rPr lang="vi-VN" sz="1200" b="1" i="0" kern="1200">
                <a:solidFill>
                  <a:schemeClr val="tx1"/>
                </a:solidFill>
                <a:effectLst/>
                <a:latin typeface="+mn-lt"/>
                <a:ea typeface="+mn-ea"/>
                <a:cs typeface="+mn-cs"/>
              </a:rPr>
              <a:t>Ơ</a:t>
            </a:r>
            <a:r>
              <a:rPr lang="en-US" sz="1200" b="1" i="0" kern="1200">
                <a:solidFill>
                  <a:schemeClr val="tx1"/>
                </a:solidFill>
                <a:effectLst/>
                <a:latin typeface="+mn-lt"/>
                <a:ea typeface="+mn-ea"/>
                <a:cs typeface="+mn-cs"/>
              </a:rPr>
              <a:t>N:</a:t>
            </a:r>
          </a:p>
          <a:p>
            <a:r>
              <a:rPr lang="en-US" sz="1200" b="1" i="0" kern="1200">
                <a:solidFill>
                  <a:schemeClr val="tx1"/>
                </a:solidFill>
                <a:effectLst/>
                <a:latin typeface="+mn-lt"/>
                <a:ea typeface="+mn-ea"/>
                <a:cs typeface="+mn-cs"/>
              </a:rPr>
              <a:t>Trong những</a:t>
            </a:r>
            <a:r>
              <a:rPr lang="en-US" sz="1200" b="1" i="0" kern="1200" baseline="0">
                <a:solidFill>
                  <a:schemeClr val="tx1"/>
                </a:solidFill>
                <a:effectLst/>
                <a:latin typeface="+mn-lt"/>
                <a:ea typeface="+mn-ea"/>
                <a:cs typeface="+mn-cs"/>
              </a:rPr>
              <a:t> tài liệu khác, </a:t>
            </a:r>
            <a:r>
              <a:rPr lang="en-US" b="1" i="0"/>
              <a:t>thường</a:t>
            </a:r>
            <a:r>
              <a:rPr lang="en-US" b="1" i="0" baseline="0"/>
              <a:t> c</a:t>
            </a:r>
            <a:r>
              <a:rPr lang="en-US" b="1" i="0"/>
              <a:t>ó</a:t>
            </a:r>
            <a:r>
              <a:rPr lang="en-US" b="1" i="0" baseline="0"/>
              <a:t> </a:t>
            </a:r>
            <a:r>
              <a:rPr lang="vi-VN" b="1" i="0"/>
              <a:t>ba cấp độ của cơ cấu quản lý, được tìm thấy trong hầu hết các tổ chức</a:t>
            </a:r>
            <a:r>
              <a:rPr lang="en-US" b="1" i="0"/>
              <a:t> phát triển phần mềm: </a:t>
            </a:r>
            <a:r>
              <a:rPr lang="vi-VN" b="1" i="0"/>
              <a:t>lãnh đạo</a:t>
            </a:r>
            <a:r>
              <a:rPr lang="en-US" b="1" i="0"/>
              <a:t> (top management)</a:t>
            </a:r>
            <a:r>
              <a:rPr lang="vi-VN" b="1" i="0"/>
              <a:t>, quản lý cấp trung</a:t>
            </a:r>
            <a:r>
              <a:rPr lang="en-US" b="1" i="0"/>
              <a:t> (middle management)</a:t>
            </a:r>
            <a:r>
              <a:rPr lang="vi-VN" b="1" i="0"/>
              <a:t>, và quản lý dự án</a:t>
            </a:r>
            <a:r>
              <a:rPr lang="en-US" b="1" i="0"/>
              <a:t> (project management). </a:t>
            </a:r>
          </a:p>
          <a:p>
            <a:r>
              <a:rPr lang="vi-VN" b="1" i="0"/>
              <a:t>Lãnh đạo</a:t>
            </a:r>
            <a:r>
              <a:rPr lang="en-US" b="1" i="0"/>
              <a:t> </a:t>
            </a:r>
            <a:r>
              <a:rPr lang="vi-VN" b="1" i="0"/>
              <a:t>bao gồm tổng giám đốc và giám đốc điều hành của tổ chức</a:t>
            </a:r>
            <a:r>
              <a:rPr lang="en-US" b="1" i="0"/>
              <a:t> (general manager and executives)</a:t>
            </a:r>
            <a:r>
              <a:rPr lang="vi-VN" b="1" i="0"/>
              <a:t>.</a:t>
            </a:r>
          </a:p>
          <a:p>
            <a:r>
              <a:rPr lang="vi-VN" b="1" i="0"/>
              <a:t>Quản lý cấp trung</a:t>
            </a:r>
            <a:r>
              <a:rPr lang="en-US" b="1" i="0"/>
              <a:t> tùy</a:t>
            </a:r>
            <a:r>
              <a:rPr lang="en-US" b="1" i="0" baseline="0"/>
              <a:t> thuộc </a:t>
            </a:r>
            <a:r>
              <a:rPr lang="vi-VN" b="1" i="0"/>
              <a:t>theo kiểu tổ chức và</a:t>
            </a:r>
            <a:r>
              <a:rPr lang="en-US" b="1" i="0"/>
              <a:t> </a:t>
            </a:r>
            <a:r>
              <a:rPr lang="vi-VN" b="1" i="0"/>
              <a:t>mô hình tổ chức. Nó có thể bao gồm một số vai trò và mức độ: trưởng phòng và quản lý bộ phận</a:t>
            </a:r>
            <a:r>
              <a:rPr lang="en-US" b="1" i="0"/>
              <a:t> (department managers and division managers)</a:t>
            </a:r>
            <a:r>
              <a:rPr lang="vi-VN" b="1" i="0"/>
              <a:t>.</a:t>
            </a:r>
          </a:p>
          <a:p>
            <a:r>
              <a:rPr lang="en-US" b="1" i="0"/>
              <a:t>Người</a:t>
            </a:r>
            <a:r>
              <a:rPr lang="en-US" b="1" i="0" baseline="0"/>
              <a:t> q</a:t>
            </a:r>
            <a:r>
              <a:rPr lang="vi-VN" b="1" i="0"/>
              <a:t>uản lý dự án</a:t>
            </a:r>
            <a:r>
              <a:rPr lang="en-US" b="1" i="0"/>
              <a:t> cũng</a:t>
            </a:r>
            <a:r>
              <a:rPr lang="vi-VN" b="1" i="0"/>
              <a:t> tùy thuộc vào các dự án và quy mô của </a:t>
            </a:r>
            <a:r>
              <a:rPr lang="en-US" b="1" i="0"/>
              <a:t>tổ</a:t>
            </a:r>
            <a:r>
              <a:rPr lang="en-US" b="1" i="0" baseline="0"/>
              <a:t> chức</a:t>
            </a:r>
            <a:r>
              <a:rPr lang="vi-VN" b="1" i="0"/>
              <a:t>, nó bao gồm các nhà quản lý dự án, quản lý cơ sở dự án, lãnh đạo nhóm nghiên cứu, </a:t>
            </a:r>
            <a:r>
              <a:rPr lang="en-US" b="1" i="0"/>
              <a:t>… (project managers, project section managers, team leaders)</a:t>
            </a:r>
          </a:p>
        </p:txBody>
      </p:sp>
      <p:sp>
        <p:nvSpPr>
          <p:cNvPr id="4" name="Slide Number Placeholder 3"/>
          <p:cNvSpPr>
            <a:spLocks noGrp="1"/>
          </p:cNvSpPr>
          <p:nvPr>
            <p:ph type="sldNum" sz="quarter" idx="10"/>
          </p:nvPr>
        </p:nvSpPr>
        <p:spPr/>
        <p:txBody>
          <a:bodyPr/>
          <a:lstStyle/>
          <a:p>
            <a:fld id="{A63B9007-0201-49BE-A587-7F882848EC05}" type="slidenum">
              <a:rPr lang="en-US" smtClean="0"/>
              <a:t>31</a:t>
            </a:fld>
            <a:endParaRPr lang="en-US"/>
          </a:p>
        </p:txBody>
      </p:sp>
    </p:spTree>
    <p:extLst>
      <p:ext uri="{BB962C8B-B14F-4D97-AF65-F5344CB8AC3E}">
        <p14:creationId xmlns:p14="http://schemas.microsoft.com/office/powerpoint/2010/main" val="131790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CƠ</a:t>
            </a:r>
            <a:r>
              <a:rPr lang="en-US" b="1" baseline="0"/>
              <a:t> CẤU TỔ CHỨC ĐẢM BẢO CLPM:</a:t>
            </a:r>
          </a:p>
          <a:p>
            <a:pPr marL="0" marR="0" lvl="1" indent="0" algn="l" defTabSz="914400" rtl="0" eaLnBrk="1" fontAlgn="auto" latinLnBrk="0" hangingPunct="1">
              <a:lnSpc>
                <a:spcPct val="100000"/>
              </a:lnSpc>
              <a:spcBef>
                <a:spcPts val="0"/>
              </a:spcBef>
              <a:spcAft>
                <a:spcPts val="0"/>
              </a:spcAft>
              <a:buClrTx/>
              <a:buSzTx/>
              <a:buFontTx/>
              <a:buNone/>
              <a:tabLst/>
              <a:defRPr/>
            </a:pPr>
            <a:r>
              <a:rPr lang="vi-VN" b="1" baseline="0"/>
              <a:t>Để cho một hệ thống đảm bảo chất lượng phần mềm để hoạt động thành công, nhiều hoặc thậm chí tất cả các nhân viên của tổ chức phải đóng góp </a:t>
            </a:r>
            <a:r>
              <a:rPr lang="en-US" b="1" baseline="0"/>
              <a:t>công sức </a:t>
            </a:r>
            <a:r>
              <a:rPr lang="vi-VN" b="1" baseline="0"/>
              <a:t>của mình </a:t>
            </a:r>
            <a:r>
              <a:rPr lang="en-US" b="1" baseline="0"/>
              <a:t>vào </a:t>
            </a:r>
            <a:r>
              <a:rPr lang="vi-VN" b="1" baseline="0"/>
              <a:t>chất lượng sản phẩm của tổ chức hoặc dịch vụ</a:t>
            </a:r>
            <a:r>
              <a:rPr lang="en-US" b="1" baseline="0"/>
              <a:t>. Đặc biệt, ở đây muốn nói đến sự đóng góp của từng cá nhân. Các cá nhân này được phân loại như sau: </a:t>
            </a:r>
            <a:r>
              <a:rPr lang="en-US"/>
              <a:t>Managers, Testers,</a:t>
            </a:r>
            <a:r>
              <a:rPr lang="en-US" baseline="0"/>
              <a:t> </a:t>
            </a:r>
            <a:r>
              <a:rPr lang="en-US"/>
              <a:t>SQA professionals và interested practitioners</a:t>
            </a:r>
            <a:endParaRPr lang="en-US" b="1" baseline="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a:t>Trong 3 actor này, chỉ có những thành viên của đơn vị SQA (</a:t>
            </a:r>
            <a:r>
              <a:rPr lang="en-US"/>
              <a:t>SQA unit team members),</a:t>
            </a:r>
            <a:r>
              <a:rPr lang="en-US" baseline="0"/>
              <a:t> </a:t>
            </a:r>
            <a:r>
              <a:rPr lang="en-US" b="1" baseline="0"/>
              <a:t>managers và các nhân viên ở bộ phận kiểm thử là có toàn thời gian cho cv SQA. </a:t>
            </a:r>
            <a:r>
              <a:rPr lang="vi-VN" baseline="0"/>
              <a:t>Những người khác, hoặc có trách nhiệm bán thời gian</a:t>
            </a:r>
            <a:r>
              <a:rPr lang="en-US" baseline="0"/>
              <a:t> (vd/ trustees and members of SQA committees and forums) hoặc là những nv tình nguyện do họ thích quan tâm vấn đề này.</a:t>
            </a:r>
            <a:r>
              <a:rPr lang="en-US" i="1" baseline="0"/>
              <a:t> </a:t>
            </a:r>
            <a:endParaRPr lang="en-US" b="0"/>
          </a:p>
          <a:p>
            <a:pPr marL="0" indent="0">
              <a:buFontTx/>
              <a:buNone/>
            </a:pPr>
            <a:r>
              <a:rPr lang="en-US"/>
              <a:t>- </a:t>
            </a:r>
            <a:r>
              <a:rPr lang="vi-VN"/>
              <a:t>Quản lý:</a:t>
            </a:r>
          </a:p>
          <a:p>
            <a:pPr marL="457200" lvl="1" indent="0">
              <a:buFontTx/>
              <a:buNone/>
            </a:pPr>
            <a:r>
              <a:rPr lang="en-US"/>
              <a:t>+ </a:t>
            </a:r>
            <a:r>
              <a:rPr lang="vi-VN"/>
              <a:t>Giám đốc điều hành quản lý hàng đầu, đặc biệt là điều hành trực tiếp chịu trách nhiệm đảm bảo chất lượng phần mềm</a:t>
            </a:r>
          </a:p>
          <a:p>
            <a:pPr marL="457200" lvl="1" indent="0">
              <a:buFontTx/>
              <a:buNone/>
            </a:pPr>
            <a:r>
              <a:rPr lang="en-US"/>
              <a:t>+ </a:t>
            </a:r>
            <a:r>
              <a:rPr lang="vi-VN"/>
              <a:t>Phát triển phần mềm và các nhà quản lý bộ phận bảo trì</a:t>
            </a:r>
          </a:p>
          <a:p>
            <a:pPr marL="457200" lvl="1" indent="0">
              <a:buFontTx/>
              <a:buNone/>
            </a:pPr>
            <a:r>
              <a:rPr lang="en-US"/>
              <a:t>+ </a:t>
            </a:r>
            <a:r>
              <a:rPr lang="vi-VN"/>
              <a:t>Kiểm thử phần mềm quản lý bộ phận</a:t>
            </a:r>
          </a:p>
          <a:p>
            <a:pPr marL="457200" lvl="1" indent="0">
              <a:buFontTx/>
              <a:buNone/>
            </a:pPr>
            <a:r>
              <a:rPr lang="en-US"/>
              <a:t>+ </a:t>
            </a:r>
            <a:r>
              <a:rPr lang="vi-VN"/>
              <a:t>Quản lý dự án và các nhà lãnh đạo nhóm nghiên cứu của dự án phát triển và bảo trì</a:t>
            </a:r>
          </a:p>
          <a:p>
            <a:pPr marL="457200" lvl="1" indent="0">
              <a:buFontTx/>
              <a:buNone/>
            </a:pPr>
            <a:r>
              <a:rPr lang="en-US"/>
              <a:t>+ </a:t>
            </a:r>
            <a:r>
              <a:rPr lang="vi-VN"/>
              <a:t>Đội trưởng đội kiểm thử phần mềm</a:t>
            </a:r>
          </a:p>
          <a:p>
            <a:pPr marL="0" indent="0">
              <a:buFontTx/>
              <a:buNone/>
            </a:pPr>
            <a:r>
              <a:rPr lang="en-US"/>
              <a:t>- Testers:</a:t>
            </a:r>
            <a:endParaRPr lang="vi-VN"/>
          </a:p>
          <a:p>
            <a:pPr marL="457200" lvl="1" indent="0">
              <a:buFontTx/>
              <a:buNone/>
            </a:pPr>
            <a:r>
              <a:rPr lang="en-US"/>
              <a:t>+ </a:t>
            </a:r>
            <a:r>
              <a:rPr lang="vi-VN"/>
              <a:t>Các thành viên của đội kiểm thử phần mềm</a:t>
            </a:r>
          </a:p>
          <a:p>
            <a:pPr marL="0" indent="0">
              <a:buFontTx/>
              <a:buNone/>
            </a:pPr>
            <a:r>
              <a:rPr lang="en-US"/>
              <a:t>- </a:t>
            </a:r>
            <a:r>
              <a:rPr lang="vi-VN"/>
              <a:t>Các chuyên gia SQA và </a:t>
            </a:r>
            <a:r>
              <a:rPr lang="en-US"/>
              <a:t>những</a:t>
            </a:r>
            <a:r>
              <a:rPr lang="en-US" baseline="0"/>
              <a:t> người quan tâm</a:t>
            </a:r>
            <a:r>
              <a:rPr lang="vi-VN"/>
              <a:t>:</a:t>
            </a:r>
          </a:p>
          <a:p>
            <a:pPr marL="457200" lvl="1" indent="0">
              <a:buFontTx/>
              <a:buNone/>
            </a:pPr>
            <a:r>
              <a:rPr lang="en-US"/>
              <a:t>+ </a:t>
            </a:r>
            <a:r>
              <a:rPr lang="vi-VN"/>
              <a:t>SQA được ủy thác</a:t>
            </a:r>
          </a:p>
          <a:p>
            <a:pPr marL="457200" lvl="1" indent="0">
              <a:buFontTx/>
              <a:buNone/>
            </a:pPr>
            <a:r>
              <a:rPr lang="en-US"/>
              <a:t>+ </a:t>
            </a:r>
            <a:r>
              <a:rPr lang="vi-VN"/>
              <a:t>Thành viên Ủy ban SQA</a:t>
            </a:r>
          </a:p>
          <a:p>
            <a:pPr marL="457200" lvl="1" indent="0">
              <a:buFontTx/>
              <a:buNone/>
            </a:pPr>
            <a:r>
              <a:rPr lang="en-US"/>
              <a:t>+ </a:t>
            </a:r>
            <a:r>
              <a:rPr lang="vi-VN"/>
              <a:t>Thành viên diễn đàn SQA</a:t>
            </a:r>
          </a:p>
          <a:p>
            <a:pPr marL="457200" lvl="1" indent="0">
              <a:buFontTx/>
              <a:buNone/>
            </a:pPr>
            <a:r>
              <a:rPr lang="en-US"/>
              <a:t>+ </a:t>
            </a:r>
            <a:r>
              <a:rPr lang="vi-VN"/>
              <a:t>Đơn vị thành viên trong nhóm SQA</a:t>
            </a:r>
            <a:endParaRPr lang="en-US"/>
          </a:p>
          <a:p>
            <a:pPr marL="0" indent="0">
              <a:buFontTx/>
              <a:buNone/>
            </a:pPr>
            <a:r>
              <a:rPr lang="vi-VN" b="1"/>
              <a:t>Chương 25 tập trung vào việc đóng góp cho đảm bảo chất lượng của ba cấp độ quản lý </a:t>
            </a:r>
            <a:r>
              <a:rPr lang="en-US" b="1"/>
              <a:t>chính</a:t>
            </a:r>
            <a:r>
              <a:rPr lang="en-US" b="1" baseline="0"/>
              <a:t> </a:t>
            </a:r>
            <a:r>
              <a:rPr lang="vi-VN" b="1"/>
              <a:t>- </a:t>
            </a:r>
            <a:r>
              <a:rPr lang="en-US" b="1"/>
              <a:t>top management, department management and project management</a:t>
            </a:r>
            <a:r>
              <a:rPr lang="vi-VN" b="1"/>
              <a:t>.</a:t>
            </a:r>
          </a:p>
          <a:p>
            <a:pPr marL="0" indent="0">
              <a:buFontTx/>
              <a:buNone/>
            </a:pPr>
            <a:r>
              <a:rPr lang="vi-VN" b="1"/>
              <a:t>Chương 26</a:t>
            </a:r>
            <a:r>
              <a:rPr lang="en-US" b="1"/>
              <a:t> </a:t>
            </a:r>
            <a:r>
              <a:rPr lang="vi-VN" b="1"/>
              <a:t>tập trung vào </a:t>
            </a:r>
            <a:r>
              <a:rPr lang="en-US" b="1"/>
              <a:t>SQA professionals and interested practitioners</a:t>
            </a:r>
            <a:r>
              <a:rPr lang="vi-VN" b="1"/>
              <a:t>, cụ thể là SQA unit members và, ngoài ra, </a:t>
            </a:r>
            <a:r>
              <a:rPr lang="en-US" b="1"/>
              <a:t>SQA committees, trustees và</a:t>
            </a:r>
            <a:r>
              <a:rPr lang="en-US" b="1" baseline="0"/>
              <a:t> </a:t>
            </a:r>
            <a:r>
              <a:rPr lang="vi-VN" b="1"/>
              <a:t>các diễn đàn.</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32</a:t>
            </a:fld>
            <a:endParaRPr lang="en-US"/>
          </a:p>
        </p:txBody>
      </p:sp>
    </p:spTree>
    <p:extLst>
      <p:ext uri="{BB962C8B-B14F-4D97-AF65-F5344CB8AC3E}">
        <p14:creationId xmlns:p14="http://schemas.microsoft.com/office/powerpoint/2010/main" val="59976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US" sz="1200" kern="1200">
                <a:solidFill>
                  <a:schemeClr val="tx1"/>
                </a:solidFill>
                <a:effectLst/>
                <a:latin typeface="+mn-lt"/>
                <a:ea typeface="+mn-ea"/>
                <a:cs typeface="+mn-cs"/>
              </a:rPr>
              <a:t>Giải thích lợi ích của việc sử dụng chuẩn</a:t>
            </a:r>
          </a:p>
          <a:p>
            <a:pPr lvl="3"/>
            <a:r>
              <a:rPr lang="en-US" sz="1200" kern="1200">
                <a:solidFill>
                  <a:schemeClr val="tx1"/>
                </a:solidFill>
                <a:effectLst/>
                <a:latin typeface="+mn-lt"/>
                <a:ea typeface="+mn-ea"/>
                <a:cs typeface="+mn-cs"/>
              </a:rPr>
              <a:t>Liệt</a:t>
            </a:r>
            <a:r>
              <a:rPr lang="en-US" sz="1200" kern="1200" baseline="0">
                <a:solidFill>
                  <a:schemeClr val="tx1"/>
                </a:solidFill>
                <a:effectLst/>
                <a:latin typeface="+mn-lt"/>
                <a:ea typeface="+mn-ea"/>
                <a:cs typeface="+mn-cs"/>
              </a:rPr>
              <a:t> kê </a:t>
            </a:r>
            <a:r>
              <a:rPr lang="vi-VN" sz="1200" kern="1200" baseline="0">
                <a:solidFill>
                  <a:schemeClr val="tx1"/>
                </a:solidFill>
                <a:effectLst/>
                <a:latin typeface="+mn-lt"/>
                <a:ea typeface="+mn-ea"/>
                <a:cs typeface="+mn-cs"/>
              </a:rPr>
              <a:t>đượ</a:t>
            </a:r>
            <a:r>
              <a:rPr lang="en-US" sz="1200" kern="1200" baseline="0">
                <a:solidFill>
                  <a:schemeClr val="tx1"/>
                </a:solidFill>
                <a:effectLst/>
                <a:latin typeface="+mn-lt"/>
                <a:ea typeface="+mn-ea"/>
                <a:cs typeface="+mn-cs"/>
              </a:rPr>
              <a:t>c tên các chuẩn trong CNPM và SQA</a:t>
            </a:r>
            <a:endParaRPr lang="en-US" sz="1200" kern="1200">
              <a:solidFill>
                <a:schemeClr val="tx1"/>
              </a:solidFill>
              <a:effectLst/>
              <a:latin typeface="+mn-lt"/>
              <a:ea typeface="+mn-ea"/>
              <a:cs typeface="+mn-cs"/>
            </a:endParaRPr>
          </a:p>
          <a:p>
            <a:pPr lvl="3"/>
            <a:r>
              <a:rPr lang="en-US" sz="1200" kern="1200">
                <a:solidFill>
                  <a:schemeClr val="tx1"/>
                </a:solidFill>
                <a:effectLst/>
                <a:latin typeface="+mn-lt"/>
                <a:ea typeface="+mn-ea"/>
                <a:cs typeface="+mn-cs"/>
              </a:rPr>
              <a:t>Mô tả các nguyên tắc quản lý chất lượng chung theo ISO 9000-3</a:t>
            </a:r>
          </a:p>
          <a:p>
            <a:pPr lvl="3"/>
            <a:r>
              <a:rPr lang="en-US" sz="1200" kern="1200">
                <a:solidFill>
                  <a:schemeClr val="tx1"/>
                </a:solidFill>
                <a:effectLst/>
                <a:latin typeface="+mn-lt"/>
                <a:ea typeface="+mn-ea"/>
                <a:cs typeface="+mn-cs"/>
              </a:rPr>
              <a:t>Giải thích tiến trình cấp chứng nhận ISO</a:t>
            </a:r>
          </a:p>
          <a:p>
            <a:pPr lvl="3"/>
            <a:r>
              <a:rPr lang="en-US" sz="1200" kern="1200">
                <a:solidFill>
                  <a:schemeClr val="tx1"/>
                </a:solidFill>
                <a:effectLst/>
                <a:latin typeface="+mn-lt"/>
                <a:ea typeface="+mn-ea"/>
                <a:cs typeface="+mn-cs"/>
              </a:rPr>
              <a:t>Giải thích kiến trúc vòng đời phần mềm theo IEEE/EIA Std 12207</a:t>
            </a:r>
          </a:p>
          <a:p>
            <a:pPr lvl="3"/>
            <a:r>
              <a:rPr lang="en-US" sz="1200" kern="1200">
                <a:solidFill>
                  <a:schemeClr val="tx1"/>
                </a:solidFill>
                <a:effectLst/>
                <a:latin typeface="+mn-lt"/>
                <a:ea typeface="+mn-ea"/>
                <a:cs typeface="+mn-cs"/>
              </a:rPr>
              <a:t>Liệt kê các tác nhân…..</a:t>
            </a:r>
          </a:p>
          <a:p>
            <a:pPr lvl="3"/>
            <a:r>
              <a:rPr lang="en-US" sz="1200" kern="1200">
                <a:solidFill>
                  <a:schemeClr val="tx1"/>
                </a:solidFill>
                <a:effectLst/>
                <a:latin typeface="+mn-lt"/>
                <a:ea typeface="+mn-ea"/>
                <a:cs typeface="+mn-cs"/>
              </a:rPr>
              <a:t>Mô tả các công việc của đơn vị SQA</a:t>
            </a: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a:t>
            </a:fld>
            <a:endParaRPr lang="en-US"/>
          </a:p>
        </p:txBody>
      </p:sp>
    </p:spTree>
    <p:extLst>
      <p:ext uri="{BB962C8B-B14F-4D97-AF65-F5344CB8AC3E}">
        <p14:creationId xmlns:p14="http://schemas.microsoft.com/office/powerpoint/2010/main" val="3736140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Cùng</a:t>
            </a:r>
            <a:r>
              <a:rPr lang="en-US" b="1" baseline="0"/>
              <a:t> với</a:t>
            </a:r>
            <a:r>
              <a:rPr lang="vi-VN" b="1"/>
              <a:t> những trách nhiệm khác của mình, ban lãnh đạo cũng chịu trách nhiệm về chất lượng phần mềm. Trách nhiệm tổng thể của cấp độ này được tóm tắt</a:t>
            </a:r>
            <a:r>
              <a:rPr lang="en-US" b="1"/>
              <a:t> như</a:t>
            </a:r>
            <a:r>
              <a:rPr lang="en-US" b="1" baseline="0"/>
              <a:t> sau:</a:t>
            </a:r>
            <a:endParaRPr lang="en-US" b="1"/>
          </a:p>
          <a:p>
            <a:pPr marL="0" indent="0">
              <a:buFontTx/>
              <a:buNone/>
            </a:pPr>
            <a:r>
              <a:rPr lang="en-US"/>
              <a:t>- </a:t>
            </a:r>
            <a:r>
              <a:rPr lang="vi-VN"/>
              <a:t>Đảm bảo chất lượng </a:t>
            </a:r>
            <a:r>
              <a:rPr lang="en-US"/>
              <a:t>chung</a:t>
            </a:r>
          </a:p>
          <a:p>
            <a:pPr marL="0" indent="0">
              <a:buFontTx/>
              <a:buNone/>
            </a:pPr>
            <a:r>
              <a:rPr lang="en-US"/>
              <a:t>- Truyền</a:t>
            </a:r>
            <a:r>
              <a:rPr lang="en-US" baseline="0"/>
              <a:t> đạt </a:t>
            </a:r>
            <a:r>
              <a:rPr lang="en-US"/>
              <a:t>cho </a:t>
            </a:r>
            <a:r>
              <a:rPr lang="en-US" baseline="0"/>
              <a:t>NV </a:t>
            </a:r>
            <a:r>
              <a:rPr lang="vi-VN"/>
              <a:t>các cấp tầm quan trọng của chất lượng sản phẩm và dịch vụ </a:t>
            </a:r>
            <a:r>
              <a:rPr lang="en-US"/>
              <a:t>vì </a:t>
            </a:r>
            <a:r>
              <a:rPr lang="vi-VN"/>
              <a:t>sự hài lòng của khách hàng</a:t>
            </a:r>
            <a:endParaRPr lang="en-US"/>
          </a:p>
          <a:p>
            <a:pPr marL="0" indent="0">
              <a:buFontTx/>
              <a:buNone/>
            </a:pPr>
            <a:r>
              <a:rPr lang="en-US"/>
              <a:t>- </a:t>
            </a:r>
            <a:r>
              <a:rPr lang="vi-VN"/>
              <a:t>Đảm bảo </a:t>
            </a:r>
            <a:r>
              <a:rPr lang="en-US"/>
              <a:t>thỏa</a:t>
            </a:r>
            <a:r>
              <a:rPr lang="en-US" baseline="0"/>
              <a:t> mãn </a:t>
            </a:r>
            <a:r>
              <a:rPr lang="en-US"/>
              <a:t>chức</a:t>
            </a:r>
            <a:r>
              <a:rPr lang="en-US" baseline="0"/>
              <a:t> năng </a:t>
            </a:r>
            <a:r>
              <a:rPr lang="vi-VN"/>
              <a:t>và phù hợp </a:t>
            </a:r>
            <a:r>
              <a:rPr lang="en-US"/>
              <a:t>đầy</a:t>
            </a:r>
            <a:r>
              <a:rPr lang="en-US" baseline="0"/>
              <a:t> đủ</a:t>
            </a:r>
            <a:r>
              <a:rPr lang="vi-VN"/>
              <a:t> với các yêu cầu của khách hàng</a:t>
            </a:r>
            <a:endParaRPr lang="en-US"/>
          </a:p>
          <a:p>
            <a:pPr marL="0" indent="0">
              <a:buFontTx/>
              <a:buNone/>
            </a:pPr>
            <a:r>
              <a:rPr lang="en-US"/>
              <a:t>- </a:t>
            </a:r>
            <a:r>
              <a:rPr lang="vi-VN"/>
              <a:t>Đảm bảo </a:t>
            </a:r>
            <a:r>
              <a:rPr lang="en-US"/>
              <a:t>các</a:t>
            </a:r>
            <a:r>
              <a:rPr lang="en-US" baseline="0"/>
              <a:t> </a:t>
            </a:r>
            <a:r>
              <a:rPr lang="vi-VN"/>
              <a:t>mục tiêu SQA của hệ thống được thiết lập và thực hiện</a:t>
            </a:r>
            <a:endParaRPr lang="en-US"/>
          </a:p>
          <a:p>
            <a:pPr marL="0" indent="0">
              <a:buFontTx/>
              <a:buNone/>
            </a:pPr>
            <a:r>
              <a:rPr lang="en-US"/>
              <a:t>- </a:t>
            </a:r>
            <a:r>
              <a:rPr lang="vi-VN"/>
              <a:t>Lập kế hoạch và giám sát thực hiện các thay đổi cho thích ứng hệ thống SQA </a:t>
            </a:r>
            <a:r>
              <a:rPr lang="en-US"/>
              <a:t>với</a:t>
            </a:r>
            <a:r>
              <a:rPr lang="en-US" baseline="0"/>
              <a:t> các biến đổi </a:t>
            </a:r>
            <a:r>
              <a:rPr lang="vi-VN"/>
              <a:t>nội bộ hoặc bên ngoài (ví dụ như thay đổi trong cạnh tranh, khách hàng hoặc công nghệ)</a:t>
            </a:r>
            <a:endParaRPr lang="en-US"/>
          </a:p>
          <a:p>
            <a:pPr marL="0" indent="0">
              <a:buFontTx/>
              <a:buNone/>
            </a:pPr>
            <a:r>
              <a:rPr lang="en-US"/>
              <a:t>- </a:t>
            </a:r>
            <a:r>
              <a:rPr lang="vi-VN"/>
              <a:t>Can thiệp trực tiếp để hỗ trợ giải quyết tình trạng khủng hoảng và giảm thiểu thiệt hại</a:t>
            </a:r>
            <a:endParaRPr lang="en-US"/>
          </a:p>
          <a:p>
            <a:pPr marL="0" indent="0">
              <a:buFontTx/>
              <a:buNone/>
            </a:pPr>
            <a:r>
              <a:rPr lang="en-US"/>
              <a:t>- </a:t>
            </a:r>
            <a:r>
              <a:rPr lang="vi-VN"/>
              <a:t>Bảo đảm nguồn lực sẵn có theo yêu cầu của các hệ thống SQA</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33</a:t>
            </a:fld>
            <a:endParaRPr lang="en-US"/>
          </a:p>
        </p:txBody>
      </p:sp>
    </p:spTree>
    <p:extLst>
      <p:ext uri="{BB962C8B-B14F-4D97-AF65-F5344CB8AC3E}">
        <p14:creationId xmlns:p14="http://schemas.microsoft.com/office/powerpoint/2010/main" val="1946655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Công việc của Top management:</a:t>
            </a:r>
          </a:p>
          <a:p>
            <a:pPr marL="0" indent="0">
              <a:buFontTx/>
              <a:buNone/>
            </a:pPr>
            <a:r>
              <a:rPr lang="en-US"/>
              <a:t>- Thiết</a:t>
            </a:r>
            <a:r>
              <a:rPr lang="en-US" baseline="0"/>
              <a:t> </a:t>
            </a:r>
            <a:r>
              <a:rPr lang="vi-VN"/>
              <a:t>lập và cập nhật </a:t>
            </a:r>
            <a:r>
              <a:rPr lang="vi-VN" b="1"/>
              <a:t>CHÍNH SÁCH</a:t>
            </a:r>
            <a:r>
              <a:rPr lang="vi-VN"/>
              <a:t> chất lượng phần mềm</a:t>
            </a:r>
            <a:endParaRPr lang="en-US"/>
          </a:p>
          <a:p>
            <a:pPr marL="0" indent="0">
              <a:buFontTx/>
              <a:buNone/>
            </a:pPr>
            <a:r>
              <a:rPr lang="en-US"/>
              <a:t>-</a:t>
            </a:r>
            <a:r>
              <a:rPr lang="en-US" baseline="0"/>
              <a:t> </a:t>
            </a:r>
            <a:r>
              <a:rPr lang="vi-VN" b="1"/>
              <a:t>PHÂN CÔNG</a:t>
            </a:r>
            <a:r>
              <a:rPr lang="vi-VN"/>
              <a:t> một trong những giám đốc điều hành phụ trách các vấn đề về chất lượng phần mềm</a:t>
            </a:r>
            <a:endParaRPr lang="en-US"/>
          </a:p>
          <a:p>
            <a:pPr marL="0" indent="0">
              <a:buFontTx/>
              <a:buNone/>
            </a:pPr>
            <a:r>
              <a:rPr lang="en-US"/>
              <a:t>- </a:t>
            </a:r>
            <a:r>
              <a:rPr lang="vi-VN" b="1"/>
              <a:t>ĐÁNH GIÁ</a:t>
            </a:r>
            <a:r>
              <a:rPr lang="vi-VN"/>
              <a:t> thường xuyên </a:t>
            </a:r>
            <a:r>
              <a:rPr lang="en-US"/>
              <a:t>vc </a:t>
            </a:r>
            <a:r>
              <a:rPr lang="vi-VN"/>
              <a:t>thực hiện quản lý có liên quan đến vấn đề chất lượng phần mềm</a:t>
            </a:r>
            <a:endParaRPr lang="en-US"/>
          </a:p>
          <a:p>
            <a:pPr marL="0" indent="0">
              <a:buFontTx/>
              <a:buNone/>
            </a:pPr>
            <a:r>
              <a:rPr lang="en-US"/>
              <a:t>Các</a:t>
            </a:r>
            <a:r>
              <a:rPr lang="en-US" baseline="0"/>
              <a:t> phần sau nói chi tiết (25.1.1,2,3)</a:t>
            </a:r>
          </a:p>
          <a:p>
            <a:pPr marL="0" indent="0">
              <a:buFontTx/>
              <a:buNone/>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34</a:t>
            </a:fld>
            <a:endParaRPr lang="en-US"/>
          </a:p>
        </p:txBody>
      </p:sp>
    </p:spTree>
    <p:extLst>
      <p:ext uri="{BB962C8B-B14F-4D97-AF65-F5344CB8AC3E}">
        <p14:creationId xmlns:p14="http://schemas.microsoft.com/office/powerpoint/2010/main" val="1660850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SV TỰ XEM</a:t>
            </a:r>
          </a:p>
          <a:p>
            <a:r>
              <a:rPr lang="en-US"/>
              <a:t>Chính sách chất l</a:t>
            </a:r>
            <a:r>
              <a:rPr lang="vi-VN"/>
              <a:t>ượ</a:t>
            </a:r>
            <a:r>
              <a:rPr lang="en-US"/>
              <a:t>ng của tổ chức </a:t>
            </a:r>
            <a:r>
              <a:rPr lang="vi-VN"/>
              <a:t>đượ</a:t>
            </a:r>
            <a:r>
              <a:rPr lang="en-US"/>
              <a:t>c</a:t>
            </a:r>
            <a:r>
              <a:rPr lang="en-US" baseline="0"/>
              <a:t> phát biểu chung chung, cho nên sẽ th</a:t>
            </a:r>
            <a:r>
              <a:rPr lang="vi-VN" baseline="0"/>
              <a:t>ườn</a:t>
            </a:r>
            <a:r>
              <a:rPr lang="en-US" baseline="0"/>
              <a:t>g thấy các cty có những chính sách giống nhau hoặc t</a:t>
            </a:r>
            <a:r>
              <a:rPr lang="vi-VN" baseline="0"/>
              <a:t>ươ</a:t>
            </a:r>
            <a:r>
              <a:rPr lang="en-US" baseline="0"/>
              <a:t>ng tự nhau.</a:t>
            </a:r>
          </a:p>
          <a:p>
            <a:r>
              <a:rPr lang="en-US" b="1"/>
              <a:t>Vd trang 572: chính</a:t>
            </a:r>
            <a:r>
              <a:rPr lang="en-US" b="1" baseline="0"/>
              <a:t> sách CL của cty Lion Quality Software (LQS) Ltd:</a:t>
            </a:r>
          </a:p>
          <a:p>
            <a:r>
              <a:rPr lang="en-US" baseline="0"/>
              <a:t>MỤC TIÊU CHẤT L</a:t>
            </a:r>
            <a:r>
              <a:rPr lang="vi-VN" baseline="0"/>
              <a:t>ƯỢ</a:t>
            </a:r>
            <a:r>
              <a:rPr lang="en-US" baseline="0"/>
              <a:t>NG</a:t>
            </a:r>
          </a:p>
          <a:p>
            <a:r>
              <a:rPr lang="vi-VN" baseline="0"/>
              <a:t>Mục tiêu chính của </a:t>
            </a:r>
            <a:r>
              <a:rPr lang="en-US" b="0" baseline="0"/>
              <a:t>Lion Quality Software</a:t>
            </a:r>
            <a:r>
              <a:rPr lang="vi-VN" baseline="0"/>
              <a:t> là cung cấp các sản phẩm phần mềm và dịch vụ bảo trì phần mềm thực hiện đầy đủ các yêu cầu và kỳ vọng</a:t>
            </a:r>
            <a:r>
              <a:rPr lang="en-US" baseline="0"/>
              <a:t> </a:t>
            </a:r>
            <a:r>
              <a:rPr lang="vi-VN" baseline="0"/>
              <a:t>của khách hàng, theo lịch trình và ngân sách đã thỏa thuận.</a:t>
            </a:r>
            <a:endParaRPr lang="en-US" baseline="0"/>
          </a:p>
          <a:p>
            <a:r>
              <a:rPr lang="en-US" baseline="0"/>
              <a:t>CHÍNH SÁCH CHẤT L</a:t>
            </a:r>
            <a:r>
              <a:rPr lang="vi-VN" baseline="0"/>
              <a:t>ƯỢ</a:t>
            </a:r>
            <a:r>
              <a:rPr lang="en-US" baseline="0"/>
              <a:t>NG</a:t>
            </a:r>
          </a:p>
          <a:p>
            <a:r>
              <a:rPr lang="en-US" baseline="0"/>
              <a:t>The quality policy adopted by LQS supports this goal by:</a:t>
            </a:r>
          </a:p>
          <a:p>
            <a:r>
              <a:rPr lang="en-US" baseline="0"/>
              <a:t>■ Assigning maximum priority to customer satisfaction by promptly fulfilling requirements and expectations and requests and complaints.</a:t>
            </a:r>
          </a:p>
          <a:p>
            <a:r>
              <a:rPr lang="en-US" baseline="0"/>
              <a:t>■ Involving employees in determination of quality objectives and commitment to their achievement.</a:t>
            </a:r>
          </a:p>
          <a:p>
            <a:r>
              <a:rPr lang="en-US" baseline="0"/>
              <a:t>■ Performing development and maintenance tasks correctly the first time around and minimizing the need for rework and correction.</a:t>
            </a:r>
          </a:p>
          <a:p>
            <a:r>
              <a:rPr lang="en-US" baseline="0"/>
              <a:t>■ Assuring the high and adequate professional and managerial level of its employees, a value maintained by offering incentives and encouragement for its employees to achieve professional excellence.</a:t>
            </a:r>
          </a:p>
          <a:p>
            <a:r>
              <a:rPr lang="en-US" baseline="0"/>
              <a:t>T</a:t>
            </a:r>
            <a:r>
              <a:rPr lang="vi-VN" baseline="0"/>
              <a:t>ươ</a:t>
            </a:r>
            <a:r>
              <a:rPr lang="en-US" baseline="0"/>
              <a:t>ng t</a:t>
            </a:r>
            <a:r>
              <a:rPr lang="vi-VN" baseline="0"/>
              <a:t>ư</a:t>
            </a:r>
            <a:r>
              <a:rPr lang="en-US" baseline="0"/>
              <a:t> nh</a:t>
            </a:r>
            <a:r>
              <a:rPr lang="vi-VN" baseline="0"/>
              <a:t>ư</a:t>
            </a:r>
            <a:r>
              <a:rPr lang="en-US" baseline="0"/>
              <a:t>:</a:t>
            </a:r>
          </a:p>
          <a:p>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Công ty ITG Việt Nam cam kết cung cấp cho khách hàng những sản phẩm phần mềm chất lượng cao và dịch vụ chuyên nghiệp, chu đáo nhất. Tại ITG Việt Nam, chúng tôi tin tưởng rằng các tiêu chí để tạo sự tin tưởng nơi khách hàng, đối tác chính là: sự phát huy tối đa trí tuệ và khả năng sáng tạo của đội ngũ nhân viên có trình độ; áp dụng quy trình chất lượng theo chuẩn quốc tế, đồng thời không ngừng cải tiến và hoàn thiện sản phẩm, dịch vụ</a:t>
            </a:r>
            <a:r>
              <a:rPr lang="en-US" sz="1200" b="0" i="0" kern="1200">
                <a:solidFill>
                  <a:schemeClr val="tx1"/>
                </a:solidFill>
                <a:effectLst/>
                <a:latin typeface="+mn-lt"/>
                <a:ea typeface="+mn-ea"/>
                <a:cs typeface="+mn-cs"/>
              </a:rPr>
              <a:t>”</a:t>
            </a:r>
          </a:p>
          <a:p>
            <a:endParaRPr lang="en-US" baseline="0"/>
          </a:p>
          <a:p>
            <a:endParaRPr lang="en-US"/>
          </a:p>
          <a:p>
            <a:r>
              <a:rPr lang="vi-VN"/>
              <a:t>Chính sách chất lượng phần mềm của tổ chức, </a:t>
            </a:r>
            <a:r>
              <a:rPr lang="en-US"/>
              <a:t>mang tính</a:t>
            </a:r>
            <a:r>
              <a:rPr lang="en-US" baseline="0"/>
              <a:t> chất chung chung</a:t>
            </a:r>
            <a:r>
              <a:rPr lang="vi-VN"/>
              <a:t>, </a:t>
            </a:r>
            <a:r>
              <a:rPr lang="en-US"/>
              <a:t>gồm</a:t>
            </a:r>
            <a:r>
              <a:rPr lang="en-US" baseline="0"/>
              <a:t> </a:t>
            </a:r>
            <a:r>
              <a:rPr lang="vi-VN"/>
              <a:t>những yêu cầu sau:</a:t>
            </a:r>
          </a:p>
          <a:p>
            <a:r>
              <a:rPr lang="vi-VN"/>
              <a:t>■ Phù hợp với mục đích và mục tiêu của tổ chức</a:t>
            </a:r>
          </a:p>
          <a:p>
            <a:r>
              <a:rPr lang="vi-VN"/>
              <a:t>■ Cam kết </a:t>
            </a:r>
            <a:r>
              <a:rPr lang="en-US"/>
              <a:t>các</a:t>
            </a:r>
            <a:r>
              <a:rPr lang="en-US" baseline="0"/>
              <a:t> </a:t>
            </a:r>
            <a:r>
              <a:rPr lang="vi-VN"/>
              <a:t>khái niệm đảm bảo chất lượng phần mềm chung</a:t>
            </a:r>
          </a:p>
          <a:p>
            <a:r>
              <a:rPr lang="vi-VN"/>
              <a:t>■ Cam kết về tiêu chuẩn chất lượng thông qua tổ chức</a:t>
            </a:r>
          </a:p>
          <a:p>
            <a:r>
              <a:rPr lang="vi-VN"/>
              <a:t>■ Cam kết về phân bổ nguồn lực đầy đủ để đảm bảo chất lượng phần mềm</a:t>
            </a:r>
          </a:p>
          <a:p>
            <a:r>
              <a:rPr lang="vi-VN"/>
              <a:t>■ Cam kết liên tục cải tiến chất lượng và năng suất của tổ chức.</a:t>
            </a:r>
            <a:endParaRPr lang="en-US"/>
          </a:p>
          <a:p>
            <a:r>
              <a:rPr lang="en-US"/>
              <a:t>Conformity to the organization’s purpose and goals</a:t>
            </a:r>
          </a:p>
          <a:p>
            <a:r>
              <a:rPr lang="en-US"/>
              <a:t>Commitment to general software quality assurance concepts</a:t>
            </a:r>
          </a:p>
          <a:p>
            <a:r>
              <a:rPr lang="en-US"/>
              <a:t>Commitment to the quality standards adopted by the organization</a:t>
            </a:r>
          </a:p>
          <a:p>
            <a:r>
              <a:rPr lang="en-US"/>
              <a:t>Commitment to allocate adequate resources for software quality assurance</a:t>
            </a:r>
          </a:p>
          <a:p>
            <a:r>
              <a:rPr lang="en-US"/>
              <a:t>Commitment to continuous improvement of the organization’s quality and productivity</a:t>
            </a:r>
          </a:p>
        </p:txBody>
      </p:sp>
      <p:sp>
        <p:nvSpPr>
          <p:cNvPr id="4" name="Slide Number Placeholder 3"/>
          <p:cNvSpPr>
            <a:spLocks noGrp="1"/>
          </p:cNvSpPr>
          <p:nvPr>
            <p:ph type="sldNum" sz="quarter" idx="10"/>
          </p:nvPr>
        </p:nvSpPr>
        <p:spPr/>
        <p:txBody>
          <a:bodyPr/>
          <a:lstStyle/>
          <a:p>
            <a:fld id="{A63B9007-0201-49BE-A587-7F882848EC05}" type="slidenum">
              <a:rPr lang="en-US" smtClean="0"/>
              <a:t>35</a:t>
            </a:fld>
            <a:endParaRPr lang="en-US"/>
          </a:p>
        </p:txBody>
      </p:sp>
    </p:spTree>
    <p:extLst>
      <p:ext uri="{BB962C8B-B14F-4D97-AF65-F5344CB8AC3E}">
        <p14:creationId xmlns:p14="http://schemas.microsoft.com/office/powerpoint/2010/main" val="2970403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SV TỰ XEM</a:t>
            </a:r>
          </a:p>
          <a:p>
            <a:r>
              <a:rPr lang="vi-VN" b="1"/>
              <a:t>Trách nhiệm của giám đốc điều hành phụ trách các vấn đề </a:t>
            </a:r>
            <a:r>
              <a:rPr lang="en-US" b="1"/>
              <a:t>CLPM </a:t>
            </a:r>
            <a:r>
              <a:rPr lang="vi-VN" b="1"/>
              <a:t>có thể được phân loại như sau:</a:t>
            </a:r>
          </a:p>
          <a:p>
            <a:r>
              <a:rPr lang="vi-VN"/>
              <a:t>■ </a:t>
            </a:r>
            <a:r>
              <a:rPr lang="en-US"/>
              <a:t>Chuẩn</a:t>
            </a:r>
            <a:r>
              <a:rPr lang="en-US" baseline="0"/>
              <a:t> </a:t>
            </a:r>
            <a:r>
              <a:rPr lang="vi-VN"/>
              <a:t>bị một chương trình hoạt động SQA và ngân sách</a:t>
            </a:r>
            <a:r>
              <a:rPr lang="en-US"/>
              <a:t> </a:t>
            </a:r>
            <a:r>
              <a:rPr lang="vi-VN"/>
              <a:t>hàng năm</a:t>
            </a:r>
          </a:p>
          <a:p>
            <a:r>
              <a:rPr lang="vi-VN"/>
              <a:t>■ </a:t>
            </a:r>
            <a:r>
              <a:rPr lang="en-US"/>
              <a:t>C</a:t>
            </a:r>
            <a:r>
              <a:rPr lang="vi-VN"/>
              <a:t>huẩn bị </a:t>
            </a:r>
            <a:r>
              <a:rPr lang="en-US"/>
              <a:t>các</a:t>
            </a:r>
            <a:r>
              <a:rPr lang="en-US" baseline="0"/>
              <a:t> </a:t>
            </a:r>
            <a:r>
              <a:rPr lang="vi-VN"/>
              <a:t>kế hoạch</a:t>
            </a:r>
            <a:r>
              <a:rPr lang="en-US"/>
              <a:t> </a:t>
            </a:r>
            <a:r>
              <a:rPr lang="vi-VN"/>
              <a:t>phát triển hệ thống</a:t>
            </a:r>
            <a:r>
              <a:rPr lang="en-US"/>
              <a:t> </a:t>
            </a:r>
            <a:r>
              <a:rPr lang="vi-VN"/>
              <a:t>SQA</a:t>
            </a:r>
          </a:p>
          <a:p>
            <a:r>
              <a:rPr lang="vi-VN"/>
              <a:t>■ Kiểm soát tổng thể </a:t>
            </a:r>
            <a:r>
              <a:rPr lang="en-US"/>
              <a:t>việc </a:t>
            </a:r>
            <a:r>
              <a:rPr lang="vi-VN"/>
              <a:t>thực hiện SQA </a:t>
            </a:r>
            <a:r>
              <a:rPr lang="en-US"/>
              <a:t>thông</a:t>
            </a:r>
            <a:r>
              <a:rPr lang="en-US" baseline="0"/>
              <a:t> thường </a:t>
            </a:r>
            <a:r>
              <a:rPr lang="vi-VN"/>
              <a:t>hàng năm và kế hoạch dự án phát triển SQA</a:t>
            </a:r>
          </a:p>
          <a:p>
            <a:r>
              <a:rPr lang="vi-VN"/>
              <a:t>■ Trình bày và tuyên truyền vận động về các vấn đề SQA để quản lý điều hành.</a:t>
            </a:r>
            <a:endParaRPr lang="en-US"/>
          </a:p>
          <a:p>
            <a:r>
              <a:rPr lang="en-US" b="1"/>
              <a:t>Giải</a:t>
            </a:r>
            <a:r>
              <a:rPr lang="en-US" b="1" baseline="0"/>
              <a:t> thích chi tiết trong sách trang 573</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36</a:t>
            </a:fld>
            <a:endParaRPr lang="en-US"/>
          </a:p>
        </p:txBody>
      </p:sp>
    </p:spTree>
    <p:extLst>
      <p:ext uri="{BB962C8B-B14F-4D97-AF65-F5344CB8AC3E}">
        <p14:creationId xmlns:p14="http://schemas.microsoft.com/office/powerpoint/2010/main" val="2776802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SV TỰ XEM</a:t>
            </a:r>
            <a:endParaRPr lang="en-US" b="0"/>
          </a:p>
          <a:p>
            <a:r>
              <a:rPr lang="en-US" b="0"/>
              <a:t>Đánh</a:t>
            </a:r>
            <a:r>
              <a:rPr lang="en-US" b="0" baseline="0"/>
              <a:t> giá QL là cuộc họp nhằm cho </a:t>
            </a:r>
            <a:r>
              <a:rPr lang="vi-VN" b="0" baseline="0"/>
              <a:t>giám đốc điều hành có cái nhìn tổng quan về các vấn đề chất lượng phần mềm của tổ chức</a:t>
            </a:r>
            <a:r>
              <a:rPr lang="en-US" b="0" baseline="0"/>
              <a:t>. </a:t>
            </a:r>
            <a:r>
              <a:rPr lang="vi-VN" b="0" baseline="0"/>
              <a:t>Đánh giá quản lý có </a:t>
            </a:r>
            <a:r>
              <a:rPr lang="en-US" b="0" baseline="0"/>
              <a:t>thể đc </a:t>
            </a:r>
            <a:r>
              <a:rPr lang="vi-VN" b="0" baseline="0"/>
              <a:t>dự kiến</a:t>
            </a:r>
            <a:r>
              <a:rPr lang="en-US" b="0" baseline="0"/>
              <a:t> tổ chứ</a:t>
            </a:r>
            <a:r>
              <a:rPr lang="vi-VN" b="0" baseline="0"/>
              <a:t>c ​​một lần hoặc hai lần </a:t>
            </a:r>
            <a:r>
              <a:rPr lang="en-US" b="0" baseline="0"/>
              <a:t>/</a:t>
            </a:r>
            <a:r>
              <a:rPr lang="vi-VN" b="0" baseline="0"/>
              <a:t>năm.</a:t>
            </a:r>
            <a:endParaRPr lang="en-US" b="0" baseline="0"/>
          </a:p>
          <a:p>
            <a:r>
              <a:rPr lang="en-US" b="0" baseline="0"/>
              <a:t>Báo cáo đánh giá QL đc thực hiện bởi SQA unit, vd/ gồm các item sau:</a:t>
            </a:r>
          </a:p>
          <a:p>
            <a:r>
              <a:rPr lang="vi-VN" b="0" baseline="0"/>
              <a:t>■ Các báo cáo hoạt động định kỳ, bao gồm cả số liệu </a:t>
            </a:r>
            <a:r>
              <a:rPr lang="en-US" b="0" baseline="0"/>
              <a:t>về </a:t>
            </a:r>
            <a:r>
              <a:rPr lang="vi-VN" b="0" baseline="0"/>
              <a:t>chất lượng</a:t>
            </a:r>
          </a:p>
          <a:p>
            <a:r>
              <a:rPr lang="vi-VN" b="0" baseline="0"/>
              <a:t>■ Phản hồi sự hài lòng của khách hàng</a:t>
            </a:r>
          </a:p>
          <a:p>
            <a:r>
              <a:rPr lang="vi-VN" b="0" baseline="0"/>
              <a:t>■ Đánh giá về thành công / thất bại trong việc đạt được mục tiêu chất lượng, </a:t>
            </a:r>
            <a:r>
              <a:rPr lang="en-US" b="0" baseline="0"/>
              <a:t>cùng với </a:t>
            </a:r>
            <a:r>
              <a:rPr lang="vi-VN" b="0" baseline="0"/>
              <a:t>ngân sách, vv</a:t>
            </a:r>
          </a:p>
          <a:p>
            <a:r>
              <a:rPr lang="vi-VN" b="0" baseline="0"/>
              <a:t>■ Theo dõi các báo cáo cho SQA chương trình hoạt động thường xuyên hàng năm và các dự án SQA</a:t>
            </a:r>
          </a:p>
          <a:p>
            <a:r>
              <a:rPr lang="vi-VN" b="0" baseline="0"/>
              <a:t>■ Tóm tắt các sự kiện chất lượng đặc biệt liên quan đến khách hàng, nhà cung cấp,</a:t>
            </a:r>
            <a:r>
              <a:rPr lang="en-US" b="0" baseline="0"/>
              <a:t> </a:t>
            </a:r>
            <a:r>
              <a:rPr lang="vi-VN" b="0" baseline="0"/>
              <a:t>các nhà thầu phụ, vv</a:t>
            </a:r>
            <a:endParaRPr lang="en-US" b="0" baseline="0"/>
          </a:p>
          <a:p>
            <a:r>
              <a:rPr lang="en-US" b="0" baseline="0"/>
              <a:t>…</a:t>
            </a:r>
          </a:p>
          <a:p>
            <a:r>
              <a:rPr lang="vi-VN" b="0"/>
              <a:t>Mục tiêu chính của </a:t>
            </a:r>
            <a:r>
              <a:rPr lang="en-US" b="0"/>
              <a:t>Management Review </a:t>
            </a:r>
            <a:r>
              <a:rPr lang="vi-VN" b="0"/>
              <a:t>là để đánh giá việc tuân thủ các hệ thống SQA với chính sách chất lượng của tổ chức, đó là, để:</a:t>
            </a:r>
          </a:p>
          <a:p>
            <a:r>
              <a:rPr lang="vi-VN" b="0"/>
              <a:t>■ Đánh giá thực hiện các mục tiêu chất lượng thiết lập cho phần mềm hệ thống quản lý chất lượng của tổ chức</a:t>
            </a:r>
          </a:p>
          <a:p>
            <a:r>
              <a:rPr lang="vi-VN" b="0"/>
              <a:t>■ Tiến hành cập nhật và cải tiến của phần mềm hệ thống quản lý chất lượng và mục tiêu của nó</a:t>
            </a:r>
          </a:p>
          <a:p>
            <a:r>
              <a:rPr lang="vi-VN" b="0"/>
              <a:t>■ Đề cương hướng để khắc phục sự thiếu hụt SQA chính và các vấn đề quản lý chất lượng phần mềm</a:t>
            </a:r>
          </a:p>
          <a:p>
            <a:r>
              <a:rPr lang="vi-VN" b="0"/>
              <a:t>■ Phân bổ nguồn lực bổ sung cho các phần mềm hệ thống quản lý chất lượng.</a:t>
            </a:r>
            <a:endParaRPr lang="en-US" b="0"/>
          </a:p>
          <a:p>
            <a:r>
              <a:rPr lang="en-US" b="0"/>
              <a:t>Các</a:t>
            </a:r>
            <a:r>
              <a:rPr lang="en-US" b="0" baseline="0"/>
              <a:t> q</a:t>
            </a:r>
            <a:r>
              <a:rPr lang="vi-VN" b="0"/>
              <a:t>uyết định trong quá trình đánh giá quản lý ​​sẽ hướng dẫn và chỉ đạo hoạt động của hệ thống quản lý chất lượng cho giai đoạn tiếp theo, kết thúc tại </a:t>
            </a:r>
            <a:r>
              <a:rPr lang="en-US" b="0"/>
              <a:t>lần</a:t>
            </a:r>
            <a:r>
              <a:rPr lang="en-US" b="0" baseline="0"/>
              <a:t> </a:t>
            </a:r>
            <a:r>
              <a:rPr lang="vi-VN" b="0"/>
              <a:t>đánh giá tiếp theo.</a:t>
            </a:r>
            <a:endParaRPr lang="en-US" b="0"/>
          </a:p>
        </p:txBody>
      </p:sp>
      <p:sp>
        <p:nvSpPr>
          <p:cNvPr id="4" name="Slide Number Placeholder 3"/>
          <p:cNvSpPr>
            <a:spLocks noGrp="1"/>
          </p:cNvSpPr>
          <p:nvPr>
            <p:ph type="sldNum" sz="quarter" idx="10"/>
          </p:nvPr>
        </p:nvSpPr>
        <p:spPr/>
        <p:txBody>
          <a:bodyPr/>
          <a:lstStyle/>
          <a:p>
            <a:fld id="{A63B9007-0201-49BE-A587-7F882848EC05}" type="slidenum">
              <a:rPr lang="en-US" smtClean="0"/>
              <a:t>37</a:t>
            </a:fld>
            <a:endParaRPr lang="en-US"/>
          </a:p>
        </p:txBody>
      </p:sp>
    </p:spTree>
    <p:extLst>
      <p:ext uri="{BB962C8B-B14F-4D97-AF65-F5344CB8AC3E}">
        <p14:creationId xmlns:p14="http://schemas.microsoft.com/office/powerpoint/2010/main" val="348044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GIÁM</a:t>
            </a:r>
            <a:r>
              <a:rPr lang="en-US" b="1" baseline="0"/>
              <a:t> ĐỐC BỘ PHẬN CÓ 2 TRÁCH NHIỆM: TRÁCH NHIỆM VỚI HỆ THỐNG QUẢN LÝ CHẤT L</a:t>
            </a:r>
            <a:r>
              <a:rPr lang="vi-VN" b="1" baseline="0"/>
              <a:t>ƯỢ</a:t>
            </a:r>
            <a:r>
              <a:rPr lang="en-US" b="1" baseline="0"/>
              <a:t>NG VÀ TRÁCH NHIỆM VỚI PROJECT</a:t>
            </a:r>
          </a:p>
          <a:p>
            <a:r>
              <a:rPr lang="en-US"/>
              <a:t>Trách</a:t>
            </a:r>
            <a:r>
              <a:rPr lang="en-US" baseline="0"/>
              <a:t> nhiệm với ht CL:</a:t>
            </a:r>
          </a:p>
          <a:p>
            <a:pPr marL="0" indent="0">
              <a:buFontTx/>
              <a:buNone/>
            </a:pPr>
            <a:r>
              <a:rPr lang="en-US" b="1" baseline="0"/>
              <a:t>- Chuẩn bị các hđ SQA thường niên và ngân sách ct </a:t>
            </a:r>
            <a:r>
              <a:rPr lang="en-US" b="0" baseline="0"/>
              <a:t> (</a:t>
            </a:r>
            <a:r>
              <a:rPr lang="vi-VN" b="0" baseline="0"/>
              <a:t>căn cứ vào chương trình </a:t>
            </a:r>
            <a:r>
              <a:rPr lang="en-US" b="0" baseline="0"/>
              <a:t>đề </a:t>
            </a:r>
            <a:r>
              <a:rPr lang="vi-VN" b="0" baseline="0"/>
              <a:t>nghị đượ</a:t>
            </a:r>
            <a:r>
              <a:rPr lang="en-US" b="0" baseline="0"/>
              <a:t>c </a:t>
            </a:r>
            <a:r>
              <a:rPr lang="vi-VN" b="0" baseline="0"/>
              <a:t>chuẩn bị của các SQA unit</a:t>
            </a:r>
            <a:r>
              <a:rPr lang="en-US" b="0" baseline="0"/>
              <a:t>)</a:t>
            </a:r>
          </a:p>
          <a:p>
            <a:pPr marL="0" indent="0">
              <a:buFontTx/>
              <a:buNone/>
            </a:pPr>
            <a:r>
              <a:rPr lang="en-US" baseline="0"/>
              <a:t>- Chuẩn bị các KH phát triển SQA cho bộ phận (</a:t>
            </a:r>
            <a:r>
              <a:rPr lang="vi-VN" baseline="0"/>
              <a:t>căn cứ vào chương trình </a:t>
            </a:r>
            <a:r>
              <a:rPr lang="en-US" baseline="0"/>
              <a:t>đề </a:t>
            </a:r>
            <a:r>
              <a:rPr lang="vi-VN" baseline="0"/>
              <a:t>nghị </a:t>
            </a:r>
            <a:r>
              <a:rPr lang="en-US" baseline="0"/>
              <a:t>dc </a:t>
            </a:r>
            <a:r>
              <a:rPr lang="vi-VN" baseline="0"/>
              <a:t>chuẩn bị của các SQA uni</a:t>
            </a:r>
            <a:r>
              <a:rPr lang="en-US" baseline="0"/>
              <a:t>t)</a:t>
            </a:r>
          </a:p>
          <a:p>
            <a:pPr marL="0" indent="0">
              <a:buFontTx/>
              <a:buNone/>
            </a:pPr>
            <a:r>
              <a:rPr lang="en-US" baseline="0"/>
              <a:t>- Kiểm soát sự thực hiện</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38</a:t>
            </a:fld>
            <a:endParaRPr lang="en-US"/>
          </a:p>
        </p:txBody>
      </p:sp>
    </p:spTree>
    <p:extLst>
      <p:ext uri="{BB962C8B-B14F-4D97-AF65-F5344CB8AC3E}">
        <p14:creationId xmlns:p14="http://schemas.microsoft.com/office/powerpoint/2010/main" val="3463539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Trách</a:t>
            </a:r>
            <a:r>
              <a:rPr lang="en-US" baseline="0"/>
              <a:t> nhiệm với project:</a:t>
            </a:r>
          </a:p>
          <a:p>
            <a:pPr marL="0" indent="0">
              <a:buFontTx/>
              <a:buNone/>
            </a:pPr>
            <a:r>
              <a:rPr lang="en-US"/>
              <a:t>- Kiểm</a:t>
            </a:r>
            <a:r>
              <a:rPr lang="en-US" baseline="0"/>
              <a:t> soát sự phù hợp thủ tục</a:t>
            </a:r>
          </a:p>
          <a:p>
            <a:pPr marL="0" indent="0">
              <a:buFontTx/>
              <a:buNone/>
            </a:pPr>
            <a:r>
              <a:rPr lang="en-US" baseline="0"/>
              <a:t>- Theo dõi kết quả </a:t>
            </a:r>
            <a:r>
              <a:rPr lang="en-GB"/>
              <a:t>contract review và</a:t>
            </a:r>
            <a:r>
              <a:rPr lang="en-GB" baseline="0"/>
              <a:t> </a:t>
            </a:r>
            <a:r>
              <a:rPr lang="en-GB"/>
              <a:t>proposal approval</a:t>
            </a:r>
          </a:p>
          <a:p>
            <a:pPr marL="0" indent="0">
              <a:buFontTx/>
              <a:buNone/>
            </a:pPr>
            <a:r>
              <a:rPr lang="en-GB"/>
              <a:t>- Theo dõi</a:t>
            </a:r>
            <a:r>
              <a:rPr lang="en-GB" baseline="0"/>
              <a:t> test và kq test</a:t>
            </a:r>
          </a:p>
          <a:p>
            <a:pPr marL="0" indent="0">
              <a:buFontTx/>
              <a:buNone/>
            </a:pPr>
            <a:r>
              <a:rPr lang="en-GB" baseline="0"/>
              <a:t>- …</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39</a:t>
            </a:fld>
            <a:endParaRPr lang="en-US"/>
          </a:p>
        </p:txBody>
      </p:sp>
    </p:spTree>
    <p:extLst>
      <p:ext uri="{BB962C8B-B14F-4D97-AF65-F5344CB8AC3E}">
        <p14:creationId xmlns:p14="http://schemas.microsoft.com/office/powerpoint/2010/main" val="2555767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Hầu</a:t>
            </a:r>
            <a:r>
              <a:rPr lang="en-US" baseline="0"/>
              <a:t> hết các trách nhiệm của </a:t>
            </a:r>
            <a:r>
              <a:rPr lang="en-US"/>
              <a:t>project management </a:t>
            </a:r>
            <a:r>
              <a:rPr lang="vi-VN"/>
              <a:t>đượ</a:t>
            </a:r>
            <a:r>
              <a:rPr lang="en-US"/>
              <a:t>c</a:t>
            </a:r>
            <a:r>
              <a:rPr lang="en-US" baseline="0"/>
              <a:t> xác định trong</a:t>
            </a:r>
            <a:r>
              <a:rPr lang="en-US" b="1"/>
              <a:t> procedures </a:t>
            </a:r>
            <a:r>
              <a:rPr lang="en-US" b="0"/>
              <a:t>và</a:t>
            </a:r>
            <a:r>
              <a:rPr lang="en-US" b="1" baseline="0"/>
              <a:t> </a:t>
            </a:r>
            <a:r>
              <a:rPr lang="en-US" b="1"/>
              <a:t>work instructions</a:t>
            </a:r>
            <a:r>
              <a:rPr lang="en-US"/>
              <a:t>; </a:t>
            </a:r>
            <a:r>
              <a:rPr lang="en-US" b="1"/>
              <a:t>project manager </a:t>
            </a:r>
            <a:r>
              <a:rPr lang="vi-VN" b="1"/>
              <a:t>là người chịu trách nhiệm đảm bảo rằng tất cả các thành viên trong nhóm thực hiện theo thủ tục và hướng dẫn</a:t>
            </a:r>
            <a:r>
              <a:rPr lang="en-US" b="1"/>
              <a:t> công việc</a:t>
            </a:r>
            <a:r>
              <a:rPr lang="en-US"/>
              <a:t>. Cv của</a:t>
            </a:r>
            <a:r>
              <a:rPr lang="en-US" baseline="0"/>
              <a:t> </a:t>
            </a:r>
            <a:r>
              <a:rPr lang="en-US"/>
              <a:t>project manager </a:t>
            </a:r>
            <a:r>
              <a:rPr lang="en-US" baseline="0"/>
              <a:t>gồm công việc chuyên môn và công việc quản lý.</a:t>
            </a:r>
            <a:endParaRPr lang="en-US"/>
          </a:p>
          <a:p>
            <a:r>
              <a:rPr lang="en-US"/>
              <a:t>CV của</a:t>
            </a:r>
            <a:r>
              <a:rPr lang="en-US" baseline="0"/>
              <a:t> người QLDA</a:t>
            </a:r>
            <a:endParaRPr lang="en-US"/>
          </a:p>
          <a:p>
            <a:pPr marL="0" indent="0">
              <a:buFontTx/>
              <a:buNone/>
            </a:pPr>
            <a:r>
              <a:rPr lang="en-US"/>
              <a:t>- Các</a:t>
            </a:r>
            <a:r>
              <a:rPr lang="en-US" baseline="0"/>
              <a:t> cv chuyên môn:</a:t>
            </a:r>
          </a:p>
          <a:p>
            <a:pPr marL="457200" lvl="1" indent="0">
              <a:buFontTx/>
              <a:buNone/>
            </a:pPr>
            <a:r>
              <a:rPr lang="en-US" baseline="0"/>
              <a:t>+ </a:t>
            </a:r>
            <a:r>
              <a:rPr lang="vi-VN" baseline="0"/>
              <a:t>chuẩn bị kế hoạch dự án</a:t>
            </a:r>
            <a:r>
              <a:rPr lang="en-US" baseline="0"/>
              <a:t>, kế hoạch </a:t>
            </a:r>
            <a:r>
              <a:rPr lang="vi-VN" baseline="0"/>
              <a:t>chất lượng và </a:t>
            </a:r>
            <a:r>
              <a:rPr lang="en-US" baseline="0"/>
              <a:t>các </a:t>
            </a:r>
            <a:r>
              <a:rPr lang="vi-VN" baseline="0"/>
              <a:t>cập nhật </a:t>
            </a:r>
            <a:r>
              <a:rPr lang="en-US" baseline="0"/>
              <a:t>của chúng</a:t>
            </a:r>
            <a:endParaRPr lang="vi-VN" baseline="0"/>
          </a:p>
          <a:p>
            <a:pPr marL="457200" lvl="1" indent="0">
              <a:buFontTx/>
              <a:buNone/>
            </a:pPr>
            <a:r>
              <a:rPr lang="en-US" baseline="0"/>
              <a:t>+ </a:t>
            </a:r>
            <a:r>
              <a:rPr lang="vi-VN" baseline="0"/>
              <a:t>tham gia vào ủy ban của khách hàng-nhà cung cấp</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a:t>
            </a:r>
            <a:r>
              <a:rPr lang="vi-VN" baseline="0"/>
              <a:t>theo dõi các nhân sự</a:t>
            </a:r>
            <a:r>
              <a:rPr lang="en-US" baseline="0"/>
              <a:t> đội </a:t>
            </a:r>
            <a:r>
              <a:rPr lang="vi-VN" baseline="0"/>
              <a:t>dự án</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40</a:t>
            </a:fld>
            <a:endParaRPr lang="en-US"/>
          </a:p>
        </p:txBody>
      </p:sp>
    </p:spTree>
    <p:extLst>
      <p:ext uri="{BB962C8B-B14F-4D97-AF65-F5344CB8AC3E}">
        <p14:creationId xmlns:p14="http://schemas.microsoft.com/office/powerpoint/2010/main" val="306400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a:t>
            </a:r>
            <a:r>
              <a:rPr lang="en-US" baseline="0"/>
              <a:t> cv quản lý:</a:t>
            </a:r>
          </a:p>
          <a:p>
            <a:pPr marL="0" marR="0" indent="0" algn="l" defTabSz="914400" rtl="0" eaLnBrk="1" fontAlgn="auto" latinLnBrk="0" hangingPunct="1">
              <a:lnSpc>
                <a:spcPct val="100000"/>
              </a:lnSpc>
              <a:spcBef>
                <a:spcPts val="0"/>
              </a:spcBef>
              <a:spcAft>
                <a:spcPts val="0"/>
              </a:spcAft>
              <a:buClrTx/>
              <a:buSzTx/>
              <a:buFontTx/>
              <a:buNone/>
              <a:tabLst/>
              <a:defRPr/>
            </a:pPr>
            <a:r>
              <a:rPr lang="en-GB"/>
              <a:t>- Management tasks:</a:t>
            </a:r>
          </a:p>
          <a:p>
            <a:pPr marL="457200" lvl="1" indent="0">
              <a:buFontTx/>
              <a:buNone/>
            </a:pPr>
            <a:r>
              <a:rPr lang="en-US" baseline="0"/>
              <a:t>+ </a:t>
            </a:r>
            <a:r>
              <a:rPr lang="vi-VN" baseline="0"/>
              <a:t>đối phó với hoạt động của các hoạt động xem xét và sửa hậu quả</a:t>
            </a:r>
          </a:p>
          <a:p>
            <a:pPr marL="457200" lvl="1" indent="0">
              <a:buFontTx/>
              <a:buNone/>
            </a:pPr>
            <a:r>
              <a:rPr lang="en-US" baseline="0"/>
              <a:t>+ </a:t>
            </a:r>
            <a:r>
              <a:rPr lang="vi-VN" baseline="0"/>
              <a:t>thực hiện nghiệm thu</a:t>
            </a:r>
            <a:endParaRPr lang="en-US" baseline="0"/>
          </a:p>
          <a:p>
            <a:pPr marL="457200" lvl="1" indent="0">
              <a:buFontTx/>
              <a:buNone/>
            </a:pPr>
            <a:r>
              <a:rPr lang="en-US" baseline="0"/>
              <a:t>+ </a:t>
            </a:r>
            <a:r>
              <a:rPr lang="vi-VN" baseline="0"/>
              <a:t>thực hiện cài đặt phần mềm trong </a:t>
            </a:r>
            <a:r>
              <a:rPr lang="en-US" baseline="0"/>
              <a:t>phía </a:t>
            </a:r>
            <a:r>
              <a:rPr lang="vi-VN" baseline="0"/>
              <a:t>khách hàng và cho khách hàng thấy cách sử dụng phần mềm</a:t>
            </a:r>
          </a:p>
          <a:p>
            <a:pPr marL="457200" lvl="1" indent="0">
              <a:buFontTx/>
              <a:buNone/>
            </a:pPr>
            <a:r>
              <a:rPr lang="en-US" baseline="0"/>
              <a:t>+ </a:t>
            </a:r>
            <a:r>
              <a:rPr lang="vi-VN" baseline="0"/>
              <a:t>đối phó với đào tạo SQA và hướng dẫn của các thành viên nhóm dự án</a:t>
            </a:r>
          </a:p>
          <a:p>
            <a:pPr marL="457200" lvl="1" indent="0">
              <a:buFontTx/>
              <a:buNone/>
            </a:pPr>
            <a:r>
              <a:rPr lang="en-US" baseline="0"/>
              <a:t>+ giải quyết các </a:t>
            </a:r>
            <a:r>
              <a:rPr lang="vi-VN" baseline="0"/>
              <a:t>yêu cầu khách hàng và sự hài lòng của khách hàng</a:t>
            </a:r>
            <a:endParaRPr lang="en-US" baseline="0"/>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41</a:t>
            </a:fld>
            <a:endParaRPr lang="en-US"/>
          </a:p>
        </p:txBody>
      </p:sp>
    </p:spTree>
    <p:extLst>
      <p:ext uri="{BB962C8B-B14F-4D97-AF65-F5344CB8AC3E}">
        <p14:creationId xmlns:p14="http://schemas.microsoft.com/office/powerpoint/2010/main" val="3157606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nhân sự trong hệ thống SQA và những actor</a:t>
            </a:r>
            <a:r>
              <a:rPr lang="en-US" baseline="0"/>
              <a:t> khác</a:t>
            </a:r>
            <a:endParaRPr lang="en-US"/>
          </a:p>
          <a:p>
            <a:endParaRPr lang="en-US"/>
          </a:p>
          <a:p>
            <a:endParaRPr lang="en-US"/>
          </a:p>
          <a:p>
            <a:endParaRPr lang="en-US"/>
          </a:p>
          <a:p>
            <a:r>
              <a:rPr lang="en-US"/>
              <a:t>C</a:t>
            </a:r>
            <a:r>
              <a:rPr lang="vi-VN"/>
              <a:t>hương này</a:t>
            </a:r>
            <a:r>
              <a:rPr lang="en-US"/>
              <a:t> mô</a:t>
            </a:r>
            <a:r>
              <a:rPr lang="en-US" baseline="0"/>
              <a:t> tả và giải thích các vai trò của </a:t>
            </a:r>
            <a:r>
              <a:rPr lang="en-US" sz="1200" b="0" i="0" kern="1200">
                <a:solidFill>
                  <a:schemeClr val="tx1"/>
                </a:solidFill>
                <a:effectLst/>
                <a:latin typeface="+mn-lt"/>
                <a:ea typeface="+mn-ea"/>
                <a:cs typeface="+mn-cs"/>
              </a:rPr>
              <a:t>SQA Unit và</a:t>
            </a:r>
            <a:r>
              <a:rPr lang="en-US" sz="1200" b="0" i="0" kern="1200" baseline="0">
                <a:solidFill>
                  <a:schemeClr val="tx1"/>
                </a:solidFill>
                <a:effectLst/>
                <a:latin typeface="+mn-lt"/>
                <a:ea typeface="+mn-ea"/>
                <a:cs typeface="+mn-cs"/>
              </a:rPr>
              <a:t> những</a:t>
            </a:r>
            <a:r>
              <a:rPr lang="en-US" sz="1200" b="0" i="0" kern="1200">
                <a:solidFill>
                  <a:schemeClr val="tx1"/>
                </a:solidFill>
                <a:effectLst/>
                <a:latin typeface="+mn-lt"/>
                <a:ea typeface="+mn-ea"/>
                <a:cs typeface="+mn-cs"/>
              </a:rPr>
              <a:t> actor khác trong ht SQA,</a:t>
            </a:r>
            <a:r>
              <a:rPr lang="en-US" sz="1200" b="0" i="0" kern="1200" baseline="0">
                <a:solidFill>
                  <a:schemeClr val="tx1"/>
                </a:solidFill>
                <a:effectLst/>
                <a:latin typeface="+mn-lt"/>
                <a:ea typeface="+mn-ea"/>
                <a:cs typeface="+mn-cs"/>
              </a:rPr>
              <a:t> i.e. thành phần con người trong hệ thống SQA.  </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42</a:t>
            </a:fld>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Chuẩn:</a:t>
            </a:r>
          </a:p>
          <a:p>
            <a:r>
              <a:rPr lang="en-US"/>
              <a:t>Quality management standards</a:t>
            </a:r>
          </a:p>
          <a:p>
            <a:r>
              <a:rPr lang="en-US"/>
              <a:t>SQA project process standards</a:t>
            </a:r>
          </a:p>
          <a:p>
            <a:endParaRPr lang="en-US"/>
          </a:p>
          <a:p>
            <a:r>
              <a:rPr lang="en-US" b="1"/>
              <a:t>Tổ</a:t>
            </a:r>
            <a:r>
              <a:rPr lang="en-US" b="1" baseline="0"/>
              <a:t> chức (SV tự tìm hiểu)</a:t>
            </a:r>
            <a:endParaRPr lang="en-US" b="1"/>
          </a:p>
          <a:p>
            <a:r>
              <a:rPr lang="en-US" i="1"/>
              <a:t>Management and its role in software quality assurance</a:t>
            </a:r>
          </a:p>
          <a:p>
            <a:r>
              <a:rPr lang="en-US" i="1"/>
              <a:t>The SQA unit and other actors in the SQA system</a:t>
            </a:r>
          </a:p>
        </p:txBody>
      </p:sp>
      <p:sp>
        <p:nvSpPr>
          <p:cNvPr id="4" name="Slide Number Placeholder 3"/>
          <p:cNvSpPr>
            <a:spLocks noGrp="1"/>
          </p:cNvSpPr>
          <p:nvPr>
            <p:ph type="sldNum" sz="quarter" idx="10"/>
          </p:nvPr>
        </p:nvSpPr>
        <p:spPr/>
        <p:txBody>
          <a:bodyPr/>
          <a:lstStyle/>
          <a:p>
            <a:fld id="{A63B9007-0201-49BE-A587-7F882848EC05}" type="slidenum">
              <a:rPr lang="en-US" smtClean="0"/>
              <a:t>6</a:t>
            </a:fld>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Trong 4 nhóm</a:t>
            </a:r>
            <a:r>
              <a:rPr lang="en-US" b="0" baseline="0"/>
              <a:t> này, chỉ có các thành viên bộ phận SQA (</a:t>
            </a:r>
            <a:r>
              <a:rPr lang="en-US" b="0"/>
              <a:t>SQA unit members) </a:t>
            </a:r>
            <a:r>
              <a:rPr lang="en-US" b="0" baseline="0"/>
              <a:t>là có toàn thời gian cho cv SQA. </a:t>
            </a:r>
            <a:r>
              <a:rPr lang="vi-VN" b="0" baseline="0"/>
              <a:t>Những người khác, hoặc có trách nhiệm bán thời gian</a:t>
            </a:r>
            <a:r>
              <a:rPr lang="en-US" b="0" baseline="0"/>
              <a:t> (vd/ trustees and members of SQA committees and forums) hoặc là những nv tình nguyện do họ thích quan tâm vấn đề này.</a:t>
            </a:r>
          </a:p>
          <a:p>
            <a:pPr marL="0" marR="0" indent="0" algn="l" defTabSz="914400" rtl="0" eaLnBrk="1" fontAlgn="auto" latinLnBrk="0" hangingPunct="1">
              <a:lnSpc>
                <a:spcPct val="100000"/>
              </a:lnSpc>
              <a:spcBef>
                <a:spcPts val="0"/>
              </a:spcBef>
              <a:spcAft>
                <a:spcPts val="0"/>
              </a:spcAft>
              <a:buClrTx/>
              <a:buSzTx/>
              <a:buFontTx/>
              <a:buNone/>
              <a:tabLst/>
              <a:defRPr/>
            </a:pPr>
            <a:r>
              <a:rPr lang="en-US" b="0"/>
              <a:t>SQA unit members (các</a:t>
            </a:r>
            <a:r>
              <a:rPr lang="en-US" b="0" baseline="0"/>
              <a:t> thành viên đ</a:t>
            </a:r>
            <a:r>
              <a:rPr lang="vi-VN" b="0" baseline="0"/>
              <a:t>ơ</a:t>
            </a:r>
            <a:r>
              <a:rPr lang="en-US" b="0" baseline="0"/>
              <a:t>n vị SQA)</a:t>
            </a:r>
            <a:endParaRPr lang="en-US" b="0"/>
          </a:p>
          <a:p>
            <a:pPr marL="0" marR="0" indent="0" algn="l" defTabSz="914400" rtl="0" eaLnBrk="1" fontAlgn="auto" latinLnBrk="0" hangingPunct="1">
              <a:lnSpc>
                <a:spcPct val="100000"/>
              </a:lnSpc>
              <a:spcBef>
                <a:spcPts val="0"/>
              </a:spcBef>
              <a:spcAft>
                <a:spcPts val="0"/>
              </a:spcAft>
              <a:buClrTx/>
              <a:buSzTx/>
              <a:buFontTx/>
              <a:buNone/>
              <a:tabLst/>
              <a:defRPr/>
            </a:pPr>
            <a:r>
              <a:rPr lang="en-US" b="0"/>
              <a:t>SQA trustees (ủy</a:t>
            </a:r>
            <a:r>
              <a:rPr lang="en-US" b="0" baseline="0"/>
              <a:t> viên SQA)</a:t>
            </a:r>
          </a:p>
          <a:p>
            <a:pPr marL="0" marR="0" indent="0" algn="l" defTabSz="914400" rtl="0" eaLnBrk="1" fontAlgn="auto" latinLnBrk="0" hangingPunct="1">
              <a:lnSpc>
                <a:spcPct val="100000"/>
              </a:lnSpc>
              <a:spcBef>
                <a:spcPts val="0"/>
              </a:spcBef>
              <a:spcAft>
                <a:spcPts val="0"/>
              </a:spcAft>
              <a:buClrTx/>
              <a:buSzTx/>
              <a:buFontTx/>
              <a:buNone/>
              <a:tabLst/>
              <a:defRPr/>
            </a:pPr>
            <a:r>
              <a:rPr lang="en-US" b="0"/>
              <a:t>SQA committee members (thành viên ủy ban SQA )</a:t>
            </a:r>
          </a:p>
          <a:p>
            <a:pPr marL="0" marR="0" indent="0" algn="l" defTabSz="914400" rtl="0" eaLnBrk="1" fontAlgn="auto" latinLnBrk="0" hangingPunct="1">
              <a:lnSpc>
                <a:spcPct val="100000"/>
              </a:lnSpc>
              <a:spcBef>
                <a:spcPts val="0"/>
              </a:spcBef>
              <a:spcAft>
                <a:spcPts val="0"/>
              </a:spcAft>
              <a:buClrTx/>
              <a:buSzTx/>
              <a:buFontTx/>
              <a:buNone/>
              <a:tabLst/>
              <a:defRPr/>
            </a:pPr>
            <a:r>
              <a:rPr lang="en-US" b="0"/>
              <a:t>SQA forum members.</a:t>
            </a:r>
          </a:p>
          <a:p>
            <a:endParaRPr lang="en-US" b="0"/>
          </a:p>
          <a:p>
            <a:endParaRPr lang="en-US" b="0"/>
          </a:p>
        </p:txBody>
      </p:sp>
      <p:sp>
        <p:nvSpPr>
          <p:cNvPr id="4" name="Slide Number Placeholder 3"/>
          <p:cNvSpPr>
            <a:spLocks noGrp="1"/>
          </p:cNvSpPr>
          <p:nvPr>
            <p:ph type="sldNum" sz="quarter" idx="10"/>
          </p:nvPr>
        </p:nvSpPr>
        <p:spPr/>
        <p:txBody>
          <a:bodyPr/>
          <a:lstStyle/>
          <a:p>
            <a:fld id="{A63B9007-0201-49BE-A587-7F882848EC05}" type="slidenum">
              <a:rPr lang="en-US" smtClean="0"/>
              <a:t>43</a:t>
            </a:fld>
            <a:endParaRPr lang="en-US"/>
          </a:p>
        </p:txBody>
      </p:sp>
    </p:spTree>
    <p:extLst>
      <p:ext uri="{BB962C8B-B14F-4D97-AF65-F5344CB8AC3E}">
        <p14:creationId xmlns:p14="http://schemas.microsoft.com/office/powerpoint/2010/main" val="1756771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Bộ</a:t>
            </a:r>
            <a:r>
              <a:rPr lang="en-US" baseline="0"/>
              <a:t> phận </a:t>
            </a:r>
            <a:r>
              <a:rPr lang="vi-VN"/>
              <a:t>SQA được chia ra thành các phe phái khác nhau và các đơn vị</a:t>
            </a:r>
            <a:r>
              <a:rPr lang="en-US"/>
              <a:t> con</a:t>
            </a:r>
            <a:r>
              <a:rPr lang="vi-VN"/>
              <a:t> như thể hiện trong hình </a:t>
            </a:r>
            <a:r>
              <a:rPr lang="en-US"/>
              <a:t>trên,</a:t>
            </a:r>
            <a:r>
              <a:rPr lang="en-US" baseline="0"/>
              <a:t> tuy nhiên phụ thuộc vào loại và kích thước của tổ chức, ở đây là với những tổ chức lớn.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The SQA sub-Units can be split into two sections. They are </a:t>
            </a:r>
            <a:r>
              <a:rPr lang="en-US" sz="1200" b="1" i="0" u="sng" kern="1200">
                <a:solidFill>
                  <a:schemeClr val="tx1"/>
                </a:solidFill>
                <a:effectLst/>
                <a:latin typeface="+mn-lt"/>
                <a:ea typeface="+mn-ea"/>
                <a:cs typeface="+mn-cs"/>
              </a:rPr>
              <a:t>SQA Operations </a:t>
            </a:r>
            <a:r>
              <a:rPr lang="en-US" sz="1200" b="1" i="0" kern="1200">
                <a:solidFill>
                  <a:schemeClr val="tx1"/>
                </a:solidFill>
                <a:effectLst/>
                <a:latin typeface="+mn-lt"/>
                <a:ea typeface="+mn-ea"/>
                <a:cs typeface="+mn-cs"/>
              </a:rPr>
              <a:t>and </a:t>
            </a:r>
            <a:r>
              <a:rPr lang="en-US" sz="1200" b="1" i="0" u="sng" kern="1200">
                <a:solidFill>
                  <a:schemeClr val="tx1"/>
                </a:solidFill>
                <a:effectLst/>
                <a:latin typeface="+mn-lt"/>
                <a:ea typeface="+mn-ea"/>
                <a:cs typeface="+mn-cs"/>
              </a:rPr>
              <a:t>SQA Development and Maintenance</a:t>
            </a:r>
            <a:r>
              <a:rPr lang="en-US" sz="1200" b="1" i="0" kern="1200" baseline="0">
                <a:solidFill>
                  <a:schemeClr val="tx1"/>
                </a:solidFill>
                <a:effectLst/>
                <a:latin typeface="+mn-lt"/>
                <a:ea typeface="+mn-ea"/>
                <a:cs typeface="+mn-cs"/>
              </a:rPr>
              <a:t> (xem hình)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T</a:t>
            </a:r>
            <a:r>
              <a:rPr lang="vi-VN" sz="1200" b="1" i="0" kern="1200" baseline="0">
                <a:solidFill>
                  <a:schemeClr val="tx1"/>
                </a:solidFill>
                <a:effectLst/>
                <a:latin typeface="+mn-lt"/>
                <a:ea typeface="+mn-ea"/>
                <a:cs typeface="+mn-cs"/>
              </a:rPr>
              <a:t>ƯƠ</a:t>
            </a:r>
            <a:r>
              <a:rPr lang="en-US" sz="1200" b="1" i="0" kern="1200" baseline="0">
                <a:solidFill>
                  <a:schemeClr val="tx1"/>
                </a:solidFill>
                <a:effectLst/>
                <a:latin typeface="+mn-lt"/>
                <a:ea typeface="+mn-ea"/>
                <a:cs typeface="+mn-cs"/>
              </a:rPr>
              <a:t>NG TỰ TỔ CHỨC KHOA: TR</a:t>
            </a:r>
            <a:r>
              <a:rPr lang="vi-VN" sz="1200" b="1" i="0" kern="1200" baseline="0">
                <a:solidFill>
                  <a:schemeClr val="tx1"/>
                </a:solidFill>
                <a:effectLst/>
                <a:latin typeface="+mn-lt"/>
                <a:ea typeface="+mn-ea"/>
                <a:cs typeface="+mn-cs"/>
              </a:rPr>
              <a:t>ƯỞ</a:t>
            </a:r>
            <a:r>
              <a:rPr lang="en-US" sz="1200" b="1" i="0" kern="1200" baseline="0">
                <a:solidFill>
                  <a:schemeClr val="tx1"/>
                </a:solidFill>
                <a:effectLst/>
                <a:latin typeface="+mn-lt"/>
                <a:ea typeface="+mn-ea"/>
                <a:cs typeface="+mn-cs"/>
              </a:rPr>
              <a:t>NG KHOA (HEAD); CÁC BỘ MÔN (CÁC NHÁNH CON)</a:t>
            </a:r>
            <a:endParaRPr lang="en-US" sz="1200" b="1"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44</a:t>
            </a:fld>
            <a:endParaRPr lang="en-US"/>
          </a:p>
        </p:txBody>
      </p:sp>
    </p:spTree>
    <p:extLst>
      <p:ext uri="{BB962C8B-B14F-4D97-AF65-F5344CB8AC3E}">
        <p14:creationId xmlns:p14="http://schemas.microsoft.com/office/powerpoint/2010/main" val="171960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Head: Là </a:t>
            </a:r>
            <a:r>
              <a:rPr lang="vi-VN" b="1"/>
              <a:t>người đứng đầu </a:t>
            </a:r>
            <a:r>
              <a:rPr lang="en-US" b="1" baseline="0"/>
              <a:t>bộ phận </a:t>
            </a:r>
            <a:r>
              <a:rPr lang="vi-VN" b="1"/>
              <a:t>SQA</a:t>
            </a:r>
            <a:r>
              <a:rPr lang="en-US" b="1"/>
              <a:t>, người</a:t>
            </a:r>
            <a:r>
              <a:rPr lang="en-US" b="1" baseline="0"/>
              <a:t> chịu trách nhiệm cho tất cả các cv SQA của bộ phận SQA và các bộ phận con</a:t>
            </a:r>
          </a:p>
          <a:p>
            <a:r>
              <a:rPr lang="en-US"/>
              <a:t>Các</a:t>
            </a:r>
            <a:r>
              <a:rPr lang="en-US" baseline="0"/>
              <a:t> cv chính thông thường gồm</a:t>
            </a:r>
            <a:r>
              <a:rPr lang="vi-VN"/>
              <a:t>:</a:t>
            </a:r>
            <a:r>
              <a:rPr lang="en-US"/>
              <a:t> lên</a:t>
            </a:r>
            <a:r>
              <a:rPr lang="en-US" baseline="0"/>
              <a:t> KH, quản lý, liên lạc với KH, các hoạt động chuyên về SQA</a:t>
            </a:r>
            <a:endParaRPr lang="vi-VN"/>
          </a:p>
          <a:p>
            <a:pPr marL="0" indent="0">
              <a:buFontTx/>
              <a:buNone/>
            </a:pPr>
            <a:r>
              <a:rPr lang="en-US"/>
              <a:t>- Lên</a:t>
            </a:r>
            <a:r>
              <a:rPr lang="en-US" baseline="0"/>
              <a:t> k</a:t>
            </a:r>
            <a:r>
              <a:rPr lang="vi-VN"/>
              <a:t>ế hoạch</a:t>
            </a:r>
            <a:endParaRPr lang="en-US"/>
          </a:p>
          <a:p>
            <a:r>
              <a:rPr lang="en-US"/>
              <a:t>- </a:t>
            </a:r>
            <a:r>
              <a:rPr lang="vi-VN"/>
              <a:t>Quản lý </a:t>
            </a:r>
            <a:r>
              <a:rPr lang="en-US"/>
              <a:t>bộ</a:t>
            </a:r>
            <a:r>
              <a:rPr lang="en-US" baseline="0"/>
              <a:t> phận</a:t>
            </a:r>
          </a:p>
          <a:p>
            <a:pPr marL="0" lvl="0" indent="0">
              <a:buFontTx/>
              <a:buNone/>
            </a:pPr>
            <a:r>
              <a:rPr lang="en-US"/>
              <a:t>- </a:t>
            </a:r>
            <a:r>
              <a:rPr lang="vi-VN"/>
              <a:t>Liên lạc với khách hàng và các cơ quan bên ngoài khác cũng như với các giám đốc điều hành phụ trách chất lượng phần mềm</a:t>
            </a:r>
            <a:endParaRPr lang="en-US"/>
          </a:p>
          <a:p>
            <a:pPr marL="0" indent="0">
              <a:buFontTx/>
              <a:buNone/>
            </a:pPr>
            <a:r>
              <a:rPr lang="en-US"/>
              <a:t>- </a:t>
            </a:r>
            <a:r>
              <a:rPr lang="vi-VN"/>
              <a:t>Hoạt động</a:t>
            </a:r>
            <a:r>
              <a:rPr lang="en-US"/>
              <a:t> </a:t>
            </a:r>
            <a:r>
              <a:rPr lang="vi-VN"/>
              <a:t>SQA chuyên nghiệp.</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45</a:t>
            </a:fld>
            <a:endParaRPr lang="en-US"/>
          </a:p>
        </p:txBody>
      </p:sp>
    </p:spTree>
    <p:extLst>
      <p:ext uri="{BB962C8B-B14F-4D97-AF65-F5344CB8AC3E}">
        <p14:creationId xmlns:p14="http://schemas.microsoft.com/office/powerpoint/2010/main" val="2304086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Lên</a:t>
            </a:r>
            <a:r>
              <a:rPr lang="en-US" baseline="0"/>
              <a:t> k</a:t>
            </a:r>
            <a:r>
              <a:rPr lang="vi-VN"/>
              <a:t>ế hoạch</a:t>
            </a:r>
            <a:endParaRPr lang="en-US"/>
          </a:p>
          <a:p>
            <a:r>
              <a:rPr lang="en-US"/>
              <a:t>	</a:t>
            </a:r>
            <a:r>
              <a:rPr lang="vi-VN" b="1"/>
              <a:t>■ </a:t>
            </a:r>
            <a:r>
              <a:rPr lang="vi-VN" b="0"/>
              <a:t>Chuẩn bị chương trình hoạt động hàng năm và ngân sách đề xuất cho các đơn vị</a:t>
            </a:r>
          </a:p>
          <a:p>
            <a:r>
              <a:rPr lang="en-US" b="0"/>
              <a:t>	</a:t>
            </a:r>
            <a:r>
              <a:rPr lang="vi-VN" b="0"/>
              <a:t>■ </a:t>
            </a:r>
            <a:r>
              <a:rPr lang="en-US" b="0"/>
              <a:t>Lên</a:t>
            </a:r>
            <a:r>
              <a:rPr lang="en-US" b="0" baseline="0"/>
              <a:t> k</a:t>
            </a:r>
            <a:r>
              <a:rPr lang="vi-VN" b="0"/>
              <a:t>ế hoạch và cập nhật hệ thống quản lý chất lượng</a:t>
            </a:r>
            <a:r>
              <a:rPr lang="en-US" b="0"/>
              <a:t> </a:t>
            </a:r>
            <a:r>
              <a:rPr lang="vi-VN" b="0"/>
              <a:t>phần mềm</a:t>
            </a:r>
            <a:r>
              <a:rPr lang="en-US" b="0"/>
              <a:t> </a:t>
            </a:r>
            <a:r>
              <a:rPr lang="vi-VN" b="0"/>
              <a:t>của tổ chức</a:t>
            </a:r>
          </a:p>
          <a:p>
            <a:r>
              <a:rPr lang="en-US" b="0"/>
              <a:t>	</a:t>
            </a:r>
            <a:r>
              <a:rPr lang="vi-VN" b="0"/>
              <a:t>■ Chuẩn bị các</a:t>
            </a:r>
            <a:r>
              <a:rPr lang="en-US" b="0"/>
              <a:t> </a:t>
            </a:r>
            <a:r>
              <a:rPr lang="vi-VN" b="0" u="sng"/>
              <a:t>chương trình  hoạt động SQA </a:t>
            </a:r>
            <a:r>
              <a:rPr lang="en-US" b="0"/>
              <a:t>thường</a:t>
            </a:r>
            <a:r>
              <a:rPr lang="en-US" b="0" baseline="0"/>
              <a:t> niên </a:t>
            </a:r>
            <a:r>
              <a:rPr lang="vi-VN" b="0"/>
              <a:t>cho các bộ phận phát triển và bảo trì, </a:t>
            </a:r>
            <a:r>
              <a:rPr lang="vi-VN" b="1"/>
              <a:t>có thể yêu cầu </a:t>
            </a:r>
            <a:r>
              <a:rPr lang="en-US" b="1"/>
              <a:t>các</a:t>
            </a:r>
            <a:r>
              <a:rPr lang="en-US" b="1" baseline="0"/>
              <a:t> </a:t>
            </a:r>
            <a:r>
              <a:rPr lang="vi-VN" b="1"/>
              <a:t>tiểu đơn vị hỗ trợ SQA khi thực hiện nhiệm vụ này</a:t>
            </a:r>
          </a:p>
          <a:p>
            <a:r>
              <a:rPr lang="en-US" b="1"/>
              <a:t>	</a:t>
            </a:r>
            <a:r>
              <a:rPr lang="vi-VN" b="1"/>
              <a:t>■ </a:t>
            </a:r>
            <a:r>
              <a:rPr lang="vi-VN" b="0"/>
              <a:t>Chuẩn bị </a:t>
            </a:r>
            <a:r>
              <a:rPr lang="vi-VN" b="0" u="sng"/>
              <a:t>kế hoạch phát triển hệ thống SQA </a:t>
            </a:r>
            <a:r>
              <a:rPr lang="vi-VN" b="0"/>
              <a:t>cho các bộ phận phát triển và bảo trì</a:t>
            </a:r>
            <a:r>
              <a:rPr lang="en-US" b="0"/>
              <a:t> </a:t>
            </a:r>
            <a:r>
              <a:rPr lang="vi-VN" b="0"/>
              <a:t>phần mềm, </a:t>
            </a:r>
            <a:r>
              <a:rPr lang="vi-VN" b="1"/>
              <a:t>có thể yêu cầu </a:t>
            </a:r>
            <a:r>
              <a:rPr lang="en-US" b="1"/>
              <a:t>các</a:t>
            </a:r>
            <a:r>
              <a:rPr lang="en-US" b="1" baseline="0"/>
              <a:t> </a:t>
            </a:r>
            <a:r>
              <a:rPr lang="vi-VN" b="1"/>
              <a:t>tiểu đơn vị hỗ trợ SQA khi thực hiện nhiệm vụ này</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46</a:t>
            </a:fld>
            <a:endParaRPr lang="en-US"/>
          </a:p>
        </p:txBody>
      </p:sp>
    </p:spTree>
    <p:extLst>
      <p:ext uri="{BB962C8B-B14F-4D97-AF65-F5344CB8AC3E}">
        <p14:creationId xmlns:p14="http://schemas.microsoft.com/office/powerpoint/2010/main" val="17348835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r>
              <a:rPr lang="vi-VN"/>
              <a:t>Quản lý </a:t>
            </a:r>
            <a:r>
              <a:rPr lang="en-US"/>
              <a:t>bộ</a:t>
            </a:r>
            <a:r>
              <a:rPr lang="en-US" baseline="0"/>
              <a:t> phận</a:t>
            </a:r>
          </a:p>
          <a:p>
            <a:pPr marL="0" lvl="0" indent="0">
              <a:buFontTx/>
              <a:buNone/>
            </a:pPr>
            <a:r>
              <a:rPr lang="en-US" baseline="0"/>
              <a:t>	</a:t>
            </a:r>
            <a:r>
              <a:rPr lang="vi-VN" b="1" baseline="0"/>
              <a:t>■ </a:t>
            </a:r>
            <a:r>
              <a:rPr lang="vi-VN" b="0" baseline="0"/>
              <a:t>Quản lý hoạt động của tổ SQA</a:t>
            </a:r>
          </a:p>
          <a:p>
            <a:pPr marL="0" lvl="0" indent="0">
              <a:buFontTx/>
              <a:buNone/>
            </a:pPr>
            <a:r>
              <a:rPr lang="en-US" b="0" baseline="0"/>
              <a:t>	</a:t>
            </a:r>
            <a:r>
              <a:rPr lang="vi-VN" b="0" baseline="0"/>
              <a:t>■ Giám sát </a:t>
            </a:r>
            <a:r>
              <a:rPr lang="en-US" b="0" baseline="0"/>
              <a:t>vc </a:t>
            </a:r>
            <a:r>
              <a:rPr lang="vi-VN" b="0" baseline="0"/>
              <a:t>thực hiện các chương trình hoạt động SQA</a:t>
            </a:r>
          </a:p>
          <a:p>
            <a:pPr marL="0" lvl="0" indent="0">
              <a:buFontTx/>
              <a:buNone/>
            </a:pPr>
            <a:r>
              <a:rPr lang="en-US" b="0" baseline="0"/>
              <a:t>	</a:t>
            </a:r>
            <a:r>
              <a:rPr lang="vi-VN" b="0" baseline="0"/>
              <a:t>■ Đề cử các thành viên trong nhóm, thành viên ủy ban SQA và các ủy viên SQA</a:t>
            </a:r>
          </a:p>
          <a:p>
            <a:pPr marL="0" lvl="0" indent="0">
              <a:buFontTx/>
              <a:buNone/>
            </a:pPr>
            <a:r>
              <a:rPr lang="en-US" b="0" baseline="0"/>
              <a:t>	</a:t>
            </a:r>
            <a:r>
              <a:rPr lang="vi-VN" b="0" baseline="0"/>
              <a:t>■ Chuẩn bị các báo cáo đặc biệt và định kỳ, ví dụ như tình trạng của các vấn đề chất lượng phần mềm trong tổ chức và báo cáo hiệu suất hàng tháng.</a:t>
            </a:r>
            <a:endParaRPr lang="en-US" b="0" baseline="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47</a:t>
            </a:fld>
            <a:endParaRPr lang="en-US"/>
          </a:p>
        </p:txBody>
      </p:sp>
    </p:spTree>
    <p:extLst>
      <p:ext uri="{BB962C8B-B14F-4D97-AF65-F5344CB8AC3E}">
        <p14:creationId xmlns:p14="http://schemas.microsoft.com/office/powerpoint/2010/main" val="3873534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r>
              <a:rPr lang="vi-VN"/>
              <a:t>Liên lạc với khách hàng và các cơ quan bên ngoài khác cũng như với các giám đốc điều hành phụ trách chất lượng phần mềm</a:t>
            </a:r>
            <a:endParaRPr lang="en-US"/>
          </a:p>
          <a:p>
            <a:pPr marL="0" indent="0">
              <a:buFontTx/>
              <a:buNone/>
            </a:pPr>
            <a:r>
              <a:rPr lang="en-US"/>
              <a:t>	</a:t>
            </a:r>
            <a:r>
              <a:rPr lang="vi-VN" b="1"/>
              <a:t>■ </a:t>
            </a:r>
            <a:r>
              <a:rPr lang="en-US" b="1"/>
              <a:t>Giải quyết cho</a:t>
            </a:r>
            <a:r>
              <a:rPr lang="vi-VN" b="1"/>
              <a:t> khách hàng về các vấn đề chất lượng phần mềm</a:t>
            </a:r>
          </a:p>
          <a:p>
            <a:pPr marL="0" indent="0">
              <a:buFontTx/>
              <a:buNone/>
            </a:pPr>
            <a:r>
              <a:rPr lang="en-US" b="1"/>
              <a:t>	</a:t>
            </a:r>
            <a:r>
              <a:rPr lang="vi-VN" b="1"/>
              <a:t>■ </a:t>
            </a:r>
            <a:r>
              <a:rPr lang="en-US" b="1"/>
              <a:t>Nâng</a:t>
            </a:r>
            <a:r>
              <a:rPr lang="en-US" b="1" baseline="0"/>
              <a:t> cao </a:t>
            </a:r>
            <a:r>
              <a:rPr lang="vi-VN" b="1"/>
              <a:t>chất lượng sản phẩm phần mềm và dịch vụ cung cấp</a:t>
            </a:r>
          </a:p>
          <a:p>
            <a:pPr marL="0" indent="0">
              <a:buFontTx/>
              <a:buNone/>
            </a:pPr>
            <a:r>
              <a:rPr lang="en-US" b="1"/>
              <a:t>	</a:t>
            </a:r>
            <a:r>
              <a:rPr lang="vi-VN" b="1"/>
              <a:t>■ </a:t>
            </a:r>
            <a:r>
              <a:rPr lang="vi-VN" b="0"/>
              <a:t>Đại diện về các vấn đề chất lượng</a:t>
            </a:r>
            <a:r>
              <a:rPr lang="en-US" b="0"/>
              <a:t> cho </a:t>
            </a:r>
            <a:r>
              <a:rPr lang="vi-VN" b="0"/>
              <a:t>tổ chức trước </a:t>
            </a:r>
            <a:r>
              <a:rPr lang="en-US" b="0"/>
              <a:t>các</a:t>
            </a:r>
            <a:r>
              <a:rPr lang="vi-VN" b="0"/>
              <a:t> cơ quan bên ngoài </a:t>
            </a:r>
            <a:endParaRPr lang="en-US" b="0"/>
          </a:p>
          <a:p>
            <a:pPr marL="0" indent="0">
              <a:buFontTx/>
              <a:buNone/>
            </a:pPr>
            <a:r>
              <a:rPr lang="en-US" b="1"/>
              <a:t>	</a:t>
            </a:r>
            <a:r>
              <a:rPr lang="vi-VN" b="0"/>
              <a:t>■ Soạn thảo báo cáo đánh giá quản lý cần thiết cho các cuộc họp </a:t>
            </a:r>
            <a:r>
              <a:rPr lang="en-US" b="0"/>
              <a:t>review </a:t>
            </a:r>
            <a:r>
              <a:rPr lang="vi-VN" b="0"/>
              <a:t>của lãnh đạo</a:t>
            </a:r>
          </a:p>
          <a:p>
            <a:pPr marL="0" indent="0">
              <a:buFontTx/>
              <a:buNone/>
            </a:pPr>
            <a:r>
              <a:rPr lang="en-US" b="0"/>
              <a:t>	</a:t>
            </a:r>
            <a:r>
              <a:rPr lang="vi-VN" b="0"/>
              <a:t>■ </a:t>
            </a:r>
            <a:r>
              <a:rPr lang="en-US" b="0"/>
              <a:t>Là</a:t>
            </a:r>
            <a:r>
              <a:rPr lang="en-US" b="0" baseline="0"/>
              <a:t>m các cv về các </a:t>
            </a:r>
            <a:r>
              <a:rPr lang="vi-VN" b="0"/>
              <a:t>vấn đề tổ chức </a:t>
            </a:r>
            <a:r>
              <a:rPr lang="en-US" b="0"/>
              <a:t>SQA</a:t>
            </a:r>
            <a:r>
              <a:rPr lang="vi-VN" b="0"/>
              <a:t>, chuẩn bị các tài liệu yêu cầu,</a:t>
            </a:r>
            <a:r>
              <a:rPr lang="en-US" b="0"/>
              <a:t>… cho </a:t>
            </a:r>
            <a:r>
              <a:rPr lang="en-US"/>
              <a:t>top management</a:t>
            </a:r>
            <a:r>
              <a:rPr lang="en-US" baseline="0"/>
              <a:t> </a:t>
            </a:r>
            <a:r>
              <a:rPr lang="vi-VN" b="0"/>
              <a:t>(thực hiện thông qua điều hành chịu trách nhiệm về chất lượng phần mềm).</a:t>
            </a:r>
            <a:endParaRPr lang="en-US" b="0"/>
          </a:p>
        </p:txBody>
      </p:sp>
      <p:sp>
        <p:nvSpPr>
          <p:cNvPr id="4" name="Slide Number Placeholder 3"/>
          <p:cNvSpPr>
            <a:spLocks noGrp="1"/>
          </p:cNvSpPr>
          <p:nvPr>
            <p:ph type="sldNum" sz="quarter" idx="10"/>
          </p:nvPr>
        </p:nvSpPr>
        <p:spPr/>
        <p:txBody>
          <a:bodyPr/>
          <a:lstStyle/>
          <a:p>
            <a:fld id="{A63B9007-0201-49BE-A587-7F882848EC05}" type="slidenum">
              <a:rPr lang="en-US" smtClean="0"/>
              <a:t>48</a:t>
            </a:fld>
            <a:endParaRPr lang="en-US"/>
          </a:p>
        </p:txBody>
      </p:sp>
    </p:spTree>
    <p:extLst>
      <p:ext uri="{BB962C8B-B14F-4D97-AF65-F5344CB8AC3E}">
        <p14:creationId xmlns:p14="http://schemas.microsoft.com/office/powerpoint/2010/main" val="1317842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r>
              <a:rPr lang="vi-VN"/>
              <a:t>Hoạt động</a:t>
            </a:r>
            <a:r>
              <a:rPr lang="en-US"/>
              <a:t> </a:t>
            </a:r>
            <a:r>
              <a:rPr lang="vi-VN"/>
              <a:t>SQA chuyên nghiệp.</a:t>
            </a:r>
            <a:endParaRPr lang="en-US"/>
          </a:p>
          <a:p>
            <a:pPr marL="0" indent="0">
              <a:buFontTx/>
              <a:buNone/>
            </a:pPr>
            <a:r>
              <a:rPr lang="en-US"/>
              <a:t>	</a:t>
            </a:r>
            <a:r>
              <a:rPr lang="vi-VN" b="1"/>
              <a:t>■ Tham gia vào các ủy ban</a:t>
            </a:r>
            <a:r>
              <a:rPr lang="en-US" b="1"/>
              <a:t>(?)</a:t>
            </a:r>
            <a:r>
              <a:rPr lang="vi-VN" b="1"/>
              <a:t> dự án hợp tác</a:t>
            </a:r>
          </a:p>
          <a:p>
            <a:pPr marL="0" indent="0">
              <a:buFontTx/>
              <a:buNone/>
            </a:pPr>
            <a:r>
              <a:rPr lang="en-US" b="1"/>
              <a:t>	</a:t>
            </a:r>
            <a:r>
              <a:rPr lang="vi-VN" b="1"/>
              <a:t>■ Tham gia vào formal design reviews</a:t>
            </a:r>
          </a:p>
          <a:p>
            <a:pPr marL="0" indent="0">
              <a:buFontTx/>
              <a:buNone/>
            </a:pPr>
            <a:r>
              <a:rPr lang="en-US" b="1"/>
              <a:t>	</a:t>
            </a:r>
            <a:r>
              <a:rPr lang="vi-VN" b="1"/>
              <a:t>■ Xem xét và phê duyệt </a:t>
            </a:r>
            <a:r>
              <a:rPr lang="en-US" b="1"/>
              <a:t>các</a:t>
            </a:r>
            <a:r>
              <a:rPr lang="en-US" b="1" baseline="0"/>
              <a:t> </a:t>
            </a:r>
            <a:r>
              <a:rPr lang="vi-VN" b="1"/>
              <a:t>sai lệch so với </a:t>
            </a:r>
            <a:r>
              <a:rPr lang="en-US" b="1"/>
              <a:t>đặc</a:t>
            </a:r>
            <a:r>
              <a:rPr lang="en-US" b="1" baseline="0"/>
              <a:t> tả </a:t>
            </a:r>
            <a:r>
              <a:rPr lang="vi-VN" b="1"/>
              <a:t>(khi được yêu cầu bởi các thủ tục)</a:t>
            </a:r>
          </a:p>
          <a:p>
            <a:pPr marL="0" indent="0">
              <a:buFontTx/>
              <a:buNone/>
            </a:pPr>
            <a:r>
              <a:rPr lang="en-US" b="1"/>
              <a:t>	</a:t>
            </a:r>
            <a:r>
              <a:rPr lang="vi-VN" b="1"/>
              <a:t>■ Tư vấn với các nhà quản lý dự án và các nhà lãnh đạo nhóm</a:t>
            </a:r>
          </a:p>
          <a:p>
            <a:pPr marL="0" indent="0">
              <a:buFontTx/>
              <a:buNone/>
            </a:pPr>
            <a:r>
              <a:rPr lang="en-US" b="1"/>
              <a:t>	</a:t>
            </a:r>
            <a:r>
              <a:rPr lang="vi-VN" b="1"/>
              <a:t>■ Tham gia </a:t>
            </a:r>
            <a:r>
              <a:rPr lang="en-US" b="1"/>
              <a:t>vào</a:t>
            </a:r>
            <a:r>
              <a:rPr lang="en-US" b="1" baseline="0"/>
              <a:t> </a:t>
            </a:r>
            <a:r>
              <a:rPr lang="vi-VN" b="1"/>
              <a:t>SQA committees </a:t>
            </a:r>
            <a:r>
              <a:rPr lang="en-US" b="1"/>
              <a:t>và</a:t>
            </a:r>
            <a:r>
              <a:rPr lang="en-US" b="1" baseline="0"/>
              <a:t> </a:t>
            </a:r>
            <a:r>
              <a:rPr lang="vi-VN" b="1"/>
              <a:t>forums.</a:t>
            </a:r>
            <a:endParaRPr lang="en-US" b="1"/>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49</a:t>
            </a:fld>
            <a:endParaRPr lang="en-US"/>
          </a:p>
        </p:txBody>
      </p:sp>
    </p:spTree>
    <p:extLst>
      <p:ext uri="{BB962C8B-B14F-4D97-AF65-F5344CB8AC3E}">
        <p14:creationId xmlns:p14="http://schemas.microsoft.com/office/powerpoint/2010/main" val="31246267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a:solidFill>
                  <a:schemeClr val="tx1"/>
                </a:solidFill>
                <a:effectLst/>
                <a:latin typeface="+mn-lt"/>
                <a:ea typeface="+mn-ea"/>
                <a:cs typeface="+mn-cs"/>
              </a:rPr>
              <a:t>V</a:t>
            </a:r>
            <a:r>
              <a:rPr lang="en-US" sz="1200" b="1" i="0" u="none" kern="1200" baseline="0">
                <a:solidFill>
                  <a:schemeClr val="tx1"/>
                </a:solidFill>
                <a:effectLst/>
                <a:latin typeface="+mn-lt"/>
                <a:ea typeface="+mn-ea"/>
                <a:cs typeface="+mn-cs"/>
              </a:rPr>
              <a:t>ề </a:t>
            </a:r>
            <a:r>
              <a:rPr lang="en-US" sz="1200" b="1" i="0" u="none" kern="1200">
                <a:solidFill>
                  <a:schemeClr val="tx1"/>
                </a:solidFill>
                <a:effectLst/>
                <a:latin typeface="+mn-lt"/>
                <a:ea typeface="+mn-ea"/>
                <a:cs typeface="+mn-cs"/>
              </a:rPr>
              <a:t>SQA operations  có SQA liê</a:t>
            </a:r>
            <a:r>
              <a:rPr lang="en-US" sz="1200" b="1" i="0" u="none" kern="1200" baseline="0">
                <a:solidFill>
                  <a:schemeClr val="tx1"/>
                </a:solidFill>
                <a:effectLst/>
                <a:latin typeface="+mn-lt"/>
                <a:ea typeface="+mn-ea"/>
                <a:cs typeface="+mn-cs"/>
              </a:rPr>
              <a:t>n quan đến các công việc : project life cycle, infrastructure operations, audit and certification, sub-unit support</a:t>
            </a: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50</a:t>
            </a:fld>
            <a:endParaRPr lang="en-US"/>
          </a:p>
        </p:txBody>
      </p:sp>
    </p:spTree>
    <p:extLst>
      <p:ext uri="{BB962C8B-B14F-4D97-AF65-F5344CB8AC3E}">
        <p14:creationId xmlns:p14="http://schemas.microsoft.com/office/powerpoint/2010/main" val="17196038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Về</a:t>
            </a:r>
            <a:r>
              <a:rPr lang="en-US" baseline="0"/>
              <a:t> </a:t>
            </a:r>
            <a:r>
              <a:rPr lang="en-US" sz="1200" b="1" i="0" u="none" kern="1200" baseline="0">
                <a:solidFill>
                  <a:schemeClr val="tx1"/>
                </a:solidFill>
                <a:effectLst/>
                <a:latin typeface="+mn-lt"/>
                <a:ea typeface="+mn-ea"/>
                <a:cs typeface="+mn-cs"/>
              </a:rPr>
              <a:t>project life cycle: phải đảm bảo dự án tuân theo các thủ tục SQA suốt vòng đời PM.</a:t>
            </a:r>
          </a:p>
          <a:p>
            <a:pPr marL="0" indent="0">
              <a:buFontTx/>
              <a:buNone/>
            </a:pPr>
            <a:r>
              <a:rPr lang="en-US"/>
              <a:t>- </a:t>
            </a:r>
            <a:r>
              <a:rPr lang="en-US" baseline="0"/>
              <a:t>(SV TỰ XEM) </a:t>
            </a:r>
            <a:r>
              <a:rPr lang="en-US"/>
              <a:t>Các</a:t>
            </a:r>
            <a:r>
              <a:rPr lang="en-US" baseline="0"/>
              <a:t> cv liên quan đến project life cycle SQA đc phân loại thành 2 nhóm:</a:t>
            </a:r>
            <a:endParaRPr lang="en-US" sz="1200" b="1" i="0" kern="1200" baseline="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1. Control tasks </a:t>
            </a:r>
            <a:r>
              <a:rPr lang="en-US" sz="1200" b="1" i="0" kern="1200">
                <a:solidFill>
                  <a:schemeClr val="tx1"/>
                </a:solidFill>
                <a:effectLst/>
                <a:latin typeface="+mn-lt"/>
                <a:ea typeface="+mn-ea"/>
                <a:cs typeface="+mn-cs"/>
              </a:rPr>
              <a:t>(các</a:t>
            </a:r>
            <a:r>
              <a:rPr lang="en-US" sz="1200" b="1" i="0" kern="1200" baseline="0">
                <a:solidFill>
                  <a:schemeClr val="tx1"/>
                </a:solidFill>
                <a:effectLst/>
                <a:latin typeface="+mn-lt"/>
                <a:ea typeface="+mn-ea"/>
                <a:cs typeface="+mn-cs"/>
              </a:rPr>
              <a:t> cv liên quan đến kiểm soát ql và phê duyệt)</a:t>
            </a:r>
            <a:r>
              <a:rPr lang="en-US" sz="1200" b="1" i="0" kern="1200">
                <a:solidFill>
                  <a:schemeClr val="tx1"/>
                </a:solidFill>
                <a:effectLst/>
                <a:latin typeface="+mn-lt"/>
                <a:ea typeface="+mn-ea"/>
                <a:cs typeface="+mn-cs"/>
              </a:rPr>
              <a:t>: gồm</a:t>
            </a:r>
            <a:r>
              <a:rPr lang="en-US" sz="1200" b="1" i="0" kern="1200" baseline="0">
                <a:solidFill>
                  <a:schemeClr val="tx1"/>
                </a:solidFill>
                <a:effectLst/>
                <a:latin typeface="+mn-lt"/>
                <a:ea typeface="+mn-ea"/>
                <a:cs typeface="+mn-cs"/>
              </a:rPr>
              <a:t> những cv liên quan đến kiểm soát sự pt của dự án để đảm bảo các </a:t>
            </a:r>
            <a:r>
              <a:rPr lang="en-US" sz="1200" b="1" i="0" kern="1200">
                <a:solidFill>
                  <a:schemeClr val="tx1"/>
                </a:solidFill>
                <a:effectLst/>
                <a:latin typeface="+mn-lt"/>
                <a:ea typeface="+mn-ea"/>
                <a:cs typeface="+mn-cs"/>
              </a:rPr>
              <a:t>SQA standards đc</a:t>
            </a:r>
            <a:r>
              <a:rPr lang="en-US" sz="1200" b="1" i="0" kern="1200" baseline="0">
                <a:solidFill>
                  <a:schemeClr val="tx1"/>
                </a:solidFill>
                <a:effectLst/>
                <a:latin typeface="+mn-lt"/>
                <a:ea typeface="+mn-ea"/>
                <a:cs typeface="+mn-cs"/>
              </a:rPr>
              <a:t> thỏa mãn:</a:t>
            </a:r>
            <a:endParaRPr lang="en-US" sz="1200" b="1" i="0" kern="1200">
              <a:solidFill>
                <a:schemeClr val="tx1"/>
              </a:solidFill>
              <a:effectLst/>
              <a:latin typeface="+mn-lt"/>
              <a:ea typeface="+mn-ea"/>
              <a:cs typeface="+mn-cs"/>
            </a:endParaRPr>
          </a:p>
          <a:p>
            <a:pPr lvl="2"/>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Follow-up tiến</a:t>
            </a:r>
            <a:r>
              <a:rPr lang="en-US" sz="1200" b="0" i="0" kern="1200" baseline="0">
                <a:solidFill>
                  <a:schemeClr val="tx1"/>
                </a:solidFill>
                <a:effectLst/>
                <a:latin typeface="+mn-lt"/>
                <a:ea typeface="+mn-ea"/>
                <a:cs typeface="+mn-cs"/>
              </a:rPr>
              <a:t> trình </a:t>
            </a:r>
            <a:r>
              <a:rPr lang="en-US" sz="1200" b="0" i="0" kern="1200">
                <a:solidFill>
                  <a:schemeClr val="tx1"/>
                </a:solidFill>
                <a:effectLst/>
                <a:latin typeface="+mn-lt"/>
                <a:ea typeface="+mn-ea"/>
                <a:cs typeface="+mn-cs"/>
              </a:rPr>
              <a:t>development và</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maintenance xem có</a:t>
            </a:r>
            <a:r>
              <a:rPr lang="en-US" sz="1200" b="0" i="0" kern="1200" baseline="0">
                <a:solidFill>
                  <a:schemeClr val="tx1"/>
                </a:solidFill>
                <a:effectLst/>
                <a:latin typeface="+mn-lt"/>
                <a:ea typeface="+mn-ea"/>
                <a:cs typeface="+mn-cs"/>
              </a:rPr>
              <a:t> phù hợp với </a:t>
            </a:r>
            <a:r>
              <a:rPr lang="en-US" sz="1200" b="0" i="0" kern="1200">
                <a:solidFill>
                  <a:schemeClr val="tx1"/>
                </a:solidFill>
                <a:effectLst/>
                <a:latin typeface="+mn-lt"/>
                <a:ea typeface="+mn-ea"/>
                <a:cs typeface="+mn-cs"/>
              </a:rPr>
              <a:t>SQA procedures và</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work instructions</a:t>
            </a:r>
          </a:p>
          <a:p>
            <a:pPr lvl="2"/>
            <a:r>
              <a:rPr lang="en-US" sz="1200" b="0" i="0" kern="1200">
                <a:solidFill>
                  <a:schemeClr val="tx1"/>
                </a:solidFill>
                <a:effectLst/>
                <a:latin typeface="+mn-lt"/>
                <a:ea typeface="+mn-ea"/>
                <a:cs typeface="+mn-cs"/>
              </a:rPr>
              <a:t>■ Approval or recommendation of software products (design reports and code) according to the relevant procedures</a:t>
            </a:r>
          </a:p>
          <a:p>
            <a:pPr lvl="2"/>
            <a:r>
              <a:rPr lang="en-US" sz="1200" b="0" i="0" kern="1200">
                <a:solidFill>
                  <a:schemeClr val="tx1"/>
                </a:solidFill>
                <a:effectLst/>
                <a:latin typeface="+mn-lt"/>
                <a:ea typeface="+mn-ea"/>
                <a:cs typeface="+mn-cs"/>
              </a:rPr>
              <a:t>■ Monitoring delivery of software maintenance services to internal and external customers</a:t>
            </a:r>
          </a:p>
          <a:p>
            <a:pPr lvl="2"/>
            <a:r>
              <a:rPr lang="en-US" sz="1200" b="0" i="0" kern="1200">
                <a:solidFill>
                  <a:schemeClr val="tx1"/>
                </a:solidFill>
                <a:effectLst/>
                <a:latin typeface="+mn-lt"/>
                <a:ea typeface="+mn-ea"/>
                <a:cs typeface="+mn-cs"/>
              </a:rPr>
              <a:t>■ Monitoring customer satisfaction (by means of surveys, etc.) and maintaining contact with customers’ quality assurance representatives.</a:t>
            </a:r>
          </a:p>
          <a:p>
            <a:pPr marL="457200" lvl="1" indent="0">
              <a:buFontTx/>
              <a:buNone/>
            </a:pPr>
            <a:r>
              <a:rPr lang="en-US" sz="1200" b="0" i="0" kern="1200">
                <a:solidFill>
                  <a:schemeClr val="tx1"/>
                </a:solidFill>
                <a:effectLst/>
                <a:latin typeface="+mn-lt"/>
                <a:ea typeface="+mn-ea"/>
                <a:cs typeface="+mn-cs"/>
              </a:rPr>
              <a:t>2. Participation tasks </a:t>
            </a:r>
            <a:r>
              <a:rPr lang="en-US" sz="1200" b="1" i="0" kern="1200">
                <a:solidFill>
                  <a:schemeClr val="tx1"/>
                </a:solidFill>
                <a:effectLst/>
                <a:latin typeface="+mn-lt"/>
                <a:ea typeface="+mn-ea"/>
                <a:cs typeface="+mn-cs"/>
              </a:rPr>
              <a:t>(tham gia vào</a:t>
            </a:r>
            <a:r>
              <a:rPr lang="en-US" sz="1200" b="1" i="0" kern="1200" baseline="0">
                <a:solidFill>
                  <a:schemeClr val="tx1"/>
                </a:solidFill>
                <a:effectLst/>
                <a:latin typeface="+mn-lt"/>
                <a:ea typeface="+mn-ea"/>
                <a:cs typeface="+mn-cs"/>
              </a:rPr>
              <a:t> các hđ SQA của nhóm)</a:t>
            </a:r>
            <a:r>
              <a:rPr lang="en-US" sz="1200" b="1" i="0" kern="1200">
                <a:solidFill>
                  <a:schemeClr val="tx1"/>
                </a:solidFill>
                <a:effectLst/>
                <a:latin typeface="+mn-lt"/>
                <a:ea typeface="+mn-ea"/>
                <a:cs typeface="+mn-cs"/>
              </a:rPr>
              <a:t>:</a:t>
            </a:r>
          </a:p>
          <a:p>
            <a:pPr lvl="2"/>
            <a:r>
              <a:rPr lang="en-US" sz="1200" b="0" i="0" kern="1200">
                <a:solidFill>
                  <a:schemeClr val="tx1"/>
                </a:solidFill>
                <a:effectLst/>
                <a:latin typeface="+mn-lt"/>
                <a:ea typeface="+mn-ea"/>
                <a:cs typeface="+mn-cs"/>
              </a:rPr>
              <a:t>■ Contract reviews</a:t>
            </a:r>
          </a:p>
          <a:p>
            <a:pPr lvl="2"/>
            <a:r>
              <a:rPr lang="en-US" sz="1200" b="0" i="0" kern="1200">
                <a:solidFill>
                  <a:schemeClr val="tx1"/>
                </a:solidFill>
                <a:effectLst/>
                <a:latin typeface="+mn-lt"/>
                <a:ea typeface="+mn-ea"/>
                <a:cs typeface="+mn-cs"/>
              </a:rPr>
              <a:t>■ Preparation and updating of project development and quality plans</a:t>
            </a:r>
          </a:p>
          <a:p>
            <a:pPr lvl="2"/>
            <a:r>
              <a:rPr lang="en-US" sz="1200" b="0" i="0" kern="1200">
                <a:solidFill>
                  <a:schemeClr val="tx1"/>
                </a:solidFill>
                <a:effectLst/>
                <a:latin typeface="+mn-lt"/>
                <a:ea typeface="+mn-ea"/>
                <a:cs typeface="+mn-cs"/>
              </a:rPr>
              <a:t>■ Formal design reviews</a:t>
            </a:r>
          </a:p>
          <a:p>
            <a:pPr lvl="2"/>
            <a:r>
              <a:rPr lang="en-US" sz="1200" b="0" i="0" kern="1200">
                <a:solidFill>
                  <a:schemeClr val="tx1"/>
                </a:solidFill>
                <a:effectLst/>
                <a:latin typeface="+mn-lt"/>
                <a:ea typeface="+mn-ea"/>
                <a:cs typeface="+mn-cs"/>
              </a:rPr>
              <a:t>■ Subcontractors’ formal design reviews</a:t>
            </a:r>
          </a:p>
          <a:p>
            <a:pPr lvl="2"/>
            <a:r>
              <a:rPr lang="en-US" sz="1200" b="0" i="0" kern="1200">
                <a:solidFill>
                  <a:schemeClr val="tx1"/>
                </a:solidFill>
                <a:effectLst/>
                <a:latin typeface="+mn-lt"/>
                <a:ea typeface="+mn-ea"/>
                <a:cs typeface="+mn-cs"/>
              </a:rPr>
              <a:t>■ Software testing, including customer acceptance tests</a:t>
            </a:r>
          </a:p>
          <a:p>
            <a:pPr lvl="2"/>
            <a:r>
              <a:rPr lang="en-US" sz="1200" b="0" i="0" kern="1200">
                <a:solidFill>
                  <a:schemeClr val="tx1"/>
                </a:solidFill>
                <a:effectLst/>
                <a:latin typeface="+mn-lt"/>
                <a:ea typeface="+mn-ea"/>
                <a:cs typeface="+mn-cs"/>
              </a:rPr>
              <a:t>■ Software acceptance tests of subcontractors’ software products</a:t>
            </a:r>
          </a:p>
          <a:p>
            <a:pPr lvl="2"/>
            <a:r>
              <a:rPr lang="en-US" sz="1200" b="0" i="0" kern="1200">
                <a:solidFill>
                  <a:schemeClr val="tx1"/>
                </a:solidFill>
                <a:effectLst/>
                <a:latin typeface="+mn-lt"/>
                <a:ea typeface="+mn-ea"/>
                <a:cs typeface="+mn-cs"/>
              </a:rPr>
              <a:t>■ Installation of new software products.</a:t>
            </a:r>
          </a:p>
        </p:txBody>
      </p:sp>
      <p:sp>
        <p:nvSpPr>
          <p:cNvPr id="4" name="Slide Number Placeholder 3"/>
          <p:cNvSpPr>
            <a:spLocks noGrp="1"/>
          </p:cNvSpPr>
          <p:nvPr>
            <p:ph type="sldNum" sz="quarter" idx="10"/>
          </p:nvPr>
        </p:nvSpPr>
        <p:spPr/>
        <p:txBody>
          <a:bodyPr/>
          <a:lstStyle/>
          <a:p>
            <a:fld id="{A63B9007-0201-49BE-A587-7F882848EC05}" type="slidenum">
              <a:rPr lang="en-US" smtClean="0"/>
              <a:t>51</a:t>
            </a:fld>
            <a:endParaRPr lang="en-US"/>
          </a:p>
        </p:txBody>
      </p:sp>
    </p:spTree>
    <p:extLst>
      <p:ext uri="{BB962C8B-B14F-4D97-AF65-F5344CB8AC3E}">
        <p14:creationId xmlns:p14="http://schemas.microsoft.com/office/powerpoint/2010/main" val="7270267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Nhắc</a:t>
            </a:r>
            <a:r>
              <a:rPr lang="en-US" sz="1200" b="1" i="0" kern="1200" baseline="0">
                <a:solidFill>
                  <a:schemeClr val="tx1"/>
                </a:solidFill>
                <a:effectLst/>
                <a:latin typeface="+mn-lt"/>
                <a:ea typeface="+mn-ea"/>
                <a:cs typeface="+mn-cs"/>
              </a:rPr>
              <a:t> lại các CSHT SQA?</a:t>
            </a:r>
          </a:p>
          <a:p>
            <a:r>
              <a:rPr lang="en-US" sz="1200" b="1" i="0" kern="1200" baseline="0">
                <a:solidFill>
                  <a:schemeClr val="tx1"/>
                </a:solidFill>
                <a:effectLst/>
                <a:latin typeface="+mn-lt"/>
                <a:ea typeface="+mn-ea"/>
                <a:cs typeface="+mn-cs"/>
              </a:rPr>
              <a:t>Tóm lại, thành phần này phải đảm bảo: </a:t>
            </a:r>
            <a:r>
              <a:rPr lang="en-US" sz="1200" b="1" i="0" kern="1200">
                <a:solidFill>
                  <a:schemeClr val="tx1"/>
                </a:solidFill>
                <a:effectLst/>
                <a:latin typeface="+mn-lt"/>
                <a:ea typeface="+mn-ea"/>
                <a:cs typeface="+mn-cs"/>
              </a:rPr>
              <a:t>publish các</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procedures, templates, checklists</a:t>
            </a:r>
            <a:r>
              <a:rPr lang="en-US" sz="1200" b="0" i="0" kern="1200">
                <a:solidFill>
                  <a:schemeClr val="tx1"/>
                </a:solidFill>
                <a:effectLst/>
                <a:latin typeface="+mn-lt"/>
                <a:ea typeface="+mn-ea"/>
                <a:cs typeface="+mn-cs"/>
              </a:rPr>
              <a:t>,… đã</a:t>
            </a:r>
            <a:r>
              <a:rPr lang="en-US" sz="1200" b="0" i="0" kern="1200" baseline="0">
                <a:solidFill>
                  <a:schemeClr val="tx1"/>
                </a:solidFill>
                <a:effectLst/>
                <a:latin typeface="+mn-lt"/>
                <a:ea typeface="+mn-ea"/>
                <a:cs typeface="+mn-cs"/>
              </a:rPr>
              <a:t> cập nhật mới để đội pt luôn có sẵn dùng; chịu trách nhiệm huấn luyện SQA; một khi </a:t>
            </a:r>
            <a:r>
              <a:rPr lang="en-US" sz="1200" b="0" i="0" kern="1200">
                <a:solidFill>
                  <a:schemeClr val="tx1"/>
                </a:solidFill>
                <a:effectLst/>
                <a:latin typeface="+mn-lt"/>
                <a:ea typeface="+mn-ea"/>
                <a:cs typeface="+mn-cs"/>
              </a:rPr>
              <a:t>procedures mới</a:t>
            </a:r>
            <a:r>
              <a:rPr lang="en-US" sz="1200" b="0" i="0" kern="1200" baseline="0">
                <a:solidFill>
                  <a:schemeClr val="tx1"/>
                </a:solidFill>
                <a:effectLst/>
                <a:latin typeface="+mn-lt"/>
                <a:ea typeface="+mn-ea"/>
                <a:cs typeface="+mn-cs"/>
              </a:rPr>
              <a:t> đc tạo ra, cần phải huấn luyện tổ chức để đảm bảo ai cũng hiểu và áp dụng đúng…</a:t>
            </a:r>
            <a:endParaRPr lang="en-US" sz="1200" b="1" i="0" kern="1200">
              <a:solidFill>
                <a:schemeClr val="tx1"/>
              </a:solidFill>
              <a:effectLst/>
              <a:latin typeface="+mn-lt"/>
              <a:ea typeface="+mn-ea"/>
              <a:cs typeface="+mn-cs"/>
            </a:endParaRPr>
          </a:p>
          <a:p>
            <a:endParaRPr lang="en-US"/>
          </a:p>
          <a:p>
            <a:endParaRPr lang="en-US"/>
          </a:p>
          <a:p>
            <a:endParaRPr lang="en-US"/>
          </a:p>
          <a:p>
            <a:endParaRPr lang="en-US"/>
          </a:p>
          <a:p>
            <a:endParaRPr lang="en-US"/>
          </a:p>
          <a:p>
            <a:r>
              <a:rPr lang="en-US"/>
              <a:t>More specifically, the SQA sub-unit’s tasks regarding these components include:</a:t>
            </a:r>
          </a:p>
          <a:p>
            <a:r>
              <a:rPr lang="en-US"/>
              <a:t>■ </a:t>
            </a:r>
            <a:r>
              <a:rPr lang="en-US" b="1"/>
              <a:t>Publication of updated versions of procedures, work instructions, templates, checklists, and so forth</a:t>
            </a:r>
            <a:r>
              <a:rPr lang="en-US"/>
              <a:t>, together with their circulation in hard copy and/or by electronic means</a:t>
            </a:r>
          </a:p>
          <a:p>
            <a:r>
              <a:rPr lang="en-US"/>
              <a:t>■ Transmission of training and instruction regarding adherence to and application of SQA procedures, work instructions and similar items to new and current staff</a:t>
            </a:r>
          </a:p>
          <a:p>
            <a:r>
              <a:rPr lang="en-US"/>
              <a:t>■ Instruction of SQA trustees regarding new and revised procedures as well as development tools and methods, among other components</a:t>
            </a:r>
          </a:p>
          <a:p>
            <a:r>
              <a:rPr lang="en-US"/>
              <a:t>■ Monitoring and supporting implementation of new and revised SQA procedures </a:t>
            </a:r>
          </a:p>
          <a:p>
            <a:r>
              <a:rPr lang="en-US"/>
              <a:t>■ </a:t>
            </a:r>
            <a:r>
              <a:rPr lang="en-US" b="1"/>
              <a:t>Follow-up of staff certification activities</a:t>
            </a:r>
          </a:p>
          <a:p>
            <a:r>
              <a:rPr lang="en-US"/>
              <a:t>■ Proposal of subjects requiring preventive and corrective actions, including participation in CAB committees</a:t>
            </a:r>
          </a:p>
          <a:p>
            <a:r>
              <a:rPr lang="en-US"/>
              <a:t>■ Follow-up of configuration management activities, including participation in CCA committees</a:t>
            </a:r>
          </a:p>
          <a:p>
            <a:r>
              <a:rPr lang="en-US"/>
              <a:t>■ Follow-up of compliance with documentation procedures and work instructions.</a:t>
            </a:r>
          </a:p>
        </p:txBody>
      </p:sp>
      <p:sp>
        <p:nvSpPr>
          <p:cNvPr id="4" name="Slide Number Placeholder 3"/>
          <p:cNvSpPr>
            <a:spLocks noGrp="1"/>
          </p:cNvSpPr>
          <p:nvPr>
            <p:ph type="sldNum" sz="quarter" idx="10"/>
          </p:nvPr>
        </p:nvSpPr>
        <p:spPr/>
        <p:txBody>
          <a:bodyPr/>
          <a:lstStyle/>
          <a:p>
            <a:fld id="{A63B9007-0201-49BE-A587-7F882848EC05}" type="slidenum">
              <a:rPr lang="en-US" smtClean="0"/>
              <a:t>52</a:t>
            </a:fld>
            <a:endParaRPr lang="en-US"/>
          </a:p>
        </p:txBody>
      </p:sp>
    </p:spTree>
    <p:extLst>
      <p:ext uri="{BB962C8B-B14F-4D97-AF65-F5344CB8AC3E}">
        <p14:creationId xmlns:p14="http://schemas.microsoft.com/office/powerpoint/2010/main" val="401675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Khả năng áp dụng các phương pháp và thủ tục </a:t>
            </a:r>
            <a:r>
              <a:rPr lang="en-US" sz="1200" b="0" i="0" kern="1200">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cấp độ chuyên nghiệp cao nhất</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Hiểu biết lẫn nhau và phối hợp</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tốt hơn giữa </a:t>
            </a:r>
            <a:r>
              <a:rPr lang="en-US" sz="1200" b="0" i="0" kern="1200">
                <a:solidFill>
                  <a:schemeClr val="tx1"/>
                </a:solidFill>
                <a:effectLst/>
                <a:latin typeface="+mn-lt"/>
                <a:ea typeface="+mn-ea"/>
                <a:cs typeface="+mn-cs"/>
              </a:rPr>
              <a:t>những</a:t>
            </a:r>
            <a:r>
              <a:rPr lang="en-US" sz="1200" b="0" i="0" kern="1200" baseline="0">
                <a:solidFill>
                  <a:schemeClr val="tx1"/>
                </a:solidFill>
                <a:effectLst/>
                <a:latin typeface="+mn-lt"/>
                <a:ea typeface="+mn-ea"/>
                <a:cs typeface="+mn-cs"/>
              </a:rPr>
              <a:t> người dùng cùng 1 chuẩn:</a:t>
            </a:r>
          </a:p>
          <a:p>
            <a:pPr marL="457200" lvl="1"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Các nhóm phát triển, </a:t>
            </a:r>
            <a:r>
              <a:rPr lang="vi-VN" sz="1200" b="0" i="0" u="sng" kern="1200">
                <a:solidFill>
                  <a:schemeClr val="tx1"/>
                </a:solidFill>
                <a:effectLst/>
                <a:latin typeface="+mn-lt"/>
                <a:ea typeface="+mn-ea"/>
                <a:cs typeface="+mn-cs"/>
              </a:rPr>
              <a:t>đặc biệt là giữa các đội phát triển và bảo trì</a:t>
            </a:r>
          </a:p>
          <a:p>
            <a:pPr marL="457200" lvl="1" indent="0">
              <a:buFontTx/>
              <a:buNone/>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Hợp tác giữa các nhà phát triển phần mềm và những người tham gia bên ngoài trong dự án</a:t>
            </a:r>
            <a:r>
              <a:rPr lang="en-US" sz="1200" b="0" i="0" kern="1200">
                <a:solidFill>
                  <a:schemeClr val="tx1"/>
                </a:solidFill>
                <a:effectLst/>
                <a:latin typeface="+mn-lt"/>
                <a:ea typeface="+mn-ea"/>
                <a:cs typeface="+mn-cs"/>
              </a:rPr>
              <a:t> tốt</a:t>
            </a:r>
            <a:r>
              <a:rPr lang="en-US" sz="1200" b="0" i="0" kern="1200" baseline="0">
                <a:solidFill>
                  <a:schemeClr val="tx1"/>
                </a:solidFill>
                <a:effectLst/>
                <a:latin typeface="+mn-lt"/>
                <a:ea typeface="+mn-ea"/>
                <a:cs typeface="+mn-cs"/>
              </a:rPr>
              <a:t> hơn</a:t>
            </a:r>
            <a:endParaRPr lang="vi-VN" sz="1200" b="0" i="0" kern="120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Hiểu biết và hợp tác tốt hơn giữa các nhà cung cấp và khách hàng, </a:t>
            </a:r>
            <a:r>
              <a:rPr lang="vi-VN" sz="1200" b="0" i="0" u="sng" kern="1200">
                <a:solidFill>
                  <a:schemeClr val="tx1"/>
                </a:solidFill>
                <a:effectLst/>
                <a:latin typeface="+mn-lt"/>
                <a:ea typeface="+mn-ea"/>
                <a:cs typeface="+mn-cs"/>
              </a:rPr>
              <a:t>dựa trên việc áp dụng các tiêu chuẩn như là một phần của hợp đồng</a:t>
            </a:r>
            <a:endParaRPr lang="en-US" sz="1200" b="0" i="0" u="sng" kern="1200">
              <a:solidFill>
                <a:schemeClr val="tx1"/>
              </a:solidFill>
              <a:effectLst/>
              <a:latin typeface="+mn-lt"/>
              <a:ea typeface="+mn-ea"/>
              <a:cs typeface="+mn-cs"/>
            </a:endParaRPr>
          </a:p>
          <a:p>
            <a:pPr marL="171450" indent="-171450">
              <a:buFontTx/>
              <a:buChar char="-"/>
            </a:pPr>
            <a:endParaRPr lang="en-US" sz="1200" b="0" i="0" kern="1200">
              <a:solidFill>
                <a:schemeClr val="tx1"/>
              </a:solidFill>
              <a:effectLst/>
              <a:latin typeface="+mn-lt"/>
              <a:ea typeface="+mn-ea"/>
              <a:cs typeface="+mn-cs"/>
            </a:endParaRPr>
          </a:p>
          <a:p>
            <a:pPr marL="171450" indent="-171450">
              <a:buFontTx/>
              <a:buChar char="-"/>
            </a:pPr>
            <a:endParaRPr lang="en-US" sz="1200" b="0" i="0" kern="1200">
              <a:solidFill>
                <a:schemeClr val="tx1"/>
              </a:solidFill>
              <a:effectLst/>
              <a:latin typeface="+mn-lt"/>
              <a:ea typeface="+mn-ea"/>
              <a:cs typeface="+mn-cs"/>
            </a:endParaRPr>
          </a:p>
          <a:p>
            <a:pPr marL="171450" indent="-171450">
              <a:buFontTx/>
              <a:buChar char="-"/>
            </a:pPr>
            <a:endParaRPr lang="en-US" sz="1200" b="0" i="0" kern="1200">
              <a:solidFill>
                <a:schemeClr val="tx1"/>
              </a:solidFill>
              <a:effectLst/>
              <a:latin typeface="+mn-lt"/>
              <a:ea typeface="+mn-ea"/>
              <a:cs typeface="+mn-cs"/>
            </a:endParaRPr>
          </a:p>
          <a:p>
            <a:pPr marL="171450" indent="-171450">
              <a:buFontTx/>
              <a:buChar char="-"/>
            </a:pPr>
            <a:endParaRPr lang="en-US" sz="1200" b="0" i="0" kern="1200">
              <a:solidFill>
                <a:schemeClr val="tx1"/>
              </a:solidFill>
              <a:effectLst/>
              <a:latin typeface="+mn-lt"/>
              <a:ea typeface="+mn-ea"/>
              <a:cs typeface="+mn-cs"/>
            </a:endParaRPr>
          </a:p>
          <a:p>
            <a:r>
              <a:rPr lang="en-US" b="1"/>
              <a:t>Better mutual understanding and coordination</a:t>
            </a:r>
            <a:r>
              <a:rPr lang="en-US"/>
              <a:t> among development teams but especially between development and maintenance teams</a:t>
            </a:r>
          </a:p>
          <a:p>
            <a:r>
              <a:rPr lang="en-US" b="1"/>
              <a:t>Greater cooperation </a:t>
            </a:r>
            <a:r>
              <a:rPr lang="en-US"/>
              <a:t>between the software developer and external participants in the project</a:t>
            </a:r>
          </a:p>
          <a:p>
            <a:r>
              <a:rPr lang="en-US" b="1"/>
              <a:t>Better understanding and cooperation </a:t>
            </a:r>
            <a:r>
              <a:rPr lang="en-US"/>
              <a:t>between suppliers and customers, based on the adoption of standards as part of the contract</a:t>
            </a:r>
            <a:endParaRPr lang="en-GB"/>
          </a:p>
        </p:txBody>
      </p:sp>
      <p:sp>
        <p:nvSpPr>
          <p:cNvPr id="4" name="Slide Number Placeholder 3"/>
          <p:cNvSpPr>
            <a:spLocks noGrp="1"/>
          </p:cNvSpPr>
          <p:nvPr>
            <p:ph type="sldNum" sz="quarter" idx="10"/>
          </p:nvPr>
        </p:nvSpPr>
        <p:spPr/>
        <p:txBody>
          <a:bodyPr/>
          <a:lstStyle/>
          <a:p>
            <a:fld id="{A63B9007-0201-49BE-A587-7F882848EC05}" type="slidenum">
              <a:rPr lang="en-US" smtClean="0"/>
              <a:t>7</a:t>
            </a:fld>
            <a:endParaRPr lang="en-US"/>
          </a:p>
        </p:txBody>
      </p:sp>
    </p:spTree>
    <p:extLst>
      <p:ext uri="{BB962C8B-B14F-4D97-AF65-F5344CB8AC3E}">
        <p14:creationId xmlns:p14="http://schemas.microsoft.com/office/powerpoint/2010/main" val="16586710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4 loại kiểm toán SQA (audit) cho 1 tổ chức PM: kiểm toán bên trong; kiểm toán subcontractors và suppliers; kiểm toán bên ngoài thực hiện bởi các cơ quan cấp chứng nhận; kiểm toán thực hiện bởi KH. Đơn vị SQA thực hiện 2 loại kiểm toán đầu. Mỗi loại có những task riêng: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(SV TỰ XEM)</a:t>
            </a: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 Kiểm toán bên trong</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Preparation of annual programs for internal SQA audits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Performance of internal SQA audits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Follow-up of corrections and improvements to be carried out by the audited teams and other units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Preparation of periodic summary reports of status of audit findings, including recommendations for improvements.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 Kiểm toán subcontractors và suppliers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Preparation of the annual program for SQA audits of subcontractors and suppliers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Performance of SQA audits of subcontractors and suppliers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Follow-up of corrections and improvements to be carried out by the audited subcontractors and suppliers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Collection of data on the performance of subcontractors and suppliers from internal as well as external sources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Periodic evaluation of the organization’s certified subcontractors’ and suppliers’ SQA systems based on audit reports and information collected from other internal and external sources. The evaluation report includes recommendations regarding certification of subcontractors and suppliers.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 Kiểm toán bên ngoài thực hiện bởi các cơ quan cấp chứng nhận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Coordination of the certification audit’s contents and schedule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Preparation of documents specified by the certification bodies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Instruction of the audited teams and performance of the preparations necessary for certification audits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Participation in certification audits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Ensuring that required corrections and improvements are performed.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 Kiểm toán thực hiện bởi KH: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Coordination of the audit’s contents and schedule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Preparation of documents specified by the customer’s auditor</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Instruction of the audited teams and performance of the preparations necessary for SQA audits by the organization’s customers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Participation in the audits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Ensuring that required corrections and improvements are performed.</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 audit and certification sub-unit is the unit that is involved with any type of internal audit. A company may have both internal and external audits. The SQA unit is only responsible for internal audits and audits from subcontractors and suppliers, i.e. audits that are not made internally but carried out internally. External audits are done by certified bodies or customers wishing to evaluate the SQA system. An audit I must explain is a type of evaluation of the system. Therefore SQA audits are evaluating how well the system is doing in respect to the software quality.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 sub unit needs to perform a certain number of tasks surrounding audits. These include creating audit programs that can be carried out annually. As well as creating new audit programs, they also need to make sure the performances of the audits are to the correct standard and make sure that any corrections and improvements diagnosed are implemented by the audit teams. Once the audits are carried out, the sub-unit must publish its audit reports, and suggest improvements to the development and maintenance teams.</a:t>
            </a:r>
          </a:p>
        </p:txBody>
      </p:sp>
      <p:sp>
        <p:nvSpPr>
          <p:cNvPr id="4" name="Slide Number Placeholder 3"/>
          <p:cNvSpPr>
            <a:spLocks noGrp="1"/>
          </p:cNvSpPr>
          <p:nvPr>
            <p:ph type="sldNum" sz="quarter" idx="10"/>
          </p:nvPr>
        </p:nvSpPr>
        <p:spPr/>
        <p:txBody>
          <a:bodyPr/>
          <a:lstStyle/>
          <a:p>
            <a:fld id="{A63B9007-0201-49BE-A587-7F882848EC05}" type="slidenum">
              <a:rPr lang="en-US" smtClean="0"/>
              <a:t>53</a:t>
            </a:fld>
            <a:endParaRPr lang="en-US"/>
          </a:p>
        </p:txBody>
      </p:sp>
    </p:spTree>
    <p:extLst>
      <p:ext uri="{BB962C8B-B14F-4D97-AF65-F5344CB8AC3E}">
        <p14:creationId xmlns:p14="http://schemas.microsoft.com/office/powerpoint/2010/main" val="1340389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(SV TỰ XEM)</a:t>
            </a:r>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HẦU</a:t>
            </a:r>
            <a:r>
              <a:rPr lang="en-US" sz="1200" b="1" i="0" kern="1200" baseline="0">
                <a:solidFill>
                  <a:schemeClr val="tx1"/>
                </a:solidFill>
                <a:effectLst/>
                <a:latin typeface="+mn-lt"/>
                <a:ea typeface="+mn-ea"/>
                <a:cs typeface="+mn-cs"/>
              </a:rPr>
              <a:t> HẾT NHỮNG NGƯỜI HỖ TRỢ SQA LÀ: </a:t>
            </a:r>
            <a:r>
              <a:rPr lang="en-US" sz="1200" b="1" i="0" kern="1200">
                <a:solidFill>
                  <a:schemeClr val="tx1"/>
                </a:solidFill>
                <a:effectLst/>
                <a:latin typeface="+mn-lt"/>
                <a:ea typeface="+mn-ea"/>
                <a:cs typeface="+mn-cs"/>
              </a:rPr>
              <a:t>PROJECT MANAGERS, TEAM LEADERS VÀ</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SQA TRUSTEES. </a:t>
            </a:r>
            <a:r>
              <a:rPr lang="en-US" sz="1200" b="0" i="0" kern="1200">
                <a:solidFill>
                  <a:schemeClr val="tx1"/>
                </a:solidFill>
                <a:effectLst/>
                <a:latin typeface="+mn-lt"/>
                <a:ea typeface="+mn-ea"/>
                <a:cs typeface="+mn-cs"/>
              </a:rPr>
              <a:t>Sự hỗ trợ cần xoay quanh việc thực hiện các thủ tục SQA, ví dụ:</a:t>
            </a:r>
          </a:p>
          <a:p>
            <a:pPr marL="0" indent="0">
              <a:buFontTx/>
              <a:buNone/>
            </a:pPr>
            <a:r>
              <a:rPr lang="en-US" sz="1200" b="0" i="0" kern="1200">
                <a:solidFill>
                  <a:schemeClr val="tx1"/>
                </a:solidFill>
                <a:effectLst/>
                <a:latin typeface="+mn-lt"/>
                <a:ea typeface="+mn-ea"/>
                <a:cs typeface="+mn-cs"/>
              </a:rPr>
              <a:t>- Chuẩn</a:t>
            </a:r>
            <a:r>
              <a:rPr lang="en-US" sz="1200" b="0" i="0" kern="1200" baseline="0">
                <a:solidFill>
                  <a:schemeClr val="tx1"/>
                </a:solidFill>
                <a:effectLst/>
                <a:latin typeface="+mn-lt"/>
                <a:ea typeface="+mn-ea"/>
                <a:cs typeface="+mn-cs"/>
              </a:rPr>
              <a:t> bị KH dự án và CL</a:t>
            </a:r>
          </a:p>
          <a:p>
            <a:pPr marL="0" indent="0">
              <a:buFontTx/>
              <a:buNone/>
            </a:pP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Nhóm đánh giá nhân sự</a:t>
            </a:r>
          </a:p>
          <a:p>
            <a:pPr marL="0" indent="0">
              <a:buFontTx/>
              <a:buNone/>
            </a:pPr>
            <a:r>
              <a:rPr lang="en-US" sz="1200" b="0" i="1" kern="1200" baseline="0">
                <a:solidFill>
                  <a:schemeClr val="tx1"/>
                </a:solidFill>
                <a:effectLst/>
                <a:latin typeface="+mn-lt"/>
                <a:ea typeface="+mn-ea"/>
                <a:cs typeface="+mn-cs"/>
              </a:rPr>
              <a:t>- (</a:t>
            </a:r>
            <a:r>
              <a:rPr lang="vi-VN" sz="1200" b="0" i="1" kern="1200" baseline="0">
                <a:solidFill>
                  <a:schemeClr val="tx1"/>
                </a:solidFill>
                <a:effectLst/>
                <a:latin typeface="+mn-lt"/>
                <a:ea typeface="+mn-ea"/>
                <a:cs typeface="+mn-cs"/>
              </a:rPr>
              <a:t>Lựa chọn phương pháp phát triển và các công cụ phản ánh dữ liệu tích lũy được kinh nghiệm thất bại của các đơn vị SQA</a:t>
            </a:r>
            <a:r>
              <a:rPr lang="en-US" sz="1200" b="0" i="1" kern="1200" baseline="0">
                <a:solidFill>
                  <a:schemeClr val="tx1"/>
                </a:solidFill>
                <a:effectLst/>
                <a:latin typeface="+mn-lt"/>
                <a:ea typeface="+mn-ea"/>
                <a:cs typeface="+mn-cs"/>
              </a:rPr>
              <a:t>)</a:t>
            </a:r>
            <a:endParaRPr lang="vi-VN" sz="1200" b="0" i="1" kern="1200" baseline="0">
              <a:solidFill>
                <a:schemeClr val="tx1"/>
              </a:solidFill>
              <a:effectLst/>
              <a:latin typeface="+mn-lt"/>
              <a:ea typeface="+mn-ea"/>
              <a:cs typeface="+mn-cs"/>
            </a:endParaRPr>
          </a:p>
          <a:p>
            <a:pPr marL="0" indent="0">
              <a:buFontTx/>
              <a:buNone/>
            </a:pP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Lựa chọn các biện pháp để giải quyết xác định những rủi ro phát triển phần mềm</a:t>
            </a:r>
          </a:p>
          <a:p>
            <a:pPr marL="0" indent="0">
              <a:buFontTx/>
              <a:buNone/>
            </a:pP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Lựa chọn các biện pháp để giải quyết chậm trễ tiến độ và chi ngân sách</a:t>
            </a:r>
          </a:p>
          <a:p>
            <a:pPr marL="0" indent="0">
              <a:buFontTx/>
              <a:buNone/>
            </a:pP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Lựa chọn </a:t>
            </a:r>
            <a:r>
              <a:rPr lang="en-US" sz="1200" b="0" i="0" kern="1200" baseline="0">
                <a:solidFill>
                  <a:schemeClr val="tx1"/>
                </a:solidFill>
                <a:effectLst/>
                <a:latin typeface="+mn-lt"/>
                <a:ea typeface="+mn-ea"/>
                <a:cs typeface="+mn-cs"/>
              </a:rPr>
              <a:t>các độ đo </a:t>
            </a:r>
            <a:r>
              <a:rPr lang="vi-VN" sz="1200" b="0" i="0" kern="1200" baseline="0">
                <a:solidFill>
                  <a:schemeClr val="tx1"/>
                </a:solidFill>
                <a:effectLst/>
                <a:latin typeface="+mn-lt"/>
                <a:ea typeface="+mn-ea"/>
                <a:cs typeface="+mn-cs"/>
              </a:rPr>
              <a:t>SQA và các thành phần chi phí phần mềm</a:t>
            </a:r>
            <a:endParaRPr lang="en-US" sz="1200" b="0" i="0" kern="1200" baseline="0">
              <a:solidFill>
                <a:schemeClr val="tx1"/>
              </a:solidFill>
              <a:effectLst/>
              <a:latin typeface="+mn-lt"/>
              <a:ea typeface="+mn-ea"/>
              <a:cs typeface="+mn-cs"/>
            </a:endParaRPr>
          </a:p>
          <a:p>
            <a:pPr marL="171450" indent="-171450">
              <a:buFontTx/>
              <a:buChar char="-"/>
            </a:pP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SQA unit needs to be able to support various members of the organisation in promoting and abiding the SQA processes. The sub-unit works closely with project managers, team leaders and SQA trustees as they are greatly involved in the SQA process. </a:t>
            </a:r>
          </a:p>
          <a:p>
            <a:r>
              <a:rPr lang="en-US" sz="1200" b="1" i="0" kern="1200">
                <a:solidFill>
                  <a:schemeClr val="tx1"/>
                </a:solidFill>
                <a:effectLst/>
                <a:latin typeface="+mn-lt"/>
                <a:ea typeface="+mn-ea"/>
                <a:cs typeface="+mn-cs"/>
              </a:rPr>
              <a:t>Example of procedures that may need support from the SQA unit include creation of project plans, choice of development methodologies ,choice of metrics, choice of software cost components , and SQA information systems</a:t>
            </a:r>
            <a:r>
              <a:rPr lang="en-US" sz="1200" b="0" i="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54</a:t>
            </a:fld>
            <a:endParaRPr lang="en-US"/>
          </a:p>
        </p:txBody>
      </p:sp>
    </p:spTree>
    <p:extLst>
      <p:ext uri="{BB962C8B-B14F-4D97-AF65-F5344CB8AC3E}">
        <p14:creationId xmlns:p14="http://schemas.microsoft.com/office/powerpoint/2010/main" val="17393968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SV</a:t>
            </a:r>
            <a:r>
              <a:rPr lang="en-US" baseline="0"/>
              <a:t> TỰ XEM</a:t>
            </a:r>
          </a:p>
          <a:p>
            <a:r>
              <a:rPr lang="en-US" baseline="0"/>
              <a:t>CHỌN CHUẨN, THEO DÕI THI HÀNH</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55</a:t>
            </a:fld>
            <a:endParaRPr lang="en-US"/>
          </a:p>
        </p:txBody>
      </p:sp>
    </p:spTree>
    <p:extLst>
      <p:ext uri="{BB962C8B-B14F-4D97-AF65-F5344CB8AC3E}">
        <p14:creationId xmlns:p14="http://schemas.microsoft.com/office/powerpoint/2010/main" val="17196038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Đối với tiêu chuẩn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theo dõi sự phát triển và thay đổi trong SQA và chuẩn </a:t>
            </a:r>
            <a:r>
              <a:rPr lang="en-US" sz="1200" b="0" i="0" kern="1200">
                <a:solidFill>
                  <a:schemeClr val="tx1"/>
                </a:solidFill>
                <a:effectLst/>
                <a:latin typeface="+mn-lt"/>
                <a:ea typeface="+mn-ea"/>
                <a:cs typeface="+mn-cs"/>
              </a:rPr>
              <a:t>công</a:t>
            </a:r>
            <a:r>
              <a:rPr lang="en-US" sz="1200" b="0" i="0" kern="1200" baseline="0">
                <a:solidFill>
                  <a:schemeClr val="tx1"/>
                </a:solidFill>
                <a:effectLst/>
                <a:latin typeface="+mn-lt"/>
                <a:ea typeface="+mn-ea"/>
                <a:cs typeface="+mn-cs"/>
              </a:rPr>
              <a:t> nghệ </a:t>
            </a:r>
            <a:r>
              <a:rPr lang="vi-VN" sz="1200" b="0" i="0" kern="1200">
                <a:solidFill>
                  <a:schemeClr val="tx1"/>
                </a:solidFill>
                <a:effectLst/>
                <a:latin typeface="+mn-lt"/>
                <a:ea typeface="+mn-ea"/>
                <a:cs typeface="+mn-cs"/>
              </a:rPr>
              <a:t>phần mềm và giới thiệu việc áp dụng các tiêu chuẩn khác</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Đối với thủ tục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phối hợp và tham gia vào phát triển, bảo trì và cập nhật các thủ tục cũng như chuẩn bị một chương trình hàng năm cho sự phát triển của các thủ tục mới</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The SQA unit needs to decide which standards to choose </a:t>
            </a:r>
            <a:r>
              <a:rPr lang="en-US" sz="1200" b="0" i="0" kern="1200">
                <a:solidFill>
                  <a:schemeClr val="tx1"/>
                </a:solidFill>
                <a:effectLst/>
                <a:latin typeface="+mn-lt"/>
                <a:ea typeface="+mn-ea"/>
                <a:cs typeface="+mn-cs"/>
              </a:rPr>
              <a:t>which will be the bases of software quality through the projects life cycle. Quality Standards are created by external professionals and experts and create a proven tested formula on how to create a successful quality assured system. However standards differ and the SQA unit must make an informed decision on which standards they should take.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As well as that the </a:t>
            </a:r>
            <a:r>
              <a:rPr lang="en-US" sz="1200" b="1" i="0" kern="1200">
                <a:solidFill>
                  <a:schemeClr val="tx1"/>
                </a:solidFill>
                <a:effectLst/>
                <a:latin typeface="+mn-lt"/>
                <a:ea typeface="+mn-ea"/>
                <a:cs typeface="+mn-cs"/>
              </a:rPr>
              <a:t>SQA unit must take a number of other actions to adapt to the change in standards</a:t>
            </a:r>
            <a:r>
              <a:rPr lang="en-US" sz="1200" b="0" i="0" kern="1200">
                <a:solidFill>
                  <a:schemeClr val="tx1"/>
                </a:solidFill>
                <a:effectLst/>
                <a:latin typeface="+mn-lt"/>
                <a:ea typeface="+mn-ea"/>
                <a:cs typeface="+mn-cs"/>
              </a:rPr>
              <a:t>. They must first create and update current procedures in accordance to the standards they are setting. They must set out to do this with both the SQA committee and SQA forum. They must change and update the procedures in accordance with the current standards the company have.</a:t>
            </a:r>
          </a:p>
          <a:p>
            <a:endParaRPr lang="en-US"/>
          </a:p>
          <a:p>
            <a:r>
              <a:rPr lang="en-US"/>
              <a:t>The tasks associated with the </a:t>
            </a:r>
            <a:r>
              <a:rPr lang="en-US" u="sng"/>
              <a:t>standards</a:t>
            </a:r>
            <a:r>
              <a:rPr lang="en-US"/>
              <a:t> adopted by the organization include </a:t>
            </a:r>
            <a:r>
              <a:rPr lang="en-US" b="1"/>
              <a:t>follow-up of developments and changes in SQA and software engineering standards and recommending adoption of additional standards.</a:t>
            </a:r>
          </a:p>
          <a:p>
            <a:r>
              <a:rPr lang="en-US"/>
              <a:t>The tasks associated with the organization’s SQA </a:t>
            </a:r>
            <a:r>
              <a:rPr lang="en-US" u="sng"/>
              <a:t>procedures</a:t>
            </a:r>
            <a:r>
              <a:rPr lang="en-US"/>
              <a:t> include </a:t>
            </a:r>
            <a:r>
              <a:rPr lang="en-US" b="1"/>
              <a:t>coordination and participation in development, maintenance and updating of procedures as well as preparation of an annual program for development of new procedures.</a:t>
            </a:r>
          </a:p>
        </p:txBody>
      </p:sp>
      <p:sp>
        <p:nvSpPr>
          <p:cNvPr id="4" name="Slide Number Placeholder 3"/>
          <p:cNvSpPr>
            <a:spLocks noGrp="1"/>
          </p:cNvSpPr>
          <p:nvPr>
            <p:ph type="sldNum" sz="quarter" idx="10"/>
          </p:nvPr>
        </p:nvSpPr>
        <p:spPr/>
        <p:txBody>
          <a:bodyPr/>
          <a:lstStyle/>
          <a:p>
            <a:fld id="{A63B9007-0201-49BE-A587-7F882848EC05}" type="slidenum">
              <a:rPr lang="en-US" smtClean="0"/>
              <a:t>56</a:t>
            </a:fld>
            <a:endParaRPr lang="en-US"/>
          </a:p>
        </p:txBody>
      </p:sp>
    </p:spTree>
    <p:extLst>
      <p:ext uri="{BB962C8B-B14F-4D97-AF65-F5344CB8AC3E}">
        <p14:creationId xmlns:p14="http://schemas.microsoft.com/office/powerpoint/2010/main" val="19187824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a:solidFill>
                  <a:schemeClr val="tx1"/>
                </a:solidFill>
                <a:effectLst/>
                <a:latin typeface="+mn-lt"/>
                <a:ea typeface="+mn-ea"/>
                <a:cs typeface="+mn-cs"/>
              </a:rPr>
              <a:t>Mục đích của đơn vị </a:t>
            </a:r>
            <a:r>
              <a:rPr lang="en-US" sz="1200" b="1" i="0" kern="1200">
                <a:solidFill>
                  <a:schemeClr val="tx1"/>
                </a:solidFill>
                <a:effectLst/>
                <a:latin typeface="+mn-lt"/>
                <a:ea typeface="+mn-ea"/>
                <a:cs typeface="+mn-cs"/>
              </a:rPr>
              <a:t>này</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là để theo kịp với những tiến bộ chuyên môn mới, các giải pháp cho những khó khăn và phân tích lỗi hệ thống, mà sau đó có thể được áp dụng cho các dự án hiện tại, do đó cải thiện việc bảo đảm chất lượng tổng thể.</a:t>
            </a:r>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Ví</a:t>
            </a:r>
            <a:r>
              <a:rPr lang="en-US" sz="1200" b="0" i="0" kern="1200" baseline="0">
                <a:solidFill>
                  <a:schemeClr val="tx1"/>
                </a:solidFill>
                <a:effectLst/>
                <a:latin typeface="+mn-lt"/>
                <a:ea typeface="+mn-ea"/>
                <a:cs typeface="+mn-cs"/>
              </a:rPr>
              <a:t> dụ:</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Kiểm tra và đánh giá các phương pháp phát triển từ bên ngoài và các công cụ</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Phát triển các giải pháp cho những khó khăn trong phương pháp phát triển hiện tại và các công cụ nội bộ</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Phương pháp phát triển về chất lượng phần mềm đo lường và năng suất của nhóm</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 aim of this sub-unit is </a:t>
            </a:r>
            <a:r>
              <a:rPr lang="en-US" sz="1200" b="1" i="0" kern="1200">
                <a:solidFill>
                  <a:schemeClr val="tx1"/>
                </a:solidFill>
                <a:effectLst/>
                <a:latin typeface="+mn-lt"/>
                <a:ea typeface="+mn-ea"/>
                <a:cs typeface="+mn-cs"/>
              </a:rPr>
              <a:t>to keep up with new professional advances</a:t>
            </a:r>
            <a:r>
              <a:rPr lang="en-US" sz="1200" b="0" i="0" kern="1200">
                <a:solidFill>
                  <a:schemeClr val="tx1"/>
                </a:solidFill>
                <a:effectLst/>
                <a:latin typeface="+mn-lt"/>
                <a:ea typeface="+mn-ea"/>
                <a:cs typeface="+mn-cs"/>
              </a:rPr>
              <a:t>, solutions to project difficulties and analyses of system failures, which can then be applied to the current working project, thus </a:t>
            </a:r>
            <a:r>
              <a:rPr lang="en-US" sz="1200" b="1" i="0" kern="1200">
                <a:solidFill>
                  <a:schemeClr val="tx1"/>
                </a:solidFill>
                <a:effectLst/>
                <a:latin typeface="+mn-lt"/>
                <a:ea typeface="+mn-ea"/>
                <a:cs typeface="+mn-cs"/>
              </a:rPr>
              <a:t>improving the overall quality assurance</a:t>
            </a:r>
            <a:r>
              <a:rPr lang="en-US" sz="1200" b="0" i="0" kern="120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Examples of the work this unit does include </a:t>
            </a:r>
            <a:r>
              <a:rPr lang="en-US" sz="1200" b="1" i="0" kern="1200">
                <a:solidFill>
                  <a:schemeClr val="tx1"/>
                </a:solidFill>
                <a:effectLst/>
                <a:latin typeface="+mn-lt"/>
                <a:ea typeface="+mn-ea"/>
                <a:cs typeface="+mn-cs"/>
              </a:rPr>
              <a:t>testing and evaluating new external developing methods and tools, developing solutions to difficulties in current developing method and tools internally and developing current methods of measuring quality</a:t>
            </a:r>
            <a:r>
              <a:rPr lang="en-US" sz="1200" b="0" i="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57</a:t>
            </a:fld>
            <a:endParaRPr lang="en-US"/>
          </a:p>
        </p:txBody>
      </p:sp>
    </p:spTree>
    <p:extLst>
      <p:ext uri="{BB962C8B-B14F-4D97-AF65-F5344CB8AC3E}">
        <p14:creationId xmlns:p14="http://schemas.microsoft.com/office/powerpoint/2010/main" val="19187824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SQA information systems are meant to </a:t>
            </a:r>
            <a:r>
              <a:rPr lang="en-US" sz="1200" b="1" i="0" kern="1200">
                <a:solidFill>
                  <a:schemeClr val="tx1"/>
                </a:solidFill>
                <a:effectLst/>
                <a:latin typeface="+mn-lt"/>
                <a:ea typeface="+mn-ea"/>
                <a:cs typeface="+mn-cs"/>
              </a:rPr>
              <a:t>facilitate and improve the functioning of SQA systems</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tạo điều kiện và cải thiện chức năng của hệ thống SQA</a:t>
            </a:r>
            <a:r>
              <a:rPr lang="en-US" sz="1200" b="0" i="0" kern="1200" baseline="0">
                <a:solidFill>
                  <a:schemeClr val="tx1"/>
                </a:solidFill>
                <a:effectLst/>
                <a:latin typeface="+mn-lt"/>
                <a:ea typeface="+mn-ea"/>
                <a:cs typeface="+mn-cs"/>
              </a:rPr>
              <a:t>)</a:t>
            </a:r>
            <a:r>
              <a:rPr lang="en-US" sz="1200" b="0" i="0" kern="1200">
                <a:solidFill>
                  <a:schemeClr val="tx1"/>
                </a:solidFill>
                <a:effectLst/>
                <a:latin typeface="+mn-lt"/>
                <a:ea typeface="+mn-ea"/>
                <a:cs typeface="+mn-cs"/>
              </a:rPr>
              <a:t> The tasks involved include:</a:t>
            </a:r>
          </a:p>
          <a:p>
            <a:pPr marL="171450" indent="-171450">
              <a:buFontTx/>
              <a:buChar char="-"/>
            </a:pPr>
            <a:r>
              <a:rPr lang="en-US" sz="1200" b="0" i="0" kern="1200">
                <a:solidFill>
                  <a:schemeClr val="tx1"/>
                </a:solidFill>
                <a:effectLst/>
                <a:latin typeface="+mn-lt"/>
                <a:ea typeface="+mn-ea"/>
                <a:cs typeface="+mn-cs"/>
              </a:rPr>
              <a:t>Tạo,</a:t>
            </a:r>
            <a:r>
              <a:rPr lang="en-US" sz="1200" b="0" i="0" kern="1200" baseline="0">
                <a:solidFill>
                  <a:schemeClr val="tx1"/>
                </a:solidFill>
                <a:effectLst/>
                <a:latin typeface="+mn-lt"/>
                <a:ea typeface="+mn-ea"/>
                <a:cs typeface="+mn-cs"/>
              </a:rPr>
              <a:t> pt và cập nhật HTTT về SQA cho </a:t>
            </a:r>
            <a:r>
              <a:rPr lang="en-US" sz="1200" b="1" i="0" kern="1200">
                <a:solidFill>
                  <a:schemeClr val="tx1"/>
                </a:solidFill>
                <a:effectLst/>
                <a:latin typeface="+mn-lt"/>
                <a:ea typeface="+mn-ea"/>
                <a:cs typeface="+mn-cs"/>
              </a:rPr>
              <a:t>software developers, maintenance units and the SQA unit itself</a:t>
            </a:r>
            <a:r>
              <a:rPr lang="en-US" sz="1200" b="0" i="0" kern="1200" baseline="0">
                <a:solidFill>
                  <a:schemeClr val="tx1"/>
                </a:solidFill>
                <a:effectLst/>
                <a:latin typeface="+mn-lt"/>
                <a:ea typeface="+mn-ea"/>
                <a:cs typeface="+mn-cs"/>
              </a:rPr>
              <a:t> sử dụng</a:t>
            </a:r>
          </a:p>
          <a:p>
            <a:pPr marL="171450" indent="-171450">
              <a:buFontTx/>
              <a:buChar char="-"/>
            </a:pPr>
            <a:r>
              <a:rPr lang="en-US" sz="1200" b="0" i="0" kern="1200">
                <a:solidFill>
                  <a:schemeClr val="tx1"/>
                </a:solidFill>
                <a:effectLst/>
                <a:latin typeface="+mn-lt"/>
                <a:ea typeface="+mn-ea"/>
                <a:cs typeface="+mn-cs"/>
              </a:rPr>
              <a:t>Ngoài</a:t>
            </a:r>
            <a:r>
              <a:rPr lang="en-US" sz="1200" b="0" i="0" kern="1200" baseline="0">
                <a:solidFill>
                  <a:schemeClr val="tx1"/>
                </a:solidFill>
                <a:effectLst/>
                <a:latin typeface="+mn-lt"/>
                <a:ea typeface="+mn-ea"/>
                <a:cs typeface="+mn-cs"/>
              </a:rPr>
              <a:t> ra cũng cần phải luôn cập nhật HTTT </a:t>
            </a:r>
            <a:r>
              <a:rPr lang="en-US" sz="1200" b="0" i="0" kern="1200">
                <a:solidFill>
                  <a:schemeClr val="tx1"/>
                </a:solidFill>
                <a:effectLst/>
                <a:latin typeface="+mn-lt"/>
                <a:ea typeface="+mn-ea"/>
                <a:cs typeface="+mn-cs"/>
              </a:rPr>
              <a:t>SQA  và</a:t>
            </a:r>
            <a:r>
              <a:rPr lang="en-US" sz="1200" b="0" i="0" kern="1200" baseline="0">
                <a:solidFill>
                  <a:schemeClr val="tx1"/>
                </a:solidFill>
                <a:effectLst/>
                <a:latin typeface="+mn-lt"/>
                <a:ea typeface="+mn-ea"/>
                <a:cs typeface="+mn-cs"/>
              </a:rPr>
              <a:t> pt </a:t>
            </a:r>
            <a:r>
              <a:rPr lang="en-US" sz="1200" b="0" i="0" kern="1200">
                <a:solidFill>
                  <a:schemeClr val="tx1"/>
                </a:solidFill>
                <a:effectLst/>
                <a:latin typeface="+mn-lt"/>
                <a:ea typeface="+mn-ea"/>
                <a:cs typeface="+mn-cs"/>
              </a:rPr>
              <a:t>SQA internet site</a:t>
            </a:r>
          </a:p>
          <a:p>
            <a:pPr marL="171450" indent="-171450">
              <a:buFontTx/>
              <a:buChar char="-"/>
            </a:pP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SQA information system sub-units purpose is </a:t>
            </a:r>
            <a:r>
              <a:rPr lang="en-US" sz="1200" b="1" i="0" kern="1200">
                <a:solidFill>
                  <a:schemeClr val="tx1"/>
                </a:solidFill>
                <a:effectLst/>
                <a:latin typeface="+mn-lt"/>
                <a:ea typeface="+mn-ea"/>
                <a:cs typeface="+mn-cs"/>
              </a:rPr>
              <a:t>to create, develop and update an information system that is dedicated to SQA</a:t>
            </a:r>
            <a:r>
              <a:rPr lang="en-US" sz="1200" b="0" i="0" kern="1200">
                <a:solidFill>
                  <a:schemeClr val="tx1"/>
                </a:solidFill>
                <a:effectLst/>
                <a:latin typeface="+mn-lt"/>
                <a:ea typeface="+mn-ea"/>
                <a:cs typeface="+mn-cs"/>
              </a:rPr>
              <a:t>. The sub-unit </a:t>
            </a:r>
            <a:r>
              <a:rPr lang="en-US" sz="1200" b="1" i="0" kern="1200">
                <a:solidFill>
                  <a:schemeClr val="tx1"/>
                </a:solidFill>
                <a:effectLst/>
                <a:latin typeface="+mn-lt"/>
                <a:ea typeface="+mn-ea"/>
                <a:cs typeface="+mn-cs"/>
              </a:rPr>
              <a:t>needs to create information system that can be used by software developers, maintenance units and the SQA unit itself</a:t>
            </a:r>
            <a:r>
              <a:rPr lang="en-US" sz="1200" b="0" i="0" kern="1200">
                <a:solidFill>
                  <a:schemeClr val="tx1"/>
                </a:solidFill>
                <a:effectLst/>
                <a:latin typeface="+mn-lt"/>
                <a:ea typeface="+mn-ea"/>
                <a:cs typeface="+mn-cs"/>
              </a:rPr>
              <a:t>. The system could for example collect activity data from software developers (eg data analysis), process it and create period reports, lists, queries etc. The sub-unit also needs to keep SQA information system updated and develop the SQA internet site.</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58</a:t>
            </a:fld>
            <a:endParaRPr lang="en-US"/>
          </a:p>
        </p:txBody>
      </p:sp>
    </p:spTree>
    <p:extLst>
      <p:ext uri="{BB962C8B-B14F-4D97-AF65-F5344CB8AC3E}">
        <p14:creationId xmlns:p14="http://schemas.microsoft.com/office/powerpoint/2010/main" val="19187824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SQA trustees (ủy</a:t>
            </a:r>
            <a:r>
              <a:rPr lang="en-US" b="1" baseline="0"/>
              <a:t> viên SQA): các thành viên chính thức trong từng nhóm </a:t>
            </a:r>
            <a:r>
              <a:rPr lang="vi-VN" b="1" baseline="0"/>
              <a:t>đơ</a:t>
            </a:r>
            <a:r>
              <a:rPr lang="en-US" b="1" baseline="0"/>
              <a:t>n vị</a:t>
            </a:r>
          </a:p>
          <a:p>
            <a:endParaRPr lang="en-US"/>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17567711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SQA trustees (ủy</a:t>
            </a:r>
            <a:r>
              <a:rPr lang="en-US" b="1" baseline="0"/>
              <a:t> viên SQA)</a:t>
            </a:r>
          </a:p>
          <a:p>
            <a:pPr marL="0" indent="0">
              <a:buFontTx/>
              <a:buNone/>
            </a:pPr>
            <a:r>
              <a:rPr lang="en-US" b="1"/>
              <a:t>- SQA trustees là</a:t>
            </a:r>
            <a:r>
              <a:rPr lang="en-US" b="1" baseline="0"/>
              <a:t> những thành viên có sự quan tâm nhiều đến CLPM, tự nguyện đóng góp công sức vào vấn đề CL. </a:t>
            </a:r>
            <a:r>
              <a:rPr lang="vi-VN" baseline="0"/>
              <a:t>Họ làm việc với cả đơn vị SQA</a:t>
            </a:r>
            <a:r>
              <a:rPr lang="en-US" baseline="0"/>
              <a:t> </a:t>
            </a:r>
            <a:r>
              <a:rPr lang="vi-VN" baseline="0"/>
              <a:t>và tổ chức SQA, do đó là một </a:t>
            </a:r>
            <a:r>
              <a:rPr lang="en-US" baseline="0"/>
              <a:t>bộ phận </a:t>
            </a:r>
            <a:r>
              <a:rPr lang="vi-VN" baseline="0"/>
              <a:t>quan trọng đối với thông tin liên lạc giữa hai</a:t>
            </a:r>
            <a:r>
              <a:rPr lang="en-US" baseline="0"/>
              <a:t> bên</a:t>
            </a:r>
            <a:r>
              <a:rPr lang="vi-VN" baseline="0"/>
              <a:t>.</a:t>
            </a:r>
            <a:endParaRPr lang="en-US" baseline="0"/>
          </a:p>
          <a:p>
            <a:pPr marL="0" indent="0">
              <a:buFontTx/>
              <a:buNone/>
            </a:pPr>
            <a:r>
              <a:rPr lang="en-US" baseline="0"/>
              <a:t>- </a:t>
            </a:r>
            <a:r>
              <a:rPr lang="vi-VN" baseline="0"/>
              <a:t>Nhiệm vụ SQA có thể được chia thành hai loại riêng biệt, nhiệm vụ </a:t>
            </a:r>
            <a:r>
              <a:rPr lang="en-US" baseline="0"/>
              <a:t>của </a:t>
            </a:r>
            <a:r>
              <a:rPr lang="vi-VN" baseline="0"/>
              <a:t>đơn vị và nhiệm vụ </a:t>
            </a:r>
            <a:r>
              <a:rPr lang="en-US" baseline="0"/>
              <a:t>với </a:t>
            </a:r>
            <a:r>
              <a:rPr lang="vi-VN" baseline="0"/>
              <a:t>tổ chức.</a:t>
            </a:r>
            <a:endParaRPr lang="en-US" baseline="0"/>
          </a:p>
          <a:p>
            <a:pPr marL="457200" lvl="1" indent="0">
              <a:buFontTx/>
              <a:buNone/>
            </a:pPr>
            <a:r>
              <a:rPr lang="en-US" u="none" baseline="0"/>
              <a:t>+ </a:t>
            </a:r>
            <a:r>
              <a:rPr lang="vi-VN" u="none" baseline="0"/>
              <a:t>Nhiệm vụ </a:t>
            </a:r>
            <a:r>
              <a:rPr lang="en-US" u="none" baseline="0"/>
              <a:t>của </a:t>
            </a:r>
            <a:r>
              <a:rPr lang="vi-VN" u="none" baseline="0"/>
              <a:t>đơn vị </a:t>
            </a:r>
            <a:r>
              <a:rPr lang="vi-VN" b="1" baseline="0"/>
              <a:t>là những nhiệm vụ có liên quan đến đơn vị SQA</a:t>
            </a:r>
            <a:r>
              <a:rPr lang="en-US" b="0" baseline="0"/>
              <a:t>: hỗ trợ…; giúp người ql về SQA (vd/ thu thập dl để tính toán các độ đo SQA); báo cáo…</a:t>
            </a:r>
            <a:endParaRPr lang="en-US" baseline="0"/>
          </a:p>
          <a:p>
            <a:pPr marL="457200" lvl="1" indent="0">
              <a:buFontTx/>
              <a:buNone/>
            </a:pPr>
            <a:r>
              <a:rPr lang="en-US" u="sng" baseline="0"/>
              <a:t>+ </a:t>
            </a:r>
            <a:r>
              <a:rPr lang="vi-VN" u="sng" baseline="0"/>
              <a:t>Nhiệm vụ</a:t>
            </a:r>
            <a:r>
              <a:rPr lang="en-US" u="sng" baseline="0"/>
              <a:t> liên quan đến</a:t>
            </a:r>
            <a:r>
              <a:rPr lang="vi-VN" u="sng" baseline="0"/>
              <a:t> tổ chức </a:t>
            </a:r>
            <a:r>
              <a:rPr lang="vi-VN" baseline="0"/>
              <a:t>là những nhiệm vụ mà span toàn bộ tổ chức. Chúng bao gồm cập nhật các thủ tục</a:t>
            </a:r>
            <a:r>
              <a:rPr lang="en-US" baseline="0"/>
              <a:t> SQA</a:t>
            </a:r>
            <a:r>
              <a:rPr lang="vi-VN" baseline="0"/>
              <a:t>, và đề xuất các chương trình đào tạo </a:t>
            </a:r>
            <a:r>
              <a:rPr lang="en-US" baseline="0"/>
              <a:t>bộ phận </a:t>
            </a:r>
            <a:r>
              <a:rPr lang="vi-VN" baseline="0"/>
              <a:t>SQA</a:t>
            </a:r>
            <a:r>
              <a:rPr lang="en-US" baseline="0"/>
              <a:t>,…</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60</a:t>
            </a:fld>
            <a:endParaRPr lang="en-US"/>
          </a:p>
        </p:txBody>
      </p:sp>
    </p:spTree>
    <p:extLst>
      <p:ext uri="{BB962C8B-B14F-4D97-AF65-F5344CB8AC3E}">
        <p14:creationId xmlns:p14="http://schemas.microsoft.com/office/powerpoint/2010/main" val="31865037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SQA committee members (thành viên ủy ban SQA):</a:t>
            </a:r>
            <a:r>
              <a:rPr lang="en-US" b="1" baseline="0"/>
              <a:t> </a:t>
            </a:r>
            <a:r>
              <a:rPr lang="en-US" baseline="0"/>
              <a:t>Gồm các cá nhân và nhóm khác nhau cùng có mối quan tâm đến SQA</a:t>
            </a:r>
          </a:p>
          <a:p>
            <a:pPr marL="0" marR="0" indent="0" algn="l" defTabSz="914400" rtl="0" eaLnBrk="1" fontAlgn="auto" latinLnBrk="0" hangingPunct="1">
              <a:lnSpc>
                <a:spcPct val="100000"/>
              </a:lnSpc>
              <a:spcBef>
                <a:spcPts val="0"/>
              </a:spcBef>
              <a:spcAft>
                <a:spcPts val="0"/>
              </a:spcAft>
              <a:buClrTx/>
              <a:buSzTx/>
              <a:buFontTx/>
              <a:buNone/>
              <a:tabLst/>
              <a:defRPr/>
            </a:pPr>
            <a:r>
              <a:rPr lang="en-US" b="1"/>
              <a:t>Phân</a:t>
            </a:r>
            <a:r>
              <a:rPr lang="en-US" b="1" baseline="0"/>
              <a:t> biệt </a:t>
            </a:r>
            <a:r>
              <a:rPr lang="en-US" b="1"/>
              <a:t>SQA trustees và</a:t>
            </a:r>
            <a:r>
              <a:rPr lang="en-US" b="1" baseline="0"/>
              <a:t> </a:t>
            </a:r>
            <a:r>
              <a:rPr lang="en-US" b="1"/>
              <a:t>SQA committee???</a:t>
            </a:r>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1756771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Là</a:t>
            </a:r>
            <a:r>
              <a:rPr lang="en-US" baseline="0"/>
              <a:t> 1 bộ phận gồm các cá nhân và nhóm khác nhau cùng có mối quan tâm đến SQA. </a:t>
            </a:r>
            <a:r>
              <a:rPr lang="vi-VN" b="1" baseline="0"/>
              <a:t>Thường có thể được chia thành một ủy ban </a:t>
            </a:r>
            <a:r>
              <a:rPr lang="en-US" b="1" baseline="0"/>
              <a:t>thường trực (</a:t>
            </a:r>
            <a:r>
              <a:rPr lang="en-US"/>
              <a:t>Permanent committee)</a:t>
            </a:r>
            <a:r>
              <a:rPr lang="en-US" baseline="0"/>
              <a:t> </a:t>
            </a:r>
            <a:r>
              <a:rPr lang="en-US" b="1" baseline="0"/>
              <a:t>hoặc</a:t>
            </a:r>
            <a:r>
              <a:rPr lang="vi-VN" b="1" baseline="0"/>
              <a:t> một ủy ban</a:t>
            </a:r>
            <a:r>
              <a:rPr lang="en-US" b="1" baseline="0"/>
              <a:t> bộc phát</a:t>
            </a:r>
            <a:r>
              <a:rPr lang="vi-VN" b="1" baseline="0"/>
              <a:t> </a:t>
            </a:r>
            <a:r>
              <a:rPr lang="en-US" b="1" baseline="0"/>
              <a:t>(</a:t>
            </a:r>
            <a:r>
              <a:rPr lang="vi-VN" b="1" baseline="0"/>
              <a:t>ad hoc</a:t>
            </a:r>
            <a:r>
              <a:rPr lang="en-US" b="1"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a:t>- </a:t>
            </a:r>
            <a:r>
              <a:rPr lang="en-US"/>
              <a:t>Permanent committee:</a:t>
            </a:r>
            <a:r>
              <a:rPr lang="en-US" baseline="0"/>
              <a:t> giải quyết các vấn </a:t>
            </a:r>
            <a:r>
              <a:rPr lang="vi-VN" baseline="0"/>
              <a:t>đề</a:t>
            </a:r>
            <a:r>
              <a:rPr lang="en-US" baseline="0"/>
              <a:t> chung chung về thủ tục SQA,…</a:t>
            </a:r>
          </a:p>
          <a:p>
            <a:pPr marL="0" marR="0" indent="0" algn="l" defTabSz="914400" rtl="0" eaLnBrk="1" fontAlgn="auto" latinLnBrk="0" hangingPunct="1">
              <a:lnSpc>
                <a:spcPct val="100000"/>
              </a:lnSpc>
              <a:spcBef>
                <a:spcPts val="0"/>
              </a:spcBef>
              <a:spcAft>
                <a:spcPts val="0"/>
              </a:spcAft>
              <a:buClrTx/>
              <a:buSzTx/>
              <a:buFontTx/>
              <a:buNone/>
              <a:tabLst/>
              <a:defRPr/>
            </a:pPr>
            <a:r>
              <a:rPr lang="en-US" b="0"/>
              <a:t>- </a:t>
            </a:r>
            <a:r>
              <a:rPr lang="vi-VN" b="0" baseline="0"/>
              <a:t>Ad hoc</a:t>
            </a:r>
            <a:r>
              <a:rPr lang="en-US" b="0" baseline="0"/>
              <a:t>: </a:t>
            </a:r>
            <a:r>
              <a:rPr lang="en-US" baseline="0"/>
              <a:t>giải quyết các vấn đề cụ thể. VD/ </a:t>
            </a:r>
            <a:r>
              <a:rPr lang="en-US" sz="1200" b="0" i="0" kern="1200">
                <a:solidFill>
                  <a:schemeClr val="tx1"/>
                </a:solidFill>
                <a:effectLst/>
                <a:latin typeface="+mn-lt"/>
                <a:ea typeface="+mn-ea"/>
                <a:cs typeface="+mn-cs"/>
              </a:rPr>
              <a:t>updates procedure cụ</a:t>
            </a:r>
            <a:r>
              <a:rPr lang="en-US" sz="1200" b="0" i="0" kern="1200" baseline="0">
                <a:solidFill>
                  <a:schemeClr val="tx1"/>
                </a:solidFill>
                <a:effectLst/>
                <a:latin typeface="+mn-lt"/>
                <a:ea typeface="+mn-ea"/>
                <a:cs typeface="+mn-cs"/>
              </a:rPr>
              <a:t> thể</a:t>
            </a:r>
            <a:r>
              <a:rPr lang="en-US" sz="1200" b="0" i="0" kern="1200">
                <a:solidFill>
                  <a:schemeClr val="tx1"/>
                </a:solidFill>
                <a:effectLst/>
                <a:latin typeface="+mn-lt"/>
                <a:ea typeface="+mn-ea"/>
                <a:cs typeface="+mn-cs"/>
              </a:rPr>
              <a:t>, hoặc</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finding a solution for software failure…</a:t>
            </a:r>
            <a:endParaRPr lang="en-US" b="0"/>
          </a:p>
          <a:p>
            <a:endParaRPr lang="en-US" b="0"/>
          </a:p>
          <a:p>
            <a:r>
              <a:rPr lang="en-US" b="0"/>
              <a:t>Permanent SQA committees are </a:t>
            </a:r>
            <a:r>
              <a:rPr lang="en-US" b="1"/>
              <a:t>integral parts of the SQA organizational framework</a:t>
            </a:r>
            <a:r>
              <a:rPr lang="en-US"/>
              <a:t>; </a:t>
            </a:r>
            <a:r>
              <a:rPr lang="en-US" b="0"/>
              <a:t>their tasks and operation are </a:t>
            </a:r>
            <a:r>
              <a:rPr lang="en-US" b="1"/>
              <a:t>usually defined in the</a:t>
            </a:r>
          </a:p>
          <a:p>
            <a:r>
              <a:rPr lang="en-US" b="1"/>
              <a:t>organization’s SQA procedures</a:t>
            </a:r>
            <a:r>
              <a:rPr lang="en-US"/>
              <a:t>. </a:t>
            </a:r>
          </a:p>
          <a:p>
            <a:r>
              <a:rPr lang="en-US"/>
              <a:t>In contrast,  ad hoc committees are </a:t>
            </a:r>
            <a:r>
              <a:rPr lang="en-US" b="1"/>
              <a:t>established on a short-term per-problem basis</a:t>
            </a:r>
            <a:r>
              <a:rPr lang="en-US"/>
              <a:t>, with members nominated by the executive responsible for software quality issues, the head of the SQA Unit, the SQA sub-units, the permanent SQA committees, or any other body that initiated its formation and has an interest in the work it is to do. This body also defines the ad hoc committee’s tasks.</a:t>
            </a:r>
            <a:endParaRPr lang="en-US" baseline="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62</a:t>
            </a:fld>
            <a:endParaRPr lang="en-US"/>
          </a:p>
        </p:txBody>
      </p:sp>
    </p:spTree>
    <p:extLst>
      <p:ext uri="{BB962C8B-B14F-4D97-AF65-F5344CB8AC3E}">
        <p14:creationId xmlns:p14="http://schemas.microsoft.com/office/powerpoint/2010/main" val="185747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Một</a:t>
            </a:r>
            <a:r>
              <a:rPr lang="en-US" baseline="0"/>
              <a:t> số tổ chức và các </a:t>
            </a:r>
            <a:r>
              <a:rPr lang="vi-VN"/>
              <a:t>viện nghiên cứu </a:t>
            </a:r>
            <a:r>
              <a:rPr lang="en-US" baseline="0"/>
              <a:t>pt chuẩn SQA và chuẩn CNPM nổi bật, đáng tin cậy: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ISO, CMM </a:t>
            </a:r>
            <a:r>
              <a:rPr lang="en-US" baseline="0">
                <a:sym typeface="Wingdings" pitchFamily="2" charset="2"/>
              </a:rPr>
              <a:t> chuẩn QL chất lượng</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 IEEE </a:t>
            </a:r>
            <a:r>
              <a:rPr lang="en-US">
                <a:sym typeface="Wingdings" pitchFamily="2" charset="2"/>
              </a:rPr>
              <a:t> chuẩn</a:t>
            </a:r>
            <a:r>
              <a:rPr lang="en-US" baseline="0">
                <a:sym typeface="Wingdings" pitchFamily="2" charset="2"/>
              </a:rPr>
              <a:t> tiến trình dự án</a:t>
            </a:r>
            <a:endParaRPr lang="en-US"/>
          </a:p>
          <a:p>
            <a:endParaRPr lang="en-US" b="1"/>
          </a:p>
          <a:p>
            <a:endParaRPr lang="en-US"/>
          </a:p>
          <a:p>
            <a:endParaRPr lang="en-US"/>
          </a:p>
          <a:p>
            <a:endParaRPr lang="en-US"/>
          </a:p>
          <a:p>
            <a:r>
              <a:rPr lang="en-US" sz="1200" b="0" i="0" kern="1200">
                <a:solidFill>
                  <a:schemeClr val="tx1"/>
                </a:solidFill>
                <a:effectLst/>
                <a:latin typeface="+mn-lt"/>
                <a:ea typeface="+mn-ea"/>
                <a:cs typeface="+mn-cs"/>
              </a:rPr>
              <a:t>SEI = 'Software Engineering Institute' at Carnegie-Mellon University; initiated by the U.S. Defense Department to help improve software development processes.</a:t>
            </a:r>
          </a:p>
          <a:p>
            <a:r>
              <a:rPr lang="en-US" sz="1200" b="0" i="0" kern="1200">
                <a:solidFill>
                  <a:schemeClr val="tx1"/>
                </a:solidFill>
                <a:effectLst/>
                <a:latin typeface="+mn-lt"/>
                <a:ea typeface="+mn-ea"/>
                <a:cs typeface="+mn-cs"/>
              </a:rPr>
              <a:t>CMM = 'Capability Maturity Model', now called the CMMI ('Capability Maturity Model Integration'), developed by the SEI. It's a model of 5 levels of process 'maturity' that determine effectiveness in delivering quality software. It is geared to large organizations such as large U.S. Defense Department contractors. However, many of the QA processes involved are appropriate to any organization, and if reasonably applied can be helpful. Organizations can receive CMMI ratings by undergoing assessments by qualified auditors.</a:t>
            </a:r>
          </a:p>
          <a:p>
            <a:r>
              <a:rPr lang="en-US" sz="1200" b="0" i="0" kern="1200">
                <a:solidFill>
                  <a:schemeClr val="tx1"/>
                </a:solidFill>
                <a:effectLst/>
                <a:latin typeface="+mn-lt"/>
                <a:ea typeface="+mn-ea"/>
                <a:cs typeface="+mn-cs"/>
              </a:rPr>
              <a:t>ISO = 'International Organisation for Standardization' - The ISO 9001:2008 standard (which provides some clarifications of the previous standard 9001:2000) concerns quality systems that are assessed by outside auditors, and it applies to many kinds of production and manufacturing organizations, not just software. It covers documentation, design, development, production, testing, installation, servicing, and other processes. The full set of standards consists of: (a)Q9001-2008 - Quality Management Systems: Requirements; (b)Q9000-2005 - Quality Management Systems: Fundamentals and Vocabulary; (c)Q9004-2009 - Quality Management Systems: Guidelines for Performance Improvements. To be ISO 9001 certified, a third-party auditor assesses an organization, and certification is typically good for about 3 years, after which a complete reassessment is required. Note that ISO certification does not necessarily indicate quality products - it indicates only that documented processes are followed. There are also other software-related ISO standards such as ISO/IEC 25010:2011 which includes a 'quality in use model' composed of five characteristics and a 'product quality model' that covers eight main characteristics of software. Also see </a:t>
            </a:r>
            <a:r>
              <a:rPr lang="en-US" sz="1200" b="0" i="0" kern="1200">
                <a:solidFill>
                  <a:schemeClr val="tx1"/>
                </a:solidFill>
                <a:effectLst/>
                <a:latin typeface="+mn-lt"/>
                <a:ea typeface="+mn-ea"/>
                <a:cs typeface="+mn-cs"/>
                <a:hlinkClick r:id="rId3"/>
              </a:rPr>
              <a:t>http://www.iso.org/</a:t>
            </a:r>
            <a:r>
              <a:rPr lang="en-US" sz="1200" b="0" i="0" kern="1200">
                <a:solidFill>
                  <a:schemeClr val="tx1"/>
                </a:solidFill>
                <a:effectLst/>
                <a:latin typeface="+mn-lt"/>
                <a:ea typeface="+mn-ea"/>
                <a:cs typeface="+mn-cs"/>
              </a:rPr>
              <a:t> for the latest information. In the U.S. the standards can be purchased via the ASQ web site at </a:t>
            </a:r>
            <a:r>
              <a:rPr lang="en-US" sz="1200" b="0" i="0" kern="1200">
                <a:solidFill>
                  <a:schemeClr val="tx1"/>
                </a:solidFill>
                <a:effectLst/>
                <a:latin typeface="+mn-lt"/>
                <a:ea typeface="+mn-ea"/>
                <a:cs typeface="+mn-cs"/>
                <a:hlinkClick r:id="rId4"/>
              </a:rPr>
              <a:t>http://asq.org/quality-press/ </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ISO 9126 is a standard for the evaluation of software quality and defines six high level quality characteristics that can be used in software evaluation. It includes functionality, reliability, usability, efficiency, maintainability, and portability.</a:t>
            </a:r>
          </a:p>
          <a:p>
            <a:r>
              <a:rPr lang="en-US" sz="1200" b="0" i="0" kern="1200">
                <a:solidFill>
                  <a:schemeClr val="tx1"/>
                </a:solidFill>
                <a:effectLst/>
                <a:latin typeface="+mn-lt"/>
                <a:ea typeface="+mn-ea"/>
                <a:cs typeface="+mn-cs"/>
              </a:rPr>
              <a:t>IEEE = 'Institute of Electrical and Electronics Engineers' - among other things, creates standards such as 'IEEE Standard for Software Test Documentation' (IEEE/ANSI Standard 829), 'IEEE Standard of Software Unit Testing (IEEE/ANSI Standard 1008), 'IEEE Standard for Software Quality Assurance Plans' (IEEE/ANSI Standard 730), and others.</a:t>
            </a:r>
          </a:p>
          <a:p>
            <a:r>
              <a:rPr lang="en-US" sz="1200" b="0" i="0" kern="1200">
                <a:solidFill>
                  <a:schemeClr val="tx1"/>
                </a:solidFill>
                <a:effectLst/>
                <a:latin typeface="+mn-lt"/>
                <a:ea typeface="+mn-ea"/>
                <a:cs typeface="+mn-cs"/>
              </a:rPr>
              <a:t>ANSI = 'American National Standards Institute', the primary industrial standards body in the U.S.; publishes some software-related standards in conjunction with the IEEE and ASQ (American Society for Quality).</a:t>
            </a:r>
          </a:p>
          <a:p>
            <a:r>
              <a:rPr lang="en-US" sz="1200" b="0" i="0" kern="1200">
                <a:solidFill>
                  <a:schemeClr val="tx1"/>
                </a:solidFill>
                <a:effectLst/>
                <a:latin typeface="+mn-lt"/>
                <a:ea typeface="+mn-ea"/>
                <a:cs typeface="+mn-cs"/>
              </a:rPr>
              <a:t>Other software development/IT management process assessment methods besides CMMI and ISO 9000 include SPICE, Trillium, TickIT, Bootstrap, </a:t>
            </a:r>
            <a:r>
              <a:rPr lang="en-US" sz="1200" b="0" i="0" kern="1200">
                <a:solidFill>
                  <a:schemeClr val="tx1"/>
                </a:solidFill>
                <a:effectLst/>
                <a:latin typeface="+mn-lt"/>
                <a:ea typeface="+mn-ea"/>
                <a:cs typeface="+mn-cs"/>
                <a:hlinkClick r:id="rId5"/>
              </a:rPr>
              <a:t>ITIL</a:t>
            </a:r>
            <a:r>
              <a:rPr lang="en-US" sz="1200" b="0" i="0" kern="1200">
                <a:solidFill>
                  <a:schemeClr val="tx1"/>
                </a:solidFill>
                <a:effectLst/>
                <a:latin typeface="+mn-lt"/>
                <a:ea typeface="+mn-ea"/>
                <a:cs typeface="+mn-cs"/>
              </a:rPr>
              <a:t>, MOF, and CobiT.</a:t>
            </a:r>
          </a:p>
          <a:p>
            <a:r>
              <a:rPr lang="en-US"/>
              <a:t>(</a:t>
            </a:r>
            <a:r>
              <a:rPr lang="en-US">
                <a:hlinkClick r:id="rId6"/>
              </a:rPr>
              <a:t>http://www.softwareqatest.com/qatfaq1.html</a:t>
            </a:r>
            <a:r>
              <a:rPr lang="en-US"/>
              <a:t>)</a:t>
            </a:r>
          </a:p>
        </p:txBody>
      </p:sp>
      <p:sp>
        <p:nvSpPr>
          <p:cNvPr id="4" name="Slide Number Placeholder 3"/>
          <p:cNvSpPr>
            <a:spLocks noGrp="1"/>
          </p:cNvSpPr>
          <p:nvPr>
            <p:ph type="sldNum" sz="quarter" idx="10"/>
          </p:nvPr>
        </p:nvSpPr>
        <p:spPr/>
        <p:txBody>
          <a:bodyPr/>
          <a:lstStyle/>
          <a:p>
            <a:fld id="{A63B9007-0201-49BE-A587-7F882848EC05}" type="slidenum">
              <a:rPr lang="en-US" smtClean="0"/>
              <a:t>8</a:t>
            </a:fld>
            <a:endParaRPr lang="en-US"/>
          </a:p>
        </p:txBody>
      </p:sp>
    </p:spTree>
    <p:extLst>
      <p:ext uri="{BB962C8B-B14F-4D97-AF65-F5344CB8AC3E}">
        <p14:creationId xmlns:p14="http://schemas.microsoft.com/office/powerpoint/2010/main" val="10299490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17567711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SQA forum members.</a:t>
            </a:r>
          </a:p>
          <a:p>
            <a:pPr marL="0" indent="0">
              <a:buFontTx/>
              <a:buNone/>
            </a:pPr>
            <a:r>
              <a:rPr lang="en-US"/>
              <a:t>- </a:t>
            </a:r>
            <a:r>
              <a:rPr lang="vi-VN"/>
              <a:t>Là </a:t>
            </a:r>
            <a:r>
              <a:rPr lang="en-US"/>
              <a:t>các thành</a:t>
            </a:r>
            <a:r>
              <a:rPr lang="en-US" baseline="0"/>
              <a:t> phần ko chính thống</a:t>
            </a:r>
            <a:r>
              <a:rPr lang="en-US" b="1" baseline="0"/>
              <a:t>, là </a:t>
            </a:r>
            <a:r>
              <a:rPr lang="vi-VN" b="1"/>
              <a:t>diễn đàn dành riêng để thảo luận về các chủ đề liên quan đến SQA</a:t>
            </a:r>
            <a:r>
              <a:rPr lang="vi-VN"/>
              <a:t>.</a:t>
            </a:r>
            <a:r>
              <a:rPr lang="en-US"/>
              <a:t> </a:t>
            </a:r>
          </a:p>
          <a:p>
            <a:pPr marL="0" indent="0">
              <a:buFontTx/>
              <a:buNone/>
            </a:pPr>
            <a:r>
              <a:rPr lang="en-US" b="1"/>
              <a:t>- </a:t>
            </a:r>
            <a:r>
              <a:rPr lang="vi-VN" b="1"/>
              <a:t>Chúng được thiết lập</a:t>
            </a:r>
            <a:r>
              <a:rPr lang="en-US" b="1"/>
              <a:t> bởi</a:t>
            </a:r>
            <a:r>
              <a:rPr lang="en-US" b="1" baseline="0"/>
              <a:t> </a:t>
            </a:r>
            <a:r>
              <a:rPr lang="vi-VN" b="1"/>
              <a:t>một số tình nguyện viên có quan tâm trong SQA</a:t>
            </a:r>
            <a:r>
              <a:rPr lang="en-US"/>
              <a:t>. </a:t>
            </a:r>
          </a:p>
          <a:p>
            <a:pPr marL="0" indent="0">
              <a:buFontTx/>
              <a:buNone/>
            </a:pPr>
            <a:r>
              <a:rPr lang="en-US"/>
              <a:t>- </a:t>
            </a:r>
            <a:r>
              <a:rPr lang="vi-VN"/>
              <a:t>Mục đích của một diễn đàn SQA là thảo luận một số vấn đề như cải tiến thủ tục SQA, </a:t>
            </a:r>
            <a:r>
              <a:rPr lang="en-US"/>
              <a:t>độ</a:t>
            </a:r>
            <a:r>
              <a:rPr lang="en-US" baseline="0"/>
              <a:t> đo</a:t>
            </a:r>
            <a:r>
              <a:rPr lang="vi-VN"/>
              <a:t> chất lượng, và các hành động khắc phục</a:t>
            </a:r>
            <a:r>
              <a:rPr lang="en-US"/>
              <a:t>,…</a:t>
            </a:r>
            <a:r>
              <a:rPr lang="vi-VN"/>
              <a:t>, giống như SQA ủy ban thường trực.</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The forum defines its own method of communication (e.g. internet ,intranet, email) and is very informal. They are not restricted to any standards or formality. They are there to promote open informal discussion between members.</a:t>
            </a:r>
            <a:endParaRPr lang="en-US" b="1"/>
          </a:p>
          <a:p>
            <a:pPr marL="0" indent="0">
              <a:buFontTx/>
              <a:buNone/>
            </a:pPr>
            <a:r>
              <a:rPr lang="en-US"/>
              <a:t>- Những</a:t>
            </a:r>
            <a:r>
              <a:rPr lang="en-US" baseline="0"/>
              <a:t> người tham gia trong forum có thể là: </a:t>
            </a:r>
            <a:r>
              <a:rPr lang="en-US"/>
              <a:t>SQA unit members, SQA trustees, members of software development and maintenance teams, customer  representatives and software engineering consultants</a:t>
            </a:r>
          </a:p>
        </p:txBody>
      </p:sp>
      <p:sp>
        <p:nvSpPr>
          <p:cNvPr id="4" name="Slide Number Placeholder 3"/>
          <p:cNvSpPr>
            <a:spLocks noGrp="1"/>
          </p:cNvSpPr>
          <p:nvPr>
            <p:ph type="sldNum" sz="quarter" idx="10"/>
          </p:nvPr>
        </p:nvSpPr>
        <p:spPr/>
        <p:txBody>
          <a:bodyPr/>
          <a:lstStyle/>
          <a:p>
            <a:fld id="{A63B9007-0201-49BE-A587-7F882848EC05}" type="slidenum">
              <a:rPr lang="en-US" smtClean="0"/>
              <a:t>64</a:t>
            </a:fld>
            <a:endParaRPr lang="en-US"/>
          </a:p>
        </p:txBody>
      </p:sp>
    </p:spTree>
    <p:extLst>
      <p:ext uri="{BB962C8B-B14F-4D97-AF65-F5344CB8AC3E}">
        <p14:creationId xmlns:p14="http://schemas.microsoft.com/office/powerpoint/2010/main" val="7334021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CMM Level:</a:t>
            </a:r>
          </a:p>
          <a:p>
            <a:pPr marL="628650" lvl="1" indent="-171450">
              <a:buFontTx/>
              <a:buChar char="-"/>
            </a:pPr>
            <a:r>
              <a:rPr lang="en-US"/>
              <a:t>Khởi</a:t>
            </a:r>
            <a:r>
              <a:rPr lang="en-US" baseline="0"/>
              <a:t> đầu</a:t>
            </a:r>
          </a:p>
          <a:p>
            <a:pPr marL="628650" lvl="1" indent="-171450">
              <a:buFontTx/>
              <a:buChar char="-"/>
            </a:pPr>
            <a:r>
              <a:rPr lang="en-US" baseline="0"/>
              <a:t>Có tính lặp</a:t>
            </a:r>
          </a:p>
          <a:p>
            <a:pPr marL="628650" lvl="1" indent="-171450">
              <a:buFontTx/>
              <a:buChar char="-"/>
            </a:pPr>
            <a:r>
              <a:rPr lang="en-US" baseline="0"/>
              <a:t>Đc định nghĩa</a:t>
            </a:r>
          </a:p>
          <a:p>
            <a:pPr marL="628650" lvl="1" indent="-171450">
              <a:buFontTx/>
              <a:buChar char="-"/>
            </a:pPr>
            <a:r>
              <a:rPr lang="en-US" baseline="0"/>
              <a:t>Đc quản lý</a:t>
            </a:r>
          </a:p>
          <a:p>
            <a:pPr marL="628650" lvl="1" indent="-171450">
              <a:buFontTx/>
              <a:buChar char="-"/>
            </a:pPr>
            <a:r>
              <a:rPr lang="en-US" baseline="0"/>
              <a:t>Tối ưu hóa</a:t>
            </a:r>
          </a:p>
          <a:p>
            <a:pPr marL="171450" indent="-171450">
              <a:buFontTx/>
              <a:buChar char="-"/>
            </a:pPr>
            <a:r>
              <a:rPr lang="en-US" b="1"/>
              <a:t>Key Process Areas: </a:t>
            </a:r>
          </a:p>
          <a:p>
            <a:pPr marL="628650" lvl="1" indent="-171450">
              <a:buFontTx/>
              <a:buChar char="-"/>
            </a:pPr>
            <a:r>
              <a:rPr lang="en-US" b="1"/>
              <a:t>gồm</a:t>
            </a:r>
            <a:r>
              <a:rPr lang="en-US" b="1" baseline="0"/>
              <a:t> các hoạt động có liên quan nhau nhằm đạt đến 1 mục tiêu nào đó</a:t>
            </a:r>
          </a:p>
          <a:p>
            <a:pPr marL="628650" lvl="1" indent="-171450">
              <a:buFontTx/>
              <a:buChar char="-"/>
            </a:pPr>
            <a:r>
              <a:rPr lang="en-US" b="1" baseline="0"/>
              <a:t>gồm những hoạt động chính để đạt đến từng mức maturity (ứng với từng level sẽ có các KPA tương ứng)</a:t>
            </a:r>
          </a:p>
          <a:p>
            <a:pPr marL="171450" lvl="0" indent="-171450">
              <a:buFontTx/>
              <a:buChar cha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vi-VN" baseline="0"/>
              <a:t>Mỗi một level đều tuân theo một chuẩn ở mức độ cao hơn. Muốn đạt được chuẩn cao hơn thì các chuẩn của các level trước phải thoả mãn. Mỗi level đều có đặc điểm chú ý quan trọng của nó cần các doanh nghiệp phải đáp ứng được </a:t>
            </a:r>
            <a:endParaRPr lang="en-US"/>
          </a:p>
          <a:p>
            <a:pPr marL="171450" indent="-171450">
              <a:buFontTx/>
              <a:buChar char="-"/>
            </a:pPr>
            <a:r>
              <a:rPr lang="en-US" b="1"/>
              <a:t>Key Process Areas: </a:t>
            </a:r>
          </a:p>
          <a:p>
            <a:pPr marL="628650" lvl="1" indent="-171450">
              <a:buFontTx/>
              <a:buChar char="-"/>
            </a:pPr>
            <a:r>
              <a:rPr lang="en-US" b="1"/>
              <a:t>gồm</a:t>
            </a:r>
            <a:r>
              <a:rPr lang="en-US" b="1" baseline="0"/>
              <a:t> các hoạt động có liên quan nhau nhằm đạt đến 1 mục tiêu nào đó</a:t>
            </a:r>
          </a:p>
          <a:p>
            <a:pPr marL="628650" lvl="1" indent="-171450">
              <a:buFontTx/>
              <a:buChar char="-"/>
            </a:pPr>
            <a:r>
              <a:rPr lang="en-US" b="1" baseline="0"/>
              <a:t>Gồm những hoạt động chính để đạt đến từng mức maturity (ứng với từng level sẽ có các KPA tương ứng)</a:t>
            </a:r>
          </a:p>
          <a:p>
            <a:pPr marL="1085850" lvl="2" indent="-171450">
              <a:buFontTx/>
              <a:buChar char="-"/>
            </a:pPr>
            <a:r>
              <a:rPr lang="en-US" baseline="0"/>
              <a:t>Level 1 thì không có KPAs nào cả </a:t>
            </a:r>
          </a:p>
          <a:p>
            <a:pPr marL="1085850" lvl="2" indent="-171450">
              <a:buFontTx/>
              <a:buChar char="-"/>
            </a:pPr>
            <a:r>
              <a:rPr lang="en-US" baseline="0"/>
              <a:t>Level 2 : có 6 KPAs </a:t>
            </a:r>
          </a:p>
          <a:p>
            <a:pPr marL="1085850" lvl="2" indent="-171450">
              <a:buFontTx/>
              <a:buChar char="-"/>
            </a:pPr>
            <a:r>
              <a:rPr lang="en-US" baseline="0"/>
              <a:t>Level 3: có 7 KPAs </a:t>
            </a:r>
          </a:p>
          <a:p>
            <a:pPr marL="1085850" lvl="2" indent="-171450">
              <a:buFontTx/>
              <a:buChar char="-"/>
            </a:pPr>
            <a:r>
              <a:rPr lang="en-US" baseline="0"/>
              <a:t>Level 4: có 2 KPAs </a:t>
            </a:r>
          </a:p>
          <a:p>
            <a:pPr marL="1085850" lvl="2" indent="-171450">
              <a:buFontTx/>
              <a:buChar char="-"/>
            </a:pPr>
            <a:r>
              <a:rPr lang="en-US" baseline="0"/>
              <a:t>Level 5: có 3 KPAs </a:t>
            </a:r>
            <a:endParaRPr lang="en-US" sz="1200" b="0" i="0" kern="1200">
              <a:solidFill>
                <a:schemeClr val="tx1"/>
              </a:solidFill>
              <a:effectLst/>
              <a:latin typeface="+mn-lt"/>
              <a:ea typeface="+mn-ea"/>
              <a:cs typeface="+mn-cs"/>
            </a:endParaRPr>
          </a:p>
          <a:p>
            <a:r>
              <a:rPr lang="en-US">
                <a:hlinkClick r:id="rId3"/>
              </a:rPr>
              <a:t>http://www.diendantinhoc.org/vcs/forum/topic/28143/hoi-kinh-nghiem-ve-cmm.html?p=1#1023488196</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Hầu như các công ty phần mềm đều start ở level 2 (hơi lạc quan ..một chút), chứ nếu theo định nghĩa level 1 của CMM thì quả là các công ty Việt nam vẫn còn nằm trong "thế giới hỗn mang" của vũ trụ thời nguyên thuỷ thì cũng không phải.</a:t>
            </a:r>
            <a:br>
              <a:rPr lang="vi-VN"/>
            </a:br>
            <a:r>
              <a:rPr lang="vi-VN" sz="1200" b="0" i="0" kern="1200">
                <a:solidFill>
                  <a:schemeClr val="tx1"/>
                </a:solidFill>
                <a:effectLst/>
                <a:latin typeface="+mn-lt"/>
                <a:ea typeface="+mn-ea"/>
                <a:cs typeface="+mn-cs"/>
              </a:rPr>
              <a:t>Ý kiến cho rằng 1 công ty khoảng chừng 30-50 người trở lên thì mới làm CMM được hiệu quả nhất. Con số 30 là do tôi đề ra vì công ty  software vn thường chỉ khoản qui mô như vậy. Và CMM level 2 cũng không đòi hỏi quá nhiều key để reach.</a:t>
            </a:r>
            <a:br>
              <a:rPr lang="vi-VN"/>
            </a:br>
            <a:r>
              <a:rPr lang="vi-VN" sz="1200" b="0" i="0" kern="1200">
                <a:solidFill>
                  <a:schemeClr val="tx1"/>
                </a:solidFill>
                <a:effectLst/>
                <a:latin typeface="+mn-lt"/>
                <a:ea typeface="+mn-ea"/>
                <a:cs typeface="+mn-cs"/>
              </a:rPr>
              <a:t>Cụ thể KPAs cho level2 như sau:</a:t>
            </a:r>
            <a:br>
              <a:rPr lang="vi-VN"/>
            </a:br>
            <a:r>
              <a:rPr lang="vi-VN" sz="1200" b="0" i="0" kern="1200">
                <a:solidFill>
                  <a:schemeClr val="tx1"/>
                </a:solidFill>
                <a:effectLst/>
                <a:latin typeface="+mn-lt"/>
                <a:ea typeface="+mn-ea"/>
                <a:cs typeface="+mn-cs"/>
              </a:rPr>
              <a:t>- Requirement Management</a:t>
            </a:r>
            <a:br>
              <a:rPr lang="vi-VN"/>
            </a:br>
            <a:r>
              <a:rPr lang="vi-VN" sz="1200" b="0" i="0" kern="1200">
                <a:solidFill>
                  <a:schemeClr val="tx1"/>
                </a:solidFill>
                <a:effectLst/>
                <a:latin typeface="+mn-lt"/>
                <a:ea typeface="+mn-ea"/>
                <a:cs typeface="+mn-cs"/>
              </a:rPr>
              <a:t>- Software Project Planning</a:t>
            </a:r>
            <a:br>
              <a:rPr lang="vi-VN"/>
            </a:br>
            <a:r>
              <a:rPr lang="vi-VN" sz="1200" b="0" i="0" kern="1200">
                <a:solidFill>
                  <a:schemeClr val="tx1"/>
                </a:solidFill>
                <a:effectLst/>
                <a:latin typeface="+mn-lt"/>
                <a:ea typeface="+mn-ea"/>
                <a:cs typeface="+mn-cs"/>
              </a:rPr>
              <a:t>- Software Project Tracking and OverSight</a:t>
            </a:r>
            <a:br>
              <a:rPr lang="vi-VN"/>
            </a:br>
            <a:r>
              <a:rPr lang="vi-VN" sz="1200" b="0" i="0" kern="1200">
                <a:solidFill>
                  <a:schemeClr val="tx1"/>
                </a:solidFill>
                <a:effectLst/>
                <a:latin typeface="+mn-lt"/>
                <a:ea typeface="+mn-ea"/>
                <a:cs typeface="+mn-cs"/>
              </a:rPr>
              <a:t>- Software SubContract Management</a:t>
            </a:r>
            <a:br>
              <a:rPr lang="vi-VN"/>
            </a:br>
            <a:r>
              <a:rPr lang="vi-VN" sz="1200" b="0" i="0" kern="1200">
                <a:solidFill>
                  <a:schemeClr val="tx1"/>
                </a:solidFill>
                <a:effectLst/>
                <a:latin typeface="+mn-lt"/>
                <a:ea typeface="+mn-ea"/>
                <a:cs typeface="+mn-cs"/>
              </a:rPr>
              <a:t>- Software Quality Assurance</a:t>
            </a:r>
            <a:br>
              <a:rPr lang="vi-VN"/>
            </a:br>
            <a:r>
              <a:rPr lang="vi-VN" sz="1200" b="0" i="0" kern="1200">
                <a:solidFill>
                  <a:schemeClr val="tx1"/>
                </a:solidFill>
                <a:effectLst/>
                <a:latin typeface="+mn-lt"/>
                <a:ea typeface="+mn-ea"/>
                <a:cs typeface="+mn-cs"/>
              </a:rPr>
              <a:t>- Software Configuration Management</a:t>
            </a:r>
            <a:br>
              <a:rPr lang="vi-VN"/>
            </a:br>
            <a:br>
              <a:rPr lang="vi-VN"/>
            </a:br>
            <a:r>
              <a:rPr lang="vi-VN" sz="1200" b="0" i="0" kern="1200">
                <a:solidFill>
                  <a:schemeClr val="tx1"/>
                </a:solidFill>
                <a:effectLst/>
                <a:latin typeface="+mn-lt"/>
                <a:ea typeface="+mn-ea"/>
                <a:cs typeface="+mn-cs"/>
              </a:rPr>
              <a:t>- Việc đầu tiên bạn muốn làm CMM seriously đó là "tiền", bạn phải mởi 1 chuyên gia về CMM sang đánh giá tổ chức của bạn xem có thể làm CMM được không, ở mức nào thì làm được, chuyên gia từ India rẻ đấy, nếu sếp bạn muốn bạn làm CMM, như vậy phải cử bạn đi training 1 lớp về CMM chứ không phải tự thân, vận động coi CMM như một món lẩu "ngôn ngữ lập trình' mà có thể tự học đễ "ngộ" được :o)</a:t>
            </a:r>
            <a:br>
              <a:rPr lang="vi-VN"/>
            </a:br>
            <a:r>
              <a:rPr lang="vi-VN" sz="1200" b="0" i="0" kern="1200">
                <a:solidFill>
                  <a:schemeClr val="tx1"/>
                </a:solidFill>
                <a:effectLst/>
                <a:latin typeface="+mn-lt"/>
                <a:ea typeface="+mn-ea"/>
                <a:cs typeface="+mn-cs"/>
              </a:rPr>
              <a:t>Sau khi đã được 1 certificate về CMM, sau một thời gian SEI sẽ "thăm viếng" công ty bạn xem là vẫn giữ được mức đó hay không, hoặc bị down xuống hoặc bạn có thể tiến lên CMM level3 chẳng hạn.</a:t>
            </a:r>
            <a:br>
              <a:rPr lang="vi-VN"/>
            </a:br>
            <a:br>
              <a:rPr lang="vi-VN"/>
            </a:br>
            <a:r>
              <a:rPr lang="vi-VN" sz="1200" b="0" i="0" kern="1200">
                <a:solidFill>
                  <a:schemeClr val="tx1"/>
                </a:solidFill>
                <a:effectLst/>
                <a:latin typeface="+mn-lt"/>
                <a:ea typeface="+mn-ea"/>
                <a:cs typeface="+mn-cs"/>
              </a:rPr>
              <a:t>Quay lại một chút về KPAs level2, từng KPAs level 2 sẽ có goal của nó.</a:t>
            </a:r>
            <a:br>
              <a:rPr lang="vi-VN"/>
            </a:br>
            <a:br>
              <a:rPr lang="vi-VN"/>
            </a:br>
            <a:r>
              <a:rPr lang="vi-VN" sz="1200" b="0" i="0" kern="1200">
                <a:solidFill>
                  <a:schemeClr val="tx1"/>
                </a:solidFill>
                <a:effectLst/>
                <a:latin typeface="+mn-lt"/>
                <a:ea typeface="+mn-ea"/>
                <a:cs typeface="+mn-cs"/>
              </a:rPr>
              <a:t>Ví dụ như phần KPA (Key Process Area) Software Project Planning có goal như sau:</a:t>
            </a:r>
            <a:br>
              <a:rPr lang="vi-VN"/>
            </a:br>
            <a:br>
              <a:rPr lang="vi-VN"/>
            </a:br>
            <a:r>
              <a:rPr lang="vi-VN" sz="1200" b="0" i="0" kern="1200">
                <a:solidFill>
                  <a:schemeClr val="tx1"/>
                </a:solidFill>
                <a:effectLst/>
                <a:latin typeface="+mn-lt"/>
                <a:ea typeface="+mn-ea"/>
                <a:cs typeface="+mn-cs"/>
              </a:rPr>
              <a:t>1. Software estimates are documented for planning and tracking.</a:t>
            </a:r>
            <a:br>
              <a:rPr lang="vi-VN"/>
            </a:br>
            <a:r>
              <a:rPr lang="vi-VN" sz="1200" b="0" i="0" kern="1200">
                <a:solidFill>
                  <a:schemeClr val="tx1"/>
                </a:solidFill>
                <a:effectLst/>
                <a:latin typeface="+mn-lt"/>
                <a:ea typeface="+mn-ea"/>
                <a:cs typeface="+mn-cs"/>
              </a:rPr>
              <a:t>2. Activities / commitment are planned and documented</a:t>
            </a:r>
            <a:br>
              <a:rPr lang="vi-VN"/>
            </a:br>
            <a:r>
              <a:rPr lang="vi-VN" sz="1200" b="0" i="0" kern="1200">
                <a:solidFill>
                  <a:schemeClr val="tx1"/>
                </a:solidFill>
                <a:effectLst/>
                <a:latin typeface="+mn-lt"/>
                <a:ea typeface="+mn-ea"/>
                <a:cs typeface="+mn-cs"/>
              </a:rPr>
              <a:t>3 . Affected groups agree to commitment</a:t>
            </a:r>
            <a:br>
              <a:rPr lang="vi-VN"/>
            </a:br>
            <a:br>
              <a:rPr lang="vi-VN"/>
            </a:br>
            <a:r>
              <a:rPr lang="vi-VN" sz="1200" b="0" i="0" kern="1200">
                <a:solidFill>
                  <a:schemeClr val="tx1"/>
                </a:solidFill>
                <a:effectLst/>
                <a:latin typeface="+mn-lt"/>
                <a:ea typeface="+mn-ea"/>
                <a:cs typeface="+mn-cs"/>
              </a:rPr>
              <a:t>Mọi thứ phải được document rõ ràng, theo nguyên tắc "write down what you do", môi người đều ngán phải làm CMM nhưng tôi thấy CMM lý thú hơn nhiều so với ISO, và phù hợp với nghành công nghệ phần mềm</a:t>
            </a:r>
            <a:br>
              <a:rPr lang="vi-VN"/>
            </a:br>
            <a:br>
              <a:rPr lang="vi-VN"/>
            </a:br>
            <a:r>
              <a:rPr lang="vi-VN" sz="1200" b="0" i="0" kern="1200">
                <a:solidFill>
                  <a:schemeClr val="tx1"/>
                </a:solidFill>
                <a:effectLst/>
                <a:latin typeface="+mn-lt"/>
                <a:ea typeface="+mn-ea"/>
                <a:cs typeface="+mn-cs"/>
              </a:rPr>
              <a:t>Chút chia xẻ với bạn về CMM.</a:t>
            </a:r>
            <a:br>
              <a:rPr lang="vi-VN"/>
            </a:br>
            <a:br>
              <a:rPr lang="vi-VN"/>
            </a:br>
            <a:r>
              <a:rPr lang="vi-VN" sz="1200" b="0" i="0" kern="1200">
                <a:solidFill>
                  <a:schemeClr val="tx1"/>
                </a:solidFill>
                <a:effectLst/>
                <a:latin typeface="+mn-lt"/>
                <a:ea typeface="+mn-ea"/>
                <a:cs typeface="+mn-cs"/>
              </a:rPr>
              <a:t>Bây giờ tôi ngán nghề QA lém rùi, đơn giản là Viêt nam không có chổ đứng, he he phải chuyển sang nghề code thôi và tôi chẳng hối hận.</a:t>
            </a:r>
            <a:endParaRPr lang="en-US"/>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66</a:t>
            </a:fld>
            <a:endParaRPr lang="en-US"/>
          </a:p>
        </p:txBody>
      </p:sp>
    </p:spTree>
    <p:extLst>
      <p:ext uri="{BB962C8B-B14F-4D97-AF65-F5344CB8AC3E}">
        <p14:creationId xmlns:p14="http://schemas.microsoft.com/office/powerpoint/2010/main" val="1516149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Mức</a:t>
            </a:r>
            <a:r>
              <a:rPr lang="en-US" b="1" baseline="0"/>
              <a:t> khởi đầu</a:t>
            </a:r>
          </a:p>
          <a:p>
            <a:pPr marL="0" indent="0">
              <a:buFontTx/>
              <a:buNone/>
            </a:pPr>
            <a:r>
              <a:rPr lang="vi-VN" b="1"/>
              <a:t>Level 1 là bước khởi đầu của CMM,  mọi doanh nghiệp, công ty phần mềm, nhóm, cá nhân đều có thể đạt được. Ở leve</a:t>
            </a:r>
            <a:r>
              <a:rPr lang="en-US" b="1"/>
              <a:t>l</a:t>
            </a:r>
            <a:r>
              <a:rPr lang="vi-VN" b="1"/>
              <a:t> này CMM chưa yêu cầu bất kỳ tính năng nào. </a:t>
            </a:r>
          </a:p>
          <a:p>
            <a:pPr marL="0" indent="0">
              <a:buFontTx/>
              <a:buNone/>
            </a:pPr>
            <a:r>
              <a:rPr lang="vi-VN" b="1"/>
              <a:t>Ví dụ: không yêu cầu quy trình, không yêu cầu con người</a:t>
            </a:r>
            <a:r>
              <a:rPr lang="en-US" b="1"/>
              <a:t>...</a:t>
            </a:r>
          </a:p>
          <a:p>
            <a:pPr marL="0" indent="0">
              <a:buFontTx/>
              <a:buNone/>
            </a:pPr>
            <a:r>
              <a:rPr lang="en-US"/>
              <a:t>-  Qui trình</a:t>
            </a:r>
            <a:r>
              <a:rPr lang="en-US" baseline="0"/>
              <a:t> PM được mô tả như là “bộc phát”, có khi là hỗn loạn.</a:t>
            </a:r>
            <a:endParaRPr lang="en-US"/>
          </a:p>
          <a:p>
            <a:pPr marL="171450" indent="-171450">
              <a:buFontTx/>
              <a:buChar char="-"/>
            </a:pPr>
            <a:r>
              <a:rPr lang="en-US"/>
              <a:t>Ít</a:t>
            </a:r>
            <a:r>
              <a:rPr lang="en-US" baseline="0"/>
              <a:t> qui trình và k dc xác định chính thức.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b="1"/>
              <a:t>Có thể có các thủ tục kiểm soát </a:t>
            </a:r>
            <a:r>
              <a:rPr lang="en-US" b="1"/>
              <a:t>dự</a:t>
            </a:r>
            <a:r>
              <a:rPr lang="en-US" b="1" baseline="0"/>
              <a:t> </a:t>
            </a:r>
            <a:r>
              <a:rPr lang="vi-VN" b="1"/>
              <a:t>án nhưng lại </a:t>
            </a:r>
            <a:r>
              <a:rPr lang="vi-VN" b="0"/>
              <a:t>không có cơ chế để bảo đảm chúng được sử dụng một cách nhất quán.</a:t>
            </a:r>
            <a:endParaRPr lang="en-US" b="0"/>
          </a:p>
          <a:p>
            <a:pPr marL="171450" indent="-171450">
              <a:buFontTx/>
              <a:buChar char="-"/>
            </a:pPr>
            <a:r>
              <a:rPr lang="en-US"/>
              <a:t>K </a:t>
            </a:r>
            <a:r>
              <a:rPr lang="en-US" baseline="0"/>
              <a:t>có kế hoạch hiệu quả.</a:t>
            </a:r>
          </a:p>
          <a:p>
            <a:pPr marL="171450" indent="-171450">
              <a:buFontTx/>
              <a:buChar char="-"/>
            </a:pPr>
            <a:r>
              <a:rPr lang="en-US" baseline="0"/>
              <a:t>K thể đoán trước</a:t>
            </a:r>
          </a:p>
          <a:p>
            <a:pPr marL="171450" indent="-171450">
              <a:buFontTx/>
              <a:buChar char="-"/>
            </a:pPr>
            <a:r>
              <a:rPr lang="en-US" sz="1200" b="0" i="0" kern="1200">
                <a:solidFill>
                  <a:schemeClr val="tx1"/>
                </a:solidFill>
                <a:effectLst/>
                <a:latin typeface="+mn-lt"/>
                <a:ea typeface="+mn-ea"/>
                <a:cs typeface="+mn-cs"/>
              </a:rPr>
              <a:t>Thành công do nỗ lực anh hùng</a:t>
            </a:r>
          </a:p>
          <a:p>
            <a:pPr marL="0" indent="0">
              <a:buFontTx/>
              <a:buNone/>
            </a:pPr>
            <a:r>
              <a:rPr lang="vi-VN" b="1"/>
              <a:t>Họ có thể thành công trong việc phát triển phần mềm, nhưng </a:t>
            </a:r>
            <a:r>
              <a:rPr lang="vi-VN" b="1" u="sng"/>
              <a:t>không thể kiểm soát nổi</a:t>
            </a:r>
            <a:r>
              <a:rPr lang="vi-VN" b="1" u="none"/>
              <a:t> CLPM </a:t>
            </a:r>
            <a:r>
              <a:rPr lang="vi-VN" b="1"/>
              <a:t>và các đặc trưng khác của tiến trình phát triển phần mềm (kinh phí, thời hạn giao nộp…)</a:t>
            </a:r>
            <a:endParaRPr lang="en-US" b="1"/>
          </a:p>
          <a:p>
            <a:pPr marL="0" indent="0">
              <a:buFontTx/>
              <a:buNone/>
            </a:pPr>
            <a:r>
              <a:rPr lang="vi-VN" b="1"/>
              <a:t> </a:t>
            </a:r>
          </a:p>
          <a:p>
            <a:pPr marL="0" indent="0">
              <a:buFontTx/>
              <a:buNone/>
            </a:pPr>
            <a:r>
              <a:rPr lang="vi-VN"/>
              <a:t>Đặc điểm của mức 1: </a:t>
            </a:r>
          </a:p>
          <a:p>
            <a:pPr marL="0" indent="0">
              <a:buFontTx/>
              <a:buNone/>
            </a:pPr>
            <a:r>
              <a:rPr lang="vi-VN"/>
              <a:t>Hành chính: Các hoạt động của lực lượng lao động được quan tâm hàng đầu nhưng được thực hiện một cách vỗi vã hấp tấp </a:t>
            </a:r>
          </a:p>
          <a:p>
            <a:pPr marL="0" indent="0">
              <a:buFontTx/>
              <a:buNone/>
            </a:pPr>
            <a:r>
              <a:rPr lang="vi-VN"/>
              <a:t>Không thống nhất: Đào tạo quản lý nhân lực nhỏ lẻ chủ yếu dựa vào kinh nghiệp cá nhân </a:t>
            </a:r>
          </a:p>
          <a:p>
            <a:pPr marL="0" indent="0">
              <a:buFontTx/>
              <a:buNone/>
            </a:pPr>
            <a:r>
              <a:rPr lang="vi-VN"/>
              <a:t>Quy trách nhiệm: Người quản lý mong bộ phận nhân sự điều hành và kiểm sóat các hoạt động của lực lượng lao động </a:t>
            </a:r>
          </a:p>
          <a:p>
            <a:pPr marL="0" indent="0">
              <a:buFontTx/>
              <a:buNone/>
            </a:pPr>
            <a:r>
              <a:rPr lang="vi-VN"/>
              <a:t>Quan liêu: Các hoạt động của lực lượng lao động được đáp ứng ngay mà không cần phân tích ảnh hưởng </a:t>
            </a:r>
          </a:p>
          <a:p>
            <a:pPr marL="0" indent="0">
              <a:buFontTx/>
              <a:buNone/>
            </a:pPr>
            <a:r>
              <a:rPr lang="vi-VN"/>
              <a:t>Doanh số thường xuyên thay đổi: Nhân viên không trung thành với tổ chức </a:t>
            </a: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67</a:t>
            </a:fld>
            <a:endParaRPr lang="en-US"/>
          </a:p>
        </p:txBody>
      </p:sp>
    </p:spTree>
    <p:extLst>
      <p:ext uri="{BB962C8B-B14F-4D97-AF65-F5344CB8AC3E}">
        <p14:creationId xmlns:p14="http://schemas.microsoft.com/office/powerpoint/2010/main" val="39246135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Mức</a:t>
            </a:r>
            <a:r>
              <a:rPr lang="en-US" b="1" baseline="0"/>
              <a:t> có thể lặp lại</a:t>
            </a:r>
            <a:endParaRPr lang="en-US" b="1"/>
          </a:p>
          <a:p>
            <a:pPr marL="171450" indent="-171450">
              <a:buFontTx/>
              <a:buChar char="-"/>
            </a:pPr>
            <a:r>
              <a:rPr lang="en-US"/>
              <a:t>Có</a:t>
            </a:r>
            <a:r>
              <a:rPr lang="en-US" baseline="0"/>
              <a:t> các tiến</a:t>
            </a:r>
            <a:r>
              <a:rPr lang="vi-VN"/>
              <a:t> trình</a:t>
            </a:r>
            <a:r>
              <a:rPr lang="en-US" baseline="0"/>
              <a:t> quản lý</a:t>
            </a:r>
            <a:r>
              <a:rPr lang="vi-VN"/>
              <a:t> cơ bản, đảm bảo chất lượng và thủ tục kiểm soát cấu hình tại chỗ</a:t>
            </a:r>
            <a:endParaRPr lang="en-US"/>
          </a:p>
          <a:p>
            <a:pPr marL="171450" indent="-171450">
              <a:buFontTx/>
              <a:buChar char="-"/>
            </a:pPr>
            <a:r>
              <a:rPr lang="vi-VN"/>
              <a:t>Có khả năng lặp lại thành công các đề án ở cùng một dạng.</a:t>
            </a:r>
            <a:endParaRPr lang="en-US"/>
          </a:p>
          <a:p>
            <a:pPr marL="171450" indent="-171450">
              <a:buFontTx/>
              <a:buChar char="-"/>
            </a:pPr>
            <a:r>
              <a:rPr lang="vi-VN"/>
              <a:t>Cam kết thực tế dự án dựa trên kết quả của </a:t>
            </a:r>
            <a:r>
              <a:rPr lang="en-US"/>
              <a:t>các</a:t>
            </a:r>
            <a:r>
              <a:rPr lang="en-US" baseline="0"/>
              <a:t> </a:t>
            </a:r>
            <a:r>
              <a:rPr lang="vi-VN"/>
              <a:t>dự án trước đó</a:t>
            </a:r>
            <a:endParaRPr lang="en-US"/>
          </a:p>
          <a:p>
            <a:pPr marL="171450" indent="-171450">
              <a:buFontTx/>
              <a:buChar char="-"/>
            </a:pPr>
            <a:r>
              <a:rPr lang="en-US" b="1"/>
              <a:t>...</a:t>
            </a:r>
          </a:p>
          <a:p>
            <a:pPr marL="171450" indent="-171450">
              <a:buFontTx/>
              <a:buChar char="-"/>
            </a:pPr>
            <a:r>
              <a:rPr lang="en-US" b="1"/>
              <a:t>...</a:t>
            </a:r>
          </a:p>
          <a:p>
            <a:pPr marL="171450" indent="-171450">
              <a:buFontTx/>
              <a:buChar char="-"/>
            </a:pPr>
            <a:r>
              <a:rPr lang="vi-VN" b="1"/>
              <a:t>Chưa có mô hình tổng quát cho qui trình phát triển phần mềm.</a:t>
            </a:r>
            <a:endParaRPr lang="en-US" b="1"/>
          </a:p>
          <a:p>
            <a:pPr marL="0" indent="0">
              <a:buFontTx/>
              <a:buNone/>
            </a:pPr>
            <a:r>
              <a:rPr lang="vi-VN" b="1"/>
              <a:t>Sự thành công của các đề án phần mềm phụ thuộc vào </a:t>
            </a:r>
            <a:r>
              <a:rPr lang="vi-VN" b="1" u="sng"/>
              <a:t>kỹ năng cá nhân của người quản lý và kinh nghiệm trực giác</a:t>
            </a:r>
            <a:r>
              <a:rPr lang="vi-VN" b="1"/>
              <a:t> của việc mô tả quá trình phát triển phần mềm</a:t>
            </a:r>
            <a:endParaRPr lang="en-US" b="1"/>
          </a:p>
          <a:p>
            <a:pPr marL="171450" indent="-171450">
              <a:buFontTx/>
              <a:buChar char="-"/>
            </a:pPr>
            <a:endParaRPr lang="en-US"/>
          </a:p>
          <a:p>
            <a:pPr marL="0" indent="0">
              <a:buFontTx/>
              <a:buNone/>
            </a:pPr>
            <a:r>
              <a:rPr lang="vi-VN"/>
              <a:t>Khi ta áp dụng Level 2, KPA 2</a:t>
            </a:r>
            <a:r>
              <a:rPr lang="en-US"/>
              <a:t> </a:t>
            </a:r>
            <a:r>
              <a:rPr lang="vi-VN"/>
              <a:t>(Software Project Planning), ta sẽ có những common feature</a:t>
            </a:r>
            <a:r>
              <a:rPr lang="en-US"/>
              <a:t> </a:t>
            </a:r>
            <a:r>
              <a:rPr lang="vi-VN"/>
              <a:t>như sau: </a:t>
            </a:r>
          </a:p>
          <a:p>
            <a:pPr marL="171450" indent="-171450">
              <a:buFontTx/>
              <a:buChar char="-"/>
            </a:pPr>
            <a:r>
              <a:rPr lang="vi-VN"/>
              <a:t>Mục tiêu</a:t>
            </a:r>
            <a:r>
              <a:rPr lang="en-US"/>
              <a:t> </a:t>
            </a:r>
            <a:r>
              <a:rPr lang="vi-VN"/>
              <a:t>(Goal): các hoạt động và những đề xuất của một dự án phần mềm phải được lên kế hoạch và viết tài liệu đầy đủ</a:t>
            </a:r>
            <a:endParaRPr lang="en-US"/>
          </a:p>
          <a:p>
            <a:pPr marL="171450" indent="-171450">
              <a:buFontTx/>
              <a:buChar char="-"/>
            </a:pPr>
            <a:r>
              <a:rPr lang="vi-VN"/>
              <a:t>Đề xuất/Xem xét (Commitment): dự án phải tuân thủ theo các qui tắc của tổ chức khi hoạch định </a:t>
            </a:r>
            <a:endParaRPr lang="en-US"/>
          </a:p>
          <a:p>
            <a:pPr marL="171450" indent="-171450">
              <a:buFontTx/>
              <a:buChar char="-"/>
            </a:pPr>
            <a:r>
              <a:rPr lang="vi-VN"/>
              <a:t>Khả năng</a:t>
            </a:r>
            <a:r>
              <a:rPr lang="en-US"/>
              <a:t> </a:t>
            </a:r>
            <a:r>
              <a:rPr lang="vi-VN"/>
              <a:t>(Ability): Việc thực hiện lập kế hoạch cho dự án phần mềm phải là bước thực hiện từ rất sớm khi dự án đưọc bắt đầu </a:t>
            </a:r>
            <a:endParaRPr lang="en-US"/>
          </a:p>
          <a:p>
            <a:pPr marL="171450" indent="-171450">
              <a:buFontTx/>
              <a:buChar char="-"/>
            </a:pPr>
            <a:r>
              <a:rPr lang="vi-VN"/>
              <a:t>Đo lường</a:t>
            </a:r>
            <a:r>
              <a:rPr lang="en-US"/>
              <a:t> </a:t>
            </a:r>
            <a:r>
              <a:rPr lang="vi-VN"/>
              <a:t>(Measument): Sự đo lường luôn được thực thi và sử dụng chúng ta luôn có thể xác định và kiểm soát được tình trạng các hoạt động trong tiến trình thực hiện dự án</a:t>
            </a:r>
            <a:endParaRPr lang="en-US"/>
          </a:p>
          <a:p>
            <a:pPr marL="171450" indent="-171450">
              <a:buFontTx/>
              <a:buChar char="-"/>
            </a:pPr>
            <a:r>
              <a:rPr lang="vi-VN"/>
              <a:t>Kiểm chứng(Verification): Các hoạt  động khi lập kế hoạch dự án phải  được sự reviewed của cấp senior manager</a:t>
            </a:r>
            <a:endParaRPr lang="en-US"/>
          </a:p>
          <a:p>
            <a:pPr marL="0" indent="0">
              <a:buFontTx/>
              <a:buNone/>
            </a:pP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68</a:t>
            </a:fld>
            <a:endParaRPr lang="en-US"/>
          </a:p>
        </p:txBody>
      </p:sp>
    </p:spTree>
    <p:extLst>
      <p:ext uri="{BB962C8B-B14F-4D97-AF65-F5344CB8AC3E}">
        <p14:creationId xmlns:p14="http://schemas.microsoft.com/office/powerpoint/2010/main" val="12599673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Có 6 KPA nó bao gồm như sau</a:t>
            </a:r>
            <a:r>
              <a:rPr lang="en-US"/>
              <a:t>:</a:t>
            </a:r>
          </a:p>
          <a:p>
            <a:r>
              <a:rPr lang="en-US"/>
              <a:t>- </a:t>
            </a:r>
            <a:r>
              <a:rPr lang="vi-VN"/>
              <a:t>Requirement Management ( Lấy yêu cầu khách hàng, quản lý các yêu cầu đó) </a:t>
            </a:r>
          </a:p>
          <a:p>
            <a:r>
              <a:rPr lang="vi-VN"/>
              <a:t>- Software Project Planning ( Lập các kế hoạch cho dự án) </a:t>
            </a:r>
          </a:p>
          <a:p>
            <a:r>
              <a:rPr lang="vi-VN"/>
              <a:t>- Software Project Tracking (Theo dõi kiểm tra tiến độ dự án) </a:t>
            </a:r>
          </a:p>
          <a:p>
            <a:r>
              <a:rPr lang="vi-VN"/>
              <a:t>- Software SubContract Managent ( Quản trị hợp đồng phụ phần mềm) </a:t>
            </a:r>
          </a:p>
          <a:p>
            <a:r>
              <a:rPr lang="vi-VN"/>
              <a:t>- Software Quality Assurance (Đảm bảo chất lượng sản phẩm) </a:t>
            </a:r>
          </a:p>
          <a:p>
            <a:r>
              <a:rPr lang="vi-VN"/>
              <a:t>- Software Configuration Management  (Quản trị cấu hình sản phẩm=&gt; đúng yêu cầu của khách hàng không) </a:t>
            </a: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69</a:t>
            </a:fld>
            <a:endParaRPr lang="en-US"/>
          </a:p>
        </p:txBody>
      </p:sp>
    </p:spTree>
    <p:extLst>
      <p:ext uri="{BB962C8B-B14F-4D97-AF65-F5344CB8AC3E}">
        <p14:creationId xmlns:p14="http://schemas.microsoft.com/office/powerpoint/2010/main" val="30632469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Tiến</a:t>
            </a:r>
            <a:r>
              <a:rPr lang="en-US" baseline="0"/>
              <a:t> </a:t>
            </a:r>
            <a:r>
              <a:rPr lang="vi-VN"/>
              <a:t>trình phần mềm cho cả hoạt động quản lý và kỹ thuật </a:t>
            </a:r>
            <a:r>
              <a:rPr lang="en-US"/>
              <a:t>được</a:t>
            </a:r>
            <a:r>
              <a:rPr lang="en-US" baseline="0"/>
              <a:t> lập </a:t>
            </a:r>
            <a:r>
              <a:rPr lang="vi-VN"/>
              <a:t>tài liệu, chuẩn hóa, và tích hợp vào một qu</a:t>
            </a:r>
            <a:r>
              <a:rPr lang="en-US"/>
              <a:t>i</a:t>
            </a:r>
            <a:r>
              <a:rPr lang="vi-VN"/>
              <a:t> trình phần mềm chuẩn cho tổ chức</a:t>
            </a:r>
            <a:endParaRPr lang="en-US"/>
          </a:p>
          <a:p>
            <a:pPr marL="171450" indent="-171450">
              <a:buFontTx/>
              <a:buChar char="-"/>
            </a:pPr>
            <a:r>
              <a:rPr lang="vi-VN"/>
              <a:t>Tất cả các dự án sử dụng một </a:t>
            </a:r>
            <a:r>
              <a:rPr lang="vi-VN" b="1"/>
              <a:t>phiên bản</a:t>
            </a:r>
            <a:r>
              <a:rPr lang="en-US" b="1"/>
              <a:t> </a:t>
            </a:r>
            <a:r>
              <a:rPr lang="vi-VN" b="1"/>
              <a:t>của qu</a:t>
            </a:r>
            <a:r>
              <a:rPr lang="en-US" b="1"/>
              <a:t>i</a:t>
            </a:r>
            <a:r>
              <a:rPr lang="vi-VN" b="1"/>
              <a:t> trình phần mềm chuẩn đã được phê duyệ</a:t>
            </a:r>
            <a:r>
              <a:rPr lang="vi-VN"/>
              <a:t>t, </a:t>
            </a:r>
            <a:r>
              <a:rPr lang="vi-VN" b="1"/>
              <a:t>phù hợp </a:t>
            </a:r>
            <a:r>
              <a:rPr lang="en-US"/>
              <a:t>cho </a:t>
            </a:r>
            <a:r>
              <a:rPr lang="vi-VN"/>
              <a:t>phát triển và </a:t>
            </a:r>
            <a:r>
              <a:rPr lang="en-US"/>
              <a:t>bảo</a:t>
            </a:r>
            <a:r>
              <a:rPr lang="en-US" baseline="0"/>
              <a:t> </a:t>
            </a:r>
            <a:r>
              <a:rPr lang="vi-VN"/>
              <a:t>trì phần mềm</a:t>
            </a:r>
            <a:endParaRPr lang="en-US"/>
          </a:p>
          <a:p>
            <a:pPr marL="171450" indent="-171450">
              <a:buFontTx/>
              <a:buChar char="-"/>
            </a:pPr>
            <a:r>
              <a:rPr lang="vi-VN" i="1"/>
              <a:t>Đã xác định được tiến trình sản xuất phần mềm cho riêng tổ chức mình. Nhờ đó, có cơ sở cho việc cải tiến chất lượng của tiến trình sản xuất phần mềm.</a:t>
            </a:r>
            <a:endParaRPr lang="en-US" i="1"/>
          </a:p>
          <a:p>
            <a:pPr marL="171450" indent="-171450">
              <a:buFontTx/>
              <a:buChar char="-"/>
            </a:pPr>
            <a:r>
              <a:rPr lang="vi-VN" i="1"/>
              <a:t>Có các thủ tục nhằm bảo đảm rằng tiến trình phát triển phần mềm của họ được áp dụng cho tất cả các đề án phần mềm</a:t>
            </a:r>
            <a:endParaRPr lang="en-US" i="1"/>
          </a:p>
        </p:txBody>
      </p:sp>
      <p:sp>
        <p:nvSpPr>
          <p:cNvPr id="4" name="Slide Number Placeholder 3"/>
          <p:cNvSpPr>
            <a:spLocks noGrp="1"/>
          </p:cNvSpPr>
          <p:nvPr>
            <p:ph type="sldNum" sz="quarter" idx="10"/>
          </p:nvPr>
        </p:nvSpPr>
        <p:spPr/>
        <p:txBody>
          <a:bodyPr/>
          <a:lstStyle/>
          <a:p>
            <a:fld id="{F0A6F4D8-BBBD-4DBF-8E3D-34ECF3C5F865}" type="slidenum">
              <a:rPr lang="en-US" smtClean="0"/>
              <a:t>70</a:t>
            </a:fld>
            <a:endParaRPr lang="en-US"/>
          </a:p>
        </p:txBody>
      </p:sp>
    </p:spTree>
    <p:extLst>
      <p:ext uri="{BB962C8B-B14F-4D97-AF65-F5344CB8AC3E}">
        <p14:creationId xmlns:p14="http://schemas.microsoft.com/office/powerpoint/2010/main" val="2841450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Các vùng tiến trình chủ chốt ở mức 3 nhằm vào cả hai vấn đề về </a:t>
            </a:r>
            <a:r>
              <a:rPr lang="vi-VN" b="1"/>
              <a:t>dự án và tổ chức</a:t>
            </a:r>
            <a:r>
              <a:rPr lang="vi-VN"/>
              <a:t>, vì một tổ chức (công ty) tạo nên cấu trúc hạ tầng thể chế các quá trình quản lý và sản xuất phần mềm hiệu quả qua tất cả các dự án.</a:t>
            </a:r>
            <a:endParaRPr lang="en-US"/>
          </a:p>
          <a:p>
            <a:r>
              <a:rPr lang="vi-VN"/>
              <a:t>Chúng gồm có </a:t>
            </a:r>
            <a:endParaRPr lang="en-US"/>
          </a:p>
          <a:p>
            <a:r>
              <a:rPr lang="vi-VN"/>
              <a:t>Tập trung Tiến trình Tổ chức (Organization Process Focus), </a:t>
            </a:r>
            <a:endParaRPr lang="en-US"/>
          </a:p>
          <a:p>
            <a:r>
              <a:rPr lang="vi-VN"/>
              <a:t>Phân định Tiến trình Tổ chức (Organization Process Definition), </a:t>
            </a:r>
            <a:endParaRPr lang="en-US"/>
          </a:p>
          <a:p>
            <a:r>
              <a:rPr lang="vi-VN"/>
              <a:t>Chương trình Đào tạo (Training Program), </a:t>
            </a:r>
            <a:endParaRPr lang="en-US"/>
          </a:p>
          <a:p>
            <a:r>
              <a:rPr lang="vi-VN"/>
              <a:t>Quản trị Phần mềm Tích hợp (Integrated Software Management), </a:t>
            </a:r>
            <a:endParaRPr lang="en-US"/>
          </a:p>
          <a:p>
            <a:r>
              <a:rPr lang="vi-VN"/>
              <a:t>Sản xuất Sản phẩm Phần mềm (Software Product Engineering), </a:t>
            </a:r>
            <a:endParaRPr lang="en-US"/>
          </a:p>
          <a:p>
            <a:r>
              <a:rPr lang="vi-VN"/>
              <a:t>Phối hợp nhóm (Intergroup Coordination), </a:t>
            </a:r>
            <a:endParaRPr lang="en-US"/>
          </a:p>
          <a:p>
            <a:r>
              <a:rPr lang="vi-VN"/>
              <a:t>Xét duyệt ngang hàng (Peer Reviews).</a:t>
            </a:r>
            <a:endParaRPr lang="en-US"/>
          </a:p>
          <a:p>
            <a:r>
              <a:rPr lang="vi-VN"/>
              <a:t>Để đạt được level 3 thì người quản lý phải biến đổi cải tiến các hoạt động đang diễn ra, cải tiến môi trường làm việc. </a:t>
            </a:r>
          </a:p>
          <a:p>
            <a:r>
              <a:rPr lang="vi-VN"/>
              <a:t>Lực lượng lao động sở hữu những kiến thức, kỹ năng cốt lõi KPA chú trọng tới các yếu tố sau :   </a:t>
            </a:r>
          </a:p>
          <a:p>
            <a:r>
              <a:rPr lang="vi-VN"/>
              <a:t> + Văn hóa cá thể </a:t>
            </a:r>
          </a:p>
          <a:p>
            <a:r>
              <a:rPr lang="vi-VN"/>
              <a:t> + Công việc dựa vào kỹ năng </a:t>
            </a:r>
          </a:p>
          <a:p>
            <a:r>
              <a:rPr lang="vi-VN"/>
              <a:t> + Phát triển sự nghiệp </a:t>
            </a:r>
          </a:p>
          <a:p>
            <a:r>
              <a:rPr lang="vi-VN"/>
              <a:t> +  Hoạch định nhân sự </a:t>
            </a:r>
          </a:p>
          <a:p>
            <a:r>
              <a:rPr lang="vi-VN"/>
              <a:t>  +  Phân tích kiến thức và kỹ năng </a:t>
            </a:r>
            <a:endParaRPr lang="en-US"/>
          </a:p>
          <a:p>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71</a:t>
            </a:fld>
            <a:endParaRPr lang="en-US"/>
          </a:p>
        </p:txBody>
      </p:sp>
    </p:spTree>
    <p:extLst>
      <p:ext uri="{BB962C8B-B14F-4D97-AF65-F5344CB8AC3E}">
        <p14:creationId xmlns:p14="http://schemas.microsoft.com/office/powerpoint/2010/main" val="23779989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Chất lượng và hiệu suất được đo bằng cách sử dụng các số liệu và có thể được dự đoán</a:t>
            </a:r>
          </a:p>
          <a:p>
            <a:pPr marL="171450" indent="-171450">
              <a:buFontTx/>
              <a:buChar char="-"/>
            </a:pPr>
            <a:r>
              <a:rPr lang="en-US"/>
              <a:t>Thiết</a:t>
            </a:r>
            <a:r>
              <a:rPr lang="en-US" baseline="0"/>
              <a:t> </a:t>
            </a:r>
            <a:r>
              <a:rPr lang="vi-VN"/>
              <a:t>lập</a:t>
            </a:r>
            <a:r>
              <a:rPr lang="en-US"/>
              <a:t> </a:t>
            </a:r>
            <a:r>
              <a:rPr lang="vi-VN"/>
              <a:t>chất lượng và </a:t>
            </a:r>
            <a:r>
              <a:rPr lang="en-US"/>
              <a:t>các</a:t>
            </a:r>
            <a:r>
              <a:rPr lang="en-US" baseline="0"/>
              <a:t> </a:t>
            </a:r>
            <a:r>
              <a:rPr lang="vi-VN"/>
              <a:t>mục tiêu định lượng năng suất</a:t>
            </a:r>
          </a:p>
          <a:p>
            <a:pPr marL="171450" indent="-171450">
              <a:buFontTx/>
              <a:buChar char="-"/>
            </a:pPr>
            <a:r>
              <a:rPr lang="vi-VN"/>
              <a:t>Trường hợp đặc biệt được xác định và giải quyết</a:t>
            </a:r>
          </a:p>
          <a:p>
            <a:pPr marL="171450" indent="-171450">
              <a:buFontTx/>
              <a:buChar char="-"/>
            </a:pPr>
            <a:r>
              <a:rPr lang="en-US"/>
              <a:t>Thu thập</a:t>
            </a:r>
            <a:r>
              <a:rPr lang="en-US" baseline="0"/>
              <a:t> các độ đo chi tiết về tiến trình </a:t>
            </a:r>
            <a:r>
              <a:rPr lang="vi-VN"/>
              <a:t>phần mềm và chất lượng sản phẩm</a:t>
            </a:r>
          </a:p>
          <a:p>
            <a:pPr marL="171450" indent="-171450">
              <a:buFontTx/>
              <a:buChar char="-"/>
            </a:pPr>
            <a:r>
              <a:rPr lang="vi-VN"/>
              <a:t>Cả hai quá trình phần mềm và các sản phẩm được định lượng rõ ràng và kiểm soát</a:t>
            </a:r>
          </a:p>
          <a:p>
            <a:pPr marL="171450" indent="-171450">
              <a:buFontTx/>
              <a:buChar char="-"/>
            </a:pPr>
            <a:endParaRPr lang="en-US"/>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t>Thách thức của các lĩnh vực mới có thể được quản lý</a:t>
            </a:r>
            <a:r>
              <a:rPr lang="en-US"/>
              <a:t> - Challenge of new domains can  be managed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t>Quy trình đo lường và hoạt động trong giới hạn</a:t>
            </a:r>
            <a:r>
              <a:rPr lang="en-US"/>
              <a:t>-Process is measured and operates within limits</a:t>
            </a:r>
          </a:p>
          <a:p>
            <a:pPr marL="171450" indent="-171450">
              <a:buFontTx/>
              <a:buChar char="-"/>
            </a:pPr>
            <a:endParaRPr lang="en-US"/>
          </a:p>
          <a:p>
            <a:pPr marL="171450" indent="-171450">
              <a:buFontTx/>
              <a:buChar char="-"/>
            </a:pPr>
            <a:r>
              <a:rPr lang="vi-VN"/>
              <a:t>Đã xác định được tiến trình phát triển phần mềm và có kế</a:t>
            </a:r>
            <a:r>
              <a:rPr lang="en-US"/>
              <a:t> </a:t>
            </a:r>
            <a:r>
              <a:rPr lang="vi-VN"/>
              <a:t>hoạch nghiêm túc để thu thập các dữ liệu định lượng (những dữ liệu cho việc đánh giá chất lượng).</a:t>
            </a:r>
            <a:endParaRPr lang="en-US"/>
          </a:p>
          <a:p>
            <a:pPr marL="171450" indent="-171450">
              <a:buFontTx/>
              <a:buChar char="-"/>
            </a:pPr>
            <a:r>
              <a:rPr lang="vi-VN"/>
              <a:t>Các độ đo sản phẩm, các độ đo tiến trình được nghiên cứu và ứng dụng vào hoạt động cải tiến qui trình phát triển phần mềm.</a:t>
            </a: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72</a:t>
            </a:fld>
            <a:endParaRPr lang="en-US"/>
          </a:p>
        </p:txBody>
      </p:sp>
    </p:spTree>
    <p:extLst>
      <p:ext uri="{BB962C8B-B14F-4D97-AF65-F5344CB8AC3E}">
        <p14:creationId xmlns:p14="http://schemas.microsoft.com/office/powerpoint/2010/main" val="10089554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Các vùng tiến trình chủ yếu ở mức 4 tập trung vào thiết lập hiểu biết định lượng của cả quá trình sản xuất phần mềm và các sản phẩm phần mềm đang được xây dựng. Đó</a:t>
            </a:r>
            <a:r>
              <a:rPr lang="en-US"/>
              <a:t> </a:t>
            </a:r>
            <a:r>
              <a:rPr lang="vi-VN"/>
              <a:t>là </a:t>
            </a:r>
            <a:endParaRPr lang="en-US"/>
          </a:p>
          <a:p>
            <a:r>
              <a:rPr lang="vi-VN" b="1"/>
              <a:t>Quản lý quá trình định lượng (Quantitative Process Management) và </a:t>
            </a:r>
            <a:endParaRPr lang="en-US" b="1"/>
          </a:p>
          <a:p>
            <a:r>
              <a:rPr lang="vi-VN" b="1"/>
              <a:t>Quản lý chất lượng phần mềm (Software Quality Management) </a:t>
            </a:r>
          </a:p>
          <a:p>
            <a:r>
              <a:rPr lang="vi-VN"/>
              <a:t>Lực lượng lao động làm việc theo đội, nhóm và được quản lý một cách định lượng. </a:t>
            </a:r>
          </a:p>
          <a:p>
            <a:r>
              <a:rPr lang="vi-VN"/>
              <a:t>Các KPA của level 4 chú trọng tới: </a:t>
            </a:r>
          </a:p>
          <a:p>
            <a:r>
              <a:rPr lang="vi-VN"/>
              <a:t> +  Chuẩn hóa thành tích trong tổ chức </a:t>
            </a:r>
          </a:p>
          <a:p>
            <a:r>
              <a:rPr lang="vi-VN"/>
              <a:t> +  Quản lý năng lực tổ chức </a:t>
            </a:r>
          </a:p>
          <a:p>
            <a:r>
              <a:rPr lang="vi-VN"/>
              <a:t>  +  Công việc dựa vào cách làm việc theo nhóm </a:t>
            </a:r>
          </a:p>
          <a:p>
            <a:r>
              <a:rPr lang="vi-VN"/>
              <a:t>  +  Xây dựng đội ngũ chuyên nghiệp </a:t>
            </a:r>
          </a:p>
          <a:p>
            <a:r>
              <a:rPr lang="vi-VN"/>
              <a:t> +  Cố vấn </a:t>
            </a:r>
          </a:p>
          <a:p>
            <a:r>
              <a:rPr lang="vi-VN"/>
              <a:t>Để đạt được level 4 thì phải đo lường và chuẩn hóa. Đo lường hiệu quả đáp ứng công việc, chuẩn hóac phát triển các kỹ năng, năng lực cốt lõi </a:t>
            </a:r>
          </a:p>
          <a:p>
            <a:r>
              <a:rPr lang="vi-VN"/>
              <a:t>Level 4 này sẽ chú trọng vào những người đứng đầu của một công ty, họ có khả năng quản lý các công việc như thế nào</a:t>
            </a: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73</a:t>
            </a:fld>
            <a:endParaRPr lang="en-US"/>
          </a:p>
        </p:txBody>
      </p:sp>
    </p:spTree>
    <p:extLst>
      <p:ext uri="{BB962C8B-B14F-4D97-AF65-F5344CB8AC3E}">
        <p14:creationId xmlns:p14="http://schemas.microsoft.com/office/powerpoint/2010/main" val="1896585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Các</a:t>
            </a:r>
            <a:r>
              <a:rPr lang="en-US" b="1" baseline="0"/>
              <a:t> tổ chức phát triển chuẩn làm công việc gì?</a:t>
            </a:r>
          </a:p>
          <a:p>
            <a:pPr marL="0" indent="0">
              <a:buFontTx/>
              <a:buNone/>
            </a:pPr>
            <a:r>
              <a:rPr lang="en-US" b="0"/>
              <a:t>- </a:t>
            </a:r>
            <a:r>
              <a:rPr lang="vi-VN" b="0"/>
              <a:t>Cung cấp các chuẩn quốc tế</a:t>
            </a:r>
            <a:r>
              <a:rPr lang="en-US" b="0"/>
              <a:t>,</a:t>
            </a:r>
            <a:r>
              <a:rPr lang="en-US" b="0" baseline="0"/>
              <a:t> </a:t>
            </a:r>
            <a:r>
              <a:rPr lang="vi-VN" b="0" baseline="0"/>
              <a:t>đượ</a:t>
            </a:r>
            <a:r>
              <a:rPr lang="en-US" b="0" baseline="0"/>
              <a:t>c cập nhật thường xuyên</a:t>
            </a:r>
            <a:endParaRPr lang="en-US" b="0"/>
          </a:p>
          <a:p>
            <a:pPr marL="457200" lvl="1" indent="0">
              <a:buFontTx/>
              <a:buNone/>
            </a:pPr>
            <a:r>
              <a:rPr lang="en-US" b="1"/>
              <a:t>+ Các</a:t>
            </a:r>
            <a:r>
              <a:rPr lang="en-US" b="1" baseline="0"/>
              <a:t> tổ chức có đóng góp này là ISO và IEEE</a:t>
            </a:r>
            <a:endParaRPr lang="en-US" b="1"/>
          </a:p>
          <a:p>
            <a:pPr marL="0" indent="0">
              <a:buFontTx/>
              <a:buNone/>
            </a:pPr>
            <a:r>
              <a:rPr lang="en-US" b="0"/>
              <a:t>- </a:t>
            </a:r>
            <a:r>
              <a:rPr lang="vi-VN" b="0"/>
              <a:t>Cấp giấy chứng nhận SQA</a:t>
            </a:r>
            <a:endParaRPr lang="en-US" b="1" baseline="0"/>
          </a:p>
          <a:p>
            <a:pPr marL="457200" lvl="1" indent="0">
              <a:buFontTx/>
              <a:buNone/>
            </a:pPr>
            <a:r>
              <a:rPr lang="en-US" b="1"/>
              <a:t>+ Hiện nay, các dịch vụ chứng nhận ISO 9000 là nhà cung cấp nổi bật nhất của chứng nhận SQA </a:t>
            </a:r>
          </a:p>
          <a:p>
            <a:pPr marL="457200" lvl="1" indent="0">
              <a:buFontTx/>
              <a:buNone/>
            </a:pPr>
            <a:r>
              <a:rPr lang="en-US" b="1" baseline="0"/>
              <a:t>+ </a:t>
            </a:r>
            <a:r>
              <a:rPr lang="en-US" b="0" baseline="0"/>
              <a:t>Certification chỉ hợp lệ trong khoảng thời gian nhất định, v</a:t>
            </a:r>
            <a:r>
              <a:rPr lang="en-US" b="0"/>
              <a:t>c cấp</a:t>
            </a:r>
            <a:r>
              <a:rPr lang="en-US" b="0" baseline="0"/>
              <a:t> lại Certification cho 1 tổ chức đc thực hiện định kỳ.</a:t>
            </a:r>
            <a:endParaRPr lang="en-US" b="0"/>
          </a:p>
          <a:p>
            <a:pPr marL="0" indent="0">
              <a:buFontTx/>
              <a:buNone/>
            </a:pPr>
            <a:r>
              <a:rPr lang="en-US" b="0"/>
              <a:t>- </a:t>
            </a:r>
            <a:r>
              <a:rPr lang="vi-VN" b="0"/>
              <a:t>Cung cấp các công cụ "tự đánh giá“</a:t>
            </a:r>
            <a:r>
              <a:rPr lang="en-US" b="0"/>
              <a:t> </a:t>
            </a:r>
            <a:r>
              <a:rPr lang="vi-VN" b="0"/>
              <a:t>hệ thống SQA của tổ chức</a:t>
            </a:r>
            <a:endParaRPr lang="en-US" b="1" baseline="0"/>
          </a:p>
          <a:p>
            <a:pPr marL="457200" lvl="1" indent="0">
              <a:buFontTx/>
              <a:buNone/>
            </a:pPr>
            <a:r>
              <a:rPr lang="en-US" b="1" baseline="0"/>
              <a:t>+</a:t>
            </a:r>
            <a:r>
              <a:rPr lang="en-US" b="0" baseline="0"/>
              <a:t> Có CMM, ISO/IEC Std 15504</a:t>
            </a:r>
          </a:p>
        </p:txBody>
      </p:sp>
      <p:sp>
        <p:nvSpPr>
          <p:cNvPr id="4" name="Slide Number Placeholder 3"/>
          <p:cNvSpPr>
            <a:spLocks noGrp="1"/>
          </p:cNvSpPr>
          <p:nvPr>
            <p:ph type="sldNum" sz="quarter" idx="10"/>
          </p:nvPr>
        </p:nvSpPr>
        <p:spPr/>
        <p:txBody>
          <a:bodyPr/>
          <a:lstStyle/>
          <a:p>
            <a:fld id="{A63B9007-0201-49BE-A587-7F882848EC05}" type="slidenum">
              <a:rPr lang="en-US" smtClean="0"/>
              <a:t>9</a:t>
            </a:fld>
            <a:endParaRPr lang="en-US"/>
          </a:p>
        </p:txBody>
      </p:sp>
    </p:spTree>
    <p:extLst>
      <p:ext uri="{BB962C8B-B14F-4D97-AF65-F5344CB8AC3E}">
        <p14:creationId xmlns:p14="http://schemas.microsoft.com/office/powerpoint/2010/main" val="42746410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a:solidFill>
                  <a:schemeClr val="tx1"/>
                </a:solidFill>
                <a:effectLst/>
                <a:latin typeface="+mn-lt"/>
                <a:ea typeface="+mn-ea"/>
                <a:cs typeface="+mn-cs"/>
              </a:rPr>
              <a:t>Tổ chức tập trung vào cải tiến liên tục</a:t>
            </a:r>
            <a:r>
              <a:rPr lang="en-US" sz="1200" b="0" i="0" kern="1200" baseline="0">
                <a:solidFill>
                  <a:schemeClr val="tx1"/>
                </a:solidFill>
                <a:effectLst/>
                <a:latin typeface="+mn-lt"/>
                <a:ea typeface="+mn-ea"/>
                <a:cs typeface="+mn-cs"/>
              </a:rPr>
              <a:t> </a:t>
            </a:r>
            <a:r>
              <a:rPr lang="vi-VN"/>
              <a:t>qui trình phát triển phần mềm</a:t>
            </a:r>
            <a:r>
              <a:rPr lang="en-US"/>
              <a:t>.</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Mục tiêu là để giải quyết và ngăn chặn các vấn đề bằng cách phân tích nguyên nhân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của </a:t>
            </a:r>
            <a:r>
              <a:rPr lang="en-US" sz="1200" b="0" i="0" kern="1200">
                <a:solidFill>
                  <a:schemeClr val="tx1"/>
                </a:solidFill>
                <a:effectLst/>
                <a:latin typeface="+mn-lt"/>
                <a:ea typeface="+mn-ea"/>
                <a:cs typeface="+mn-cs"/>
              </a:rPr>
              <a:t>chúng</a:t>
            </a:r>
            <a:r>
              <a:rPr lang="vi-VN" sz="1200" b="0" i="0" kern="1200">
                <a:solidFill>
                  <a:schemeClr val="tx1"/>
                </a:solidFill>
                <a:effectLst/>
                <a:latin typeface="+mn-lt"/>
                <a:ea typeface="+mn-ea"/>
                <a:cs typeface="+mn-cs"/>
              </a:rPr>
              <a:t> trong </a:t>
            </a:r>
            <a:r>
              <a:rPr lang="en-US" sz="1200" b="0" i="0" kern="1200">
                <a:solidFill>
                  <a:schemeClr val="tx1"/>
                </a:solidFill>
                <a:effectLst/>
                <a:latin typeface="+mn-lt"/>
                <a:ea typeface="+mn-ea"/>
                <a:cs typeface="+mn-cs"/>
              </a:rPr>
              <a:t>qui </a:t>
            </a:r>
            <a:r>
              <a:rPr lang="vi-VN" sz="1200" b="0" i="0" kern="1200">
                <a:solidFill>
                  <a:schemeClr val="tx1"/>
                </a:solidFill>
                <a:effectLst/>
                <a:latin typeface="+mn-lt"/>
                <a:ea typeface="+mn-ea"/>
                <a:cs typeface="+mn-cs"/>
              </a:rPr>
              <a:t>trình</a:t>
            </a:r>
            <a:r>
              <a:rPr lang="en-US" sz="1200" b="0" i="0" kern="1200">
                <a:solidFill>
                  <a:schemeClr val="tx1"/>
                </a:solidFill>
                <a:effectLst/>
                <a:latin typeface="+mn-lt"/>
                <a:ea typeface="+mn-ea"/>
                <a:cs typeface="+mn-cs"/>
              </a:rPr>
              <a:t>.</a:t>
            </a:r>
          </a:p>
          <a:p>
            <a:pPr marL="171450" indent="-171450">
              <a:buFontTx/>
              <a:buChar char="-"/>
            </a:pPr>
            <a:r>
              <a:rPr lang="vi-VN"/>
              <a:t>Việc cải tiến qui trình phát triển phần mềm được hoạch định, cấp kinh phí và </a:t>
            </a:r>
            <a:r>
              <a:rPr lang="vi-VN" b="1"/>
              <a:t>tích hợp </a:t>
            </a:r>
            <a:r>
              <a:rPr lang="vi-VN"/>
              <a:t>vào chính qui trình phát triển phần mềm.</a:t>
            </a:r>
            <a:endParaRPr lang="en-US"/>
          </a:p>
          <a:p>
            <a:pPr marL="171450" indent="-171450">
              <a:buFontTx/>
              <a:buChar char="-"/>
            </a:pPr>
            <a:r>
              <a:rPr lang="vi-VN" sz="1200" b="0" i="0" kern="1200">
                <a:solidFill>
                  <a:schemeClr val="tx1"/>
                </a:solidFill>
                <a:effectLst/>
                <a:latin typeface="+mn-lt"/>
                <a:ea typeface="+mn-ea"/>
                <a:cs typeface="+mn-cs"/>
              </a:rPr>
              <a:t>Xác định và nhanh chóng chuyển giao thực </a:t>
            </a:r>
            <a:r>
              <a:rPr lang="en-US" sz="1200" b="0" i="0" kern="1200">
                <a:solidFill>
                  <a:schemeClr val="tx1"/>
                </a:solidFill>
                <a:effectLst/>
                <a:latin typeface="+mn-lt"/>
                <a:ea typeface="+mn-ea"/>
                <a:cs typeface="+mn-cs"/>
              </a:rPr>
              <a:t>tiễn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tốt nhất</a:t>
            </a:r>
            <a:r>
              <a:rPr lang="en-US" sz="1200" b="0" i="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F0A6F4D8-BBBD-4DBF-8E3D-34ECF3C5F865}" type="slidenum">
              <a:rPr lang="en-US" smtClean="0"/>
              <a:t>74</a:t>
            </a:fld>
            <a:endParaRPr lang="en-US"/>
          </a:p>
        </p:txBody>
      </p:sp>
    </p:spTree>
    <p:extLst>
      <p:ext uri="{BB962C8B-B14F-4D97-AF65-F5344CB8AC3E}">
        <p14:creationId xmlns:p14="http://schemas.microsoft.com/office/powerpoint/2010/main" val="31519699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Các vùng tiến trình chủ yếu ở mức 5 bao trùm các vấn mà cả tổ chức và dự án phải nhắm tới  để thực hiện hoàn thiện quá trình sản xuất phần mềm liên tục,  đo  đếm được.  Đó là </a:t>
            </a:r>
            <a:endParaRPr lang="en-US"/>
          </a:p>
          <a:p>
            <a:r>
              <a:rPr lang="vi-VN" b="1"/>
              <a:t>Phòng ngừa lỗi (Defect Prevention), </a:t>
            </a:r>
            <a:endParaRPr lang="en-US" b="1"/>
          </a:p>
          <a:p>
            <a:r>
              <a:rPr lang="vi-VN" b="1"/>
              <a:t>Quản trị thay  đổi công nghệ (Technology Change Management), và </a:t>
            </a:r>
            <a:endParaRPr lang="en-US" b="1"/>
          </a:p>
          <a:p>
            <a:r>
              <a:rPr lang="vi-VN" b="1"/>
              <a:t>Quản trị thay đổi quá trình (Process Change Management)</a:t>
            </a:r>
            <a:r>
              <a:rPr lang="en-US" b="1"/>
              <a:t>.</a:t>
            </a:r>
          </a:p>
          <a:p>
            <a:r>
              <a:rPr lang="vi-VN"/>
              <a:t>Để đạt được level 4 thì phải đo lường và chuẩn hóa. Đo lường hiệu quả đáp ứng công việc, chuẩn hóac phát triển các kỹ năng, năng lực cốt lõi</a:t>
            </a:r>
            <a:r>
              <a:rPr lang="en-US"/>
              <a:t>.</a:t>
            </a:r>
          </a:p>
          <a:p>
            <a:r>
              <a:rPr lang="vi-VN"/>
              <a:t>Để đạt được Level 5 thì doanh nghiệp đó phải liên tục cải tiến hoạt động tổ chức, tìm kiếm các phương pháp đổi mới để nâng cao năng lực làm việc của lực lượng lao động trong tổ chức, hỗ trợ các nhân phát triển sở trường chuyên môn.  </a:t>
            </a:r>
            <a:endParaRPr lang="en-US"/>
          </a:p>
          <a:p>
            <a:r>
              <a:rPr lang="vi-VN" b="1"/>
              <a:t>Chú trọng vào việc quản lý, phát triển  năng lực của nhân viên </a:t>
            </a:r>
            <a:endParaRPr lang="en-US" b="1"/>
          </a:p>
        </p:txBody>
      </p:sp>
      <p:sp>
        <p:nvSpPr>
          <p:cNvPr id="4" name="Slide Number Placeholder 3"/>
          <p:cNvSpPr>
            <a:spLocks noGrp="1"/>
          </p:cNvSpPr>
          <p:nvPr>
            <p:ph type="sldNum" sz="quarter" idx="10"/>
          </p:nvPr>
        </p:nvSpPr>
        <p:spPr/>
        <p:txBody>
          <a:bodyPr/>
          <a:lstStyle/>
          <a:p>
            <a:fld id="{F0A6F4D8-BBBD-4DBF-8E3D-34ECF3C5F865}" type="slidenum">
              <a:rPr lang="en-US" smtClean="0"/>
              <a:t>75</a:t>
            </a:fld>
            <a:endParaRPr lang="en-US"/>
          </a:p>
        </p:txBody>
      </p:sp>
    </p:spTree>
    <p:extLst>
      <p:ext uri="{BB962C8B-B14F-4D97-AF65-F5344CB8AC3E}">
        <p14:creationId xmlns:p14="http://schemas.microsoft.com/office/powerpoint/2010/main" val="374561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Chuẩn</a:t>
            </a:r>
            <a:r>
              <a:rPr lang="en-US" baseline="0"/>
              <a:t> cấp chứng chỉ (external), vd/ ISO</a:t>
            </a:r>
          </a:p>
          <a:p>
            <a:pPr marL="457200" lvl="1" indent="0">
              <a:buFontTx/>
              <a:buNone/>
            </a:pPr>
            <a:r>
              <a:rPr lang="en-US"/>
              <a:t>+ </a:t>
            </a:r>
            <a:r>
              <a:rPr lang="vi-VN"/>
              <a:t>Cho phép tổ chức phát triển phần mềm chứng minh khả năng đảm bảo chất lượng </a:t>
            </a:r>
            <a:r>
              <a:rPr lang="en-US"/>
              <a:t>về </a:t>
            </a:r>
            <a:r>
              <a:rPr lang="vi-VN"/>
              <a:t>phần mềm</a:t>
            </a:r>
            <a:r>
              <a:rPr lang="en-US" baseline="0"/>
              <a:t> hoặc</a:t>
            </a:r>
            <a:r>
              <a:rPr lang="vi-VN"/>
              <a:t> dịch vụ bảo trì.</a:t>
            </a:r>
            <a:r>
              <a:rPr lang="en-US"/>
              <a:t> Vc</a:t>
            </a:r>
            <a:r>
              <a:rPr lang="vi-VN"/>
              <a:t> cấp giấy chứng nhận được cấp bởi một cơ quan bên ngoài</a:t>
            </a:r>
            <a:r>
              <a:rPr lang="en-US"/>
              <a:t>.</a:t>
            </a:r>
          </a:p>
          <a:p>
            <a:pPr marL="457200" lvl="1" indent="0">
              <a:buFontTx/>
              <a:buNone/>
            </a:pPr>
            <a:r>
              <a:rPr lang="en-US" b="1"/>
              <a:t>+ </a:t>
            </a:r>
            <a:r>
              <a:rPr lang="vi-VN" b="1"/>
              <a:t>Là một cơ sở </a:t>
            </a:r>
            <a:r>
              <a:rPr lang="en-US" b="1"/>
              <a:t>ch</a:t>
            </a:r>
            <a:r>
              <a:rPr lang="vi-VN" b="1"/>
              <a:t>o</a:t>
            </a:r>
            <a:r>
              <a:rPr lang="en-US" b="1"/>
              <a:t> việc </a:t>
            </a:r>
            <a:r>
              <a:rPr lang="vi-VN" b="1"/>
              <a:t>đánh giá</a:t>
            </a:r>
            <a:r>
              <a:rPr lang="en-US" b="1"/>
              <a:t> của</a:t>
            </a:r>
            <a:r>
              <a:rPr lang="vi-VN" b="1"/>
              <a:t> khách hàng v</a:t>
            </a:r>
            <a:r>
              <a:rPr lang="en-US" b="1"/>
              <a:t>ề</a:t>
            </a:r>
            <a:r>
              <a:rPr lang="vi-VN" b="1"/>
              <a:t> nhà cung cấp</a:t>
            </a:r>
            <a:r>
              <a:rPr lang="vi-VN"/>
              <a:t>. </a:t>
            </a:r>
            <a:r>
              <a:rPr lang="en-US" b="0" i="0"/>
              <a:t>Vc đánh</a:t>
            </a:r>
            <a:r>
              <a:rPr lang="en-US" b="0" i="0" baseline="0"/>
              <a:t> giá này dựa trên những yc của chuẩn chứng chỉ</a:t>
            </a:r>
            <a:endParaRPr lang="en-US" b="0" i="0"/>
          </a:p>
          <a:p>
            <a:pPr marL="457200" lvl="1" indent="0">
              <a:buFontTx/>
              <a:buNone/>
            </a:pPr>
            <a:r>
              <a:rPr lang="en-US"/>
              <a:t>+ </a:t>
            </a:r>
            <a:r>
              <a:rPr lang="vi-VN"/>
              <a:t>Hỗ trợ tổ chức cải </a:t>
            </a:r>
            <a:r>
              <a:rPr lang="en-US"/>
              <a:t>tiến </a:t>
            </a:r>
            <a:r>
              <a:rPr lang="vi-VN"/>
              <a:t>hệ thống quản lý chất lượng </a:t>
            </a:r>
            <a:r>
              <a:rPr lang="en-US"/>
              <a:t>(</a:t>
            </a:r>
            <a:r>
              <a:rPr lang="vi-VN"/>
              <a:t>thông qua việc tuân thủ các yêu cầu của chuẩn</a:t>
            </a:r>
            <a:r>
              <a:rPr lang="en-US"/>
              <a:t>)</a:t>
            </a:r>
          </a:p>
          <a:p>
            <a:pPr marL="628650" lvl="1" indent="-171450">
              <a:buFontTx/>
              <a:buChar char="-"/>
            </a:pPr>
            <a:endParaRPr lang="en-US" b="1"/>
          </a:p>
          <a:p>
            <a:pPr marL="628650" lvl="1" indent="-171450">
              <a:buFontTx/>
              <a:buChar char="-"/>
            </a:pPr>
            <a:endParaRPr lang="en-US" b="1"/>
          </a:p>
          <a:p>
            <a:r>
              <a:rPr lang="vi-VN" sz="1200" b="1" i="0" kern="1200">
                <a:solidFill>
                  <a:schemeClr val="tx1"/>
                </a:solidFill>
                <a:effectLst/>
                <a:latin typeface="+mn-lt"/>
                <a:ea typeface="+mn-ea"/>
                <a:cs typeface="+mn-cs"/>
              </a:rPr>
              <a:t>Tổ chức nào cần xây dựng Hệ Thống Quản Lý Chất Lượng ISO 9001: 2008?</a:t>
            </a:r>
            <a:endParaRPr lang="vi-VN"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         Tổ chức muốn khẳng định khả năng cung cấp các sản phẩm một cách ổn định đáp ứng các yêu cầu khách hàng và các yêu cầu chế định thích hợp.</a:t>
            </a:r>
          </a:p>
          <a:p>
            <a:r>
              <a:rPr lang="vi-VN" sz="1200" b="0" i="0" kern="1200">
                <a:solidFill>
                  <a:schemeClr val="tx1"/>
                </a:solidFill>
                <a:effectLst/>
                <a:latin typeface="+mn-lt"/>
                <a:ea typeface="+mn-ea"/>
                <a:cs typeface="+mn-cs"/>
              </a:rPr>
              <a:t>-         Tổ chức muốn nâng cao sự thoả mãn của khách hàng</a:t>
            </a:r>
          </a:p>
          <a:p>
            <a:r>
              <a:rPr lang="vi-VN" sz="1200" b="0" i="0" kern="1200">
                <a:solidFill>
                  <a:schemeClr val="tx1"/>
                </a:solidFill>
                <a:effectLst/>
                <a:latin typeface="+mn-lt"/>
                <a:ea typeface="+mn-ea"/>
                <a:cs typeface="+mn-cs"/>
              </a:rPr>
              <a:t>-         Tổ chức cần cải tiến liên tục kết quả hoạt động sản xuất kinh doanh nhằm đạt được các mục tiêu.</a:t>
            </a:r>
          </a:p>
          <a:p>
            <a:r>
              <a:rPr lang="vi-VN" sz="1200" b="0" i="0" kern="1200">
                <a:solidFill>
                  <a:schemeClr val="tx1"/>
                </a:solidFill>
                <a:effectLst/>
                <a:latin typeface="+mn-lt"/>
                <a:ea typeface="+mn-ea"/>
                <a:cs typeface="+mn-cs"/>
              </a:rPr>
              <a:t>-         Tăng lợI nhuận, tăng sản phẩm và giảm sản phẩm hư hỏng, giảm lãng phí</a:t>
            </a:r>
          </a:p>
          <a:p>
            <a:r>
              <a:rPr lang="vi-VN" sz="1200" b="1" i="0" kern="1200">
                <a:solidFill>
                  <a:schemeClr val="tx1"/>
                </a:solidFill>
                <a:effectLst/>
                <a:latin typeface="+mn-lt"/>
                <a:ea typeface="+mn-ea"/>
                <a:cs typeface="+mn-cs"/>
              </a:rPr>
              <a:t>Lợi ích của doanh nghiệp, cơ quan, tổ chức khi được chứng nhận ISO 9001:2008</a:t>
            </a:r>
            <a:br>
              <a:rPr lang="vi-VN"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 T</a:t>
            </a:r>
            <a:r>
              <a:rPr lang="vi-VN" sz="1200" b="0" i="0" kern="1200">
                <a:solidFill>
                  <a:schemeClr val="tx1"/>
                </a:solidFill>
                <a:effectLst/>
                <a:latin typeface="+mn-lt"/>
                <a:ea typeface="+mn-ea"/>
                <a:cs typeface="+mn-cs"/>
              </a:rPr>
              <a:t>hỏa mãn khách hàng, thu hút và tăng lượng khách hàng.</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Giảm thiểu các chi phí vận hành - thông qua việc nhận diện các quá trình, phân bổ các nguồn lực tối thiểu cho các quá trình và thiết lập mối tương tác hợp lý phù hợp với tổ chức, giữa các quá trình đó.</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Cải tiến các mối quan hệ nhà đầu tư - bao gồm nhân viên, khách hàng và nhà cung cấp.</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Phù hợp luật pháp - bằng việc hiểu thấu các qui định, luật pháp tác động như thế nào lên tổ chức và khách hàng của họ.</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Cải tiến việc quản lý rủi ro - thông qua việc nhận diện, truy tìm nguyên nhân gốc rễ của các rủi ro và đưa ra những hành động phù hợp với mô hình của tổ chức để loại bỏ chúng một cách có hiệu quả.</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Chứng minh khả năng uy tín của doanh nghiệp - bằng việc thẩm tra độc lập dựa trên các tiêu chuẩn được công nhận.</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Khả năng chiến thắng các doanh nghiệp khác đặc biệt khi các qui định mua hàng yêu cầu chứng nhận như điều kiện để cung cấp.</a:t>
            </a:r>
          </a:p>
        </p:txBody>
      </p:sp>
      <p:sp>
        <p:nvSpPr>
          <p:cNvPr id="4" name="Slide Number Placeholder 3"/>
          <p:cNvSpPr>
            <a:spLocks noGrp="1"/>
          </p:cNvSpPr>
          <p:nvPr>
            <p:ph type="sldNum" sz="quarter" idx="10"/>
          </p:nvPr>
        </p:nvSpPr>
        <p:spPr/>
        <p:txBody>
          <a:bodyPr/>
          <a:lstStyle/>
          <a:p>
            <a:fld id="{A63B9007-0201-49BE-A587-7F882848EC05}" type="slidenum">
              <a:rPr lang="en-US" smtClean="0"/>
              <a:t>76</a:t>
            </a:fld>
            <a:endParaRPr lang="en-US"/>
          </a:p>
        </p:txBody>
      </p:sp>
    </p:spTree>
    <p:extLst>
      <p:ext uri="{BB962C8B-B14F-4D97-AF65-F5344CB8AC3E}">
        <p14:creationId xmlns:p14="http://schemas.microsoft.com/office/powerpoint/2010/main" val="13791245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Chuẩn</a:t>
            </a:r>
            <a:r>
              <a:rPr lang="en-US" baseline="0"/>
              <a:t> đánh giá (internal), vd/ CMM/CMMI</a:t>
            </a:r>
            <a:endParaRPr lang="en-US"/>
          </a:p>
          <a:p>
            <a:pPr marL="457200" lvl="1" indent="0">
              <a:buFontTx/>
              <a:buNone/>
            </a:pPr>
            <a:r>
              <a:rPr lang="en-US"/>
              <a:t>+ </a:t>
            </a:r>
            <a:r>
              <a:rPr lang="vi-VN"/>
              <a:t>Như một công cụ </a:t>
            </a:r>
            <a:r>
              <a:rPr lang="en-US"/>
              <a:t>cho tổ</a:t>
            </a:r>
            <a:r>
              <a:rPr lang="en-US" baseline="0"/>
              <a:t> chức </a:t>
            </a:r>
            <a:r>
              <a:rPr lang="vi-VN"/>
              <a:t>tự đánh giá khả năng của mình </a:t>
            </a:r>
            <a:r>
              <a:rPr lang="en-US"/>
              <a:t>trong vc </a:t>
            </a:r>
            <a:r>
              <a:rPr lang="vi-VN"/>
              <a:t>thực hiện các dự án phát triển phần mềm</a:t>
            </a:r>
            <a:endParaRPr lang="en-US"/>
          </a:p>
          <a:p>
            <a:pPr marL="457200" lvl="1" indent="0">
              <a:buFontTx/>
              <a:buNone/>
            </a:pPr>
            <a:r>
              <a:rPr lang="en-US"/>
              <a:t>+ Giúp</a:t>
            </a:r>
            <a:r>
              <a:rPr lang="vi-VN"/>
              <a:t> cải </a:t>
            </a:r>
            <a:r>
              <a:rPr lang="en-US"/>
              <a:t>tiến</a:t>
            </a:r>
            <a:r>
              <a:rPr lang="en-US" baseline="0"/>
              <a:t> tiến</a:t>
            </a:r>
            <a:r>
              <a:rPr lang="vi-VN"/>
              <a:t> trình phát triển và bảo trì bằng cách áp dụng các </a:t>
            </a:r>
            <a:r>
              <a:rPr lang="vi-VN" b="1"/>
              <a:t>hướng dẫn chuẩn</a:t>
            </a:r>
            <a:endParaRPr lang="en-US" b="1"/>
          </a:p>
          <a:p>
            <a:pPr marL="457200" lvl="1" indent="0">
              <a:buFontTx/>
              <a:buNone/>
            </a:pPr>
            <a:r>
              <a:rPr lang="en-US"/>
              <a:t>+ </a:t>
            </a:r>
            <a:r>
              <a:rPr lang="vi-VN"/>
              <a:t>Giúp </a:t>
            </a:r>
            <a:r>
              <a:rPr lang="en-US"/>
              <a:t>bên</a:t>
            </a:r>
            <a:r>
              <a:rPr lang="en-US" baseline="0"/>
              <a:t> </a:t>
            </a:r>
            <a:r>
              <a:rPr lang="vi-VN"/>
              <a:t>mua xác định khả năng của các nhà cung cấp</a:t>
            </a:r>
            <a:endParaRPr lang="en-US"/>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77</a:t>
            </a:fld>
            <a:endParaRPr lang="en-US"/>
          </a:p>
        </p:txBody>
      </p:sp>
    </p:spTree>
    <p:extLst>
      <p:ext uri="{BB962C8B-B14F-4D97-AF65-F5344CB8AC3E}">
        <p14:creationId xmlns:p14="http://schemas.microsoft.com/office/powerpoint/2010/main" val="42346186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SV tự</a:t>
            </a:r>
            <a:r>
              <a:rPr lang="en-US" b="1" baseline="0"/>
              <a:t> đọc</a:t>
            </a:r>
            <a:endParaRPr lang="en-US" b="1"/>
          </a:p>
          <a:p>
            <a:r>
              <a:rPr lang="vi-VN" b="1"/>
              <a:t>Phiên bản chuẩn hiện hành của ISO, 9000-3 (ISO 1997) bao gồm </a:t>
            </a:r>
            <a:r>
              <a:rPr lang="vi-VN" b="1" u="sng"/>
              <a:t>20 yêu cầu </a:t>
            </a:r>
            <a:r>
              <a:rPr lang="vi-VN" b="1"/>
              <a:t>có liên quan đến các khía cạnh khác nhau của hệ thống </a:t>
            </a:r>
            <a:r>
              <a:rPr lang="en-US" b="1"/>
              <a:t>QL CLPM</a:t>
            </a:r>
            <a:r>
              <a:rPr lang="vi-VN" b="1"/>
              <a:t>. </a:t>
            </a:r>
            <a:endParaRPr lang="en-US" b="1"/>
          </a:p>
          <a:p>
            <a:r>
              <a:rPr lang="en-US" b="1"/>
              <a:t>Còn</a:t>
            </a:r>
            <a:r>
              <a:rPr lang="en-US" b="1" baseline="0"/>
              <a:t> </a:t>
            </a:r>
            <a:r>
              <a:rPr lang="vi-VN" b="1"/>
              <a:t>new ISO 9000-3 (ISO/IEC, 2001)</a:t>
            </a:r>
            <a:r>
              <a:rPr lang="en-US" b="1"/>
              <a:t> đưa</a:t>
            </a:r>
            <a:r>
              <a:rPr lang="en-US" b="1" baseline="0"/>
              <a:t> ra </a:t>
            </a:r>
            <a:r>
              <a:rPr lang="vi-VN" b="1"/>
              <a:t>một cấu trúc mới, với </a:t>
            </a:r>
            <a:r>
              <a:rPr lang="vi-VN" b="1" u="sng"/>
              <a:t>22 yêu cầu </a:t>
            </a:r>
            <a:r>
              <a:rPr lang="en-US" b="1"/>
              <a:t>đc</a:t>
            </a:r>
            <a:r>
              <a:rPr lang="en-US" b="1" baseline="0"/>
              <a:t> </a:t>
            </a:r>
            <a:r>
              <a:rPr lang="vi-VN" b="1"/>
              <a:t>phân thành năm nhóm sau</a:t>
            </a:r>
            <a:r>
              <a:rPr lang="en-US" b="1" baseline="0"/>
              <a:t> (từ 4-8):</a:t>
            </a:r>
          </a:p>
          <a:p>
            <a:r>
              <a:rPr lang="en-US" b="1"/>
              <a:t>…</a:t>
            </a:r>
          </a:p>
          <a:p>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78</a:t>
            </a:fld>
            <a:endParaRPr lang="en-US"/>
          </a:p>
        </p:txBody>
      </p:sp>
    </p:spTree>
    <p:extLst>
      <p:ext uri="{BB962C8B-B14F-4D97-AF65-F5344CB8AC3E}">
        <p14:creationId xmlns:p14="http://schemas.microsoft.com/office/powerpoint/2010/main" val="40492661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CMMI version 1.1</a:t>
            </a:r>
          </a:p>
          <a:p>
            <a:r>
              <a:rPr lang="en-US"/>
              <a:t>Có 3 mô hình áp dụng CMMI là </a:t>
            </a:r>
          </a:p>
          <a:p>
            <a:pPr marL="0" indent="0">
              <a:buFontTx/>
              <a:buNone/>
            </a:pPr>
            <a:r>
              <a:rPr lang="en-US"/>
              <a:t>- </a:t>
            </a:r>
            <a:r>
              <a:rPr lang="vi-VN"/>
              <a:t>CMMI-SE/SW</a:t>
            </a:r>
            <a:r>
              <a:rPr lang="en-US"/>
              <a:t>:</a:t>
            </a:r>
            <a:r>
              <a:rPr lang="vi-VN"/>
              <a:t> </a:t>
            </a:r>
            <a:r>
              <a:rPr lang="vi-VN" b="1"/>
              <a:t>mô hình tích hợp dành cho các kỹ sư hệ thống và kỹ sư phần mềm.</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a:t>- CMMi-SE/SW/IPPD/SS: </a:t>
            </a:r>
            <a:r>
              <a:rPr lang="en-US" b="1"/>
              <a:t>dành cho </a:t>
            </a:r>
            <a:r>
              <a:rPr lang="vi-VN" b="1"/>
              <a:t>kỹ sư </a:t>
            </a:r>
            <a:r>
              <a:rPr lang="en-US" b="1"/>
              <a:t>hệ thống + </a:t>
            </a:r>
            <a:r>
              <a:rPr lang="vi-VN" b="1"/>
              <a:t>kỹ sư </a:t>
            </a:r>
            <a:r>
              <a:rPr lang="en-US" b="1"/>
              <a:t>phần mềm và việc </a:t>
            </a:r>
            <a:r>
              <a:rPr lang="vi-VN" b="1"/>
              <a:t>tích hợp </a:t>
            </a:r>
            <a:r>
              <a:rPr lang="en-US" b="1"/>
              <a:t>sản phẩm và quy trình tích hợp có sử dụng thầu phụ.</a:t>
            </a:r>
          </a:p>
          <a:p>
            <a:pPr marL="0" marR="0" indent="0" algn="l" defTabSz="914400" rtl="0" eaLnBrk="1" fontAlgn="auto" latinLnBrk="0" hangingPunct="1">
              <a:lnSpc>
                <a:spcPct val="100000"/>
              </a:lnSpc>
              <a:spcBef>
                <a:spcPts val="0"/>
              </a:spcBef>
              <a:spcAft>
                <a:spcPts val="0"/>
              </a:spcAft>
              <a:buClrTx/>
              <a:buSzTx/>
              <a:buFontTx/>
              <a:buNone/>
              <a:tabLst/>
              <a:defRPr/>
            </a:pPr>
            <a:r>
              <a:rPr lang="en-US"/>
              <a:t>- </a:t>
            </a:r>
            <a:r>
              <a:rPr lang="vi-VN"/>
              <a:t>CMMI-SE/SW/IPPD</a:t>
            </a:r>
            <a:r>
              <a:rPr lang="en-US"/>
              <a:t>:</a:t>
            </a:r>
            <a:r>
              <a:rPr lang="vi-VN"/>
              <a:t> </a:t>
            </a:r>
            <a:r>
              <a:rPr lang="vi-VN" b="1" i="0"/>
              <a:t>mô hình dành cho các kỹ sư hệ thống, kỹ sư phần mềm và việc tích hợp sản phẩm cùng qu</a:t>
            </a:r>
            <a:r>
              <a:rPr lang="en-US" b="1" i="0"/>
              <a:t>i</a:t>
            </a:r>
            <a:r>
              <a:rPr lang="vi-VN" b="1" i="0"/>
              <a:t> trình phát triển nó</a:t>
            </a:r>
            <a:r>
              <a:rPr lang="en-US" b="1" i="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i="0"/>
              <a:t>The CMMI model, like the original CMM models, is composed of five levels. The CMMI capability levels are the same as those of the original, apart from a minor change related to capability level 4, namely: Capability maturity level 4: Quantitatively managed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Theo: http://www.pcworld.com.vn/articles/kinh-doanh/quan-tri/2006/03/1188744/cmmi-voi-doanh-nghiep-phan-mem-giay-thong-hanh-thoi-hoi-nhap/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Có 4 mô hình áp dụng CMMI là CMMI-SW (dành cho công nghệ PM), CMMI-SE/SW (dành cho công nghệ hệ thống và PM), CMMI-SE/SW/IPPD (dành cho công nghệ hệ thống + công nghệ PM với việc phát triển sản phẩm và quy trình tích hợp), CMMI-SE/SW/IPPD/SS (dành cho công nghệ hệ thống + công nghệ PM với việc phát triển sản phẩm và quy trình tích hợp có sử dụng thầu phụ). </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Tính đến thời điểm này, chưa có số liệu chính xác về số lượng DNPM đang áp dụng mô hình đánh giá sự trưởng thành năng lực sản xuất PM CMM/CMMI tại Việt Nam, nhưng có thể nhắc đến những tên tuổi như PSV (CMMI mức 5), Global Cybersoft Việt Nam (CMMI mức 4), FPT Software (CMM mức 5) và SilkRoad (CMM mức 3).</a:t>
            </a:r>
            <a:r>
              <a:rPr lang="en-US" sz="1200" b="0" i="0" kern="1200">
                <a:solidFill>
                  <a:schemeClr val="tx1"/>
                </a:solidFill>
                <a:effectLst/>
                <a:latin typeface="+mn-lt"/>
                <a:ea typeface="+mn-ea"/>
                <a:cs typeface="+mn-cs"/>
              </a:rPr>
              <a:t> </a:t>
            </a:r>
            <a:endParaRPr lang="en-US" b="1" i="0"/>
          </a:p>
        </p:txBody>
      </p:sp>
      <p:sp>
        <p:nvSpPr>
          <p:cNvPr id="4" name="Slide Number Placeholder 3"/>
          <p:cNvSpPr>
            <a:spLocks noGrp="1"/>
          </p:cNvSpPr>
          <p:nvPr>
            <p:ph type="sldNum" sz="quarter" idx="10"/>
          </p:nvPr>
        </p:nvSpPr>
        <p:spPr/>
        <p:txBody>
          <a:bodyPr/>
          <a:lstStyle/>
          <a:p>
            <a:fld id="{F0A6F4D8-BBBD-4DBF-8E3D-34ECF3C5F865}" type="slidenum">
              <a:rPr lang="en-US" smtClean="0"/>
              <a:t>79</a:t>
            </a:fld>
            <a:endParaRPr lang="en-US"/>
          </a:p>
        </p:txBody>
      </p:sp>
    </p:spTree>
    <p:extLst>
      <p:ext uri="{BB962C8B-B14F-4D97-AF65-F5344CB8AC3E}">
        <p14:creationId xmlns:p14="http://schemas.microsoft.com/office/powerpoint/2010/main" val="35934602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Chuẩn IEEE/EIA 12207.0 (IEEE / EIA, 1996) trình bày </a:t>
            </a:r>
            <a:r>
              <a:rPr lang="en-US" b="1"/>
              <a:t>các</a:t>
            </a:r>
            <a:r>
              <a:rPr lang="en-US" b="1" baseline="0"/>
              <a:t> </a:t>
            </a:r>
            <a:r>
              <a:rPr lang="vi-VN" b="1"/>
              <a:t>khái niệm cơ bản của chuẩn, có thể được phân thành hai nhóm: các khái niệm chung và các khái niệm liên quan đến nhiệm vụ</a:t>
            </a:r>
            <a:endParaRPr lang="en-US" b="1"/>
          </a:p>
          <a:p>
            <a:pPr marL="171450" indent="-171450">
              <a:buFontTx/>
              <a:buChar char="-"/>
            </a:pPr>
            <a:r>
              <a:rPr lang="vi-VN" b="0"/>
              <a:t>Khái niệm</a:t>
            </a:r>
            <a:r>
              <a:rPr lang="en-US" b="0"/>
              <a:t> chung (đọc</a:t>
            </a:r>
            <a:r>
              <a:rPr lang="en-US" b="0" baseline="0"/>
              <a:t> sách)</a:t>
            </a:r>
            <a:endParaRPr lang="en-US" b="0"/>
          </a:p>
          <a:p>
            <a:pPr marL="628650" lvl="1" indent="-171450">
              <a:buFontTx/>
              <a:buChar char="-"/>
            </a:pPr>
            <a:r>
              <a:rPr lang="vi-VN"/>
              <a:t>Khả năng ứng dụng các tiêu chuẩn nói chung và thích ứng của nó bằng cách tinh chỉnh</a:t>
            </a:r>
            <a:endParaRPr lang="en-US"/>
          </a:p>
          <a:p>
            <a:pPr marL="628650" lvl="1" indent="-171450">
              <a:buFontTx/>
              <a:buChar char="-"/>
            </a:pPr>
            <a:r>
              <a:rPr lang="vi-VN"/>
              <a:t>Khả năng áp dụng cho tất cả các thành viên tham gia trong vòng đời phần mềm</a:t>
            </a:r>
            <a:endParaRPr lang="en-US"/>
          </a:p>
          <a:p>
            <a:pPr marL="628650" lvl="1" indent="-171450">
              <a:buFontTx/>
              <a:buChar char="-"/>
            </a:pPr>
            <a:r>
              <a:rPr lang="vi-VN"/>
              <a:t>Tính linh hoạt và đáp ứng với thay đổi công nghệ</a:t>
            </a:r>
            <a:endParaRPr lang="en-US"/>
          </a:p>
          <a:p>
            <a:pPr marL="628650" lvl="1" indent="-171450">
              <a:buFontTx/>
              <a:buChar char="-"/>
            </a:pPr>
            <a:r>
              <a:rPr lang="vi-VN"/>
              <a:t>Phần mềm liên kết với hệ thống</a:t>
            </a:r>
            <a:endParaRPr lang="en-US"/>
          </a:p>
          <a:p>
            <a:pPr marL="628650" lvl="1" indent="-171450">
              <a:buFontTx/>
              <a:buChar char="-"/>
            </a:pPr>
            <a:r>
              <a:rPr lang="vi-VN"/>
              <a:t>Nhất quán</a:t>
            </a:r>
            <a:r>
              <a:rPr lang="en-US"/>
              <a:t> </a:t>
            </a:r>
            <a:r>
              <a:rPr lang="vi-VN"/>
              <a:t>TQM </a:t>
            </a:r>
            <a:endParaRPr lang="en-US"/>
          </a:p>
          <a:p>
            <a:pPr marL="628650" lvl="1" indent="-171450">
              <a:buFontTx/>
              <a:buChar char="-"/>
            </a:pPr>
            <a:r>
              <a:rPr lang="vi-VN"/>
              <a:t>Không có yêu cầu</a:t>
            </a:r>
            <a:r>
              <a:rPr lang="en-US"/>
              <a:t> </a:t>
            </a:r>
            <a:r>
              <a:rPr lang="vi-VN"/>
              <a:t>chứng nhận </a:t>
            </a:r>
            <a:endParaRPr lang="en-US"/>
          </a:p>
          <a:p>
            <a:pPr marL="628650" lvl="1" indent="-171450">
              <a:buFontTx/>
              <a:buChar char="-"/>
            </a:pPr>
            <a:r>
              <a:rPr lang="vi-VN"/>
              <a:t>Baselining</a:t>
            </a:r>
            <a:endParaRPr lang="en-US"/>
          </a:p>
          <a:p>
            <a:pPr marL="171450" lvl="0" indent="-171450">
              <a:buFontTx/>
              <a:buChar char="-"/>
            </a:pPr>
            <a:r>
              <a:rPr lang="vi-VN" b="0"/>
              <a:t>Khái niệm liên quan đến nhiệm vụ</a:t>
            </a:r>
            <a:r>
              <a:rPr lang="en-US" b="0"/>
              <a:t> (đọc</a:t>
            </a:r>
            <a:r>
              <a:rPr lang="en-US" b="0" baseline="0"/>
              <a:t> sách)</a:t>
            </a:r>
            <a:endParaRPr lang="en-US" b="0"/>
          </a:p>
          <a:p>
            <a:pPr marL="628650" lvl="1" indent="-171450">
              <a:buFontTx/>
              <a:buChar char="-"/>
            </a:pPr>
            <a:r>
              <a:rPr lang="vi-VN"/>
              <a:t>Trách nhiệm cho các hoạt động và nhiệm vụ</a:t>
            </a:r>
            <a:endParaRPr lang="en-US"/>
          </a:p>
          <a:p>
            <a:pPr marL="628650" lvl="1" indent="-171450">
              <a:buFontTx/>
              <a:buChar char="-"/>
            </a:pPr>
            <a:r>
              <a:rPr lang="vi-VN"/>
              <a:t>Mô đun của các thành phần của vòng đời phần mềm</a:t>
            </a:r>
            <a:endParaRPr lang="en-US"/>
          </a:p>
          <a:p>
            <a:pPr marL="628650" lvl="1" indent="-171450">
              <a:buFontTx/>
              <a:buChar char="-"/>
            </a:pPr>
            <a:r>
              <a:rPr lang="vi-VN"/>
              <a:t>Mức độ phù hợp yêu cầu</a:t>
            </a:r>
            <a:endParaRPr lang="en-US"/>
          </a:p>
          <a:p>
            <a:pPr marL="628650" lvl="1" indent="-171450">
              <a:buFontTx/>
              <a:buChar char="-"/>
            </a:pPr>
            <a:r>
              <a:rPr lang="vi-VN"/>
              <a:t>Bản chất của nhiệm vụ đánh giá</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80</a:t>
            </a:fld>
            <a:endParaRPr lang="en-US"/>
          </a:p>
        </p:txBody>
      </p:sp>
    </p:spTree>
    <p:extLst>
      <p:ext uri="{BB962C8B-B14F-4D97-AF65-F5344CB8AC3E}">
        <p14:creationId xmlns:p14="http://schemas.microsoft.com/office/powerpoint/2010/main" val="6243395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SV TỰ </a:t>
            </a:r>
            <a:r>
              <a:rPr lang="vi-VN" b="1"/>
              <a:t>ĐỌ</a:t>
            </a:r>
            <a:r>
              <a:rPr lang="en-US" b="1"/>
              <a:t>C TÀI LIỆU</a:t>
            </a:r>
          </a:p>
          <a:p>
            <a:r>
              <a:rPr lang="vi-VN"/>
              <a:t>Các khái niệm trong IEEE 1012-1998 đáp ứng với 10 vấn đề cơ bản:</a:t>
            </a:r>
            <a:endParaRPr lang="en-US"/>
          </a:p>
          <a:p>
            <a:pPr marL="228600" indent="-228600">
              <a:buAutoNum type="arabicParenBoth"/>
            </a:pPr>
            <a:r>
              <a:rPr lang="en-US"/>
              <a:t>Đn</a:t>
            </a:r>
            <a:r>
              <a:rPr lang="en-US" baseline="0"/>
              <a:t> rõ ràng các hđ V&amp;V: cho phép chuẩn bao quát tất cả các hđ điều tra và kiểm tra trong suốt vòng đời PM: review, testing, method evaluation, </a:t>
            </a:r>
            <a:r>
              <a:rPr lang="vi-VN" baseline="0"/>
              <a:t>xác định nguy cơ và phân tích rủi ro</a:t>
            </a:r>
            <a:r>
              <a:rPr lang="en-US" baseline="0"/>
              <a:t>,…</a:t>
            </a:r>
          </a:p>
          <a:p>
            <a:pPr marL="228600" indent="-228600">
              <a:buAutoNum type="arabicParenBoth"/>
            </a:pPr>
            <a:r>
              <a:rPr lang="vi-VN"/>
              <a:t>Mức độ tích hợp phần mềm và yêu cầu V &amp; V</a:t>
            </a:r>
            <a:r>
              <a:rPr lang="en-US"/>
              <a:t>: </a:t>
            </a:r>
            <a:r>
              <a:rPr lang="vi-VN"/>
              <a:t>định nghĩa </a:t>
            </a:r>
            <a:r>
              <a:rPr lang="en-US"/>
              <a:t>4 </a:t>
            </a:r>
            <a:r>
              <a:rPr lang="vi-VN"/>
              <a:t>mức tích hợp theo </a:t>
            </a:r>
            <a:r>
              <a:rPr lang="en-US"/>
              <a:t>tính</a:t>
            </a:r>
            <a:r>
              <a:rPr lang="en-US" baseline="0"/>
              <a:t> </a:t>
            </a:r>
            <a:r>
              <a:rPr lang="vi-VN"/>
              <a:t>quan trọng của các chức năng phần mềm, mô-đun</a:t>
            </a:r>
            <a:r>
              <a:rPr lang="en-US"/>
              <a:t>: High, Major, Moderate, Low</a:t>
            </a:r>
          </a:p>
          <a:p>
            <a:pPr marL="228600" indent="-228600">
              <a:buAutoNum type="arabicParenBoth"/>
            </a:pPr>
            <a:r>
              <a:rPr lang="vi-VN"/>
              <a:t>Yêu cầu quy tắc. IEEE Std 1012-1998 là một chuẩn quy tắc trong đó liệt kê các công việc mà phải được thực hiện trong vòng đời phần mềm. Đối với mỗi nhiệm vụ, chuẩn</a:t>
            </a:r>
            <a:r>
              <a:rPr lang="en-US" baseline="0"/>
              <a:t> đưa ra</a:t>
            </a:r>
            <a:r>
              <a:rPr lang="vi-VN"/>
              <a:t> các thông tin sau:</a:t>
            </a:r>
          </a:p>
          <a:p>
            <a:pPr marL="0" indent="0">
              <a:buNone/>
            </a:pPr>
            <a:r>
              <a:rPr lang="vi-VN"/>
              <a:t>■ Mô tả chi tiết các phương pháp thực hiện</a:t>
            </a:r>
          </a:p>
          <a:p>
            <a:pPr marL="0" indent="0">
              <a:buNone/>
            </a:pPr>
            <a:r>
              <a:rPr lang="vi-VN"/>
              <a:t>■ Đầu vào bắt buộc</a:t>
            </a:r>
          </a:p>
          <a:p>
            <a:pPr marL="0" indent="0">
              <a:buNone/>
            </a:pPr>
            <a:r>
              <a:rPr lang="vi-VN"/>
              <a:t>■ Kết quả đầu ra bắt buộc</a:t>
            </a:r>
          </a:p>
          <a:p>
            <a:pPr marL="0" indent="0">
              <a:buNone/>
            </a:pPr>
            <a:r>
              <a:rPr lang="vi-VN"/>
              <a:t>■ Xác định mức t</a:t>
            </a:r>
            <a:r>
              <a:rPr lang="en-US"/>
              <a:t>ích</a:t>
            </a:r>
            <a:r>
              <a:rPr lang="en-US" baseline="0"/>
              <a:t> hợp</a:t>
            </a:r>
            <a:r>
              <a:rPr lang="vi-VN"/>
              <a:t> mà </a:t>
            </a:r>
            <a:r>
              <a:rPr lang="en-US"/>
              <a:t>vc </a:t>
            </a:r>
            <a:r>
              <a:rPr lang="vi-VN"/>
              <a:t>thực hiện nhiệm vụ </a:t>
            </a:r>
            <a:r>
              <a:rPr lang="en-US"/>
              <a:t>là</a:t>
            </a:r>
            <a:r>
              <a:rPr lang="en-US" baseline="0"/>
              <a:t> </a:t>
            </a:r>
            <a:r>
              <a:rPr lang="vi-VN"/>
              <a:t>không bắt buộc</a:t>
            </a:r>
          </a:p>
          <a:p>
            <a:pPr marL="0" indent="0">
              <a:buNone/>
            </a:pPr>
            <a:r>
              <a:rPr lang="vi-VN"/>
              <a:t>■ </a:t>
            </a:r>
            <a:r>
              <a:rPr lang="en-US"/>
              <a:t>Cá</a:t>
            </a:r>
            <a:r>
              <a:rPr lang="en-US" baseline="0"/>
              <a:t>c cv </a:t>
            </a:r>
            <a:r>
              <a:rPr lang="vi-VN"/>
              <a:t>V &amp; V </a:t>
            </a:r>
            <a:r>
              <a:rPr lang="en-US"/>
              <a:t>t</a:t>
            </a:r>
            <a:r>
              <a:rPr lang="vi-VN"/>
              <a:t>ùy chọn sẽ được thực hiện trong suốt quá trình vòng đời được lựa chọn.</a:t>
            </a:r>
            <a:endParaRPr lang="en-US"/>
          </a:p>
          <a:p>
            <a:pPr marL="0" indent="0">
              <a:buNone/>
            </a:pPr>
            <a:r>
              <a:rPr lang="en-US"/>
              <a:t>(4-6) Sự</a:t>
            </a:r>
            <a:r>
              <a:rPr lang="en-US" baseline="0"/>
              <a:t> độc lập của V&amp;V: độc lập trong quản lý, độc lập trong kỹ thuật và độc lập trong tài chính (sách)</a:t>
            </a:r>
          </a:p>
          <a:p>
            <a:pPr marL="0" indent="0">
              <a:buNone/>
            </a:pPr>
            <a:r>
              <a:rPr lang="en-US" baseline="0"/>
              <a:t>(7) Sự phù hợp và tương thích với chuẩn quốc tế</a:t>
            </a:r>
          </a:p>
          <a:p>
            <a:pPr marL="0" indent="0">
              <a:buNone/>
            </a:pPr>
            <a:r>
              <a:rPr lang="en-US" baseline="0"/>
              <a:t>(8) </a:t>
            </a:r>
          </a:p>
          <a:p>
            <a:pPr marL="0" indent="0">
              <a:buNone/>
            </a:pPr>
            <a:r>
              <a:rPr lang="en-US" baseline="0"/>
              <a:t>(9) Ứng dụng các độ đo V&amp;V: 2 lớp độ đo: độ đo đánh giá tiến trình pt và sp, độ đo đánh giá CL và độ bao phủ các hoạt động V&amp;V</a:t>
            </a:r>
          </a:p>
          <a:p>
            <a:pPr marL="0" indent="0">
              <a:buNone/>
            </a:pPr>
            <a:r>
              <a:rPr lang="en-US" baseline="0"/>
              <a:t>(10) Tiêu chí định lượng cho V&amp;V, gồm: correctness, consistency, completeness, accuracy, readability and testability</a:t>
            </a:r>
          </a:p>
          <a:p>
            <a:pPr marL="0" indent="0">
              <a:buNone/>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81</a:t>
            </a:fld>
            <a:endParaRPr lang="en-US"/>
          </a:p>
        </p:txBody>
      </p:sp>
    </p:spTree>
    <p:extLst>
      <p:ext uri="{BB962C8B-B14F-4D97-AF65-F5344CB8AC3E}">
        <p14:creationId xmlns:p14="http://schemas.microsoft.com/office/powerpoint/2010/main" val="40906047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SV TỰ </a:t>
            </a:r>
            <a:r>
              <a:rPr lang="vi-VN" b="1"/>
              <a:t>ĐỌ</a:t>
            </a:r>
            <a:r>
              <a:rPr lang="en-US" b="1"/>
              <a:t>C TÀI LIỆU</a:t>
            </a:r>
            <a:endParaRPr lang="en-US"/>
          </a:p>
          <a:p>
            <a:r>
              <a:rPr lang="en-US"/>
              <a:t>Các</a:t>
            </a:r>
            <a:r>
              <a:rPr lang="en-US" baseline="0"/>
              <a:t> tiến trình trong chuẩn 1012</a:t>
            </a:r>
            <a:endParaRPr lang="en-US"/>
          </a:p>
          <a:p>
            <a:r>
              <a:rPr lang="en-US"/>
              <a:t>The software life cycle architecture presented in the standard is structured as a </a:t>
            </a:r>
            <a:r>
              <a:rPr lang="en-US" b="1"/>
              <a:t>three-level tree </a:t>
            </a:r>
            <a:r>
              <a:rPr lang="en-US"/>
              <a:t>composed of:</a:t>
            </a:r>
          </a:p>
          <a:p>
            <a:r>
              <a:rPr lang="en-US"/>
              <a:t>(1) Processes</a:t>
            </a:r>
          </a:p>
          <a:p>
            <a:r>
              <a:rPr lang="en-US"/>
              <a:t>(2) Activities</a:t>
            </a:r>
          </a:p>
          <a:p>
            <a:r>
              <a:rPr lang="en-US"/>
              <a:t>(3) Tasks.</a:t>
            </a:r>
          </a:p>
          <a:p>
            <a:r>
              <a:rPr lang="en-US"/>
              <a:t>The six processes covered by the standard are:</a:t>
            </a:r>
          </a:p>
          <a:p>
            <a:r>
              <a:rPr lang="en-US"/>
              <a:t>(1) Management</a:t>
            </a:r>
          </a:p>
          <a:p>
            <a:r>
              <a:rPr lang="en-US"/>
              <a:t>(2) Acquisition</a:t>
            </a:r>
          </a:p>
          <a:p>
            <a:r>
              <a:rPr lang="en-US"/>
              <a:t>(3) Supply</a:t>
            </a:r>
          </a:p>
          <a:p>
            <a:r>
              <a:rPr lang="en-US"/>
              <a:t>(4) Development</a:t>
            </a:r>
          </a:p>
          <a:p>
            <a:r>
              <a:rPr lang="en-US"/>
              <a:t>(5) Operation</a:t>
            </a:r>
          </a:p>
          <a:p>
            <a:r>
              <a:rPr lang="en-US"/>
              <a:t>(6) Maintenance.</a:t>
            </a:r>
          </a:p>
        </p:txBody>
      </p:sp>
      <p:sp>
        <p:nvSpPr>
          <p:cNvPr id="4" name="Slide Number Placeholder 3"/>
          <p:cNvSpPr>
            <a:spLocks noGrp="1"/>
          </p:cNvSpPr>
          <p:nvPr>
            <p:ph type="sldNum" sz="quarter" idx="10"/>
          </p:nvPr>
        </p:nvSpPr>
        <p:spPr/>
        <p:txBody>
          <a:bodyPr/>
          <a:lstStyle/>
          <a:p>
            <a:fld id="{A63B9007-0201-49BE-A587-7F882848EC05}" type="slidenum">
              <a:rPr lang="en-US" smtClean="0"/>
              <a:t>82</a:t>
            </a:fld>
            <a:endParaRPr lang="en-US"/>
          </a:p>
        </p:txBody>
      </p:sp>
    </p:spTree>
    <p:extLst>
      <p:ext uri="{BB962C8B-B14F-4D97-AF65-F5344CB8AC3E}">
        <p14:creationId xmlns:p14="http://schemas.microsoft.com/office/powerpoint/2010/main" val="4768927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endParaRPr lang="en-US" baseline="0"/>
          </a:p>
        </p:txBody>
      </p:sp>
      <p:sp>
        <p:nvSpPr>
          <p:cNvPr id="4" name="Slide Number Placeholder 3"/>
          <p:cNvSpPr>
            <a:spLocks noGrp="1"/>
          </p:cNvSpPr>
          <p:nvPr>
            <p:ph type="sldNum" sz="quarter" idx="10"/>
          </p:nvPr>
        </p:nvSpPr>
        <p:spPr/>
        <p:txBody>
          <a:bodyPr/>
          <a:lstStyle/>
          <a:p>
            <a:fld id="{A63B9007-0201-49BE-A587-7F882848EC05}" type="slidenum">
              <a:rPr lang="en-US" smtClean="0"/>
              <a:t>83</a:t>
            </a:fld>
            <a:endParaRPr lang="en-US"/>
          </a:p>
        </p:txBody>
      </p:sp>
    </p:spTree>
    <p:extLst>
      <p:ext uri="{BB962C8B-B14F-4D97-AF65-F5344CB8AC3E}">
        <p14:creationId xmlns:p14="http://schemas.microsoft.com/office/powerpoint/2010/main" val="3119123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a:p>
            <a:r>
              <a:rPr lang="en-US"/>
              <a:t>SQA standards có</a:t>
            </a:r>
            <a:r>
              <a:rPr lang="en-US" baseline="0"/>
              <a:t> thể đc phân thành 2 lớp chính</a:t>
            </a:r>
            <a:r>
              <a:rPr lang="en-US"/>
              <a:t>: Chuẩn</a:t>
            </a:r>
            <a:r>
              <a:rPr lang="en-US" baseline="0"/>
              <a:t> QL chất l</a:t>
            </a:r>
            <a:r>
              <a:rPr lang="vi-VN" baseline="0"/>
              <a:t>ượ</a:t>
            </a:r>
            <a:r>
              <a:rPr lang="en-US" baseline="0"/>
              <a:t>ng </a:t>
            </a:r>
            <a:r>
              <a:rPr lang="en-US"/>
              <a:t>và</a:t>
            </a:r>
            <a:r>
              <a:rPr lang="en-US" baseline="0"/>
              <a:t> chuẩn tiến trình dự án</a:t>
            </a:r>
            <a:endParaRPr lang="en-US"/>
          </a:p>
          <a:p>
            <a:r>
              <a:rPr lang="en-US"/>
              <a:t>■ Về đối</a:t>
            </a:r>
            <a:r>
              <a:rPr lang="en-US" baseline="0"/>
              <a:t> tượng (target unit):</a:t>
            </a:r>
          </a:p>
          <a:p>
            <a:pPr marL="457200" lvl="1" indent="0">
              <a:buFontTx/>
              <a:buNone/>
            </a:pPr>
            <a:r>
              <a:rPr lang="en-US"/>
              <a:t>+ Chuẩn</a:t>
            </a:r>
            <a:r>
              <a:rPr lang="en-US" baseline="0"/>
              <a:t> QLCL</a:t>
            </a:r>
            <a:r>
              <a:rPr lang="en-US"/>
              <a:t>: hướng</a:t>
            </a:r>
            <a:r>
              <a:rPr lang="en-US" baseline="0"/>
              <a:t> đến các đơn vị SQA</a:t>
            </a:r>
            <a:endParaRPr lang="en-US"/>
          </a:p>
          <a:p>
            <a:pPr marL="457200" lvl="1" indent="0">
              <a:buFontTx/>
              <a:buNone/>
            </a:pPr>
            <a:r>
              <a:rPr lang="en-US" baseline="0"/>
              <a:t>+ Chuẩn tiến trình DA: hướng đến việc phát triển và bảo trì PM</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b="1"/>
              <a:t>■ VỀ TRỌNG</a:t>
            </a:r>
            <a:r>
              <a:rPr lang="en-US" b="1" baseline="0"/>
              <a:t> TÂM:</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 Chuẩn</a:t>
            </a:r>
            <a:r>
              <a:rPr lang="en-US" baseline="0"/>
              <a:t> QLCL</a:t>
            </a:r>
            <a:r>
              <a:rPr lang="en-US"/>
              <a:t>: </a:t>
            </a:r>
            <a:r>
              <a:rPr lang="vi-VN" baseline="0"/>
              <a:t>tập trung vào hệ thống</a:t>
            </a:r>
            <a:r>
              <a:rPr lang="en-US" baseline="0"/>
              <a:t> ĐBCL, gồm:</a:t>
            </a:r>
            <a:r>
              <a:rPr lang="vi-VN" baseline="0"/>
              <a:t> </a:t>
            </a:r>
            <a:r>
              <a:rPr lang="en-US" baseline="0"/>
              <a:t>tổ chức, </a:t>
            </a:r>
            <a:r>
              <a:rPr lang="vi-VN" baseline="0"/>
              <a:t>cơ sở hạ tầng và các yêu cầu</a:t>
            </a:r>
            <a:r>
              <a:rPr lang="en-US" baseline="0"/>
              <a:t> của </a:t>
            </a:r>
            <a:r>
              <a:rPr lang="vi-VN" baseline="0"/>
              <a:t>tổ chức</a:t>
            </a:r>
            <a:r>
              <a:rPr lang="en-US" baseline="0"/>
              <a:t> </a:t>
            </a:r>
            <a:r>
              <a:rPr lang="en-US" b="1" baseline="0"/>
              <a:t>(</a:t>
            </a:r>
            <a:r>
              <a:rPr lang="en-US" b="1" u="none" baseline="0"/>
              <a:t>CHỈ QUAN TÂM ĐẾN KẾT QUẢ ĐẠT ĐC LÀ GÌ (WHAT), KO QUAN TÂM </a:t>
            </a:r>
            <a:r>
              <a:rPr lang="vi-VN" b="1" u="none" baseline="0"/>
              <a:t>LỰA CHỌN CÁC PHƯƠNG PHÁP VÀ CÔNG C</a:t>
            </a:r>
            <a:r>
              <a:rPr lang="vi-VN" b="1" baseline="0"/>
              <a:t>Ụ</a:t>
            </a:r>
            <a:r>
              <a:rPr lang="en-US" b="1" baseline="0"/>
              <a:t>). </a:t>
            </a:r>
            <a:endParaRPr lang="en-US" b="0" baseline="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Chuẩn tiến trình DA: </a:t>
            </a:r>
            <a:r>
              <a:rPr lang="vi-VN"/>
              <a:t>tập trung vào các phương pháp thực hiện và bảo trì</a:t>
            </a:r>
            <a:r>
              <a:rPr lang="en-US"/>
              <a:t> </a:t>
            </a:r>
            <a:r>
              <a:rPr lang="vi-VN"/>
              <a:t>phần mềm, </a:t>
            </a:r>
            <a:r>
              <a:rPr lang="vi-VN" b="0" u="none"/>
              <a:t>có nghĩa là, </a:t>
            </a:r>
            <a:r>
              <a:rPr lang="vi-VN" b="1" u="sng"/>
              <a:t>"LÀM THẾ NÀO" MỘT DỰ ÁN PHẦN MỀM ĐƯỢC THỰC HIỆN</a:t>
            </a:r>
            <a:r>
              <a:rPr lang="en-US" b="1" u="sng"/>
              <a:t> (HOW)</a:t>
            </a:r>
            <a:r>
              <a:rPr lang="vi-VN" b="1"/>
              <a:t>.</a:t>
            </a:r>
            <a:r>
              <a:rPr lang="en-US"/>
              <a:t> </a:t>
            </a:r>
            <a:r>
              <a:rPr lang="vi-VN" b="1"/>
              <a:t>Các chuẩn </a:t>
            </a:r>
            <a:r>
              <a:rPr lang="en-US" b="1"/>
              <a:t>này</a:t>
            </a:r>
            <a:r>
              <a:rPr lang="en-US" b="1" baseline="0"/>
              <a:t> </a:t>
            </a:r>
            <a:r>
              <a:rPr lang="vi-VN" b="1"/>
              <a:t>xác định các bước được thực hiện, </a:t>
            </a:r>
            <a:r>
              <a:rPr lang="en-US" b="1"/>
              <a:t>các</a:t>
            </a:r>
            <a:r>
              <a:rPr lang="en-US" b="1" baseline="0"/>
              <a:t> </a:t>
            </a:r>
            <a:r>
              <a:rPr lang="vi-VN" b="1"/>
              <a:t>yêu cầu </a:t>
            </a:r>
            <a:r>
              <a:rPr lang="en-US" b="1"/>
              <a:t>về</a:t>
            </a:r>
            <a:r>
              <a:rPr lang="en-US" b="1" baseline="0"/>
              <a:t> </a:t>
            </a:r>
            <a:r>
              <a:rPr lang="vi-VN" b="1"/>
              <a:t>tài liệu thiết kế, nội dung của tài liệu thiết kế, đánh giá thiết kế, </a:t>
            </a:r>
            <a:r>
              <a:rPr lang="en-US" b="1"/>
              <a:t>các</a:t>
            </a:r>
            <a:r>
              <a:rPr lang="en-US" b="1" baseline="0"/>
              <a:t> vấn đề </a:t>
            </a:r>
            <a:r>
              <a:rPr lang="vi-VN" b="1"/>
              <a:t>kiểm thử phần mềm</a:t>
            </a:r>
            <a:r>
              <a:rPr lang="en-US" b="1"/>
              <a:t>,</a:t>
            </a:r>
            <a:r>
              <a:rPr lang="en-US" b="1" baseline="0"/>
              <a:t> </a:t>
            </a:r>
            <a:r>
              <a:rPr lang="vi-VN" b="1"/>
              <a:t>vv.</a:t>
            </a:r>
            <a:r>
              <a:rPr lang="en-US" b="1"/>
              <a:t> VD/ LẬP</a:t>
            </a:r>
            <a:r>
              <a:rPr lang="en-US" b="1" baseline="0"/>
              <a:t> TÀI LIỆU CHO ĐẶC TẢ YÊU CẦU, BÁO CÁO KIỂM THỬ… THÌ PHẢI CÓ NHỮNG NỘI DUNG GÌ,…</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a:t>■ Về mục</a:t>
            </a:r>
            <a:r>
              <a:rPr lang="en-US" baseline="0"/>
              <a:t> đích: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 Chuẩn</a:t>
            </a:r>
            <a:r>
              <a:rPr lang="en-US" baseline="0"/>
              <a:t> QLCL</a:t>
            </a:r>
            <a:r>
              <a:rPr lang="en-US"/>
              <a:t>: </a:t>
            </a:r>
            <a:r>
              <a:rPr lang="vi-VN" baseline="0"/>
              <a:t>Đảm bảo chất lượng phần mềm của nhà cung cấp và đánh giá </a:t>
            </a:r>
            <a:r>
              <a:rPr lang="en-US" baseline="0"/>
              <a:t>tiến trình</a:t>
            </a:r>
            <a:r>
              <a:rPr lang="vi-VN" baseline="0"/>
              <a:t> phần mềm</a:t>
            </a:r>
            <a:endParaRPr lang="en-US" baseline="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Chuẩn tiến trình DA: </a:t>
            </a:r>
            <a:r>
              <a:rPr lang="vi-VN"/>
              <a:t>Đảm bảo chất lượng sản phẩm của một dự án phần mềm cụ thể</a:t>
            </a:r>
            <a:endParaRPr lang="en-US"/>
          </a:p>
          <a:p>
            <a:pPr marL="0" indent="0">
              <a:buFontTx/>
              <a:buNone/>
            </a:pPr>
            <a:endParaRPr lang="en-US"/>
          </a:p>
          <a:p>
            <a:pPr marL="0" indent="0">
              <a:buFontTx/>
              <a:buNone/>
            </a:pPr>
            <a:r>
              <a:rPr lang="en-US"/>
              <a:t>VD/ </a:t>
            </a:r>
          </a:p>
          <a:p>
            <a:pPr marL="0" indent="0">
              <a:buFontTx/>
              <a:buNone/>
            </a:pPr>
            <a:r>
              <a:rPr lang="en-US"/>
              <a:t>- Giao btvn</a:t>
            </a:r>
            <a:r>
              <a:rPr lang="en-US" baseline="0"/>
              <a:t> cho SV làm, GV có cung cấp các hướng dẫn các bước và các file template của từng bước để SV làm </a:t>
            </a:r>
            <a:r>
              <a:rPr lang="en-US" baseline="0">
                <a:sym typeface="Wingdings" pitchFamily="2" charset="2"/>
              </a:rPr>
              <a:t> ~ </a:t>
            </a:r>
            <a:r>
              <a:rPr lang="en-US" baseline="0"/>
              <a:t>Chuẩn tiến trình DA</a:t>
            </a:r>
          </a:p>
          <a:p>
            <a:pPr marL="0" indent="0">
              <a:buFontTx/>
              <a:buNone/>
            </a:pPr>
            <a:r>
              <a:rPr lang="en-US"/>
              <a:t>- SV làm</a:t>
            </a:r>
            <a:r>
              <a:rPr lang="en-US" baseline="0"/>
              <a:t> xong nộp cho GV chấm, GV sẽ chấm kết quả làm bài, chấm làm đúng thứ tự các bước theo hd, chấm áp dụng template có đúng không, hoặc có thể đánh giá lại các bước, các hd của GV xem có hợp lý không để điều chỉnh… </a:t>
            </a:r>
            <a:r>
              <a:rPr lang="en-US" baseline="0">
                <a:sym typeface="Wingdings" pitchFamily="2" charset="2"/>
              </a:rPr>
              <a:t> ~</a:t>
            </a:r>
            <a:r>
              <a:rPr lang="en-US"/>
              <a:t>Chuẩn</a:t>
            </a:r>
            <a:r>
              <a:rPr lang="en-US" baseline="0"/>
              <a:t> QLCL</a:t>
            </a:r>
            <a:endParaRPr lang="en-US"/>
          </a:p>
          <a:p>
            <a:pPr marL="0" indent="0">
              <a:buFontTx/>
              <a:buNone/>
            </a:pPr>
            <a:endParaRPr lang="en-US"/>
          </a:p>
          <a:p>
            <a:pPr marL="0" indent="0">
              <a:buFontTx/>
              <a:buNone/>
            </a:pPr>
            <a:endParaRPr lang="en-US"/>
          </a:p>
          <a:p>
            <a:pPr marL="0" indent="0">
              <a:buFontTx/>
              <a:buNone/>
            </a:pPr>
            <a:r>
              <a:rPr lang="en-US"/>
              <a:t>Phạm</a:t>
            </a:r>
            <a:r>
              <a:rPr lang="en-US" baseline="0"/>
              <a:t> vi của chuẩn có thể rất rộng (bao gồm tất cả khía cạnh, vd/ ISO 9000-3 gồm </a:t>
            </a:r>
            <a:r>
              <a:rPr lang="vi-VN" baseline="0"/>
              <a:t>các khía cạnh của quản lý chất lượng phần mềm</a:t>
            </a:r>
            <a:r>
              <a:rPr lang="en-US" baseline="0"/>
              <a:t>), có thể rất hẹp (chuẩn chuyên biệt cho 1 vấn đề, vd/ IEEE Std 730-1998 </a:t>
            </a:r>
            <a:r>
              <a:rPr lang="vi-VN" baseline="0"/>
              <a:t>cho các kế hoạch đảm bảo chất lượng phần mềm</a:t>
            </a:r>
            <a:r>
              <a:rPr lang="en-US" baseline="0"/>
              <a:t>, IEEE Std 1012-1998 for software verification and validation)</a:t>
            </a:r>
          </a:p>
          <a:p>
            <a:pPr marL="0" indent="0">
              <a:buFontTx/>
              <a:buNone/>
            </a:pPr>
            <a:r>
              <a:rPr lang="en-US" b="1" baseline="0"/>
              <a:t>Phần kế sẽ nói về 2 lớp chuẩn này</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10</a:t>
            </a:fld>
            <a:endParaRPr lang="en-US"/>
          </a:p>
        </p:txBody>
      </p:sp>
    </p:spTree>
    <p:extLst>
      <p:ext uri="{BB962C8B-B14F-4D97-AF65-F5344CB8AC3E}">
        <p14:creationId xmlns:p14="http://schemas.microsoft.com/office/powerpoint/2010/main" val="36132234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SV TỰ XEM SÁCH</a:t>
            </a:r>
            <a:r>
              <a:rPr lang="en-US" b="1" baseline="0"/>
              <a:t> T.547</a:t>
            </a:r>
          </a:p>
          <a:p>
            <a:pPr marL="0" indent="0">
              <a:buFontTx/>
              <a:buNone/>
            </a:pPr>
            <a:r>
              <a:rPr lang="en-US" baseline="0"/>
              <a:t>Các thành phần của yc review có cấu trúc sau:</a:t>
            </a:r>
          </a:p>
          <a:p>
            <a:pPr marL="0" indent="0">
              <a:buFontTx/>
              <a:buNone/>
            </a:pPr>
            <a:r>
              <a:rPr lang="en-US" b="1" baseline="0"/>
              <a:t>- Giới thiệu</a:t>
            </a:r>
            <a:r>
              <a:rPr lang="en-US" baseline="0"/>
              <a:t>: mục tiêu của mỗi loại review, ví dụ</a:t>
            </a:r>
          </a:p>
          <a:p>
            <a:pPr marL="0" indent="0">
              <a:buFontTx/>
              <a:buNone/>
            </a:pPr>
            <a:r>
              <a:rPr lang="en-US" b="1" baseline="0"/>
              <a:t>- Trách nhiệm</a:t>
            </a:r>
            <a:r>
              <a:rPr lang="en-US" baseline="0"/>
              <a:t>: trách nhiệm và vai trò của những người tham gia review. Ai tham gia, ai bắt buộc tham gia (vd/ review leader, recorder and technical staff), ai là tùy chọn (vd/ </a:t>
            </a:r>
            <a:r>
              <a:rPr lang="vi-VN" baseline="0"/>
              <a:t>cán bộ quản lý, các thành viên khác và khách hàng hoặc đại diện người sử dụng</a:t>
            </a:r>
            <a:r>
              <a:rPr lang="en-US" baseline="0"/>
              <a:t>)</a:t>
            </a:r>
          </a:p>
          <a:p>
            <a:pPr marL="0" indent="0">
              <a:buFontTx/>
              <a:buNone/>
            </a:pPr>
            <a:r>
              <a:rPr lang="en-US" baseline="0"/>
              <a:t>- Đầu vào: có dữ liệu bắt buộc và tùy chọn tùy theo loại review (xem sách)</a:t>
            </a:r>
          </a:p>
          <a:p>
            <a:pPr marL="0" indent="0">
              <a:buFontTx/>
              <a:buNone/>
            </a:pPr>
            <a:r>
              <a:rPr lang="en-US" baseline="0"/>
              <a:t>- Entry criteria: mục tiêu review + tính có sẵn của dl đầu vào</a:t>
            </a:r>
          </a:p>
          <a:p>
            <a:pPr marL="0" indent="0">
              <a:buFontTx/>
              <a:buNone/>
            </a:pPr>
            <a:r>
              <a:rPr lang="en-US" baseline="0"/>
              <a:t>- Procedure: các thủ tục cho 1 review: chuẩn bị, lên KH, đội chuẩn bị, kiểm tra sản phẩm, theo dõi vc chỉnh sửa.</a:t>
            </a:r>
          </a:p>
          <a:p>
            <a:pPr marL="0" indent="0">
              <a:buFontTx/>
              <a:buNone/>
            </a:pPr>
            <a:r>
              <a:rPr lang="en-US" baseline="0"/>
              <a:t>- Exit criteria: những gì cần hoàn thành trước khi kết thúc review</a:t>
            </a:r>
          </a:p>
          <a:p>
            <a:pPr marL="0" indent="0">
              <a:buFontTx/>
              <a:buNone/>
            </a:pPr>
            <a:r>
              <a:rPr lang="en-US" baseline="0"/>
              <a:t>- Output</a:t>
            </a:r>
          </a:p>
          <a:p>
            <a:pPr marL="0" indent="0">
              <a:buFontTx/>
              <a:buNone/>
            </a:pPr>
            <a:r>
              <a:rPr lang="en-US" baseline="0"/>
              <a:t>- Kiến nghị thu thập dữ liệu:  </a:t>
            </a:r>
            <a:r>
              <a:rPr lang="vi-VN" baseline="0"/>
              <a:t>Được sử dụng để nghiên cứu </a:t>
            </a:r>
            <a:r>
              <a:rPr lang="en-US" baseline="0"/>
              <a:t>tính </a:t>
            </a:r>
            <a:r>
              <a:rPr lang="vi-VN" baseline="0"/>
              <a:t>hiệu quả của thực tiễn hiện tại</a:t>
            </a:r>
            <a:r>
              <a:rPr lang="en-US" baseline="0"/>
              <a:t>, </a:t>
            </a:r>
            <a:r>
              <a:rPr lang="vi-VN" baseline="0"/>
              <a:t>cũng dự kiến ​​sẽ kích thích cải tiến các phương pháp và thủ tục</a:t>
            </a:r>
            <a:r>
              <a:rPr lang="en-US" baseline="0"/>
              <a:t>. Thường dành cho inspection and walkthrough teams, </a:t>
            </a:r>
            <a:r>
              <a:rPr lang="vi-VN" baseline="0"/>
              <a:t>thu thập dữ liệu liên quan đến bất thường gặp phải, trong đó mỗi trường hợp được phân loại và xếp hạng theo mức độ nghiêm trọng của nó.</a:t>
            </a:r>
            <a:endParaRPr lang="en-US" baseline="0"/>
          </a:p>
          <a:p>
            <a:pPr marL="0" indent="0">
              <a:buFontTx/>
              <a:buNone/>
            </a:pPr>
            <a:r>
              <a:rPr lang="en-US" baseline="0"/>
              <a:t>- Improvements: </a:t>
            </a:r>
            <a:r>
              <a:rPr lang="vi-VN" baseline="0"/>
              <a:t>Xây dựng các thủ tục, danh sách kiểm tra và quá trình phát triển</a:t>
            </a:r>
            <a:r>
              <a:rPr lang="en-US" baseline="0"/>
              <a:t> </a:t>
            </a:r>
            <a:r>
              <a:rPr lang="vi-VN" baseline="0"/>
              <a:t>được cải thiện</a:t>
            </a:r>
            <a:endParaRPr lang="en-US" baseline="0"/>
          </a:p>
        </p:txBody>
      </p:sp>
      <p:sp>
        <p:nvSpPr>
          <p:cNvPr id="4" name="Slide Number Placeholder 3"/>
          <p:cNvSpPr>
            <a:spLocks noGrp="1"/>
          </p:cNvSpPr>
          <p:nvPr>
            <p:ph type="sldNum" sz="quarter" idx="10"/>
          </p:nvPr>
        </p:nvSpPr>
        <p:spPr/>
        <p:txBody>
          <a:bodyPr/>
          <a:lstStyle/>
          <a:p>
            <a:fld id="{A63B9007-0201-49BE-A587-7F882848EC05}" type="slidenum">
              <a:rPr lang="en-US" smtClean="0"/>
              <a:t>84</a:t>
            </a:fld>
            <a:endParaRPr lang="en-US"/>
          </a:p>
        </p:txBody>
      </p:sp>
    </p:spTree>
    <p:extLst>
      <p:ext uri="{BB962C8B-B14F-4D97-AF65-F5344CB8AC3E}">
        <p14:creationId xmlns:p14="http://schemas.microsoft.com/office/powerpoint/2010/main" val="186513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Chuẩn:</a:t>
            </a:r>
          </a:p>
          <a:p>
            <a:r>
              <a:rPr lang="en-US"/>
              <a:t>Quality management standards</a:t>
            </a:r>
          </a:p>
          <a:p>
            <a:r>
              <a:rPr lang="en-US"/>
              <a:t>SQA project process standards</a:t>
            </a:r>
          </a:p>
          <a:p>
            <a:endParaRPr lang="en-US"/>
          </a:p>
          <a:p>
            <a:r>
              <a:rPr lang="en-US" b="1"/>
              <a:t>Tổ</a:t>
            </a:r>
            <a:r>
              <a:rPr lang="en-US" b="1" baseline="0"/>
              <a:t> chức (SV tự tìm hiểu)</a:t>
            </a:r>
            <a:endParaRPr lang="en-US" b="1"/>
          </a:p>
          <a:p>
            <a:r>
              <a:rPr lang="en-US" i="1"/>
              <a:t>Management and its role in software quality assurance</a:t>
            </a:r>
          </a:p>
          <a:p>
            <a:r>
              <a:rPr lang="en-US" i="1"/>
              <a:t>The SQA unit and other actors in the SQA system</a:t>
            </a:r>
          </a:p>
        </p:txBody>
      </p:sp>
      <p:sp>
        <p:nvSpPr>
          <p:cNvPr id="4" name="Slide Number Placeholder 3"/>
          <p:cNvSpPr>
            <a:spLocks noGrp="1"/>
          </p:cNvSpPr>
          <p:nvPr>
            <p:ph type="sldNum" sz="quarter" idx="10"/>
          </p:nvPr>
        </p:nvSpPr>
        <p:spPr/>
        <p:txBody>
          <a:bodyPr/>
          <a:lstStyle/>
          <a:p>
            <a:fld id="{A63B9007-0201-49BE-A587-7F882848EC05}" type="slidenum">
              <a:rPr lang="en-US" smtClean="0"/>
              <a:t>11</a:t>
            </a:fld>
            <a:endParaRPr lang="en-US"/>
          </a:p>
        </p:txBody>
      </p:sp>
    </p:spTree>
    <p:extLst>
      <p:ext uri="{BB962C8B-B14F-4D97-AF65-F5344CB8AC3E}">
        <p14:creationId xmlns:p14="http://schemas.microsoft.com/office/powerpoint/2010/main" val="104051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t>Slide </a:t>
            </a:r>
            <a:fld id="{3900DC13-0C25-439E-AA75-E5DAAC4C3713}"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0"/>
            <a:ext cx="7520940" cy="3352800"/>
          </a:xfrm>
        </p:spPr>
        <p:txBody>
          <a:bodyPr/>
          <a:lstStyle>
            <a:lvl1pPr>
              <a:buFont typeface="Wingdings" pitchFamily="2" charset="2"/>
              <a:buChar char="Ø"/>
              <a:defRPr sz="2400"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a:xfrm>
            <a:off x="8001000" y="5943600"/>
            <a:ext cx="1066800" cy="685800"/>
          </a:xfrm>
        </p:spPr>
        <p:txBody>
          <a:bodyPr/>
          <a:lstStyle/>
          <a:p>
            <a:r>
              <a:rPr lang="en-US"/>
              <a:t>Slide </a:t>
            </a:r>
            <a:fld id="{3900DC13-0C25-439E-AA75-E5DAAC4C3713}" type="slidenum">
              <a:rPr lang="en-US" smtClean="0"/>
              <a:pPr/>
              <a:t>‹#›</a:t>
            </a:fld>
            <a:endParaRPr lang="en-US"/>
          </a:p>
        </p:txBody>
      </p:sp>
      <p:sp>
        <p:nvSpPr>
          <p:cNvPr id="8" name="Content Placeholder 2"/>
          <p:cNvSpPr>
            <a:spLocks noGrp="1"/>
          </p:cNvSpPr>
          <p:nvPr>
            <p:ph idx="13"/>
          </p:nvPr>
        </p:nvSpPr>
        <p:spPr>
          <a:xfrm>
            <a:off x="838200" y="381001"/>
            <a:ext cx="7520940" cy="762000"/>
          </a:xfrm>
        </p:spPr>
        <p:txBody>
          <a:bodyPr>
            <a:normAutofit/>
          </a:bodyPr>
          <a:lstStyle>
            <a:lvl1pPr marL="0" indent="0">
              <a:buFontTx/>
              <a:buNone/>
              <a:defRPr sz="4000"/>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900DC13-0C25-439E-AA75-E5DAAC4C3713}"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1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1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2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solidFill>
          </a:ln>
        </p:spPr>
        <p:txBody>
          <a:bodyPr rIns="182880"/>
          <a:lstStyle/>
          <a:p>
            <a:r>
              <a:rPr lang="en-US"/>
              <a:t>Standards and Organizing </a:t>
            </a:r>
            <a:br>
              <a:rPr lang="en-US"/>
            </a:br>
            <a:r>
              <a:rPr lang="en-US"/>
              <a:t>for SQA</a:t>
            </a:r>
          </a:p>
        </p:txBody>
      </p:sp>
      <p:sp>
        <p:nvSpPr>
          <p:cNvPr id="5" name="Line 4"/>
          <p:cNvSpPr>
            <a:spLocks noChangeShapeType="1"/>
          </p:cNvSpPr>
          <p:nvPr/>
        </p:nvSpPr>
        <p:spPr bwMode="auto">
          <a:xfrm>
            <a:off x="762000" y="3276600"/>
            <a:ext cx="6083300" cy="1765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flipV="1">
            <a:off x="8356600" y="3276600"/>
            <a:ext cx="1270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5"/>
          <p:cNvSpPr>
            <a:spLocks noChangeArrowheads="1"/>
          </p:cNvSpPr>
          <p:nvPr/>
        </p:nvSpPr>
        <p:spPr bwMode="auto">
          <a:xfrm>
            <a:off x="762000" y="50419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Overview</a:t>
            </a:r>
          </a:p>
        </p:txBody>
      </p:sp>
      <p:sp>
        <p:nvSpPr>
          <p:cNvPr id="8" name="Rectangle 16"/>
          <p:cNvSpPr>
            <a:spLocks noChangeArrowheads="1"/>
          </p:cNvSpPr>
          <p:nvPr/>
        </p:nvSpPr>
        <p:spPr bwMode="auto">
          <a:xfrm>
            <a:off x="22987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p>
          <a:p>
            <a:pPr algn="ctr"/>
            <a:r>
              <a:rPr lang="en-GB" sz="1600" b="1">
                <a:solidFill>
                  <a:srgbClr val="000C0B"/>
                </a:solidFill>
              </a:rPr>
              <a:t>components</a:t>
            </a:r>
          </a:p>
        </p:txBody>
      </p:sp>
      <p:sp>
        <p:nvSpPr>
          <p:cNvPr id="9" name="Rectangle 17"/>
          <p:cNvSpPr>
            <a:spLocks noChangeArrowheads="1"/>
          </p:cNvSpPr>
          <p:nvPr/>
        </p:nvSpPr>
        <p:spPr bwMode="auto">
          <a:xfrm>
            <a:off x="762000" y="57277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r>
              <a:rPr lang="en-US" sz="1600" b="1">
                <a:solidFill>
                  <a:srgbClr val="000C0B"/>
                </a:solidFill>
              </a:rPr>
              <a:t>Static tesing</a:t>
            </a:r>
            <a:endParaRPr lang="en-GB" sz="1600" b="1">
              <a:solidFill>
                <a:srgbClr val="000C0B"/>
              </a:solidFill>
            </a:endParaRPr>
          </a:p>
        </p:txBody>
      </p:sp>
      <p:sp>
        <p:nvSpPr>
          <p:cNvPr id="10" name="Rectangle 18"/>
          <p:cNvSpPr>
            <a:spLocks noChangeArrowheads="1"/>
          </p:cNvSpPr>
          <p:nvPr/>
        </p:nvSpPr>
        <p:spPr bwMode="auto">
          <a:xfrm>
            <a:off x="38100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1" name="Rectangle 19"/>
          <p:cNvSpPr>
            <a:spLocks noChangeArrowheads="1"/>
          </p:cNvSpPr>
          <p:nvPr/>
        </p:nvSpPr>
        <p:spPr bwMode="auto">
          <a:xfrm>
            <a:off x="22987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12" name="Rectangle 20"/>
          <p:cNvSpPr>
            <a:spLocks noChangeArrowheads="1"/>
          </p:cNvSpPr>
          <p:nvPr/>
        </p:nvSpPr>
        <p:spPr bwMode="auto">
          <a:xfrm>
            <a:off x="3810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13" name="Rectangle 15"/>
          <p:cNvSpPr>
            <a:spLocks noChangeArrowheads="1"/>
          </p:cNvSpPr>
          <p:nvPr/>
        </p:nvSpPr>
        <p:spPr bwMode="auto">
          <a:xfrm>
            <a:off x="53340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14" name="Rectangle 17"/>
          <p:cNvSpPr>
            <a:spLocks noChangeArrowheads="1"/>
          </p:cNvSpPr>
          <p:nvPr/>
        </p:nvSpPr>
        <p:spPr bwMode="auto">
          <a:xfrm>
            <a:off x="5334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Tools</a:t>
            </a:r>
          </a:p>
        </p:txBody>
      </p:sp>
      <p:sp>
        <p:nvSpPr>
          <p:cNvPr id="15" name="Rectangle 16"/>
          <p:cNvSpPr>
            <a:spLocks noChangeArrowheads="1"/>
          </p:cNvSpPr>
          <p:nvPr/>
        </p:nvSpPr>
        <p:spPr bwMode="auto">
          <a:xfrm>
            <a:off x="6845300" y="5041900"/>
            <a:ext cx="1511300" cy="673100"/>
          </a:xfrm>
          <a:prstGeom prst="rect">
            <a:avLst/>
          </a:prstGeom>
          <a:solidFill>
            <a:schemeClr val="tx2"/>
          </a:solidFill>
          <a:ln w="12700">
            <a:solidFill>
              <a:srgbClr val="000000"/>
            </a:solidFill>
            <a:miter lim="800000"/>
            <a:headEnd/>
            <a:tailEnd/>
          </a:ln>
          <a:effectLst/>
        </p:spPr>
        <p:txBody>
          <a:bodyPr wrap="square" lIns="92075" tIns="46038" rIns="92075" bIns="46038" anchor="ctr">
            <a:noAutofit/>
          </a:bodyPr>
          <a:lstStyle/>
          <a:p>
            <a:pPr algn="ctr"/>
            <a:r>
              <a:rPr lang="en-GB" sz="1600" b="1">
                <a:solidFill>
                  <a:srgbClr val="000C0B"/>
                </a:solidFill>
              </a:rPr>
              <a:t>5 </a:t>
            </a:r>
            <a:r>
              <a:rPr lang="en-US" sz="1600" b="1">
                <a:solidFill>
                  <a:srgbClr val="000C0B"/>
                </a:solidFill>
              </a:rPr>
              <a:t>Standards and Organizing</a:t>
            </a:r>
            <a:endParaRPr lang="en-GB" sz="1600" b="1">
              <a:solidFill>
                <a:srgbClr val="000C0B"/>
              </a:solidFill>
            </a:endParaRPr>
          </a:p>
        </p:txBody>
      </p:sp>
      <p:sp>
        <p:nvSpPr>
          <p:cNvPr id="16" name="Rectangle 19"/>
          <p:cNvSpPr>
            <a:spLocks noChangeArrowheads="1"/>
          </p:cNvSpPr>
          <p:nvPr/>
        </p:nvSpPr>
        <p:spPr bwMode="auto">
          <a:xfrm>
            <a:off x="68453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extLst>
      <p:ext uri="{BB962C8B-B14F-4D97-AF65-F5344CB8AC3E}">
        <p14:creationId xmlns:p14="http://schemas.microsoft.com/office/powerpoint/2010/main" val="378064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 of standards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5522138"/>
              </p:ext>
            </p:extLst>
          </p:nvPr>
        </p:nvGraphicFramePr>
        <p:xfrm>
          <a:off x="228600" y="1752600"/>
          <a:ext cx="8686800" cy="50901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70840">
                <a:tc>
                  <a:txBody>
                    <a:bodyPr/>
                    <a:lstStyle/>
                    <a:p>
                      <a:pPr algn="ctr"/>
                      <a:r>
                        <a:rPr lang="en-US" sz="2200">
                          <a:latin typeface="+mj-lt"/>
                        </a:rPr>
                        <a:t>Characteristics</a:t>
                      </a:r>
                    </a:p>
                  </a:txBody>
                  <a:tcPr/>
                </a:tc>
                <a:tc>
                  <a:txBody>
                    <a:bodyPr/>
                    <a:lstStyle/>
                    <a:p>
                      <a:pPr algn="ctr"/>
                      <a:r>
                        <a:rPr lang="en-US" sz="2200">
                          <a:latin typeface="+mj-lt"/>
                        </a:rPr>
                        <a:t>Quality Management </a:t>
                      </a:r>
                    </a:p>
                    <a:p>
                      <a:pPr algn="ctr"/>
                      <a:r>
                        <a:rPr lang="en-US" sz="2200">
                          <a:latin typeface="+mj-lt"/>
                        </a:rPr>
                        <a:t>Standards</a:t>
                      </a:r>
                    </a:p>
                  </a:txBody>
                  <a:tcPr/>
                </a:tc>
                <a:tc>
                  <a:txBody>
                    <a:bodyPr/>
                    <a:lstStyle/>
                    <a:p>
                      <a:pPr algn="ctr"/>
                      <a:r>
                        <a:rPr lang="en-US" sz="2200">
                          <a:latin typeface="+mj-lt"/>
                        </a:rPr>
                        <a:t>Project Process </a:t>
                      </a:r>
                    </a:p>
                    <a:p>
                      <a:pPr algn="ctr"/>
                      <a:r>
                        <a:rPr lang="en-US" sz="2200">
                          <a:latin typeface="+mj-lt"/>
                        </a:rPr>
                        <a:t>Standards</a:t>
                      </a:r>
                    </a:p>
                  </a:txBody>
                  <a:tcPr/>
                </a:tc>
                <a:extLst>
                  <a:ext uri="{0D108BD9-81ED-4DB2-BD59-A6C34878D82A}">
                    <a16:rowId xmlns:a16="http://schemas.microsoft.com/office/drawing/2014/main" val="10000"/>
                  </a:ext>
                </a:extLst>
              </a:tr>
              <a:tr h="370840">
                <a:tc>
                  <a:txBody>
                    <a:bodyPr/>
                    <a:lstStyle/>
                    <a:p>
                      <a:r>
                        <a:rPr lang="en-US" sz="2000">
                          <a:latin typeface="+mj-lt"/>
                        </a:rPr>
                        <a:t>The target unit</a:t>
                      </a:r>
                    </a:p>
                  </a:txBody>
                  <a:tcPr/>
                </a:tc>
                <a:tc>
                  <a:txBody>
                    <a:bodyPr/>
                    <a:lstStyle/>
                    <a:p>
                      <a:r>
                        <a:rPr lang="en-US" sz="2000" b="0">
                          <a:latin typeface="+mj-lt"/>
                        </a:rPr>
                        <a:t>Management</a:t>
                      </a:r>
                      <a:r>
                        <a:rPr lang="en-US" sz="2000">
                          <a:latin typeface="+mj-lt"/>
                        </a:rPr>
                        <a:t> of software </a:t>
                      </a:r>
                    </a:p>
                    <a:p>
                      <a:r>
                        <a:rPr lang="en-US" sz="2000">
                          <a:latin typeface="+mj-lt"/>
                        </a:rPr>
                        <a:t>development and/or </a:t>
                      </a:r>
                    </a:p>
                    <a:p>
                      <a:r>
                        <a:rPr lang="en-US" sz="2000">
                          <a:latin typeface="+mj-lt"/>
                        </a:rPr>
                        <a:t>maintenance and the </a:t>
                      </a:r>
                    </a:p>
                    <a:p>
                      <a:r>
                        <a:rPr lang="en-US" sz="2000">
                          <a:latin typeface="+mj-lt"/>
                        </a:rPr>
                        <a:t>specific </a:t>
                      </a:r>
                      <a:r>
                        <a:rPr lang="en-US" sz="2000" b="1">
                          <a:latin typeface="+mj-lt"/>
                        </a:rPr>
                        <a:t>SQA units</a:t>
                      </a:r>
                    </a:p>
                  </a:txBody>
                  <a:tcPr/>
                </a:tc>
                <a:tc>
                  <a:txBody>
                    <a:bodyPr/>
                    <a:lstStyle/>
                    <a:p>
                      <a:r>
                        <a:rPr lang="en-US" sz="2000">
                          <a:latin typeface="+mj-lt"/>
                        </a:rPr>
                        <a:t>A software development </a:t>
                      </a:r>
                    </a:p>
                    <a:p>
                      <a:r>
                        <a:rPr lang="en-US" sz="2000">
                          <a:latin typeface="+mj-lt"/>
                        </a:rPr>
                        <a:t>and/or maintenance </a:t>
                      </a:r>
                    </a:p>
                    <a:p>
                      <a:r>
                        <a:rPr lang="en-US" sz="2000" b="1">
                          <a:latin typeface="+mj-lt"/>
                        </a:rPr>
                        <a:t>project</a:t>
                      </a:r>
                      <a:r>
                        <a:rPr lang="en-US" sz="2000">
                          <a:latin typeface="+mj-lt"/>
                        </a:rPr>
                        <a:t> </a:t>
                      </a:r>
                      <a:r>
                        <a:rPr lang="en-US" sz="2000" b="1">
                          <a:latin typeface="+mj-lt"/>
                        </a:rPr>
                        <a:t>team</a:t>
                      </a:r>
                    </a:p>
                  </a:txBody>
                  <a:tcPr/>
                </a:tc>
                <a:extLst>
                  <a:ext uri="{0D108BD9-81ED-4DB2-BD59-A6C34878D82A}">
                    <a16:rowId xmlns:a16="http://schemas.microsoft.com/office/drawing/2014/main" val="10001"/>
                  </a:ext>
                </a:extLst>
              </a:tr>
              <a:tr h="370840">
                <a:tc>
                  <a:txBody>
                    <a:bodyPr/>
                    <a:lstStyle/>
                    <a:p>
                      <a:r>
                        <a:rPr lang="en-US" sz="2000">
                          <a:latin typeface="+mj-lt"/>
                        </a:rPr>
                        <a:t>The main focus</a:t>
                      </a:r>
                    </a:p>
                  </a:txBody>
                  <a:tcPr/>
                </a:tc>
                <a:tc>
                  <a:txBody>
                    <a:bodyPr/>
                    <a:lstStyle/>
                    <a:p>
                      <a:r>
                        <a:rPr lang="en-US" sz="2000">
                          <a:latin typeface="+mj-lt"/>
                        </a:rPr>
                        <a:t>Organization’s SQA </a:t>
                      </a:r>
                    </a:p>
                    <a:p>
                      <a:r>
                        <a:rPr lang="en-US" sz="2000">
                          <a:latin typeface="+mj-lt"/>
                        </a:rPr>
                        <a:t>systems, infrastructure </a:t>
                      </a:r>
                    </a:p>
                    <a:p>
                      <a:r>
                        <a:rPr lang="en-US" sz="2000">
                          <a:latin typeface="+mj-lt"/>
                        </a:rPr>
                        <a:t>and requirements</a:t>
                      </a:r>
                    </a:p>
                  </a:txBody>
                  <a:tcPr/>
                </a:tc>
                <a:tc>
                  <a:txBody>
                    <a:bodyPr/>
                    <a:lstStyle/>
                    <a:p>
                      <a:r>
                        <a:rPr lang="en-US" sz="2000">
                          <a:latin typeface="+mj-lt"/>
                        </a:rPr>
                        <a:t>Methodologies for carrying </a:t>
                      </a:r>
                    </a:p>
                    <a:p>
                      <a:r>
                        <a:rPr lang="en-US" sz="2000">
                          <a:latin typeface="+mj-lt"/>
                        </a:rPr>
                        <a:t>out software development </a:t>
                      </a:r>
                    </a:p>
                    <a:p>
                      <a:r>
                        <a:rPr lang="en-US" sz="2000">
                          <a:latin typeface="+mj-lt"/>
                        </a:rPr>
                        <a:t>and maintenance projects</a:t>
                      </a:r>
                    </a:p>
                  </a:txBody>
                  <a:tcPr/>
                </a:tc>
                <a:extLst>
                  <a:ext uri="{0D108BD9-81ED-4DB2-BD59-A6C34878D82A}">
                    <a16:rowId xmlns:a16="http://schemas.microsoft.com/office/drawing/2014/main" val="10002"/>
                  </a:ext>
                </a:extLst>
              </a:tr>
              <a:tr h="370840">
                <a:tc>
                  <a:txBody>
                    <a:bodyPr/>
                    <a:lstStyle/>
                    <a:p>
                      <a:r>
                        <a:rPr lang="en-US" sz="2000">
                          <a:latin typeface="+mj-lt"/>
                        </a:rPr>
                        <a:t>Standard's goal</a:t>
                      </a:r>
                    </a:p>
                  </a:txBody>
                  <a:tcPr/>
                </a:tc>
                <a:tc>
                  <a:txBody>
                    <a:bodyPr/>
                    <a:lstStyle/>
                    <a:p>
                      <a:r>
                        <a:rPr lang="en-US" sz="2000">
                          <a:latin typeface="+mj-lt"/>
                        </a:rPr>
                        <a:t>Assuring </a:t>
                      </a:r>
                      <a:r>
                        <a:rPr lang="en-US" sz="2000" i="1">
                          <a:latin typeface="+mj-lt"/>
                        </a:rPr>
                        <a:t>supplier’s </a:t>
                      </a:r>
                    </a:p>
                    <a:p>
                      <a:r>
                        <a:rPr lang="en-US" sz="2000" i="1">
                          <a:latin typeface="+mj-lt"/>
                        </a:rPr>
                        <a:t>software quality </a:t>
                      </a:r>
                      <a:r>
                        <a:rPr lang="en-US" sz="2000">
                          <a:latin typeface="+mj-lt"/>
                        </a:rPr>
                        <a:t>and </a:t>
                      </a:r>
                    </a:p>
                    <a:p>
                      <a:r>
                        <a:rPr lang="en-US" sz="2000" i="1">
                          <a:latin typeface="+mj-lt"/>
                        </a:rPr>
                        <a:t>assessing its software </a:t>
                      </a:r>
                    </a:p>
                    <a:p>
                      <a:r>
                        <a:rPr lang="en-US" sz="2000" i="1">
                          <a:latin typeface="+mj-lt"/>
                        </a:rPr>
                        <a:t>process </a:t>
                      </a:r>
                      <a:r>
                        <a:rPr lang="en-US" sz="2000">
                          <a:latin typeface="+mj-lt"/>
                        </a:rPr>
                        <a:t>capability</a:t>
                      </a:r>
                    </a:p>
                  </a:txBody>
                  <a:tcPr/>
                </a:tc>
                <a:tc>
                  <a:txBody>
                    <a:bodyPr/>
                    <a:lstStyle/>
                    <a:p>
                      <a:r>
                        <a:rPr lang="en-US" sz="2000">
                          <a:latin typeface="+mj-lt"/>
                        </a:rPr>
                        <a:t>Assuring the quality of a </a:t>
                      </a:r>
                    </a:p>
                    <a:p>
                      <a:r>
                        <a:rPr lang="en-US" sz="2000" i="1" u="none">
                          <a:latin typeface="+mj-lt"/>
                        </a:rPr>
                        <a:t>specific software project’s </a:t>
                      </a:r>
                    </a:p>
                    <a:p>
                      <a:r>
                        <a:rPr lang="en-US" sz="2000" i="1" u="none">
                          <a:latin typeface="+mj-lt"/>
                        </a:rPr>
                        <a:t>products</a:t>
                      </a:r>
                    </a:p>
                  </a:txBody>
                  <a:tcPr/>
                </a:tc>
                <a:extLst>
                  <a:ext uri="{0D108BD9-81ED-4DB2-BD59-A6C34878D82A}">
                    <a16:rowId xmlns:a16="http://schemas.microsoft.com/office/drawing/2014/main" val="10003"/>
                  </a:ext>
                </a:extLst>
              </a:tr>
              <a:tr h="370840">
                <a:tc>
                  <a:txBody>
                    <a:bodyPr/>
                    <a:lstStyle/>
                    <a:p>
                      <a:r>
                        <a:rPr lang="en-US" sz="2000">
                          <a:latin typeface="+mj-lt"/>
                        </a:rPr>
                        <a:t>Examples</a:t>
                      </a:r>
                    </a:p>
                  </a:txBody>
                  <a:tcPr/>
                </a:tc>
                <a:tc>
                  <a:txBody>
                    <a:bodyPr/>
                    <a:lstStyle/>
                    <a:p>
                      <a:r>
                        <a:rPr lang="en-US" sz="2000">
                          <a:latin typeface="+mj-lt"/>
                        </a:rPr>
                        <a:t>ISO 9000-3</a:t>
                      </a:r>
                    </a:p>
                    <a:p>
                      <a:r>
                        <a:rPr lang="en-US" sz="2000">
                          <a:latin typeface="+mj-lt"/>
                        </a:rPr>
                        <a:t>SEI’s CMM</a:t>
                      </a:r>
                    </a:p>
                  </a:txBody>
                  <a:tcPr/>
                </a:tc>
                <a:tc>
                  <a:txBody>
                    <a:bodyPr/>
                    <a:lstStyle/>
                    <a:p>
                      <a:r>
                        <a:rPr lang="en-US" sz="2000">
                          <a:latin typeface="+mj-lt"/>
                        </a:rPr>
                        <a:t>ISO/IEC 12207</a:t>
                      </a:r>
                    </a:p>
                    <a:p>
                      <a:r>
                        <a:rPr lang="en-US" sz="2000">
                          <a:latin typeface="+mj-lt"/>
                        </a:rPr>
                        <a:t>IEEE Std 1012-1998</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10</a:t>
            </a:fld>
            <a:endParaRPr lang="en-US"/>
          </a:p>
        </p:txBody>
      </p:sp>
    </p:spTree>
    <p:extLst>
      <p:ext uri="{BB962C8B-B14F-4D97-AF65-F5344CB8AC3E}">
        <p14:creationId xmlns:p14="http://schemas.microsoft.com/office/powerpoint/2010/main" val="286865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dirty="0"/>
              <a:t>Overview</a:t>
            </a:r>
          </a:p>
          <a:p>
            <a:r>
              <a:rPr lang="en-US" b="1" dirty="0"/>
              <a:t>Quality management standards</a:t>
            </a:r>
          </a:p>
          <a:p>
            <a:r>
              <a:rPr lang="en-US" dirty="0"/>
              <a:t>Project process standards</a:t>
            </a:r>
          </a:p>
          <a:p>
            <a:r>
              <a:rPr lang="en-US" dirty="0"/>
              <a:t>Management and its role in software quality assurance</a:t>
            </a:r>
          </a:p>
          <a:p>
            <a:r>
              <a:rPr lang="en-US" dirty="0"/>
              <a:t>The SQA unit and other actors in the SQA system</a:t>
            </a:r>
          </a:p>
          <a:p>
            <a:endParaRPr lang="en-US" dirty="0"/>
          </a:p>
        </p:txBody>
      </p:sp>
      <p:grpSp>
        <p:nvGrpSpPr>
          <p:cNvPr id="5" name="Group 4"/>
          <p:cNvGrpSpPr/>
          <p:nvPr/>
        </p:nvGrpSpPr>
        <p:grpSpPr>
          <a:xfrm>
            <a:off x="6096000" y="152400"/>
            <a:ext cx="2743200" cy="914400"/>
            <a:chOff x="6096000" y="152400"/>
            <a:chExt cx="2743200" cy="914400"/>
          </a:xfrm>
        </p:grpSpPr>
        <p:sp>
          <p:nvSpPr>
            <p:cNvPr id="6"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7"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8"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9"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10"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1"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2"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3"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5</a:t>
              </a:r>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11</a:t>
            </a:fld>
            <a:endParaRPr lang="en-US"/>
          </a:p>
        </p:txBody>
      </p:sp>
    </p:spTree>
    <p:extLst>
      <p:ext uri="{BB962C8B-B14F-4D97-AF65-F5344CB8AC3E}">
        <p14:creationId xmlns:p14="http://schemas.microsoft.com/office/powerpoint/2010/main" val="157413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a:t>ISO 9001 and ISO 9000-3</a:t>
            </a:r>
          </a:p>
          <a:p>
            <a:r>
              <a:rPr lang="en-US"/>
              <a:t>Certification according to ISO 9000-3 </a:t>
            </a:r>
          </a:p>
          <a:p>
            <a:r>
              <a:rPr lang="en-US"/>
              <a:t>Capability Maturity Models (CMM)</a:t>
            </a:r>
          </a:p>
        </p:txBody>
      </p:sp>
      <p:sp>
        <p:nvSpPr>
          <p:cNvPr id="6" name="Content Placeholder 5"/>
          <p:cNvSpPr>
            <a:spLocks noGrp="1"/>
          </p:cNvSpPr>
          <p:nvPr>
            <p:ph idx="13"/>
          </p:nvPr>
        </p:nvSpPr>
        <p:spPr/>
        <p:txBody>
          <a:bodyPr/>
          <a:lstStyle/>
          <a:p>
            <a:r>
              <a:rPr lang="en-US"/>
              <a:t>Quality management standards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12</a:t>
            </a:fld>
            <a:endParaRPr lang="en-US"/>
          </a:p>
        </p:txBody>
      </p:sp>
    </p:spTree>
    <p:extLst>
      <p:ext uri="{BB962C8B-B14F-4D97-AF65-F5344CB8AC3E}">
        <p14:creationId xmlns:p14="http://schemas.microsoft.com/office/powerpoint/2010/main" val="173283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 9001 and ISO 9000-3</a:t>
            </a:r>
          </a:p>
        </p:txBody>
      </p:sp>
      <p:sp>
        <p:nvSpPr>
          <p:cNvPr id="3" name="Content Placeholder 2"/>
          <p:cNvSpPr>
            <a:spLocks noGrp="1"/>
          </p:cNvSpPr>
          <p:nvPr>
            <p:ph idx="1"/>
          </p:nvPr>
        </p:nvSpPr>
        <p:spPr/>
        <p:txBody>
          <a:bodyPr>
            <a:normAutofit lnSpcReduction="10000"/>
          </a:bodyPr>
          <a:lstStyle/>
          <a:p>
            <a:r>
              <a:rPr lang="en-US"/>
              <a:t>ISO: International Organization for Standardization</a:t>
            </a:r>
          </a:p>
          <a:p>
            <a:r>
              <a:rPr lang="en-US"/>
              <a:t>ISO 9000: an international set of </a:t>
            </a:r>
            <a:r>
              <a:rPr lang="en-US" b="1"/>
              <a:t>standards for quality management</a:t>
            </a:r>
            <a:r>
              <a:rPr lang="en-US"/>
              <a:t>, applicable to a range of organisations from manufacturing to service industries</a:t>
            </a:r>
          </a:p>
          <a:p>
            <a:r>
              <a:rPr lang="en-US"/>
              <a:t>ISO 9001: applied  to organizations  that design, develop, and maintain products, </a:t>
            </a:r>
            <a:r>
              <a:rPr lang="en-US" b="1"/>
              <a:t>including software</a:t>
            </a:r>
          </a:p>
          <a:p>
            <a:r>
              <a:rPr lang="en-US"/>
              <a:t>ISO 9000-3: represents implementation of the general methodology of quality management ISO 9000 Standards to the </a:t>
            </a:r>
            <a:r>
              <a:rPr lang="en-US" b="1"/>
              <a:t>software development and maintenance</a:t>
            </a:r>
          </a:p>
          <a:p>
            <a:r>
              <a:rPr lang="en-US"/>
              <a:t>Both ISO 9001 and ISO 9000-3 are reviewed and updated once every 5–8 years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a:t>
            </a:fld>
            <a:endParaRPr lang="en-US"/>
          </a:p>
        </p:txBody>
      </p:sp>
    </p:spTree>
    <p:extLst>
      <p:ext uri="{BB962C8B-B14F-4D97-AF65-F5344CB8AC3E}">
        <p14:creationId xmlns:p14="http://schemas.microsoft.com/office/powerpoint/2010/main" val="102914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Overview of ISO 9000</a:t>
            </a:r>
          </a:p>
        </p:txBody>
      </p:sp>
      <p:sp>
        <p:nvSpPr>
          <p:cNvPr id="5" name="Content Placeholder 4"/>
          <p:cNvSpPr>
            <a:spLocks noGrp="1"/>
          </p:cNvSpPr>
          <p:nvPr>
            <p:ph idx="1"/>
          </p:nvPr>
        </p:nvSpPr>
        <p:spPr/>
        <p:txBody>
          <a:bodyPr/>
          <a:lstStyle/>
          <a:p>
            <a:endParaRPr lang="en-US"/>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27981"/>
            <a:ext cx="8077200" cy="508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429000" y="3733800"/>
            <a:ext cx="2362200" cy="609600"/>
          </a:xfrm>
          <a:prstGeom prst="rect">
            <a:avLst/>
          </a:prstGeom>
          <a:noFill/>
          <a:ln w="38100">
            <a:solidFill>
              <a:srgbClr val="FF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7" name="Rectangle 6"/>
          <p:cNvSpPr/>
          <p:nvPr/>
        </p:nvSpPr>
        <p:spPr>
          <a:xfrm>
            <a:off x="838200" y="5105400"/>
            <a:ext cx="1905000" cy="609600"/>
          </a:xfrm>
          <a:prstGeom prst="rect">
            <a:avLst/>
          </a:prstGeom>
          <a:noFill/>
          <a:ln w="38100">
            <a:solidFill>
              <a:srgbClr val="FF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14</a:t>
            </a:fld>
            <a:endParaRPr lang="en-US"/>
          </a:p>
        </p:txBody>
      </p:sp>
    </p:spTree>
    <p:extLst>
      <p:ext uri="{BB962C8B-B14F-4D97-AF65-F5344CB8AC3E}">
        <p14:creationId xmlns:p14="http://schemas.microsoft.com/office/powerpoint/2010/main" val="13542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 9000-3 Principles</a:t>
            </a:r>
          </a:p>
        </p:txBody>
      </p:sp>
      <p:sp>
        <p:nvSpPr>
          <p:cNvPr id="3" name="Content Placeholder 2"/>
          <p:cNvSpPr>
            <a:spLocks noGrp="1"/>
          </p:cNvSpPr>
          <p:nvPr>
            <p:ph idx="1"/>
          </p:nvPr>
        </p:nvSpPr>
        <p:spPr/>
        <p:txBody>
          <a:bodyPr/>
          <a:lstStyle/>
          <a:p>
            <a:pPr marL="514350" indent="-514350">
              <a:buFont typeface="+mj-lt"/>
              <a:buAutoNum type="arabicParenR"/>
            </a:pPr>
            <a:r>
              <a:rPr lang="en-US"/>
              <a:t>Customer focus </a:t>
            </a:r>
          </a:p>
          <a:p>
            <a:pPr marL="514350" indent="-514350">
              <a:buFont typeface="+mj-lt"/>
              <a:buAutoNum type="arabicParenR"/>
            </a:pPr>
            <a:r>
              <a:rPr lang="en-US"/>
              <a:t>Leadership </a:t>
            </a:r>
          </a:p>
          <a:p>
            <a:pPr marL="514350" indent="-514350">
              <a:buFont typeface="+mj-lt"/>
              <a:buAutoNum type="arabicParenR"/>
            </a:pPr>
            <a:r>
              <a:rPr lang="en-US"/>
              <a:t>Involvement of people </a:t>
            </a:r>
          </a:p>
          <a:p>
            <a:pPr marL="514350" indent="-514350">
              <a:buFont typeface="+mj-lt"/>
              <a:buAutoNum type="arabicParenR"/>
            </a:pPr>
            <a:r>
              <a:rPr lang="en-US"/>
              <a:t>Process approach </a:t>
            </a:r>
          </a:p>
          <a:p>
            <a:pPr marL="514350" indent="-514350">
              <a:buFont typeface="+mj-lt"/>
              <a:buAutoNum type="arabicParenR"/>
            </a:pPr>
            <a:r>
              <a:rPr lang="en-US"/>
              <a:t>System approach to management </a:t>
            </a:r>
          </a:p>
          <a:p>
            <a:pPr marL="514350" indent="-514350">
              <a:buFont typeface="+mj-lt"/>
              <a:buAutoNum type="arabicParenR"/>
            </a:pPr>
            <a:r>
              <a:rPr lang="en-US"/>
              <a:t>Continual improvement </a:t>
            </a:r>
          </a:p>
          <a:p>
            <a:pPr marL="514350" indent="-514350">
              <a:buFont typeface="+mj-lt"/>
              <a:buAutoNum type="arabicParenR"/>
            </a:pPr>
            <a:r>
              <a:rPr lang="en-US"/>
              <a:t>Factual approach to decision making </a:t>
            </a:r>
          </a:p>
          <a:p>
            <a:pPr marL="514350" indent="-514350">
              <a:buFont typeface="+mj-lt"/>
              <a:buAutoNum type="arabicParenR"/>
            </a:pPr>
            <a:r>
              <a:rPr lang="en-US"/>
              <a:t>Mutually supportive supplier relationships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15</a:t>
            </a:fld>
            <a:endParaRPr lang="en-US"/>
          </a:p>
        </p:txBody>
      </p:sp>
    </p:spTree>
    <p:extLst>
      <p:ext uri="{BB962C8B-B14F-4D97-AF65-F5344CB8AC3E}">
        <p14:creationId xmlns:p14="http://schemas.microsoft.com/office/powerpoint/2010/main" val="88696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857250"/>
          </a:xfrm>
        </p:spPr>
        <p:txBody>
          <a:bodyPr/>
          <a:lstStyle/>
          <a:p>
            <a:r>
              <a:rPr lang="en-US"/>
              <a:t>ISO 9000-3: Certification process</a:t>
            </a:r>
          </a:p>
        </p:txBody>
      </p:sp>
      <p:grpSp>
        <p:nvGrpSpPr>
          <p:cNvPr id="6" name="Group 4"/>
          <p:cNvGrpSpPr>
            <a:grpSpLocks noChangeAspect="1"/>
          </p:cNvGrpSpPr>
          <p:nvPr/>
        </p:nvGrpSpPr>
        <p:grpSpPr bwMode="auto">
          <a:xfrm>
            <a:off x="762000" y="1271588"/>
            <a:ext cx="7340600" cy="5586413"/>
            <a:chOff x="710" y="801"/>
            <a:chExt cx="4624" cy="3519"/>
          </a:xfrm>
        </p:grpSpPr>
        <p:sp>
          <p:nvSpPr>
            <p:cNvPr id="7" name="AutoShape 3"/>
            <p:cNvSpPr>
              <a:spLocks noChangeAspect="1" noChangeArrowheads="1" noTextEdit="1"/>
            </p:cNvSpPr>
            <p:nvPr/>
          </p:nvSpPr>
          <p:spPr bwMode="auto">
            <a:xfrm>
              <a:off x="771" y="852"/>
              <a:ext cx="4218" cy="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205"/>
            <p:cNvGrpSpPr>
              <a:grpSpLocks/>
            </p:cNvGrpSpPr>
            <p:nvPr/>
          </p:nvGrpSpPr>
          <p:grpSpPr bwMode="auto">
            <a:xfrm>
              <a:off x="710" y="801"/>
              <a:ext cx="4624" cy="3518"/>
              <a:chOff x="710" y="801"/>
              <a:chExt cx="4624" cy="3518"/>
            </a:xfrm>
          </p:grpSpPr>
          <p:sp>
            <p:nvSpPr>
              <p:cNvPr id="150" name="Rectangle 5"/>
              <p:cNvSpPr>
                <a:spLocks noChangeArrowheads="1"/>
              </p:cNvSpPr>
              <p:nvPr/>
            </p:nvSpPr>
            <p:spPr bwMode="auto">
              <a:xfrm>
                <a:off x="710" y="851"/>
                <a:ext cx="4624" cy="3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6"/>
              <p:cNvSpPr>
                <a:spLocks noChangeArrowheads="1"/>
              </p:cNvSpPr>
              <p:nvPr/>
            </p:nvSpPr>
            <p:spPr bwMode="auto">
              <a:xfrm>
                <a:off x="730" y="801"/>
                <a:ext cx="2389" cy="1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7"/>
              <p:cNvSpPr>
                <a:spLocks noChangeArrowheads="1"/>
              </p:cNvSpPr>
              <p:nvPr/>
            </p:nvSpPr>
            <p:spPr bwMode="auto">
              <a:xfrm>
                <a:off x="776" y="832"/>
                <a:ext cx="21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Times New Roman" pitchFamily="18" charset="0"/>
                    <a:cs typeface="Arial" pitchFamily="34" charset="0"/>
                  </a:rPr>
                  <a:t>Organization requesting certification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3" name="Rectangle 8"/>
              <p:cNvSpPr>
                <a:spLocks noChangeArrowheads="1"/>
              </p:cNvSpPr>
              <p:nvPr/>
            </p:nvSpPr>
            <p:spPr bwMode="auto">
              <a:xfrm>
                <a:off x="3254" y="3432"/>
                <a:ext cx="277" cy="1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9"/>
              <p:cNvSpPr>
                <a:spLocks noChangeArrowheads="1"/>
              </p:cNvSpPr>
              <p:nvPr/>
            </p:nvSpPr>
            <p:spPr bwMode="auto">
              <a:xfrm>
                <a:off x="3300" y="3476"/>
                <a:ext cx="15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Yes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5" name="Rectangle 10"/>
              <p:cNvSpPr>
                <a:spLocks noChangeArrowheads="1"/>
              </p:cNvSpPr>
              <p:nvPr/>
            </p:nvSpPr>
            <p:spPr bwMode="auto">
              <a:xfrm>
                <a:off x="3650" y="3045"/>
                <a:ext cx="231" cy="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1"/>
              <p:cNvSpPr>
                <a:spLocks noChangeArrowheads="1"/>
              </p:cNvSpPr>
              <p:nvPr/>
            </p:nvSpPr>
            <p:spPr bwMode="auto">
              <a:xfrm>
                <a:off x="3697" y="3088"/>
                <a:ext cx="13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No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7" name="Freeform 12"/>
              <p:cNvSpPr>
                <a:spLocks/>
              </p:cNvSpPr>
              <p:nvPr/>
            </p:nvSpPr>
            <p:spPr bwMode="auto">
              <a:xfrm>
                <a:off x="1496" y="1039"/>
                <a:ext cx="510" cy="278"/>
              </a:xfrm>
              <a:custGeom>
                <a:avLst/>
                <a:gdLst>
                  <a:gd name="T0" fmla="*/ 458 w 1019"/>
                  <a:gd name="T1" fmla="*/ 2 h 557"/>
                  <a:gd name="T2" fmla="*/ 383 w 1019"/>
                  <a:gd name="T3" fmla="*/ 10 h 557"/>
                  <a:gd name="T4" fmla="*/ 312 w 1019"/>
                  <a:gd name="T5" fmla="*/ 22 h 557"/>
                  <a:gd name="T6" fmla="*/ 245 w 1019"/>
                  <a:gd name="T7" fmla="*/ 41 h 557"/>
                  <a:gd name="T8" fmla="*/ 185 w 1019"/>
                  <a:gd name="T9" fmla="*/ 64 h 557"/>
                  <a:gd name="T10" fmla="*/ 133 w 1019"/>
                  <a:gd name="T11" fmla="*/ 91 h 557"/>
                  <a:gd name="T12" fmla="*/ 88 w 1019"/>
                  <a:gd name="T13" fmla="*/ 124 h 557"/>
                  <a:gd name="T14" fmla="*/ 51 w 1019"/>
                  <a:gd name="T15" fmla="*/ 158 h 557"/>
                  <a:gd name="T16" fmla="*/ 23 w 1019"/>
                  <a:gd name="T17" fmla="*/ 196 h 557"/>
                  <a:gd name="T18" fmla="*/ 7 w 1019"/>
                  <a:gd name="T19" fmla="*/ 236 h 557"/>
                  <a:gd name="T20" fmla="*/ 0 w 1019"/>
                  <a:gd name="T21" fmla="*/ 279 h 557"/>
                  <a:gd name="T22" fmla="*/ 7 w 1019"/>
                  <a:gd name="T23" fmla="*/ 321 h 557"/>
                  <a:gd name="T24" fmla="*/ 23 w 1019"/>
                  <a:gd name="T25" fmla="*/ 361 h 557"/>
                  <a:gd name="T26" fmla="*/ 51 w 1019"/>
                  <a:gd name="T27" fmla="*/ 400 h 557"/>
                  <a:gd name="T28" fmla="*/ 88 w 1019"/>
                  <a:gd name="T29" fmla="*/ 433 h 557"/>
                  <a:gd name="T30" fmla="*/ 133 w 1019"/>
                  <a:gd name="T31" fmla="*/ 466 h 557"/>
                  <a:gd name="T32" fmla="*/ 185 w 1019"/>
                  <a:gd name="T33" fmla="*/ 494 h 557"/>
                  <a:gd name="T34" fmla="*/ 245 w 1019"/>
                  <a:gd name="T35" fmla="*/ 517 h 557"/>
                  <a:gd name="T36" fmla="*/ 312 w 1019"/>
                  <a:gd name="T37" fmla="*/ 535 h 557"/>
                  <a:gd name="T38" fmla="*/ 383 w 1019"/>
                  <a:gd name="T39" fmla="*/ 548 h 557"/>
                  <a:gd name="T40" fmla="*/ 458 w 1019"/>
                  <a:gd name="T41" fmla="*/ 555 h 557"/>
                  <a:gd name="T42" fmla="*/ 537 w 1019"/>
                  <a:gd name="T43" fmla="*/ 555 h 557"/>
                  <a:gd name="T44" fmla="*/ 612 w 1019"/>
                  <a:gd name="T45" fmla="*/ 551 h 557"/>
                  <a:gd name="T46" fmla="*/ 685 w 1019"/>
                  <a:gd name="T47" fmla="*/ 540 h 557"/>
                  <a:gd name="T48" fmla="*/ 752 w 1019"/>
                  <a:gd name="T49" fmla="*/ 523 h 557"/>
                  <a:gd name="T50" fmla="*/ 814 w 1019"/>
                  <a:gd name="T51" fmla="*/ 501 h 557"/>
                  <a:gd name="T52" fmla="*/ 870 w 1019"/>
                  <a:gd name="T53" fmla="*/ 475 h 557"/>
                  <a:gd name="T54" fmla="*/ 917 w 1019"/>
                  <a:gd name="T55" fmla="*/ 444 h 557"/>
                  <a:gd name="T56" fmla="*/ 957 w 1019"/>
                  <a:gd name="T57" fmla="*/ 410 h 557"/>
                  <a:gd name="T58" fmla="*/ 988 w 1019"/>
                  <a:gd name="T59" fmla="*/ 373 h 557"/>
                  <a:gd name="T60" fmla="*/ 1008 w 1019"/>
                  <a:gd name="T61" fmla="*/ 335 h 557"/>
                  <a:gd name="T62" fmla="*/ 1017 w 1019"/>
                  <a:gd name="T63" fmla="*/ 293 h 557"/>
                  <a:gd name="T64" fmla="*/ 1016 w 1019"/>
                  <a:gd name="T65" fmla="*/ 250 h 557"/>
                  <a:gd name="T66" fmla="*/ 1002 w 1019"/>
                  <a:gd name="T67" fmla="*/ 208 h 557"/>
                  <a:gd name="T68" fmla="*/ 979 w 1019"/>
                  <a:gd name="T69" fmla="*/ 170 h 557"/>
                  <a:gd name="T70" fmla="*/ 945 w 1019"/>
                  <a:gd name="T71" fmla="*/ 135 h 557"/>
                  <a:gd name="T72" fmla="*/ 902 w 1019"/>
                  <a:gd name="T73" fmla="*/ 102 h 557"/>
                  <a:gd name="T74" fmla="*/ 853 w 1019"/>
                  <a:gd name="T75" fmla="*/ 73 h 557"/>
                  <a:gd name="T76" fmla="*/ 794 w 1019"/>
                  <a:gd name="T77" fmla="*/ 48 h 557"/>
                  <a:gd name="T78" fmla="*/ 731 w 1019"/>
                  <a:gd name="T79" fmla="*/ 28 h 557"/>
                  <a:gd name="T80" fmla="*/ 661 w 1019"/>
                  <a:gd name="T81" fmla="*/ 13 h 557"/>
                  <a:gd name="T82" fmla="*/ 588 w 1019"/>
                  <a:gd name="T83" fmla="*/ 4 h 557"/>
                  <a:gd name="T84" fmla="*/ 510 w 1019"/>
                  <a:gd name="T8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9" h="557">
                    <a:moveTo>
                      <a:pt x="510" y="0"/>
                    </a:moveTo>
                    <a:lnTo>
                      <a:pt x="484" y="2"/>
                    </a:lnTo>
                    <a:lnTo>
                      <a:pt x="458" y="2"/>
                    </a:lnTo>
                    <a:lnTo>
                      <a:pt x="432" y="4"/>
                    </a:lnTo>
                    <a:lnTo>
                      <a:pt x="407" y="7"/>
                    </a:lnTo>
                    <a:lnTo>
                      <a:pt x="383" y="10"/>
                    </a:lnTo>
                    <a:lnTo>
                      <a:pt x="358" y="13"/>
                    </a:lnTo>
                    <a:lnTo>
                      <a:pt x="335" y="17"/>
                    </a:lnTo>
                    <a:lnTo>
                      <a:pt x="312" y="22"/>
                    </a:lnTo>
                    <a:lnTo>
                      <a:pt x="289" y="28"/>
                    </a:lnTo>
                    <a:lnTo>
                      <a:pt x="267" y="34"/>
                    </a:lnTo>
                    <a:lnTo>
                      <a:pt x="245" y="41"/>
                    </a:lnTo>
                    <a:lnTo>
                      <a:pt x="225" y="48"/>
                    </a:lnTo>
                    <a:lnTo>
                      <a:pt x="205" y="56"/>
                    </a:lnTo>
                    <a:lnTo>
                      <a:pt x="185" y="64"/>
                    </a:lnTo>
                    <a:lnTo>
                      <a:pt x="168" y="73"/>
                    </a:lnTo>
                    <a:lnTo>
                      <a:pt x="150" y="82"/>
                    </a:lnTo>
                    <a:lnTo>
                      <a:pt x="133" y="91"/>
                    </a:lnTo>
                    <a:lnTo>
                      <a:pt x="117" y="102"/>
                    </a:lnTo>
                    <a:lnTo>
                      <a:pt x="102" y="113"/>
                    </a:lnTo>
                    <a:lnTo>
                      <a:pt x="88" y="124"/>
                    </a:lnTo>
                    <a:lnTo>
                      <a:pt x="74" y="135"/>
                    </a:lnTo>
                    <a:lnTo>
                      <a:pt x="62" y="147"/>
                    </a:lnTo>
                    <a:lnTo>
                      <a:pt x="51" y="158"/>
                    </a:lnTo>
                    <a:lnTo>
                      <a:pt x="40" y="170"/>
                    </a:lnTo>
                    <a:lnTo>
                      <a:pt x="31" y="184"/>
                    </a:lnTo>
                    <a:lnTo>
                      <a:pt x="23" y="196"/>
                    </a:lnTo>
                    <a:lnTo>
                      <a:pt x="17" y="208"/>
                    </a:lnTo>
                    <a:lnTo>
                      <a:pt x="11" y="222"/>
                    </a:lnTo>
                    <a:lnTo>
                      <a:pt x="7" y="236"/>
                    </a:lnTo>
                    <a:lnTo>
                      <a:pt x="3" y="250"/>
                    </a:lnTo>
                    <a:lnTo>
                      <a:pt x="2" y="264"/>
                    </a:lnTo>
                    <a:lnTo>
                      <a:pt x="0" y="279"/>
                    </a:lnTo>
                    <a:lnTo>
                      <a:pt x="2" y="293"/>
                    </a:lnTo>
                    <a:lnTo>
                      <a:pt x="3" y="307"/>
                    </a:lnTo>
                    <a:lnTo>
                      <a:pt x="7" y="321"/>
                    </a:lnTo>
                    <a:lnTo>
                      <a:pt x="11" y="335"/>
                    </a:lnTo>
                    <a:lnTo>
                      <a:pt x="17" y="349"/>
                    </a:lnTo>
                    <a:lnTo>
                      <a:pt x="23" y="361"/>
                    </a:lnTo>
                    <a:lnTo>
                      <a:pt x="31" y="373"/>
                    </a:lnTo>
                    <a:lnTo>
                      <a:pt x="40" y="387"/>
                    </a:lnTo>
                    <a:lnTo>
                      <a:pt x="51" y="400"/>
                    </a:lnTo>
                    <a:lnTo>
                      <a:pt x="62" y="410"/>
                    </a:lnTo>
                    <a:lnTo>
                      <a:pt x="74" y="423"/>
                    </a:lnTo>
                    <a:lnTo>
                      <a:pt x="88" y="433"/>
                    </a:lnTo>
                    <a:lnTo>
                      <a:pt x="102" y="444"/>
                    </a:lnTo>
                    <a:lnTo>
                      <a:pt x="117" y="455"/>
                    </a:lnTo>
                    <a:lnTo>
                      <a:pt x="133" y="466"/>
                    </a:lnTo>
                    <a:lnTo>
                      <a:pt x="150" y="475"/>
                    </a:lnTo>
                    <a:lnTo>
                      <a:pt x="168" y="484"/>
                    </a:lnTo>
                    <a:lnTo>
                      <a:pt x="185" y="494"/>
                    </a:lnTo>
                    <a:lnTo>
                      <a:pt x="205" y="501"/>
                    </a:lnTo>
                    <a:lnTo>
                      <a:pt x="225" y="509"/>
                    </a:lnTo>
                    <a:lnTo>
                      <a:pt x="245" y="517"/>
                    </a:lnTo>
                    <a:lnTo>
                      <a:pt x="267" y="523"/>
                    </a:lnTo>
                    <a:lnTo>
                      <a:pt x="289" y="529"/>
                    </a:lnTo>
                    <a:lnTo>
                      <a:pt x="312" y="535"/>
                    </a:lnTo>
                    <a:lnTo>
                      <a:pt x="335" y="540"/>
                    </a:lnTo>
                    <a:lnTo>
                      <a:pt x="358" y="544"/>
                    </a:lnTo>
                    <a:lnTo>
                      <a:pt x="383" y="548"/>
                    </a:lnTo>
                    <a:lnTo>
                      <a:pt x="407" y="551"/>
                    </a:lnTo>
                    <a:lnTo>
                      <a:pt x="432" y="554"/>
                    </a:lnTo>
                    <a:lnTo>
                      <a:pt x="458" y="555"/>
                    </a:lnTo>
                    <a:lnTo>
                      <a:pt x="484" y="555"/>
                    </a:lnTo>
                    <a:lnTo>
                      <a:pt x="510" y="557"/>
                    </a:lnTo>
                    <a:lnTo>
                      <a:pt x="537" y="555"/>
                    </a:lnTo>
                    <a:lnTo>
                      <a:pt x="561" y="555"/>
                    </a:lnTo>
                    <a:lnTo>
                      <a:pt x="588" y="554"/>
                    </a:lnTo>
                    <a:lnTo>
                      <a:pt x="612" y="551"/>
                    </a:lnTo>
                    <a:lnTo>
                      <a:pt x="637" y="548"/>
                    </a:lnTo>
                    <a:lnTo>
                      <a:pt x="661" y="544"/>
                    </a:lnTo>
                    <a:lnTo>
                      <a:pt x="685" y="540"/>
                    </a:lnTo>
                    <a:lnTo>
                      <a:pt x="708" y="535"/>
                    </a:lnTo>
                    <a:lnTo>
                      <a:pt x="731" y="529"/>
                    </a:lnTo>
                    <a:lnTo>
                      <a:pt x="752" y="523"/>
                    </a:lnTo>
                    <a:lnTo>
                      <a:pt x="774" y="517"/>
                    </a:lnTo>
                    <a:lnTo>
                      <a:pt x="794" y="509"/>
                    </a:lnTo>
                    <a:lnTo>
                      <a:pt x="814" y="501"/>
                    </a:lnTo>
                    <a:lnTo>
                      <a:pt x="834" y="494"/>
                    </a:lnTo>
                    <a:lnTo>
                      <a:pt x="853" y="484"/>
                    </a:lnTo>
                    <a:lnTo>
                      <a:pt x="870" y="475"/>
                    </a:lnTo>
                    <a:lnTo>
                      <a:pt x="886" y="466"/>
                    </a:lnTo>
                    <a:lnTo>
                      <a:pt x="902" y="455"/>
                    </a:lnTo>
                    <a:lnTo>
                      <a:pt x="917" y="444"/>
                    </a:lnTo>
                    <a:lnTo>
                      <a:pt x="931" y="433"/>
                    </a:lnTo>
                    <a:lnTo>
                      <a:pt x="945" y="423"/>
                    </a:lnTo>
                    <a:lnTo>
                      <a:pt x="957" y="410"/>
                    </a:lnTo>
                    <a:lnTo>
                      <a:pt x="968" y="400"/>
                    </a:lnTo>
                    <a:lnTo>
                      <a:pt x="979" y="387"/>
                    </a:lnTo>
                    <a:lnTo>
                      <a:pt x="988" y="373"/>
                    </a:lnTo>
                    <a:lnTo>
                      <a:pt x="996" y="361"/>
                    </a:lnTo>
                    <a:lnTo>
                      <a:pt x="1002" y="349"/>
                    </a:lnTo>
                    <a:lnTo>
                      <a:pt x="1008" y="335"/>
                    </a:lnTo>
                    <a:lnTo>
                      <a:pt x="1013" y="321"/>
                    </a:lnTo>
                    <a:lnTo>
                      <a:pt x="1016" y="307"/>
                    </a:lnTo>
                    <a:lnTo>
                      <a:pt x="1017" y="293"/>
                    </a:lnTo>
                    <a:lnTo>
                      <a:pt x="1019" y="279"/>
                    </a:lnTo>
                    <a:lnTo>
                      <a:pt x="1017" y="264"/>
                    </a:lnTo>
                    <a:lnTo>
                      <a:pt x="1016" y="250"/>
                    </a:lnTo>
                    <a:lnTo>
                      <a:pt x="1013" y="236"/>
                    </a:lnTo>
                    <a:lnTo>
                      <a:pt x="1008" y="222"/>
                    </a:lnTo>
                    <a:lnTo>
                      <a:pt x="1002" y="208"/>
                    </a:lnTo>
                    <a:lnTo>
                      <a:pt x="996" y="196"/>
                    </a:lnTo>
                    <a:lnTo>
                      <a:pt x="988" y="184"/>
                    </a:lnTo>
                    <a:lnTo>
                      <a:pt x="979" y="170"/>
                    </a:lnTo>
                    <a:lnTo>
                      <a:pt x="968" y="158"/>
                    </a:lnTo>
                    <a:lnTo>
                      <a:pt x="957" y="147"/>
                    </a:lnTo>
                    <a:lnTo>
                      <a:pt x="945" y="135"/>
                    </a:lnTo>
                    <a:lnTo>
                      <a:pt x="931" y="124"/>
                    </a:lnTo>
                    <a:lnTo>
                      <a:pt x="917" y="113"/>
                    </a:lnTo>
                    <a:lnTo>
                      <a:pt x="902" y="102"/>
                    </a:lnTo>
                    <a:lnTo>
                      <a:pt x="886" y="91"/>
                    </a:lnTo>
                    <a:lnTo>
                      <a:pt x="870" y="82"/>
                    </a:lnTo>
                    <a:lnTo>
                      <a:pt x="853" y="73"/>
                    </a:lnTo>
                    <a:lnTo>
                      <a:pt x="834" y="64"/>
                    </a:lnTo>
                    <a:lnTo>
                      <a:pt x="814" y="56"/>
                    </a:lnTo>
                    <a:lnTo>
                      <a:pt x="794" y="48"/>
                    </a:lnTo>
                    <a:lnTo>
                      <a:pt x="774" y="41"/>
                    </a:lnTo>
                    <a:lnTo>
                      <a:pt x="752" y="34"/>
                    </a:lnTo>
                    <a:lnTo>
                      <a:pt x="731" y="28"/>
                    </a:lnTo>
                    <a:lnTo>
                      <a:pt x="708" y="22"/>
                    </a:lnTo>
                    <a:lnTo>
                      <a:pt x="685" y="17"/>
                    </a:lnTo>
                    <a:lnTo>
                      <a:pt x="661" y="13"/>
                    </a:lnTo>
                    <a:lnTo>
                      <a:pt x="637" y="10"/>
                    </a:lnTo>
                    <a:lnTo>
                      <a:pt x="612" y="7"/>
                    </a:lnTo>
                    <a:lnTo>
                      <a:pt x="588" y="4"/>
                    </a:lnTo>
                    <a:lnTo>
                      <a:pt x="561" y="2"/>
                    </a:lnTo>
                    <a:lnTo>
                      <a:pt x="537" y="0"/>
                    </a:lnTo>
                    <a:lnTo>
                      <a:pt x="5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3"/>
              <p:cNvSpPr>
                <a:spLocks/>
              </p:cNvSpPr>
              <p:nvPr/>
            </p:nvSpPr>
            <p:spPr bwMode="auto">
              <a:xfrm>
                <a:off x="1496" y="1039"/>
                <a:ext cx="510" cy="278"/>
              </a:xfrm>
              <a:custGeom>
                <a:avLst/>
                <a:gdLst>
                  <a:gd name="T0" fmla="*/ 458 w 1019"/>
                  <a:gd name="T1" fmla="*/ 2 h 557"/>
                  <a:gd name="T2" fmla="*/ 383 w 1019"/>
                  <a:gd name="T3" fmla="*/ 10 h 557"/>
                  <a:gd name="T4" fmla="*/ 312 w 1019"/>
                  <a:gd name="T5" fmla="*/ 22 h 557"/>
                  <a:gd name="T6" fmla="*/ 245 w 1019"/>
                  <a:gd name="T7" fmla="*/ 41 h 557"/>
                  <a:gd name="T8" fmla="*/ 185 w 1019"/>
                  <a:gd name="T9" fmla="*/ 64 h 557"/>
                  <a:gd name="T10" fmla="*/ 133 w 1019"/>
                  <a:gd name="T11" fmla="*/ 91 h 557"/>
                  <a:gd name="T12" fmla="*/ 88 w 1019"/>
                  <a:gd name="T13" fmla="*/ 124 h 557"/>
                  <a:gd name="T14" fmla="*/ 51 w 1019"/>
                  <a:gd name="T15" fmla="*/ 158 h 557"/>
                  <a:gd name="T16" fmla="*/ 23 w 1019"/>
                  <a:gd name="T17" fmla="*/ 196 h 557"/>
                  <a:gd name="T18" fmla="*/ 7 w 1019"/>
                  <a:gd name="T19" fmla="*/ 236 h 557"/>
                  <a:gd name="T20" fmla="*/ 0 w 1019"/>
                  <a:gd name="T21" fmla="*/ 279 h 557"/>
                  <a:gd name="T22" fmla="*/ 7 w 1019"/>
                  <a:gd name="T23" fmla="*/ 321 h 557"/>
                  <a:gd name="T24" fmla="*/ 23 w 1019"/>
                  <a:gd name="T25" fmla="*/ 361 h 557"/>
                  <a:gd name="T26" fmla="*/ 51 w 1019"/>
                  <a:gd name="T27" fmla="*/ 400 h 557"/>
                  <a:gd name="T28" fmla="*/ 88 w 1019"/>
                  <a:gd name="T29" fmla="*/ 433 h 557"/>
                  <a:gd name="T30" fmla="*/ 133 w 1019"/>
                  <a:gd name="T31" fmla="*/ 466 h 557"/>
                  <a:gd name="T32" fmla="*/ 185 w 1019"/>
                  <a:gd name="T33" fmla="*/ 494 h 557"/>
                  <a:gd name="T34" fmla="*/ 245 w 1019"/>
                  <a:gd name="T35" fmla="*/ 517 h 557"/>
                  <a:gd name="T36" fmla="*/ 312 w 1019"/>
                  <a:gd name="T37" fmla="*/ 535 h 557"/>
                  <a:gd name="T38" fmla="*/ 383 w 1019"/>
                  <a:gd name="T39" fmla="*/ 548 h 557"/>
                  <a:gd name="T40" fmla="*/ 458 w 1019"/>
                  <a:gd name="T41" fmla="*/ 555 h 557"/>
                  <a:gd name="T42" fmla="*/ 537 w 1019"/>
                  <a:gd name="T43" fmla="*/ 555 h 557"/>
                  <a:gd name="T44" fmla="*/ 612 w 1019"/>
                  <a:gd name="T45" fmla="*/ 551 h 557"/>
                  <a:gd name="T46" fmla="*/ 685 w 1019"/>
                  <a:gd name="T47" fmla="*/ 540 h 557"/>
                  <a:gd name="T48" fmla="*/ 752 w 1019"/>
                  <a:gd name="T49" fmla="*/ 523 h 557"/>
                  <a:gd name="T50" fmla="*/ 814 w 1019"/>
                  <a:gd name="T51" fmla="*/ 501 h 557"/>
                  <a:gd name="T52" fmla="*/ 870 w 1019"/>
                  <a:gd name="T53" fmla="*/ 475 h 557"/>
                  <a:gd name="T54" fmla="*/ 917 w 1019"/>
                  <a:gd name="T55" fmla="*/ 444 h 557"/>
                  <a:gd name="T56" fmla="*/ 957 w 1019"/>
                  <a:gd name="T57" fmla="*/ 410 h 557"/>
                  <a:gd name="T58" fmla="*/ 988 w 1019"/>
                  <a:gd name="T59" fmla="*/ 373 h 557"/>
                  <a:gd name="T60" fmla="*/ 1008 w 1019"/>
                  <a:gd name="T61" fmla="*/ 335 h 557"/>
                  <a:gd name="T62" fmla="*/ 1017 w 1019"/>
                  <a:gd name="T63" fmla="*/ 293 h 557"/>
                  <a:gd name="T64" fmla="*/ 1016 w 1019"/>
                  <a:gd name="T65" fmla="*/ 250 h 557"/>
                  <a:gd name="T66" fmla="*/ 1002 w 1019"/>
                  <a:gd name="T67" fmla="*/ 208 h 557"/>
                  <a:gd name="T68" fmla="*/ 979 w 1019"/>
                  <a:gd name="T69" fmla="*/ 170 h 557"/>
                  <a:gd name="T70" fmla="*/ 945 w 1019"/>
                  <a:gd name="T71" fmla="*/ 135 h 557"/>
                  <a:gd name="T72" fmla="*/ 902 w 1019"/>
                  <a:gd name="T73" fmla="*/ 102 h 557"/>
                  <a:gd name="T74" fmla="*/ 853 w 1019"/>
                  <a:gd name="T75" fmla="*/ 73 h 557"/>
                  <a:gd name="T76" fmla="*/ 794 w 1019"/>
                  <a:gd name="T77" fmla="*/ 48 h 557"/>
                  <a:gd name="T78" fmla="*/ 731 w 1019"/>
                  <a:gd name="T79" fmla="*/ 28 h 557"/>
                  <a:gd name="T80" fmla="*/ 661 w 1019"/>
                  <a:gd name="T81" fmla="*/ 13 h 557"/>
                  <a:gd name="T82" fmla="*/ 588 w 1019"/>
                  <a:gd name="T83" fmla="*/ 4 h 557"/>
                  <a:gd name="T84" fmla="*/ 510 w 1019"/>
                  <a:gd name="T8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9" h="557">
                    <a:moveTo>
                      <a:pt x="510" y="0"/>
                    </a:moveTo>
                    <a:lnTo>
                      <a:pt x="484" y="2"/>
                    </a:lnTo>
                    <a:lnTo>
                      <a:pt x="458" y="2"/>
                    </a:lnTo>
                    <a:lnTo>
                      <a:pt x="432" y="4"/>
                    </a:lnTo>
                    <a:lnTo>
                      <a:pt x="407" y="7"/>
                    </a:lnTo>
                    <a:lnTo>
                      <a:pt x="383" y="10"/>
                    </a:lnTo>
                    <a:lnTo>
                      <a:pt x="358" y="13"/>
                    </a:lnTo>
                    <a:lnTo>
                      <a:pt x="335" y="17"/>
                    </a:lnTo>
                    <a:lnTo>
                      <a:pt x="312" y="22"/>
                    </a:lnTo>
                    <a:lnTo>
                      <a:pt x="289" y="28"/>
                    </a:lnTo>
                    <a:lnTo>
                      <a:pt x="267" y="34"/>
                    </a:lnTo>
                    <a:lnTo>
                      <a:pt x="245" y="41"/>
                    </a:lnTo>
                    <a:lnTo>
                      <a:pt x="225" y="48"/>
                    </a:lnTo>
                    <a:lnTo>
                      <a:pt x="205" y="56"/>
                    </a:lnTo>
                    <a:lnTo>
                      <a:pt x="185" y="64"/>
                    </a:lnTo>
                    <a:lnTo>
                      <a:pt x="168" y="73"/>
                    </a:lnTo>
                    <a:lnTo>
                      <a:pt x="150" y="82"/>
                    </a:lnTo>
                    <a:lnTo>
                      <a:pt x="133" y="91"/>
                    </a:lnTo>
                    <a:lnTo>
                      <a:pt x="117" y="102"/>
                    </a:lnTo>
                    <a:lnTo>
                      <a:pt x="102" y="113"/>
                    </a:lnTo>
                    <a:lnTo>
                      <a:pt x="88" y="124"/>
                    </a:lnTo>
                    <a:lnTo>
                      <a:pt x="74" y="135"/>
                    </a:lnTo>
                    <a:lnTo>
                      <a:pt x="62" y="147"/>
                    </a:lnTo>
                    <a:lnTo>
                      <a:pt x="51" y="158"/>
                    </a:lnTo>
                    <a:lnTo>
                      <a:pt x="40" y="170"/>
                    </a:lnTo>
                    <a:lnTo>
                      <a:pt x="31" y="184"/>
                    </a:lnTo>
                    <a:lnTo>
                      <a:pt x="23" y="196"/>
                    </a:lnTo>
                    <a:lnTo>
                      <a:pt x="17" y="208"/>
                    </a:lnTo>
                    <a:lnTo>
                      <a:pt x="11" y="222"/>
                    </a:lnTo>
                    <a:lnTo>
                      <a:pt x="7" y="236"/>
                    </a:lnTo>
                    <a:lnTo>
                      <a:pt x="3" y="250"/>
                    </a:lnTo>
                    <a:lnTo>
                      <a:pt x="2" y="264"/>
                    </a:lnTo>
                    <a:lnTo>
                      <a:pt x="0" y="279"/>
                    </a:lnTo>
                    <a:lnTo>
                      <a:pt x="2" y="293"/>
                    </a:lnTo>
                    <a:lnTo>
                      <a:pt x="3" y="307"/>
                    </a:lnTo>
                    <a:lnTo>
                      <a:pt x="7" y="321"/>
                    </a:lnTo>
                    <a:lnTo>
                      <a:pt x="11" y="335"/>
                    </a:lnTo>
                    <a:lnTo>
                      <a:pt x="17" y="349"/>
                    </a:lnTo>
                    <a:lnTo>
                      <a:pt x="23" y="361"/>
                    </a:lnTo>
                    <a:lnTo>
                      <a:pt x="31" y="373"/>
                    </a:lnTo>
                    <a:lnTo>
                      <a:pt x="40" y="387"/>
                    </a:lnTo>
                    <a:lnTo>
                      <a:pt x="51" y="400"/>
                    </a:lnTo>
                    <a:lnTo>
                      <a:pt x="62" y="410"/>
                    </a:lnTo>
                    <a:lnTo>
                      <a:pt x="74" y="423"/>
                    </a:lnTo>
                    <a:lnTo>
                      <a:pt x="88" y="433"/>
                    </a:lnTo>
                    <a:lnTo>
                      <a:pt x="102" y="444"/>
                    </a:lnTo>
                    <a:lnTo>
                      <a:pt x="117" y="455"/>
                    </a:lnTo>
                    <a:lnTo>
                      <a:pt x="133" y="466"/>
                    </a:lnTo>
                    <a:lnTo>
                      <a:pt x="150" y="475"/>
                    </a:lnTo>
                    <a:lnTo>
                      <a:pt x="168" y="484"/>
                    </a:lnTo>
                    <a:lnTo>
                      <a:pt x="185" y="494"/>
                    </a:lnTo>
                    <a:lnTo>
                      <a:pt x="205" y="501"/>
                    </a:lnTo>
                    <a:lnTo>
                      <a:pt x="225" y="509"/>
                    </a:lnTo>
                    <a:lnTo>
                      <a:pt x="245" y="517"/>
                    </a:lnTo>
                    <a:lnTo>
                      <a:pt x="267" y="523"/>
                    </a:lnTo>
                    <a:lnTo>
                      <a:pt x="289" y="529"/>
                    </a:lnTo>
                    <a:lnTo>
                      <a:pt x="312" y="535"/>
                    </a:lnTo>
                    <a:lnTo>
                      <a:pt x="335" y="540"/>
                    </a:lnTo>
                    <a:lnTo>
                      <a:pt x="358" y="544"/>
                    </a:lnTo>
                    <a:lnTo>
                      <a:pt x="383" y="548"/>
                    </a:lnTo>
                    <a:lnTo>
                      <a:pt x="407" y="551"/>
                    </a:lnTo>
                    <a:lnTo>
                      <a:pt x="432" y="554"/>
                    </a:lnTo>
                    <a:lnTo>
                      <a:pt x="458" y="555"/>
                    </a:lnTo>
                    <a:lnTo>
                      <a:pt x="484" y="555"/>
                    </a:lnTo>
                    <a:lnTo>
                      <a:pt x="510" y="557"/>
                    </a:lnTo>
                    <a:lnTo>
                      <a:pt x="537" y="555"/>
                    </a:lnTo>
                    <a:lnTo>
                      <a:pt x="561" y="555"/>
                    </a:lnTo>
                    <a:lnTo>
                      <a:pt x="588" y="554"/>
                    </a:lnTo>
                    <a:lnTo>
                      <a:pt x="612" y="551"/>
                    </a:lnTo>
                    <a:lnTo>
                      <a:pt x="637" y="548"/>
                    </a:lnTo>
                    <a:lnTo>
                      <a:pt x="661" y="544"/>
                    </a:lnTo>
                    <a:lnTo>
                      <a:pt x="685" y="540"/>
                    </a:lnTo>
                    <a:lnTo>
                      <a:pt x="708" y="535"/>
                    </a:lnTo>
                    <a:lnTo>
                      <a:pt x="731" y="529"/>
                    </a:lnTo>
                    <a:lnTo>
                      <a:pt x="752" y="523"/>
                    </a:lnTo>
                    <a:lnTo>
                      <a:pt x="774" y="517"/>
                    </a:lnTo>
                    <a:lnTo>
                      <a:pt x="794" y="509"/>
                    </a:lnTo>
                    <a:lnTo>
                      <a:pt x="814" y="501"/>
                    </a:lnTo>
                    <a:lnTo>
                      <a:pt x="834" y="494"/>
                    </a:lnTo>
                    <a:lnTo>
                      <a:pt x="853" y="484"/>
                    </a:lnTo>
                    <a:lnTo>
                      <a:pt x="870" y="475"/>
                    </a:lnTo>
                    <a:lnTo>
                      <a:pt x="886" y="466"/>
                    </a:lnTo>
                    <a:lnTo>
                      <a:pt x="902" y="455"/>
                    </a:lnTo>
                    <a:lnTo>
                      <a:pt x="917" y="444"/>
                    </a:lnTo>
                    <a:lnTo>
                      <a:pt x="931" y="433"/>
                    </a:lnTo>
                    <a:lnTo>
                      <a:pt x="945" y="423"/>
                    </a:lnTo>
                    <a:lnTo>
                      <a:pt x="957" y="410"/>
                    </a:lnTo>
                    <a:lnTo>
                      <a:pt x="968" y="400"/>
                    </a:lnTo>
                    <a:lnTo>
                      <a:pt x="979" y="387"/>
                    </a:lnTo>
                    <a:lnTo>
                      <a:pt x="988" y="373"/>
                    </a:lnTo>
                    <a:lnTo>
                      <a:pt x="996" y="361"/>
                    </a:lnTo>
                    <a:lnTo>
                      <a:pt x="1002" y="349"/>
                    </a:lnTo>
                    <a:lnTo>
                      <a:pt x="1008" y="335"/>
                    </a:lnTo>
                    <a:lnTo>
                      <a:pt x="1013" y="321"/>
                    </a:lnTo>
                    <a:lnTo>
                      <a:pt x="1016" y="307"/>
                    </a:lnTo>
                    <a:lnTo>
                      <a:pt x="1017" y="293"/>
                    </a:lnTo>
                    <a:lnTo>
                      <a:pt x="1019" y="279"/>
                    </a:lnTo>
                    <a:lnTo>
                      <a:pt x="1017" y="264"/>
                    </a:lnTo>
                    <a:lnTo>
                      <a:pt x="1016" y="250"/>
                    </a:lnTo>
                    <a:lnTo>
                      <a:pt x="1013" y="236"/>
                    </a:lnTo>
                    <a:lnTo>
                      <a:pt x="1008" y="222"/>
                    </a:lnTo>
                    <a:lnTo>
                      <a:pt x="1002" y="208"/>
                    </a:lnTo>
                    <a:lnTo>
                      <a:pt x="996" y="196"/>
                    </a:lnTo>
                    <a:lnTo>
                      <a:pt x="988" y="184"/>
                    </a:lnTo>
                    <a:lnTo>
                      <a:pt x="979" y="170"/>
                    </a:lnTo>
                    <a:lnTo>
                      <a:pt x="968" y="158"/>
                    </a:lnTo>
                    <a:lnTo>
                      <a:pt x="957" y="147"/>
                    </a:lnTo>
                    <a:lnTo>
                      <a:pt x="945" y="135"/>
                    </a:lnTo>
                    <a:lnTo>
                      <a:pt x="931" y="124"/>
                    </a:lnTo>
                    <a:lnTo>
                      <a:pt x="917" y="113"/>
                    </a:lnTo>
                    <a:lnTo>
                      <a:pt x="902" y="102"/>
                    </a:lnTo>
                    <a:lnTo>
                      <a:pt x="886" y="91"/>
                    </a:lnTo>
                    <a:lnTo>
                      <a:pt x="870" y="82"/>
                    </a:lnTo>
                    <a:lnTo>
                      <a:pt x="853" y="73"/>
                    </a:lnTo>
                    <a:lnTo>
                      <a:pt x="834" y="64"/>
                    </a:lnTo>
                    <a:lnTo>
                      <a:pt x="814" y="56"/>
                    </a:lnTo>
                    <a:lnTo>
                      <a:pt x="794" y="48"/>
                    </a:lnTo>
                    <a:lnTo>
                      <a:pt x="774" y="41"/>
                    </a:lnTo>
                    <a:lnTo>
                      <a:pt x="752" y="34"/>
                    </a:lnTo>
                    <a:lnTo>
                      <a:pt x="731" y="28"/>
                    </a:lnTo>
                    <a:lnTo>
                      <a:pt x="708" y="22"/>
                    </a:lnTo>
                    <a:lnTo>
                      <a:pt x="685" y="17"/>
                    </a:lnTo>
                    <a:lnTo>
                      <a:pt x="661" y="13"/>
                    </a:lnTo>
                    <a:lnTo>
                      <a:pt x="637" y="10"/>
                    </a:lnTo>
                    <a:lnTo>
                      <a:pt x="612" y="7"/>
                    </a:lnTo>
                    <a:lnTo>
                      <a:pt x="588" y="4"/>
                    </a:lnTo>
                    <a:lnTo>
                      <a:pt x="561" y="2"/>
                    </a:lnTo>
                    <a:lnTo>
                      <a:pt x="537" y="0"/>
                    </a:lnTo>
                    <a:lnTo>
                      <a:pt x="51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4"/>
              <p:cNvSpPr>
                <a:spLocks noChangeArrowheads="1"/>
              </p:cNvSpPr>
              <p:nvPr/>
            </p:nvSpPr>
            <p:spPr bwMode="auto">
              <a:xfrm>
                <a:off x="1687" y="1102"/>
                <a:ext cx="18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0" name="Rectangle 15"/>
              <p:cNvSpPr>
                <a:spLocks noChangeArrowheads="1"/>
              </p:cNvSpPr>
              <p:nvPr/>
            </p:nvSpPr>
            <p:spPr bwMode="auto">
              <a:xfrm>
                <a:off x="1618" y="1194"/>
                <a:ext cx="3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decision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1" name="Rectangle 16"/>
              <p:cNvSpPr>
                <a:spLocks noChangeArrowheads="1"/>
              </p:cNvSpPr>
              <p:nvPr/>
            </p:nvSpPr>
            <p:spPr bwMode="auto">
              <a:xfrm>
                <a:off x="1451" y="1444"/>
                <a:ext cx="739"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
              <p:cNvSpPr>
                <a:spLocks noChangeArrowheads="1"/>
              </p:cNvSpPr>
              <p:nvPr/>
            </p:nvSpPr>
            <p:spPr bwMode="auto">
              <a:xfrm>
                <a:off x="1451" y="1444"/>
                <a:ext cx="739" cy="278"/>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8"/>
              <p:cNvSpPr>
                <a:spLocks noChangeArrowheads="1"/>
              </p:cNvSpPr>
              <p:nvPr/>
            </p:nvSpPr>
            <p:spPr bwMode="auto">
              <a:xfrm>
                <a:off x="1541" y="1473"/>
                <a:ext cx="6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Planning process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 name="Rectangle 19"/>
              <p:cNvSpPr>
                <a:spLocks noChangeArrowheads="1"/>
              </p:cNvSpPr>
              <p:nvPr/>
            </p:nvSpPr>
            <p:spPr bwMode="auto">
              <a:xfrm>
                <a:off x="1659" y="1565"/>
                <a:ext cx="41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leading to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5" name="Rectangle 20"/>
              <p:cNvSpPr>
                <a:spLocks noChangeArrowheads="1"/>
              </p:cNvSpPr>
              <p:nvPr/>
            </p:nvSpPr>
            <p:spPr bwMode="auto">
              <a:xfrm>
                <a:off x="1620" y="1657"/>
                <a:ext cx="4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certification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6" name="Rectangle 21"/>
              <p:cNvSpPr>
                <a:spLocks noChangeArrowheads="1"/>
              </p:cNvSpPr>
              <p:nvPr/>
            </p:nvSpPr>
            <p:spPr bwMode="auto">
              <a:xfrm>
                <a:off x="1451" y="1861"/>
                <a:ext cx="7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22"/>
              <p:cNvSpPr>
                <a:spLocks noChangeArrowheads="1"/>
              </p:cNvSpPr>
              <p:nvPr/>
            </p:nvSpPr>
            <p:spPr bwMode="auto">
              <a:xfrm>
                <a:off x="1451" y="1861"/>
                <a:ext cx="739" cy="276"/>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Rectangle 23"/>
              <p:cNvSpPr>
                <a:spLocks noChangeArrowheads="1"/>
              </p:cNvSpPr>
              <p:nvPr/>
            </p:nvSpPr>
            <p:spPr bwMode="auto">
              <a:xfrm>
                <a:off x="1502" y="1890"/>
                <a:ext cx="7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Development of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9" name="Rectangle 24"/>
              <p:cNvSpPr>
                <a:spLocks noChangeArrowheads="1"/>
              </p:cNvSpPr>
              <p:nvPr/>
            </p:nvSpPr>
            <p:spPr bwMode="auto">
              <a:xfrm>
                <a:off x="1585" y="1981"/>
                <a:ext cx="4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0" name="Rectangle 25"/>
              <p:cNvSpPr>
                <a:spLocks noChangeArrowheads="1"/>
              </p:cNvSpPr>
              <p:nvPr/>
            </p:nvSpPr>
            <p:spPr bwMode="auto">
              <a:xfrm>
                <a:off x="2000" y="1981"/>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1" name="Rectangle 26"/>
              <p:cNvSpPr>
                <a:spLocks noChangeArrowheads="1"/>
              </p:cNvSpPr>
              <p:nvPr/>
            </p:nvSpPr>
            <p:spPr bwMode="auto">
              <a:xfrm>
                <a:off x="2026" y="1981"/>
                <a:ext cx="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2" name="Rectangle 27"/>
              <p:cNvSpPr>
                <a:spLocks noChangeArrowheads="1"/>
              </p:cNvSpPr>
              <p:nvPr/>
            </p:nvSpPr>
            <p:spPr bwMode="auto">
              <a:xfrm>
                <a:off x="1621" y="2074"/>
                <a:ext cx="4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SQA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3" name="Freeform 28"/>
              <p:cNvSpPr>
                <a:spLocks/>
              </p:cNvSpPr>
              <p:nvPr/>
            </p:nvSpPr>
            <p:spPr bwMode="auto">
              <a:xfrm>
                <a:off x="2883" y="2045"/>
                <a:ext cx="786" cy="323"/>
              </a:xfrm>
              <a:custGeom>
                <a:avLst/>
                <a:gdLst>
                  <a:gd name="T0" fmla="*/ 26 w 1572"/>
                  <a:gd name="T1" fmla="*/ 607 h 646"/>
                  <a:gd name="T2" fmla="*/ 104 w 1572"/>
                  <a:gd name="T3" fmla="*/ 618 h 646"/>
                  <a:gd name="T4" fmla="*/ 204 w 1572"/>
                  <a:gd name="T5" fmla="*/ 630 h 646"/>
                  <a:gd name="T6" fmla="*/ 247 w 1572"/>
                  <a:gd name="T7" fmla="*/ 635 h 646"/>
                  <a:gd name="T8" fmla="*/ 330 w 1572"/>
                  <a:gd name="T9" fmla="*/ 641 h 646"/>
                  <a:gd name="T10" fmla="*/ 369 w 1572"/>
                  <a:gd name="T11" fmla="*/ 646 h 646"/>
                  <a:gd name="T12" fmla="*/ 395 w 1572"/>
                  <a:gd name="T13" fmla="*/ 646 h 646"/>
                  <a:gd name="T14" fmla="*/ 419 w 1572"/>
                  <a:gd name="T15" fmla="*/ 646 h 646"/>
                  <a:gd name="T16" fmla="*/ 441 w 1572"/>
                  <a:gd name="T17" fmla="*/ 646 h 646"/>
                  <a:gd name="T18" fmla="*/ 461 w 1572"/>
                  <a:gd name="T19" fmla="*/ 646 h 646"/>
                  <a:gd name="T20" fmla="*/ 480 w 1572"/>
                  <a:gd name="T21" fmla="*/ 644 h 646"/>
                  <a:gd name="T22" fmla="*/ 495 w 1572"/>
                  <a:gd name="T23" fmla="*/ 644 h 646"/>
                  <a:gd name="T24" fmla="*/ 510 w 1572"/>
                  <a:gd name="T25" fmla="*/ 643 h 646"/>
                  <a:gd name="T26" fmla="*/ 535 w 1572"/>
                  <a:gd name="T27" fmla="*/ 641 h 646"/>
                  <a:gd name="T28" fmla="*/ 555 w 1572"/>
                  <a:gd name="T29" fmla="*/ 641 h 646"/>
                  <a:gd name="T30" fmla="*/ 572 w 1572"/>
                  <a:gd name="T31" fmla="*/ 640 h 646"/>
                  <a:gd name="T32" fmla="*/ 594 w 1572"/>
                  <a:gd name="T33" fmla="*/ 638 h 646"/>
                  <a:gd name="T34" fmla="*/ 657 w 1572"/>
                  <a:gd name="T35" fmla="*/ 630 h 646"/>
                  <a:gd name="T36" fmla="*/ 703 w 1572"/>
                  <a:gd name="T37" fmla="*/ 624 h 646"/>
                  <a:gd name="T38" fmla="*/ 745 w 1572"/>
                  <a:gd name="T39" fmla="*/ 618 h 646"/>
                  <a:gd name="T40" fmla="*/ 797 w 1572"/>
                  <a:gd name="T41" fmla="*/ 607 h 646"/>
                  <a:gd name="T42" fmla="*/ 825 w 1572"/>
                  <a:gd name="T43" fmla="*/ 599 h 646"/>
                  <a:gd name="T44" fmla="*/ 880 w 1572"/>
                  <a:gd name="T45" fmla="*/ 592 h 646"/>
                  <a:gd name="T46" fmla="*/ 937 w 1572"/>
                  <a:gd name="T47" fmla="*/ 579 h 646"/>
                  <a:gd name="T48" fmla="*/ 999 w 1572"/>
                  <a:gd name="T49" fmla="*/ 569 h 646"/>
                  <a:gd name="T50" fmla="*/ 1045 w 1572"/>
                  <a:gd name="T51" fmla="*/ 559 h 646"/>
                  <a:gd name="T52" fmla="*/ 1078 w 1572"/>
                  <a:gd name="T53" fmla="*/ 555 h 646"/>
                  <a:gd name="T54" fmla="*/ 1111 w 1572"/>
                  <a:gd name="T55" fmla="*/ 550 h 646"/>
                  <a:gd name="T56" fmla="*/ 1147 w 1572"/>
                  <a:gd name="T57" fmla="*/ 544 h 646"/>
                  <a:gd name="T58" fmla="*/ 1184 w 1572"/>
                  <a:gd name="T59" fmla="*/ 539 h 646"/>
                  <a:gd name="T60" fmla="*/ 1224 w 1572"/>
                  <a:gd name="T61" fmla="*/ 535 h 646"/>
                  <a:gd name="T62" fmla="*/ 1282 w 1572"/>
                  <a:gd name="T63" fmla="*/ 529 h 646"/>
                  <a:gd name="T64" fmla="*/ 1323 w 1572"/>
                  <a:gd name="T65" fmla="*/ 525 h 646"/>
                  <a:gd name="T66" fmla="*/ 1366 w 1572"/>
                  <a:gd name="T67" fmla="*/ 521 h 646"/>
                  <a:gd name="T68" fmla="*/ 1415 w 1572"/>
                  <a:gd name="T69" fmla="*/ 521 h 646"/>
                  <a:gd name="T70" fmla="*/ 1466 w 1572"/>
                  <a:gd name="T71" fmla="*/ 519 h 646"/>
                  <a:gd name="T72" fmla="*/ 1518 w 1572"/>
                  <a:gd name="T73" fmla="*/ 518 h 646"/>
                  <a:gd name="T74" fmla="*/ 1572 w 1572"/>
                  <a:gd name="T75" fmla="*/ 518 h 646"/>
                  <a:gd name="T76" fmla="*/ 0 w 1572"/>
                  <a:gd name="T77"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72" h="646">
                    <a:moveTo>
                      <a:pt x="0" y="604"/>
                    </a:moveTo>
                    <a:lnTo>
                      <a:pt x="26" y="607"/>
                    </a:lnTo>
                    <a:lnTo>
                      <a:pt x="53" y="612"/>
                    </a:lnTo>
                    <a:lnTo>
                      <a:pt x="104" y="618"/>
                    </a:lnTo>
                    <a:lnTo>
                      <a:pt x="154" y="624"/>
                    </a:lnTo>
                    <a:lnTo>
                      <a:pt x="204" y="630"/>
                    </a:lnTo>
                    <a:lnTo>
                      <a:pt x="225" y="633"/>
                    </a:lnTo>
                    <a:lnTo>
                      <a:pt x="247" y="635"/>
                    </a:lnTo>
                    <a:lnTo>
                      <a:pt x="288" y="638"/>
                    </a:lnTo>
                    <a:lnTo>
                      <a:pt x="330" y="641"/>
                    </a:lnTo>
                    <a:lnTo>
                      <a:pt x="349" y="644"/>
                    </a:lnTo>
                    <a:lnTo>
                      <a:pt x="369" y="646"/>
                    </a:lnTo>
                    <a:lnTo>
                      <a:pt x="382" y="646"/>
                    </a:lnTo>
                    <a:lnTo>
                      <a:pt x="395" y="646"/>
                    </a:lnTo>
                    <a:lnTo>
                      <a:pt x="407" y="646"/>
                    </a:lnTo>
                    <a:lnTo>
                      <a:pt x="419" y="646"/>
                    </a:lnTo>
                    <a:lnTo>
                      <a:pt x="430" y="646"/>
                    </a:lnTo>
                    <a:lnTo>
                      <a:pt x="441" y="646"/>
                    </a:lnTo>
                    <a:lnTo>
                      <a:pt x="452" y="646"/>
                    </a:lnTo>
                    <a:lnTo>
                      <a:pt x="461" y="646"/>
                    </a:lnTo>
                    <a:lnTo>
                      <a:pt x="470" y="644"/>
                    </a:lnTo>
                    <a:lnTo>
                      <a:pt x="480" y="644"/>
                    </a:lnTo>
                    <a:lnTo>
                      <a:pt x="487" y="644"/>
                    </a:lnTo>
                    <a:lnTo>
                      <a:pt x="495" y="644"/>
                    </a:lnTo>
                    <a:lnTo>
                      <a:pt x="503" y="644"/>
                    </a:lnTo>
                    <a:lnTo>
                      <a:pt x="510" y="643"/>
                    </a:lnTo>
                    <a:lnTo>
                      <a:pt x="523" y="643"/>
                    </a:lnTo>
                    <a:lnTo>
                      <a:pt x="535" y="641"/>
                    </a:lnTo>
                    <a:lnTo>
                      <a:pt x="546" y="641"/>
                    </a:lnTo>
                    <a:lnTo>
                      <a:pt x="555" y="641"/>
                    </a:lnTo>
                    <a:lnTo>
                      <a:pt x="564" y="640"/>
                    </a:lnTo>
                    <a:lnTo>
                      <a:pt x="572" y="640"/>
                    </a:lnTo>
                    <a:lnTo>
                      <a:pt x="580" y="638"/>
                    </a:lnTo>
                    <a:lnTo>
                      <a:pt x="594" y="638"/>
                    </a:lnTo>
                    <a:lnTo>
                      <a:pt x="626" y="635"/>
                    </a:lnTo>
                    <a:lnTo>
                      <a:pt x="657" y="630"/>
                    </a:lnTo>
                    <a:lnTo>
                      <a:pt x="688" y="626"/>
                    </a:lnTo>
                    <a:lnTo>
                      <a:pt x="703" y="624"/>
                    </a:lnTo>
                    <a:lnTo>
                      <a:pt x="718" y="623"/>
                    </a:lnTo>
                    <a:lnTo>
                      <a:pt x="745" y="618"/>
                    </a:lnTo>
                    <a:lnTo>
                      <a:pt x="771" y="612"/>
                    </a:lnTo>
                    <a:lnTo>
                      <a:pt x="797" y="607"/>
                    </a:lnTo>
                    <a:lnTo>
                      <a:pt x="811" y="604"/>
                    </a:lnTo>
                    <a:lnTo>
                      <a:pt x="825" y="599"/>
                    </a:lnTo>
                    <a:lnTo>
                      <a:pt x="853" y="596"/>
                    </a:lnTo>
                    <a:lnTo>
                      <a:pt x="880" y="592"/>
                    </a:lnTo>
                    <a:lnTo>
                      <a:pt x="910" y="586"/>
                    </a:lnTo>
                    <a:lnTo>
                      <a:pt x="937" y="579"/>
                    </a:lnTo>
                    <a:lnTo>
                      <a:pt x="968" y="575"/>
                    </a:lnTo>
                    <a:lnTo>
                      <a:pt x="999" y="569"/>
                    </a:lnTo>
                    <a:lnTo>
                      <a:pt x="1030" y="562"/>
                    </a:lnTo>
                    <a:lnTo>
                      <a:pt x="1045" y="559"/>
                    </a:lnTo>
                    <a:lnTo>
                      <a:pt x="1062" y="558"/>
                    </a:lnTo>
                    <a:lnTo>
                      <a:pt x="1078" y="555"/>
                    </a:lnTo>
                    <a:lnTo>
                      <a:pt x="1094" y="553"/>
                    </a:lnTo>
                    <a:lnTo>
                      <a:pt x="1111" y="550"/>
                    </a:lnTo>
                    <a:lnTo>
                      <a:pt x="1128" y="547"/>
                    </a:lnTo>
                    <a:lnTo>
                      <a:pt x="1147" y="544"/>
                    </a:lnTo>
                    <a:lnTo>
                      <a:pt x="1165" y="541"/>
                    </a:lnTo>
                    <a:lnTo>
                      <a:pt x="1184" y="539"/>
                    </a:lnTo>
                    <a:lnTo>
                      <a:pt x="1204" y="536"/>
                    </a:lnTo>
                    <a:lnTo>
                      <a:pt x="1224" y="535"/>
                    </a:lnTo>
                    <a:lnTo>
                      <a:pt x="1242" y="533"/>
                    </a:lnTo>
                    <a:lnTo>
                      <a:pt x="1282" y="529"/>
                    </a:lnTo>
                    <a:lnTo>
                      <a:pt x="1303" y="527"/>
                    </a:lnTo>
                    <a:lnTo>
                      <a:pt x="1323" y="525"/>
                    </a:lnTo>
                    <a:lnTo>
                      <a:pt x="1344" y="522"/>
                    </a:lnTo>
                    <a:lnTo>
                      <a:pt x="1366" y="521"/>
                    </a:lnTo>
                    <a:lnTo>
                      <a:pt x="1390" y="521"/>
                    </a:lnTo>
                    <a:lnTo>
                      <a:pt x="1415" y="521"/>
                    </a:lnTo>
                    <a:lnTo>
                      <a:pt x="1440" y="521"/>
                    </a:lnTo>
                    <a:lnTo>
                      <a:pt x="1466" y="519"/>
                    </a:lnTo>
                    <a:lnTo>
                      <a:pt x="1491" y="519"/>
                    </a:lnTo>
                    <a:lnTo>
                      <a:pt x="1518" y="518"/>
                    </a:lnTo>
                    <a:lnTo>
                      <a:pt x="1544" y="518"/>
                    </a:lnTo>
                    <a:lnTo>
                      <a:pt x="1572" y="518"/>
                    </a:lnTo>
                    <a:lnTo>
                      <a:pt x="1572" y="0"/>
                    </a:lnTo>
                    <a:lnTo>
                      <a:pt x="0" y="0"/>
                    </a:lnTo>
                    <a:lnTo>
                      <a:pt x="0" y="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9"/>
              <p:cNvSpPr>
                <a:spLocks/>
              </p:cNvSpPr>
              <p:nvPr/>
            </p:nvSpPr>
            <p:spPr bwMode="auto">
              <a:xfrm>
                <a:off x="2883" y="2045"/>
                <a:ext cx="786" cy="323"/>
              </a:xfrm>
              <a:custGeom>
                <a:avLst/>
                <a:gdLst>
                  <a:gd name="T0" fmla="*/ 26 w 1572"/>
                  <a:gd name="T1" fmla="*/ 607 h 646"/>
                  <a:gd name="T2" fmla="*/ 104 w 1572"/>
                  <a:gd name="T3" fmla="*/ 618 h 646"/>
                  <a:gd name="T4" fmla="*/ 204 w 1572"/>
                  <a:gd name="T5" fmla="*/ 630 h 646"/>
                  <a:gd name="T6" fmla="*/ 247 w 1572"/>
                  <a:gd name="T7" fmla="*/ 635 h 646"/>
                  <a:gd name="T8" fmla="*/ 330 w 1572"/>
                  <a:gd name="T9" fmla="*/ 641 h 646"/>
                  <a:gd name="T10" fmla="*/ 369 w 1572"/>
                  <a:gd name="T11" fmla="*/ 646 h 646"/>
                  <a:gd name="T12" fmla="*/ 395 w 1572"/>
                  <a:gd name="T13" fmla="*/ 646 h 646"/>
                  <a:gd name="T14" fmla="*/ 419 w 1572"/>
                  <a:gd name="T15" fmla="*/ 646 h 646"/>
                  <a:gd name="T16" fmla="*/ 441 w 1572"/>
                  <a:gd name="T17" fmla="*/ 646 h 646"/>
                  <a:gd name="T18" fmla="*/ 461 w 1572"/>
                  <a:gd name="T19" fmla="*/ 646 h 646"/>
                  <a:gd name="T20" fmla="*/ 480 w 1572"/>
                  <a:gd name="T21" fmla="*/ 644 h 646"/>
                  <a:gd name="T22" fmla="*/ 495 w 1572"/>
                  <a:gd name="T23" fmla="*/ 644 h 646"/>
                  <a:gd name="T24" fmla="*/ 510 w 1572"/>
                  <a:gd name="T25" fmla="*/ 643 h 646"/>
                  <a:gd name="T26" fmla="*/ 535 w 1572"/>
                  <a:gd name="T27" fmla="*/ 641 h 646"/>
                  <a:gd name="T28" fmla="*/ 555 w 1572"/>
                  <a:gd name="T29" fmla="*/ 641 h 646"/>
                  <a:gd name="T30" fmla="*/ 572 w 1572"/>
                  <a:gd name="T31" fmla="*/ 640 h 646"/>
                  <a:gd name="T32" fmla="*/ 594 w 1572"/>
                  <a:gd name="T33" fmla="*/ 638 h 646"/>
                  <a:gd name="T34" fmla="*/ 657 w 1572"/>
                  <a:gd name="T35" fmla="*/ 630 h 646"/>
                  <a:gd name="T36" fmla="*/ 703 w 1572"/>
                  <a:gd name="T37" fmla="*/ 624 h 646"/>
                  <a:gd name="T38" fmla="*/ 745 w 1572"/>
                  <a:gd name="T39" fmla="*/ 618 h 646"/>
                  <a:gd name="T40" fmla="*/ 797 w 1572"/>
                  <a:gd name="T41" fmla="*/ 607 h 646"/>
                  <a:gd name="T42" fmla="*/ 825 w 1572"/>
                  <a:gd name="T43" fmla="*/ 599 h 646"/>
                  <a:gd name="T44" fmla="*/ 880 w 1572"/>
                  <a:gd name="T45" fmla="*/ 592 h 646"/>
                  <a:gd name="T46" fmla="*/ 937 w 1572"/>
                  <a:gd name="T47" fmla="*/ 579 h 646"/>
                  <a:gd name="T48" fmla="*/ 999 w 1572"/>
                  <a:gd name="T49" fmla="*/ 569 h 646"/>
                  <a:gd name="T50" fmla="*/ 1045 w 1572"/>
                  <a:gd name="T51" fmla="*/ 559 h 646"/>
                  <a:gd name="T52" fmla="*/ 1078 w 1572"/>
                  <a:gd name="T53" fmla="*/ 555 h 646"/>
                  <a:gd name="T54" fmla="*/ 1111 w 1572"/>
                  <a:gd name="T55" fmla="*/ 550 h 646"/>
                  <a:gd name="T56" fmla="*/ 1147 w 1572"/>
                  <a:gd name="T57" fmla="*/ 544 h 646"/>
                  <a:gd name="T58" fmla="*/ 1184 w 1572"/>
                  <a:gd name="T59" fmla="*/ 539 h 646"/>
                  <a:gd name="T60" fmla="*/ 1224 w 1572"/>
                  <a:gd name="T61" fmla="*/ 535 h 646"/>
                  <a:gd name="T62" fmla="*/ 1282 w 1572"/>
                  <a:gd name="T63" fmla="*/ 529 h 646"/>
                  <a:gd name="T64" fmla="*/ 1323 w 1572"/>
                  <a:gd name="T65" fmla="*/ 525 h 646"/>
                  <a:gd name="T66" fmla="*/ 1366 w 1572"/>
                  <a:gd name="T67" fmla="*/ 521 h 646"/>
                  <a:gd name="T68" fmla="*/ 1415 w 1572"/>
                  <a:gd name="T69" fmla="*/ 521 h 646"/>
                  <a:gd name="T70" fmla="*/ 1466 w 1572"/>
                  <a:gd name="T71" fmla="*/ 519 h 646"/>
                  <a:gd name="T72" fmla="*/ 1518 w 1572"/>
                  <a:gd name="T73" fmla="*/ 518 h 646"/>
                  <a:gd name="T74" fmla="*/ 1572 w 1572"/>
                  <a:gd name="T75" fmla="*/ 518 h 646"/>
                  <a:gd name="T76" fmla="*/ 0 w 1572"/>
                  <a:gd name="T77"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72" h="646">
                    <a:moveTo>
                      <a:pt x="0" y="604"/>
                    </a:moveTo>
                    <a:lnTo>
                      <a:pt x="26" y="607"/>
                    </a:lnTo>
                    <a:lnTo>
                      <a:pt x="53" y="612"/>
                    </a:lnTo>
                    <a:lnTo>
                      <a:pt x="104" y="618"/>
                    </a:lnTo>
                    <a:lnTo>
                      <a:pt x="154" y="624"/>
                    </a:lnTo>
                    <a:lnTo>
                      <a:pt x="204" y="630"/>
                    </a:lnTo>
                    <a:lnTo>
                      <a:pt x="225" y="633"/>
                    </a:lnTo>
                    <a:lnTo>
                      <a:pt x="247" y="635"/>
                    </a:lnTo>
                    <a:lnTo>
                      <a:pt x="288" y="638"/>
                    </a:lnTo>
                    <a:lnTo>
                      <a:pt x="330" y="641"/>
                    </a:lnTo>
                    <a:lnTo>
                      <a:pt x="349" y="644"/>
                    </a:lnTo>
                    <a:lnTo>
                      <a:pt x="369" y="646"/>
                    </a:lnTo>
                    <a:lnTo>
                      <a:pt x="382" y="646"/>
                    </a:lnTo>
                    <a:lnTo>
                      <a:pt x="395" y="646"/>
                    </a:lnTo>
                    <a:lnTo>
                      <a:pt x="407" y="646"/>
                    </a:lnTo>
                    <a:lnTo>
                      <a:pt x="419" y="646"/>
                    </a:lnTo>
                    <a:lnTo>
                      <a:pt x="430" y="646"/>
                    </a:lnTo>
                    <a:lnTo>
                      <a:pt x="441" y="646"/>
                    </a:lnTo>
                    <a:lnTo>
                      <a:pt x="452" y="646"/>
                    </a:lnTo>
                    <a:lnTo>
                      <a:pt x="461" y="646"/>
                    </a:lnTo>
                    <a:lnTo>
                      <a:pt x="470" y="644"/>
                    </a:lnTo>
                    <a:lnTo>
                      <a:pt x="480" y="644"/>
                    </a:lnTo>
                    <a:lnTo>
                      <a:pt x="487" y="644"/>
                    </a:lnTo>
                    <a:lnTo>
                      <a:pt x="495" y="644"/>
                    </a:lnTo>
                    <a:lnTo>
                      <a:pt x="503" y="644"/>
                    </a:lnTo>
                    <a:lnTo>
                      <a:pt x="510" y="643"/>
                    </a:lnTo>
                    <a:lnTo>
                      <a:pt x="523" y="643"/>
                    </a:lnTo>
                    <a:lnTo>
                      <a:pt x="535" y="641"/>
                    </a:lnTo>
                    <a:lnTo>
                      <a:pt x="546" y="641"/>
                    </a:lnTo>
                    <a:lnTo>
                      <a:pt x="555" y="641"/>
                    </a:lnTo>
                    <a:lnTo>
                      <a:pt x="564" y="640"/>
                    </a:lnTo>
                    <a:lnTo>
                      <a:pt x="572" y="640"/>
                    </a:lnTo>
                    <a:lnTo>
                      <a:pt x="580" y="638"/>
                    </a:lnTo>
                    <a:lnTo>
                      <a:pt x="594" y="638"/>
                    </a:lnTo>
                    <a:lnTo>
                      <a:pt x="626" y="635"/>
                    </a:lnTo>
                    <a:lnTo>
                      <a:pt x="657" y="630"/>
                    </a:lnTo>
                    <a:lnTo>
                      <a:pt x="688" y="626"/>
                    </a:lnTo>
                    <a:lnTo>
                      <a:pt x="703" y="624"/>
                    </a:lnTo>
                    <a:lnTo>
                      <a:pt x="718" y="623"/>
                    </a:lnTo>
                    <a:lnTo>
                      <a:pt x="745" y="618"/>
                    </a:lnTo>
                    <a:lnTo>
                      <a:pt x="771" y="612"/>
                    </a:lnTo>
                    <a:lnTo>
                      <a:pt x="797" y="607"/>
                    </a:lnTo>
                    <a:lnTo>
                      <a:pt x="811" y="604"/>
                    </a:lnTo>
                    <a:lnTo>
                      <a:pt x="825" y="599"/>
                    </a:lnTo>
                    <a:lnTo>
                      <a:pt x="853" y="596"/>
                    </a:lnTo>
                    <a:lnTo>
                      <a:pt x="880" y="592"/>
                    </a:lnTo>
                    <a:lnTo>
                      <a:pt x="910" y="586"/>
                    </a:lnTo>
                    <a:lnTo>
                      <a:pt x="937" y="579"/>
                    </a:lnTo>
                    <a:lnTo>
                      <a:pt x="968" y="575"/>
                    </a:lnTo>
                    <a:lnTo>
                      <a:pt x="999" y="569"/>
                    </a:lnTo>
                    <a:lnTo>
                      <a:pt x="1030" y="562"/>
                    </a:lnTo>
                    <a:lnTo>
                      <a:pt x="1045" y="559"/>
                    </a:lnTo>
                    <a:lnTo>
                      <a:pt x="1062" y="558"/>
                    </a:lnTo>
                    <a:lnTo>
                      <a:pt x="1078" y="555"/>
                    </a:lnTo>
                    <a:lnTo>
                      <a:pt x="1094" y="553"/>
                    </a:lnTo>
                    <a:lnTo>
                      <a:pt x="1111" y="550"/>
                    </a:lnTo>
                    <a:lnTo>
                      <a:pt x="1128" y="547"/>
                    </a:lnTo>
                    <a:lnTo>
                      <a:pt x="1147" y="544"/>
                    </a:lnTo>
                    <a:lnTo>
                      <a:pt x="1165" y="541"/>
                    </a:lnTo>
                    <a:lnTo>
                      <a:pt x="1184" y="539"/>
                    </a:lnTo>
                    <a:lnTo>
                      <a:pt x="1204" y="536"/>
                    </a:lnTo>
                    <a:lnTo>
                      <a:pt x="1224" y="535"/>
                    </a:lnTo>
                    <a:lnTo>
                      <a:pt x="1242" y="533"/>
                    </a:lnTo>
                    <a:lnTo>
                      <a:pt x="1282" y="529"/>
                    </a:lnTo>
                    <a:lnTo>
                      <a:pt x="1303" y="527"/>
                    </a:lnTo>
                    <a:lnTo>
                      <a:pt x="1323" y="525"/>
                    </a:lnTo>
                    <a:lnTo>
                      <a:pt x="1344" y="522"/>
                    </a:lnTo>
                    <a:lnTo>
                      <a:pt x="1366" y="521"/>
                    </a:lnTo>
                    <a:lnTo>
                      <a:pt x="1390" y="521"/>
                    </a:lnTo>
                    <a:lnTo>
                      <a:pt x="1415" y="521"/>
                    </a:lnTo>
                    <a:lnTo>
                      <a:pt x="1440" y="521"/>
                    </a:lnTo>
                    <a:lnTo>
                      <a:pt x="1466" y="519"/>
                    </a:lnTo>
                    <a:lnTo>
                      <a:pt x="1491" y="519"/>
                    </a:lnTo>
                    <a:lnTo>
                      <a:pt x="1518" y="518"/>
                    </a:lnTo>
                    <a:lnTo>
                      <a:pt x="1544" y="518"/>
                    </a:lnTo>
                    <a:lnTo>
                      <a:pt x="1572" y="518"/>
                    </a:lnTo>
                    <a:lnTo>
                      <a:pt x="1572" y="0"/>
                    </a:lnTo>
                    <a:lnTo>
                      <a:pt x="0" y="0"/>
                    </a:lnTo>
                    <a:lnTo>
                      <a:pt x="0" y="604"/>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0"/>
              <p:cNvSpPr>
                <a:spLocks noChangeArrowheads="1"/>
              </p:cNvSpPr>
              <p:nvPr/>
            </p:nvSpPr>
            <p:spPr bwMode="auto">
              <a:xfrm>
                <a:off x="3030" y="2074"/>
                <a:ext cx="4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6" name="Rectangle 31"/>
              <p:cNvSpPr>
                <a:spLocks noChangeArrowheads="1"/>
              </p:cNvSpPr>
              <p:nvPr/>
            </p:nvSpPr>
            <p:spPr bwMode="auto">
              <a:xfrm>
                <a:off x="3467" y="2074"/>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7" name="Rectangle 32"/>
              <p:cNvSpPr>
                <a:spLocks noChangeArrowheads="1"/>
              </p:cNvSpPr>
              <p:nvPr/>
            </p:nvSpPr>
            <p:spPr bwMode="auto">
              <a:xfrm>
                <a:off x="3493" y="2074"/>
                <a:ext cx="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8" name="Rectangle 33"/>
              <p:cNvSpPr>
                <a:spLocks noChangeArrowheads="1"/>
              </p:cNvSpPr>
              <p:nvPr/>
            </p:nvSpPr>
            <p:spPr bwMode="auto">
              <a:xfrm>
                <a:off x="2956" y="2166"/>
                <a:ext cx="7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quality manual and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9" name="Rectangle 34"/>
              <p:cNvSpPr>
                <a:spLocks noChangeArrowheads="1"/>
              </p:cNvSpPr>
              <p:nvPr/>
            </p:nvSpPr>
            <p:spPr bwMode="auto">
              <a:xfrm>
                <a:off x="3003" y="2259"/>
                <a:ext cx="60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SQA procedures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0" name="Rectangle 35"/>
              <p:cNvSpPr>
                <a:spLocks noChangeArrowheads="1"/>
              </p:cNvSpPr>
              <p:nvPr/>
            </p:nvSpPr>
            <p:spPr bwMode="auto">
              <a:xfrm>
                <a:off x="1451" y="2693"/>
                <a:ext cx="739"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36"/>
              <p:cNvSpPr>
                <a:spLocks noChangeArrowheads="1"/>
              </p:cNvSpPr>
              <p:nvPr/>
            </p:nvSpPr>
            <p:spPr bwMode="auto">
              <a:xfrm>
                <a:off x="1451" y="2693"/>
                <a:ext cx="739" cy="277"/>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Rectangle 37"/>
              <p:cNvSpPr>
                <a:spLocks noChangeArrowheads="1"/>
              </p:cNvSpPr>
              <p:nvPr/>
            </p:nvSpPr>
            <p:spPr bwMode="auto">
              <a:xfrm>
                <a:off x="1507" y="2739"/>
                <a:ext cx="60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Implementation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3" name="Rectangle 38"/>
              <p:cNvSpPr>
                <a:spLocks noChangeArrowheads="1"/>
              </p:cNvSpPr>
              <p:nvPr/>
            </p:nvSpPr>
            <p:spPr bwMode="auto">
              <a:xfrm>
                <a:off x="1782" y="2832"/>
                <a:ext cx="11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of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4" name="Rectangle 39"/>
              <p:cNvSpPr>
                <a:spLocks noChangeArrowheads="1"/>
              </p:cNvSpPr>
              <p:nvPr/>
            </p:nvSpPr>
            <p:spPr bwMode="auto">
              <a:xfrm>
                <a:off x="1545" y="2923"/>
                <a:ext cx="46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5" name="Rectangle 40"/>
              <p:cNvSpPr>
                <a:spLocks noChangeArrowheads="1"/>
              </p:cNvSpPr>
              <p:nvPr/>
            </p:nvSpPr>
            <p:spPr bwMode="auto">
              <a:xfrm>
                <a:off x="2031" y="2908"/>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6" name="Rectangle 41"/>
              <p:cNvSpPr>
                <a:spLocks noChangeArrowheads="1"/>
              </p:cNvSpPr>
              <p:nvPr/>
            </p:nvSpPr>
            <p:spPr bwMode="auto">
              <a:xfrm>
                <a:off x="2056" y="2923"/>
                <a:ext cx="8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7" name="Rectangle 42"/>
              <p:cNvSpPr>
                <a:spLocks noChangeArrowheads="1"/>
              </p:cNvSpPr>
              <p:nvPr/>
            </p:nvSpPr>
            <p:spPr bwMode="auto">
              <a:xfrm>
                <a:off x="1592" y="3016"/>
                <a:ext cx="44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SQA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8" name="Rectangle 43"/>
              <p:cNvSpPr>
                <a:spLocks noChangeArrowheads="1"/>
              </p:cNvSpPr>
              <p:nvPr/>
            </p:nvSpPr>
            <p:spPr bwMode="auto">
              <a:xfrm>
                <a:off x="2883" y="2462"/>
                <a:ext cx="741"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44"/>
              <p:cNvSpPr>
                <a:spLocks noChangeArrowheads="1"/>
              </p:cNvSpPr>
              <p:nvPr/>
            </p:nvSpPr>
            <p:spPr bwMode="auto">
              <a:xfrm>
                <a:off x="2883" y="2462"/>
                <a:ext cx="741" cy="277"/>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Rectangle 45"/>
              <p:cNvSpPr>
                <a:spLocks noChangeArrowheads="1"/>
              </p:cNvSpPr>
              <p:nvPr/>
            </p:nvSpPr>
            <p:spPr bwMode="auto">
              <a:xfrm>
                <a:off x="3030" y="2491"/>
                <a:ext cx="51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Review of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1" name="Rectangle 46"/>
              <p:cNvSpPr>
                <a:spLocks noChangeArrowheads="1"/>
              </p:cNvSpPr>
              <p:nvPr/>
            </p:nvSpPr>
            <p:spPr bwMode="auto">
              <a:xfrm>
                <a:off x="2932" y="2583"/>
                <a:ext cx="7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quality manual and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2" name="Rectangle 47"/>
              <p:cNvSpPr>
                <a:spLocks noChangeArrowheads="1"/>
              </p:cNvSpPr>
              <p:nvPr/>
            </p:nvSpPr>
            <p:spPr bwMode="auto">
              <a:xfrm>
                <a:off x="2980" y="2675"/>
                <a:ext cx="60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SQA procedures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3" name="Freeform 48"/>
              <p:cNvSpPr>
                <a:spLocks/>
              </p:cNvSpPr>
              <p:nvPr/>
            </p:nvSpPr>
            <p:spPr bwMode="auto">
              <a:xfrm>
                <a:off x="2838" y="2878"/>
                <a:ext cx="831" cy="554"/>
              </a:xfrm>
              <a:custGeom>
                <a:avLst/>
                <a:gdLst>
                  <a:gd name="T0" fmla="*/ 833 w 1663"/>
                  <a:gd name="T1" fmla="*/ 0 h 1110"/>
                  <a:gd name="T2" fmla="*/ 0 w 1663"/>
                  <a:gd name="T3" fmla="*/ 555 h 1110"/>
                  <a:gd name="T4" fmla="*/ 833 w 1663"/>
                  <a:gd name="T5" fmla="*/ 1110 h 1110"/>
                  <a:gd name="T6" fmla="*/ 1663 w 1663"/>
                  <a:gd name="T7" fmla="*/ 555 h 1110"/>
                  <a:gd name="T8" fmla="*/ 833 w 1663"/>
                  <a:gd name="T9" fmla="*/ 0 h 1110"/>
                </a:gdLst>
                <a:ahLst/>
                <a:cxnLst>
                  <a:cxn ang="0">
                    <a:pos x="T0" y="T1"/>
                  </a:cxn>
                  <a:cxn ang="0">
                    <a:pos x="T2" y="T3"/>
                  </a:cxn>
                  <a:cxn ang="0">
                    <a:pos x="T4" y="T5"/>
                  </a:cxn>
                  <a:cxn ang="0">
                    <a:pos x="T6" y="T7"/>
                  </a:cxn>
                  <a:cxn ang="0">
                    <a:pos x="T8" y="T9"/>
                  </a:cxn>
                </a:cxnLst>
                <a:rect l="0" t="0" r="r" b="b"/>
                <a:pathLst>
                  <a:path w="1663" h="1110">
                    <a:moveTo>
                      <a:pt x="833" y="0"/>
                    </a:moveTo>
                    <a:lnTo>
                      <a:pt x="0" y="555"/>
                    </a:lnTo>
                    <a:lnTo>
                      <a:pt x="833" y="1110"/>
                    </a:lnTo>
                    <a:lnTo>
                      <a:pt x="1663" y="555"/>
                    </a:lnTo>
                    <a:lnTo>
                      <a:pt x="8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49"/>
              <p:cNvSpPr>
                <a:spLocks/>
              </p:cNvSpPr>
              <p:nvPr/>
            </p:nvSpPr>
            <p:spPr bwMode="auto">
              <a:xfrm>
                <a:off x="2838" y="2878"/>
                <a:ext cx="831" cy="554"/>
              </a:xfrm>
              <a:custGeom>
                <a:avLst/>
                <a:gdLst>
                  <a:gd name="T0" fmla="*/ 833 w 1663"/>
                  <a:gd name="T1" fmla="*/ 0 h 1110"/>
                  <a:gd name="T2" fmla="*/ 0 w 1663"/>
                  <a:gd name="T3" fmla="*/ 555 h 1110"/>
                  <a:gd name="T4" fmla="*/ 833 w 1663"/>
                  <a:gd name="T5" fmla="*/ 1110 h 1110"/>
                  <a:gd name="T6" fmla="*/ 1663 w 1663"/>
                  <a:gd name="T7" fmla="*/ 555 h 1110"/>
                  <a:gd name="T8" fmla="*/ 833 w 1663"/>
                  <a:gd name="T9" fmla="*/ 0 h 1110"/>
                </a:gdLst>
                <a:ahLst/>
                <a:cxnLst>
                  <a:cxn ang="0">
                    <a:pos x="T0" y="T1"/>
                  </a:cxn>
                  <a:cxn ang="0">
                    <a:pos x="T2" y="T3"/>
                  </a:cxn>
                  <a:cxn ang="0">
                    <a:pos x="T4" y="T5"/>
                  </a:cxn>
                  <a:cxn ang="0">
                    <a:pos x="T6" y="T7"/>
                  </a:cxn>
                  <a:cxn ang="0">
                    <a:pos x="T8" y="T9"/>
                  </a:cxn>
                </a:cxnLst>
                <a:rect l="0" t="0" r="r" b="b"/>
                <a:pathLst>
                  <a:path w="1663" h="1110">
                    <a:moveTo>
                      <a:pt x="833" y="0"/>
                    </a:moveTo>
                    <a:lnTo>
                      <a:pt x="0" y="555"/>
                    </a:lnTo>
                    <a:lnTo>
                      <a:pt x="833" y="1110"/>
                    </a:lnTo>
                    <a:lnTo>
                      <a:pt x="1663" y="555"/>
                    </a:lnTo>
                    <a:lnTo>
                      <a:pt x="833" y="0"/>
                    </a:lnTo>
                    <a:close/>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Rectangle 50"/>
              <p:cNvSpPr>
                <a:spLocks noChangeArrowheads="1"/>
              </p:cNvSpPr>
              <p:nvPr/>
            </p:nvSpPr>
            <p:spPr bwMode="auto">
              <a:xfrm>
                <a:off x="3079" y="3032"/>
                <a:ext cx="4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Do the quality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6" name="Rectangle 51"/>
              <p:cNvSpPr>
                <a:spLocks noChangeArrowheads="1"/>
              </p:cNvSpPr>
              <p:nvPr/>
            </p:nvSpPr>
            <p:spPr bwMode="auto">
              <a:xfrm>
                <a:off x="3107" y="3100"/>
                <a:ext cx="36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manual and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7" name="Rectangle 52"/>
              <p:cNvSpPr>
                <a:spLocks noChangeArrowheads="1"/>
              </p:cNvSpPr>
              <p:nvPr/>
            </p:nvSpPr>
            <p:spPr bwMode="auto">
              <a:xfrm>
                <a:off x="3117" y="3170"/>
                <a:ext cx="34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procedures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8" name="Rectangle 53"/>
              <p:cNvSpPr>
                <a:spLocks noChangeArrowheads="1"/>
              </p:cNvSpPr>
              <p:nvPr/>
            </p:nvSpPr>
            <p:spPr bwMode="auto">
              <a:xfrm>
                <a:off x="3102" y="3238"/>
                <a:ext cx="39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comply with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9" name="Rectangle 54"/>
              <p:cNvSpPr>
                <a:spLocks noChangeArrowheads="1"/>
              </p:cNvSpPr>
              <p:nvPr/>
            </p:nvSpPr>
            <p:spPr bwMode="auto">
              <a:xfrm>
                <a:off x="3093" y="3308"/>
                <a:ext cx="28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ISO 9000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0" name="Rectangle 55"/>
              <p:cNvSpPr>
                <a:spLocks noChangeArrowheads="1"/>
              </p:cNvSpPr>
              <p:nvPr/>
            </p:nvSpPr>
            <p:spPr bwMode="auto">
              <a:xfrm>
                <a:off x="3323" y="3308"/>
                <a:ext cx="4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1" name="Rectangle 56"/>
              <p:cNvSpPr>
                <a:spLocks noChangeArrowheads="1"/>
              </p:cNvSpPr>
              <p:nvPr/>
            </p:nvSpPr>
            <p:spPr bwMode="auto">
              <a:xfrm>
                <a:off x="3342" y="3308"/>
                <a:ext cx="1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2" name="Line 57"/>
              <p:cNvSpPr>
                <a:spLocks noChangeShapeType="1"/>
              </p:cNvSpPr>
              <p:nvPr/>
            </p:nvSpPr>
            <p:spPr bwMode="auto">
              <a:xfrm flipV="1">
                <a:off x="3855" y="1953"/>
                <a:ext cx="0" cy="120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58"/>
              <p:cNvSpPr>
                <a:spLocks noEditPoints="1"/>
              </p:cNvSpPr>
              <p:nvPr/>
            </p:nvSpPr>
            <p:spPr bwMode="auto">
              <a:xfrm>
                <a:off x="2907" y="1450"/>
                <a:ext cx="1660" cy="38"/>
              </a:xfrm>
              <a:custGeom>
                <a:avLst/>
                <a:gdLst>
                  <a:gd name="T0" fmla="*/ 3315 w 3320"/>
                  <a:gd name="T1" fmla="*/ 41 h 77"/>
                  <a:gd name="T2" fmla="*/ 63 w 3320"/>
                  <a:gd name="T3" fmla="*/ 43 h 77"/>
                  <a:gd name="T4" fmla="*/ 62 w 3320"/>
                  <a:gd name="T5" fmla="*/ 43 h 77"/>
                  <a:gd name="T6" fmla="*/ 60 w 3320"/>
                  <a:gd name="T7" fmla="*/ 41 h 77"/>
                  <a:gd name="T8" fmla="*/ 59 w 3320"/>
                  <a:gd name="T9" fmla="*/ 40 h 77"/>
                  <a:gd name="T10" fmla="*/ 59 w 3320"/>
                  <a:gd name="T11" fmla="*/ 38 h 77"/>
                  <a:gd name="T12" fmla="*/ 59 w 3320"/>
                  <a:gd name="T13" fmla="*/ 37 h 77"/>
                  <a:gd name="T14" fmla="*/ 60 w 3320"/>
                  <a:gd name="T15" fmla="*/ 34 h 77"/>
                  <a:gd name="T16" fmla="*/ 62 w 3320"/>
                  <a:gd name="T17" fmla="*/ 34 h 77"/>
                  <a:gd name="T18" fmla="*/ 63 w 3320"/>
                  <a:gd name="T19" fmla="*/ 34 h 77"/>
                  <a:gd name="T20" fmla="*/ 3315 w 3320"/>
                  <a:gd name="T21" fmla="*/ 32 h 77"/>
                  <a:gd name="T22" fmla="*/ 3316 w 3320"/>
                  <a:gd name="T23" fmla="*/ 32 h 77"/>
                  <a:gd name="T24" fmla="*/ 3318 w 3320"/>
                  <a:gd name="T25" fmla="*/ 32 h 77"/>
                  <a:gd name="T26" fmla="*/ 3320 w 3320"/>
                  <a:gd name="T27" fmla="*/ 34 h 77"/>
                  <a:gd name="T28" fmla="*/ 3320 w 3320"/>
                  <a:gd name="T29" fmla="*/ 37 h 77"/>
                  <a:gd name="T30" fmla="*/ 3320 w 3320"/>
                  <a:gd name="T31" fmla="*/ 38 h 77"/>
                  <a:gd name="T32" fmla="*/ 3318 w 3320"/>
                  <a:gd name="T33" fmla="*/ 40 h 77"/>
                  <a:gd name="T34" fmla="*/ 3316 w 3320"/>
                  <a:gd name="T35" fmla="*/ 41 h 77"/>
                  <a:gd name="T36" fmla="*/ 3315 w 3320"/>
                  <a:gd name="T37" fmla="*/ 41 h 77"/>
                  <a:gd name="T38" fmla="*/ 3315 w 3320"/>
                  <a:gd name="T39" fmla="*/ 41 h 77"/>
                  <a:gd name="T40" fmla="*/ 77 w 3320"/>
                  <a:gd name="T41" fmla="*/ 77 h 77"/>
                  <a:gd name="T42" fmla="*/ 0 w 3320"/>
                  <a:gd name="T43" fmla="*/ 38 h 77"/>
                  <a:gd name="T44" fmla="*/ 77 w 3320"/>
                  <a:gd name="T45" fmla="*/ 0 h 77"/>
                  <a:gd name="T46" fmla="*/ 77 w 3320"/>
                  <a:gd name="T4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0" h="77">
                    <a:moveTo>
                      <a:pt x="3315" y="41"/>
                    </a:moveTo>
                    <a:lnTo>
                      <a:pt x="63" y="43"/>
                    </a:lnTo>
                    <a:lnTo>
                      <a:pt x="62" y="43"/>
                    </a:lnTo>
                    <a:lnTo>
                      <a:pt x="60" y="41"/>
                    </a:lnTo>
                    <a:lnTo>
                      <a:pt x="59" y="40"/>
                    </a:lnTo>
                    <a:lnTo>
                      <a:pt x="59" y="38"/>
                    </a:lnTo>
                    <a:lnTo>
                      <a:pt x="59" y="37"/>
                    </a:lnTo>
                    <a:lnTo>
                      <a:pt x="60" y="34"/>
                    </a:lnTo>
                    <a:lnTo>
                      <a:pt x="62" y="34"/>
                    </a:lnTo>
                    <a:lnTo>
                      <a:pt x="63" y="34"/>
                    </a:lnTo>
                    <a:lnTo>
                      <a:pt x="3315" y="32"/>
                    </a:lnTo>
                    <a:lnTo>
                      <a:pt x="3316" y="32"/>
                    </a:lnTo>
                    <a:lnTo>
                      <a:pt x="3318" y="32"/>
                    </a:lnTo>
                    <a:lnTo>
                      <a:pt x="3320" y="34"/>
                    </a:lnTo>
                    <a:lnTo>
                      <a:pt x="3320" y="37"/>
                    </a:lnTo>
                    <a:lnTo>
                      <a:pt x="3320" y="38"/>
                    </a:lnTo>
                    <a:lnTo>
                      <a:pt x="3318" y="40"/>
                    </a:lnTo>
                    <a:lnTo>
                      <a:pt x="3316" y="41"/>
                    </a:lnTo>
                    <a:lnTo>
                      <a:pt x="3315" y="41"/>
                    </a:lnTo>
                    <a:lnTo>
                      <a:pt x="3315" y="41"/>
                    </a:lnTo>
                    <a:close/>
                    <a:moveTo>
                      <a:pt x="77" y="77"/>
                    </a:moveTo>
                    <a:lnTo>
                      <a:pt x="0" y="38"/>
                    </a:lnTo>
                    <a:lnTo>
                      <a:pt x="77" y="0"/>
                    </a:lnTo>
                    <a:lnTo>
                      <a:pt x="77" y="7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59"/>
              <p:cNvSpPr>
                <a:spLocks noChangeShapeType="1"/>
              </p:cNvSpPr>
              <p:nvPr/>
            </p:nvSpPr>
            <p:spPr bwMode="auto">
              <a:xfrm>
                <a:off x="2051" y="2137"/>
                <a:ext cx="0" cy="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60"/>
              <p:cNvSpPr>
                <a:spLocks noEditPoints="1"/>
              </p:cNvSpPr>
              <p:nvPr/>
            </p:nvSpPr>
            <p:spPr bwMode="auto">
              <a:xfrm>
                <a:off x="1663" y="2135"/>
                <a:ext cx="38" cy="558"/>
              </a:xfrm>
              <a:custGeom>
                <a:avLst/>
                <a:gdLst>
                  <a:gd name="T0" fmla="*/ 43 w 77"/>
                  <a:gd name="T1" fmla="*/ 4 h 1115"/>
                  <a:gd name="T2" fmla="*/ 43 w 77"/>
                  <a:gd name="T3" fmla="*/ 1052 h 1115"/>
                  <a:gd name="T4" fmla="*/ 43 w 77"/>
                  <a:gd name="T5" fmla="*/ 1054 h 1115"/>
                  <a:gd name="T6" fmla="*/ 42 w 77"/>
                  <a:gd name="T7" fmla="*/ 1055 h 1115"/>
                  <a:gd name="T8" fmla="*/ 40 w 77"/>
                  <a:gd name="T9" fmla="*/ 1055 h 1115"/>
                  <a:gd name="T10" fmla="*/ 39 w 77"/>
                  <a:gd name="T11" fmla="*/ 1057 h 1115"/>
                  <a:gd name="T12" fmla="*/ 37 w 77"/>
                  <a:gd name="T13" fmla="*/ 1055 h 1115"/>
                  <a:gd name="T14" fmla="*/ 36 w 77"/>
                  <a:gd name="T15" fmla="*/ 1055 h 1115"/>
                  <a:gd name="T16" fmla="*/ 34 w 77"/>
                  <a:gd name="T17" fmla="*/ 1054 h 1115"/>
                  <a:gd name="T18" fmla="*/ 34 w 77"/>
                  <a:gd name="T19" fmla="*/ 1052 h 1115"/>
                  <a:gd name="T20" fmla="*/ 34 w 77"/>
                  <a:gd name="T21" fmla="*/ 4 h 1115"/>
                  <a:gd name="T22" fmla="*/ 34 w 77"/>
                  <a:gd name="T23" fmla="*/ 3 h 1115"/>
                  <a:gd name="T24" fmla="*/ 36 w 77"/>
                  <a:gd name="T25" fmla="*/ 1 h 1115"/>
                  <a:gd name="T26" fmla="*/ 37 w 77"/>
                  <a:gd name="T27" fmla="*/ 0 h 1115"/>
                  <a:gd name="T28" fmla="*/ 39 w 77"/>
                  <a:gd name="T29" fmla="*/ 0 h 1115"/>
                  <a:gd name="T30" fmla="*/ 40 w 77"/>
                  <a:gd name="T31" fmla="*/ 0 h 1115"/>
                  <a:gd name="T32" fmla="*/ 42 w 77"/>
                  <a:gd name="T33" fmla="*/ 1 h 1115"/>
                  <a:gd name="T34" fmla="*/ 43 w 77"/>
                  <a:gd name="T35" fmla="*/ 3 h 1115"/>
                  <a:gd name="T36" fmla="*/ 43 w 77"/>
                  <a:gd name="T37" fmla="*/ 4 h 1115"/>
                  <a:gd name="T38" fmla="*/ 43 w 77"/>
                  <a:gd name="T39" fmla="*/ 4 h 1115"/>
                  <a:gd name="T40" fmla="*/ 77 w 77"/>
                  <a:gd name="T41" fmla="*/ 1038 h 1115"/>
                  <a:gd name="T42" fmla="*/ 39 w 77"/>
                  <a:gd name="T43" fmla="*/ 1115 h 1115"/>
                  <a:gd name="T44" fmla="*/ 0 w 77"/>
                  <a:gd name="T45" fmla="*/ 1038 h 1115"/>
                  <a:gd name="T46" fmla="*/ 77 w 77"/>
                  <a:gd name="T47" fmla="*/ 1038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115">
                    <a:moveTo>
                      <a:pt x="43" y="4"/>
                    </a:moveTo>
                    <a:lnTo>
                      <a:pt x="43" y="1052"/>
                    </a:lnTo>
                    <a:lnTo>
                      <a:pt x="43" y="1054"/>
                    </a:lnTo>
                    <a:lnTo>
                      <a:pt x="42" y="1055"/>
                    </a:lnTo>
                    <a:lnTo>
                      <a:pt x="40" y="1055"/>
                    </a:lnTo>
                    <a:lnTo>
                      <a:pt x="39" y="1057"/>
                    </a:lnTo>
                    <a:lnTo>
                      <a:pt x="37" y="1055"/>
                    </a:lnTo>
                    <a:lnTo>
                      <a:pt x="36" y="1055"/>
                    </a:lnTo>
                    <a:lnTo>
                      <a:pt x="34" y="1054"/>
                    </a:lnTo>
                    <a:lnTo>
                      <a:pt x="34" y="1052"/>
                    </a:lnTo>
                    <a:lnTo>
                      <a:pt x="34" y="4"/>
                    </a:lnTo>
                    <a:lnTo>
                      <a:pt x="34" y="3"/>
                    </a:lnTo>
                    <a:lnTo>
                      <a:pt x="36" y="1"/>
                    </a:lnTo>
                    <a:lnTo>
                      <a:pt x="37" y="0"/>
                    </a:lnTo>
                    <a:lnTo>
                      <a:pt x="39" y="0"/>
                    </a:lnTo>
                    <a:lnTo>
                      <a:pt x="40" y="0"/>
                    </a:lnTo>
                    <a:lnTo>
                      <a:pt x="42" y="1"/>
                    </a:lnTo>
                    <a:lnTo>
                      <a:pt x="43" y="3"/>
                    </a:lnTo>
                    <a:lnTo>
                      <a:pt x="43" y="4"/>
                    </a:lnTo>
                    <a:lnTo>
                      <a:pt x="43" y="4"/>
                    </a:lnTo>
                    <a:close/>
                    <a:moveTo>
                      <a:pt x="77" y="1038"/>
                    </a:moveTo>
                    <a:lnTo>
                      <a:pt x="39" y="1115"/>
                    </a:lnTo>
                    <a:lnTo>
                      <a:pt x="0" y="1038"/>
                    </a:lnTo>
                    <a:lnTo>
                      <a:pt x="77" y="1038"/>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Rectangle 61"/>
              <p:cNvSpPr>
                <a:spLocks noChangeArrowheads="1"/>
              </p:cNvSpPr>
              <p:nvPr/>
            </p:nvSpPr>
            <p:spPr bwMode="auto">
              <a:xfrm>
                <a:off x="2883" y="3571"/>
                <a:ext cx="786"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62"/>
              <p:cNvSpPr>
                <a:spLocks noChangeArrowheads="1"/>
              </p:cNvSpPr>
              <p:nvPr/>
            </p:nvSpPr>
            <p:spPr bwMode="auto">
              <a:xfrm>
                <a:off x="2883" y="3571"/>
                <a:ext cx="786" cy="277"/>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63"/>
              <p:cNvSpPr>
                <a:spLocks noChangeArrowheads="1"/>
              </p:cNvSpPr>
              <p:nvPr/>
            </p:nvSpPr>
            <p:spPr bwMode="auto">
              <a:xfrm>
                <a:off x="2966" y="3599"/>
                <a:ext cx="69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Performance audit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9" name="Rectangle 64"/>
              <p:cNvSpPr>
                <a:spLocks noChangeArrowheads="1"/>
              </p:cNvSpPr>
              <p:nvPr/>
            </p:nvSpPr>
            <p:spPr bwMode="auto">
              <a:xfrm>
                <a:off x="2934" y="3692"/>
                <a:ext cx="7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of SQA management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0" name="Rectangle 65"/>
              <p:cNvSpPr>
                <a:spLocks noChangeArrowheads="1"/>
              </p:cNvSpPr>
              <p:nvPr/>
            </p:nvSpPr>
            <p:spPr bwMode="auto">
              <a:xfrm>
                <a:off x="3165" y="3784"/>
                <a:ext cx="2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1" name="Line 66"/>
              <p:cNvSpPr>
                <a:spLocks noChangeShapeType="1"/>
              </p:cNvSpPr>
              <p:nvPr/>
            </p:nvSpPr>
            <p:spPr bwMode="auto">
              <a:xfrm>
                <a:off x="1682" y="2970"/>
                <a:ext cx="0" cy="69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67"/>
              <p:cNvSpPr>
                <a:spLocks noEditPoints="1"/>
              </p:cNvSpPr>
              <p:nvPr/>
            </p:nvSpPr>
            <p:spPr bwMode="auto">
              <a:xfrm>
                <a:off x="3231" y="3846"/>
                <a:ext cx="39" cy="88"/>
              </a:xfrm>
              <a:custGeom>
                <a:avLst/>
                <a:gdLst>
                  <a:gd name="T0" fmla="*/ 49 w 77"/>
                  <a:gd name="T1" fmla="*/ 5 h 176"/>
                  <a:gd name="T2" fmla="*/ 43 w 77"/>
                  <a:gd name="T3" fmla="*/ 111 h 176"/>
                  <a:gd name="T4" fmla="*/ 41 w 77"/>
                  <a:gd name="T5" fmla="*/ 113 h 176"/>
                  <a:gd name="T6" fmla="*/ 41 w 77"/>
                  <a:gd name="T7" fmla="*/ 114 h 176"/>
                  <a:gd name="T8" fmla="*/ 40 w 77"/>
                  <a:gd name="T9" fmla="*/ 116 h 176"/>
                  <a:gd name="T10" fmla="*/ 38 w 77"/>
                  <a:gd name="T11" fmla="*/ 116 h 176"/>
                  <a:gd name="T12" fmla="*/ 35 w 77"/>
                  <a:gd name="T13" fmla="*/ 116 h 176"/>
                  <a:gd name="T14" fmla="*/ 34 w 77"/>
                  <a:gd name="T15" fmla="*/ 114 h 176"/>
                  <a:gd name="T16" fmla="*/ 34 w 77"/>
                  <a:gd name="T17" fmla="*/ 113 h 176"/>
                  <a:gd name="T18" fmla="*/ 34 w 77"/>
                  <a:gd name="T19" fmla="*/ 111 h 176"/>
                  <a:gd name="T20" fmla="*/ 40 w 77"/>
                  <a:gd name="T21" fmla="*/ 5 h 176"/>
                  <a:gd name="T22" fmla="*/ 40 w 77"/>
                  <a:gd name="T23" fmla="*/ 3 h 176"/>
                  <a:gd name="T24" fmla="*/ 40 w 77"/>
                  <a:gd name="T25" fmla="*/ 2 h 176"/>
                  <a:gd name="T26" fmla="*/ 43 w 77"/>
                  <a:gd name="T27" fmla="*/ 0 h 176"/>
                  <a:gd name="T28" fmla="*/ 45 w 77"/>
                  <a:gd name="T29" fmla="*/ 0 h 176"/>
                  <a:gd name="T30" fmla="*/ 46 w 77"/>
                  <a:gd name="T31" fmla="*/ 0 h 176"/>
                  <a:gd name="T32" fmla="*/ 48 w 77"/>
                  <a:gd name="T33" fmla="*/ 2 h 176"/>
                  <a:gd name="T34" fmla="*/ 48 w 77"/>
                  <a:gd name="T35" fmla="*/ 3 h 176"/>
                  <a:gd name="T36" fmla="*/ 49 w 77"/>
                  <a:gd name="T37" fmla="*/ 5 h 176"/>
                  <a:gd name="T38" fmla="*/ 49 w 77"/>
                  <a:gd name="T39" fmla="*/ 5 h 176"/>
                  <a:gd name="T40" fmla="*/ 77 w 77"/>
                  <a:gd name="T41" fmla="*/ 100 h 176"/>
                  <a:gd name="T42" fmla="*/ 34 w 77"/>
                  <a:gd name="T43" fmla="*/ 176 h 176"/>
                  <a:gd name="T44" fmla="*/ 0 w 77"/>
                  <a:gd name="T45" fmla="*/ 96 h 176"/>
                  <a:gd name="T46" fmla="*/ 77 w 77"/>
                  <a:gd name="T47"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76">
                    <a:moveTo>
                      <a:pt x="49" y="5"/>
                    </a:moveTo>
                    <a:lnTo>
                      <a:pt x="43" y="111"/>
                    </a:lnTo>
                    <a:lnTo>
                      <a:pt x="41" y="113"/>
                    </a:lnTo>
                    <a:lnTo>
                      <a:pt x="41" y="114"/>
                    </a:lnTo>
                    <a:lnTo>
                      <a:pt x="40" y="116"/>
                    </a:lnTo>
                    <a:lnTo>
                      <a:pt x="38" y="116"/>
                    </a:lnTo>
                    <a:lnTo>
                      <a:pt x="35" y="116"/>
                    </a:lnTo>
                    <a:lnTo>
                      <a:pt x="34" y="114"/>
                    </a:lnTo>
                    <a:lnTo>
                      <a:pt x="34" y="113"/>
                    </a:lnTo>
                    <a:lnTo>
                      <a:pt x="34" y="111"/>
                    </a:lnTo>
                    <a:lnTo>
                      <a:pt x="40" y="5"/>
                    </a:lnTo>
                    <a:lnTo>
                      <a:pt x="40" y="3"/>
                    </a:lnTo>
                    <a:lnTo>
                      <a:pt x="40" y="2"/>
                    </a:lnTo>
                    <a:lnTo>
                      <a:pt x="43" y="0"/>
                    </a:lnTo>
                    <a:lnTo>
                      <a:pt x="45" y="0"/>
                    </a:lnTo>
                    <a:lnTo>
                      <a:pt x="46" y="0"/>
                    </a:lnTo>
                    <a:lnTo>
                      <a:pt x="48" y="2"/>
                    </a:lnTo>
                    <a:lnTo>
                      <a:pt x="48" y="3"/>
                    </a:lnTo>
                    <a:lnTo>
                      <a:pt x="49" y="5"/>
                    </a:lnTo>
                    <a:lnTo>
                      <a:pt x="49" y="5"/>
                    </a:lnTo>
                    <a:close/>
                    <a:moveTo>
                      <a:pt x="77" y="100"/>
                    </a:moveTo>
                    <a:lnTo>
                      <a:pt x="34" y="176"/>
                    </a:lnTo>
                    <a:lnTo>
                      <a:pt x="0" y="96"/>
                    </a:lnTo>
                    <a:lnTo>
                      <a:pt x="77" y="10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68"/>
              <p:cNvSpPr>
                <a:spLocks noEditPoints="1"/>
              </p:cNvSpPr>
              <p:nvPr/>
            </p:nvSpPr>
            <p:spPr bwMode="auto">
              <a:xfrm>
                <a:off x="3235" y="2366"/>
                <a:ext cx="38" cy="96"/>
              </a:xfrm>
              <a:custGeom>
                <a:avLst/>
                <a:gdLst>
                  <a:gd name="T0" fmla="*/ 43 w 77"/>
                  <a:gd name="T1" fmla="*/ 5 h 191"/>
                  <a:gd name="T2" fmla="*/ 43 w 77"/>
                  <a:gd name="T3" fmla="*/ 128 h 191"/>
                  <a:gd name="T4" fmla="*/ 42 w 77"/>
                  <a:gd name="T5" fmla="*/ 129 h 191"/>
                  <a:gd name="T6" fmla="*/ 42 w 77"/>
                  <a:gd name="T7" fmla="*/ 131 h 191"/>
                  <a:gd name="T8" fmla="*/ 40 w 77"/>
                  <a:gd name="T9" fmla="*/ 131 h 191"/>
                  <a:gd name="T10" fmla="*/ 39 w 77"/>
                  <a:gd name="T11" fmla="*/ 133 h 191"/>
                  <a:gd name="T12" fmla="*/ 35 w 77"/>
                  <a:gd name="T13" fmla="*/ 131 h 191"/>
                  <a:gd name="T14" fmla="*/ 34 w 77"/>
                  <a:gd name="T15" fmla="*/ 131 h 191"/>
                  <a:gd name="T16" fmla="*/ 34 w 77"/>
                  <a:gd name="T17" fmla="*/ 129 h 191"/>
                  <a:gd name="T18" fmla="*/ 32 w 77"/>
                  <a:gd name="T19" fmla="*/ 128 h 191"/>
                  <a:gd name="T20" fmla="*/ 32 w 77"/>
                  <a:gd name="T21" fmla="*/ 5 h 191"/>
                  <a:gd name="T22" fmla="*/ 34 w 77"/>
                  <a:gd name="T23" fmla="*/ 3 h 191"/>
                  <a:gd name="T24" fmla="*/ 34 w 77"/>
                  <a:gd name="T25" fmla="*/ 2 h 191"/>
                  <a:gd name="T26" fmla="*/ 35 w 77"/>
                  <a:gd name="T27" fmla="*/ 0 h 191"/>
                  <a:gd name="T28" fmla="*/ 39 w 77"/>
                  <a:gd name="T29" fmla="*/ 0 h 191"/>
                  <a:gd name="T30" fmla="*/ 40 w 77"/>
                  <a:gd name="T31" fmla="*/ 0 h 191"/>
                  <a:gd name="T32" fmla="*/ 42 w 77"/>
                  <a:gd name="T33" fmla="*/ 2 h 191"/>
                  <a:gd name="T34" fmla="*/ 42 w 77"/>
                  <a:gd name="T35" fmla="*/ 3 h 191"/>
                  <a:gd name="T36" fmla="*/ 43 w 77"/>
                  <a:gd name="T37" fmla="*/ 5 h 191"/>
                  <a:gd name="T38" fmla="*/ 43 w 77"/>
                  <a:gd name="T39" fmla="*/ 5 h 191"/>
                  <a:gd name="T40" fmla="*/ 77 w 77"/>
                  <a:gd name="T41" fmla="*/ 114 h 191"/>
                  <a:gd name="T42" fmla="*/ 39 w 77"/>
                  <a:gd name="T43" fmla="*/ 191 h 191"/>
                  <a:gd name="T44" fmla="*/ 0 w 77"/>
                  <a:gd name="T45" fmla="*/ 114 h 191"/>
                  <a:gd name="T46" fmla="*/ 77 w 77"/>
                  <a:gd name="T47" fmla="*/ 11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91">
                    <a:moveTo>
                      <a:pt x="43" y="5"/>
                    </a:moveTo>
                    <a:lnTo>
                      <a:pt x="43" y="128"/>
                    </a:lnTo>
                    <a:lnTo>
                      <a:pt x="42" y="129"/>
                    </a:lnTo>
                    <a:lnTo>
                      <a:pt x="42" y="131"/>
                    </a:lnTo>
                    <a:lnTo>
                      <a:pt x="40" y="131"/>
                    </a:lnTo>
                    <a:lnTo>
                      <a:pt x="39" y="133"/>
                    </a:lnTo>
                    <a:lnTo>
                      <a:pt x="35" y="131"/>
                    </a:lnTo>
                    <a:lnTo>
                      <a:pt x="34" y="131"/>
                    </a:lnTo>
                    <a:lnTo>
                      <a:pt x="34" y="129"/>
                    </a:lnTo>
                    <a:lnTo>
                      <a:pt x="32" y="128"/>
                    </a:lnTo>
                    <a:lnTo>
                      <a:pt x="32" y="5"/>
                    </a:lnTo>
                    <a:lnTo>
                      <a:pt x="34" y="3"/>
                    </a:lnTo>
                    <a:lnTo>
                      <a:pt x="34" y="2"/>
                    </a:lnTo>
                    <a:lnTo>
                      <a:pt x="35" y="0"/>
                    </a:lnTo>
                    <a:lnTo>
                      <a:pt x="39" y="0"/>
                    </a:lnTo>
                    <a:lnTo>
                      <a:pt x="40" y="0"/>
                    </a:lnTo>
                    <a:lnTo>
                      <a:pt x="42" y="2"/>
                    </a:lnTo>
                    <a:lnTo>
                      <a:pt x="42" y="3"/>
                    </a:lnTo>
                    <a:lnTo>
                      <a:pt x="43" y="5"/>
                    </a:lnTo>
                    <a:lnTo>
                      <a:pt x="43" y="5"/>
                    </a:lnTo>
                    <a:close/>
                    <a:moveTo>
                      <a:pt x="77" y="114"/>
                    </a:moveTo>
                    <a:lnTo>
                      <a:pt x="39" y="191"/>
                    </a:lnTo>
                    <a:lnTo>
                      <a:pt x="0" y="114"/>
                    </a:lnTo>
                    <a:lnTo>
                      <a:pt x="77" y="114"/>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69"/>
              <p:cNvSpPr>
                <a:spLocks noEditPoints="1"/>
              </p:cNvSpPr>
              <p:nvPr/>
            </p:nvSpPr>
            <p:spPr bwMode="auto">
              <a:xfrm>
                <a:off x="3235" y="2736"/>
                <a:ext cx="38" cy="142"/>
              </a:xfrm>
              <a:custGeom>
                <a:avLst/>
                <a:gdLst>
                  <a:gd name="T0" fmla="*/ 43 w 77"/>
                  <a:gd name="T1" fmla="*/ 6 h 283"/>
                  <a:gd name="T2" fmla="*/ 43 w 77"/>
                  <a:gd name="T3" fmla="*/ 219 h 283"/>
                  <a:gd name="T4" fmla="*/ 42 w 77"/>
                  <a:gd name="T5" fmla="*/ 220 h 283"/>
                  <a:gd name="T6" fmla="*/ 42 w 77"/>
                  <a:gd name="T7" fmla="*/ 222 h 283"/>
                  <a:gd name="T8" fmla="*/ 40 w 77"/>
                  <a:gd name="T9" fmla="*/ 223 h 283"/>
                  <a:gd name="T10" fmla="*/ 39 w 77"/>
                  <a:gd name="T11" fmla="*/ 223 h 283"/>
                  <a:gd name="T12" fmla="*/ 35 w 77"/>
                  <a:gd name="T13" fmla="*/ 223 h 283"/>
                  <a:gd name="T14" fmla="*/ 34 w 77"/>
                  <a:gd name="T15" fmla="*/ 222 h 283"/>
                  <a:gd name="T16" fmla="*/ 34 w 77"/>
                  <a:gd name="T17" fmla="*/ 220 h 283"/>
                  <a:gd name="T18" fmla="*/ 32 w 77"/>
                  <a:gd name="T19" fmla="*/ 219 h 283"/>
                  <a:gd name="T20" fmla="*/ 32 w 77"/>
                  <a:gd name="T21" fmla="*/ 6 h 283"/>
                  <a:gd name="T22" fmla="*/ 34 w 77"/>
                  <a:gd name="T23" fmla="*/ 3 h 283"/>
                  <a:gd name="T24" fmla="*/ 34 w 77"/>
                  <a:gd name="T25" fmla="*/ 1 h 283"/>
                  <a:gd name="T26" fmla="*/ 35 w 77"/>
                  <a:gd name="T27" fmla="*/ 1 h 283"/>
                  <a:gd name="T28" fmla="*/ 39 w 77"/>
                  <a:gd name="T29" fmla="*/ 0 h 283"/>
                  <a:gd name="T30" fmla="*/ 40 w 77"/>
                  <a:gd name="T31" fmla="*/ 1 h 283"/>
                  <a:gd name="T32" fmla="*/ 42 w 77"/>
                  <a:gd name="T33" fmla="*/ 1 h 283"/>
                  <a:gd name="T34" fmla="*/ 42 w 77"/>
                  <a:gd name="T35" fmla="*/ 3 h 283"/>
                  <a:gd name="T36" fmla="*/ 43 w 77"/>
                  <a:gd name="T37" fmla="*/ 6 h 283"/>
                  <a:gd name="T38" fmla="*/ 43 w 77"/>
                  <a:gd name="T39" fmla="*/ 6 h 283"/>
                  <a:gd name="T40" fmla="*/ 77 w 77"/>
                  <a:gd name="T41" fmla="*/ 206 h 283"/>
                  <a:gd name="T42" fmla="*/ 39 w 77"/>
                  <a:gd name="T43" fmla="*/ 283 h 283"/>
                  <a:gd name="T44" fmla="*/ 0 w 77"/>
                  <a:gd name="T45" fmla="*/ 206 h 283"/>
                  <a:gd name="T46" fmla="*/ 77 w 77"/>
                  <a:gd name="T47" fmla="*/ 20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83">
                    <a:moveTo>
                      <a:pt x="43" y="6"/>
                    </a:moveTo>
                    <a:lnTo>
                      <a:pt x="43" y="219"/>
                    </a:lnTo>
                    <a:lnTo>
                      <a:pt x="42" y="220"/>
                    </a:lnTo>
                    <a:lnTo>
                      <a:pt x="42" y="222"/>
                    </a:lnTo>
                    <a:lnTo>
                      <a:pt x="40" y="223"/>
                    </a:lnTo>
                    <a:lnTo>
                      <a:pt x="39" y="223"/>
                    </a:lnTo>
                    <a:lnTo>
                      <a:pt x="35" y="223"/>
                    </a:lnTo>
                    <a:lnTo>
                      <a:pt x="34" y="222"/>
                    </a:lnTo>
                    <a:lnTo>
                      <a:pt x="34" y="220"/>
                    </a:lnTo>
                    <a:lnTo>
                      <a:pt x="32" y="219"/>
                    </a:lnTo>
                    <a:lnTo>
                      <a:pt x="32" y="6"/>
                    </a:lnTo>
                    <a:lnTo>
                      <a:pt x="34" y="3"/>
                    </a:lnTo>
                    <a:lnTo>
                      <a:pt x="34" y="1"/>
                    </a:lnTo>
                    <a:lnTo>
                      <a:pt x="35" y="1"/>
                    </a:lnTo>
                    <a:lnTo>
                      <a:pt x="39" y="0"/>
                    </a:lnTo>
                    <a:lnTo>
                      <a:pt x="40" y="1"/>
                    </a:lnTo>
                    <a:lnTo>
                      <a:pt x="42" y="1"/>
                    </a:lnTo>
                    <a:lnTo>
                      <a:pt x="42" y="3"/>
                    </a:lnTo>
                    <a:lnTo>
                      <a:pt x="43" y="6"/>
                    </a:lnTo>
                    <a:lnTo>
                      <a:pt x="43" y="6"/>
                    </a:lnTo>
                    <a:close/>
                    <a:moveTo>
                      <a:pt x="77" y="206"/>
                    </a:moveTo>
                    <a:lnTo>
                      <a:pt x="39" y="283"/>
                    </a:lnTo>
                    <a:lnTo>
                      <a:pt x="0" y="206"/>
                    </a:lnTo>
                    <a:lnTo>
                      <a:pt x="77" y="206"/>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70"/>
              <p:cNvSpPr>
                <a:spLocks noEditPoints="1"/>
              </p:cNvSpPr>
              <p:nvPr/>
            </p:nvSpPr>
            <p:spPr bwMode="auto">
              <a:xfrm>
                <a:off x="1735" y="1322"/>
                <a:ext cx="39" cy="116"/>
              </a:xfrm>
              <a:custGeom>
                <a:avLst/>
                <a:gdLst>
                  <a:gd name="T0" fmla="*/ 48 w 77"/>
                  <a:gd name="T1" fmla="*/ 5 h 233"/>
                  <a:gd name="T2" fmla="*/ 43 w 77"/>
                  <a:gd name="T3" fmla="*/ 168 h 233"/>
                  <a:gd name="T4" fmla="*/ 43 w 77"/>
                  <a:gd name="T5" fmla="*/ 171 h 233"/>
                  <a:gd name="T6" fmla="*/ 42 w 77"/>
                  <a:gd name="T7" fmla="*/ 173 h 233"/>
                  <a:gd name="T8" fmla="*/ 40 w 77"/>
                  <a:gd name="T9" fmla="*/ 173 h 233"/>
                  <a:gd name="T10" fmla="*/ 39 w 77"/>
                  <a:gd name="T11" fmla="*/ 173 h 233"/>
                  <a:gd name="T12" fmla="*/ 37 w 77"/>
                  <a:gd name="T13" fmla="*/ 173 h 233"/>
                  <a:gd name="T14" fmla="*/ 36 w 77"/>
                  <a:gd name="T15" fmla="*/ 173 h 233"/>
                  <a:gd name="T16" fmla="*/ 34 w 77"/>
                  <a:gd name="T17" fmla="*/ 171 h 233"/>
                  <a:gd name="T18" fmla="*/ 34 w 77"/>
                  <a:gd name="T19" fmla="*/ 168 h 233"/>
                  <a:gd name="T20" fmla="*/ 39 w 77"/>
                  <a:gd name="T21" fmla="*/ 5 h 233"/>
                  <a:gd name="T22" fmla="*/ 39 w 77"/>
                  <a:gd name="T23" fmla="*/ 3 h 233"/>
                  <a:gd name="T24" fmla="*/ 40 w 77"/>
                  <a:gd name="T25" fmla="*/ 2 h 233"/>
                  <a:gd name="T26" fmla="*/ 42 w 77"/>
                  <a:gd name="T27" fmla="*/ 0 h 233"/>
                  <a:gd name="T28" fmla="*/ 43 w 77"/>
                  <a:gd name="T29" fmla="*/ 0 h 233"/>
                  <a:gd name="T30" fmla="*/ 45 w 77"/>
                  <a:gd name="T31" fmla="*/ 0 h 233"/>
                  <a:gd name="T32" fmla="*/ 46 w 77"/>
                  <a:gd name="T33" fmla="*/ 2 h 233"/>
                  <a:gd name="T34" fmla="*/ 48 w 77"/>
                  <a:gd name="T35" fmla="*/ 3 h 233"/>
                  <a:gd name="T36" fmla="*/ 48 w 77"/>
                  <a:gd name="T37" fmla="*/ 5 h 233"/>
                  <a:gd name="T38" fmla="*/ 48 w 77"/>
                  <a:gd name="T39" fmla="*/ 5 h 233"/>
                  <a:gd name="T40" fmla="*/ 77 w 77"/>
                  <a:gd name="T41" fmla="*/ 157 h 233"/>
                  <a:gd name="T42" fmla="*/ 37 w 77"/>
                  <a:gd name="T43" fmla="*/ 233 h 233"/>
                  <a:gd name="T44" fmla="*/ 0 w 77"/>
                  <a:gd name="T45" fmla="*/ 154 h 233"/>
                  <a:gd name="T46" fmla="*/ 77 w 77"/>
                  <a:gd name="T47" fmla="*/ 15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33">
                    <a:moveTo>
                      <a:pt x="48" y="5"/>
                    </a:moveTo>
                    <a:lnTo>
                      <a:pt x="43" y="168"/>
                    </a:lnTo>
                    <a:lnTo>
                      <a:pt x="43" y="171"/>
                    </a:lnTo>
                    <a:lnTo>
                      <a:pt x="42" y="173"/>
                    </a:lnTo>
                    <a:lnTo>
                      <a:pt x="40" y="173"/>
                    </a:lnTo>
                    <a:lnTo>
                      <a:pt x="39" y="173"/>
                    </a:lnTo>
                    <a:lnTo>
                      <a:pt x="37" y="173"/>
                    </a:lnTo>
                    <a:lnTo>
                      <a:pt x="36" y="173"/>
                    </a:lnTo>
                    <a:lnTo>
                      <a:pt x="34" y="171"/>
                    </a:lnTo>
                    <a:lnTo>
                      <a:pt x="34" y="168"/>
                    </a:lnTo>
                    <a:lnTo>
                      <a:pt x="39" y="5"/>
                    </a:lnTo>
                    <a:lnTo>
                      <a:pt x="39" y="3"/>
                    </a:lnTo>
                    <a:lnTo>
                      <a:pt x="40" y="2"/>
                    </a:lnTo>
                    <a:lnTo>
                      <a:pt x="42" y="0"/>
                    </a:lnTo>
                    <a:lnTo>
                      <a:pt x="43" y="0"/>
                    </a:lnTo>
                    <a:lnTo>
                      <a:pt x="45" y="0"/>
                    </a:lnTo>
                    <a:lnTo>
                      <a:pt x="46" y="2"/>
                    </a:lnTo>
                    <a:lnTo>
                      <a:pt x="48" y="3"/>
                    </a:lnTo>
                    <a:lnTo>
                      <a:pt x="48" y="5"/>
                    </a:lnTo>
                    <a:lnTo>
                      <a:pt x="48" y="5"/>
                    </a:lnTo>
                    <a:close/>
                    <a:moveTo>
                      <a:pt x="77" y="157"/>
                    </a:moveTo>
                    <a:lnTo>
                      <a:pt x="37" y="233"/>
                    </a:lnTo>
                    <a:lnTo>
                      <a:pt x="0" y="154"/>
                    </a:lnTo>
                    <a:lnTo>
                      <a:pt x="77" y="15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71"/>
              <p:cNvSpPr>
                <a:spLocks noEditPoints="1"/>
              </p:cNvSpPr>
              <p:nvPr/>
            </p:nvSpPr>
            <p:spPr bwMode="auto">
              <a:xfrm>
                <a:off x="1757" y="1723"/>
                <a:ext cx="38" cy="148"/>
              </a:xfrm>
              <a:custGeom>
                <a:avLst/>
                <a:gdLst>
                  <a:gd name="T0" fmla="*/ 45 w 77"/>
                  <a:gd name="T1" fmla="*/ 5 h 296"/>
                  <a:gd name="T2" fmla="*/ 43 w 77"/>
                  <a:gd name="T3" fmla="*/ 233 h 296"/>
                  <a:gd name="T4" fmla="*/ 43 w 77"/>
                  <a:gd name="T5" fmla="*/ 235 h 296"/>
                  <a:gd name="T6" fmla="*/ 42 w 77"/>
                  <a:gd name="T7" fmla="*/ 236 h 296"/>
                  <a:gd name="T8" fmla="*/ 40 w 77"/>
                  <a:gd name="T9" fmla="*/ 238 h 296"/>
                  <a:gd name="T10" fmla="*/ 39 w 77"/>
                  <a:gd name="T11" fmla="*/ 238 h 296"/>
                  <a:gd name="T12" fmla="*/ 37 w 77"/>
                  <a:gd name="T13" fmla="*/ 238 h 296"/>
                  <a:gd name="T14" fmla="*/ 36 w 77"/>
                  <a:gd name="T15" fmla="*/ 236 h 296"/>
                  <a:gd name="T16" fmla="*/ 34 w 77"/>
                  <a:gd name="T17" fmla="*/ 235 h 296"/>
                  <a:gd name="T18" fmla="*/ 34 w 77"/>
                  <a:gd name="T19" fmla="*/ 233 h 296"/>
                  <a:gd name="T20" fmla="*/ 36 w 77"/>
                  <a:gd name="T21" fmla="*/ 5 h 296"/>
                  <a:gd name="T22" fmla="*/ 36 w 77"/>
                  <a:gd name="T23" fmla="*/ 3 h 296"/>
                  <a:gd name="T24" fmla="*/ 37 w 77"/>
                  <a:gd name="T25" fmla="*/ 2 h 296"/>
                  <a:gd name="T26" fmla="*/ 39 w 77"/>
                  <a:gd name="T27" fmla="*/ 0 h 296"/>
                  <a:gd name="T28" fmla="*/ 40 w 77"/>
                  <a:gd name="T29" fmla="*/ 0 h 296"/>
                  <a:gd name="T30" fmla="*/ 42 w 77"/>
                  <a:gd name="T31" fmla="*/ 0 h 296"/>
                  <a:gd name="T32" fmla="*/ 43 w 77"/>
                  <a:gd name="T33" fmla="*/ 2 h 296"/>
                  <a:gd name="T34" fmla="*/ 45 w 77"/>
                  <a:gd name="T35" fmla="*/ 3 h 296"/>
                  <a:gd name="T36" fmla="*/ 45 w 77"/>
                  <a:gd name="T37" fmla="*/ 5 h 296"/>
                  <a:gd name="T38" fmla="*/ 45 w 77"/>
                  <a:gd name="T39" fmla="*/ 5 h 296"/>
                  <a:gd name="T40" fmla="*/ 77 w 77"/>
                  <a:gd name="T41" fmla="*/ 221 h 296"/>
                  <a:gd name="T42" fmla="*/ 39 w 77"/>
                  <a:gd name="T43" fmla="*/ 296 h 296"/>
                  <a:gd name="T44" fmla="*/ 0 w 77"/>
                  <a:gd name="T45" fmla="*/ 219 h 296"/>
                  <a:gd name="T46" fmla="*/ 77 w 77"/>
                  <a:gd name="T47" fmla="*/ 22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96">
                    <a:moveTo>
                      <a:pt x="45" y="5"/>
                    </a:moveTo>
                    <a:lnTo>
                      <a:pt x="43" y="233"/>
                    </a:lnTo>
                    <a:lnTo>
                      <a:pt x="43" y="235"/>
                    </a:lnTo>
                    <a:lnTo>
                      <a:pt x="42" y="236"/>
                    </a:lnTo>
                    <a:lnTo>
                      <a:pt x="40" y="238"/>
                    </a:lnTo>
                    <a:lnTo>
                      <a:pt x="39" y="238"/>
                    </a:lnTo>
                    <a:lnTo>
                      <a:pt x="37" y="238"/>
                    </a:lnTo>
                    <a:lnTo>
                      <a:pt x="36" y="236"/>
                    </a:lnTo>
                    <a:lnTo>
                      <a:pt x="34" y="235"/>
                    </a:lnTo>
                    <a:lnTo>
                      <a:pt x="34" y="233"/>
                    </a:lnTo>
                    <a:lnTo>
                      <a:pt x="36" y="5"/>
                    </a:lnTo>
                    <a:lnTo>
                      <a:pt x="36" y="3"/>
                    </a:lnTo>
                    <a:lnTo>
                      <a:pt x="37" y="2"/>
                    </a:lnTo>
                    <a:lnTo>
                      <a:pt x="39" y="0"/>
                    </a:lnTo>
                    <a:lnTo>
                      <a:pt x="40" y="0"/>
                    </a:lnTo>
                    <a:lnTo>
                      <a:pt x="42" y="0"/>
                    </a:lnTo>
                    <a:lnTo>
                      <a:pt x="43" y="2"/>
                    </a:lnTo>
                    <a:lnTo>
                      <a:pt x="45" y="3"/>
                    </a:lnTo>
                    <a:lnTo>
                      <a:pt x="45" y="5"/>
                    </a:lnTo>
                    <a:lnTo>
                      <a:pt x="45" y="5"/>
                    </a:lnTo>
                    <a:close/>
                    <a:moveTo>
                      <a:pt x="77" y="221"/>
                    </a:moveTo>
                    <a:lnTo>
                      <a:pt x="39" y="296"/>
                    </a:lnTo>
                    <a:lnTo>
                      <a:pt x="0" y="219"/>
                    </a:lnTo>
                    <a:lnTo>
                      <a:pt x="77" y="221"/>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Rectangle 72"/>
              <p:cNvSpPr>
                <a:spLocks noChangeArrowheads="1"/>
              </p:cNvSpPr>
              <p:nvPr/>
            </p:nvSpPr>
            <p:spPr bwMode="auto">
              <a:xfrm>
                <a:off x="3254" y="3432"/>
                <a:ext cx="277" cy="1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73"/>
              <p:cNvSpPr>
                <a:spLocks noChangeArrowheads="1"/>
              </p:cNvSpPr>
              <p:nvPr/>
            </p:nvSpPr>
            <p:spPr bwMode="auto">
              <a:xfrm>
                <a:off x="3300" y="3476"/>
                <a:ext cx="15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Yes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9" name="Rectangle 74"/>
              <p:cNvSpPr>
                <a:spLocks noChangeArrowheads="1"/>
              </p:cNvSpPr>
              <p:nvPr/>
            </p:nvSpPr>
            <p:spPr bwMode="auto">
              <a:xfrm>
                <a:off x="3650" y="3045"/>
                <a:ext cx="231" cy="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75"/>
              <p:cNvSpPr>
                <a:spLocks noChangeArrowheads="1"/>
              </p:cNvSpPr>
              <p:nvPr/>
            </p:nvSpPr>
            <p:spPr bwMode="auto">
              <a:xfrm>
                <a:off x="3697" y="3088"/>
                <a:ext cx="13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No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1" name="Freeform 76"/>
              <p:cNvSpPr>
                <a:spLocks/>
              </p:cNvSpPr>
              <p:nvPr/>
            </p:nvSpPr>
            <p:spPr bwMode="auto">
              <a:xfrm>
                <a:off x="1496" y="1039"/>
                <a:ext cx="510" cy="278"/>
              </a:xfrm>
              <a:custGeom>
                <a:avLst/>
                <a:gdLst>
                  <a:gd name="T0" fmla="*/ 458 w 1019"/>
                  <a:gd name="T1" fmla="*/ 2 h 557"/>
                  <a:gd name="T2" fmla="*/ 383 w 1019"/>
                  <a:gd name="T3" fmla="*/ 10 h 557"/>
                  <a:gd name="T4" fmla="*/ 312 w 1019"/>
                  <a:gd name="T5" fmla="*/ 22 h 557"/>
                  <a:gd name="T6" fmla="*/ 245 w 1019"/>
                  <a:gd name="T7" fmla="*/ 41 h 557"/>
                  <a:gd name="T8" fmla="*/ 185 w 1019"/>
                  <a:gd name="T9" fmla="*/ 64 h 557"/>
                  <a:gd name="T10" fmla="*/ 133 w 1019"/>
                  <a:gd name="T11" fmla="*/ 91 h 557"/>
                  <a:gd name="T12" fmla="*/ 88 w 1019"/>
                  <a:gd name="T13" fmla="*/ 124 h 557"/>
                  <a:gd name="T14" fmla="*/ 51 w 1019"/>
                  <a:gd name="T15" fmla="*/ 158 h 557"/>
                  <a:gd name="T16" fmla="*/ 23 w 1019"/>
                  <a:gd name="T17" fmla="*/ 196 h 557"/>
                  <a:gd name="T18" fmla="*/ 7 w 1019"/>
                  <a:gd name="T19" fmla="*/ 236 h 557"/>
                  <a:gd name="T20" fmla="*/ 0 w 1019"/>
                  <a:gd name="T21" fmla="*/ 279 h 557"/>
                  <a:gd name="T22" fmla="*/ 7 w 1019"/>
                  <a:gd name="T23" fmla="*/ 321 h 557"/>
                  <a:gd name="T24" fmla="*/ 23 w 1019"/>
                  <a:gd name="T25" fmla="*/ 361 h 557"/>
                  <a:gd name="T26" fmla="*/ 51 w 1019"/>
                  <a:gd name="T27" fmla="*/ 400 h 557"/>
                  <a:gd name="T28" fmla="*/ 88 w 1019"/>
                  <a:gd name="T29" fmla="*/ 433 h 557"/>
                  <a:gd name="T30" fmla="*/ 133 w 1019"/>
                  <a:gd name="T31" fmla="*/ 466 h 557"/>
                  <a:gd name="T32" fmla="*/ 185 w 1019"/>
                  <a:gd name="T33" fmla="*/ 494 h 557"/>
                  <a:gd name="T34" fmla="*/ 245 w 1019"/>
                  <a:gd name="T35" fmla="*/ 517 h 557"/>
                  <a:gd name="T36" fmla="*/ 312 w 1019"/>
                  <a:gd name="T37" fmla="*/ 535 h 557"/>
                  <a:gd name="T38" fmla="*/ 383 w 1019"/>
                  <a:gd name="T39" fmla="*/ 548 h 557"/>
                  <a:gd name="T40" fmla="*/ 458 w 1019"/>
                  <a:gd name="T41" fmla="*/ 555 h 557"/>
                  <a:gd name="T42" fmla="*/ 537 w 1019"/>
                  <a:gd name="T43" fmla="*/ 555 h 557"/>
                  <a:gd name="T44" fmla="*/ 612 w 1019"/>
                  <a:gd name="T45" fmla="*/ 551 h 557"/>
                  <a:gd name="T46" fmla="*/ 685 w 1019"/>
                  <a:gd name="T47" fmla="*/ 540 h 557"/>
                  <a:gd name="T48" fmla="*/ 752 w 1019"/>
                  <a:gd name="T49" fmla="*/ 523 h 557"/>
                  <a:gd name="T50" fmla="*/ 814 w 1019"/>
                  <a:gd name="T51" fmla="*/ 501 h 557"/>
                  <a:gd name="T52" fmla="*/ 870 w 1019"/>
                  <a:gd name="T53" fmla="*/ 475 h 557"/>
                  <a:gd name="T54" fmla="*/ 917 w 1019"/>
                  <a:gd name="T55" fmla="*/ 444 h 557"/>
                  <a:gd name="T56" fmla="*/ 957 w 1019"/>
                  <a:gd name="T57" fmla="*/ 410 h 557"/>
                  <a:gd name="T58" fmla="*/ 988 w 1019"/>
                  <a:gd name="T59" fmla="*/ 373 h 557"/>
                  <a:gd name="T60" fmla="*/ 1008 w 1019"/>
                  <a:gd name="T61" fmla="*/ 335 h 557"/>
                  <a:gd name="T62" fmla="*/ 1017 w 1019"/>
                  <a:gd name="T63" fmla="*/ 293 h 557"/>
                  <a:gd name="T64" fmla="*/ 1016 w 1019"/>
                  <a:gd name="T65" fmla="*/ 250 h 557"/>
                  <a:gd name="T66" fmla="*/ 1002 w 1019"/>
                  <a:gd name="T67" fmla="*/ 208 h 557"/>
                  <a:gd name="T68" fmla="*/ 979 w 1019"/>
                  <a:gd name="T69" fmla="*/ 170 h 557"/>
                  <a:gd name="T70" fmla="*/ 945 w 1019"/>
                  <a:gd name="T71" fmla="*/ 135 h 557"/>
                  <a:gd name="T72" fmla="*/ 902 w 1019"/>
                  <a:gd name="T73" fmla="*/ 102 h 557"/>
                  <a:gd name="T74" fmla="*/ 853 w 1019"/>
                  <a:gd name="T75" fmla="*/ 73 h 557"/>
                  <a:gd name="T76" fmla="*/ 794 w 1019"/>
                  <a:gd name="T77" fmla="*/ 48 h 557"/>
                  <a:gd name="T78" fmla="*/ 731 w 1019"/>
                  <a:gd name="T79" fmla="*/ 28 h 557"/>
                  <a:gd name="T80" fmla="*/ 661 w 1019"/>
                  <a:gd name="T81" fmla="*/ 13 h 557"/>
                  <a:gd name="T82" fmla="*/ 588 w 1019"/>
                  <a:gd name="T83" fmla="*/ 4 h 557"/>
                  <a:gd name="T84" fmla="*/ 510 w 1019"/>
                  <a:gd name="T8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9" h="557">
                    <a:moveTo>
                      <a:pt x="510" y="0"/>
                    </a:moveTo>
                    <a:lnTo>
                      <a:pt x="484" y="2"/>
                    </a:lnTo>
                    <a:lnTo>
                      <a:pt x="458" y="2"/>
                    </a:lnTo>
                    <a:lnTo>
                      <a:pt x="432" y="4"/>
                    </a:lnTo>
                    <a:lnTo>
                      <a:pt x="407" y="7"/>
                    </a:lnTo>
                    <a:lnTo>
                      <a:pt x="383" y="10"/>
                    </a:lnTo>
                    <a:lnTo>
                      <a:pt x="358" y="13"/>
                    </a:lnTo>
                    <a:lnTo>
                      <a:pt x="335" y="17"/>
                    </a:lnTo>
                    <a:lnTo>
                      <a:pt x="312" y="22"/>
                    </a:lnTo>
                    <a:lnTo>
                      <a:pt x="289" y="28"/>
                    </a:lnTo>
                    <a:lnTo>
                      <a:pt x="267" y="34"/>
                    </a:lnTo>
                    <a:lnTo>
                      <a:pt x="245" y="41"/>
                    </a:lnTo>
                    <a:lnTo>
                      <a:pt x="225" y="48"/>
                    </a:lnTo>
                    <a:lnTo>
                      <a:pt x="205" y="56"/>
                    </a:lnTo>
                    <a:lnTo>
                      <a:pt x="185" y="64"/>
                    </a:lnTo>
                    <a:lnTo>
                      <a:pt x="168" y="73"/>
                    </a:lnTo>
                    <a:lnTo>
                      <a:pt x="150" y="82"/>
                    </a:lnTo>
                    <a:lnTo>
                      <a:pt x="133" y="91"/>
                    </a:lnTo>
                    <a:lnTo>
                      <a:pt x="117" y="102"/>
                    </a:lnTo>
                    <a:lnTo>
                      <a:pt x="102" y="113"/>
                    </a:lnTo>
                    <a:lnTo>
                      <a:pt x="88" y="124"/>
                    </a:lnTo>
                    <a:lnTo>
                      <a:pt x="74" y="135"/>
                    </a:lnTo>
                    <a:lnTo>
                      <a:pt x="62" y="147"/>
                    </a:lnTo>
                    <a:lnTo>
                      <a:pt x="51" y="158"/>
                    </a:lnTo>
                    <a:lnTo>
                      <a:pt x="40" y="170"/>
                    </a:lnTo>
                    <a:lnTo>
                      <a:pt x="31" y="184"/>
                    </a:lnTo>
                    <a:lnTo>
                      <a:pt x="23" y="196"/>
                    </a:lnTo>
                    <a:lnTo>
                      <a:pt x="17" y="208"/>
                    </a:lnTo>
                    <a:lnTo>
                      <a:pt x="11" y="222"/>
                    </a:lnTo>
                    <a:lnTo>
                      <a:pt x="7" y="236"/>
                    </a:lnTo>
                    <a:lnTo>
                      <a:pt x="3" y="250"/>
                    </a:lnTo>
                    <a:lnTo>
                      <a:pt x="2" y="264"/>
                    </a:lnTo>
                    <a:lnTo>
                      <a:pt x="0" y="279"/>
                    </a:lnTo>
                    <a:lnTo>
                      <a:pt x="2" y="293"/>
                    </a:lnTo>
                    <a:lnTo>
                      <a:pt x="3" y="307"/>
                    </a:lnTo>
                    <a:lnTo>
                      <a:pt x="7" y="321"/>
                    </a:lnTo>
                    <a:lnTo>
                      <a:pt x="11" y="335"/>
                    </a:lnTo>
                    <a:lnTo>
                      <a:pt x="17" y="349"/>
                    </a:lnTo>
                    <a:lnTo>
                      <a:pt x="23" y="361"/>
                    </a:lnTo>
                    <a:lnTo>
                      <a:pt x="31" y="373"/>
                    </a:lnTo>
                    <a:lnTo>
                      <a:pt x="40" y="387"/>
                    </a:lnTo>
                    <a:lnTo>
                      <a:pt x="51" y="400"/>
                    </a:lnTo>
                    <a:lnTo>
                      <a:pt x="62" y="410"/>
                    </a:lnTo>
                    <a:lnTo>
                      <a:pt x="74" y="423"/>
                    </a:lnTo>
                    <a:lnTo>
                      <a:pt x="88" y="433"/>
                    </a:lnTo>
                    <a:lnTo>
                      <a:pt x="102" y="444"/>
                    </a:lnTo>
                    <a:lnTo>
                      <a:pt x="117" y="455"/>
                    </a:lnTo>
                    <a:lnTo>
                      <a:pt x="133" y="466"/>
                    </a:lnTo>
                    <a:lnTo>
                      <a:pt x="150" y="475"/>
                    </a:lnTo>
                    <a:lnTo>
                      <a:pt x="168" y="484"/>
                    </a:lnTo>
                    <a:lnTo>
                      <a:pt x="185" y="494"/>
                    </a:lnTo>
                    <a:lnTo>
                      <a:pt x="205" y="501"/>
                    </a:lnTo>
                    <a:lnTo>
                      <a:pt x="225" y="509"/>
                    </a:lnTo>
                    <a:lnTo>
                      <a:pt x="245" y="517"/>
                    </a:lnTo>
                    <a:lnTo>
                      <a:pt x="267" y="523"/>
                    </a:lnTo>
                    <a:lnTo>
                      <a:pt x="289" y="529"/>
                    </a:lnTo>
                    <a:lnTo>
                      <a:pt x="312" y="535"/>
                    </a:lnTo>
                    <a:lnTo>
                      <a:pt x="335" y="540"/>
                    </a:lnTo>
                    <a:lnTo>
                      <a:pt x="358" y="544"/>
                    </a:lnTo>
                    <a:lnTo>
                      <a:pt x="383" y="548"/>
                    </a:lnTo>
                    <a:lnTo>
                      <a:pt x="407" y="551"/>
                    </a:lnTo>
                    <a:lnTo>
                      <a:pt x="432" y="554"/>
                    </a:lnTo>
                    <a:lnTo>
                      <a:pt x="458" y="555"/>
                    </a:lnTo>
                    <a:lnTo>
                      <a:pt x="484" y="555"/>
                    </a:lnTo>
                    <a:lnTo>
                      <a:pt x="510" y="557"/>
                    </a:lnTo>
                    <a:lnTo>
                      <a:pt x="537" y="555"/>
                    </a:lnTo>
                    <a:lnTo>
                      <a:pt x="561" y="555"/>
                    </a:lnTo>
                    <a:lnTo>
                      <a:pt x="588" y="554"/>
                    </a:lnTo>
                    <a:lnTo>
                      <a:pt x="612" y="551"/>
                    </a:lnTo>
                    <a:lnTo>
                      <a:pt x="637" y="548"/>
                    </a:lnTo>
                    <a:lnTo>
                      <a:pt x="661" y="544"/>
                    </a:lnTo>
                    <a:lnTo>
                      <a:pt x="685" y="540"/>
                    </a:lnTo>
                    <a:lnTo>
                      <a:pt x="708" y="535"/>
                    </a:lnTo>
                    <a:lnTo>
                      <a:pt x="731" y="529"/>
                    </a:lnTo>
                    <a:lnTo>
                      <a:pt x="752" y="523"/>
                    </a:lnTo>
                    <a:lnTo>
                      <a:pt x="774" y="517"/>
                    </a:lnTo>
                    <a:lnTo>
                      <a:pt x="794" y="509"/>
                    </a:lnTo>
                    <a:lnTo>
                      <a:pt x="814" y="501"/>
                    </a:lnTo>
                    <a:lnTo>
                      <a:pt x="834" y="494"/>
                    </a:lnTo>
                    <a:lnTo>
                      <a:pt x="853" y="484"/>
                    </a:lnTo>
                    <a:lnTo>
                      <a:pt x="870" y="475"/>
                    </a:lnTo>
                    <a:lnTo>
                      <a:pt x="886" y="466"/>
                    </a:lnTo>
                    <a:lnTo>
                      <a:pt x="902" y="455"/>
                    </a:lnTo>
                    <a:lnTo>
                      <a:pt x="917" y="444"/>
                    </a:lnTo>
                    <a:lnTo>
                      <a:pt x="931" y="433"/>
                    </a:lnTo>
                    <a:lnTo>
                      <a:pt x="945" y="423"/>
                    </a:lnTo>
                    <a:lnTo>
                      <a:pt x="957" y="410"/>
                    </a:lnTo>
                    <a:lnTo>
                      <a:pt x="968" y="400"/>
                    </a:lnTo>
                    <a:lnTo>
                      <a:pt x="979" y="387"/>
                    </a:lnTo>
                    <a:lnTo>
                      <a:pt x="988" y="373"/>
                    </a:lnTo>
                    <a:lnTo>
                      <a:pt x="996" y="361"/>
                    </a:lnTo>
                    <a:lnTo>
                      <a:pt x="1002" y="349"/>
                    </a:lnTo>
                    <a:lnTo>
                      <a:pt x="1008" y="335"/>
                    </a:lnTo>
                    <a:lnTo>
                      <a:pt x="1013" y="321"/>
                    </a:lnTo>
                    <a:lnTo>
                      <a:pt x="1016" y="307"/>
                    </a:lnTo>
                    <a:lnTo>
                      <a:pt x="1017" y="293"/>
                    </a:lnTo>
                    <a:lnTo>
                      <a:pt x="1019" y="279"/>
                    </a:lnTo>
                    <a:lnTo>
                      <a:pt x="1017" y="264"/>
                    </a:lnTo>
                    <a:lnTo>
                      <a:pt x="1016" y="250"/>
                    </a:lnTo>
                    <a:lnTo>
                      <a:pt x="1013" y="236"/>
                    </a:lnTo>
                    <a:lnTo>
                      <a:pt x="1008" y="222"/>
                    </a:lnTo>
                    <a:lnTo>
                      <a:pt x="1002" y="208"/>
                    </a:lnTo>
                    <a:lnTo>
                      <a:pt x="996" y="196"/>
                    </a:lnTo>
                    <a:lnTo>
                      <a:pt x="988" y="184"/>
                    </a:lnTo>
                    <a:lnTo>
                      <a:pt x="979" y="170"/>
                    </a:lnTo>
                    <a:lnTo>
                      <a:pt x="968" y="158"/>
                    </a:lnTo>
                    <a:lnTo>
                      <a:pt x="957" y="147"/>
                    </a:lnTo>
                    <a:lnTo>
                      <a:pt x="945" y="135"/>
                    </a:lnTo>
                    <a:lnTo>
                      <a:pt x="931" y="124"/>
                    </a:lnTo>
                    <a:lnTo>
                      <a:pt x="917" y="113"/>
                    </a:lnTo>
                    <a:lnTo>
                      <a:pt x="902" y="102"/>
                    </a:lnTo>
                    <a:lnTo>
                      <a:pt x="886" y="91"/>
                    </a:lnTo>
                    <a:lnTo>
                      <a:pt x="870" y="82"/>
                    </a:lnTo>
                    <a:lnTo>
                      <a:pt x="853" y="73"/>
                    </a:lnTo>
                    <a:lnTo>
                      <a:pt x="834" y="64"/>
                    </a:lnTo>
                    <a:lnTo>
                      <a:pt x="814" y="56"/>
                    </a:lnTo>
                    <a:lnTo>
                      <a:pt x="794" y="48"/>
                    </a:lnTo>
                    <a:lnTo>
                      <a:pt x="774" y="41"/>
                    </a:lnTo>
                    <a:lnTo>
                      <a:pt x="752" y="34"/>
                    </a:lnTo>
                    <a:lnTo>
                      <a:pt x="731" y="28"/>
                    </a:lnTo>
                    <a:lnTo>
                      <a:pt x="708" y="22"/>
                    </a:lnTo>
                    <a:lnTo>
                      <a:pt x="685" y="17"/>
                    </a:lnTo>
                    <a:lnTo>
                      <a:pt x="661" y="13"/>
                    </a:lnTo>
                    <a:lnTo>
                      <a:pt x="637" y="10"/>
                    </a:lnTo>
                    <a:lnTo>
                      <a:pt x="612" y="7"/>
                    </a:lnTo>
                    <a:lnTo>
                      <a:pt x="588" y="4"/>
                    </a:lnTo>
                    <a:lnTo>
                      <a:pt x="561" y="2"/>
                    </a:lnTo>
                    <a:lnTo>
                      <a:pt x="537" y="0"/>
                    </a:lnTo>
                    <a:lnTo>
                      <a:pt x="5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77"/>
              <p:cNvSpPr>
                <a:spLocks/>
              </p:cNvSpPr>
              <p:nvPr/>
            </p:nvSpPr>
            <p:spPr bwMode="auto">
              <a:xfrm>
                <a:off x="1496" y="1039"/>
                <a:ext cx="510" cy="278"/>
              </a:xfrm>
              <a:custGeom>
                <a:avLst/>
                <a:gdLst>
                  <a:gd name="T0" fmla="*/ 458 w 1019"/>
                  <a:gd name="T1" fmla="*/ 2 h 557"/>
                  <a:gd name="T2" fmla="*/ 383 w 1019"/>
                  <a:gd name="T3" fmla="*/ 10 h 557"/>
                  <a:gd name="T4" fmla="*/ 312 w 1019"/>
                  <a:gd name="T5" fmla="*/ 22 h 557"/>
                  <a:gd name="T6" fmla="*/ 245 w 1019"/>
                  <a:gd name="T7" fmla="*/ 41 h 557"/>
                  <a:gd name="T8" fmla="*/ 185 w 1019"/>
                  <a:gd name="T9" fmla="*/ 64 h 557"/>
                  <a:gd name="T10" fmla="*/ 133 w 1019"/>
                  <a:gd name="T11" fmla="*/ 91 h 557"/>
                  <a:gd name="T12" fmla="*/ 88 w 1019"/>
                  <a:gd name="T13" fmla="*/ 124 h 557"/>
                  <a:gd name="T14" fmla="*/ 51 w 1019"/>
                  <a:gd name="T15" fmla="*/ 158 h 557"/>
                  <a:gd name="T16" fmla="*/ 23 w 1019"/>
                  <a:gd name="T17" fmla="*/ 196 h 557"/>
                  <a:gd name="T18" fmla="*/ 7 w 1019"/>
                  <a:gd name="T19" fmla="*/ 236 h 557"/>
                  <a:gd name="T20" fmla="*/ 0 w 1019"/>
                  <a:gd name="T21" fmla="*/ 279 h 557"/>
                  <a:gd name="T22" fmla="*/ 7 w 1019"/>
                  <a:gd name="T23" fmla="*/ 321 h 557"/>
                  <a:gd name="T24" fmla="*/ 23 w 1019"/>
                  <a:gd name="T25" fmla="*/ 361 h 557"/>
                  <a:gd name="T26" fmla="*/ 51 w 1019"/>
                  <a:gd name="T27" fmla="*/ 400 h 557"/>
                  <a:gd name="T28" fmla="*/ 88 w 1019"/>
                  <a:gd name="T29" fmla="*/ 433 h 557"/>
                  <a:gd name="T30" fmla="*/ 133 w 1019"/>
                  <a:gd name="T31" fmla="*/ 466 h 557"/>
                  <a:gd name="T32" fmla="*/ 185 w 1019"/>
                  <a:gd name="T33" fmla="*/ 494 h 557"/>
                  <a:gd name="T34" fmla="*/ 245 w 1019"/>
                  <a:gd name="T35" fmla="*/ 517 h 557"/>
                  <a:gd name="T36" fmla="*/ 312 w 1019"/>
                  <a:gd name="T37" fmla="*/ 535 h 557"/>
                  <a:gd name="T38" fmla="*/ 383 w 1019"/>
                  <a:gd name="T39" fmla="*/ 548 h 557"/>
                  <a:gd name="T40" fmla="*/ 458 w 1019"/>
                  <a:gd name="T41" fmla="*/ 555 h 557"/>
                  <a:gd name="T42" fmla="*/ 537 w 1019"/>
                  <a:gd name="T43" fmla="*/ 555 h 557"/>
                  <a:gd name="T44" fmla="*/ 612 w 1019"/>
                  <a:gd name="T45" fmla="*/ 551 h 557"/>
                  <a:gd name="T46" fmla="*/ 685 w 1019"/>
                  <a:gd name="T47" fmla="*/ 540 h 557"/>
                  <a:gd name="T48" fmla="*/ 752 w 1019"/>
                  <a:gd name="T49" fmla="*/ 523 h 557"/>
                  <a:gd name="T50" fmla="*/ 814 w 1019"/>
                  <a:gd name="T51" fmla="*/ 501 h 557"/>
                  <a:gd name="T52" fmla="*/ 870 w 1019"/>
                  <a:gd name="T53" fmla="*/ 475 h 557"/>
                  <a:gd name="T54" fmla="*/ 917 w 1019"/>
                  <a:gd name="T55" fmla="*/ 444 h 557"/>
                  <a:gd name="T56" fmla="*/ 957 w 1019"/>
                  <a:gd name="T57" fmla="*/ 410 h 557"/>
                  <a:gd name="T58" fmla="*/ 988 w 1019"/>
                  <a:gd name="T59" fmla="*/ 373 h 557"/>
                  <a:gd name="T60" fmla="*/ 1008 w 1019"/>
                  <a:gd name="T61" fmla="*/ 335 h 557"/>
                  <a:gd name="T62" fmla="*/ 1017 w 1019"/>
                  <a:gd name="T63" fmla="*/ 293 h 557"/>
                  <a:gd name="T64" fmla="*/ 1016 w 1019"/>
                  <a:gd name="T65" fmla="*/ 250 h 557"/>
                  <a:gd name="T66" fmla="*/ 1002 w 1019"/>
                  <a:gd name="T67" fmla="*/ 208 h 557"/>
                  <a:gd name="T68" fmla="*/ 979 w 1019"/>
                  <a:gd name="T69" fmla="*/ 170 h 557"/>
                  <a:gd name="T70" fmla="*/ 945 w 1019"/>
                  <a:gd name="T71" fmla="*/ 135 h 557"/>
                  <a:gd name="T72" fmla="*/ 902 w 1019"/>
                  <a:gd name="T73" fmla="*/ 102 h 557"/>
                  <a:gd name="T74" fmla="*/ 853 w 1019"/>
                  <a:gd name="T75" fmla="*/ 73 h 557"/>
                  <a:gd name="T76" fmla="*/ 794 w 1019"/>
                  <a:gd name="T77" fmla="*/ 48 h 557"/>
                  <a:gd name="T78" fmla="*/ 731 w 1019"/>
                  <a:gd name="T79" fmla="*/ 28 h 557"/>
                  <a:gd name="T80" fmla="*/ 661 w 1019"/>
                  <a:gd name="T81" fmla="*/ 13 h 557"/>
                  <a:gd name="T82" fmla="*/ 588 w 1019"/>
                  <a:gd name="T83" fmla="*/ 4 h 557"/>
                  <a:gd name="T84" fmla="*/ 510 w 1019"/>
                  <a:gd name="T8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9" h="557">
                    <a:moveTo>
                      <a:pt x="510" y="0"/>
                    </a:moveTo>
                    <a:lnTo>
                      <a:pt x="484" y="2"/>
                    </a:lnTo>
                    <a:lnTo>
                      <a:pt x="458" y="2"/>
                    </a:lnTo>
                    <a:lnTo>
                      <a:pt x="432" y="4"/>
                    </a:lnTo>
                    <a:lnTo>
                      <a:pt x="407" y="7"/>
                    </a:lnTo>
                    <a:lnTo>
                      <a:pt x="383" y="10"/>
                    </a:lnTo>
                    <a:lnTo>
                      <a:pt x="358" y="13"/>
                    </a:lnTo>
                    <a:lnTo>
                      <a:pt x="335" y="17"/>
                    </a:lnTo>
                    <a:lnTo>
                      <a:pt x="312" y="22"/>
                    </a:lnTo>
                    <a:lnTo>
                      <a:pt x="289" y="28"/>
                    </a:lnTo>
                    <a:lnTo>
                      <a:pt x="267" y="34"/>
                    </a:lnTo>
                    <a:lnTo>
                      <a:pt x="245" y="41"/>
                    </a:lnTo>
                    <a:lnTo>
                      <a:pt x="225" y="48"/>
                    </a:lnTo>
                    <a:lnTo>
                      <a:pt x="205" y="56"/>
                    </a:lnTo>
                    <a:lnTo>
                      <a:pt x="185" y="64"/>
                    </a:lnTo>
                    <a:lnTo>
                      <a:pt x="168" y="73"/>
                    </a:lnTo>
                    <a:lnTo>
                      <a:pt x="150" y="82"/>
                    </a:lnTo>
                    <a:lnTo>
                      <a:pt x="133" y="91"/>
                    </a:lnTo>
                    <a:lnTo>
                      <a:pt x="117" y="102"/>
                    </a:lnTo>
                    <a:lnTo>
                      <a:pt x="102" y="113"/>
                    </a:lnTo>
                    <a:lnTo>
                      <a:pt x="88" y="124"/>
                    </a:lnTo>
                    <a:lnTo>
                      <a:pt x="74" y="135"/>
                    </a:lnTo>
                    <a:lnTo>
                      <a:pt x="62" y="147"/>
                    </a:lnTo>
                    <a:lnTo>
                      <a:pt x="51" y="158"/>
                    </a:lnTo>
                    <a:lnTo>
                      <a:pt x="40" y="170"/>
                    </a:lnTo>
                    <a:lnTo>
                      <a:pt x="31" y="184"/>
                    </a:lnTo>
                    <a:lnTo>
                      <a:pt x="23" y="196"/>
                    </a:lnTo>
                    <a:lnTo>
                      <a:pt x="17" y="208"/>
                    </a:lnTo>
                    <a:lnTo>
                      <a:pt x="11" y="222"/>
                    </a:lnTo>
                    <a:lnTo>
                      <a:pt x="7" y="236"/>
                    </a:lnTo>
                    <a:lnTo>
                      <a:pt x="3" y="250"/>
                    </a:lnTo>
                    <a:lnTo>
                      <a:pt x="2" y="264"/>
                    </a:lnTo>
                    <a:lnTo>
                      <a:pt x="0" y="279"/>
                    </a:lnTo>
                    <a:lnTo>
                      <a:pt x="2" y="293"/>
                    </a:lnTo>
                    <a:lnTo>
                      <a:pt x="3" y="307"/>
                    </a:lnTo>
                    <a:lnTo>
                      <a:pt x="7" y="321"/>
                    </a:lnTo>
                    <a:lnTo>
                      <a:pt x="11" y="335"/>
                    </a:lnTo>
                    <a:lnTo>
                      <a:pt x="17" y="349"/>
                    </a:lnTo>
                    <a:lnTo>
                      <a:pt x="23" y="361"/>
                    </a:lnTo>
                    <a:lnTo>
                      <a:pt x="31" y="373"/>
                    </a:lnTo>
                    <a:lnTo>
                      <a:pt x="40" y="387"/>
                    </a:lnTo>
                    <a:lnTo>
                      <a:pt x="51" y="400"/>
                    </a:lnTo>
                    <a:lnTo>
                      <a:pt x="62" y="410"/>
                    </a:lnTo>
                    <a:lnTo>
                      <a:pt x="74" y="423"/>
                    </a:lnTo>
                    <a:lnTo>
                      <a:pt x="88" y="433"/>
                    </a:lnTo>
                    <a:lnTo>
                      <a:pt x="102" y="444"/>
                    </a:lnTo>
                    <a:lnTo>
                      <a:pt x="117" y="455"/>
                    </a:lnTo>
                    <a:lnTo>
                      <a:pt x="133" y="466"/>
                    </a:lnTo>
                    <a:lnTo>
                      <a:pt x="150" y="475"/>
                    </a:lnTo>
                    <a:lnTo>
                      <a:pt x="168" y="484"/>
                    </a:lnTo>
                    <a:lnTo>
                      <a:pt x="185" y="494"/>
                    </a:lnTo>
                    <a:lnTo>
                      <a:pt x="205" y="501"/>
                    </a:lnTo>
                    <a:lnTo>
                      <a:pt x="225" y="509"/>
                    </a:lnTo>
                    <a:lnTo>
                      <a:pt x="245" y="517"/>
                    </a:lnTo>
                    <a:lnTo>
                      <a:pt x="267" y="523"/>
                    </a:lnTo>
                    <a:lnTo>
                      <a:pt x="289" y="529"/>
                    </a:lnTo>
                    <a:lnTo>
                      <a:pt x="312" y="535"/>
                    </a:lnTo>
                    <a:lnTo>
                      <a:pt x="335" y="540"/>
                    </a:lnTo>
                    <a:lnTo>
                      <a:pt x="358" y="544"/>
                    </a:lnTo>
                    <a:lnTo>
                      <a:pt x="383" y="548"/>
                    </a:lnTo>
                    <a:lnTo>
                      <a:pt x="407" y="551"/>
                    </a:lnTo>
                    <a:lnTo>
                      <a:pt x="432" y="554"/>
                    </a:lnTo>
                    <a:lnTo>
                      <a:pt x="458" y="555"/>
                    </a:lnTo>
                    <a:lnTo>
                      <a:pt x="484" y="555"/>
                    </a:lnTo>
                    <a:lnTo>
                      <a:pt x="510" y="557"/>
                    </a:lnTo>
                    <a:lnTo>
                      <a:pt x="537" y="555"/>
                    </a:lnTo>
                    <a:lnTo>
                      <a:pt x="561" y="555"/>
                    </a:lnTo>
                    <a:lnTo>
                      <a:pt x="588" y="554"/>
                    </a:lnTo>
                    <a:lnTo>
                      <a:pt x="612" y="551"/>
                    </a:lnTo>
                    <a:lnTo>
                      <a:pt x="637" y="548"/>
                    </a:lnTo>
                    <a:lnTo>
                      <a:pt x="661" y="544"/>
                    </a:lnTo>
                    <a:lnTo>
                      <a:pt x="685" y="540"/>
                    </a:lnTo>
                    <a:lnTo>
                      <a:pt x="708" y="535"/>
                    </a:lnTo>
                    <a:lnTo>
                      <a:pt x="731" y="529"/>
                    </a:lnTo>
                    <a:lnTo>
                      <a:pt x="752" y="523"/>
                    </a:lnTo>
                    <a:lnTo>
                      <a:pt x="774" y="517"/>
                    </a:lnTo>
                    <a:lnTo>
                      <a:pt x="794" y="509"/>
                    </a:lnTo>
                    <a:lnTo>
                      <a:pt x="814" y="501"/>
                    </a:lnTo>
                    <a:lnTo>
                      <a:pt x="834" y="494"/>
                    </a:lnTo>
                    <a:lnTo>
                      <a:pt x="853" y="484"/>
                    </a:lnTo>
                    <a:lnTo>
                      <a:pt x="870" y="475"/>
                    </a:lnTo>
                    <a:lnTo>
                      <a:pt x="886" y="466"/>
                    </a:lnTo>
                    <a:lnTo>
                      <a:pt x="902" y="455"/>
                    </a:lnTo>
                    <a:lnTo>
                      <a:pt x="917" y="444"/>
                    </a:lnTo>
                    <a:lnTo>
                      <a:pt x="931" y="433"/>
                    </a:lnTo>
                    <a:lnTo>
                      <a:pt x="945" y="423"/>
                    </a:lnTo>
                    <a:lnTo>
                      <a:pt x="957" y="410"/>
                    </a:lnTo>
                    <a:lnTo>
                      <a:pt x="968" y="400"/>
                    </a:lnTo>
                    <a:lnTo>
                      <a:pt x="979" y="387"/>
                    </a:lnTo>
                    <a:lnTo>
                      <a:pt x="988" y="373"/>
                    </a:lnTo>
                    <a:lnTo>
                      <a:pt x="996" y="361"/>
                    </a:lnTo>
                    <a:lnTo>
                      <a:pt x="1002" y="349"/>
                    </a:lnTo>
                    <a:lnTo>
                      <a:pt x="1008" y="335"/>
                    </a:lnTo>
                    <a:lnTo>
                      <a:pt x="1013" y="321"/>
                    </a:lnTo>
                    <a:lnTo>
                      <a:pt x="1016" y="307"/>
                    </a:lnTo>
                    <a:lnTo>
                      <a:pt x="1017" y="293"/>
                    </a:lnTo>
                    <a:lnTo>
                      <a:pt x="1019" y="279"/>
                    </a:lnTo>
                    <a:lnTo>
                      <a:pt x="1017" y="264"/>
                    </a:lnTo>
                    <a:lnTo>
                      <a:pt x="1016" y="250"/>
                    </a:lnTo>
                    <a:lnTo>
                      <a:pt x="1013" y="236"/>
                    </a:lnTo>
                    <a:lnTo>
                      <a:pt x="1008" y="222"/>
                    </a:lnTo>
                    <a:lnTo>
                      <a:pt x="1002" y="208"/>
                    </a:lnTo>
                    <a:lnTo>
                      <a:pt x="996" y="196"/>
                    </a:lnTo>
                    <a:lnTo>
                      <a:pt x="988" y="184"/>
                    </a:lnTo>
                    <a:lnTo>
                      <a:pt x="979" y="170"/>
                    </a:lnTo>
                    <a:lnTo>
                      <a:pt x="968" y="158"/>
                    </a:lnTo>
                    <a:lnTo>
                      <a:pt x="957" y="147"/>
                    </a:lnTo>
                    <a:lnTo>
                      <a:pt x="945" y="135"/>
                    </a:lnTo>
                    <a:lnTo>
                      <a:pt x="931" y="124"/>
                    </a:lnTo>
                    <a:lnTo>
                      <a:pt x="917" y="113"/>
                    </a:lnTo>
                    <a:lnTo>
                      <a:pt x="902" y="102"/>
                    </a:lnTo>
                    <a:lnTo>
                      <a:pt x="886" y="91"/>
                    </a:lnTo>
                    <a:lnTo>
                      <a:pt x="870" y="82"/>
                    </a:lnTo>
                    <a:lnTo>
                      <a:pt x="853" y="73"/>
                    </a:lnTo>
                    <a:lnTo>
                      <a:pt x="834" y="64"/>
                    </a:lnTo>
                    <a:lnTo>
                      <a:pt x="814" y="56"/>
                    </a:lnTo>
                    <a:lnTo>
                      <a:pt x="794" y="48"/>
                    </a:lnTo>
                    <a:lnTo>
                      <a:pt x="774" y="41"/>
                    </a:lnTo>
                    <a:lnTo>
                      <a:pt x="752" y="34"/>
                    </a:lnTo>
                    <a:lnTo>
                      <a:pt x="731" y="28"/>
                    </a:lnTo>
                    <a:lnTo>
                      <a:pt x="708" y="22"/>
                    </a:lnTo>
                    <a:lnTo>
                      <a:pt x="685" y="17"/>
                    </a:lnTo>
                    <a:lnTo>
                      <a:pt x="661" y="13"/>
                    </a:lnTo>
                    <a:lnTo>
                      <a:pt x="637" y="10"/>
                    </a:lnTo>
                    <a:lnTo>
                      <a:pt x="612" y="7"/>
                    </a:lnTo>
                    <a:lnTo>
                      <a:pt x="588" y="4"/>
                    </a:lnTo>
                    <a:lnTo>
                      <a:pt x="561" y="2"/>
                    </a:lnTo>
                    <a:lnTo>
                      <a:pt x="537" y="0"/>
                    </a:lnTo>
                    <a:lnTo>
                      <a:pt x="51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Rectangle 78"/>
              <p:cNvSpPr>
                <a:spLocks noChangeArrowheads="1"/>
              </p:cNvSpPr>
              <p:nvPr/>
            </p:nvSpPr>
            <p:spPr bwMode="auto">
              <a:xfrm>
                <a:off x="1687" y="1102"/>
                <a:ext cx="18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4" name="Rectangle 79"/>
              <p:cNvSpPr>
                <a:spLocks noChangeArrowheads="1"/>
              </p:cNvSpPr>
              <p:nvPr/>
            </p:nvSpPr>
            <p:spPr bwMode="auto">
              <a:xfrm>
                <a:off x="1618" y="1194"/>
                <a:ext cx="3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decision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 name="Rectangle 80"/>
              <p:cNvSpPr>
                <a:spLocks noChangeArrowheads="1"/>
              </p:cNvSpPr>
              <p:nvPr/>
            </p:nvSpPr>
            <p:spPr bwMode="auto">
              <a:xfrm>
                <a:off x="1451" y="1444"/>
                <a:ext cx="739"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81"/>
              <p:cNvSpPr>
                <a:spLocks noChangeArrowheads="1"/>
              </p:cNvSpPr>
              <p:nvPr/>
            </p:nvSpPr>
            <p:spPr bwMode="auto">
              <a:xfrm>
                <a:off x="1451" y="1444"/>
                <a:ext cx="739" cy="278"/>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Rectangle 82"/>
              <p:cNvSpPr>
                <a:spLocks noChangeArrowheads="1"/>
              </p:cNvSpPr>
              <p:nvPr/>
            </p:nvSpPr>
            <p:spPr bwMode="auto">
              <a:xfrm>
                <a:off x="1541" y="1473"/>
                <a:ext cx="6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Planning process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8" name="Rectangle 83"/>
              <p:cNvSpPr>
                <a:spLocks noChangeArrowheads="1"/>
              </p:cNvSpPr>
              <p:nvPr/>
            </p:nvSpPr>
            <p:spPr bwMode="auto">
              <a:xfrm>
                <a:off x="1659" y="1565"/>
                <a:ext cx="41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leading to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9" name="Rectangle 84"/>
              <p:cNvSpPr>
                <a:spLocks noChangeArrowheads="1"/>
              </p:cNvSpPr>
              <p:nvPr/>
            </p:nvSpPr>
            <p:spPr bwMode="auto">
              <a:xfrm>
                <a:off x="1620" y="1657"/>
                <a:ext cx="4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certification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0" name="Rectangle 85"/>
              <p:cNvSpPr>
                <a:spLocks noChangeArrowheads="1"/>
              </p:cNvSpPr>
              <p:nvPr/>
            </p:nvSpPr>
            <p:spPr bwMode="auto">
              <a:xfrm>
                <a:off x="1451" y="1861"/>
                <a:ext cx="7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86"/>
              <p:cNvSpPr>
                <a:spLocks noChangeArrowheads="1"/>
              </p:cNvSpPr>
              <p:nvPr/>
            </p:nvSpPr>
            <p:spPr bwMode="auto">
              <a:xfrm>
                <a:off x="1451" y="1861"/>
                <a:ext cx="739" cy="276"/>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Rectangle 87"/>
              <p:cNvSpPr>
                <a:spLocks noChangeArrowheads="1"/>
              </p:cNvSpPr>
              <p:nvPr/>
            </p:nvSpPr>
            <p:spPr bwMode="auto">
              <a:xfrm>
                <a:off x="1502" y="1890"/>
                <a:ext cx="7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Development of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3" name="Rectangle 88"/>
              <p:cNvSpPr>
                <a:spLocks noChangeArrowheads="1"/>
              </p:cNvSpPr>
              <p:nvPr/>
            </p:nvSpPr>
            <p:spPr bwMode="auto">
              <a:xfrm>
                <a:off x="1585" y="1981"/>
                <a:ext cx="4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4" name="Rectangle 89"/>
              <p:cNvSpPr>
                <a:spLocks noChangeArrowheads="1"/>
              </p:cNvSpPr>
              <p:nvPr/>
            </p:nvSpPr>
            <p:spPr bwMode="auto">
              <a:xfrm>
                <a:off x="2000" y="1981"/>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 name="Rectangle 90"/>
              <p:cNvSpPr>
                <a:spLocks noChangeArrowheads="1"/>
              </p:cNvSpPr>
              <p:nvPr/>
            </p:nvSpPr>
            <p:spPr bwMode="auto">
              <a:xfrm>
                <a:off x="2026" y="1981"/>
                <a:ext cx="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6" name="Rectangle 91"/>
              <p:cNvSpPr>
                <a:spLocks noChangeArrowheads="1"/>
              </p:cNvSpPr>
              <p:nvPr/>
            </p:nvSpPr>
            <p:spPr bwMode="auto">
              <a:xfrm>
                <a:off x="1621" y="2074"/>
                <a:ext cx="4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SQA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7" name="Freeform 92"/>
              <p:cNvSpPr>
                <a:spLocks/>
              </p:cNvSpPr>
              <p:nvPr/>
            </p:nvSpPr>
            <p:spPr bwMode="auto">
              <a:xfrm>
                <a:off x="2883" y="2045"/>
                <a:ext cx="786" cy="323"/>
              </a:xfrm>
              <a:custGeom>
                <a:avLst/>
                <a:gdLst>
                  <a:gd name="T0" fmla="*/ 26 w 1572"/>
                  <a:gd name="T1" fmla="*/ 607 h 646"/>
                  <a:gd name="T2" fmla="*/ 104 w 1572"/>
                  <a:gd name="T3" fmla="*/ 618 h 646"/>
                  <a:gd name="T4" fmla="*/ 204 w 1572"/>
                  <a:gd name="T5" fmla="*/ 630 h 646"/>
                  <a:gd name="T6" fmla="*/ 247 w 1572"/>
                  <a:gd name="T7" fmla="*/ 635 h 646"/>
                  <a:gd name="T8" fmla="*/ 330 w 1572"/>
                  <a:gd name="T9" fmla="*/ 641 h 646"/>
                  <a:gd name="T10" fmla="*/ 369 w 1572"/>
                  <a:gd name="T11" fmla="*/ 646 h 646"/>
                  <a:gd name="T12" fmla="*/ 395 w 1572"/>
                  <a:gd name="T13" fmla="*/ 646 h 646"/>
                  <a:gd name="T14" fmla="*/ 419 w 1572"/>
                  <a:gd name="T15" fmla="*/ 646 h 646"/>
                  <a:gd name="T16" fmla="*/ 441 w 1572"/>
                  <a:gd name="T17" fmla="*/ 646 h 646"/>
                  <a:gd name="T18" fmla="*/ 461 w 1572"/>
                  <a:gd name="T19" fmla="*/ 646 h 646"/>
                  <a:gd name="T20" fmla="*/ 480 w 1572"/>
                  <a:gd name="T21" fmla="*/ 644 h 646"/>
                  <a:gd name="T22" fmla="*/ 495 w 1572"/>
                  <a:gd name="T23" fmla="*/ 644 h 646"/>
                  <a:gd name="T24" fmla="*/ 510 w 1572"/>
                  <a:gd name="T25" fmla="*/ 643 h 646"/>
                  <a:gd name="T26" fmla="*/ 535 w 1572"/>
                  <a:gd name="T27" fmla="*/ 641 h 646"/>
                  <a:gd name="T28" fmla="*/ 555 w 1572"/>
                  <a:gd name="T29" fmla="*/ 641 h 646"/>
                  <a:gd name="T30" fmla="*/ 572 w 1572"/>
                  <a:gd name="T31" fmla="*/ 640 h 646"/>
                  <a:gd name="T32" fmla="*/ 594 w 1572"/>
                  <a:gd name="T33" fmla="*/ 638 h 646"/>
                  <a:gd name="T34" fmla="*/ 657 w 1572"/>
                  <a:gd name="T35" fmla="*/ 630 h 646"/>
                  <a:gd name="T36" fmla="*/ 703 w 1572"/>
                  <a:gd name="T37" fmla="*/ 624 h 646"/>
                  <a:gd name="T38" fmla="*/ 745 w 1572"/>
                  <a:gd name="T39" fmla="*/ 618 h 646"/>
                  <a:gd name="T40" fmla="*/ 797 w 1572"/>
                  <a:gd name="T41" fmla="*/ 607 h 646"/>
                  <a:gd name="T42" fmla="*/ 825 w 1572"/>
                  <a:gd name="T43" fmla="*/ 599 h 646"/>
                  <a:gd name="T44" fmla="*/ 880 w 1572"/>
                  <a:gd name="T45" fmla="*/ 592 h 646"/>
                  <a:gd name="T46" fmla="*/ 937 w 1572"/>
                  <a:gd name="T47" fmla="*/ 579 h 646"/>
                  <a:gd name="T48" fmla="*/ 999 w 1572"/>
                  <a:gd name="T49" fmla="*/ 569 h 646"/>
                  <a:gd name="T50" fmla="*/ 1045 w 1572"/>
                  <a:gd name="T51" fmla="*/ 559 h 646"/>
                  <a:gd name="T52" fmla="*/ 1078 w 1572"/>
                  <a:gd name="T53" fmla="*/ 555 h 646"/>
                  <a:gd name="T54" fmla="*/ 1111 w 1572"/>
                  <a:gd name="T55" fmla="*/ 550 h 646"/>
                  <a:gd name="T56" fmla="*/ 1147 w 1572"/>
                  <a:gd name="T57" fmla="*/ 544 h 646"/>
                  <a:gd name="T58" fmla="*/ 1184 w 1572"/>
                  <a:gd name="T59" fmla="*/ 539 h 646"/>
                  <a:gd name="T60" fmla="*/ 1224 w 1572"/>
                  <a:gd name="T61" fmla="*/ 535 h 646"/>
                  <a:gd name="T62" fmla="*/ 1282 w 1572"/>
                  <a:gd name="T63" fmla="*/ 529 h 646"/>
                  <a:gd name="T64" fmla="*/ 1323 w 1572"/>
                  <a:gd name="T65" fmla="*/ 525 h 646"/>
                  <a:gd name="T66" fmla="*/ 1366 w 1572"/>
                  <a:gd name="T67" fmla="*/ 521 h 646"/>
                  <a:gd name="T68" fmla="*/ 1415 w 1572"/>
                  <a:gd name="T69" fmla="*/ 521 h 646"/>
                  <a:gd name="T70" fmla="*/ 1466 w 1572"/>
                  <a:gd name="T71" fmla="*/ 519 h 646"/>
                  <a:gd name="T72" fmla="*/ 1518 w 1572"/>
                  <a:gd name="T73" fmla="*/ 518 h 646"/>
                  <a:gd name="T74" fmla="*/ 1572 w 1572"/>
                  <a:gd name="T75" fmla="*/ 518 h 646"/>
                  <a:gd name="T76" fmla="*/ 0 w 1572"/>
                  <a:gd name="T77"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72" h="646">
                    <a:moveTo>
                      <a:pt x="0" y="604"/>
                    </a:moveTo>
                    <a:lnTo>
                      <a:pt x="26" y="607"/>
                    </a:lnTo>
                    <a:lnTo>
                      <a:pt x="53" y="612"/>
                    </a:lnTo>
                    <a:lnTo>
                      <a:pt x="104" y="618"/>
                    </a:lnTo>
                    <a:lnTo>
                      <a:pt x="154" y="624"/>
                    </a:lnTo>
                    <a:lnTo>
                      <a:pt x="204" y="630"/>
                    </a:lnTo>
                    <a:lnTo>
                      <a:pt x="225" y="633"/>
                    </a:lnTo>
                    <a:lnTo>
                      <a:pt x="247" y="635"/>
                    </a:lnTo>
                    <a:lnTo>
                      <a:pt x="288" y="638"/>
                    </a:lnTo>
                    <a:lnTo>
                      <a:pt x="330" y="641"/>
                    </a:lnTo>
                    <a:lnTo>
                      <a:pt x="349" y="644"/>
                    </a:lnTo>
                    <a:lnTo>
                      <a:pt x="369" y="646"/>
                    </a:lnTo>
                    <a:lnTo>
                      <a:pt x="382" y="646"/>
                    </a:lnTo>
                    <a:lnTo>
                      <a:pt x="395" y="646"/>
                    </a:lnTo>
                    <a:lnTo>
                      <a:pt x="407" y="646"/>
                    </a:lnTo>
                    <a:lnTo>
                      <a:pt x="419" y="646"/>
                    </a:lnTo>
                    <a:lnTo>
                      <a:pt x="430" y="646"/>
                    </a:lnTo>
                    <a:lnTo>
                      <a:pt x="441" y="646"/>
                    </a:lnTo>
                    <a:lnTo>
                      <a:pt x="452" y="646"/>
                    </a:lnTo>
                    <a:lnTo>
                      <a:pt x="461" y="646"/>
                    </a:lnTo>
                    <a:lnTo>
                      <a:pt x="470" y="644"/>
                    </a:lnTo>
                    <a:lnTo>
                      <a:pt x="480" y="644"/>
                    </a:lnTo>
                    <a:lnTo>
                      <a:pt x="487" y="644"/>
                    </a:lnTo>
                    <a:lnTo>
                      <a:pt x="495" y="644"/>
                    </a:lnTo>
                    <a:lnTo>
                      <a:pt x="503" y="644"/>
                    </a:lnTo>
                    <a:lnTo>
                      <a:pt x="510" y="643"/>
                    </a:lnTo>
                    <a:lnTo>
                      <a:pt x="523" y="643"/>
                    </a:lnTo>
                    <a:lnTo>
                      <a:pt x="535" y="641"/>
                    </a:lnTo>
                    <a:lnTo>
                      <a:pt x="546" y="641"/>
                    </a:lnTo>
                    <a:lnTo>
                      <a:pt x="555" y="641"/>
                    </a:lnTo>
                    <a:lnTo>
                      <a:pt x="564" y="640"/>
                    </a:lnTo>
                    <a:lnTo>
                      <a:pt x="572" y="640"/>
                    </a:lnTo>
                    <a:lnTo>
                      <a:pt x="580" y="638"/>
                    </a:lnTo>
                    <a:lnTo>
                      <a:pt x="594" y="638"/>
                    </a:lnTo>
                    <a:lnTo>
                      <a:pt x="626" y="635"/>
                    </a:lnTo>
                    <a:lnTo>
                      <a:pt x="657" y="630"/>
                    </a:lnTo>
                    <a:lnTo>
                      <a:pt x="688" y="626"/>
                    </a:lnTo>
                    <a:lnTo>
                      <a:pt x="703" y="624"/>
                    </a:lnTo>
                    <a:lnTo>
                      <a:pt x="718" y="623"/>
                    </a:lnTo>
                    <a:lnTo>
                      <a:pt x="745" y="618"/>
                    </a:lnTo>
                    <a:lnTo>
                      <a:pt x="771" y="612"/>
                    </a:lnTo>
                    <a:lnTo>
                      <a:pt x="797" y="607"/>
                    </a:lnTo>
                    <a:lnTo>
                      <a:pt x="811" y="604"/>
                    </a:lnTo>
                    <a:lnTo>
                      <a:pt x="825" y="599"/>
                    </a:lnTo>
                    <a:lnTo>
                      <a:pt x="853" y="596"/>
                    </a:lnTo>
                    <a:lnTo>
                      <a:pt x="880" y="592"/>
                    </a:lnTo>
                    <a:lnTo>
                      <a:pt x="910" y="586"/>
                    </a:lnTo>
                    <a:lnTo>
                      <a:pt x="937" y="579"/>
                    </a:lnTo>
                    <a:lnTo>
                      <a:pt x="968" y="575"/>
                    </a:lnTo>
                    <a:lnTo>
                      <a:pt x="999" y="569"/>
                    </a:lnTo>
                    <a:lnTo>
                      <a:pt x="1030" y="562"/>
                    </a:lnTo>
                    <a:lnTo>
                      <a:pt x="1045" y="559"/>
                    </a:lnTo>
                    <a:lnTo>
                      <a:pt x="1062" y="558"/>
                    </a:lnTo>
                    <a:lnTo>
                      <a:pt x="1078" y="555"/>
                    </a:lnTo>
                    <a:lnTo>
                      <a:pt x="1094" y="553"/>
                    </a:lnTo>
                    <a:lnTo>
                      <a:pt x="1111" y="550"/>
                    </a:lnTo>
                    <a:lnTo>
                      <a:pt x="1128" y="547"/>
                    </a:lnTo>
                    <a:lnTo>
                      <a:pt x="1147" y="544"/>
                    </a:lnTo>
                    <a:lnTo>
                      <a:pt x="1165" y="541"/>
                    </a:lnTo>
                    <a:lnTo>
                      <a:pt x="1184" y="539"/>
                    </a:lnTo>
                    <a:lnTo>
                      <a:pt x="1204" y="536"/>
                    </a:lnTo>
                    <a:lnTo>
                      <a:pt x="1224" y="535"/>
                    </a:lnTo>
                    <a:lnTo>
                      <a:pt x="1242" y="533"/>
                    </a:lnTo>
                    <a:lnTo>
                      <a:pt x="1282" y="529"/>
                    </a:lnTo>
                    <a:lnTo>
                      <a:pt x="1303" y="527"/>
                    </a:lnTo>
                    <a:lnTo>
                      <a:pt x="1323" y="525"/>
                    </a:lnTo>
                    <a:lnTo>
                      <a:pt x="1344" y="522"/>
                    </a:lnTo>
                    <a:lnTo>
                      <a:pt x="1366" y="521"/>
                    </a:lnTo>
                    <a:lnTo>
                      <a:pt x="1390" y="521"/>
                    </a:lnTo>
                    <a:lnTo>
                      <a:pt x="1415" y="521"/>
                    </a:lnTo>
                    <a:lnTo>
                      <a:pt x="1440" y="521"/>
                    </a:lnTo>
                    <a:lnTo>
                      <a:pt x="1466" y="519"/>
                    </a:lnTo>
                    <a:lnTo>
                      <a:pt x="1491" y="519"/>
                    </a:lnTo>
                    <a:lnTo>
                      <a:pt x="1518" y="518"/>
                    </a:lnTo>
                    <a:lnTo>
                      <a:pt x="1544" y="518"/>
                    </a:lnTo>
                    <a:lnTo>
                      <a:pt x="1572" y="518"/>
                    </a:lnTo>
                    <a:lnTo>
                      <a:pt x="1572" y="0"/>
                    </a:lnTo>
                    <a:lnTo>
                      <a:pt x="0" y="0"/>
                    </a:lnTo>
                    <a:lnTo>
                      <a:pt x="0" y="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93"/>
              <p:cNvSpPr>
                <a:spLocks/>
              </p:cNvSpPr>
              <p:nvPr/>
            </p:nvSpPr>
            <p:spPr bwMode="auto">
              <a:xfrm>
                <a:off x="2883" y="2045"/>
                <a:ext cx="786" cy="323"/>
              </a:xfrm>
              <a:custGeom>
                <a:avLst/>
                <a:gdLst>
                  <a:gd name="T0" fmla="*/ 26 w 1572"/>
                  <a:gd name="T1" fmla="*/ 607 h 646"/>
                  <a:gd name="T2" fmla="*/ 104 w 1572"/>
                  <a:gd name="T3" fmla="*/ 618 h 646"/>
                  <a:gd name="T4" fmla="*/ 204 w 1572"/>
                  <a:gd name="T5" fmla="*/ 630 h 646"/>
                  <a:gd name="T6" fmla="*/ 247 w 1572"/>
                  <a:gd name="T7" fmla="*/ 635 h 646"/>
                  <a:gd name="T8" fmla="*/ 330 w 1572"/>
                  <a:gd name="T9" fmla="*/ 641 h 646"/>
                  <a:gd name="T10" fmla="*/ 369 w 1572"/>
                  <a:gd name="T11" fmla="*/ 646 h 646"/>
                  <a:gd name="T12" fmla="*/ 395 w 1572"/>
                  <a:gd name="T13" fmla="*/ 646 h 646"/>
                  <a:gd name="T14" fmla="*/ 419 w 1572"/>
                  <a:gd name="T15" fmla="*/ 646 h 646"/>
                  <a:gd name="T16" fmla="*/ 441 w 1572"/>
                  <a:gd name="T17" fmla="*/ 646 h 646"/>
                  <a:gd name="T18" fmla="*/ 461 w 1572"/>
                  <a:gd name="T19" fmla="*/ 646 h 646"/>
                  <a:gd name="T20" fmla="*/ 480 w 1572"/>
                  <a:gd name="T21" fmla="*/ 644 h 646"/>
                  <a:gd name="T22" fmla="*/ 495 w 1572"/>
                  <a:gd name="T23" fmla="*/ 644 h 646"/>
                  <a:gd name="T24" fmla="*/ 510 w 1572"/>
                  <a:gd name="T25" fmla="*/ 643 h 646"/>
                  <a:gd name="T26" fmla="*/ 535 w 1572"/>
                  <a:gd name="T27" fmla="*/ 641 h 646"/>
                  <a:gd name="T28" fmla="*/ 555 w 1572"/>
                  <a:gd name="T29" fmla="*/ 641 h 646"/>
                  <a:gd name="T30" fmla="*/ 572 w 1572"/>
                  <a:gd name="T31" fmla="*/ 640 h 646"/>
                  <a:gd name="T32" fmla="*/ 594 w 1572"/>
                  <a:gd name="T33" fmla="*/ 638 h 646"/>
                  <a:gd name="T34" fmla="*/ 657 w 1572"/>
                  <a:gd name="T35" fmla="*/ 630 h 646"/>
                  <a:gd name="T36" fmla="*/ 703 w 1572"/>
                  <a:gd name="T37" fmla="*/ 624 h 646"/>
                  <a:gd name="T38" fmla="*/ 745 w 1572"/>
                  <a:gd name="T39" fmla="*/ 618 h 646"/>
                  <a:gd name="T40" fmla="*/ 797 w 1572"/>
                  <a:gd name="T41" fmla="*/ 607 h 646"/>
                  <a:gd name="T42" fmla="*/ 825 w 1572"/>
                  <a:gd name="T43" fmla="*/ 599 h 646"/>
                  <a:gd name="T44" fmla="*/ 880 w 1572"/>
                  <a:gd name="T45" fmla="*/ 592 h 646"/>
                  <a:gd name="T46" fmla="*/ 937 w 1572"/>
                  <a:gd name="T47" fmla="*/ 579 h 646"/>
                  <a:gd name="T48" fmla="*/ 999 w 1572"/>
                  <a:gd name="T49" fmla="*/ 569 h 646"/>
                  <a:gd name="T50" fmla="*/ 1045 w 1572"/>
                  <a:gd name="T51" fmla="*/ 559 h 646"/>
                  <a:gd name="T52" fmla="*/ 1078 w 1572"/>
                  <a:gd name="T53" fmla="*/ 555 h 646"/>
                  <a:gd name="T54" fmla="*/ 1111 w 1572"/>
                  <a:gd name="T55" fmla="*/ 550 h 646"/>
                  <a:gd name="T56" fmla="*/ 1147 w 1572"/>
                  <a:gd name="T57" fmla="*/ 544 h 646"/>
                  <a:gd name="T58" fmla="*/ 1184 w 1572"/>
                  <a:gd name="T59" fmla="*/ 539 h 646"/>
                  <a:gd name="T60" fmla="*/ 1224 w 1572"/>
                  <a:gd name="T61" fmla="*/ 535 h 646"/>
                  <a:gd name="T62" fmla="*/ 1282 w 1572"/>
                  <a:gd name="T63" fmla="*/ 529 h 646"/>
                  <a:gd name="T64" fmla="*/ 1323 w 1572"/>
                  <a:gd name="T65" fmla="*/ 525 h 646"/>
                  <a:gd name="T66" fmla="*/ 1366 w 1572"/>
                  <a:gd name="T67" fmla="*/ 521 h 646"/>
                  <a:gd name="T68" fmla="*/ 1415 w 1572"/>
                  <a:gd name="T69" fmla="*/ 521 h 646"/>
                  <a:gd name="T70" fmla="*/ 1466 w 1572"/>
                  <a:gd name="T71" fmla="*/ 519 h 646"/>
                  <a:gd name="T72" fmla="*/ 1518 w 1572"/>
                  <a:gd name="T73" fmla="*/ 518 h 646"/>
                  <a:gd name="T74" fmla="*/ 1572 w 1572"/>
                  <a:gd name="T75" fmla="*/ 518 h 646"/>
                  <a:gd name="T76" fmla="*/ 0 w 1572"/>
                  <a:gd name="T77"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72" h="646">
                    <a:moveTo>
                      <a:pt x="0" y="604"/>
                    </a:moveTo>
                    <a:lnTo>
                      <a:pt x="26" y="607"/>
                    </a:lnTo>
                    <a:lnTo>
                      <a:pt x="53" y="612"/>
                    </a:lnTo>
                    <a:lnTo>
                      <a:pt x="104" y="618"/>
                    </a:lnTo>
                    <a:lnTo>
                      <a:pt x="154" y="624"/>
                    </a:lnTo>
                    <a:lnTo>
                      <a:pt x="204" y="630"/>
                    </a:lnTo>
                    <a:lnTo>
                      <a:pt x="225" y="633"/>
                    </a:lnTo>
                    <a:lnTo>
                      <a:pt x="247" y="635"/>
                    </a:lnTo>
                    <a:lnTo>
                      <a:pt x="288" y="638"/>
                    </a:lnTo>
                    <a:lnTo>
                      <a:pt x="330" y="641"/>
                    </a:lnTo>
                    <a:lnTo>
                      <a:pt x="349" y="644"/>
                    </a:lnTo>
                    <a:lnTo>
                      <a:pt x="369" y="646"/>
                    </a:lnTo>
                    <a:lnTo>
                      <a:pt x="382" y="646"/>
                    </a:lnTo>
                    <a:lnTo>
                      <a:pt x="395" y="646"/>
                    </a:lnTo>
                    <a:lnTo>
                      <a:pt x="407" y="646"/>
                    </a:lnTo>
                    <a:lnTo>
                      <a:pt x="419" y="646"/>
                    </a:lnTo>
                    <a:lnTo>
                      <a:pt x="430" y="646"/>
                    </a:lnTo>
                    <a:lnTo>
                      <a:pt x="441" y="646"/>
                    </a:lnTo>
                    <a:lnTo>
                      <a:pt x="452" y="646"/>
                    </a:lnTo>
                    <a:lnTo>
                      <a:pt x="461" y="646"/>
                    </a:lnTo>
                    <a:lnTo>
                      <a:pt x="470" y="644"/>
                    </a:lnTo>
                    <a:lnTo>
                      <a:pt x="480" y="644"/>
                    </a:lnTo>
                    <a:lnTo>
                      <a:pt x="487" y="644"/>
                    </a:lnTo>
                    <a:lnTo>
                      <a:pt x="495" y="644"/>
                    </a:lnTo>
                    <a:lnTo>
                      <a:pt x="503" y="644"/>
                    </a:lnTo>
                    <a:lnTo>
                      <a:pt x="510" y="643"/>
                    </a:lnTo>
                    <a:lnTo>
                      <a:pt x="523" y="643"/>
                    </a:lnTo>
                    <a:lnTo>
                      <a:pt x="535" y="641"/>
                    </a:lnTo>
                    <a:lnTo>
                      <a:pt x="546" y="641"/>
                    </a:lnTo>
                    <a:lnTo>
                      <a:pt x="555" y="641"/>
                    </a:lnTo>
                    <a:lnTo>
                      <a:pt x="564" y="640"/>
                    </a:lnTo>
                    <a:lnTo>
                      <a:pt x="572" y="640"/>
                    </a:lnTo>
                    <a:lnTo>
                      <a:pt x="580" y="638"/>
                    </a:lnTo>
                    <a:lnTo>
                      <a:pt x="594" y="638"/>
                    </a:lnTo>
                    <a:lnTo>
                      <a:pt x="626" y="635"/>
                    </a:lnTo>
                    <a:lnTo>
                      <a:pt x="657" y="630"/>
                    </a:lnTo>
                    <a:lnTo>
                      <a:pt x="688" y="626"/>
                    </a:lnTo>
                    <a:lnTo>
                      <a:pt x="703" y="624"/>
                    </a:lnTo>
                    <a:lnTo>
                      <a:pt x="718" y="623"/>
                    </a:lnTo>
                    <a:lnTo>
                      <a:pt x="745" y="618"/>
                    </a:lnTo>
                    <a:lnTo>
                      <a:pt x="771" y="612"/>
                    </a:lnTo>
                    <a:lnTo>
                      <a:pt x="797" y="607"/>
                    </a:lnTo>
                    <a:lnTo>
                      <a:pt x="811" y="604"/>
                    </a:lnTo>
                    <a:lnTo>
                      <a:pt x="825" y="599"/>
                    </a:lnTo>
                    <a:lnTo>
                      <a:pt x="853" y="596"/>
                    </a:lnTo>
                    <a:lnTo>
                      <a:pt x="880" y="592"/>
                    </a:lnTo>
                    <a:lnTo>
                      <a:pt x="910" y="586"/>
                    </a:lnTo>
                    <a:lnTo>
                      <a:pt x="937" y="579"/>
                    </a:lnTo>
                    <a:lnTo>
                      <a:pt x="968" y="575"/>
                    </a:lnTo>
                    <a:lnTo>
                      <a:pt x="999" y="569"/>
                    </a:lnTo>
                    <a:lnTo>
                      <a:pt x="1030" y="562"/>
                    </a:lnTo>
                    <a:lnTo>
                      <a:pt x="1045" y="559"/>
                    </a:lnTo>
                    <a:lnTo>
                      <a:pt x="1062" y="558"/>
                    </a:lnTo>
                    <a:lnTo>
                      <a:pt x="1078" y="555"/>
                    </a:lnTo>
                    <a:lnTo>
                      <a:pt x="1094" y="553"/>
                    </a:lnTo>
                    <a:lnTo>
                      <a:pt x="1111" y="550"/>
                    </a:lnTo>
                    <a:lnTo>
                      <a:pt x="1128" y="547"/>
                    </a:lnTo>
                    <a:lnTo>
                      <a:pt x="1147" y="544"/>
                    </a:lnTo>
                    <a:lnTo>
                      <a:pt x="1165" y="541"/>
                    </a:lnTo>
                    <a:lnTo>
                      <a:pt x="1184" y="539"/>
                    </a:lnTo>
                    <a:lnTo>
                      <a:pt x="1204" y="536"/>
                    </a:lnTo>
                    <a:lnTo>
                      <a:pt x="1224" y="535"/>
                    </a:lnTo>
                    <a:lnTo>
                      <a:pt x="1242" y="533"/>
                    </a:lnTo>
                    <a:lnTo>
                      <a:pt x="1282" y="529"/>
                    </a:lnTo>
                    <a:lnTo>
                      <a:pt x="1303" y="527"/>
                    </a:lnTo>
                    <a:lnTo>
                      <a:pt x="1323" y="525"/>
                    </a:lnTo>
                    <a:lnTo>
                      <a:pt x="1344" y="522"/>
                    </a:lnTo>
                    <a:lnTo>
                      <a:pt x="1366" y="521"/>
                    </a:lnTo>
                    <a:lnTo>
                      <a:pt x="1390" y="521"/>
                    </a:lnTo>
                    <a:lnTo>
                      <a:pt x="1415" y="521"/>
                    </a:lnTo>
                    <a:lnTo>
                      <a:pt x="1440" y="521"/>
                    </a:lnTo>
                    <a:lnTo>
                      <a:pt x="1466" y="519"/>
                    </a:lnTo>
                    <a:lnTo>
                      <a:pt x="1491" y="519"/>
                    </a:lnTo>
                    <a:lnTo>
                      <a:pt x="1518" y="518"/>
                    </a:lnTo>
                    <a:lnTo>
                      <a:pt x="1544" y="518"/>
                    </a:lnTo>
                    <a:lnTo>
                      <a:pt x="1572" y="518"/>
                    </a:lnTo>
                    <a:lnTo>
                      <a:pt x="1572" y="0"/>
                    </a:lnTo>
                    <a:lnTo>
                      <a:pt x="0" y="0"/>
                    </a:lnTo>
                    <a:lnTo>
                      <a:pt x="0" y="604"/>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Rectangle 94"/>
              <p:cNvSpPr>
                <a:spLocks noChangeArrowheads="1"/>
              </p:cNvSpPr>
              <p:nvPr/>
            </p:nvSpPr>
            <p:spPr bwMode="auto">
              <a:xfrm>
                <a:off x="3030" y="2074"/>
                <a:ext cx="4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0" name="Rectangle 95"/>
              <p:cNvSpPr>
                <a:spLocks noChangeArrowheads="1"/>
              </p:cNvSpPr>
              <p:nvPr/>
            </p:nvSpPr>
            <p:spPr bwMode="auto">
              <a:xfrm>
                <a:off x="3467" y="2074"/>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1" name="Rectangle 96"/>
              <p:cNvSpPr>
                <a:spLocks noChangeArrowheads="1"/>
              </p:cNvSpPr>
              <p:nvPr/>
            </p:nvSpPr>
            <p:spPr bwMode="auto">
              <a:xfrm>
                <a:off x="3493" y="2074"/>
                <a:ext cx="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2" name="Rectangle 97"/>
              <p:cNvSpPr>
                <a:spLocks noChangeArrowheads="1"/>
              </p:cNvSpPr>
              <p:nvPr/>
            </p:nvSpPr>
            <p:spPr bwMode="auto">
              <a:xfrm>
                <a:off x="2956" y="2166"/>
                <a:ext cx="7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quality manual and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3" name="Rectangle 98"/>
              <p:cNvSpPr>
                <a:spLocks noChangeArrowheads="1"/>
              </p:cNvSpPr>
              <p:nvPr/>
            </p:nvSpPr>
            <p:spPr bwMode="auto">
              <a:xfrm>
                <a:off x="3003" y="2259"/>
                <a:ext cx="60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SQA procedures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4" name="Rectangle 99"/>
              <p:cNvSpPr>
                <a:spLocks noChangeArrowheads="1"/>
              </p:cNvSpPr>
              <p:nvPr/>
            </p:nvSpPr>
            <p:spPr bwMode="auto">
              <a:xfrm>
                <a:off x="1451" y="2693"/>
                <a:ext cx="739"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100"/>
              <p:cNvSpPr>
                <a:spLocks noChangeArrowheads="1"/>
              </p:cNvSpPr>
              <p:nvPr/>
            </p:nvSpPr>
            <p:spPr bwMode="auto">
              <a:xfrm>
                <a:off x="1451" y="2693"/>
                <a:ext cx="739" cy="277"/>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Rectangle 101"/>
              <p:cNvSpPr>
                <a:spLocks noChangeArrowheads="1"/>
              </p:cNvSpPr>
              <p:nvPr/>
            </p:nvSpPr>
            <p:spPr bwMode="auto">
              <a:xfrm>
                <a:off x="1507" y="2739"/>
                <a:ext cx="60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Implementation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7" name="Rectangle 102"/>
              <p:cNvSpPr>
                <a:spLocks noChangeArrowheads="1"/>
              </p:cNvSpPr>
              <p:nvPr/>
            </p:nvSpPr>
            <p:spPr bwMode="auto">
              <a:xfrm>
                <a:off x="1782" y="2832"/>
                <a:ext cx="11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of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 name="Rectangle 103"/>
              <p:cNvSpPr>
                <a:spLocks noChangeArrowheads="1"/>
              </p:cNvSpPr>
              <p:nvPr/>
            </p:nvSpPr>
            <p:spPr bwMode="auto">
              <a:xfrm>
                <a:off x="1545" y="2923"/>
                <a:ext cx="46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 name="Rectangle 104"/>
              <p:cNvSpPr>
                <a:spLocks noChangeArrowheads="1"/>
              </p:cNvSpPr>
              <p:nvPr/>
            </p:nvSpPr>
            <p:spPr bwMode="auto">
              <a:xfrm>
                <a:off x="2031" y="2908"/>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0" name="Rectangle 105"/>
              <p:cNvSpPr>
                <a:spLocks noChangeArrowheads="1"/>
              </p:cNvSpPr>
              <p:nvPr/>
            </p:nvSpPr>
            <p:spPr bwMode="auto">
              <a:xfrm>
                <a:off x="2056" y="2923"/>
                <a:ext cx="8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1" name="Rectangle 106"/>
              <p:cNvSpPr>
                <a:spLocks noChangeArrowheads="1"/>
              </p:cNvSpPr>
              <p:nvPr/>
            </p:nvSpPr>
            <p:spPr bwMode="auto">
              <a:xfrm>
                <a:off x="1592" y="3016"/>
                <a:ext cx="44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SQA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2" name="Rectangle 107"/>
              <p:cNvSpPr>
                <a:spLocks noChangeArrowheads="1"/>
              </p:cNvSpPr>
              <p:nvPr/>
            </p:nvSpPr>
            <p:spPr bwMode="auto">
              <a:xfrm>
                <a:off x="2883" y="2462"/>
                <a:ext cx="741"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108"/>
              <p:cNvSpPr>
                <a:spLocks noChangeArrowheads="1"/>
              </p:cNvSpPr>
              <p:nvPr/>
            </p:nvSpPr>
            <p:spPr bwMode="auto">
              <a:xfrm>
                <a:off x="2883" y="2462"/>
                <a:ext cx="741" cy="277"/>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Rectangle 109"/>
              <p:cNvSpPr>
                <a:spLocks noChangeArrowheads="1"/>
              </p:cNvSpPr>
              <p:nvPr/>
            </p:nvSpPr>
            <p:spPr bwMode="auto">
              <a:xfrm>
                <a:off x="3030" y="2491"/>
                <a:ext cx="51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Review of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5" name="Rectangle 110"/>
              <p:cNvSpPr>
                <a:spLocks noChangeArrowheads="1"/>
              </p:cNvSpPr>
              <p:nvPr/>
            </p:nvSpPr>
            <p:spPr bwMode="auto">
              <a:xfrm>
                <a:off x="2932" y="2583"/>
                <a:ext cx="7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quality manual and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6" name="Rectangle 111"/>
              <p:cNvSpPr>
                <a:spLocks noChangeArrowheads="1"/>
              </p:cNvSpPr>
              <p:nvPr/>
            </p:nvSpPr>
            <p:spPr bwMode="auto">
              <a:xfrm>
                <a:off x="2980" y="2675"/>
                <a:ext cx="60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SQA procedures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7" name="Freeform 112"/>
              <p:cNvSpPr>
                <a:spLocks/>
              </p:cNvSpPr>
              <p:nvPr/>
            </p:nvSpPr>
            <p:spPr bwMode="auto">
              <a:xfrm>
                <a:off x="2838" y="2878"/>
                <a:ext cx="831" cy="554"/>
              </a:xfrm>
              <a:custGeom>
                <a:avLst/>
                <a:gdLst>
                  <a:gd name="T0" fmla="*/ 833 w 1663"/>
                  <a:gd name="T1" fmla="*/ 0 h 1110"/>
                  <a:gd name="T2" fmla="*/ 0 w 1663"/>
                  <a:gd name="T3" fmla="*/ 555 h 1110"/>
                  <a:gd name="T4" fmla="*/ 833 w 1663"/>
                  <a:gd name="T5" fmla="*/ 1110 h 1110"/>
                  <a:gd name="T6" fmla="*/ 1663 w 1663"/>
                  <a:gd name="T7" fmla="*/ 555 h 1110"/>
                  <a:gd name="T8" fmla="*/ 833 w 1663"/>
                  <a:gd name="T9" fmla="*/ 0 h 1110"/>
                </a:gdLst>
                <a:ahLst/>
                <a:cxnLst>
                  <a:cxn ang="0">
                    <a:pos x="T0" y="T1"/>
                  </a:cxn>
                  <a:cxn ang="0">
                    <a:pos x="T2" y="T3"/>
                  </a:cxn>
                  <a:cxn ang="0">
                    <a:pos x="T4" y="T5"/>
                  </a:cxn>
                  <a:cxn ang="0">
                    <a:pos x="T6" y="T7"/>
                  </a:cxn>
                  <a:cxn ang="0">
                    <a:pos x="T8" y="T9"/>
                  </a:cxn>
                </a:cxnLst>
                <a:rect l="0" t="0" r="r" b="b"/>
                <a:pathLst>
                  <a:path w="1663" h="1110">
                    <a:moveTo>
                      <a:pt x="833" y="0"/>
                    </a:moveTo>
                    <a:lnTo>
                      <a:pt x="0" y="555"/>
                    </a:lnTo>
                    <a:lnTo>
                      <a:pt x="833" y="1110"/>
                    </a:lnTo>
                    <a:lnTo>
                      <a:pt x="1663" y="555"/>
                    </a:lnTo>
                    <a:lnTo>
                      <a:pt x="8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3"/>
              <p:cNvSpPr>
                <a:spLocks/>
              </p:cNvSpPr>
              <p:nvPr/>
            </p:nvSpPr>
            <p:spPr bwMode="auto">
              <a:xfrm>
                <a:off x="2838" y="2878"/>
                <a:ext cx="831" cy="554"/>
              </a:xfrm>
              <a:custGeom>
                <a:avLst/>
                <a:gdLst>
                  <a:gd name="T0" fmla="*/ 833 w 1663"/>
                  <a:gd name="T1" fmla="*/ 0 h 1110"/>
                  <a:gd name="T2" fmla="*/ 0 w 1663"/>
                  <a:gd name="T3" fmla="*/ 555 h 1110"/>
                  <a:gd name="T4" fmla="*/ 833 w 1663"/>
                  <a:gd name="T5" fmla="*/ 1110 h 1110"/>
                  <a:gd name="T6" fmla="*/ 1663 w 1663"/>
                  <a:gd name="T7" fmla="*/ 555 h 1110"/>
                  <a:gd name="T8" fmla="*/ 833 w 1663"/>
                  <a:gd name="T9" fmla="*/ 0 h 1110"/>
                </a:gdLst>
                <a:ahLst/>
                <a:cxnLst>
                  <a:cxn ang="0">
                    <a:pos x="T0" y="T1"/>
                  </a:cxn>
                  <a:cxn ang="0">
                    <a:pos x="T2" y="T3"/>
                  </a:cxn>
                  <a:cxn ang="0">
                    <a:pos x="T4" y="T5"/>
                  </a:cxn>
                  <a:cxn ang="0">
                    <a:pos x="T6" y="T7"/>
                  </a:cxn>
                  <a:cxn ang="0">
                    <a:pos x="T8" y="T9"/>
                  </a:cxn>
                </a:cxnLst>
                <a:rect l="0" t="0" r="r" b="b"/>
                <a:pathLst>
                  <a:path w="1663" h="1110">
                    <a:moveTo>
                      <a:pt x="833" y="0"/>
                    </a:moveTo>
                    <a:lnTo>
                      <a:pt x="0" y="555"/>
                    </a:lnTo>
                    <a:lnTo>
                      <a:pt x="833" y="1110"/>
                    </a:lnTo>
                    <a:lnTo>
                      <a:pt x="1663" y="555"/>
                    </a:lnTo>
                    <a:lnTo>
                      <a:pt x="833" y="0"/>
                    </a:lnTo>
                    <a:close/>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Rectangle 114"/>
              <p:cNvSpPr>
                <a:spLocks noChangeArrowheads="1"/>
              </p:cNvSpPr>
              <p:nvPr/>
            </p:nvSpPr>
            <p:spPr bwMode="auto">
              <a:xfrm>
                <a:off x="3079" y="3032"/>
                <a:ext cx="4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Do the quality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0" name="Rectangle 115"/>
              <p:cNvSpPr>
                <a:spLocks noChangeArrowheads="1"/>
              </p:cNvSpPr>
              <p:nvPr/>
            </p:nvSpPr>
            <p:spPr bwMode="auto">
              <a:xfrm>
                <a:off x="3107" y="3100"/>
                <a:ext cx="36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manual and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1" name="Rectangle 116"/>
              <p:cNvSpPr>
                <a:spLocks noChangeArrowheads="1"/>
              </p:cNvSpPr>
              <p:nvPr/>
            </p:nvSpPr>
            <p:spPr bwMode="auto">
              <a:xfrm>
                <a:off x="3117" y="3170"/>
                <a:ext cx="34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procedures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2" name="Rectangle 117"/>
              <p:cNvSpPr>
                <a:spLocks noChangeArrowheads="1"/>
              </p:cNvSpPr>
              <p:nvPr/>
            </p:nvSpPr>
            <p:spPr bwMode="auto">
              <a:xfrm>
                <a:off x="3102" y="3238"/>
                <a:ext cx="39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comply with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3" name="Rectangle 118"/>
              <p:cNvSpPr>
                <a:spLocks noChangeArrowheads="1"/>
              </p:cNvSpPr>
              <p:nvPr/>
            </p:nvSpPr>
            <p:spPr bwMode="auto">
              <a:xfrm>
                <a:off x="3093" y="3308"/>
                <a:ext cx="28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ISO 9000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4" name="Rectangle 119"/>
              <p:cNvSpPr>
                <a:spLocks noChangeArrowheads="1"/>
              </p:cNvSpPr>
              <p:nvPr/>
            </p:nvSpPr>
            <p:spPr bwMode="auto">
              <a:xfrm>
                <a:off x="3323" y="3308"/>
                <a:ext cx="4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5" name="Rectangle 120"/>
              <p:cNvSpPr>
                <a:spLocks noChangeArrowheads="1"/>
              </p:cNvSpPr>
              <p:nvPr/>
            </p:nvSpPr>
            <p:spPr bwMode="auto">
              <a:xfrm>
                <a:off x="3342" y="3308"/>
                <a:ext cx="1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rgbClr val="000000"/>
                    </a:solidFill>
                    <a:effectLst/>
                    <a:latin typeface="Times New Roman" pitchFamily="18" charset="0"/>
                    <a:cs typeface="Arial" pitchFamily="34" charset="0"/>
                  </a:rPr>
                  <a:t>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 name="Line 121"/>
              <p:cNvSpPr>
                <a:spLocks noChangeShapeType="1"/>
              </p:cNvSpPr>
              <p:nvPr/>
            </p:nvSpPr>
            <p:spPr bwMode="auto">
              <a:xfrm flipV="1">
                <a:off x="3855" y="1953"/>
                <a:ext cx="0" cy="120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Freeform 122"/>
              <p:cNvSpPr>
                <a:spLocks noEditPoints="1"/>
              </p:cNvSpPr>
              <p:nvPr/>
            </p:nvSpPr>
            <p:spPr bwMode="auto">
              <a:xfrm>
                <a:off x="2946" y="1527"/>
                <a:ext cx="1659" cy="38"/>
              </a:xfrm>
              <a:custGeom>
                <a:avLst/>
                <a:gdLst>
                  <a:gd name="T0" fmla="*/ 3315 w 3320"/>
                  <a:gd name="T1" fmla="*/ 42 h 77"/>
                  <a:gd name="T2" fmla="*/ 63 w 3320"/>
                  <a:gd name="T3" fmla="*/ 43 h 77"/>
                  <a:gd name="T4" fmla="*/ 62 w 3320"/>
                  <a:gd name="T5" fmla="*/ 43 h 77"/>
                  <a:gd name="T6" fmla="*/ 60 w 3320"/>
                  <a:gd name="T7" fmla="*/ 42 h 77"/>
                  <a:gd name="T8" fmla="*/ 59 w 3320"/>
                  <a:gd name="T9" fmla="*/ 40 h 77"/>
                  <a:gd name="T10" fmla="*/ 59 w 3320"/>
                  <a:gd name="T11" fmla="*/ 38 h 77"/>
                  <a:gd name="T12" fmla="*/ 59 w 3320"/>
                  <a:gd name="T13" fmla="*/ 37 h 77"/>
                  <a:gd name="T14" fmla="*/ 60 w 3320"/>
                  <a:gd name="T15" fmla="*/ 34 h 77"/>
                  <a:gd name="T16" fmla="*/ 62 w 3320"/>
                  <a:gd name="T17" fmla="*/ 34 h 77"/>
                  <a:gd name="T18" fmla="*/ 63 w 3320"/>
                  <a:gd name="T19" fmla="*/ 34 h 77"/>
                  <a:gd name="T20" fmla="*/ 3315 w 3320"/>
                  <a:gd name="T21" fmla="*/ 32 h 77"/>
                  <a:gd name="T22" fmla="*/ 3317 w 3320"/>
                  <a:gd name="T23" fmla="*/ 32 h 77"/>
                  <a:gd name="T24" fmla="*/ 3318 w 3320"/>
                  <a:gd name="T25" fmla="*/ 32 h 77"/>
                  <a:gd name="T26" fmla="*/ 3320 w 3320"/>
                  <a:gd name="T27" fmla="*/ 34 h 77"/>
                  <a:gd name="T28" fmla="*/ 3320 w 3320"/>
                  <a:gd name="T29" fmla="*/ 37 h 77"/>
                  <a:gd name="T30" fmla="*/ 3320 w 3320"/>
                  <a:gd name="T31" fmla="*/ 38 h 77"/>
                  <a:gd name="T32" fmla="*/ 3318 w 3320"/>
                  <a:gd name="T33" fmla="*/ 40 h 77"/>
                  <a:gd name="T34" fmla="*/ 3317 w 3320"/>
                  <a:gd name="T35" fmla="*/ 42 h 77"/>
                  <a:gd name="T36" fmla="*/ 3315 w 3320"/>
                  <a:gd name="T37" fmla="*/ 42 h 77"/>
                  <a:gd name="T38" fmla="*/ 3315 w 3320"/>
                  <a:gd name="T39" fmla="*/ 42 h 77"/>
                  <a:gd name="T40" fmla="*/ 77 w 3320"/>
                  <a:gd name="T41" fmla="*/ 77 h 77"/>
                  <a:gd name="T42" fmla="*/ 0 w 3320"/>
                  <a:gd name="T43" fmla="*/ 38 h 77"/>
                  <a:gd name="T44" fmla="*/ 77 w 3320"/>
                  <a:gd name="T45" fmla="*/ 0 h 77"/>
                  <a:gd name="T46" fmla="*/ 77 w 3320"/>
                  <a:gd name="T4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0" h="77">
                    <a:moveTo>
                      <a:pt x="3315" y="42"/>
                    </a:moveTo>
                    <a:lnTo>
                      <a:pt x="63" y="43"/>
                    </a:lnTo>
                    <a:lnTo>
                      <a:pt x="62" y="43"/>
                    </a:lnTo>
                    <a:lnTo>
                      <a:pt x="60" y="42"/>
                    </a:lnTo>
                    <a:lnTo>
                      <a:pt x="59" y="40"/>
                    </a:lnTo>
                    <a:lnTo>
                      <a:pt x="59" y="38"/>
                    </a:lnTo>
                    <a:lnTo>
                      <a:pt x="59" y="37"/>
                    </a:lnTo>
                    <a:lnTo>
                      <a:pt x="60" y="34"/>
                    </a:lnTo>
                    <a:lnTo>
                      <a:pt x="62" y="34"/>
                    </a:lnTo>
                    <a:lnTo>
                      <a:pt x="63" y="34"/>
                    </a:lnTo>
                    <a:lnTo>
                      <a:pt x="3315" y="32"/>
                    </a:lnTo>
                    <a:lnTo>
                      <a:pt x="3317" y="32"/>
                    </a:lnTo>
                    <a:lnTo>
                      <a:pt x="3318" y="32"/>
                    </a:lnTo>
                    <a:lnTo>
                      <a:pt x="3320" y="34"/>
                    </a:lnTo>
                    <a:lnTo>
                      <a:pt x="3320" y="37"/>
                    </a:lnTo>
                    <a:lnTo>
                      <a:pt x="3320" y="38"/>
                    </a:lnTo>
                    <a:lnTo>
                      <a:pt x="3318" y="40"/>
                    </a:lnTo>
                    <a:lnTo>
                      <a:pt x="3317" y="42"/>
                    </a:lnTo>
                    <a:lnTo>
                      <a:pt x="3315" y="42"/>
                    </a:lnTo>
                    <a:lnTo>
                      <a:pt x="3315" y="42"/>
                    </a:lnTo>
                    <a:close/>
                    <a:moveTo>
                      <a:pt x="77" y="77"/>
                    </a:moveTo>
                    <a:lnTo>
                      <a:pt x="0" y="38"/>
                    </a:lnTo>
                    <a:lnTo>
                      <a:pt x="77" y="0"/>
                    </a:lnTo>
                    <a:lnTo>
                      <a:pt x="77" y="7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Line 123"/>
              <p:cNvSpPr>
                <a:spLocks noChangeShapeType="1"/>
              </p:cNvSpPr>
              <p:nvPr/>
            </p:nvSpPr>
            <p:spPr bwMode="auto">
              <a:xfrm>
                <a:off x="2051" y="2137"/>
                <a:ext cx="0" cy="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Freeform 124"/>
              <p:cNvSpPr>
                <a:spLocks noEditPoints="1"/>
              </p:cNvSpPr>
              <p:nvPr/>
            </p:nvSpPr>
            <p:spPr bwMode="auto">
              <a:xfrm>
                <a:off x="1663" y="2135"/>
                <a:ext cx="38" cy="558"/>
              </a:xfrm>
              <a:custGeom>
                <a:avLst/>
                <a:gdLst>
                  <a:gd name="T0" fmla="*/ 43 w 77"/>
                  <a:gd name="T1" fmla="*/ 4 h 1115"/>
                  <a:gd name="T2" fmla="*/ 43 w 77"/>
                  <a:gd name="T3" fmla="*/ 1052 h 1115"/>
                  <a:gd name="T4" fmla="*/ 43 w 77"/>
                  <a:gd name="T5" fmla="*/ 1054 h 1115"/>
                  <a:gd name="T6" fmla="*/ 42 w 77"/>
                  <a:gd name="T7" fmla="*/ 1055 h 1115"/>
                  <a:gd name="T8" fmla="*/ 40 w 77"/>
                  <a:gd name="T9" fmla="*/ 1055 h 1115"/>
                  <a:gd name="T10" fmla="*/ 39 w 77"/>
                  <a:gd name="T11" fmla="*/ 1057 h 1115"/>
                  <a:gd name="T12" fmla="*/ 37 w 77"/>
                  <a:gd name="T13" fmla="*/ 1055 h 1115"/>
                  <a:gd name="T14" fmla="*/ 36 w 77"/>
                  <a:gd name="T15" fmla="*/ 1055 h 1115"/>
                  <a:gd name="T16" fmla="*/ 34 w 77"/>
                  <a:gd name="T17" fmla="*/ 1054 h 1115"/>
                  <a:gd name="T18" fmla="*/ 34 w 77"/>
                  <a:gd name="T19" fmla="*/ 1052 h 1115"/>
                  <a:gd name="T20" fmla="*/ 34 w 77"/>
                  <a:gd name="T21" fmla="*/ 4 h 1115"/>
                  <a:gd name="T22" fmla="*/ 34 w 77"/>
                  <a:gd name="T23" fmla="*/ 3 h 1115"/>
                  <a:gd name="T24" fmla="*/ 36 w 77"/>
                  <a:gd name="T25" fmla="*/ 1 h 1115"/>
                  <a:gd name="T26" fmla="*/ 37 w 77"/>
                  <a:gd name="T27" fmla="*/ 0 h 1115"/>
                  <a:gd name="T28" fmla="*/ 39 w 77"/>
                  <a:gd name="T29" fmla="*/ 0 h 1115"/>
                  <a:gd name="T30" fmla="*/ 40 w 77"/>
                  <a:gd name="T31" fmla="*/ 0 h 1115"/>
                  <a:gd name="T32" fmla="*/ 42 w 77"/>
                  <a:gd name="T33" fmla="*/ 1 h 1115"/>
                  <a:gd name="T34" fmla="*/ 43 w 77"/>
                  <a:gd name="T35" fmla="*/ 3 h 1115"/>
                  <a:gd name="T36" fmla="*/ 43 w 77"/>
                  <a:gd name="T37" fmla="*/ 4 h 1115"/>
                  <a:gd name="T38" fmla="*/ 43 w 77"/>
                  <a:gd name="T39" fmla="*/ 4 h 1115"/>
                  <a:gd name="T40" fmla="*/ 77 w 77"/>
                  <a:gd name="T41" fmla="*/ 1038 h 1115"/>
                  <a:gd name="T42" fmla="*/ 39 w 77"/>
                  <a:gd name="T43" fmla="*/ 1115 h 1115"/>
                  <a:gd name="T44" fmla="*/ 0 w 77"/>
                  <a:gd name="T45" fmla="*/ 1038 h 1115"/>
                  <a:gd name="T46" fmla="*/ 77 w 77"/>
                  <a:gd name="T47" fmla="*/ 1038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115">
                    <a:moveTo>
                      <a:pt x="43" y="4"/>
                    </a:moveTo>
                    <a:lnTo>
                      <a:pt x="43" y="1052"/>
                    </a:lnTo>
                    <a:lnTo>
                      <a:pt x="43" y="1054"/>
                    </a:lnTo>
                    <a:lnTo>
                      <a:pt x="42" y="1055"/>
                    </a:lnTo>
                    <a:lnTo>
                      <a:pt x="40" y="1055"/>
                    </a:lnTo>
                    <a:lnTo>
                      <a:pt x="39" y="1057"/>
                    </a:lnTo>
                    <a:lnTo>
                      <a:pt x="37" y="1055"/>
                    </a:lnTo>
                    <a:lnTo>
                      <a:pt x="36" y="1055"/>
                    </a:lnTo>
                    <a:lnTo>
                      <a:pt x="34" y="1054"/>
                    </a:lnTo>
                    <a:lnTo>
                      <a:pt x="34" y="1052"/>
                    </a:lnTo>
                    <a:lnTo>
                      <a:pt x="34" y="4"/>
                    </a:lnTo>
                    <a:lnTo>
                      <a:pt x="34" y="3"/>
                    </a:lnTo>
                    <a:lnTo>
                      <a:pt x="36" y="1"/>
                    </a:lnTo>
                    <a:lnTo>
                      <a:pt x="37" y="0"/>
                    </a:lnTo>
                    <a:lnTo>
                      <a:pt x="39" y="0"/>
                    </a:lnTo>
                    <a:lnTo>
                      <a:pt x="40" y="0"/>
                    </a:lnTo>
                    <a:lnTo>
                      <a:pt x="42" y="1"/>
                    </a:lnTo>
                    <a:lnTo>
                      <a:pt x="43" y="3"/>
                    </a:lnTo>
                    <a:lnTo>
                      <a:pt x="43" y="4"/>
                    </a:lnTo>
                    <a:lnTo>
                      <a:pt x="43" y="4"/>
                    </a:lnTo>
                    <a:close/>
                    <a:moveTo>
                      <a:pt x="77" y="1038"/>
                    </a:moveTo>
                    <a:lnTo>
                      <a:pt x="39" y="1115"/>
                    </a:lnTo>
                    <a:lnTo>
                      <a:pt x="0" y="1038"/>
                    </a:lnTo>
                    <a:lnTo>
                      <a:pt x="77" y="1038"/>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125"/>
              <p:cNvSpPr>
                <a:spLocks noChangeArrowheads="1"/>
              </p:cNvSpPr>
              <p:nvPr/>
            </p:nvSpPr>
            <p:spPr bwMode="auto">
              <a:xfrm>
                <a:off x="2883" y="3571"/>
                <a:ext cx="786"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126"/>
              <p:cNvSpPr>
                <a:spLocks noChangeArrowheads="1"/>
              </p:cNvSpPr>
              <p:nvPr/>
            </p:nvSpPr>
            <p:spPr bwMode="auto">
              <a:xfrm>
                <a:off x="2883" y="3571"/>
                <a:ext cx="786" cy="277"/>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Rectangle 127"/>
              <p:cNvSpPr>
                <a:spLocks noChangeArrowheads="1"/>
              </p:cNvSpPr>
              <p:nvPr/>
            </p:nvSpPr>
            <p:spPr bwMode="auto">
              <a:xfrm>
                <a:off x="2966" y="3599"/>
                <a:ext cx="69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Performance audit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3" name="Rectangle 128"/>
              <p:cNvSpPr>
                <a:spLocks noChangeArrowheads="1"/>
              </p:cNvSpPr>
              <p:nvPr/>
            </p:nvSpPr>
            <p:spPr bwMode="auto">
              <a:xfrm>
                <a:off x="2934" y="3692"/>
                <a:ext cx="7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of SQA management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4" name="Rectangle 129"/>
              <p:cNvSpPr>
                <a:spLocks noChangeArrowheads="1"/>
              </p:cNvSpPr>
              <p:nvPr/>
            </p:nvSpPr>
            <p:spPr bwMode="auto">
              <a:xfrm>
                <a:off x="3165" y="3784"/>
                <a:ext cx="2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5" name="Line 130"/>
              <p:cNvSpPr>
                <a:spLocks noChangeShapeType="1"/>
              </p:cNvSpPr>
              <p:nvPr/>
            </p:nvSpPr>
            <p:spPr bwMode="auto">
              <a:xfrm>
                <a:off x="1682" y="2970"/>
                <a:ext cx="0" cy="69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Freeform 131"/>
              <p:cNvSpPr>
                <a:spLocks noEditPoints="1"/>
              </p:cNvSpPr>
              <p:nvPr/>
            </p:nvSpPr>
            <p:spPr bwMode="auto">
              <a:xfrm>
                <a:off x="3231" y="3846"/>
                <a:ext cx="39" cy="88"/>
              </a:xfrm>
              <a:custGeom>
                <a:avLst/>
                <a:gdLst>
                  <a:gd name="T0" fmla="*/ 49 w 77"/>
                  <a:gd name="T1" fmla="*/ 5 h 176"/>
                  <a:gd name="T2" fmla="*/ 43 w 77"/>
                  <a:gd name="T3" fmla="*/ 111 h 176"/>
                  <a:gd name="T4" fmla="*/ 41 w 77"/>
                  <a:gd name="T5" fmla="*/ 113 h 176"/>
                  <a:gd name="T6" fmla="*/ 41 w 77"/>
                  <a:gd name="T7" fmla="*/ 114 h 176"/>
                  <a:gd name="T8" fmla="*/ 40 w 77"/>
                  <a:gd name="T9" fmla="*/ 116 h 176"/>
                  <a:gd name="T10" fmla="*/ 38 w 77"/>
                  <a:gd name="T11" fmla="*/ 116 h 176"/>
                  <a:gd name="T12" fmla="*/ 35 w 77"/>
                  <a:gd name="T13" fmla="*/ 116 h 176"/>
                  <a:gd name="T14" fmla="*/ 34 w 77"/>
                  <a:gd name="T15" fmla="*/ 114 h 176"/>
                  <a:gd name="T16" fmla="*/ 34 w 77"/>
                  <a:gd name="T17" fmla="*/ 113 h 176"/>
                  <a:gd name="T18" fmla="*/ 34 w 77"/>
                  <a:gd name="T19" fmla="*/ 111 h 176"/>
                  <a:gd name="T20" fmla="*/ 40 w 77"/>
                  <a:gd name="T21" fmla="*/ 5 h 176"/>
                  <a:gd name="T22" fmla="*/ 40 w 77"/>
                  <a:gd name="T23" fmla="*/ 3 h 176"/>
                  <a:gd name="T24" fmla="*/ 40 w 77"/>
                  <a:gd name="T25" fmla="*/ 2 h 176"/>
                  <a:gd name="T26" fmla="*/ 43 w 77"/>
                  <a:gd name="T27" fmla="*/ 0 h 176"/>
                  <a:gd name="T28" fmla="*/ 45 w 77"/>
                  <a:gd name="T29" fmla="*/ 0 h 176"/>
                  <a:gd name="T30" fmla="*/ 46 w 77"/>
                  <a:gd name="T31" fmla="*/ 0 h 176"/>
                  <a:gd name="T32" fmla="*/ 48 w 77"/>
                  <a:gd name="T33" fmla="*/ 2 h 176"/>
                  <a:gd name="T34" fmla="*/ 48 w 77"/>
                  <a:gd name="T35" fmla="*/ 3 h 176"/>
                  <a:gd name="T36" fmla="*/ 49 w 77"/>
                  <a:gd name="T37" fmla="*/ 5 h 176"/>
                  <a:gd name="T38" fmla="*/ 49 w 77"/>
                  <a:gd name="T39" fmla="*/ 5 h 176"/>
                  <a:gd name="T40" fmla="*/ 77 w 77"/>
                  <a:gd name="T41" fmla="*/ 100 h 176"/>
                  <a:gd name="T42" fmla="*/ 34 w 77"/>
                  <a:gd name="T43" fmla="*/ 176 h 176"/>
                  <a:gd name="T44" fmla="*/ 0 w 77"/>
                  <a:gd name="T45" fmla="*/ 96 h 176"/>
                  <a:gd name="T46" fmla="*/ 77 w 77"/>
                  <a:gd name="T47"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76">
                    <a:moveTo>
                      <a:pt x="49" y="5"/>
                    </a:moveTo>
                    <a:lnTo>
                      <a:pt x="43" y="111"/>
                    </a:lnTo>
                    <a:lnTo>
                      <a:pt x="41" y="113"/>
                    </a:lnTo>
                    <a:lnTo>
                      <a:pt x="41" y="114"/>
                    </a:lnTo>
                    <a:lnTo>
                      <a:pt x="40" y="116"/>
                    </a:lnTo>
                    <a:lnTo>
                      <a:pt x="38" y="116"/>
                    </a:lnTo>
                    <a:lnTo>
                      <a:pt x="35" y="116"/>
                    </a:lnTo>
                    <a:lnTo>
                      <a:pt x="34" y="114"/>
                    </a:lnTo>
                    <a:lnTo>
                      <a:pt x="34" y="113"/>
                    </a:lnTo>
                    <a:lnTo>
                      <a:pt x="34" y="111"/>
                    </a:lnTo>
                    <a:lnTo>
                      <a:pt x="40" y="5"/>
                    </a:lnTo>
                    <a:lnTo>
                      <a:pt x="40" y="3"/>
                    </a:lnTo>
                    <a:lnTo>
                      <a:pt x="40" y="2"/>
                    </a:lnTo>
                    <a:lnTo>
                      <a:pt x="43" y="0"/>
                    </a:lnTo>
                    <a:lnTo>
                      <a:pt x="45" y="0"/>
                    </a:lnTo>
                    <a:lnTo>
                      <a:pt x="46" y="0"/>
                    </a:lnTo>
                    <a:lnTo>
                      <a:pt x="48" y="2"/>
                    </a:lnTo>
                    <a:lnTo>
                      <a:pt x="48" y="3"/>
                    </a:lnTo>
                    <a:lnTo>
                      <a:pt x="49" y="5"/>
                    </a:lnTo>
                    <a:lnTo>
                      <a:pt x="49" y="5"/>
                    </a:lnTo>
                    <a:close/>
                    <a:moveTo>
                      <a:pt x="77" y="100"/>
                    </a:moveTo>
                    <a:lnTo>
                      <a:pt x="34" y="176"/>
                    </a:lnTo>
                    <a:lnTo>
                      <a:pt x="0" y="96"/>
                    </a:lnTo>
                    <a:lnTo>
                      <a:pt x="77" y="10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32"/>
              <p:cNvSpPr>
                <a:spLocks noEditPoints="1"/>
              </p:cNvSpPr>
              <p:nvPr/>
            </p:nvSpPr>
            <p:spPr bwMode="auto">
              <a:xfrm>
                <a:off x="3235" y="2366"/>
                <a:ext cx="38" cy="96"/>
              </a:xfrm>
              <a:custGeom>
                <a:avLst/>
                <a:gdLst>
                  <a:gd name="T0" fmla="*/ 43 w 77"/>
                  <a:gd name="T1" fmla="*/ 5 h 191"/>
                  <a:gd name="T2" fmla="*/ 43 w 77"/>
                  <a:gd name="T3" fmla="*/ 128 h 191"/>
                  <a:gd name="T4" fmla="*/ 42 w 77"/>
                  <a:gd name="T5" fmla="*/ 129 h 191"/>
                  <a:gd name="T6" fmla="*/ 42 w 77"/>
                  <a:gd name="T7" fmla="*/ 131 h 191"/>
                  <a:gd name="T8" fmla="*/ 40 w 77"/>
                  <a:gd name="T9" fmla="*/ 131 h 191"/>
                  <a:gd name="T10" fmla="*/ 39 w 77"/>
                  <a:gd name="T11" fmla="*/ 133 h 191"/>
                  <a:gd name="T12" fmla="*/ 35 w 77"/>
                  <a:gd name="T13" fmla="*/ 131 h 191"/>
                  <a:gd name="T14" fmla="*/ 34 w 77"/>
                  <a:gd name="T15" fmla="*/ 131 h 191"/>
                  <a:gd name="T16" fmla="*/ 34 w 77"/>
                  <a:gd name="T17" fmla="*/ 129 h 191"/>
                  <a:gd name="T18" fmla="*/ 32 w 77"/>
                  <a:gd name="T19" fmla="*/ 128 h 191"/>
                  <a:gd name="T20" fmla="*/ 32 w 77"/>
                  <a:gd name="T21" fmla="*/ 5 h 191"/>
                  <a:gd name="T22" fmla="*/ 34 w 77"/>
                  <a:gd name="T23" fmla="*/ 3 h 191"/>
                  <a:gd name="T24" fmla="*/ 34 w 77"/>
                  <a:gd name="T25" fmla="*/ 2 h 191"/>
                  <a:gd name="T26" fmla="*/ 35 w 77"/>
                  <a:gd name="T27" fmla="*/ 0 h 191"/>
                  <a:gd name="T28" fmla="*/ 39 w 77"/>
                  <a:gd name="T29" fmla="*/ 0 h 191"/>
                  <a:gd name="T30" fmla="*/ 40 w 77"/>
                  <a:gd name="T31" fmla="*/ 0 h 191"/>
                  <a:gd name="T32" fmla="*/ 42 w 77"/>
                  <a:gd name="T33" fmla="*/ 2 h 191"/>
                  <a:gd name="T34" fmla="*/ 42 w 77"/>
                  <a:gd name="T35" fmla="*/ 3 h 191"/>
                  <a:gd name="T36" fmla="*/ 43 w 77"/>
                  <a:gd name="T37" fmla="*/ 5 h 191"/>
                  <a:gd name="T38" fmla="*/ 43 w 77"/>
                  <a:gd name="T39" fmla="*/ 5 h 191"/>
                  <a:gd name="T40" fmla="*/ 77 w 77"/>
                  <a:gd name="T41" fmla="*/ 114 h 191"/>
                  <a:gd name="T42" fmla="*/ 39 w 77"/>
                  <a:gd name="T43" fmla="*/ 191 h 191"/>
                  <a:gd name="T44" fmla="*/ 0 w 77"/>
                  <a:gd name="T45" fmla="*/ 114 h 191"/>
                  <a:gd name="T46" fmla="*/ 77 w 77"/>
                  <a:gd name="T47" fmla="*/ 11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91">
                    <a:moveTo>
                      <a:pt x="43" y="5"/>
                    </a:moveTo>
                    <a:lnTo>
                      <a:pt x="43" y="128"/>
                    </a:lnTo>
                    <a:lnTo>
                      <a:pt x="42" y="129"/>
                    </a:lnTo>
                    <a:lnTo>
                      <a:pt x="42" y="131"/>
                    </a:lnTo>
                    <a:lnTo>
                      <a:pt x="40" y="131"/>
                    </a:lnTo>
                    <a:lnTo>
                      <a:pt x="39" y="133"/>
                    </a:lnTo>
                    <a:lnTo>
                      <a:pt x="35" y="131"/>
                    </a:lnTo>
                    <a:lnTo>
                      <a:pt x="34" y="131"/>
                    </a:lnTo>
                    <a:lnTo>
                      <a:pt x="34" y="129"/>
                    </a:lnTo>
                    <a:lnTo>
                      <a:pt x="32" y="128"/>
                    </a:lnTo>
                    <a:lnTo>
                      <a:pt x="32" y="5"/>
                    </a:lnTo>
                    <a:lnTo>
                      <a:pt x="34" y="3"/>
                    </a:lnTo>
                    <a:lnTo>
                      <a:pt x="34" y="2"/>
                    </a:lnTo>
                    <a:lnTo>
                      <a:pt x="35" y="0"/>
                    </a:lnTo>
                    <a:lnTo>
                      <a:pt x="39" y="0"/>
                    </a:lnTo>
                    <a:lnTo>
                      <a:pt x="40" y="0"/>
                    </a:lnTo>
                    <a:lnTo>
                      <a:pt x="42" y="2"/>
                    </a:lnTo>
                    <a:lnTo>
                      <a:pt x="42" y="3"/>
                    </a:lnTo>
                    <a:lnTo>
                      <a:pt x="43" y="5"/>
                    </a:lnTo>
                    <a:lnTo>
                      <a:pt x="43" y="5"/>
                    </a:lnTo>
                    <a:close/>
                    <a:moveTo>
                      <a:pt x="77" y="114"/>
                    </a:moveTo>
                    <a:lnTo>
                      <a:pt x="39" y="191"/>
                    </a:lnTo>
                    <a:lnTo>
                      <a:pt x="0" y="114"/>
                    </a:lnTo>
                    <a:lnTo>
                      <a:pt x="77" y="114"/>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33"/>
              <p:cNvSpPr>
                <a:spLocks noEditPoints="1"/>
              </p:cNvSpPr>
              <p:nvPr/>
            </p:nvSpPr>
            <p:spPr bwMode="auto">
              <a:xfrm>
                <a:off x="3235" y="2736"/>
                <a:ext cx="38" cy="142"/>
              </a:xfrm>
              <a:custGeom>
                <a:avLst/>
                <a:gdLst>
                  <a:gd name="T0" fmla="*/ 43 w 77"/>
                  <a:gd name="T1" fmla="*/ 6 h 283"/>
                  <a:gd name="T2" fmla="*/ 43 w 77"/>
                  <a:gd name="T3" fmla="*/ 219 h 283"/>
                  <a:gd name="T4" fmla="*/ 42 w 77"/>
                  <a:gd name="T5" fmla="*/ 220 h 283"/>
                  <a:gd name="T6" fmla="*/ 42 w 77"/>
                  <a:gd name="T7" fmla="*/ 222 h 283"/>
                  <a:gd name="T8" fmla="*/ 40 w 77"/>
                  <a:gd name="T9" fmla="*/ 223 h 283"/>
                  <a:gd name="T10" fmla="*/ 39 w 77"/>
                  <a:gd name="T11" fmla="*/ 223 h 283"/>
                  <a:gd name="T12" fmla="*/ 35 w 77"/>
                  <a:gd name="T13" fmla="*/ 223 h 283"/>
                  <a:gd name="T14" fmla="*/ 34 w 77"/>
                  <a:gd name="T15" fmla="*/ 222 h 283"/>
                  <a:gd name="T16" fmla="*/ 34 w 77"/>
                  <a:gd name="T17" fmla="*/ 220 h 283"/>
                  <a:gd name="T18" fmla="*/ 32 w 77"/>
                  <a:gd name="T19" fmla="*/ 219 h 283"/>
                  <a:gd name="T20" fmla="*/ 32 w 77"/>
                  <a:gd name="T21" fmla="*/ 6 h 283"/>
                  <a:gd name="T22" fmla="*/ 34 w 77"/>
                  <a:gd name="T23" fmla="*/ 3 h 283"/>
                  <a:gd name="T24" fmla="*/ 34 w 77"/>
                  <a:gd name="T25" fmla="*/ 1 h 283"/>
                  <a:gd name="T26" fmla="*/ 35 w 77"/>
                  <a:gd name="T27" fmla="*/ 1 h 283"/>
                  <a:gd name="T28" fmla="*/ 39 w 77"/>
                  <a:gd name="T29" fmla="*/ 0 h 283"/>
                  <a:gd name="T30" fmla="*/ 40 w 77"/>
                  <a:gd name="T31" fmla="*/ 1 h 283"/>
                  <a:gd name="T32" fmla="*/ 42 w 77"/>
                  <a:gd name="T33" fmla="*/ 1 h 283"/>
                  <a:gd name="T34" fmla="*/ 42 w 77"/>
                  <a:gd name="T35" fmla="*/ 3 h 283"/>
                  <a:gd name="T36" fmla="*/ 43 w 77"/>
                  <a:gd name="T37" fmla="*/ 6 h 283"/>
                  <a:gd name="T38" fmla="*/ 43 w 77"/>
                  <a:gd name="T39" fmla="*/ 6 h 283"/>
                  <a:gd name="T40" fmla="*/ 77 w 77"/>
                  <a:gd name="T41" fmla="*/ 206 h 283"/>
                  <a:gd name="T42" fmla="*/ 39 w 77"/>
                  <a:gd name="T43" fmla="*/ 283 h 283"/>
                  <a:gd name="T44" fmla="*/ 0 w 77"/>
                  <a:gd name="T45" fmla="*/ 206 h 283"/>
                  <a:gd name="T46" fmla="*/ 77 w 77"/>
                  <a:gd name="T47" fmla="*/ 20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83">
                    <a:moveTo>
                      <a:pt x="43" y="6"/>
                    </a:moveTo>
                    <a:lnTo>
                      <a:pt x="43" y="219"/>
                    </a:lnTo>
                    <a:lnTo>
                      <a:pt x="42" y="220"/>
                    </a:lnTo>
                    <a:lnTo>
                      <a:pt x="42" y="222"/>
                    </a:lnTo>
                    <a:lnTo>
                      <a:pt x="40" y="223"/>
                    </a:lnTo>
                    <a:lnTo>
                      <a:pt x="39" y="223"/>
                    </a:lnTo>
                    <a:lnTo>
                      <a:pt x="35" y="223"/>
                    </a:lnTo>
                    <a:lnTo>
                      <a:pt x="34" y="222"/>
                    </a:lnTo>
                    <a:lnTo>
                      <a:pt x="34" y="220"/>
                    </a:lnTo>
                    <a:lnTo>
                      <a:pt x="32" y="219"/>
                    </a:lnTo>
                    <a:lnTo>
                      <a:pt x="32" y="6"/>
                    </a:lnTo>
                    <a:lnTo>
                      <a:pt x="34" y="3"/>
                    </a:lnTo>
                    <a:lnTo>
                      <a:pt x="34" y="1"/>
                    </a:lnTo>
                    <a:lnTo>
                      <a:pt x="35" y="1"/>
                    </a:lnTo>
                    <a:lnTo>
                      <a:pt x="39" y="0"/>
                    </a:lnTo>
                    <a:lnTo>
                      <a:pt x="40" y="1"/>
                    </a:lnTo>
                    <a:lnTo>
                      <a:pt x="42" y="1"/>
                    </a:lnTo>
                    <a:lnTo>
                      <a:pt x="42" y="3"/>
                    </a:lnTo>
                    <a:lnTo>
                      <a:pt x="43" y="6"/>
                    </a:lnTo>
                    <a:lnTo>
                      <a:pt x="43" y="6"/>
                    </a:lnTo>
                    <a:close/>
                    <a:moveTo>
                      <a:pt x="77" y="206"/>
                    </a:moveTo>
                    <a:lnTo>
                      <a:pt x="39" y="283"/>
                    </a:lnTo>
                    <a:lnTo>
                      <a:pt x="0" y="206"/>
                    </a:lnTo>
                    <a:lnTo>
                      <a:pt x="77" y="206"/>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34"/>
              <p:cNvSpPr>
                <a:spLocks noEditPoints="1"/>
              </p:cNvSpPr>
              <p:nvPr/>
            </p:nvSpPr>
            <p:spPr bwMode="auto">
              <a:xfrm>
                <a:off x="1735" y="1322"/>
                <a:ext cx="39" cy="116"/>
              </a:xfrm>
              <a:custGeom>
                <a:avLst/>
                <a:gdLst>
                  <a:gd name="T0" fmla="*/ 48 w 77"/>
                  <a:gd name="T1" fmla="*/ 5 h 233"/>
                  <a:gd name="T2" fmla="*/ 43 w 77"/>
                  <a:gd name="T3" fmla="*/ 168 h 233"/>
                  <a:gd name="T4" fmla="*/ 43 w 77"/>
                  <a:gd name="T5" fmla="*/ 171 h 233"/>
                  <a:gd name="T6" fmla="*/ 42 w 77"/>
                  <a:gd name="T7" fmla="*/ 173 h 233"/>
                  <a:gd name="T8" fmla="*/ 40 w 77"/>
                  <a:gd name="T9" fmla="*/ 173 h 233"/>
                  <a:gd name="T10" fmla="*/ 39 w 77"/>
                  <a:gd name="T11" fmla="*/ 173 h 233"/>
                  <a:gd name="T12" fmla="*/ 37 w 77"/>
                  <a:gd name="T13" fmla="*/ 173 h 233"/>
                  <a:gd name="T14" fmla="*/ 36 w 77"/>
                  <a:gd name="T15" fmla="*/ 173 h 233"/>
                  <a:gd name="T16" fmla="*/ 34 w 77"/>
                  <a:gd name="T17" fmla="*/ 171 h 233"/>
                  <a:gd name="T18" fmla="*/ 34 w 77"/>
                  <a:gd name="T19" fmla="*/ 168 h 233"/>
                  <a:gd name="T20" fmla="*/ 39 w 77"/>
                  <a:gd name="T21" fmla="*/ 5 h 233"/>
                  <a:gd name="T22" fmla="*/ 39 w 77"/>
                  <a:gd name="T23" fmla="*/ 3 h 233"/>
                  <a:gd name="T24" fmla="*/ 40 w 77"/>
                  <a:gd name="T25" fmla="*/ 2 h 233"/>
                  <a:gd name="T26" fmla="*/ 42 w 77"/>
                  <a:gd name="T27" fmla="*/ 0 h 233"/>
                  <a:gd name="T28" fmla="*/ 43 w 77"/>
                  <a:gd name="T29" fmla="*/ 0 h 233"/>
                  <a:gd name="T30" fmla="*/ 45 w 77"/>
                  <a:gd name="T31" fmla="*/ 0 h 233"/>
                  <a:gd name="T32" fmla="*/ 46 w 77"/>
                  <a:gd name="T33" fmla="*/ 2 h 233"/>
                  <a:gd name="T34" fmla="*/ 48 w 77"/>
                  <a:gd name="T35" fmla="*/ 3 h 233"/>
                  <a:gd name="T36" fmla="*/ 48 w 77"/>
                  <a:gd name="T37" fmla="*/ 5 h 233"/>
                  <a:gd name="T38" fmla="*/ 48 w 77"/>
                  <a:gd name="T39" fmla="*/ 5 h 233"/>
                  <a:gd name="T40" fmla="*/ 77 w 77"/>
                  <a:gd name="T41" fmla="*/ 157 h 233"/>
                  <a:gd name="T42" fmla="*/ 37 w 77"/>
                  <a:gd name="T43" fmla="*/ 233 h 233"/>
                  <a:gd name="T44" fmla="*/ 0 w 77"/>
                  <a:gd name="T45" fmla="*/ 154 h 233"/>
                  <a:gd name="T46" fmla="*/ 77 w 77"/>
                  <a:gd name="T47" fmla="*/ 15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33">
                    <a:moveTo>
                      <a:pt x="48" y="5"/>
                    </a:moveTo>
                    <a:lnTo>
                      <a:pt x="43" y="168"/>
                    </a:lnTo>
                    <a:lnTo>
                      <a:pt x="43" y="171"/>
                    </a:lnTo>
                    <a:lnTo>
                      <a:pt x="42" y="173"/>
                    </a:lnTo>
                    <a:lnTo>
                      <a:pt x="40" y="173"/>
                    </a:lnTo>
                    <a:lnTo>
                      <a:pt x="39" y="173"/>
                    </a:lnTo>
                    <a:lnTo>
                      <a:pt x="37" y="173"/>
                    </a:lnTo>
                    <a:lnTo>
                      <a:pt x="36" y="173"/>
                    </a:lnTo>
                    <a:lnTo>
                      <a:pt x="34" y="171"/>
                    </a:lnTo>
                    <a:lnTo>
                      <a:pt x="34" y="168"/>
                    </a:lnTo>
                    <a:lnTo>
                      <a:pt x="39" y="5"/>
                    </a:lnTo>
                    <a:lnTo>
                      <a:pt x="39" y="3"/>
                    </a:lnTo>
                    <a:lnTo>
                      <a:pt x="40" y="2"/>
                    </a:lnTo>
                    <a:lnTo>
                      <a:pt x="42" y="0"/>
                    </a:lnTo>
                    <a:lnTo>
                      <a:pt x="43" y="0"/>
                    </a:lnTo>
                    <a:lnTo>
                      <a:pt x="45" y="0"/>
                    </a:lnTo>
                    <a:lnTo>
                      <a:pt x="46" y="2"/>
                    </a:lnTo>
                    <a:lnTo>
                      <a:pt x="48" y="3"/>
                    </a:lnTo>
                    <a:lnTo>
                      <a:pt x="48" y="5"/>
                    </a:lnTo>
                    <a:lnTo>
                      <a:pt x="48" y="5"/>
                    </a:lnTo>
                    <a:close/>
                    <a:moveTo>
                      <a:pt x="77" y="157"/>
                    </a:moveTo>
                    <a:lnTo>
                      <a:pt x="37" y="233"/>
                    </a:lnTo>
                    <a:lnTo>
                      <a:pt x="0" y="154"/>
                    </a:lnTo>
                    <a:lnTo>
                      <a:pt x="77" y="15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35"/>
              <p:cNvSpPr>
                <a:spLocks noEditPoints="1"/>
              </p:cNvSpPr>
              <p:nvPr/>
            </p:nvSpPr>
            <p:spPr bwMode="auto">
              <a:xfrm>
                <a:off x="1757" y="1723"/>
                <a:ext cx="38" cy="148"/>
              </a:xfrm>
              <a:custGeom>
                <a:avLst/>
                <a:gdLst>
                  <a:gd name="T0" fmla="*/ 45 w 77"/>
                  <a:gd name="T1" fmla="*/ 5 h 296"/>
                  <a:gd name="T2" fmla="*/ 43 w 77"/>
                  <a:gd name="T3" fmla="*/ 233 h 296"/>
                  <a:gd name="T4" fmla="*/ 43 w 77"/>
                  <a:gd name="T5" fmla="*/ 235 h 296"/>
                  <a:gd name="T6" fmla="*/ 42 w 77"/>
                  <a:gd name="T7" fmla="*/ 236 h 296"/>
                  <a:gd name="T8" fmla="*/ 40 w 77"/>
                  <a:gd name="T9" fmla="*/ 238 h 296"/>
                  <a:gd name="T10" fmla="*/ 39 w 77"/>
                  <a:gd name="T11" fmla="*/ 238 h 296"/>
                  <a:gd name="T12" fmla="*/ 37 w 77"/>
                  <a:gd name="T13" fmla="*/ 238 h 296"/>
                  <a:gd name="T14" fmla="*/ 36 w 77"/>
                  <a:gd name="T15" fmla="*/ 236 h 296"/>
                  <a:gd name="T16" fmla="*/ 34 w 77"/>
                  <a:gd name="T17" fmla="*/ 235 h 296"/>
                  <a:gd name="T18" fmla="*/ 34 w 77"/>
                  <a:gd name="T19" fmla="*/ 233 h 296"/>
                  <a:gd name="T20" fmla="*/ 36 w 77"/>
                  <a:gd name="T21" fmla="*/ 5 h 296"/>
                  <a:gd name="T22" fmla="*/ 36 w 77"/>
                  <a:gd name="T23" fmla="*/ 3 h 296"/>
                  <a:gd name="T24" fmla="*/ 37 w 77"/>
                  <a:gd name="T25" fmla="*/ 2 h 296"/>
                  <a:gd name="T26" fmla="*/ 39 w 77"/>
                  <a:gd name="T27" fmla="*/ 0 h 296"/>
                  <a:gd name="T28" fmla="*/ 40 w 77"/>
                  <a:gd name="T29" fmla="*/ 0 h 296"/>
                  <a:gd name="T30" fmla="*/ 42 w 77"/>
                  <a:gd name="T31" fmla="*/ 0 h 296"/>
                  <a:gd name="T32" fmla="*/ 43 w 77"/>
                  <a:gd name="T33" fmla="*/ 2 h 296"/>
                  <a:gd name="T34" fmla="*/ 45 w 77"/>
                  <a:gd name="T35" fmla="*/ 3 h 296"/>
                  <a:gd name="T36" fmla="*/ 45 w 77"/>
                  <a:gd name="T37" fmla="*/ 5 h 296"/>
                  <a:gd name="T38" fmla="*/ 45 w 77"/>
                  <a:gd name="T39" fmla="*/ 5 h 296"/>
                  <a:gd name="T40" fmla="*/ 77 w 77"/>
                  <a:gd name="T41" fmla="*/ 221 h 296"/>
                  <a:gd name="T42" fmla="*/ 39 w 77"/>
                  <a:gd name="T43" fmla="*/ 296 h 296"/>
                  <a:gd name="T44" fmla="*/ 0 w 77"/>
                  <a:gd name="T45" fmla="*/ 219 h 296"/>
                  <a:gd name="T46" fmla="*/ 77 w 77"/>
                  <a:gd name="T47" fmla="*/ 22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96">
                    <a:moveTo>
                      <a:pt x="45" y="5"/>
                    </a:moveTo>
                    <a:lnTo>
                      <a:pt x="43" y="233"/>
                    </a:lnTo>
                    <a:lnTo>
                      <a:pt x="43" y="235"/>
                    </a:lnTo>
                    <a:lnTo>
                      <a:pt x="42" y="236"/>
                    </a:lnTo>
                    <a:lnTo>
                      <a:pt x="40" y="238"/>
                    </a:lnTo>
                    <a:lnTo>
                      <a:pt x="39" y="238"/>
                    </a:lnTo>
                    <a:lnTo>
                      <a:pt x="37" y="238"/>
                    </a:lnTo>
                    <a:lnTo>
                      <a:pt x="36" y="236"/>
                    </a:lnTo>
                    <a:lnTo>
                      <a:pt x="34" y="235"/>
                    </a:lnTo>
                    <a:lnTo>
                      <a:pt x="34" y="233"/>
                    </a:lnTo>
                    <a:lnTo>
                      <a:pt x="36" y="5"/>
                    </a:lnTo>
                    <a:lnTo>
                      <a:pt x="36" y="3"/>
                    </a:lnTo>
                    <a:lnTo>
                      <a:pt x="37" y="2"/>
                    </a:lnTo>
                    <a:lnTo>
                      <a:pt x="39" y="0"/>
                    </a:lnTo>
                    <a:lnTo>
                      <a:pt x="40" y="0"/>
                    </a:lnTo>
                    <a:lnTo>
                      <a:pt x="42" y="0"/>
                    </a:lnTo>
                    <a:lnTo>
                      <a:pt x="43" y="2"/>
                    </a:lnTo>
                    <a:lnTo>
                      <a:pt x="45" y="3"/>
                    </a:lnTo>
                    <a:lnTo>
                      <a:pt x="45" y="5"/>
                    </a:lnTo>
                    <a:lnTo>
                      <a:pt x="45" y="5"/>
                    </a:lnTo>
                    <a:close/>
                    <a:moveTo>
                      <a:pt x="77" y="221"/>
                    </a:moveTo>
                    <a:lnTo>
                      <a:pt x="39" y="296"/>
                    </a:lnTo>
                    <a:lnTo>
                      <a:pt x="0" y="219"/>
                    </a:lnTo>
                    <a:lnTo>
                      <a:pt x="77" y="221"/>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Rectangle 136"/>
              <p:cNvSpPr>
                <a:spLocks noChangeArrowheads="1"/>
              </p:cNvSpPr>
              <p:nvPr/>
            </p:nvSpPr>
            <p:spPr bwMode="auto">
              <a:xfrm>
                <a:off x="2791" y="1006"/>
                <a:ext cx="2158" cy="326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37"/>
              <p:cNvSpPr>
                <a:spLocks noEditPoints="1"/>
              </p:cNvSpPr>
              <p:nvPr/>
            </p:nvSpPr>
            <p:spPr bwMode="auto">
              <a:xfrm>
                <a:off x="2781" y="996"/>
                <a:ext cx="2177" cy="3288"/>
              </a:xfrm>
              <a:custGeom>
                <a:avLst/>
                <a:gdLst>
                  <a:gd name="T0" fmla="*/ 38 w 4353"/>
                  <a:gd name="T1" fmla="*/ 39 h 6576"/>
                  <a:gd name="T2" fmla="*/ 38 w 4353"/>
                  <a:gd name="T3" fmla="*/ 6537 h 6576"/>
                  <a:gd name="T4" fmla="*/ 4315 w 4353"/>
                  <a:gd name="T5" fmla="*/ 6537 h 6576"/>
                  <a:gd name="T6" fmla="*/ 4315 w 4353"/>
                  <a:gd name="T7" fmla="*/ 39 h 6576"/>
                  <a:gd name="T8" fmla="*/ 38 w 4353"/>
                  <a:gd name="T9" fmla="*/ 39 h 6576"/>
                  <a:gd name="T10" fmla="*/ 4329 w 4353"/>
                  <a:gd name="T11" fmla="*/ 26 h 6576"/>
                  <a:gd name="T12" fmla="*/ 4329 w 4353"/>
                  <a:gd name="T13" fmla="*/ 6549 h 6576"/>
                  <a:gd name="T14" fmla="*/ 26 w 4353"/>
                  <a:gd name="T15" fmla="*/ 6549 h 6576"/>
                  <a:gd name="T16" fmla="*/ 26 w 4353"/>
                  <a:gd name="T17" fmla="*/ 26 h 6576"/>
                  <a:gd name="T18" fmla="*/ 4329 w 4353"/>
                  <a:gd name="T19" fmla="*/ 26 h 6576"/>
                  <a:gd name="T20" fmla="*/ 14 w 4353"/>
                  <a:gd name="T21" fmla="*/ 14 h 6576"/>
                  <a:gd name="T22" fmla="*/ 14 w 4353"/>
                  <a:gd name="T23" fmla="*/ 6563 h 6576"/>
                  <a:gd name="T24" fmla="*/ 4341 w 4353"/>
                  <a:gd name="T25" fmla="*/ 6563 h 6576"/>
                  <a:gd name="T26" fmla="*/ 4341 w 4353"/>
                  <a:gd name="T27" fmla="*/ 14 h 6576"/>
                  <a:gd name="T28" fmla="*/ 14 w 4353"/>
                  <a:gd name="T29" fmla="*/ 14 h 6576"/>
                  <a:gd name="T30" fmla="*/ 4353 w 4353"/>
                  <a:gd name="T31" fmla="*/ 0 h 6576"/>
                  <a:gd name="T32" fmla="*/ 4353 w 4353"/>
                  <a:gd name="T33" fmla="*/ 6576 h 6576"/>
                  <a:gd name="T34" fmla="*/ 0 w 4353"/>
                  <a:gd name="T35" fmla="*/ 6576 h 6576"/>
                  <a:gd name="T36" fmla="*/ 0 w 4353"/>
                  <a:gd name="T37" fmla="*/ 0 h 6576"/>
                  <a:gd name="T38" fmla="*/ 4353 w 4353"/>
                  <a:gd name="T39" fmla="*/ 0 h 6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53" h="6576">
                    <a:moveTo>
                      <a:pt x="38" y="39"/>
                    </a:moveTo>
                    <a:lnTo>
                      <a:pt x="38" y="6537"/>
                    </a:lnTo>
                    <a:lnTo>
                      <a:pt x="4315" y="6537"/>
                    </a:lnTo>
                    <a:lnTo>
                      <a:pt x="4315" y="39"/>
                    </a:lnTo>
                    <a:lnTo>
                      <a:pt x="38" y="39"/>
                    </a:lnTo>
                    <a:close/>
                    <a:moveTo>
                      <a:pt x="4329" y="26"/>
                    </a:moveTo>
                    <a:lnTo>
                      <a:pt x="4329" y="6549"/>
                    </a:lnTo>
                    <a:lnTo>
                      <a:pt x="26" y="6549"/>
                    </a:lnTo>
                    <a:lnTo>
                      <a:pt x="26" y="26"/>
                    </a:lnTo>
                    <a:lnTo>
                      <a:pt x="4329" y="26"/>
                    </a:lnTo>
                    <a:close/>
                    <a:moveTo>
                      <a:pt x="14" y="14"/>
                    </a:moveTo>
                    <a:lnTo>
                      <a:pt x="14" y="6563"/>
                    </a:lnTo>
                    <a:lnTo>
                      <a:pt x="4341" y="6563"/>
                    </a:lnTo>
                    <a:lnTo>
                      <a:pt x="4341" y="14"/>
                    </a:lnTo>
                    <a:lnTo>
                      <a:pt x="14" y="14"/>
                    </a:lnTo>
                    <a:close/>
                    <a:moveTo>
                      <a:pt x="4353" y="0"/>
                    </a:moveTo>
                    <a:lnTo>
                      <a:pt x="4353" y="6576"/>
                    </a:lnTo>
                    <a:lnTo>
                      <a:pt x="0" y="6576"/>
                    </a:lnTo>
                    <a:lnTo>
                      <a:pt x="0" y="0"/>
                    </a:lnTo>
                    <a:lnTo>
                      <a:pt x="4353" y="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38"/>
              <p:cNvSpPr>
                <a:spLocks/>
              </p:cNvSpPr>
              <p:nvPr/>
            </p:nvSpPr>
            <p:spPr bwMode="auto">
              <a:xfrm>
                <a:off x="1496" y="1039"/>
                <a:ext cx="510" cy="278"/>
              </a:xfrm>
              <a:custGeom>
                <a:avLst/>
                <a:gdLst>
                  <a:gd name="T0" fmla="*/ 458 w 1019"/>
                  <a:gd name="T1" fmla="*/ 2 h 557"/>
                  <a:gd name="T2" fmla="*/ 383 w 1019"/>
                  <a:gd name="T3" fmla="*/ 10 h 557"/>
                  <a:gd name="T4" fmla="*/ 312 w 1019"/>
                  <a:gd name="T5" fmla="*/ 22 h 557"/>
                  <a:gd name="T6" fmla="*/ 245 w 1019"/>
                  <a:gd name="T7" fmla="*/ 41 h 557"/>
                  <a:gd name="T8" fmla="*/ 185 w 1019"/>
                  <a:gd name="T9" fmla="*/ 64 h 557"/>
                  <a:gd name="T10" fmla="*/ 133 w 1019"/>
                  <a:gd name="T11" fmla="*/ 91 h 557"/>
                  <a:gd name="T12" fmla="*/ 88 w 1019"/>
                  <a:gd name="T13" fmla="*/ 124 h 557"/>
                  <a:gd name="T14" fmla="*/ 51 w 1019"/>
                  <a:gd name="T15" fmla="*/ 158 h 557"/>
                  <a:gd name="T16" fmla="*/ 23 w 1019"/>
                  <a:gd name="T17" fmla="*/ 196 h 557"/>
                  <a:gd name="T18" fmla="*/ 7 w 1019"/>
                  <a:gd name="T19" fmla="*/ 236 h 557"/>
                  <a:gd name="T20" fmla="*/ 0 w 1019"/>
                  <a:gd name="T21" fmla="*/ 279 h 557"/>
                  <a:gd name="T22" fmla="*/ 7 w 1019"/>
                  <a:gd name="T23" fmla="*/ 321 h 557"/>
                  <a:gd name="T24" fmla="*/ 23 w 1019"/>
                  <a:gd name="T25" fmla="*/ 361 h 557"/>
                  <a:gd name="T26" fmla="*/ 51 w 1019"/>
                  <a:gd name="T27" fmla="*/ 400 h 557"/>
                  <a:gd name="T28" fmla="*/ 88 w 1019"/>
                  <a:gd name="T29" fmla="*/ 433 h 557"/>
                  <a:gd name="T30" fmla="*/ 133 w 1019"/>
                  <a:gd name="T31" fmla="*/ 466 h 557"/>
                  <a:gd name="T32" fmla="*/ 185 w 1019"/>
                  <a:gd name="T33" fmla="*/ 494 h 557"/>
                  <a:gd name="T34" fmla="*/ 245 w 1019"/>
                  <a:gd name="T35" fmla="*/ 517 h 557"/>
                  <a:gd name="T36" fmla="*/ 312 w 1019"/>
                  <a:gd name="T37" fmla="*/ 535 h 557"/>
                  <a:gd name="T38" fmla="*/ 383 w 1019"/>
                  <a:gd name="T39" fmla="*/ 548 h 557"/>
                  <a:gd name="T40" fmla="*/ 458 w 1019"/>
                  <a:gd name="T41" fmla="*/ 555 h 557"/>
                  <a:gd name="T42" fmla="*/ 537 w 1019"/>
                  <a:gd name="T43" fmla="*/ 555 h 557"/>
                  <a:gd name="T44" fmla="*/ 612 w 1019"/>
                  <a:gd name="T45" fmla="*/ 551 h 557"/>
                  <a:gd name="T46" fmla="*/ 685 w 1019"/>
                  <a:gd name="T47" fmla="*/ 540 h 557"/>
                  <a:gd name="T48" fmla="*/ 752 w 1019"/>
                  <a:gd name="T49" fmla="*/ 523 h 557"/>
                  <a:gd name="T50" fmla="*/ 814 w 1019"/>
                  <a:gd name="T51" fmla="*/ 501 h 557"/>
                  <a:gd name="T52" fmla="*/ 870 w 1019"/>
                  <a:gd name="T53" fmla="*/ 475 h 557"/>
                  <a:gd name="T54" fmla="*/ 917 w 1019"/>
                  <a:gd name="T55" fmla="*/ 444 h 557"/>
                  <a:gd name="T56" fmla="*/ 957 w 1019"/>
                  <a:gd name="T57" fmla="*/ 410 h 557"/>
                  <a:gd name="T58" fmla="*/ 988 w 1019"/>
                  <a:gd name="T59" fmla="*/ 373 h 557"/>
                  <a:gd name="T60" fmla="*/ 1008 w 1019"/>
                  <a:gd name="T61" fmla="*/ 335 h 557"/>
                  <a:gd name="T62" fmla="*/ 1017 w 1019"/>
                  <a:gd name="T63" fmla="*/ 293 h 557"/>
                  <a:gd name="T64" fmla="*/ 1016 w 1019"/>
                  <a:gd name="T65" fmla="*/ 250 h 557"/>
                  <a:gd name="T66" fmla="*/ 1002 w 1019"/>
                  <a:gd name="T67" fmla="*/ 208 h 557"/>
                  <a:gd name="T68" fmla="*/ 979 w 1019"/>
                  <a:gd name="T69" fmla="*/ 170 h 557"/>
                  <a:gd name="T70" fmla="*/ 945 w 1019"/>
                  <a:gd name="T71" fmla="*/ 135 h 557"/>
                  <a:gd name="T72" fmla="*/ 902 w 1019"/>
                  <a:gd name="T73" fmla="*/ 102 h 557"/>
                  <a:gd name="T74" fmla="*/ 853 w 1019"/>
                  <a:gd name="T75" fmla="*/ 73 h 557"/>
                  <a:gd name="T76" fmla="*/ 794 w 1019"/>
                  <a:gd name="T77" fmla="*/ 48 h 557"/>
                  <a:gd name="T78" fmla="*/ 731 w 1019"/>
                  <a:gd name="T79" fmla="*/ 28 h 557"/>
                  <a:gd name="T80" fmla="*/ 661 w 1019"/>
                  <a:gd name="T81" fmla="*/ 13 h 557"/>
                  <a:gd name="T82" fmla="*/ 588 w 1019"/>
                  <a:gd name="T83" fmla="*/ 4 h 557"/>
                  <a:gd name="T84" fmla="*/ 510 w 1019"/>
                  <a:gd name="T8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9" h="557">
                    <a:moveTo>
                      <a:pt x="510" y="0"/>
                    </a:moveTo>
                    <a:lnTo>
                      <a:pt x="484" y="2"/>
                    </a:lnTo>
                    <a:lnTo>
                      <a:pt x="458" y="2"/>
                    </a:lnTo>
                    <a:lnTo>
                      <a:pt x="432" y="4"/>
                    </a:lnTo>
                    <a:lnTo>
                      <a:pt x="407" y="7"/>
                    </a:lnTo>
                    <a:lnTo>
                      <a:pt x="383" y="10"/>
                    </a:lnTo>
                    <a:lnTo>
                      <a:pt x="358" y="13"/>
                    </a:lnTo>
                    <a:lnTo>
                      <a:pt x="335" y="17"/>
                    </a:lnTo>
                    <a:lnTo>
                      <a:pt x="312" y="22"/>
                    </a:lnTo>
                    <a:lnTo>
                      <a:pt x="289" y="28"/>
                    </a:lnTo>
                    <a:lnTo>
                      <a:pt x="267" y="34"/>
                    </a:lnTo>
                    <a:lnTo>
                      <a:pt x="245" y="41"/>
                    </a:lnTo>
                    <a:lnTo>
                      <a:pt x="225" y="48"/>
                    </a:lnTo>
                    <a:lnTo>
                      <a:pt x="205" y="56"/>
                    </a:lnTo>
                    <a:lnTo>
                      <a:pt x="185" y="64"/>
                    </a:lnTo>
                    <a:lnTo>
                      <a:pt x="168" y="73"/>
                    </a:lnTo>
                    <a:lnTo>
                      <a:pt x="150" y="82"/>
                    </a:lnTo>
                    <a:lnTo>
                      <a:pt x="133" y="91"/>
                    </a:lnTo>
                    <a:lnTo>
                      <a:pt x="117" y="102"/>
                    </a:lnTo>
                    <a:lnTo>
                      <a:pt x="102" y="113"/>
                    </a:lnTo>
                    <a:lnTo>
                      <a:pt x="88" y="124"/>
                    </a:lnTo>
                    <a:lnTo>
                      <a:pt x="74" y="135"/>
                    </a:lnTo>
                    <a:lnTo>
                      <a:pt x="62" y="147"/>
                    </a:lnTo>
                    <a:lnTo>
                      <a:pt x="51" y="158"/>
                    </a:lnTo>
                    <a:lnTo>
                      <a:pt x="40" y="170"/>
                    </a:lnTo>
                    <a:lnTo>
                      <a:pt x="31" y="184"/>
                    </a:lnTo>
                    <a:lnTo>
                      <a:pt x="23" y="196"/>
                    </a:lnTo>
                    <a:lnTo>
                      <a:pt x="17" y="208"/>
                    </a:lnTo>
                    <a:lnTo>
                      <a:pt x="11" y="222"/>
                    </a:lnTo>
                    <a:lnTo>
                      <a:pt x="7" y="236"/>
                    </a:lnTo>
                    <a:lnTo>
                      <a:pt x="3" y="250"/>
                    </a:lnTo>
                    <a:lnTo>
                      <a:pt x="2" y="264"/>
                    </a:lnTo>
                    <a:lnTo>
                      <a:pt x="0" y="279"/>
                    </a:lnTo>
                    <a:lnTo>
                      <a:pt x="2" y="293"/>
                    </a:lnTo>
                    <a:lnTo>
                      <a:pt x="3" y="307"/>
                    </a:lnTo>
                    <a:lnTo>
                      <a:pt x="7" y="321"/>
                    </a:lnTo>
                    <a:lnTo>
                      <a:pt x="11" y="335"/>
                    </a:lnTo>
                    <a:lnTo>
                      <a:pt x="17" y="349"/>
                    </a:lnTo>
                    <a:lnTo>
                      <a:pt x="23" y="361"/>
                    </a:lnTo>
                    <a:lnTo>
                      <a:pt x="31" y="373"/>
                    </a:lnTo>
                    <a:lnTo>
                      <a:pt x="40" y="387"/>
                    </a:lnTo>
                    <a:lnTo>
                      <a:pt x="51" y="400"/>
                    </a:lnTo>
                    <a:lnTo>
                      <a:pt x="62" y="410"/>
                    </a:lnTo>
                    <a:lnTo>
                      <a:pt x="74" y="423"/>
                    </a:lnTo>
                    <a:lnTo>
                      <a:pt x="88" y="433"/>
                    </a:lnTo>
                    <a:lnTo>
                      <a:pt x="102" y="444"/>
                    </a:lnTo>
                    <a:lnTo>
                      <a:pt x="117" y="455"/>
                    </a:lnTo>
                    <a:lnTo>
                      <a:pt x="133" y="466"/>
                    </a:lnTo>
                    <a:lnTo>
                      <a:pt x="150" y="475"/>
                    </a:lnTo>
                    <a:lnTo>
                      <a:pt x="168" y="484"/>
                    </a:lnTo>
                    <a:lnTo>
                      <a:pt x="185" y="494"/>
                    </a:lnTo>
                    <a:lnTo>
                      <a:pt x="205" y="501"/>
                    </a:lnTo>
                    <a:lnTo>
                      <a:pt x="225" y="509"/>
                    </a:lnTo>
                    <a:lnTo>
                      <a:pt x="245" y="517"/>
                    </a:lnTo>
                    <a:lnTo>
                      <a:pt x="267" y="523"/>
                    </a:lnTo>
                    <a:lnTo>
                      <a:pt x="289" y="529"/>
                    </a:lnTo>
                    <a:lnTo>
                      <a:pt x="312" y="535"/>
                    </a:lnTo>
                    <a:lnTo>
                      <a:pt x="335" y="540"/>
                    </a:lnTo>
                    <a:lnTo>
                      <a:pt x="358" y="544"/>
                    </a:lnTo>
                    <a:lnTo>
                      <a:pt x="383" y="548"/>
                    </a:lnTo>
                    <a:lnTo>
                      <a:pt x="407" y="551"/>
                    </a:lnTo>
                    <a:lnTo>
                      <a:pt x="432" y="554"/>
                    </a:lnTo>
                    <a:lnTo>
                      <a:pt x="458" y="555"/>
                    </a:lnTo>
                    <a:lnTo>
                      <a:pt x="484" y="555"/>
                    </a:lnTo>
                    <a:lnTo>
                      <a:pt x="510" y="557"/>
                    </a:lnTo>
                    <a:lnTo>
                      <a:pt x="537" y="555"/>
                    </a:lnTo>
                    <a:lnTo>
                      <a:pt x="561" y="555"/>
                    </a:lnTo>
                    <a:lnTo>
                      <a:pt x="588" y="554"/>
                    </a:lnTo>
                    <a:lnTo>
                      <a:pt x="612" y="551"/>
                    </a:lnTo>
                    <a:lnTo>
                      <a:pt x="637" y="548"/>
                    </a:lnTo>
                    <a:lnTo>
                      <a:pt x="661" y="544"/>
                    </a:lnTo>
                    <a:lnTo>
                      <a:pt x="685" y="540"/>
                    </a:lnTo>
                    <a:lnTo>
                      <a:pt x="708" y="535"/>
                    </a:lnTo>
                    <a:lnTo>
                      <a:pt x="731" y="529"/>
                    </a:lnTo>
                    <a:lnTo>
                      <a:pt x="752" y="523"/>
                    </a:lnTo>
                    <a:lnTo>
                      <a:pt x="774" y="517"/>
                    </a:lnTo>
                    <a:lnTo>
                      <a:pt x="794" y="509"/>
                    </a:lnTo>
                    <a:lnTo>
                      <a:pt x="814" y="501"/>
                    </a:lnTo>
                    <a:lnTo>
                      <a:pt x="834" y="494"/>
                    </a:lnTo>
                    <a:lnTo>
                      <a:pt x="853" y="484"/>
                    </a:lnTo>
                    <a:lnTo>
                      <a:pt x="870" y="475"/>
                    </a:lnTo>
                    <a:lnTo>
                      <a:pt x="886" y="466"/>
                    </a:lnTo>
                    <a:lnTo>
                      <a:pt x="902" y="455"/>
                    </a:lnTo>
                    <a:lnTo>
                      <a:pt x="917" y="444"/>
                    </a:lnTo>
                    <a:lnTo>
                      <a:pt x="931" y="433"/>
                    </a:lnTo>
                    <a:lnTo>
                      <a:pt x="945" y="423"/>
                    </a:lnTo>
                    <a:lnTo>
                      <a:pt x="957" y="410"/>
                    </a:lnTo>
                    <a:lnTo>
                      <a:pt x="968" y="400"/>
                    </a:lnTo>
                    <a:lnTo>
                      <a:pt x="979" y="387"/>
                    </a:lnTo>
                    <a:lnTo>
                      <a:pt x="988" y="373"/>
                    </a:lnTo>
                    <a:lnTo>
                      <a:pt x="996" y="361"/>
                    </a:lnTo>
                    <a:lnTo>
                      <a:pt x="1002" y="349"/>
                    </a:lnTo>
                    <a:lnTo>
                      <a:pt x="1008" y="335"/>
                    </a:lnTo>
                    <a:lnTo>
                      <a:pt x="1013" y="321"/>
                    </a:lnTo>
                    <a:lnTo>
                      <a:pt x="1016" y="307"/>
                    </a:lnTo>
                    <a:lnTo>
                      <a:pt x="1017" y="293"/>
                    </a:lnTo>
                    <a:lnTo>
                      <a:pt x="1019" y="279"/>
                    </a:lnTo>
                    <a:lnTo>
                      <a:pt x="1017" y="264"/>
                    </a:lnTo>
                    <a:lnTo>
                      <a:pt x="1016" y="250"/>
                    </a:lnTo>
                    <a:lnTo>
                      <a:pt x="1013" y="236"/>
                    </a:lnTo>
                    <a:lnTo>
                      <a:pt x="1008" y="222"/>
                    </a:lnTo>
                    <a:lnTo>
                      <a:pt x="1002" y="208"/>
                    </a:lnTo>
                    <a:lnTo>
                      <a:pt x="996" y="196"/>
                    </a:lnTo>
                    <a:lnTo>
                      <a:pt x="988" y="184"/>
                    </a:lnTo>
                    <a:lnTo>
                      <a:pt x="979" y="170"/>
                    </a:lnTo>
                    <a:lnTo>
                      <a:pt x="968" y="158"/>
                    </a:lnTo>
                    <a:lnTo>
                      <a:pt x="957" y="147"/>
                    </a:lnTo>
                    <a:lnTo>
                      <a:pt x="945" y="135"/>
                    </a:lnTo>
                    <a:lnTo>
                      <a:pt x="931" y="124"/>
                    </a:lnTo>
                    <a:lnTo>
                      <a:pt x="917" y="113"/>
                    </a:lnTo>
                    <a:lnTo>
                      <a:pt x="902" y="102"/>
                    </a:lnTo>
                    <a:lnTo>
                      <a:pt x="886" y="91"/>
                    </a:lnTo>
                    <a:lnTo>
                      <a:pt x="870" y="82"/>
                    </a:lnTo>
                    <a:lnTo>
                      <a:pt x="853" y="73"/>
                    </a:lnTo>
                    <a:lnTo>
                      <a:pt x="834" y="64"/>
                    </a:lnTo>
                    <a:lnTo>
                      <a:pt x="814" y="56"/>
                    </a:lnTo>
                    <a:lnTo>
                      <a:pt x="794" y="48"/>
                    </a:lnTo>
                    <a:lnTo>
                      <a:pt x="774" y="41"/>
                    </a:lnTo>
                    <a:lnTo>
                      <a:pt x="752" y="34"/>
                    </a:lnTo>
                    <a:lnTo>
                      <a:pt x="731" y="28"/>
                    </a:lnTo>
                    <a:lnTo>
                      <a:pt x="708" y="22"/>
                    </a:lnTo>
                    <a:lnTo>
                      <a:pt x="685" y="17"/>
                    </a:lnTo>
                    <a:lnTo>
                      <a:pt x="661" y="13"/>
                    </a:lnTo>
                    <a:lnTo>
                      <a:pt x="637" y="10"/>
                    </a:lnTo>
                    <a:lnTo>
                      <a:pt x="612" y="7"/>
                    </a:lnTo>
                    <a:lnTo>
                      <a:pt x="588" y="4"/>
                    </a:lnTo>
                    <a:lnTo>
                      <a:pt x="561" y="2"/>
                    </a:lnTo>
                    <a:lnTo>
                      <a:pt x="537" y="0"/>
                    </a:lnTo>
                    <a:lnTo>
                      <a:pt x="5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39"/>
              <p:cNvSpPr>
                <a:spLocks/>
              </p:cNvSpPr>
              <p:nvPr/>
            </p:nvSpPr>
            <p:spPr bwMode="auto">
              <a:xfrm>
                <a:off x="1496" y="1039"/>
                <a:ext cx="510" cy="278"/>
              </a:xfrm>
              <a:custGeom>
                <a:avLst/>
                <a:gdLst>
                  <a:gd name="T0" fmla="*/ 458 w 1019"/>
                  <a:gd name="T1" fmla="*/ 2 h 557"/>
                  <a:gd name="T2" fmla="*/ 383 w 1019"/>
                  <a:gd name="T3" fmla="*/ 10 h 557"/>
                  <a:gd name="T4" fmla="*/ 312 w 1019"/>
                  <a:gd name="T5" fmla="*/ 22 h 557"/>
                  <a:gd name="T6" fmla="*/ 245 w 1019"/>
                  <a:gd name="T7" fmla="*/ 41 h 557"/>
                  <a:gd name="T8" fmla="*/ 185 w 1019"/>
                  <a:gd name="T9" fmla="*/ 64 h 557"/>
                  <a:gd name="T10" fmla="*/ 133 w 1019"/>
                  <a:gd name="T11" fmla="*/ 91 h 557"/>
                  <a:gd name="T12" fmla="*/ 88 w 1019"/>
                  <a:gd name="T13" fmla="*/ 124 h 557"/>
                  <a:gd name="T14" fmla="*/ 51 w 1019"/>
                  <a:gd name="T15" fmla="*/ 158 h 557"/>
                  <a:gd name="T16" fmla="*/ 23 w 1019"/>
                  <a:gd name="T17" fmla="*/ 196 h 557"/>
                  <a:gd name="T18" fmla="*/ 7 w 1019"/>
                  <a:gd name="T19" fmla="*/ 236 h 557"/>
                  <a:gd name="T20" fmla="*/ 0 w 1019"/>
                  <a:gd name="T21" fmla="*/ 279 h 557"/>
                  <a:gd name="T22" fmla="*/ 7 w 1019"/>
                  <a:gd name="T23" fmla="*/ 321 h 557"/>
                  <a:gd name="T24" fmla="*/ 23 w 1019"/>
                  <a:gd name="T25" fmla="*/ 361 h 557"/>
                  <a:gd name="T26" fmla="*/ 51 w 1019"/>
                  <a:gd name="T27" fmla="*/ 400 h 557"/>
                  <a:gd name="T28" fmla="*/ 88 w 1019"/>
                  <a:gd name="T29" fmla="*/ 433 h 557"/>
                  <a:gd name="T30" fmla="*/ 133 w 1019"/>
                  <a:gd name="T31" fmla="*/ 466 h 557"/>
                  <a:gd name="T32" fmla="*/ 185 w 1019"/>
                  <a:gd name="T33" fmla="*/ 494 h 557"/>
                  <a:gd name="T34" fmla="*/ 245 w 1019"/>
                  <a:gd name="T35" fmla="*/ 517 h 557"/>
                  <a:gd name="T36" fmla="*/ 312 w 1019"/>
                  <a:gd name="T37" fmla="*/ 535 h 557"/>
                  <a:gd name="T38" fmla="*/ 383 w 1019"/>
                  <a:gd name="T39" fmla="*/ 548 h 557"/>
                  <a:gd name="T40" fmla="*/ 458 w 1019"/>
                  <a:gd name="T41" fmla="*/ 555 h 557"/>
                  <a:gd name="T42" fmla="*/ 537 w 1019"/>
                  <a:gd name="T43" fmla="*/ 555 h 557"/>
                  <a:gd name="T44" fmla="*/ 612 w 1019"/>
                  <a:gd name="T45" fmla="*/ 551 h 557"/>
                  <a:gd name="T46" fmla="*/ 685 w 1019"/>
                  <a:gd name="T47" fmla="*/ 540 h 557"/>
                  <a:gd name="T48" fmla="*/ 752 w 1019"/>
                  <a:gd name="T49" fmla="*/ 523 h 557"/>
                  <a:gd name="T50" fmla="*/ 814 w 1019"/>
                  <a:gd name="T51" fmla="*/ 501 h 557"/>
                  <a:gd name="T52" fmla="*/ 870 w 1019"/>
                  <a:gd name="T53" fmla="*/ 475 h 557"/>
                  <a:gd name="T54" fmla="*/ 917 w 1019"/>
                  <a:gd name="T55" fmla="*/ 444 h 557"/>
                  <a:gd name="T56" fmla="*/ 957 w 1019"/>
                  <a:gd name="T57" fmla="*/ 410 h 557"/>
                  <a:gd name="T58" fmla="*/ 988 w 1019"/>
                  <a:gd name="T59" fmla="*/ 373 h 557"/>
                  <a:gd name="T60" fmla="*/ 1008 w 1019"/>
                  <a:gd name="T61" fmla="*/ 335 h 557"/>
                  <a:gd name="T62" fmla="*/ 1017 w 1019"/>
                  <a:gd name="T63" fmla="*/ 293 h 557"/>
                  <a:gd name="T64" fmla="*/ 1016 w 1019"/>
                  <a:gd name="T65" fmla="*/ 250 h 557"/>
                  <a:gd name="T66" fmla="*/ 1002 w 1019"/>
                  <a:gd name="T67" fmla="*/ 208 h 557"/>
                  <a:gd name="T68" fmla="*/ 979 w 1019"/>
                  <a:gd name="T69" fmla="*/ 170 h 557"/>
                  <a:gd name="T70" fmla="*/ 945 w 1019"/>
                  <a:gd name="T71" fmla="*/ 135 h 557"/>
                  <a:gd name="T72" fmla="*/ 902 w 1019"/>
                  <a:gd name="T73" fmla="*/ 102 h 557"/>
                  <a:gd name="T74" fmla="*/ 853 w 1019"/>
                  <a:gd name="T75" fmla="*/ 73 h 557"/>
                  <a:gd name="T76" fmla="*/ 794 w 1019"/>
                  <a:gd name="T77" fmla="*/ 48 h 557"/>
                  <a:gd name="T78" fmla="*/ 731 w 1019"/>
                  <a:gd name="T79" fmla="*/ 28 h 557"/>
                  <a:gd name="T80" fmla="*/ 661 w 1019"/>
                  <a:gd name="T81" fmla="*/ 13 h 557"/>
                  <a:gd name="T82" fmla="*/ 588 w 1019"/>
                  <a:gd name="T83" fmla="*/ 4 h 557"/>
                  <a:gd name="T84" fmla="*/ 510 w 1019"/>
                  <a:gd name="T8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9" h="557">
                    <a:moveTo>
                      <a:pt x="510" y="0"/>
                    </a:moveTo>
                    <a:lnTo>
                      <a:pt x="484" y="2"/>
                    </a:lnTo>
                    <a:lnTo>
                      <a:pt x="458" y="2"/>
                    </a:lnTo>
                    <a:lnTo>
                      <a:pt x="432" y="4"/>
                    </a:lnTo>
                    <a:lnTo>
                      <a:pt x="407" y="7"/>
                    </a:lnTo>
                    <a:lnTo>
                      <a:pt x="383" y="10"/>
                    </a:lnTo>
                    <a:lnTo>
                      <a:pt x="358" y="13"/>
                    </a:lnTo>
                    <a:lnTo>
                      <a:pt x="335" y="17"/>
                    </a:lnTo>
                    <a:lnTo>
                      <a:pt x="312" y="22"/>
                    </a:lnTo>
                    <a:lnTo>
                      <a:pt x="289" y="28"/>
                    </a:lnTo>
                    <a:lnTo>
                      <a:pt x="267" y="34"/>
                    </a:lnTo>
                    <a:lnTo>
                      <a:pt x="245" y="41"/>
                    </a:lnTo>
                    <a:lnTo>
                      <a:pt x="225" y="48"/>
                    </a:lnTo>
                    <a:lnTo>
                      <a:pt x="205" y="56"/>
                    </a:lnTo>
                    <a:lnTo>
                      <a:pt x="185" y="64"/>
                    </a:lnTo>
                    <a:lnTo>
                      <a:pt x="168" y="73"/>
                    </a:lnTo>
                    <a:lnTo>
                      <a:pt x="150" y="82"/>
                    </a:lnTo>
                    <a:lnTo>
                      <a:pt x="133" y="91"/>
                    </a:lnTo>
                    <a:lnTo>
                      <a:pt x="117" y="102"/>
                    </a:lnTo>
                    <a:lnTo>
                      <a:pt x="102" y="113"/>
                    </a:lnTo>
                    <a:lnTo>
                      <a:pt x="88" y="124"/>
                    </a:lnTo>
                    <a:lnTo>
                      <a:pt x="74" y="135"/>
                    </a:lnTo>
                    <a:lnTo>
                      <a:pt x="62" y="147"/>
                    </a:lnTo>
                    <a:lnTo>
                      <a:pt x="51" y="158"/>
                    </a:lnTo>
                    <a:lnTo>
                      <a:pt x="40" y="170"/>
                    </a:lnTo>
                    <a:lnTo>
                      <a:pt x="31" y="184"/>
                    </a:lnTo>
                    <a:lnTo>
                      <a:pt x="23" y="196"/>
                    </a:lnTo>
                    <a:lnTo>
                      <a:pt x="17" y="208"/>
                    </a:lnTo>
                    <a:lnTo>
                      <a:pt x="11" y="222"/>
                    </a:lnTo>
                    <a:lnTo>
                      <a:pt x="7" y="236"/>
                    </a:lnTo>
                    <a:lnTo>
                      <a:pt x="3" y="250"/>
                    </a:lnTo>
                    <a:lnTo>
                      <a:pt x="2" y="264"/>
                    </a:lnTo>
                    <a:lnTo>
                      <a:pt x="0" y="279"/>
                    </a:lnTo>
                    <a:lnTo>
                      <a:pt x="2" y="293"/>
                    </a:lnTo>
                    <a:lnTo>
                      <a:pt x="3" y="307"/>
                    </a:lnTo>
                    <a:lnTo>
                      <a:pt x="7" y="321"/>
                    </a:lnTo>
                    <a:lnTo>
                      <a:pt x="11" y="335"/>
                    </a:lnTo>
                    <a:lnTo>
                      <a:pt x="17" y="349"/>
                    </a:lnTo>
                    <a:lnTo>
                      <a:pt x="23" y="361"/>
                    </a:lnTo>
                    <a:lnTo>
                      <a:pt x="31" y="373"/>
                    </a:lnTo>
                    <a:lnTo>
                      <a:pt x="40" y="387"/>
                    </a:lnTo>
                    <a:lnTo>
                      <a:pt x="51" y="400"/>
                    </a:lnTo>
                    <a:lnTo>
                      <a:pt x="62" y="410"/>
                    </a:lnTo>
                    <a:lnTo>
                      <a:pt x="74" y="423"/>
                    </a:lnTo>
                    <a:lnTo>
                      <a:pt x="88" y="433"/>
                    </a:lnTo>
                    <a:lnTo>
                      <a:pt x="102" y="444"/>
                    </a:lnTo>
                    <a:lnTo>
                      <a:pt x="117" y="455"/>
                    </a:lnTo>
                    <a:lnTo>
                      <a:pt x="133" y="466"/>
                    </a:lnTo>
                    <a:lnTo>
                      <a:pt x="150" y="475"/>
                    </a:lnTo>
                    <a:lnTo>
                      <a:pt x="168" y="484"/>
                    </a:lnTo>
                    <a:lnTo>
                      <a:pt x="185" y="494"/>
                    </a:lnTo>
                    <a:lnTo>
                      <a:pt x="205" y="501"/>
                    </a:lnTo>
                    <a:lnTo>
                      <a:pt x="225" y="509"/>
                    </a:lnTo>
                    <a:lnTo>
                      <a:pt x="245" y="517"/>
                    </a:lnTo>
                    <a:lnTo>
                      <a:pt x="267" y="523"/>
                    </a:lnTo>
                    <a:lnTo>
                      <a:pt x="289" y="529"/>
                    </a:lnTo>
                    <a:lnTo>
                      <a:pt x="312" y="535"/>
                    </a:lnTo>
                    <a:lnTo>
                      <a:pt x="335" y="540"/>
                    </a:lnTo>
                    <a:lnTo>
                      <a:pt x="358" y="544"/>
                    </a:lnTo>
                    <a:lnTo>
                      <a:pt x="383" y="548"/>
                    </a:lnTo>
                    <a:lnTo>
                      <a:pt x="407" y="551"/>
                    </a:lnTo>
                    <a:lnTo>
                      <a:pt x="432" y="554"/>
                    </a:lnTo>
                    <a:lnTo>
                      <a:pt x="458" y="555"/>
                    </a:lnTo>
                    <a:lnTo>
                      <a:pt x="484" y="555"/>
                    </a:lnTo>
                    <a:lnTo>
                      <a:pt x="510" y="557"/>
                    </a:lnTo>
                    <a:lnTo>
                      <a:pt x="537" y="555"/>
                    </a:lnTo>
                    <a:lnTo>
                      <a:pt x="561" y="555"/>
                    </a:lnTo>
                    <a:lnTo>
                      <a:pt x="588" y="554"/>
                    </a:lnTo>
                    <a:lnTo>
                      <a:pt x="612" y="551"/>
                    </a:lnTo>
                    <a:lnTo>
                      <a:pt x="637" y="548"/>
                    </a:lnTo>
                    <a:lnTo>
                      <a:pt x="661" y="544"/>
                    </a:lnTo>
                    <a:lnTo>
                      <a:pt x="685" y="540"/>
                    </a:lnTo>
                    <a:lnTo>
                      <a:pt x="708" y="535"/>
                    </a:lnTo>
                    <a:lnTo>
                      <a:pt x="731" y="529"/>
                    </a:lnTo>
                    <a:lnTo>
                      <a:pt x="752" y="523"/>
                    </a:lnTo>
                    <a:lnTo>
                      <a:pt x="774" y="517"/>
                    </a:lnTo>
                    <a:lnTo>
                      <a:pt x="794" y="509"/>
                    </a:lnTo>
                    <a:lnTo>
                      <a:pt x="814" y="501"/>
                    </a:lnTo>
                    <a:lnTo>
                      <a:pt x="834" y="494"/>
                    </a:lnTo>
                    <a:lnTo>
                      <a:pt x="853" y="484"/>
                    </a:lnTo>
                    <a:lnTo>
                      <a:pt x="870" y="475"/>
                    </a:lnTo>
                    <a:lnTo>
                      <a:pt x="886" y="466"/>
                    </a:lnTo>
                    <a:lnTo>
                      <a:pt x="902" y="455"/>
                    </a:lnTo>
                    <a:lnTo>
                      <a:pt x="917" y="444"/>
                    </a:lnTo>
                    <a:lnTo>
                      <a:pt x="931" y="433"/>
                    </a:lnTo>
                    <a:lnTo>
                      <a:pt x="945" y="423"/>
                    </a:lnTo>
                    <a:lnTo>
                      <a:pt x="957" y="410"/>
                    </a:lnTo>
                    <a:lnTo>
                      <a:pt x="968" y="400"/>
                    </a:lnTo>
                    <a:lnTo>
                      <a:pt x="979" y="387"/>
                    </a:lnTo>
                    <a:lnTo>
                      <a:pt x="988" y="373"/>
                    </a:lnTo>
                    <a:lnTo>
                      <a:pt x="996" y="361"/>
                    </a:lnTo>
                    <a:lnTo>
                      <a:pt x="1002" y="349"/>
                    </a:lnTo>
                    <a:lnTo>
                      <a:pt x="1008" y="335"/>
                    </a:lnTo>
                    <a:lnTo>
                      <a:pt x="1013" y="321"/>
                    </a:lnTo>
                    <a:lnTo>
                      <a:pt x="1016" y="307"/>
                    </a:lnTo>
                    <a:lnTo>
                      <a:pt x="1017" y="293"/>
                    </a:lnTo>
                    <a:lnTo>
                      <a:pt x="1019" y="279"/>
                    </a:lnTo>
                    <a:lnTo>
                      <a:pt x="1017" y="264"/>
                    </a:lnTo>
                    <a:lnTo>
                      <a:pt x="1016" y="250"/>
                    </a:lnTo>
                    <a:lnTo>
                      <a:pt x="1013" y="236"/>
                    </a:lnTo>
                    <a:lnTo>
                      <a:pt x="1008" y="222"/>
                    </a:lnTo>
                    <a:lnTo>
                      <a:pt x="1002" y="208"/>
                    </a:lnTo>
                    <a:lnTo>
                      <a:pt x="996" y="196"/>
                    </a:lnTo>
                    <a:lnTo>
                      <a:pt x="988" y="184"/>
                    </a:lnTo>
                    <a:lnTo>
                      <a:pt x="979" y="170"/>
                    </a:lnTo>
                    <a:lnTo>
                      <a:pt x="968" y="158"/>
                    </a:lnTo>
                    <a:lnTo>
                      <a:pt x="957" y="147"/>
                    </a:lnTo>
                    <a:lnTo>
                      <a:pt x="945" y="135"/>
                    </a:lnTo>
                    <a:lnTo>
                      <a:pt x="931" y="124"/>
                    </a:lnTo>
                    <a:lnTo>
                      <a:pt x="917" y="113"/>
                    </a:lnTo>
                    <a:lnTo>
                      <a:pt x="902" y="102"/>
                    </a:lnTo>
                    <a:lnTo>
                      <a:pt x="886" y="91"/>
                    </a:lnTo>
                    <a:lnTo>
                      <a:pt x="870" y="82"/>
                    </a:lnTo>
                    <a:lnTo>
                      <a:pt x="853" y="73"/>
                    </a:lnTo>
                    <a:lnTo>
                      <a:pt x="834" y="64"/>
                    </a:lnTo>
                    <a:lnTo>
                      <a:pt x="814" y="56"/>
                    </a:lnTo>
                    <a:lnTo>
                      <a:pt x="794" y="48"/>
                    </a:lnTo>
                    <a:lnTo>
                      <a:pt x="774" y="41"/>
                    </a:lnTo>
                    <a:lnTo>
                      <a:pt x="752" y="34"/>
                    </a:lnTo>
                    <a:lnTo>
                      <a:pt x="731" y="28"/>
                    </a:lnTo>
                    <a:lnTo>
                      <a:pt x="708" y="22"/>
                    </a:lnTo>
                    <a:lnTo>
                      <a:pt x="685" y="17"/>
                    </a:lnTo>
                    <a:lnTo>
                      <a:pt x="661" y="13"/>
                    </a:lnTo>
                    <a:lnTo>
                      <a:pt x="637" y="10"/>
                    </a:lnTo>
                    <a:lnTo>
                      <a:pt x="612" y="7"/>
                    </a:lnTo>
                    <a:lnTo>
                      <a:pt x="588" y="4"/>
                    </a:lnTo>
                    <a:lnTo>
                      <a:pt x="561" y="2"/>
                    </a:lnTo>
                    <a:lnTo>
                      <a:pt x="537" y="0"/>
                    </a:lnTo>
                    <a:lnTo>
                      <a:pt x="51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40"/>
              <p:cNvSpPr>
                <a:spLocks noChangeArrowheads="1"/>
              </p:cNvSpPr>
              <p:nvPr/>
            </p:nvSpPr>
            <p:spPr bwMode="auto">
              <a:xfrm>
                <a:off x="1687" y="1102"/>
                <a:ext cx="18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 name="Rectangle 141"/>
              <p:cNvSpPr>
                <a:spLocks noChangeArrowheads="1"/>
              </p:cNvSpPr>
              <p:nvPr/>
            </p:nvSpPr>
            <p:spPr bwMode="auto">
              <a:xfrm>
                <a:off x="1618" y="1194"/>
                <a:ext cx="3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decision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 name="Rectangle 142"/>
              <p:cNvSpPr>
                <a:spLocks noChangeArrowheads="1"/>
              </p:cNvSpPr>
              <p:nvPr/>
            </p:nvSpPr>
            <p:spPr bwMode="auto">
              <a:xfrm>
                <a:off x="1451" y="1444"/>
                <a:ext cx="739"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143"/>
              <p:cNvSpPr>
                <a:spLocks noChangeArrowheads="1"/>
              </p:cNvSpPr>
              <p:nvPr/>
            </p:nvSpPr>
            <p:spPr bwMode="auto">
              <a:xfrm>
                <a:off x="1451" y="1444"/>
                <a:ext cx="739" cy="278"/>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44"/>
              <p:cNvSpPr>
                <a:spLocks noChangeArrowheads="1"/>
              </p:cNvSpPr>
              <p:nvPr/>
            </p:nvSpPr>
            <p:spPr bwMode="auto">
              <a:xfrm>
                <a:off x="1541" y="1473"/>
                <a:ext cx="6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Planning process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0" name="Rectangle 145"/>
              <p:cNvSpPr>
                <a:spLocks noChangeArrowheads="1"/>
              </p:cNvSpPr>
              <p:nvPr/>
            </p:nvSpPr>
            <p:spPr bwMode="auto">
              <a:xfrm>
                <a:off x="1659" y="1565"/>
                <a:ext cx="41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leading to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1" name="Rectangle 146"/>
              <p:cNvSpPr>
                <a:spLocks noChangeArrowheads="1"/>
              </p:cNvSpPr>
              <p:nvPr/>
            </p:nvSpPr>
            <p:spPr bwMode="auto">
              <a:xfrm>
                <a:off x="1620" y="1657"/>
                <a:ext cx="4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certification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2" name="Rectangle 147"/>
              <p:cNvSpPr>
                <a:spLocks noChangeArrowheads="1"/>
              </p:cNvSpPr>
              <p:nvPr/>
            </p:nvSpPr>
            <p:spPr bwMode="auto">
              <a:xfrm>
                <a:off x="1451" y="1861"/>
                <a:ext cx="7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148"/>
              <p:cNvSpPr>
                <a:spLocks noChangeArrowheads="1"/>
              </p:cNvSpPr>
              <p:nvPr/>
            </p:nvSpPr>
            <p:spPr bwMode="auto">
              <a:xfrm>
                <a:off x="1451" y="1861"/>
                <a:ext cx="739" cy="276"/>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Rectangle 149"/>
              <p:cNvSpPr>
                <a:spLocks noChangeArrowheads="1"/>
              </p:cNvSpPr>
              <p:nvPr/>
            </p:nvSpPr>
            <p:spPr bwMode="auto">
              <a:xfrm>
                <a:off x="1502" y="1890"/>
                <a:ext cx="7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Development of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5" name="Rectangle 150"/>
              <p:cNvSpPr>
                <a:spLocks noChangeArrowheads="1"/>
              </p:cNvSpPr>
              <p:nvPr/>
            </p:nvSpPr>
            <p:spPr bwMode="auto">
              <a:xfrm>
                <a:off x="1585" y="1981"/>
                <a:ext cx="4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6" name="Rectangle 151"/>
              <p:cNvSpPr>
                <a:spLocks noChangeArrowheads="1"/>
              </p:cNvSpPr>
              <p:nvPr/>
            </p:nvSpPr>
            <p:spPr bwMode="auto">
              <a:xfrm>
                <a:off x="2000" y="1981"/>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7" name="Rectangle 152"/>
              <p:cNvSpPr>
                <a:spLocks noChangeArrowheads="1"/>
              </p:cNvSpPr>
              <p:nvPr/>
            </p:nvSpPr>
            <p:spPr bwMode="auto">
              <a:xfrm>
                <a:off x="2026" y="1981"/>
                <a:ext cx="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8" name="Rectangle 153"/>
              <p:cNvSpPr>
                <a:spLocks noChangeArrowheads="1"/>
              </p:cNvSpPr>
              <p:nvPr/>
            </p:nvSpPr>
            <p:spPr bwMode="auto">
              <a:xfrm>
                <a:off x="1621" y="2074"/>
                <a:ext cx="4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SQA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9" name="Rectangle 154"/>
              <p:cNvSpPr>
                <a:spLocks noChangeArrowheads="1"/>
              </p:cNvSpPr>
              <p:nvPr/>
            </p:nvSpPr>
            <p:spPr bwMode="auto">
              <a:xfrm>
                <a:off x="1451" y="2693"/>
                <a:ext cx="739"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55"/>
              <p:cNvSpPr>
                <a:spLocks noChangeArrowheads="1"/>
              </p:cNvSpPr>
              <p:nvPr/>
            </p:nvSpPr>
            <p:spPr bwMode="auto">
              <a:xfrm>
                <a:off x="1451" y="2693"/>
                <a:ext cx="739" cy="277"/>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Rectangle 156"/>
              <p:cNvSpPr>
                <a:spLocks noChangeArrowheads="1"/>
              </p:cNvSpPr>
              <p:nvPr/>
            </p:nvSpPr>
            <p:spPr bwMode="auto">
              <a:xfrm>
                <a:off x="1507" y="2739"/>
                <a:ext cx="60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Implementation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2" name="Rectangle 157"/>
              <p:cNvSpPr>
                <a:spLocks noChangeArrowheads="1"/>
              </p:cNvSpPr>
              <p:nvPr/>
            </p:nvSpPr>
            <p:spPr bwMode="auto">
              <a:xfrm>
                <a:off x="1782" y="2832"/>
                <a:ext cx="11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of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3" name="Rectangle 158"/>
              <p:cNvSpPr>
                <a:spLocks noChangeArrowheads="1"/>
              </p:cNvSpPr>
              <p:nvPr/>
            </p:nvSpPr>
            <p:spPr bwMode="auto">
              <a:xfrm>
                <a:off x="1545" y="2923"/>
                <a:ext cx="46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4" name="Rectangle 159"/>
              <p:cNvSpPr>
                <a:spLocks noChangeArrowheads="1"/>
              </p:cNvSpPr>
              <p:nvPr/>
            </p:nvSpPr>
            <p:spPr bwMode="auto">
              <a:xfrm>
                <a:off x="2031" y="2908"/>
                <a:ext cx="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5" name="Rectangle 160"/>
              <p:cNvSpPr>
                <a:spLocks noChangeArrowheads="1"/>
              </p:cNvSpPr>
              <p:nvPr/>
            </p:nvSpPr>
            <p:spPr bwMode="auto">
              <a:xfrm>
                <a:off x="2056" y="2923"/>
                <a:ext cx="8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6" name="Rectangle 161"/>
              <p:cNvSpPr>
                <a:spLocks noChangeArrowheads="1"/>
              </p:cNvSpPr>
              <p:nvPr/>
            </p:nvSpPr>
            <p:spPr bwMode="auto">
              <a:xfrm>
                <a:off x="1592" y="3016"/>
                <a:ext cx="44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SQA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 name="Line 162"/>
              <p:cNvSpPr>
                <a:spLocks noChangeShapeType="1"/>
              </p:cNvSpPr>
              <p:nvPr/>
            </p:nvSpPr>
            <p:spPr bwMode="auto">
              <a:xfrm>
                <a:off x="2051" y="2137"/>
                <a:ext cx="0" cy="9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163"/>
              <p:cNvSpPr>
                <a:spLocks noEditPoints="1"/>
              </p:cNvSpPr>
              <p:nvPr/>
            </p:nvSpPr>
            <p:spPr bwMode="auto">
              <a:xfrm>
                <a:off x="1663" y="2135"/>
                <a:ext cx="38" cy="558"/>
              </a:xfrm>
              <a:custGeom>
                <a:avLst/>
                <a:gdLst>
                  <a:gd name="T0" fmla="*/ 43 w 77"/>
                  <a:gd name="T1" fmla="*/ 4 h 1115"/>
                  <a:gd name="T2" fmla="*/ 43 w 77"/>
                  <a:gd name="T3" fmla="*/ 1052 h 1115"/>
                  <a:gd name="T4" fmla="*/ 43 w 77"/>
                  <a:gd name="T5" fmla="*/ 1054 h 1115"/>
                  <a:gd name="T6" fmla="*/ 42 w 77"/>
                  <a:gd name="T7" fmla="*/ 1055 h 1115"/>
                  <a:gd name="T8" fmla="*/ 40 w 77"/>
                  <a:gd name="T9" fmla="*/ 1055 h 1115"/>
                  <a:gd name="T10" fmla="*/ 39 w 77"/>
                  <a:gd name="T11" fmla="*/ 1057 h 1115"/>
                  <a:gd name="T12" fmla="*/ 37 w 77"/>
                  <a:gd name="T13" fmla="*/ 1055 h 1115"/>
                  <a:gd name="T14" fmla="*/ 36 w 77"/>
                  <a:gd name="T15" fmla="*/ 1055 h 1115"/>
                  <a:gd name="T16" fmla="*/ 34 w 77"/>
                  <a:gd name="T17" fmla="*/ 1054 h 1115"/>
                  <a:gd name="T18" fmla="*/ 34 w 77"/>
                  <a:gd name="T19" fmla="*/ 1052 h 1115"/>
                  <a:gd name="T20" fmla="*/ 34 w 77"/>
                  <a:gd name="T21" fmla="*/ 4 h 1115"/>
                  <a:gd name="T22" fmla="*/ 34 w 77"/>
                  <a:gd name="T23" fmla="*/ 3 h 1115"/>
                  <a:gd name="T24" fmla="*/ 36 w 77"/>
                  <a:gd name="T25" fmla="*/ 1 h 1115"/>
                  <a:gd name="T26" fmla="*/ 37 w 77"/>
                  <a:gd name="T27" fmla="*/ 0 h 1115"/>
                  <a:gd name="T28" fmla="*/ 39 w 77"/>
                  <a:gd name="T29" fmla="*/ 0 h 1115"/>
                  <a:gd name="T30" fmla="*/ 40 w 77"/>
                  <a:gd name="T31" fmla="*/ 0 h 1115"/>
                  <a:gd name="T32" fmla="*/ 42 w 77"/>
                  <a:gd name="T33" fmla="*/ 1 h 1115"/>
                  <a:gd name="T34" fmla="*/ 43 w 77"/>
                  <a:gd name="T35" fmla="*/ 3 h 1115"/>
                  <a:gd name="T36" fmla="*/ 43 w 77"/>
                  <a:gd name="T37" fmla="*/ 4 h 1115"/>
                  <a:gd name="T38" fmla="*/ 43 w 77"/>
                  <a:gd name="T39" fmla="*/ 4 h 1115"/>
                  <a:gd name="T40" fmla="*/ 77 w 77"/>
                  <a:gd name="T41" fmla="*/ 1038 h 1115"/>
                  <a:gd name="T42" fmla="*/ 39 w 77"/>
                  <a:gd name="T43" fmla="*/ 1115 h 1115"/>
                  <a:gd name="T44" fmla="*/ 0 w 77"/>
                  <a:gd name="T45" fmla="*/ 1038 h 1115"/>
                  <a:gd name="T46" fmla="*/ 77 w 77"/>
                  <a:gd name="T47" fmla="*/ 1038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115">
                    <a:moveTo>
                      <a:pt x="43" y="4"/>
                    </a:moveTo>
                    <a:lnTo>
                      <a:pt x="43" y="1052"/>
                    </a:lnTo>
                    <a:lnTo>
                      <a:pt x="43" y="1054"/>
                    </a:lnTo>
                    <a:lnTo>
                      <a:pt x="42" y="1055"/>
                    </a:lnTo>
                    <a:lnTo>
                      <a:pt x="40" y="1055"/>
                    </a:lnTo>
                    <a:lnTo>
                      <a:pt x="39" y="1057"/>
                    </a:lnTo>
                    <a:lnTo>
                      <a:pt x="37" y="1055"/>
                    </a:lnTo>
                    <a:lnTo>
                      <a:pt x="36" y="1055"/>
                    </a:lnTo>
                    <a:lnTo>
                      <a:pt x="34" y="1054"/>
                    </a:lnTo>
                    <a:lnTo>
                      <a:pt x="34" y="1052"/>
                    </a:lnTo>
                    <a:lnTo>
                      <a:pt x="34" y="4"/>
                    </a:lnTo>
                    <a:lnTo>
                      <a:pt x="34" y="3"/>
                    </a:lnTo>
                    <a:lnTo>
                      <a:pt x="36" y="1"/>
                    </a:lnTo>
                    <a:lnTo>
                      <a:pt x="37" y="0"/>
                    </a:lnTo>
                    <a:lnTo>
                      <a:pt x="39" y="0"/>
                    </a:lnTo>
                    <a:lnTo>
                      <a:pt x="40" y="0"/>
                    </a:lnTo>
                    <a:lnTo>
                      <a:pt x="42" y="1"/>
                    </a:lnTo>
                    <a:lnTo>
                      <a:pt x="43" y="3"/>
                    </a:lnTo>
                    <a:lnTo>
                      <a:pt x="43" y="4"/>
                    </a:lnTo>
                    <a:lnTo>
                      <a:pt x="43" y="4"/>
                    </a:lnTo>
                    <a:close/>
                    <a:moveTo>
                      <a:pt x="77" y="1038"/>
                    </a:moveTo>
                    <a:lnTo>
                      <a:pt x="39" y="1115"/>
                    </a:lnTo>
                    <a:lnTo>
                      <a:pt x="0" y="1038"/>
                    </a:lnTo>
                    <a:lnTo>
                      <a:pt x="77" y="1038"/>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64"/>
              <p:cNvSpPr>
                <a:spLocks noChangeShapeType="1"/>
              </p:cNvSpPr>
              <p:nvPr/>
            </p:nvSpPr>
            <p:spPr bwMode="auto">
              <a:xfrm>
                <a:off x="1682" y="2970"/>
                <a:ext cx="0" cy="69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Freeform 165"/>
              <p:cNvSpPr>
                <a:spLocks noEditPoints="1"/>
              </p:cNvSpPr>
              <p:nvPr/>
            </p:nvSpPr>
            <p:spPr bwMode="auto">
              <a:xfrm>
                <a:off x="1735" y="1322"/>
                <a:ext cx="39" cy="116"/>
              </a:xfrm>
              <a:custGeom>
                <a:avLst/>
                <a:gdLst>
                  <a:gd name="T0" fmla="*/ 48 w 77"/>
                  <a:gd name="T1" fmla="*/ 5 h 233"/>
                  <a:gd name="T2" fmla="*/ 43 w 77"/>
                  <a:gd name="T3" fmla="*/ 168 h 233"/>
                  <a:gd name="T4" fmla="*/ 43 w 77"/>
                  <a:gd name="T5" fmla="*/ 171 h 233"/>
                  <a:gd name="T6" fmla="*/ 42 w 77"/>
                  <a:gd name="T7" fmla="*/ 173 h 233"/>
                  <a:gd name="T8" fmla="*/ 40 w 77"/>
                  <a:gd name="T9" fmla="*/ 173 h 233"/>
                  <a:gd name="T10" fmla="*/ 39 w 77"/>
                  <a:gd name="T11" fmla="*/ 173 h 233"/>
                  <a:gd name="T12" fmla="*/ 37 w 77"/>
                  <a:gd name="T13" fmla="*/ 173 h 233"/>
                  <a:gd name="T14" fmla="*/ 36 w 77"/>
                  <a:gd name="T15" fmla="*/ 173 h 233"/>
                  <a:gd name="T16" fmla="*/ 34 w 77"/>
                  <a:gd name="T17" fmla="*/ 171 h 233"/>
                  <a:gd name="T18" fmla="*/ 34 w 77"/>
                  <a:gd name="T19" fmla="*/ 168 h 233"/>
                  <a:gd name="T20" fmla="*/ 39 w 77"/>
                  <a:gd name="T21" fmla="*/ 5 h 233"/>
                  <a:gd name="T22" fmla="*/ 39 w 77"/>
                  <a:gd name="T23" fmla="*/ 3 h 233"/>
                  <a:gd name="T24" fmla="*/ 40 w 77"/>
                  <a:gd name="T25" fmla="*/ 2 h 233"/>
                  <a:gd name="T26" fmla="*/ 42 w 77"/>
                  <a:gd name="T27" fmla="*/ 0 h 233"/>
                  <a:gd name="T28" fmla="*/ 43 w 77"/>
                  <a:gd name="T29" fmla="*/ 0 h 233"/>
                  <a:gd name="T30" fmla="*/ 45 w 77"/>
                  <a:gd name="T31" fmla="*/ 0 h 233"/>
                  <a:gd name="T32" fmla="*/ 46 w 77"/>
                  <a:gd name="T33" fmla="*/ 2 h 233"/>
                  <a:gd name="T34" fmla="*/ 48 w 77"/>
                  <a:gd name="T35" fmla="*/ 3 h 233"/>
                  <a:gd name="T36" fmla="*/ 48 w 77"/>
                  <a:gd name="T37" fmla="*/ 5 h 233"/>
                  <a:gd name="T38" fmla="*/ 48 w 77"/>
                  <a:gd name="T39" fmla="*/ 5 h 233"/>
                  <a:gd name="T40" fmla="*/ 77 w 77"/>
                  <a:gd name="T41" fmla="*/ 157 h 233"/>
                  <a:gd name="T42" fmla="*/ 37 w 77"/>
                  <a:gd name="T43" fmla="*/ 233 h 233"/>
                  <a:gd name="T44" fmla="*/ 0 w 77"/>
                  <a:gd name="T45" fmla="*/ 154 h 233"/>
                  <a:gd name="T46" fmla="*/ 77 w 77"/>
                  <a:gd name="T47" fmla="*/ 15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33">
                    <a:moveTo>
                      <a:pt x="48" y="5"/>
                    </a:moveTo>
                    <a:lnTo>
                      <a:pt x="43" y="168"/>
                    </a:lnTo>
                    <a:lnTo>
                      <a:pt x="43" y="171"/>
                    </a:lnTo>
                    <a:lnTo>
                      <a:pt x="42" y="173"/>
                    </a:lnTo>
                    <a:lnTo>
                      <a:pt x="40" y="173"/>
                    </a:lnTo>
                    <a:lnTo>
                      <a:pt x="39" y="173"/>
                    </a:lnTo>
                    <a:lnTo>
                      <a:pt x="37" y="173"/>
                    </a:lnTo>
                    <a:lnTo>
                      <a:pt x="36" y="173"/>
                    </a:lnTo>
                    <a:lnTo>
                      <a:pt x="34" y="171"/>
                    </a:lnTo>
                    <a:lnTo>
                      <a:pt x="34" y="168"/>
                    </a:lnTo>
                    <a:lnTo>
                      <a:pt x="39" y="5"/>
                    </a:lnTo>
                    <a:lnTo>
                      <a:pt x="39" y="3"/>
                    </a:lnTo>
                    <a:lnTo>
                      <a:pt x="40" y="2"/>
                    </a:lnTo>
                    <a:lnTo>
                      <a:pt x="42" y="0"/>
                    </a:lnTo>
                    <a:lnTo>
                      <a:pt x="43" y="0"/>
                    </a:lnTo>
                    <a:lnTo>
                      <a:pt x="45" y="0"/>
                    </a:lnTo>
                    <a:lnTo>
                      <a:pt x="46" y="2"/>
                    </a:lnTo>
                    <a:lnTo>
                      <a:pt x="48" y="3"/>
                    </a:lnTo>
                    <a:lnTo>
                      <a:pt x="48" y="5"/>
                    </a:lnTo>
                    <a:lnTo>
                      <a:pt x="48" y="5"/>
                    </a:lnTo>
                    <a:close/>
                    <a:moveTo>
                      <a:pt x="77" y="157"/>
                    </a:moveTo>
                    <a:lnTo>
                      <a:pt x="37" y="233"/>
                    </a:lnTo>
                    <a:lnTo>
                      <a:pt x="0" y="154"/>
                    </a:lnTo>
                    <a:lnTo>
                      <a:pt x="77" y="15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66"/>
              <p:cNvSpPr>
                <a:spLocks noEditPoints="1"/>
              </p:cNvSpPr>
              <p:nvPr/>
            </p:nvSpPr>
            <p:spPr bwMode="auto">
              <a:xfrm>
                <a:off x="1757" y="1723"/>
                <a:ext cx="38" cy="148"/>
              </a:xfrm>
              <a:custGeom>
                <a:avLst/>
                <a:gdLst>
                  <a:gd name="T0" fmla="*/ 45 w 77"/>
                  <a:gd name="T1" fmla="*/ 5 h 296"/>
                  <a:gd name="T2" fmla="*/ 43 w 77"/>
                  <a:gd name="T3" fmla="*/ 233 h 296"/>
                  <a:gd name="T4" fmla="*/ 43 w 77"/>
                  <a:gd name="T5" fmla="*/ 235 h 296"/>
                  <a:gd name="T6" fmla="*/ 42 w 77"/>
                  <a:gd name="T7" fmla="*/ 236 h 296"/>
                  <a:gd name="T8" fmla="*/ 40 w 77"/>
                  <a:gd name="T9" fmla="*/ 238 h 296"/>
                  <a:gd name="T10" fmla="*/ 39 w 77"/>
                  <a:gd name="T11" fmla="*/ 238 h 296"/>
                  <a:gd name="T12" fmla="*/ 37 w 77"/>
                  <a:gd name="T13" fmla="*/ 238 h 296"/>
                  <a:gd name="T14" fmla="*/ 36 w 77"/>
                  <a:gd name="T15" fmla="*/ 236 h 296"/>
                  <a:gd name="T16" fmla="*/ 34 w 77"/>
                  <a:gd name="T17" fmla="*/ 235 h 296"/>
                  <a:gd name="T18" fmla="*/ 34 w 77"/>
                  <a:gd name="T19" fmla="*/ 233 h 296"/>
                  <a:gd name="T20" fmla="*/ 36 w 77"/>
                  <a:gd name="T21" fmla="*/ 5 h 296"/>
                  <a:gd name="T22" fmla="*/ 36 w 77"/>
                  <a:gd name="T23" fmla="*/ 3 h 296"/>
                  <a:gd name="T24" fmla="*/ 37 w 77"/>
                  <a:gd name="T25" fmla="*/ 2 h 296"/>
                  <a:gd name="T26" fmla="*/ 39 w 77"/>
                  <a:gd name="T27" fmla="*/ 0 h 296"/>
                  <a:gd name="T28" fmla="*/ 40 w 77"/>
                  <a:gd name="T29" fmla="*/ 0 h 296"/>
                  <a:gd name="T30" fmla="*/ 42 w 77"/>
                  <a:gd name="T31" fmla="*/ 0 h 296"/>
                  <a:gd name="T32" fmla="*/ 43 w 77"/>
                  <a:gd name="T33" fmla="*/ 2 h 296"/>
                  <a:gd name="T34" fmla="*/ 45 w 77"/>
                  <a:gd name="T35" fmla="*/ 3 h 296"/>
                  <a:gd name="T36" fmla="*/ 45 w 77"/>
                  <a:gd name="T37" fmla="*/ 5 h 296"/>
                  <a:gd name="T38" fmla="*/ 45 w 77"/>
                  <a:gd name="T39" fmla="*/ 5 h 296"/>
                  <a:gd name="T40" fmla="*/ 77 w 77"/>
                  <a:gd name="T41" fmla="*/ 221 h 296"/>
                  <a:gd name="T42" fmla="*/ 39 w 77"/>
                  <a:gd name="T43" fmla="*/ 296 h 296"/>
                  <a:gd name="T44" fmla="*/ 0 w 77"/>
                  <a:gd name="T45" fmla="*/ 219 h 296"/>
                  <a:gd name="T46" fmla="*/ 77 w 77"/>
                  <a:gd name="T47" fmla="*/ 22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96">
                    <a:moveTo>
                      <a:pt x="45" y="5"/>
                    </a:moveTo>
                    <a:lnTo>
                      <a:pt x="43" y="233"/>
                    </a:lnTo>
                    <a:lnTo>
                      <a:pt x="43" y="235"/>
                    </a:lnTo>
                    <a:lnTo>
                      <a:pt x="42" y="236"/>
                    </a:lnTo>
                    <a:lnTo>
                      <a:pt x="40" y="238"/>
                    </a:lnTo>
                    <a:lnTo>
                      <a:pt x="39" y="238"/>
                    </a:lnTo>
                    <a:lnTo>
                      <a:pt x="37" y="238"/>
                    </a:lnTo>
                    <a:lnTo>
                      <a:pt x="36" y="236"/>
                    </a:lnTo>
                    <a:lnTo>
                      <a:pt x="34" y="235"/>
                    </a:lnTo>
                    <a:lnTo>
                      <a:pt x="34" y="233"/>
                    </a:lnTo>
                    <a:lnTo>
                      <a:pt x="36" y="5"/>
                    </a:lnTo>
                    <a:lnTo>
                      <a:pt x="36" y="3"/>
                    </a:lnTo>
                    <a:lnTo>
                      <a:pt x="37" y="2"/>
                    </a:lnTo>
                    <a:lnTo>
                      <a:pt x="39" y="0"/>
                    </a:lnTo>
                    <a:lnTo>
                      <a:pt x="40" y="0"/>
                    </a:lnTo>
                    <a:lnTo>
                      <a:pt x="42" y="0"/>
                    </a:lnTo>
                    <a:lnTo>
                      <a:pt x="43" y="2"/>
                    </a:lnTo>
                    <a:lnTo>
                      <a:pt x="45" y="3"/>
                    </a:lnTo>
                    <a:lnTo>
                      <a:pt x="45" y="5"/>
                    </a:lnTo>
                    <a:lnTo>
                      <a:pt x="45" y="5"/>
                    </a:lnTo>
                    <a:close/>
                    <a:moveTo>
                      <a:pt x="77" y="221"/>
                    </a:moveTo>
                    <a:lnTo>
                      <a:pt x="39" y="296"/>
                    </a:lnTo>
                    <a:lnTo>
                      <a:pt x="0" y="219"/>
                    </a:lnTo>
                    <a:lnTo>
                      <a:pt x="77" y="221"/>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167"/>
              <p:cNvSpPr>
                <a:spLocks noChangeArrowheads="1"/>
              </p:cNvSpPr>
              <p:nvPr/>
            </p:nvSpPr>
            <p:spPr bwMode="auto">
              <a:xfrm>
                <a:off x="827" y="1006"/>
                <a:ext cx="1810" cy="327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68"/>
              <p:cNvSpPr>
                <a:spLocks noEditPoints="1"/>
              </p:cNvSpPr>
              <p:nvPr/>
            </p:nvSpPr>
            <p:spPr bwMode="auto">
              <a:xfrm>
                <a:off x="817" y="996"/>
                <a:ext cx="1830" cy="3291"/>
              </a:xfrm>
              <a:custGeom>
                <a:avLst/>
                <a:gdLst>
                  <a:gd name="T0" fmla="*/ 39 w 3660"/>
                  <a:gd name="T1" fmla="*/ 39 h 6582"/>
                  <a:gd name="T2" fmla="*/ 39 w 3660"/>
                  <a:gd name="T3" fmla="*/ 6543 h 6582"/>
                  <a:gd name="T4" fmla="*/ 3622 w 3660"/>
                  <a:gd name="T5" fmla="*/ 6543 h 6582"/>
                  <a:gd name="T6" fmla="*/ 3622 w 3660"/>
                  <a:gd name="T7" fmla="*/ 39 h 6582"/>
                  <a:gd name="T8" fmla="*/ 39 w 3660"/>
                  <a:gd name="T9" fmla="*/ 39 h 6582"/>
                  <a:gd name="T10" fmla="*/ 3636 w 3660"/>
                  <a:gd name="T11" fmla="*/ 26 h 6582"/>
                  <a:gd name="T12" fmla="*/ 3636 w 3660"/>
                  <a:gd name="T13" fmla="*/ 6556 h 6582"/>
                  <a:gd name="T14" fmla="*/ 26 w 3660"/>
                  <a:gd name="T15" fmla="*/ 6556 h 6582"/>
                  <a:gd name="T16" fmla="*/ 26 w 3660"/>
                  <a:gd name="T17" fmla="*/ 26 h 6582"/>
                  <a:gd name="T18" fmla="*/ 3636 w 3660"/>
                  <a:gd name="T19" fmla="*/ 26 h 6582"/>
                  <a:gd name="T20" fmla="*/ 14 w 3660"/>
                  <a:gd name="T21" fmla="*/ 14 h 6582"/>
                  <a:gd name="T22" fmla="*/ 14 w 3660"/>
                  <a:gd name="T23" fmla="*/ 6569 h 6582"/>
                  <a:gd name="T24" fmla="*/ 3648 w 3660"/>
                  <a:gd name="T25" fmla="*/ 6569 h 6582"/>
                  <a:gd name="T26" fmla="*/ 3648 w 3660"/>
                  <a:gd name="T27" fmla="*/ 14 h 6582"/>
                  <a:gd name="T28" fmla="*/ 14 w 3660"/>
                  <a:gd name="T29" fmla="*/ 14 h 6582"/>
                  <a:gd name="T30" fmla="*/ 3660 w 3660"/>
                  <a:gd name="T31" fmla="*/ 0 h 6582"/>
                  <a:gd name="T32" fmla="*/ 3660 w 3660"/>
                  <a:gd name="T33" fmla="*/ 6582 h 6582"/>
                  <a:gd name="T34" fmla="*/ 0 w 3660"/>
                  <a:gd name="T35" fmla="*/ 6582 h 6582"/>
                  <a:gd name="T36" fmla="*/ 0 w 3660"/>
                  <a:gd name="T37" fmla="*/ 0 h 6582"/>
                  <a:gd name="T38" fmla="*/ 3660 w 3660"/>
                  <a:gd name="T39" fmla="*/ 0 h 6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60" h="6582">
                    <a:moveTo>
                      <a:pt x="39" y="39"/>
                    </a:moveTo>
                    <a:lnTo>
                      <a:pt x="39" y="6543"/>
                    </a:lnTo>
                    <a:lnTo>
                      <a:pt x="3622" y="6543"/>
                    </a:lnTo>
                    <a:lnTo>
                      <a:pt x="3622" y="39"/>
                    </a:lnTo>
                    <a:lnTo>
                      <a:pt x="39" y="39"/>
                    </a:lnTo>
                    <a:close/>
                    <a:moveTo>
                      <a:pt x="3636" y="26"/>
                    </a:moveTo>
                    <a:lnTo>
                      <a:pt x="3636" y="6556"/>
                    </a:lnTo>
                    <a:lnTo>
                      <a:pt x="26" y="6556"/>
                    </a:lnTo>
                    <a:lnTo>
                      <a:pt x="26" y="26"/>
                    </a:lnTo>
                    <a:lnTo>
                      <a:pt x="3636" y="26"/>
                    </a:lnTo>
                    <a:close/>
                    <a:moveTo>
                      <a:pt x="14" y="14"/>
                    </a:moveTo>
                    <a:lnTo>
                      <a:pt x="14" y="6569"/>
                    </a:lnTo>
                    <a:lnTo>
                      <a:pt x="3648" y="6569"/>
                    </a:lnTo>
                    <a:lnTo>
                      <a:pt x="3648" y="14"/>
                    </a:lnTo>
                    <a:lnTo>
                      <a:pt x="14" y="14"/>
                    </a:lnTo>
                    <a:close/>
                    <a:moveTo>
                      <a:pt x="3660" y="0"/>
                    </a:moveTo>
                    <a:lnTo>
                      <a:pt x="3660" y="6582"/>
                    </a:lnTo>
                    <a:lnTo>
                      <a:pt x="0" y="6582"/>
                    </a:lnTo>
                    <a:lnTo>
                      <a:pt x="0" y="0"/>
                    </a:lnTo>
                    <a:lnTo>
                      <a:pt x="3660" y="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169"/>
              <p:cNvSpPr>
                <a:spLocks noChangeArrowheads="1"/>
              </p:cNvSpPr>
              <p:nvPr/>
            </p:nvSpPr>
            <p:spPr bwMode="auto">
              <a:xfrm>
                <a:off x="3408" y="4088"/>
                <a:ext cx="324" cy="10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Rectangle 170"/>
              <p:cNvSpPr>
                <a:spLocks noChangeArrowheads="1"/>
              </p:cNvSpPr>
              <p:nvPr/>
            </p:nvSpPr>
            <p:spPr bwMode="auto">
              <a:xfrm>
                <a:off x="3454" y="4114"/>
                <a:ext cx="15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Yes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6" name="Rectangle 171"/>
              <p:cNvSpPr>
                <a:spLocks noChangeArrowheads="1"/>
              </p:cNvSpPr>
              <p:nvPr/>
            </p:nvSpPr>
            <p:spPr bwMode="auto">
              <a:xfrm>
                <a:off x="3485" y="3163"/>
                <a:ext cx="277" cy="13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172"/>
              <p:cNvSpPr>
                <a:spLocks noChangeArrowheads="1"/>
              </p:cNvSpPr>
              <p:nvPr/>
            </p:nvSpPr>
            <p:spPr bwMode="auto">
              <a:xfrm>
                <a:off x="3485" y="3163"/>
                <a:ext cx="277" cy="139"/>
              </a:xfrm>
              <a:prstGeom prst="rect">
                <a:avLst/>
              </a:prstGeom>
              <a:noFill/>
              <a:ln w="5">
                <a:solidFill>
                  <a:srgbClr val="DD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Rectangle 173"/>
              <p:cNvSpPr>
                <a:spLocks noChangeArrowheads="1"/>
              </p:cNvSpPr>
              <p:nvPr/>
            </p:nvSpPr>
            <p:spPr bwMode="auto">
              <a:xfrm>
                <a:off x="3534" y="3209"/>
                <a:ext cx="15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Yes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9" name="Rectangle 174"/>
              <p:cNvSpPr>
                <a:spLocks noChangeArrowheads="1"/>
              </p:cNvSpPr>
              <p:nvPr/>
            </p:nvSpPr>
            <p:spPr bwMode="auto">
              <a:xfrm>
                <a:off x="4564" y="2701"/>
                <a:ext cx="231" cy="1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175"/>
              <p:cNvSpPr>
                <a:spLocks noChangeArrowheads="1"/>
              </p:cNvSpPr>
              <p:nvPr/>
            </p:nvSpPr>
            <p:spPr bwMode="auto">
              <a:xfrm>
                <a:off x="4564" y="2701"/>
                <a:ext cx="231" cy="138"/>
              </a:xfrm>
              <a:prstGeom prst="rect">
                <a:avLst/>
              </a:prstGeom>
              <a:noFill/>
              <a:ln w="5">
                <a:solidFill>
                  <a:srgbClr val="DD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Rectangle 176"/>
              <p:cNvSpPr>
                <a:spLocks noChangeArrowheads="1"/>
              </p:cNvSpPr>
              <p:nvPr/>
            </p:nvSpPr>
            <p:spPr bwMode="auto">
              <a:xfrm>
                <a:off x="4613" y="2747"/>
                <a:ext cx="13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No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2" name="Freeform 177"/>
              <p:cNvSpPr>
                <a:spLocks/>
              </p:cNvSpPr>
              <p:nvPr/>
            </p:nvSpPr>
            <p:spPr bwMode="auto">
              <a:xfrm>
                <a:off x="1250" y="1039"/>
                <a:ext cx="964" cy="278"/>
              </a:xfrm>
              <a:custGeom>
                <a:avLst/>
                <a:gdLst>
                  <a:gd name="T0" fmla="*/ 815 w 1926"/>
                  <a:gd name="T1" fmla="*/ 4 h 557"/>
                  <a:gd name="T2" fmla="*/ 632 w 1926"/>
                  <a:gd name="T3" fmla="*/ 17 h 557"/>
                  <a:gd name="T4" fmla="*/ 462 w 1926"/>
                  <a:gd name="T5" fmla="*/ 41 h 557"/>
                  <a:gd name="T6" fmla="*/ 314 w 1926"/>
                  <a:gd name="T7" fmla="*/ 73 h 557"/>
                  <a:gd name="T8" fmla="*/ 249 w 1926"/>
                  <a:gd name="T9" fmla="*/ 91 h 557"/>
                  <a:gd name="T10" fmla="*/ 191 w 1926"/>
                  <a:gd name="T11" fmla="*/ 113 h 557"/>
                  <a:gd name="T12" fmla="*/ 138 w 1926"/>
                  <a:gd name="T13" fmla="*/ 135 h 557"/>
                  <a:gd name="T14" fmla="*/ 94 w 1926"/>
                  <a:gd name="T15" fmla="*/ 158 h 557"/>
                  <a:gd name="T16" fmla="*/ 57 w 1926"/>
                  <a:gd name="T17" fmla="*/ 184 h 557"/>
                  <a:gd name="T18" fmla="*/ 29 w 1926"/>
                  <a:gd name="T19" fmla="*/ 208 h 557"/>
                  <a:gd name="T20" fmla="*/ 11 w 1926"/>
                  <a:gd name="T21" fmla="*/ 236 h 557"/>
                  <a:gd name="T22" fmla="*/ 0 w 1926"/>
                  <a:gd name="T23" fmla="*/ 264 h 557"/>
                  <a:gd name="T24" fmla="*/ 0 w 1926"/>
                  <a:gd name="T25" fmla="*/ 293 h 557"/>
                  <a:gd name="T26" fmla="*/ 11 w 1926"/>
                  <a:gd name="T27" fmla="*/ 321 h 557"/>
                  <a:gd name="T28" fmla="*/ 29 w 1926"/>
                  <a:gd name="T29" fmla="*/ 349 h 557"/>
                  <a:gd name="T30" fmla="*/ 57 w 1926"/>
                  <a:gd name="T31" fmla="*/ 373 h 557"/>
                  <a:gd name="T32" fmla="*/ 94 w 1926"/>
                  <a:gd name="T33" fmla="*/ 400 h 557"/>
                  <a:gd name="T34" fmla="*/ 138 w 1926"/>
                  <a:gd name="T35" fmla="*/ 423 h 557"/>
                  <a:gd name="T36" fmla="*/ 191 w 1926"/>
                  <a:gd name="T37" fmla="*/ 444 h 557"/>
                  <a:gd name="T38" fmla="*/ 249 w 1926"/>
                  <a:gd name="T39" fmla="*/ 466 h 557"/>
                  <a:gd name="T40" fmla="*/ 314 w 1926"/>
                  <a:gd name="T41" fmla="*/ 484 h 557"/>
                  <a:gd name="T42" fmla="*/ 462 w 1926"/>
                  <a:gd name="T43" fmla="*/ 517 h 557"/>
                  <a:gd name="T44" fmla="*/ 632 w 1926"/>
                  <a:gd name="T45" fmla="*/ 540 h 557"/>
                  <a:gd name="T46" fmla="*/ 815 w 1926"/>
                  <a:gd name="T47" fmla="*/ 554 h 557"/>
                  <a:gd name="T48" fmla="*/ 1012 w 1926"/>
                  <a:gd name="T49" fmla="*/ 555 h 557"/>
                  <a:gd name="T50" fmla="*/ 1203 w 1926"/>
                  <a:gd name="T51" fmla="*/ 548 h 557"/>
                  <a:gd name="T52" fmla="*/ 1381 w 1926"/>
                  <a:gd name="T53" fmla="*/ 529 h 557"/>
                  <a:gd name="T54" fmla="*/ 1538 w 1926"/>
                  <a:gd name="T55" fmla="*/ 501 h 557"/>
                  <a:gd name="T56" fmla="*/ 1643 w 1926"/>
                  <a:gd name="T57" fmla="*/ 475 h 557"/>
                  <a:gd name="T58" fmla="*/ 1706 w 1926"/>
                  <a:gd name="T59" fmla="*/ 455 h 557"/>
                  <a:gd name="T60" fmla="*/ 1761 w 1926"/>
                  <a:gd name="T61" fmla="*/ 433 h 557"/>
                  <a:gd name="T62" fmla="*/ 1809 w 1926"/>
                  <a:gd name="T63" fmla="*/ 410 h 557"/>
                  <a:gd name="T64" fmla="*/ 1849 w 1926"/>
                  <a:gd name="T65" fmla="*/ 387 h 557"/>
                  <a:gd name="T66" fmla="*/ 1881 w 1926"/>
                  <a:gd name="T67" fmla="*/ 361 h 557"/>
                  <a:gd name="T68" fmla="*/ 1906 w 1926"/>
                  <a:gd name="T69" fmla="*/ 335 h 557"/>
                  <a:gd name="T70" fmla="*/ 1920 w 1926"/>
                  <a:gd name="T71" fmla="*/ 307 h 557"/>
                  <a:gd name="T72" fmla="*/ 1926 w 1926"/>
                  <a:gd name="T73" fmla="*/ 279 h 557"/>
                  <a:gd name="T74" fmla="*/ 1920 w 1926"/>
                  <a:gd name="T75" fmla="*/ 250 h 557"/>
                  <a:gd name="T76" fmla="*/ 1906 w 1926"/>
                  <a:gd name="T77" fmla="*/ 222 h 557"/>
                  <a:gd name="T78" fmla="*/ 1881 w 1926"/>
                  <a:gd name="T79" fmla="*/ 196 h 557"/>
                  <a:gd name="T80" fmla="*/ 1849 w 1926"/>
                  <a:gd name="T81" fmla="*/ 170 h 557"/>
                  <a:gd name="T82" fmla="*/ 1809 w 1926"/>
                  <a:gd name="T83" fmla="*/ 147 h 557"/>
                  <a:gd name="T84" fmla="*/ 1761 w 1926"/>
                  <a:gd name="T85" fmla="*/ 124 h 557"/>
                  <a:gd name="T86" fmla="*/ 1706 w 1926"/>
                  <a:gd name="T87" fmla="*/ 102 h 557"/>
                  <a:gd name="T88" fmla="*/ 1643 w 1926"/>
                  <a:gd name="T89" fmla="*/ 82 h 557"/>
                  <a:gd name="T90" fmla="*/ 1538 w 1926"/>
                  <a:gd name="T91" fmla="*/ 56 h 557"/>
                  <a:gd name="T92" fmla="*/ 1381 w 1926"/>
                  <a:gd name="T93" fmla="*/ 28 h 557"/>
                  <a:gd name="T94" fmla="*/ 1203 w 1926"/>
                  <a:gd name="T95" fmla="*/ 10 h 557"/>
                  <a:gd name="T96" fmla="*/ 1012 w 1926"/>
                  <a:gd name="T97"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557">
                    <a:moveTo>
                      <a:pt x="963" y="0"/>
                    </a:moveTo>
                    <a:lnTo>
                      <a:pt x="912" y="2"/>
                    </a:lnTo>
                    <a:lnTo>
                      <a:pt x="864" y="2"/>
                    </a:lnTo>
                    <a:lnTo>
                      <a:pt x="815" y="4"/>
                    </a:lnTo>
                    <a:lnTo>
                      <a:pt x="769" y="7"/>
                    </a:lnTo>
                    <a:lnTo>
                      <a:pt x="721" y="10"/>
                    </a:lnTo>
                    <a:lnTo>
                      <a:pt x="676" y="13"/>
                    </a:lnTo>
                    <a:lnTo>
                      <a:pt x="632" y="17"/>
                    </a:lnTo>
                    <a:lnTo>
                      <a:pt x="587" y="22"/>
                    </a:lnTo>
                    <a:lnTo>
                      <a:pt x="545" y="28"/>
                    </a:lnTo>
                    <a:lnTo>
                      <a:pt x="504" y="34"/>
                    </a:lnTo>
                    <a:lnTo>
                      <a:pt x="462" y="41"/>
                    </a:lnTo>
                    <a:lnTo>
                      <a:pt x="424" y="48"/>
                    </a:lnTo>
                    <a:lnTo>
                      <a:pt x="387" y="56"/>
                    </a:lnTo>
                    <a:lnTo>
                      <a:pt x="350" y="64"/>
                    </a:lnTo>
                    <a:lnTo>
                      <a:pt x="314" y="73"/>
                    </a:lnTo>
                    <a:lnTo>
                      <a:pt x="297" y="78"/>
                    </a:lnTo>
                    <a:lnTo>
                      <a:pt x="282" y="82"/>
                    </a:lnTo>
                    <a:lnTo>
                      <a:pt x="265" y="87"/>
                    </a:lnTo>
                    <a:lnTo>
                      <a:pt x="249" y="91"/>
                    </a:lnTo>
                    <a:lnTo>
                      <a:pt x="234" y="98"/>
                    </a:lnTo>
                    <a:lnTo>
                      <a:pt x="219" y="102"/>
                    </a:lnTo>
                    <a:lnTo>
                      <a:pt x="205" y="107"/>
                    </a:lnTo>
                    <a:lnTo>
                      <a:pt x="191" y="113"/>
                    </a:lnTo>
                    <a:lnTo>
                      <a:pt x="177" y="118"/>
                    </a:lnTo>
                    <a:lnTo>
                      <a:pt x="163" y="124"/>
                    </a:lnTo>
                    <a:lnTo>
                      <a:pt x="151" y="128"/>
                    </a:lnTo>
                    <a:lnTo>
                      <a:pt x="138" y="135"/>
                    </a:lnTo>
                    <a:lnTo>
                      <a:pt x="126" y="141"/>
                    </a:lnTo>
                    <a:lnTo>
                      <a:pt x="115" y="147"/>
                    </a:lnTo>
                    <a:lnTo>
                      <a:pt x="105" y="151"/>
                    </a:lnTo>
                    <a:lnTo>
                      <a:pt x="94" y="158"/>
                    </a:lnTo>
                    <a:lnTo>
                      <a:pt x="85" y="164"/>
                    </a:lnTo>
                    <a:lnTo>
                      <a:pt x="75" y="170"/>
                    </a:lnTo>
                    <a:lnTo>
                      <a:pt x="66" y="176"/>
                    </a:lnTo>
                    <a:lnTo>
                      <a:pt x="57" y="184"/>
                    </a:lnTo>
                    <a:lnTo>
                      <a:pt x="49" y="190"/>
                    </a:lnTo>
                    <a:lnTo>
                      <a:pt x="43" y="196"/>
                    </a:lnTo>
                    <a:lnTo>
                      <a:pt x="35" y="202"/>
                    </a:lnTo>
                    <a:lnTo>
                      <a:pt x="29" y="208"/>
                    </a:lnTo>
                    <a:lnTo>
                      <a:pt x="24" y="216"/>
                    </a:lnTo>
                    <a:lnTo>
                      <a:pt x="18" y="222"/>
                    </a:lnTo>
                    <a:lnTo>
                      <a:pt x="14" y="230"/>
                    </a:lnTo>
                    <a:lnTo>
                      <a:pt x="11" y="236"/>
                    </a:lnTo>
                    <a:lnTo>
                      <a:pt x="7" y="244"/>
                    </a:lnTo>
                    <a:lnTo>
                      <a:pt x="4" y="250"/>
                    </a:lnTo>
                    <a:lnTo>
                      <a:pt x="1" y="258"/>
                    </a:lnTo>
                    <a:lnTo>
                      <a:pt x="0" y="264"/>
                    </a:lnTo>
                    <a:lnTo>
                      <a:pt x="0" y="272"/>
                    </a:lnTo>
                    <a:lnTo>
                      <a:pt x="0" y="278"/>
                    </a:lnTo>
                    <a:lnTo>
                      <a:pt x="0" y="286"/>
                    </a:lnTo>
                    <a:lnTo>
                      <a:pt x="0" y="293"/>
                    </a:lnTo>
                    <a:lnTo>
                      <a:pt x="1" y="299"/>
                    </a:lnTo>
                    <a:lnTo>
                      <a:pt x="4" y="307"/>
                    </a:lnTo>
                    <a:lnTo>
                      <a:pt x="7" y="313"/>
                    </a:lnTo>
                    <a:lnTo>
                      <a:pt x="11" y="321"/>
                    </a:lnTo>
                    <a:lnTo>
                      <a:pt x="14" y="327"/>
                    </a:lnTo>
                    <a:lnTo>
                      <a:pt x="18" y="335"/>
                    </a:lnTo>
                    <a:lnTo>
                      <a:pt x="24" y="341"/>
                    </a:lnTo>
                    <a:lnTo>
                      <a:pt x="29" y="349"/>
                    </a:lnTo>
                    <a:lnTo>
                      <a:pt x="35" y="355"/>
                    </a:lnTo>
                    <a:lnTo>
                      <a:pt x="43" y="361"/>
                    </a:lnTo>
                    <a:lnTo>
                      <a:pt x="49" y="367"/>
                    </a:lnTo>
                    <a:lnTo>
                      <a:pt x="57" y="373"/>
                    </a:lnTo>
                    <a:lnTo>
                      <a:pt x="66" y="381"/>
                    </a:lnTo>
                    <a:lnTo>
                      <a:pt x="75" y="387"/>
                    </a:lnTo>
                    <a:lnTo>
                      <a:pt x="85" y="393"/>
                    </a:lnTo>
                    <a:lnTo>
                      <a:pt x="94" y="400"/>
                    </a:lnTo>
                    <a:lnTo>
                      <a:pt x="105" y="406"/>
                    </a:lnTo>
                    <a:lnTo>
                      <a:pt x="115" y="410"/>
                    </a:lnTo>
                    <a:lnTo>
                      <a:pt x="126" y="417"/>
                    </a:lnTo>
                    <a:lnTo>
                      <a:pt x="138" y="423"/>
                    </a:lnTo>
                    <a:lnTo>
                      <a:pt x="151" y="429"/>
                    </a:lnTo>
                    <a:lnTo>
                      <a:pt x="163" y="433"/>
                    </a:lnTo>
                    <a:lnTo>
                      <a:pt x="177" y="440"/>
                    </a:lnTo>
                    <a:lnTo>
                      <a:pt x="191" y="444"/>
                    </a:lnTo>
                    <a:lnTo>
                      <a:pt x="205" y="450"/>
                    </a:lnTo>
                    <a:lnTo>
                      <a:pt x="219" y="455"/>
                    </a:lnTo>
                    <a:lnTo>
                      <a:pt x="234" y="460"/>
                    </a:lnTo>
                    <a:lnTo>
                      <a:pt x="249" y="466"/>
                    </a:lnTo>
                    <a:lnTo>
                      <a:pt x="265" y="470"/>
                    </a:lnTo>
                    <a:lnTo>
                      <a:pt x="282" y="475"/>
                    </a:lnTo>
                    <a:lnTo>
                      <a:pt x="297" y="480"/>
                    </a:lnTo>
                    <a:lnTo>
                      <a:pt x="314" y="484"/>
                    </a:lnTo>
                    <a:lnTo>
                      <a:pt x="350" y="494"/>
                    </a:lnTo>
                    <a:lnTo>
                      <a:pt x="387" y="501"/>
                    </a:lnTo>
                    <a:lnTo>
                      <a:pt x="424" y="509"/>
                    </a:lnTo>
                    <a:lnTo>
                      <a:pt x="462" y="517"/>
                    </a:lnTo>
                    <a:lnTo>
                      <a:pt x="504" y="523"/>
                    </a:lnTo>
                    <a:lnTo>
                      <a:pt x="545" y="529"/>
                    </a:lnTo>
                    <a:lnTo>
                      <a:pt x="587" y="535"/>
                    </a:lnTo>
                    <a:lnTo>
                      <a:pt x="632" y="540"/>
                    </a:lnTo>
                    <a:lnTo>
                      <a:pt x="676" y="544"/>
                    </a:lnTo>
                    <a:lnTo>
                      <a:pt x="721" y="548"/>
                    </a:lnTo>
                    <a:lnTo>
                      <a:pt x="767" y="551"/>
                    </a:lnTo>
                    <a:lnTo>
                      <a:pt x="815" y="554"/>
                    </a:lnTo>
                    <a:lnTo>
                      <a:pt x="863" y="555"/>
                    </a:lnTo>
                    <a:lnTo>
                      <a:pt x="912" y="555"/>
                    </a:lnTo>
                    <a:lnTo>
                      <a:pt x="961" y="557"/>
                    </a:lnTo>
                    <a:lnTo>
                      <a:pt x="1012" y="555"/>
                    </a:lnTo>
                    <a:lnTo>
                      <a:pt x="1060" y="555"/>
                    </a:lnTo>
                    <a:lnTo>
                      <a:pt x="1109" y="554"/>
                    </a:lnTo>
                    <a:lnTo>
                      <a:pt x="1157" y="551"/>
                    </a:lnTo>
                    <a:lnTo>
                      <a:pt x="1203" y="548"/>
                    </a:lnTo>
                    <a:lnTo>
                      <a:pt x="1248" y="544"/>
                    </a:lnTo>
                    <a:lnTo>
                      <a:pt x="1293" y="540"/>
                    </a:lnTo>
                    <a:lnTo>
                      <a:pt x="1337" y="535"/>
                    </a:lnTo>
                    <a:lnTo>
                      <a:pt x="1381" y="529"/>
                    </a:lnTo>
                    <a:lnTo>
                      <a:pt x="1421" y="523"/>
                    </a:lnTo>
                    <a:lnTo>
                      <a:pt x="1462" y="517"/>
                    </a:lnTo>
                    <a:lnTo>
                      <a:pt x="1501" y="509"/>
                    </a:lnTo>
                    <a:lnTo>
                      <a:pt x="1538" y="501"/>
                    </a:lnTo>
                    <a:lnTo>
                      <a:pt x="1575" y="494"/>
                    </a:lnTo>
                    <a:lnTo>
                      <a:pt x="1610" y="484"/>
                    </a:lnTo>
                    <a:lnTo>
                      <a:pt x="1627" y="480"/>
                    </a:lnTo>
                    <a:lnTo>
                      <a:pt x="1643" y="475"/>
                    </a:lnTo>
                    <a:lnTo>
                      <a:pt x="1659" y="470"/>
                    </a:lnTo>
                    <a:lnTo>
                      <a:pt x="1675" y="466"/>
                    </a:lnTo>
                    <a:lnTo>
                      <a:pt x="1690" y="460"/>
                    </a:lnTo>
                    <a:lnTo>
                      <a:pt x="1706" y="455"/>
                    </a:lnTo>
                    <a:lnTo>
                      <a:pt x="1720" y="450"/>
                    </a:lnTo>
                    <a:lnTo>
                      <a:pt x="1733" y="444"/>
                    </a:lnTo>
                    <a:lnTo>
                      <a:pt x="1747" y="440"/>
                    </a:lnTo>
                    <a:lnTo>
                      <a:pt x="1761" y="433"/>
                    </a:lnTo>
                    <a:lnTo>
                      <a:pt x="1774" y="429"/>
                    </a:lnTo>
                    <a:lnTo>
                      <a:pt x="1786" y="423"/>
                    </a:lnTo>
                    <a:lnTo>
                      <a:pt x="1798" y="417"/>
                    </a:lnTo>
                    <a:lnTo>
                      <a:pt x="1809" y="410"/>
                    </a:lnTo>
                    <a:lnTo>
                      <a:pt x="1820" y="406"/>
                    </a:lnTo>
                    <a:lnTo>
                      <a:pt x="1831" y="400"/>
                    </a:lnTo>
                    <a:lnTo>
                      <a:pt x="1840" y="393"/>
                    </a:lnTo>
                    <a:lnTo>
                      <a:pt x="1849" y="387"/>
                    </a:lnTo>
                    <a:lnTo>
                      <a:pt x="1858" y="381"/>
                    </a:lnTo>
                    <a:lnTo>
                      <a:pt x="1868" y="373"/>
                    </a:lnTo>
                    <a:lnTo>
                      <a:pt x="1875" y="367"/>
                    </a:lnTo>
                    <a:lnTo>
                      <a:pt x="1881" y="361"/>
                    </a:lnTo>
                    <a:lnTo>
                      <a:pt x="1889" y="355"/>
                    </a:lnTo>
                    <a:lnTo>
                      <a:pt x="1895" y="349"/>
                    </a:lnTo>
                    <a:lnTo>
                      <a:pt x="1901" y="341"/>
                    </a:lnTo>
                    <a:lnTo>
                      <a:pt x="1906" y="335"/>
                    </a:lnTo>
                    <a:lnTo>
                      <a:pt x="1911" y="327"/>
                    </a:lnTo>
                    <a:lnTo>
                      <a:pt x="1914" y="321"/>
                    </a:lnTo>
                    <a:lnTo>
                      <a:pt x="1918" y="313"/>
                    </a:lnTo>
                    <a:lnTo>
                      <a:pt x="1920" y="307"/>
                    </a:lnTo>
                    <a:lnTo>
                      <a:pt x="1923" y="299"/>
                    </a:lnTo>
                    <a:lnTo>
                      <a:pt x="1925" y="293"/>
                    </a:lnTo>
                    <a:lnTo>
                      <a:pt x="1925" y="286"/>
                    </a:lnTo>
                    <a:lnTo>
                      <a:pt x="1926" y="279"/>
                    </a:lnTo>
                    <a:lnTo>
                      <a:pt x="1925" y="272"/>
                    </a:lnTo>
                    <a:lnTo>
                      <a:pt x="1925" y="264"/>
                    </a:lnTo>
                    <a:lnTo>
                      <a:pt x="1923" y="258"/>
                    </a:lnTo>
                    <a:lnTo>
                      <a:pt x="1920" y="250"/>
                    </a:lnTo>
                    <a:lnTo>
                      <a:pt x="1918" y="244"/>
                    </a:lnTo>
                    <a:lnTo>
                      <a:pt x="1914" y="236"/>
                    </a:lnTo>
                    <a:lnTo>
                      <a:pt x="1911" y="230"/>
                    </a:lnTo>
                    <a:lnTo>
                      <a:pt x="1906" y="222"/>
                    </a:lnTo>
                    <a:lnTo>
                      <a:pt x="1901" y="216"/>
                    </a:lnTo>
                    <a:lnTo>
                      <a:pt x="1895" y="208"/>
                    </a:lnTo>
                    <a:lnTo>
                      <a:pt x="1889" y="202"/>
                    </a:lnTo>
                    <a:lnTo>
                      <a:pt x="1881" y="196"/>
                    </a:lnTo>
                    <a:lnTo>
                      <a:pt x="1875" y="190"/>
                    </a:lnTo>
                    <a:lnTo>
                      <a:pt x="1868" y="184"/>
                    </a:lnTo>
                    <a:lnTo>
                      <a:pt x="1858" y="176"/>
                    </a:lnTo>
                    <a:lnTo>
                      <a:pt x="1849" y="170"/>
                    </a:lnTo>
                    <a:lnTo>
                      <a:pt x="1840" y="164"/>
                    </a:lnTo>
                    <a:lnTo>
                      <a:pt x="1831" y="158"/>
                    </a:lnTo>
                    <a:lnTo>
                      <a:pt x="1820" y="151"/>
                    </a:lnTo>
                    <a:lnTo>
                      <a:pt x="1809" y="147"/>
                    </a:lnTo>
                    <a:lnTo>
                      <a:pt x="1798" y="141"/>
                    </a:lnTo>
                    <a:lnTo>
                      <a:pt x="1786" y="135"/>
                    </a:lnTo>
                    <a:lnTo>
                      <a:pt x="1774" y="128"/>
                    </a:lnTo>
                    <a:lnTo>
                      <a:pt x="1761" y="124"/>
                    </a:lnTo>
                    <a:lnTo>
                      <a:pt x="1747" y="118"/>
                    </a:lnTo>
                    <a:lnTo>
                      <a:pt x="1733" y="113"/>
                    </a:lnTo>
                    <a:lnTo>
                      <a:pt x="1720" y="107"/>
                    </a:lnTo>
                    <a:lnTo>
                      <a:pt x="1706" y="102"/>
                    </a:lnTo>
                    <a:lnTo>
                      <a:pt x="1690" y="98"/>
                    </a:lnTo>
                    <a:lnTo>
                      <a:pt x="1675" y="91"/>
                    </a:lnTo>
                    <a:lnTo>
                      <a:pt x="1659" y="87"/>
                    </a:lnTo>
                    <a:lnTo>
                      <a:pt x="1643" y="82"/>
                    </a:lnTo>
                    <a:lnTo>
                      <a:pt x="1627" y="78"/>
                    </a:lnTo>
                    <a:lnTo>
                      <a:pt x="1610" y="73"/>
                    </a:lnTo>
                    <a:lnTo>
                      <a:pt x="1575" y="64"/>
                    </a:lnTo>
                    <a:lnTo>
                      <a:pt x="1538" y="56"/>
                    </a:lnTo>
                    <a:lnTo>
                      <a:pt x="1501" y="48"/>
                    </a:lnTo>
                    <a:lnTo>
                      <a:pt x="1462" y="41"/>
                    </a:lnTo>
                    <a:lnTo>
                      <a:pt x="1421" y="34"/>
                    </a:lnTo>
                    <a:lnTo>
                      <a:pt x="1381" y="28"/>
                    </a:lnTo>
                    <a:lnTo>
                      <a:pt x="1337" y="22"/>
                    </a:lnTo>
                    <a:lnTo>
                      <a:pt x="1293" y="17"/>
                    </a:lnTo>
                    <a:lnTo>
                      <a:pt x="1248" y="13"/>
                    </a:lnTo>
                    <a:lnTo>
                      <a:pt x="1203" y="10"/>
                    </a:lnTo>
                    <a:lnTo>
                      <a:pt x="1156" y="7"/>
                    </a:lnTo>
                    <a:lnTo>
                      <a:pt x="1109" y="4"/>
                    </a:lnTo>
                    <a:lnTo>
                      <a:pt x="1060" y="2"/>
                    </a:lnTo>
                    <a:lnTo>
                      <a:pt x="1012" y="0"/>
                    </a:lnTo>
                    <a:lnTo>
                      <a:pt x="961" y="0"/>
                    </a:lnTo>
                    <a:lnTo>
                      <a:pt x="963"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78"/>
              <p:cNvSpPr>
                <a:spLocks/>
              </p:cNvSpPr>
              <p:nvPr/>
            </p:nvSpPr>
            <p:spPr bwMode="auto">
              <a:xfrm>
                <a:off x="1250" y="1039"/>
                <a:ext cx="964" cy="278"/>
              </a:xfrm>
              <a:custGeom>
                <a:avLst/>
                <a:gdLst>
                  <a:gd name="T0" fmla="*/ 815 w 1926"/>
                  <a:gd name="T1" fmla="*/ 4 h 557"/>
                  <a:gd name="T2" fmla="*/ 632 w 1926"/>
                  <a:gd name="T3" fmla="*/ 17 h 557"/>
                  <a:gd name="T4" fmla="*/ 462 w 1926"/>
                  <a:gd name="T5" fmla="*/ 41 h 557"/>
                  <a:gd name="T6" fmla="*/ 314 w 1926"/>
                  <a:gd name="T7" fmla="*/ 73 h 557"/>
                  <a:gd name="T8" fmla="*/ 249 w 1926"/>
                  <a:gd name="T9" fmla="*/ 91 h 557"/>
                  <a:gd name="T10" fmla="*/ 191 w 1926"/>
                  <a:gd name="T11" fmla="*/ 113 h 557"/>
                  <a:gd name="T12" fmla="*/ 138 w 1926"/>
                  <a:gd name="T13" fmla="*/ 135 h 557"/>
                  <a:gd name="T14" fmla="*/ 94 w 1926"/>
                  <a:gd name="T15" fmla="*/ 158 h 557"/>
                  <a:gd name="T16" fmla="*/ 57 w 1926"/>
                  <a:gd name="T17" fmla="*/ 184 h 557"/>
                  <a:gd name="T18" fmla="*/ 29 w 1926"/>
                  <a:gd name="T19" fmla="*/ 208 h 557"/>
                  <a:gd name="T20" fmla="*/ 11 w 1926"/>
                  <a:gd name="T21" fmla="*/ 236 h 557"/>
                  <a:gd name="T22" fmla="*/ 0 w 1926"/>
                  <a:gd name="T23" fmla="*/ 264 h 557"/>
                  <a:gd name="T24" fmla="*/ 0 w 1926"/>
                  <a:gd name="T25" fmla="*/ 293 h 557"/>
                  <a:gd name="T26" fmla="*/ 11 w 1926"/>
                  <a:gd name="T27" fmla="*/ 321 h 557"/>
                  <a:gd name="T28" fmla="*/ 29 w 1926"/>
                  <a:gd name="T29" fmla="*/ 349 h 557"/>
                  <a:gd name="T30" fmla="*/ 57 w 1926"/>
                  <a:gd name="T31" fmla="*/ 373 h 557"/>
                  <a:gd name="T32" fmla="*/ 94 w 1926"/>
                  <a:gd name="T33" fmla="*/ 400 h 557"/>
                  <a:gd name="T34" fmla="*/ 138 w 1926"/>
                  <a:gd name="T35" fmla="*/ 423 h 557"/>
                  <a:gd name="T36" fmla="*/ 191 w 1926"/>
                  <a:gd name="T37" fmla="*/ 444 h 557"/>
                  <a:gd name="T38" fmla="*/ 249 w 1926"/>
                  <a:gd name="T39" fmla="*/ 466 h 557"/>
                  <a:gd name="T40" fmla="*/ 314 w 1926"/>
                  <a:gd name="T41" fmla="*/ 484 h 557"/>
                  <a:gd name="T42" fmla="*/ 462 w 1926"/>
                  <a:gd name="T43" fmla="*/ 517 h 557"/>
                  <a:gd name="T44" fmla="*/ 632 w 1926"/>
                  <a:gd name="T45" fmla="*/ 540 h 557"/>
                  <a:gd name="T46" fmla="*/ 815 w 1926"/>
                  <a:gd name="T47" fmla="*/ 554 h 557"/>
                  <a:gd name="T48" fmla="*/ 1012 w 1926"/>
                  <a:gd name="T49" fmla="*/ 555 h 557"/>
                  <a:gd name="T50" fmla="*/ 1203 w 1926"/>
                  <a:gd name="T51" fmla="*/ 548 h 557"/>
                  <a:gd name="T52" fmla="*/ 1381 w 1926"/>
                  <a:gd name="T53" fmla="*/ 529 h 557"/>
                  <a:gd name="T54" fmla="*/ 1538 w 1926"/>
                  <a:gd name="T55" fmla="*/ 501 h 557"/>
                  <a:gd name="T56" fmla="*/ 1643 w 1926"/>
                  <a:gd name="T57" fmla="*/ 475 h 557"/>
                  <a:gd name="T58" fmla="*/ 1706 w 1926"/>
                  <a:gd name="T59" fmla="*/ 455 h 557"/>
                  <a:gd name="T60" fmla="*/ 1761 w 1926"/>
                  <a:gd name="T61" fmla="*/ 433 h 557"/>
                  <a:gd name="T62" fmla="*/ 1809 w 1926"/>
                  <a:gd name="T63" fmla="*/ 410 h 557"/>
                  <a:gd name="T64" fmla="*/ 1849 w 1926"/>
                  <a:gd name="T65" fmla="*/ 387 h 557"/>
                  <a:gd name="T66" fmla="*/ 1881 w 1926"/>
                  <a:gd name="T67" fmla="*/ 361 h 557"/>
                  <a:gd name="T68" fmla="*/ 1906 w 1926"/>
                  <a:gd name="T69" fmla="*/ 335 h 557"/>
                  <a:gd name="T70" fmla="*/ 1920 w 1926"/>
                  <a:gd name="T71" fmla="*/ 307 h 557"/>
                  <a:gd name="T72" fmla="*/ 1926 w 1926"/>
                  <a:gd name="T73" fmla="*/ 279 h 557"/>
                  <a:gd name="T74" fmla="*/ 1920 w 1926"/>
                  <a:gd name="T75" fmla="*/ 250 h 557"/>
                  <a:gd name="T76" fmla="*/ 1906 w 1926"/>
                  <a:gd name="T77" fmla="*/ 222 h 557"/>
                  <a:gd name="T78" fmla="*/ 1881 w 1926"/>
                  <a:gd name="T79" fmla="*/ 196 h 557"/>
                  <a:gd name="T80" fmla="*/ 1849 w 1926"/>
                  <a:gd name="T81" fmla="*/ 170 h 557"/>
                  <a:gd name="T82" fmla="*/ 1809 w 1926"/>
                  <a:gd name="T83" fmla="*/ 147 h 557"/>
                  <a:gd name="T84" fmla="*/ 1761 w 1926"/>
                  <a:gd name="T85" fmla="*/ 124 h 557"/>
                  <a:gd name="T86" fmla="*/ 1706 w 1926"/>
                  <a:gd name="T87" fmla="*/ 102 h 557"/>
                  <a:gd name="T88" fmla="*/ 1643 w 1926"/>
                  <a:gd name="T89" fmla="*/ 82 h 557"/>
                  <a:gd name="T90" fmla="*/ 1538 w 1926"/>
                  <a:gd name="T91" fmla="*/ 56 h 557"/>
                  <a:gd name="T92" fmla="*/ 1381 w 1926"/>
                  <a:gd name="T93" fmla="*/ 28 h 557"/>
                  <a:gd name="T94" fmla="*/ 1203 w 1926"/>
                  <a:gd name="T95" fmla="*/ 10 h 557"/>
                  <a:gd name="T96" fmla="*/ 1012 w 1926"/>
                  <a:gd name="T97"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557">
                    <a:moveTo>
                      <a:pt x="963" y="0"/>
                    </a:moveTo>
                    <a:lnTo>
                      <a:pt x="912" y="2"/>
                    </a:lnTo>
                    <a:lnTo>
                      <a:pt x="864" y="2"/>
                    </a:lnTo>
                    <a:lnTo>
                      <a:pt x="815" y="4"/>
                    </a:lnTo>
                    <a:lnTo>
                      <a:pt x="769" y="7"/>
                    </a:lnTo>
                    <a:lnTo>
                      <a:pt x="721" y="10"/>
                    </a:lnTo>
                    <a:lnTo>
                      <a:pt x="676" y="13"/>
                    </a:lnTo>
                    <a:lnTo>
                      <a:pt x="632" y="17"/>
                    </a:lnTo>
                    <a:lnTo>
                      <a:pt x="587" y="22"/>
                    </a:lnTo>
                    <a:lnTo>
                      <a:pt x="545" y="28"/>
                    </a:lnTo>
                    <a:lnTo>
                      <a:pt x="504" y="34"/>
                    </a:lnTo>
                    <a:lnTo>
                      <a:pt x="462" y="41"/>
                    </a:lnTo>
                    <a:lnTo>
                      <a:pt x="424" y="48"/>
                    </a:lnTo>
                    <a:lnTo>
                      <a:pt x="387" y="56"/>
                    </a:lnTo>
                    <a:lnTo>
                      <a:pt x="350" y="64"/>
                    </a:lnTo>
                    <a:lnTo>
                      <a:pt x="314" y="73"/>
                    </a:lnTo>
                    <a:lnTo>
                      <a:pt x="297" y="78"/>
                    </a:lnTo>
                    <a:lnTo>
                      <a:pt x="282" y="82"/>
                    </a:lnTo>
                    <a:lnTo>
                      <a:pt x="265" y="87"/>
                    </a:lnTo>
                    <a:lnTo>
                      <a:pt x="249" y="91"/>
                    </a:lnTo>
                    <a:lnTo>
                      <a:pt x="234" y="98"/>
                    </a:lnTo>
                    <a:lnTo>
                      <a:pt x="219" y="102"/>
                    </a:lnTo>
                    <a:lnTo>
                      <a:pt x="205" y="107"/>
                    </a:lnTo>
                    <a:lnTo>
                      <a:pt x="191" y="113"/>
                    </a:lnTo>
                    <a:lnTo>
                      <a:pt x="177" y="118"/>
                    </a:lnTo>
                    <a:lnTo>
                      <a:pt x="163" y="124"/>
                    </a:lnTo>
                    <a:lnTo>
                      <a:pt x="151" y="128"/>
                    </a:lnTo>
                    <a:lnTo>
                      <a:pt x="138" y="135"/>
                    </a:lnTo>
                    <a:lnTo>
                      <a:pt x="126" y="141"/>
                    </a:lnTo>
                    <a:lnTo>
                      <a:pt x="115" y="147"/>
                    </a:lnTo>
                    <a:lnTo>
                      <a:pt x="105" y="151"/>
                    </a:lnTo>
                    <a:lnTo>
                      <a:pt x="94" y="158"/>
                    </a:lnTo>
                    <a:lnTo>
                      <a:pt x="85" y="164"/>
                    </a:lnTo>
                    <a:lnTo>
                      <a:pt x="75" y="170"/>
                    </a:lnTo>
                    <a:lnTo>
                      <a:pt x="66" y="176"/>
                    </a:lnTo>
                    <a:lnTo>
                      <a:pt x="57" y="184"/>
                    </a:lnTo>
                    <a:lnTo>
                      <a:pt x="49" y="190"/>
                    </a:lnTo>
                    <a:lnTo>
                      <a:pt x="43" y="196"/>
                    </a:lnTo>
                    <a:lnTo>
                      <a:pt x="35" y="202"/>
                    </a:lnTo>
                    <a:lnTo>
                      <a:pt x="29" y="208"/>
                    </a:lnTo>
                    <a:lnTo>
                      <a:pt x="24" y="216"/>
                    </a:lnTo>
                    <a:lnTo>
                      <a:pt x="18" y="222"/>
                    </a:lnTo>
                    <a:lnTo>
                      <a:pt x="14" y="230"/>
                    </a:lnTo>
                    <a:lnTo>
                      <a:pt x="11" y="236"/>
                    </a:lnTo>
                    <a:lnTo>
                      <a:pt x="7" y="244"/>
                    </a:lnTo>
                    <a:lnTo>
                      <a:pt x="4" y="250"/>
                    </a:lnTo>
                    <a:lnTo>
                      <a:pt x="1" y="258"/>
                    </a:lnTo>
                    <a:lnTo>
                      <a:pt x="0" y="264"/>
                    </a:lnTo>
                    <a:lnTo>
                      <a:pt x="0" y="272"/>
                    </a:lnTo>
                    <a:lnTo>
                      <a:pt x="0" y="278"/>
                    </a:lnTo>
                    <a:lnTo>
                      <a:pt x="0" y="286"/>
                    </a:lnTo>
                    <a:lnTo>
                      <a:pt x="0" y="293"/>
                    </a:lnTo>
                    <a:lnTo>
                      <a:pt x="1" y="299"/>
                    </a:lnTo>
                    <a:lnTo>
                      <a:pt x="4" y="307"/>
                    </a:lnTo>
                    <a:lnTo>
                      <a:pt x="7" y="313"/>
                    </a:lnTo>
                    <a:lnTo>
                      <a:pt x="11" y="321"/>
                    </a:lnTo>
                    <a:lnTo>
                      <a:pt x="14" y="327"/>
                    </a:lnTo>
                    <a:lnTo>
                      <a:pt x="18" y="335"/>
                    </a:lnTo>
                    <a:lnTo>
                      <a:pt x="24" y="341"/>
                    </a:lnTo>
                    <a:lnTo>
                      <a:pt x="29" y="349"/>
                    </a:lnTo>
                    <a:lnTo>
                      <a:pt x="35" y="355"/>
                    </a:lnTo>
                    <a:lnTo>
                      <a:pt x="43" y="361"/>
                    </a:lnTo>
                    <a:lnTo>
                      <a:pt x="49" y="367"/>
                    </a:lnTo>
                    <a:lnTo>
                      <a:pt x="57" y="373"/>
                    </a:lnTo>
                    <a:lnTo>
                      <a:pt x="66" y="381"/>
                    </a:lnTo>
                    <a:lnTo>
                      <a:pt x="75" y="387"/>
                    </a:lnTo>
                    <a:lnTo>
                      <a:pt x="85" y="393"/>
                    </a:lnTo>
                    <a:lnTo>
                      <a:pt x="94" y="400"/>
                    </a:lnTo>
                    <a:lnTo>
                      <a:pt x="105" y="406"/>
                    </a:lnTo>
                    <a:lnTo>
                      <a:pt x="115" y="410"/>
                    </a:lnTo>
                    <a:lnTo>
                      <a:pt x="126" y="417"/>
                    </a:lnTo>
                    <a:lnTo>
                      <a:pt x="138" y="423"/>
                    </a:lnTo>
                    <a:lnTo>
                      <a:pt x="151" y="429"/>
                    </a:lnTo>
                    <a:lnTo>
                      <a:pt x="163" y="433"/>
                    </a:lnTo>
                    <a:lnTo>
                      <a:pt x="177" y="440"/>
                    </a:lnTo>
                    <a:lnTo>
                      <a:pt x="191" y="444"/>
                    </a:lnTo>
                    <a:lnTo>
                      <a:pt x="205" y="450"/>
                    </a:lnTo>
                    <a:lnTo>
                      <a:pt x="219" y="455"/>
                    </a:lnTo>
                    <a:lnTo>
                      <a:pt x="234" y="460"/>
                    </a:lnTo>
                    <a:lnTo>
                      <a:pt x="249" y="466"/>
                    </a:lnTo>
                    <a:lnTo>
                      <a:pt x="265" y="470"/>
                    </a:lnTo>
                    <a:lnTo>
                      <a:pt x="282" y="475"/>
                    </a:lnTo>
                    <a:lnTo>
                      <a:pt x="297" y="480"/>
                    </a:lnTo>
                    <a:lnTo>
                      <a:pt x="314" y="484"/>
                    </a:lnTo>
                    <a:lnTo>
                      <a:pt x="350" y="494"/>
                    </a:lnTo>
                    <a:lnTo>
                      <a:pt x="387" y="501"/>
                    </a:lnTo>
                    <a:lnTo>
                      <a:pt x="424" y="509"/>
                    </a:lnTo>
                    <a:lnTo>
                      <a:pt x="462" y="517"/>
                    </a:lnTo>
                    <a:lnTo>
                      <a:pt x="504" y="523"/>
                    </a:lnTo>
                    <a:lnTo>
                      <a:pt x="545" y="529"/>
                    </a:lnTo>
                    <a:lnTo>
                      <a:pt x="587" y="535"/>
                    </a:lnTo>
                    <a:lnTo>
                      <a:pt x="632" y="540"/>
                    </a:lnTo>
                    <a:lnTo>
                      <a:pt x="676" y="544"/>
                    </a:lnTo>
                    <a:lnTo>
                      <a:pt x="721" y="548"/>
                    </a:lnTo>
                    <a:lnTo>
                      <a:pt x="767" y="551"/>
                    </a:lnTo>
                    <a:lnTo>
                      <a:pt x="815" y="554"/>
                    </a:lnTo>
                    <a:lnTo>
                      <a:pt x="863" y="555"/>
                    </a:lnTo>
                    <a:lnTo>
                      <a:pt x="912" y="555"/>
                    </a:lnTo>
                    <a:lnTo>
                      <a:pt x="961" y="557"/>
                    </a:lnTo>
                    <a:lnTo>
                      <a:pt x="1012" y="555"/>
                    </a:lnTo>
                    <a:lnTo>
                      <a:pt x="1060" y="555"/>
                    </a:lnTo>
                    <a:lnTo>
                      <a:pt x="1109" y="554"/>
                    </a:lnTo>
                    <a:lnTo>
                      <a:pt x="1157" y="551"/>
                    </a:lnTo>
                    <a:lnTo>
                      <a:pt x="1203" y="548"/>
                    </a:lnTo>
                    <a:lnTo>
                      <a:pt x="1248" y="544"/>
                    </a:lnTo>
                    <a:lnTo>
                      <a:pt x="1293" y="540"/>
                    </a:lnTo>
                    <a:lnTo>
                      <a:pt x="1337" y="535"/>
                    </a:lnTo>
                    <a:lnTo>
                      <a:pt x="1381" y="529"/>
                    </a:lnTo>
                    <a:lnTo>
                      <a:pt x="1421" y="523"/>
                    </a:lnTo>
                    <a:lnTo>
                      <a:pt x="1462" y="517"/>
                    </a:lnTo>
                    <a:lnTo>
                      <a:pt x="1501" y="509"/>
                    </a:lnTo>
                    <a:lnTo>
                      <a:pt x="1538" y="501"/>
                    </a:lnTo>
                    <a:lnTo>
                      <a:pt x="1575" y="494"/>
                    </a:lnTo>
                    <a:lnTo>
                      <a:pt x="1610" y="484"/>
                    </a:lnTo>
                    <a:lnTo>
                      <a:pt x="1627" y="480"/>
                    </a:lnTo>
                    <a:lnTo>
                      <a:pt x="1643" y="475"/>
                    </a:lnTo>
                    <a:lnTo>
                      <a:pt x="1659" y="470"/>
                    </a:lnTo>
                    <a:lnTo>
                      <a:pt x="1675" y="466"/>
                    </a:lnTo>
                    <a:lnTo>
                      <a:pt x="1690" y="460"/>
                    </a:lnTo>
                    <a:lnTo>
                      <a:pt x="1706" y="455"/>
                    </a:lnTo>
                    <a:lnTo>
                      <a:pt x="1720" y="450"/>
                    </a:lnTo>
                    <a:lnTo>
                      <a:pt x="1733" y="444"/>
                    </a:lnTo>
                    <a:lnTo>
                      <a:pt x="1747" y="440"/>
                    </a:lnTo>
                    <a:lnTo>
                      <a:pt x="1761" y="433"/>
                    </a:lnTo>
                    <a:lnTo>
                      <a:pt x="1774" y="429"/>
                    </a:lnTo>
                    <a:lnTo>
                      <a:pt x="1786" y="423"/>
                    </a:lnTo>
                    <a:lnTo>
                      <a:pt x="1798" y="417"/>
                    </a:lnTo>
                    <a:lnTo>
                      <a:pt x="1809" y="410"/>
                    </a:lnTo>
                    <a:lnTo>
                      <a:pt x="1820" y="406"/>
                    </a:lnTo>
                    <a:lnTo>
                      <a:pt x="1831" y="400"/>
                    </a:lnTo>
                    <a:lnTo>
                      <a:pt x="1840" y="393"/>
                    </a:lnTo>
                    <a:lnTo>
                      <a:pt x="1849" y="387"/>
                    </a:lnTo>
                    <a:lnTo>
                      <a:pt x="1858" y="381"/>
                    </a:lnTo>
                    <a:lnTo>
                      <a:pt x="1868" y="373"/>
                    </a:lnTo>
                    <a:lnTo>
                      <a:pt x="1875" y="367"/>
                    </a:lnTo>
                    <a:lnTo>
                      <a:pt x="1881" y="361"/>
                    </a:lnTo>
                    <a:lnTo>
                      <a:pt x="1889" y="355"/>
                    </a:lnTo>
                    <a:lnTo>
                      <a:pt x="1895" y="349"/>
                    </a:lnTo>
                    <a:lnTo>
                      <a:pt x="1901" y="341"/>
                    </a:lnTo>
                    <a:lnTo>
                      <a:pt x="1906" y="335"/>
                    </a:lnTo>
                    <a:lnTo>
                      <a:pt x="1911" y="327"/>
                    </a:lnTo>
                    <a:lnTo>
                      <a:pt x="1914" y="321"/>
                    </a:lnTo>
                    <a:lnTo>
                      <a:pt x="1918" y="313"/>
                    </a:lnTo>
                    <a:lnTo>
                      <a:pt x="1920" y="307"/>
                    </a:lnTo>
                    <a:lnTo>
                      <a:pt x="1923" y="299"/>
                    </a:lnTo>
                    <a:lnTo>
                      <a:pt x="1925" y="293"/>
                    </a:lnTo>
                    <a:lnTo>
                      <a:pt x="1925" y="286"/>
                    </a:lnTo>
                    <a:lnTo>
                      <a:pt x="1926" y="279"/>
                    </a:lnTo>
                    <a:lnTo>
                      <a:pt x="1925" y="272"/>
                    </a:lnTo>
                    <a:lnTo>
                      <a:pt x="1925" y="264"/>
                    </a:lnTo>
                    <a:lnTo>
                      <a:pt x="1923" y="258"/>
                    </a:lnTo>
                    <a:lnTo>
                      <a:pt x="1920" y="250"/>
                    </a:lnTo>
                    <a:lnTo>
                      <a:pt x="1918" y="244"/>
                    </a:lnTo>
                    <a:lnTo>
                      <a:pt x="1914" y="236"/>
                    </a:lnTo>
                    <a:lnTo>
                      <a:pt x="1911" y="230"/>
                    </a:lnTo>
                    <a:lnTo>
                      <a:pt x="1906" y="222"/>
                    </a:lnTo>
                    <a:lnTo>
                      <a:pt x="1901" y="216"/>
                    </a:lnTo>
                    <a:lnTo>
                      <a:pt x="1895" y="208"/>
                    </a:lnTo>
                    <a:lnTo>
                      <a:pt x="1889" y="202"/>
                    </a:lnTo>
                    <a:lnTo>
                      <a:pt x="1881" y="196"/>
                    </a:lnTo>
                    <a:lnTo>
                      <a:pt x="1875" y="190"/>
                    </a:lnTo>
                    <a:lnTo>
                      <a:pt x="1868" y="184"/>
                    </a:lnTo>
                    <a:lnTo>
                      <a:pt x="1858" y="176"/>
                    </a:lnTo>
                    <a:lnTo>
                      <a:pt x="1849" y="170"/>
                    </a:lnTo>
                    <a:lnTo>
                      <a:pt x="1840" y="164"/>
                    </a:lnTo>
                    <a:lnTo>
                      <a:pt x="1831" y="158"/>
                    </a:lnTo>
                    <a:lnTo>
                      <a:pt x="1820" y="151"/>
                    </a:lnTo>
                    <a:lnTo>
                      <a:pt x="1809" y="147"/>
                    </a:lnTo>
                    <a:lnTo>
                      <a:pt x="1798" y="141"/>
                    </a:lnTo>
                    <a:lnTo>
                      <a:pt x="1786" y="135"/>
                    </a:lnTo>
                    <a:lnTo>
                      <a:pt x="1774" y="128"/>
                    </a:lnTo>
                    <a:lnTo>
                      <a:pt x="1761" y="124"/>
                    </a:lnTo>
                    <a:lnTo>
                      <a:pt x="1747" y="118"/>
                    </a:lnTo>
                    <a:lnTo>
                      <a:pt x="1733" y="113"/>
                    </a:lnTo>
                    <a:lnTo>
                      <a:pt x="1720" y="107"/>
                    </a:lnTo>
                    <a:lnTo>
                      <a:pt x="1706" y="102"/>
                    </a:lnTo>
                    <a:lnTo>
                      <a:pt x="1690" y="98"/>
                    </a:lnTo>
                    <a:lnTo>
                      <a:pt x="1675" y="91"/>
                    </a:lnTo>
                    <a:lnTo>
                      <a:pt x="1659" y="87"/>
                    </a:lnTo>
                    <a:lnTo>
                      <a:pt x="1643" y="82"/>
                    </a:lnTo>
                    <a:lnTo>
                      <a:pt x="1627" y="78"/>
                    </a:lnTo>
                    <a:lnTo>
                      <a:pt x="1610" y="73"/>
                    </a:lnTo>
                    <a:lnTo>
                      <a:pt x="1575" y="64"/>
                    </a:lnTo>
                    <a:lnTo>
                      <a:pt x="1538" y="56"/>
                    </a:lnTo>
                    <a:lnTo>
                      <a:pt x="1501" y="48"/>
                    </a:lnTo>
                    <a:lnTo>
                      <a:pt x="1462" y="41"/>
                    </a:lnTo>
                    <a:lnTo>
                      <a:pt x="1421" y="34"/>
                    </a:lnTo>
                    <a:lnTo>
                      <a:pt x="1381" y="28"/>
                    </a:lnTo>
                    <a:lnTo>
                      <a:pt x="1337" y="22"/>
                    </a:lnTo>
                    <a:lnTo>
                      <a:pt x="1293" y="17"/>
                    </a:lnTo>
                    <a:lnTo>
                      <a:pt x="1248" y="13"/>
                    </a:lnTo>
                    <a:lnTo>
                      <a:pt x="1203" y="10"/>
                    </a:lnTo>
                    <a:lnTo>
                      <a:pt x="1156" y="7"/>
                    </a:lnTo>
                    <a:lnTo>
                      <a:pt x="1109" y="4"/>
                    </a:lnTo>
                    <a:lnTo>
                      <a:pt x="1060" y="2"/>
                    </a:lnTo>
                    <a:lnTo>
                      <a:pt x="1012" y="0"/>
                    </a:lnTo>
                    <a:lnTo>
                      <a:pt x="961"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Rectangle 179"/>
              <p:cNvSpPr>
                <a:spLocks noChangeArrowheads="1"/>
              </p:cNvSpPr>
              <p:nvPr/>
            </p:nvSpPr>
            <p:spPr bwMode="auto">
              <a:xfrm>
                <a:off x="1636" y="1071"/>
                <a:ext cx="28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5" name="Rectangle 180"/>
              <p:cNvSpPr>
                <a:spLocks noChangeArrowheads="1"/>
              </p:cNvSpPr>
              <p:nvPr/>
            </p:nvSpPr>
            <p:spPr bwMode="auto">
              <a:xfrm>
                <a:off x="1532" y="1168"/>
                <a:ext cx="46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decision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6" name="Rectangle 181"/>
              <p:cNvSpPr>
                <a:spLocks noChangeArrowheads="1"/>
              </p:cNvSpPr>
              <p:nvPr/>
            </p:nvSpPr>
            <p:spPr bwMode="auto">
              <a:xfrm>
                <a:off x="1058" y="1430"/>
                <a:ext cx="1310"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182"/>
              <p:cNvSpPr>
                <a:spLocks noChangeArrowheads="1"/>
              </p:cNvSpPr>
              <p:nvPr/>
            </p:nvSpPr>
            <p:spPr bwMode="auto">
              <a:xfrm>
                <a:off x="1058" y="1430"/>
                <a:ext cx="1310" cy="231"/>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Rectangle 183"/>
              <p:cNvSpPr>
                <a:spLocks noChangeArrowheads="1"/>
              </p:cNvSpPr>
              <p:nvPr/>
            </p:nvSpPr>
            <p:spPr bwMode="auto">
              <a:xfrm>
                <a:off x="1294" y="1427"/>
                <a:ext cx="90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0000"/>
                    </a:solidFill>
                    <a:effectLst/>
                    <a:latin typeface="Times New Roman" pitchFamily="18" charset="0"/>
                    <a:cs typeface="Arial" pitchFamily="34" charset="0"/>
                  </a:rPr>
                  <a:t>Planning</a:t>
                </a:r>
                <a:r>
                  <a:rPr kumimoji="0" lang="en-US" sz="1500" b="1" i="0" u="none" strike="noStrike" cap="none" normalizeH="0" baseline="0">
                    <a:ln>
                      <a:noFill/>
                    </a:ln>
                    <a:solidFill>
                      <a:srgbClr val="000000"/>
                    </a:solidFill>
                    <a:effectLst/>
                    <a:latin typeface="Times New Roman" pitchFamily="18" charset="0"/>
                    <a:cs typeface="Arial" pitchFamily="34" charset="0"/>
                  </a:rPr>
                  <a:t> process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9" name="Rectangle 184"/>
              <p:cNvSpPr>
                <a:spLocks noChangeArrowheads="1"/>
              </p:cNvSpPr>
              <p:nvPr/>
            </p:nvSpPr>
            <p:spPr bwMode="auto">
              <a:xfrm>
                <a:off x="1143" y="1524"/>
                <a:ext cx="123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leading to  certification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0" name="Rectangle 185"/>
              <p:cNvSpPr>
                <a:spLocks noChangeArrowheads="1"/>
              </p:cNvSpPr>
              <p:nvPr/>
            </p:nvSpPr>
            <p:spPr bwMode="auto">
              <a:xfrm>
                <a:off x="1058" y="1738"/>
                <a:ext cx="1310" cy="3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Rectangle 186"/>
              <p:cNvSpPr>
                <a:spLocks noChangeArrowheads="1"/>
              </p:cNvSpPr>
              <p:nvPr/>
            </p:nvSpPr>
            <p:spPr bwMode="auto">
              <a:xfrm>
                <a:off x="1058" y="1738"/>
                <a:ext cx="1310" cy="339"/>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Rectangle 187"/>
              <p:cNvSpPr>
                <a:spLocks noChangeArrowheads="1"/>
              </p:cNvSpPr>
              <p:nvPr/>
            </p:nvSpPr>
            <p:spPr bwMode="auto">
              <a:xfrm>
                <a:off x="1234" y="1735"/>
                <a:ext cx="103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0000"/>
                    </a:solidFill>
                    <a:effectLst/>
                    <a:latin typeface="Times New Roman" pitchFamily="18" charset="0"/>
                    <a:cs typeface="Arial" pitchFamily="34" charset="0"/>
                  </a:rPr>
                  <a:t>Development</a:t>
                </a:r>
                <a:r>
                  <a:rPr kumimoji="0" lang="en-US" sz="1500" b="1" i="0" u="none" strike="noStrike" cap="none" normalizeH="0" baseline="0">
                    <a:ln>
                      <a:noFill/>
                    </a:ln>
                    <a:solidFill>
                      <a:srgbClr val="000000"/>
                    </a:solidFill>
                    <a:effectLst/>
                    <a:latin typeface="Times New Roman" pitchFamily="18" charset="0"/>
                    <a:cs typeface="Arial" pitchFamily="34" charset="0"/>
                  </a:rPr>
                  <a:t> of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3" name="Rectangle 188"/>
              <p:cNvSpPr>
                <a:spLocks noChangeArrowheads="1"/>
              </p:cNvSpPr>
              <p:nvPr/>
            </p:nvSpPr>
            <p:spPr bwMode="auto">
              <a:xfrm>
                <a:off x="1226" y="1832"/>
                <a:ext cx="69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4" name="Rectangle 189"/>
              <p:cNvSpPr>
                <a:spLocks noChangeArrowheads="1"/>
              </p:cNvSpPr>
              <p:nvPr/>
            </p:nvSpPr>
            <p:spPr bwMode="auto">
              <a:xfrm>
                <a:off x="1848" y="1832"/>
                <a:ext cx="9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5" name="Rectangle 190"/>
              <p:cNvSpPr>
                <a:spLocks noChangeArrowheads="1"/>
              </p:cNvSpPr>
              <p:nvPr/>
            </p:nvSpPr>
            <p:spPr bwMode="auto">
              <a:xfrm>
                <a:off x="1888" y="1832"/>
                <a:ext cx="4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s SQA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6" name="Rectangle 191"/>
              <p:cNvSpPr>
                <a:spLocks noChangeArrowheads="1"/>
              </p:cNvSpPr>
              <p:nvPr/>
            </p:nvSpPr>
            <p:spPr bwMode="auto">
              <a:xfrm>
                <a:off x="1545" y="1929"/>
                <a:ext cx="45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system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7" name="Freeform 192"/>
              <p:cNvSpPr>
                <a:spLocks/>
              </p:cNvSpPr>
              <p:nvPr/>
            </p:nvSpPr>
            <p:spPr bwMode="auto">
              <a:xfrm>
                <a:off x="2907" y="1854"/>
                <a:ext cx="1295" cy="346"/>
              </a:xfrm>
              <a:custGeom>
                <a:avLst/>
                <a:gdLst>
                  <a:gd name="T0" fmla="*/ 42 w 2589"/>
                  <a:gd name="T1" fmla="*/ 652 h 694"/>
                  <a:gd name="T2" fmla="*/ 168 w 2589"/>
                  <a:gd name="T3" fmla="*/ 663 h 694"/>
                  <a:gd name="T4" fmla="*/ 293 w 2589"/>
                  <a:gd name="T5" fmla="*/ 674 h 694"/>
                  <a:gd name="T6" fmla="*/ 370 w 2589"/>
                  <a:gd name="T7" fmla="*/ 680 h 694"/>
                  <a:gd name="T8" fmla="*/ 439 w 2589"/>
                  <a:gd name="T9" fmla="*/ 683 h 694"/>
                  <a:gd name="T10" fmla="*/ 507 w 2589"/>
                  <a:gd name="T11" fmla="*/ 686 h 694"/>
                  <a:gd name="T12" fmla="*/ 573 w 2589"/>
                  <a:gd name="T13" fmla="*/ 691 h 694"/>
                  <a:gd name="T14" fmla="*/ 629 w 2589"/>
                  <a:gd name="T15" fmla="*/ 694 h 694"/>
                  <a:gd name="T16" fmla="*/ 670 w 2589"/>
                  <a:gd name="T17" fmla="*/ 692 h 694"/>
                  <a:gd name="T18" fmla="*/ 707 w 2589"/>
                  <a:gd name="T19" fmla="*/ 692 h 694"/>
                  <a:gd name="T20" fmla="*/ 743 w 2589"/>
                  <a:gd name="T21" fmla="*/ 692 h 694"/>
                  <a:gd name="T22" fmla="*/ 774 w 2589"/>
                  <a:gd name="T23" fmla="*/ 692 h 694"/>
                  <a:gd name="T24" fmla="*/ 801 w 2589"/>
                  <a:gd name="T25" fmla="*/ 691 h 694"/>
                  <a:gd name="T26" fmla="*/ 826 w 2589"/>
                  <a:gd name="T27" fmla="*/ 691 h 694"/>
                  <a:gd name="T28" fmla="*/ 849 w 2589"/>
                  <a:gd name="T29" fmla="*/ 689 h 694"/>
                  <a:gd name="T30" fmla="*/ 869 w 2589"/>
                  <a:gd name="T31" fmla="*/ 689 h 694"/>
                  <a:gd name="T32" fmla="*/ 888 w 2589"/>
                  <a:gd name="T33" fmla="*/ 688 h 694"/>
                  <a:gd name="T34" fmla="*/ 905 w 2589"/>
                  <a:gd name="T35" fmla="*/ 688 h 694"/>
                  <a:gd name="T36" fmla="*/ 926 w 2589"/>
                  <a:gd name="T37" fmla="*/ 686 h 694"/>
                  <a:gd name="T38" fmla="*/ 952 w 2589"/>
                  <a:gd name="T39" fmla="*/ 684 h 694"/>
                  <a:gd name="T40" fmla="*/ 977 w 2589"/>
                  <a:gd name="T41" fmla="*/ 684 h 694"/>
                  <a:gd name="T42" fmla="*/ 1028 w 2589"/>
                  <a:gd name="T43" fmla="*/ 680 h 694"/>
                  <a:gd name="T44" fmla="*/ 1107 w 2589"/>
                  <a:gd name="T45" fmla="*/ 674 h 694"/>
                  <a:gd name="T46" fmla="*/ 1157 w 2589"/>
                  <a:gd name="T47" fmla="*/ 669 h 694"/>
                  <a:gd name="T48" fmla="*/ 1224 w 2589"/>
                  <a:gd name="T49" fmla="*/ 663 h 694"/>
                  <a:gd name="T50" fmla="*/ 1290 w 2589"/>
                  <a:gd name="T51" fmla="*/ 654 h 694"/>
                  <a:gd name="T52" fmla="*/ 1335 w 2589"/>
                  <a:gd name="T53" fmla="*/ 648 h 694"/>
                  <a:gd name="T54" fmla="*/ 1379 w 2589"/>
                  <a:gd name="T55" fmla="*/ 641 h 694"/>
                  <a:gd name="T56" fmla="*/ 1449 w 2589"/>
                  <a:gd name="T57" fmla="*/ 634 h 694"/>
                  <a:gd name="T58" fmla="*/ 1543 w 2589"/>
                  <a:gd name="T59" fmla="*/ 621 h 694"/>
                  <a:gd name="T60" fmla="*/ 1594 w 2589"/>
                  <a:gd name="T61" fmla="*/ 617 h 694"/>
                  <a:gd name="T62" fmla="*/ 1668 w 2589"/>
                  <a:gd name="T63" fmla="*/ 607 h 694"/>
                  <a:gd name="T64" fmla="*/ 1720 w 2589"/>
                  <a:gd name="T65" fmla="*/ 601 h 694"/>
                  <a:gd name="T66" fmla="*/ 1774 w 2589"/>
                  <a:gd name="T67" fmla="*/ 595 h 694"/>
                  <a:gd name="T68" fmla="*/ 1829 w 2589"/>
                  <a:gd name="T69" fmla="*/ 590 h 694"/>
                  <a:gd name="T70" fmla="*/ 1886 w 2589"/>
                  <a:gd name="T71" fmla="*/ 584 h 694"/>
                  <a:gd name="T72" fmla="*/ 1950 w 2589"/>
                  <a:gd name="T73" fmla="*/ 578 h 694"/>
                  <a:gd name="T74" fmla="*/ 1982 w 2589"/>
                  <a:gd name="T75" fmla="*/ 577 h 694"/>
                  <a:gd name="T76" fmla="*/ 2047 w 2589"/>
                  <a:gd name="T77" fmla="*/ 572 h 694"/>
                  <a:gd name="T78" fmla="*/ 2110 w 2589"/>
                  <a:gd name="T79" fmla="*/ 567 h 694"/>
                  <a:gd name="T80" fmla="*/ 2178 w 2589"/>
                  <a:gd name="T81" fmla="*/ 563 h 694"/>
                  <a:gd name="T82" fmla="*/ 2230 w 2589"/>
                  <a:gd name="T83" fmla="*/ 560 h 694"/>
                  <a:gd name="T84" fmla="*/ 2289 w 2589"/>
                  <a:gd name="T85" fmla="*/ 560 h 694"/>
                  <a:gd name="T86" fmla="*/ 2370 w 2589"/>
                  <a:gd name="T87" fmla="*/ 558 h 694"/>
                  <a:gd name="T88" fmla="*/ 2455 w 2589"/>
                  <a:gd name="T89" fmla="*/ 557 h 694"/>
                  <a:gd name="T90" fmla="*/ 2543 w 2589"/>
                  <a:gd name="T91" fmla="*/ 557 h 694"/>
                  <a:gd name="T92" fmla="*/ 2589 w 2589"/>
                  <a:gd name="T93" fmla="*/ 0 h 694"/>
                  <a:gd name="T94" fmla="*/ 0 w 2589"/>
                  <a:gd name="T95" fmla="*/ 648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89" h="694">
                    <a:moveTo>
                      <a:pt x="0" y="648"/>
                    </a:moveTo>
                    <a:lnTo>
                      <a:pt x="42" y="652"/>
                    </a:lnTo>
                    <a:lnTo>
                      <a:pt x="85" y="657"/>
                    </a:lnTo>
                    <a:lnTo>
                      <a:pt x="168" y="663"/>
                    </a:lnTo>
                    <a:lnTo>
                      <a:pt x="253" y="671"/>
                    </a:lnTo>
                    <a:lnTo>
                      <a:pt x="293" y="674"/>
                    </a:lnTo>
                    <a:lnTo>
                      <a:pt x="334" y="677"/>
                    </a:lnTo>
                    <a:lnTo>
                      <a:pt x="370" y="680"/>
                    </a:lnTo>
                    <a:lnTo>
                      <a:pt x="405" y="681"/>
                    </a:lnTo>
                    <a:lnTo>
                      <a:pt x="439" y="683"/>
                    </a:lnTo>
                    <a:lnTo>
                      <a:pt x="473" y="684"/>
                    </a:lnTo>
                    <a:lnTo>
                      <a:pt x="507" y="686"/>
                    </a:lnTo>
                    <a:lnTo>
                      <a:pt x="541" y="689"/>
                    </a:lnTo>
                    <a:lnTo>
                      <a:pt x="573" y="691"/>
                    </a:lnTo>
                    <a:lnTo>
                      <a:pt x="606" y="694"/>
                    </a:lnTo>
                    <a:lnTo>
                      <a:pt x="629" y="694"/>
                    </a:lnTo>
                    <a:lnTo>
                      <a:pt x="650" y="692"/>
                    </a:lnTo>
                    <a:lnTo>
                      <a:pt x="670" y="692"/>
                    </a:lnTo>
                    <a:lnTo>
                      <a:pt x="689" y="692"/>
                    </a:lnTo>
                    <a:lnTo>
                      <a:pt x="707" y="692"/>
                    </a:lnTo>
                    <a:lnTo>
                      <a:pt x="726" y="692"/>
                    </a:lnTo>
                    <a:lnTo>
                      <a:pt x="743" y="692"/>
                    </a:lnTo>
                    <a:lnTo>
                      <a:pt x="758" y="692"/>
                    </a:lnTo>
                    <a:lnTo>
                      <a:pt x="774" y="692"/>
                    </a:lnTo>
                    <a:lnTo>
                      <a:pt x="788" y="691"/>
                    </a:lnTo>
                    <a:lnTo>
                      <a:pt x="801" y="691"/>
                    </a:lnTo>
                    <a:lnTo>
                      <a:pt x="814" y="691"/>
                    </a:lnTo>
                    <a:lnTo>
                      <a:pt x="826" y="691"/>
                    </a:lnTo>
                    <a:lnTo>
                      <a:pt x="838" y="689"/>
                    </a:lnTo>
                    <a:lnTo>
                      <a:pt x="849" y="689"/>
                    </a:lnTo>
                    <a:lnTo>
                      <a:pt x="860" y="689"/>
                    </a:lnTo>
                    <a:lnTo>
                      <a:pt x="869" y="689"/>
                    </a:lnTo>
                    <a:lnTo>
                      <a:pt x="878" y="688"/>
                    </a:lnTo>
                    <a:lnTo>
                      <a:pt x="888" y="688"/>
                    </a:lnTo>
                    <a:lnTo>
                      <a:pt x="897" y="688"/>
                    </a:lnTo>
                    <a:lnTo>
                      <a:pt x="905" y="688"/>
                    </a:lnTo>
                    <a:lnTo>
                      <a:pt x="912" y="686"/>
                    </a:lnTo>
                    <a:lnTo>
                      <a:pt x="926" y="686"/>
                    </a:lnTo>
                    <a:lnTo>
                      <a:pt x="940" y="686"/>
                    </a:lnTo>
                    <a:lnTo>
                      <a:pt x="952" y="684"/>
                    </a:lnTo>
                    <a:lnTo>
                      <a:pt x="965" y="684"/>
                    </a:lnTo>
                    <a:lnTo>
                      <a:pt x="977" y="684"/>
                    </a:lnTo>
                    <a:lnTo>
                      <a:pt x="1003" y="683"/>
                    </a:lnTo>
                    <a:lnTo>
                      <a:pt x="1028" y="680"/>
                    </a:lnTo>
                    <a:lnTo>
                      <a:pt x="1080" y="677"/>
                    </a:lnTo>
                    <a:lnTo>
                      <a:pt x="1107" y="674"/>
                    </a:lnTo>
                    <a:lnTo>
                      <a:pt x="1131" y="672"/>
                    </a:lnTo>
                    <a:lnTo>
                      <a:pt x="1157" y="669"/>
                    </a:lnTo>
                    <a:lnTo>
                      <a:pt x="1181" y="668"/>
                    </a:lnTo>
                    <a:lnTo>
                      <a:pt x="1224" y="663"/>
                    </a:lnTo>
                    <a:lnTo>
                      <a:pt x="1267" y="657"/>
                    </a:lnTo>
                    <a:lnTo>
                      <a:pt x="1290" y="654"/>
                    </a:lnTo>
                    <a:lnTo>
                      <a:pt x="1312" y="651"/>
                    </a:lnTo>
                    <a:lnTo>
                      <a:pt x="1335" y="648"/>
                    </a:lnTo>
                    <a:lnTo>
                      <a:pt x="1358" y="644"/>
                    </a:lnTo>
                    <a:lnTo>
                      <a:pt x="1379" y="641"/>
                    </a:lnTo>
                    <a:lnTo>
                      <a:pt x="1402" y="640"/>
                    </a:lnTo>
                    <a:lnTo>
                      <a:pt x="1449" y="634"/>
                    </a:lnTo>
                    <a:lnTo>
                      <a:pt x="1495" y="629"/>
                    </a:lnTo>
                    <a:lnTo>
                      <a:pt x="1543" y="621"/>
                    </a:lnTo>
                    <a:lnTo>
                      <a:pt x="1569" y="618"/>
                    </a:lnTo>
                    <a:lnTo>
                      <a:pt x="1594" y="617"/>
                    </a:lnTo>
                    <a:lnTo>
                      <a:pt x="1643" y="611"/>
                    </a:lnTo>
                    <a:lnTo>
                      <a:pt x="1668" y="607"/>
                    </a:lnTo>
                    <a:lnTo>
                      <a:pt x="1694" y="604"/>
                    </a:lnTo>
                    <a:lnTo>
                      <a:pt x="1720" y="601"/>
                    </a:lnTo>
                    <a:lnTo>
                      <a:pt x="1746" y="598"/>
                    </a:lnTo>
                    <a:lnTo>
                      <a:pt x="1774" y="595"/>
                    </a:lnTo>
                    <a:lnTo>
                      <a:pt x="1802" y="594"/>
                    </a:lnTo>
                    <a:lnTo>
                      <a:pt x="1829" y="590"/>
                    </a:lnTo>
                    <a:lnTo>
                      <a:pt x="1857" y="587"/>
                    </a:lnTo>
                    <a:lnTo>
                      <a:pt x="1886" y="584"/>
                    </a:lnTo>
                    <a:lnTo>
                      <a:pt x="1917" y="581"/>
                    </a:lnTo>
                    <a:lnTo>
                      <a:pt x="1950" y="578"/>
                    </a:lnTo>
                    <a:lnTo>
                      <a:pt x="1965" y="577"/>
                    </a:lnTo>
                    <a:lnTo>
                      <a:pt x="1982" y="577"/>
                    </a:lnTo>
                    <a:lnTo>
                      <a:pt x="2014" y="575"/>
                    </a:lnTo>
                    <a:lnTo>
                      <a:pt x="2047" y="572"/>
                    </a:lnTo>
                    <a:lnTo>
                      <a:pt x="2077" y="570"/>
                    </a:lnTo>
                    <a:lnTo>
                      <a:pt x="2110" y="567"/>
                    </a:lnTo>
                    <a:lnTo>
                      <a:pt x="2144" y="566"/>
                    </a:lnTo>
                    <a:lnTo>
                      <a:pt x="2178" y="563"/>
                    </a:lnTo>
                    <a:lnTo>
                      <a:pt x="2213" y="561"/>
                    </a:lnTo>
                    <a:lnTo>
                      <a:pt x="2230" y="560"/>
                    </a:lnTo>
                    <a:lnTo>
                      <a:pt x="2248" y="560"/>
                    </a:lnTo>
                    <a:lnTo>
                      <a:pt x="2289" y="560"/>
                    </a:lnTo>
                    <a:lnTo>
                      <a:pt x="2329" y="560"/>
                    </a:lnTo>
                    <a:lnTo>
                      <a:pt x="2370" y="558"/>
                    </a:lnTo>
                    <a:lnTo>
                      <a:pt x="2412" y="558"/>
                    </a:lnTo>
                    <a:lnTo>
                      <a:pt x="2455" y="557"/>
                    </a:lnTo>
                    <a:lnTo>
                      <a:pt x="2498" y="557"/>
                    </a:lnTo>
                    <a:lnTo>
                      <a:pt x="2543" y="557"/>
                    </a:lnTo>
                    <a:lnTo>
                      <a:pt x="2589" y="557"/>
                    </a:lnTo>
                    <a:lnTo>
                      <a:pt x="2589" y="0"/>
                    </a:lnTo>
                    <a:lnTo>
                      <a:pt x="0" y="0"/>
                    </a:lnTo>
                    <a:lnTo>
                      <a:pt x="0" y="6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93"/>
              <p:cNvSpPr>
                <a:spLocks/>
              </p:cNvSpPr>
              <p:nvPr/>
            </p:nvSpPr>
            <p:spPr bwMode="auto">
              <a:xfrm>
                <a:off x="2907" y="1854"/>
                <a:ext cx="1295" cy="346"/>
              </a:xfrm>
              <a:custGeom>
                <a:avLst/>
                <a:gdLst>
                  <a:gd name="T0" fmla="*/ 42 w 2589"/>
                  <a:gd name="T1" fmla="*/ 652 h 694"/>
                  <a:gd name="T2" fmla="*/ 168 w 2589"/>
                  <a:gd name="T3" fmla="*/ 663 h 694"/>
                  <a:gd name="T4" fmla="*/ 293 w 2589"/>
                  <a:gd name="T5" fmla="*/ 674 h 694"/>
                  <a:gd name="T6" fmla="*/ 370 w 2589"/>
                  <a:gd name="T7" fmla="*/ 680 h 694"/>
                  <a:gd name="T8" fmla="*/ 439 w 2589"/>
                  <a:gd name="T9" fmla="*/ 683 h 694"/>
                  <a:gd name="T10" fmla="*/ 507 w 2589"/>
                  <a:gd name="T11" fmla="*/ 686 h 694"/>
                  <a:gd name="T12" fmla="*/ 573 w 2589"/>
                  <a:gd name="T13" fmla="*/ 691 h 694"/>
                  <a:gd name="T14" fmla="*/ 629 w 2589"/>
                  <a:gd name="T15" fmla="*/ 694 h 694"/>
                  <a:gd name="T16" fmla="*/ 670 w 2589"/>
                  <a:gd name="T17" fmla="*/ 692 h 694"/>
                  <a:gd name="T18" fmla="*/ 707 w 2589"/>
                  <a:gd name="T19" fmla="*/ 692 h 694"/>
                  <a:gd name="T20" fmla="*/ 743 w 2589"/>
                  <a:gd name="T21" fmla="*/ 692 h 694"/>
                  <a:gd name="T22" fmla="*/ 774 w 2589"/>
                  <a:gd name="T23" fmla="*/ 692 h 694"/>
                  <a:gd name="T24" fmla="*/ 801 w 2589"/>
                  <a:gd name="T25" fmla="*/ 691 h 694"/>
                  <a:gd name="T26" fmla="*/ 826 w 2589"/>
                  <a:gd name="T27" fmla="*/ 691 h 694"/>
                  <a:gd name="T28" fmla="*/ 849 w 2589"/>
                  <a:gd name="T29" fmla="*/ 689 h 694"/>
                  <a:gd name="T30" fmla="*/ 869 w 2589"/>
                  <a:gd name="T31" fmla="*/ 689 h 694"/>
                  <a:gd name="T32" fmla="*/ 888 w 2589"/>
                  <a:gd name="T33" fmla="*/ 688 h 694"/>
                  <a:gd name="T34" fmla="*/ 905 w 2589"/>
                  <a:gd name="T35" fmla="*/ 688 h 694"/>
                  <a:gd name="T36" fmla="*/ 926 w 2589"/>
                  <a:gd name="T37" fmla="*/ 686 h 694"/>
                  <a:gd name="T38" fmla="*/ 952 w 2589"/>
                  <a:gd name="T39" fmla="*/ 684 h 694"/>
                  <a:gd name="T40" fmla="*/ 977 w 2589"/>
                  <a:gd name="T41" fmla="*/ 684 h 694"/>
                  <a:gd name="T42" fmla="*/ 1028 w 2589"/>
                  <a:gd name="T43" fmla="*/ 680 h 694"/>
                  <a:gd name="T44" fmla="*/ 1107 w 2589"/>
                  <a:gd name="T45" fmla="*/ 674 h 694"/>
                  <a:gd name="T46" fmla="*/ 1157 w 2589"/>
                  <a:gd name="T47" fmla="*/ 669 h 694"/>
                  <a:gd name="T48" fmla="*/ 1224 w 2589"/>
                  <a:gd name="T49" fmla="*/ 663 h 694"/>
                  <a:gd name="T50" fmla="*/ 1290 w 2589"/>
                  <a:gd name="T51" fmla="*/ 654 h 694"/>
                  <a:gd name="T52" fmla="*/ 1335 w 2589"/>
                  <a:gd name="T53" fmla="*/ 648 h 694"/>
                  <a:gd name="T54" fmla="*/ 1379 w 2589"/>
                  <a:gd name="T55" fmla="*/ 641 h 694"/>
                  <a:gd name="T56" fmla="*/ 1449 w 2589"/>
                  <a:gd name="T57" fmla="*/ 634 h 694"/>
                  <a:gd name="T58" fmla="*/ 1543 w 2589"/>
                  <a:gd name="T59" fmla="*/ 621 h 694"/>
                  <a:gd name="T60" fmla="*/ 1594 w 2589"/>
                  <a:gd name="T61" fmla="*/ 617 h 694"/>
                  <a:gd name="T62" fmla="*/ 1668 w 2589"/>
                  <a:gd name="T63" fmla="*/ 607 h 694"/>
                  <a:gd name="T64" fmla="*/ 1720 w 2589"/>
                  <a:gd name="T65" fmla="*/ 601 h 694"/>
                  <a:gd name="T66" fmla="*/ 1774 w 2589"/>
                  <a:gd name="T67" fmla="*/ 595 h 694"/>
                  <a:gd name="T68" fmla="*/ 1829 w 2589"/>
                  <a:gd name="T69" fmla="*/ 590 h 694"/>
                  <a:gd name="T70" fmla="*/ 1886 w 2589"/>
                  <a:gd name="T71" fmla="*/ 584 h 694"/>
                  <a:gd name="T72" fmla="*/ 1950 w 2589"/>
                  <a:gd name="T73" fmla="*/ 578 h 694"/>
                  <a:gd name="T74" fmla="*/ 1982 w 2589"/>
                  <a:gd name="T75" fmla="*/ 577 h 694"/>
                  <a:gd name="T76" fmla="*/ 2047 w 2589"/>
                  <a:gd name="T77" fmla="*/ 572 h 694"/>
                  <a:gd name="T78" fmla="*/ 2110 w 2589"/>
                  <a:gd name="T79" fmla="*/ 567 h 694"/>
                  <a:gd name="T80" fmla="*/ 2178 w 2589"/>
                  <a:gd name="T81" fmla="*/ 563 h 694"/>
                  <a:gd name="T82" fmla="*/ 2230 w 2589"/>
                  <a:gd name="T83" fmla="*/ 560 h 694"/>
                  <a:gd name="T84" fmla="*/ 2289 w 2589"/>
                  <a:gd name="T85" fmla="*/ 560 h 694"/>
                  <a:gd name="T86" fmla="*/ 2370 w 2589"/>
                  <a:gd name="T87" fmla="*/ 558 h 694"/>
                  <a:gd name="T88" fmla="*/ 2455 w 2589"/>
                  <a:gd name="T89" fmla="*/ 557 h 694"/>
                  <a:gd name="T90" fmla="*/ 2543 w 2589"/>
                  <a:gd name="T91" fmla="*/ 557 h 694"/>
                  <a:gd name="T92" fmla="*/ 2589 w 2589"/>
                  <a:gd name="T93" fmla="*/ 0 h 694"/>
                  <a:gd name="T94" fmla="*/ 0 w 2589"/>
                  <a:gd name="T95" fmla="*/ 648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89" h="694">
                    <a:moveTo>
                      <a:pt x="0" y="648"/>
                    </a:moveTo>
                    <a:lnTo>
                      <a:pt x="42" y="652"/>
                    </a:lnTo>
                    <a:lnTo>
                      <a:pt x="85" y="657"/>
                    </a:lnTo>
                    <a:lnTo>
                      <a:pt x="168" y="663"/>
                    </a:lnTo>
                    <a:lnTo>
                      <a:pt x="253" y="671"/>
                    </a:lnTo>
                    <a:lnTo>
                      <a:pt x="293" y="674"/>
                    </a:lnTo>
                    <a:lnTo>
                      <a:pt x="334" y="677"/>
                    </a:lnTo>
                    <a:lnTo>
                      <a:pt x="370" y="680"/>
                    </a:lnTo>
                    <a:lnTo>
                      <a:pt x="405" y="681"/>
                    </a:lnTo>
                    <a:lnTo>
                      <a:pt x="439" y="683"/>
                    </a:lnTo>
                    <a:lnTo>
                      <a:pt x="473" y="684"/>
                    </a:lnTo>
                    <a:lnTo>
                      <a:pt x="507" y="686"/>
                    </a:lnTo>
                    <a:lnTo>
                      <a:pt x="541" y="689"/>
                    </a:lnTo>
                    <a:lnTo>
                      <a:pt x="573" y="691"/>
                    </a:lnTo>
                    <a:lnTo>
                      <a:pt x="606" y="694"/>
                    </a:lnTo>
                    <a:lnTo>
                      <a:pt x="629" y="694"/>
                    </a:lnTo>
                    <a:lnTo>
                      <a:pt x="650" y="692"/>
                    </a:lnTo>
                    <a:lnTo>
                      <a:pt x="670" y="692"/>
                    </a:lnTo>
                    <a:lnTo>
                      <a:pt x="689" y="692"/>
                    </a:lnTo>
                    <a:lnTo>
                      <a:pt x="707" y="692"/>
                    </a:lnTo>
                    <a:lnTo>
                      <a:pt x="726" y="692"/>
                    </a:lnTo>
                    <a:lnTo>
                      <a:pt x="743" y="692"/>
                    </a:lnTo>
                    <a:lnTo>
                      <a:pt x="758" y="692"/>
                    </a:lnTo>
                    <a:lnTo>
                      <a:pt x="774" y="692"/>
                    </a:lnTo>
                    <a:lnTo>
                      <a:pt x="788" y="691"/>
                    </a:lnTo>
                    <a:lnTo>
                      <a:pt x="801" y="691"/>
                    </a:lnTo>
                    <a:lnTo>
                      <a:pt x="814" y="691"/>
                    </a:lnTo>
                    <a:lnTo>
                      <a:pt x="826" y="691"/>
                    </a:lnTo>
                    <a:lnTo>
                      <a:pt x="838" y="689"/>
                    </a:lnTo>
                    <a:lnTo>
                      <a:pt x="849" y="689"/>
                    </a:lnTo>
                    <a:lnTo>
                      <a:pt x="860" y="689"/>
                    </a:lnTo>
                    <a:lnTo>
                      <a:pt x="869" y="689"/>
                    </a:lnTo>
                    <a:lnTo>
                      <a:pt x="878" y="688"/>
                    </a:lnTo>
                    <a:lnTo>
                      <a:pt x="888" y="688"/>
                    </a:lnTo>
                    <a:lnTo>
                      <a:pt x="897" y="688"/>
                    </a:lnTo>
                    <a:lnTo>
                      <a:pt x="905" y="688"/>
                    </a:lnTo>
                    <a:lnTo>
                      <a:pt x="912" y="686"/>
                    </a:lnTo>
                    <a:lnTo>
                      <a:pt x="926" y="686"/>
                    </a:lnTo>
                    <a:lnTo>
                      <a:pt x="940" y="686"/>
                    </a:lnTo>
                    <a:lnTo>
                      <a:pt x="952" y="684"/>
                    </a:lnTo>
                    <a:lnTo>
                      <a:pt x="965" y="684"/>
                    </a:lnTo>
                    <a:lnTo>
                      <a:pt x="977" y="684"/>
                    </a:lnTo>
                    <a:lnTo>
                      <a:pt x="1003" y="683"/>
                    </a:lnTo>
                    <a:lnTo>
                      <a:pt x="1028" y="680"/>
                    </a:lnTo>
                    <a:lnTo>
                      <a:pt x="1080" y="677"/>
                    </a:lnTo>
                    <a:lnTo>
                      <a:pt x="1107" y="674"/>
                    </a:lnTo>
                    <a:lnTo>
                      <a:pt x="1131" y="672"/>
                    </a:lnTo>
                    <a:lnTo>
                      <a:pt x="1157" y="669"/>
                    </a:lnTo>
                    <a:lnTo>
                      <a:pt x="1181" y="668"/>
                    </a:lnTo>
                    <a:lnTo>
                      <a:pt x="1224" y="663"/>
                    </a:lnTo>
                    <a:lnTo>
                      <a:pt x="1267" y="657"/>
                    </a:lnTo>
                    <a:lnTo>
                      <a:pt x="1290" y="654"/>
                    </a:lnTo>
                    <a:lnTo>
                      <a:pt x="1312" y="651"/>
                    </a:lnTo>
                    <a:lnTo>
                      <a:pt x="1335" y="648"/>
                    </a:lnTo>
                    <a:lnTo>
                      <a:pt x="1358" y="644"/>
                    </a:lnTo>
                    <a:lnTo>
                      <a:pt x="1379" y="641"/>
                    </a:lnTo>
                    <a:lnTo>
                      <a:pt x="1402" y="640"/>
                    </a:lnTo>
                    <a:lnTo>
                      <a:pt x="1449" y="634"/>
                    </a:lnTo>
                    <a:lnTo>
                      <a:pt x="1495" y="629"/>
                    </a:lnTo>
                    <a:lnTo>
                      <a:pt x="1543" y="621"/>
                    </a:lnTo>
                    <a:lnTo>
                      <a:pt x="1569" y="618"/>
                    </a:lnTo>
                    <a:lnTo>
                      <a:pt x="1594" y="617"/>
                    </a:lnTo>
                    <a:lnTo>
                      <a:pt x="1643" y="611"/>
                    </a:lnTo>
                    <a:lnTo>
                      <a:pt x="1668" y="607"/>
                    </a:lnTo>
                    <a:lnTo>
                      <a:pt x="1694" y="604"/>
                    </a:lnTo>
                    <a:lnTo>
                      <a:pt x="1720" y="601"/>
                    </a:lnTo>
                    <a:lnTo>
                      <a:pt x="1746" y="598"/>
                    </a:lnTo>
                    <a:lnTo>
                      <a:pt x="1774" y="595"/>
                    </a:lnTo>
                    <a:lnTo>
                      <a:pt x="1802" y="594"/>
                    </a:lnTo>
                    <a:lnTo>
                      <a:pt x="1829" y="590"/>
                    </a:lnTo>
                    <a:lnTo>
                      <a:pt x="1857" y="587"/>
                    </a:lnTo>
                    <a:lnTo>
                      <a:pt x="1886" y="584"/>
                    </a:lnTo>
                    <a:lnTo>
                      <a:pt x="1917" y="581"/>
                    </a:lnTo>
                    <a:lnTo>
                      <a:pt x="1950" y="578"/>
                    </a:lnTo>
                    <a:lnTo>
                      <a:pt x="1965" y="577"/>
                    </a:lnTo>
                    <a:lnTo>
                      <a:pt x="1982" y="577"/>
                    </a:lnTo>
                    <a:lnTo>
                      <a:pt x="2014" y="575"/>
                    </a:lnTo>
                    <a:lnTo>
                      <a:pt x="2047" y="572"/>
                    </a:lnTo>
                    <a:lnTo>
                      <a:pt x="2077" y="570"/>
                    </a:lnTo>
                    <a:lnTo>
                      <a:pt x="2110" y="567"/>
                    </a:lnTo>
                    <a:lnTo>
                      <a:pt x="2144" y="566"/>
                    </a:lnTo>
                    <a:lnTo>
                      <a:pt x="2178" y="563"/>
                    </a:lnTo>
                    <a:lnTo>
                      <a:pt x="2213" y="561"/>
                    </a:lnTo>
                    <a:lnTo>
                      <a:pt x="2230" y="560"/>
                    </a:lnTo>
                    <a:lnTo>
                      <a:pt x="2248" y="560"/>
                    </a:lnTo>
                    <a:lnTo>
                      <a:pt x="2289" y="560"/>
                    </a:lnTo>
                    <a:lnTo>
                      <a:pt x="2329" y="560"/>
                    </a:lnTo>
                    <a:lnTo>
                      <a:pt x="2370" y="558"/>
                    </a:lnTo>
                    <a:lnTo>
                      <a:pt x="2412" y="558"/>
                    </a:lnTo>
                    <a:lnTo>
                      <a:pt x="2455" y="557"/>
                    </a:lnTo>
                    <a:lnTo>
                      <a:pt x="2498" y="557"/>
                    </a:lnTo>
                    <a:lnTo>
                      <a:pt x="2543" y="557"/>
                    </a:lnTo>
                    <a:lnTo>
                      <a:pt x="2589" y="557"/>
                    </a:lnTo>
                    <a:lnTo>
                      <a:pt x="2589" y="0"/>
                    </a:lnTo>
                    <a:lnTo>
                      <a:pt x="0" y="0"/>
                    </a:lnTo>
                    <a:lnTo>
                      <a:pt x="0" y="648"/>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Rectangle 194"/>
              <p:cNvSpPr>
                <a:spLocks noChangeArrowheads="1"/>
              </p:cNvSpPr>
              <p:nvPr/>
            </p:nvSpPr>
            <p:spPr bwMode="auto">
              <a:xfrm>
                <a:off x="2997" y="1851"/>
                <a:ext cx="73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0" name="Rectangle 195"/>
              <p:cNvSpPr>
                <a:spLocks noChangeArrowheads="1"/>
              </p:cNvSpPr>
              <p:nvPr/>
            </p:nvSpPr>
            <p:spPr bwMode="auto">
              <a:xfrm>
                <a:off x="3651" y="1851"/>
                <a:ext cx="9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1" name="Rectangle 196"/>
              <p:cNvSpPr>
                <a:spLocks noChangeArrowheads="1"/>
              </p:cNvSpPr>
              <p:nvPr/>
            </p:nvSpPr>
            <p:spPr bwMode="auto">
              <a:xfrm>
                <a:off x="3690" y="1851"/>
                <a:ext cx="51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s quality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2" name="Rectangle 197"/>
              <p:cNvSpPr>
                <a:spLocks noChangeArrowheads="1"/>
              </p:cNvSpPr>
              <p:nvPr/>
            </p:nvSpPr>
            <p:spPr bwMode="auto">
              <a:xfrm>
                <a:off x="3127" y="1948"/>
                <a:ext cx="97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manual and SQA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3" name="Rectangle 198"/>
              <p:cNvSpPr>
                <a:spLocks noChangeArrowheads="1"/>
              </p:cNvSpPr>
              <p:nvPr/>
            </p:nvSpPr>
            <p:spPr bwMode="auto">
              <a:xfrm>
                <a:off x="3278" y="2045"/>
                <a:ext cx="62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procedures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4" name="Rectangle 199"/>
              <p:cNvSpPr>
                <a:spLocks noChangeArrowheads="1"/>
              </p:cNvSpPr>
              <p:nvPr/>
            </p:nvSpPr>
            <p:spPr bwMode="auto">
              <a:xfrm>
                <a:off x="1058" y="2740"/>
                <a:ext cx="1310" cy="3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Rectangle 200"/>
              <p:cNvSpPr>
                <a:spLocks noChangeArrowheads="1"/>
              </p:cNvSpPr>
              <p:nvPr/>
            </p:nvSpPr>
            <p:spPr bwMode="auto">
              <a:xfrm>
                <a:off x="1058" y="2740"/>
                <a:ext cx="1310" cy="346"/>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Rectangle 201"/>
              <p:cNvSpPr>
                <a:spLocks noChangeArrowheads="1"/>
              </p:cNvSpPr>
              <p:nvPr/>
            </p:nvSpPr>
            <p:spPr bwMode="auto">
              <a:xfrm>
                <a:off x="1168" y="2760"/>
                <a:ext cx="10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0000"/>
                    </a:solidFill>
                    <a:effectLst/>
                    <a:latin typeface="Arial" pitchFamily="34" charset="0"/>
                    <a:cs typeface="Arial" pitchFamily="34" charset="0"/>
                  </a:rPr>
                  <a:t>Implementation</a:t>
                </a:r>
                <a:r>
                  <a:rPr kumimoji="0" lang="en-US" sz="1500" b="1" i="0" u="none" strike="noStrike" cap="none" normalizeH="0" baseline="0">
                    <a:ln>
                      <a:noFill/>
                    </a:ln>
                    <a:solidFill>
                      <a:srgbClr val="000000"/>
                    </a:solidFill>
                    <a:effectLst/>
                    <a:latin typeface="Arial" pitchFamily="34" charset="0"/>
                    <a:cs typeface="Arial" pitchFamily="34" charset="0"/>
                  </a:rPr>
                  <a:t> of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7" name="Rectangle 202"/>
              <p:cNvSpPr>
                <a:spLocks noChangeArrowheads="1"/>
              </p:cNvSpPr>
              <p:nvPr/>
            </p:nvSpPr>
            <p:spPr bwMode="auto">
              <a:xfrm>
                <a:off x="1161" y="2857"/>
                <a:ext cx="69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pitchFamily="34" charset="0"/>
                    <a:cs typeface="Arial" pitchFamily="34" charset="0"/>
                  </a:rPr>
                  <a:t>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8" name="Rectangle 203"/>
              <p:cNvSpPr>
                <a:spLocks noChangeArrowheads="1"/>
              </p:cNvSpPr>
              <p:nvPr/>
            </p:nvSpPr>
            <p:spPr bwMode="auto">
              <a:xfrm>
                <a:off x="1891" y="2836"/>
                <a:ext cx="9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9" name="Rectangle 204"/>
              <p:cNvSpPr>
                <a:spLocks noChangeArrowheads="1"/>
              </p:cNvSpPr>
              <p:nvPr/>
            </p:nvSpPr>
            <p:spPr bwMode="auto">
              <a:xfrm>
                <a:off x="1929" y="2857"/>
                <a:ext cx="39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pitchFamily="34" charset="0"/>
                    <a:cs typeface="Arial" pitchFamily="34" charset="0"/>
                  </a:rPr>
                  <a:t>s SQA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9" name="Rectangle 206"/>
            <p:cNvSpPr>
              <a:spLocks noChangeArrowheads="1"/>
            </p:cNvSpPr>
            <p:nvPr/>
          </p:nvSpPr>
          <p:spPr bwMode="auto">
            <a:xfrm>
              <a:off x="1507" y="2954"/>
              <a:ext cx="39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pitchFamily="34" charset="0"/>
                  <a:cs typeface="Arial" pitchFamily="34" charset="0"/>
                </a:rPr>
                <a:t>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207"/>
            <p:cNvSpPr>
              <a:spLocks noChangeArrowheads="1"/>
            </p:cNvSpPr>
            <p:nvPr/>
          </p:nvSpPr>
          <p:spPr bwMode="auto">
            <a:xfrm>
              <a:off x="2869" y="2277"/>
              <a:ext cx="1579"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08"/>
            <p:cNvSpPr>
              <a:spLocks noChangeArrowheads="1"/>
            </p:cNvSpPr>
            <p:nvPr/>
          </p:nvSpPr>
          <p:spPr bwMode="auto">
            <a:xfrm>
              <a:off x="2869" y="2277"/>
              <a:ext cx="1579" cy="232"/>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209"/>
            <p:cNvSpPr>
              <a:spLocks noChangeArrowheads="1"/>
            </p:cNvSpPr>
            <p:nvPr/>
          </p:nvSpPr>
          <p:spPr bwMode="auto">
            <a:xfrm>
              <a:off x="2936" y="2275"/>
              <a:ext cx="1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0000"/>
                  </a:solidFill>
                  <a:effectLst/>
                  <a:latin typeface="Times New Roman" pitchFamily="18" charset="0"/>
                  <a:cs typeface="Arial" pitchFamily="34" charset="0"/>
                </a:rPr>
                <a:t>Review</a:t>
              </a:r>
              <a:r>
                <a:rPr kumimoji="0" lang="en-US" sz="1500" b="1" i="0" u="none" strike="noStrike" cap="none" normalizeH="0" baseline="0">
                  <a:ln>
                    <a:noFill/>
                  </a:ln>
                  <a:solidFill>
                    <a:srgbClr val="000000"/>
                  </a:solidFill>
                  <a:effectLst/>
                  <a:latin typeface="Times New Roman" pitchFamily="18" charset="0"/>
                  <a:cs typeface="Arial" pitchFamily="34" charset="0"/>
                </a:rPr>
                <a:t> of the quality manual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210"/>
            <p:cNvSpPr>
              <a:spLocks noChangeArrowheads="1"/>
            </p:cNvSpPr>
            <p:nvPr/>
          </p:nvSpPr>
          <p:spPr bwMode="auto">
            <a:xfrm>
              <a:off x="3142" y="2372"/>
              <a:ext cx="10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and SQA procedures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Freeform 211"/>
            <p:cNvSpPr>
              <a:spLocks/>
            </p:cNvSpPr>
            <p:nvPr/>
          </p:nvSpPr>
          <p:spPr bwMode="auto">
            <a:xfrm>
              <a:off x="2869" y="2586"/>
              <a:ext cx="1810" cy="577"/>
            </a:xfrm>
            <a:custGeom>
              <a:avLst/>
              <a:gdLst>
                <a:gd name="T0" fmla="*/ 1811 w 3622"/>
                <a:gd name="T1" fmla="*/ 0 h 1156"/>
                <a:gd name="T2" fmla="*/ 0 w 3622"/>
                <a:gd name="T3" fmla="*/ 578 h 1156"/>
                <a:gd name="T4" fmla="*/ 1811 w 3622"/>
                <a:gd name="T5" fmla="*/ 1156 h 1156"/>
                <a:gd name="T6" fmla="*/ 3622 w 3622"/>
                <a:gd name="T7" fmla="*/ 578 h 1156"/>
                <a:gd name="T8" fmla="*/ 1811 w 3622"/>
                <a:gd name="T9" fmla="*/ 0 h 1156"/>
              </a:gdLst>
              <a:ahLst/>
              <a:cxnLst>
                <a:cxn ang="0">
                  <a:pos x="T0" y="T1"/>
                </a:cxn>
                <a:cxn ang="0">
                  <a:pos x="T2" y="T3"/>
                </a:cxn>
                <a:cxn ang="0">
                  <a:pos x="T4" y="T5"/>
                </a:cxn>
                <a:cxn ang="0">
                  <a:pos x="T6" y="T7"/>
                </a:cxn>
                <a:cxn ang="0">
                  <a:pos x="T8" y="T9"/>
                </a:cxn>
              </a:cxnLst>
              <a:rect l="0" t="0" r="r" b="b"/>
              <a:pathLst>
                <a:path w="3622" h="1156">
                  <a:moveTo>
                    <a:pt x="1811" y="0"/>
                  </a:moveTo>
                  <a:lnTo>
                    <a:pt x="0" y="578"/>
                  </a:lnTo>
                  <a:lnTo>
                    <a:pt x="1811" y="1156"/>
                  </a:lnTo>
                  <a:lnTo>
                    <a:pt x="3622" y="578"/>
                  </a:lnTo>
                  <a:lnTo>
                    <a:pt x="18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2"/>
            <p:cNvSpPr>
              <a:spLocks/>
            </p:cNvSpPr>
            <p:nvPr/>
          </p:nvSpPr>
          <p:spPr bwMode="auto">
            <a:xfrm>
              <a:off x="2869" y="2586"/>
              <a:ext cx="1810" cy="577"/>
            </a:xfrm>
            <a:custGeom>
              <a:avLst/>
              <a:gdLst>
                <a:gd name="T0" fmla="*/ 1811 w 3622"/>
                <a:gd name="T1" fmla="*/ 0 h 1156"/>
                <a:gd name="T2" fmla="*/ 0 w 3622"/>
                <a:gd name="T3" fmla="*/ 578 h 1156"/>
                <a:gd name="T4" fmla="*/ 1811 w 3622"/>
                <a:gd name="T5" fmla="*/ 1156 h 1156"/>
                <a:gd name="T6" fmla="*/ 3622 w 3622"/>
                <a:gd name="T7" fmla="*/ 578 h 1156"/>
                <a:gd name="T8" fmla="*/ 1811 w 3622"/>
                <a:gd name="T9" fmla="*/ 0 h 1156"/>
              </a:gdLst>
              <a:ahLst/>
              <a:cxnLst>
                <a:cxn ang="0">
                  <a:pos x="T0" y="T1"/>
                </a:cxn>
                <a:cxn ang="0">
                  <a:pos x="T2" y="T3"/>
                </a:cxn>
                <a:cxn ang="0">
                  <a:pos x="T4" y="T5"/>
                </a:cxn>
                <a:cxn ang="0">
                  <a:pos x="T6" y="T7"/>
                </a:cxn>
                <a:cxn ang="0">
                  <a:pos x="T8" y="T9"/>
                </a:cxn>
              </a:cxnLst>
              <a:rect l="0" t="0" r="r" b="b"/>
              <a:pathLst>
                <a:path w="3622" h="1156">
                  <a:moveTo>
                    <a:pt x="1811" y="0"/>
                  </a:moveTo>
                  <a:lnTo>
                    <a:pt x="0" y="578"/>
                  </a:lnTo>
                  <a:lnTo>
                    <a:pt x="1811" y="1156"/>
                  </a:lnTo>
                  <a:lnTo>
                    <a:pt x="3622" y="578"/>
                  </a:lnTo>
                  <a:lnTo>
                    <a:pt x="1811" y="0"/>
                  </a:lnTo>
                  <a:close/>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213"/>
            <p:cNvSpPr>
              <a:spLocks noChangeArrowheads="1"/>
            </p:cNvSpPr>
            <p:nvPr/>
          </p:nvSpPr>
          <p:spPr bwMode="auto">
            <a:xfrm>
              <a:off x="3463" y="2714"/>
              <a:ext cx="70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Do the quality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214"/>
            <p:cNvSpPr>
              <a:spLocks noChangeArrowheads="1"/>
            </p:cNvSpPr>
            <p:nvPr/>
          </p:nvSpPr>
          <p:spPr bwMode="auto">
            <a:xfrm>
              <a:off x="3513" y="2794"/>
              <a:ext cx="60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manual and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15"/>
            <p:cNvSpPr>
              <a:spLocks noChangeArrowheads="1"/>
            </p:cNvSpPr>
            <p:nvPr/>
          </p:nvSpPr>
          <p:spPr bwMode="auto">
            <a:xfrm>
              <a:off x="3355" y="2875"/>
              <a:ext cx="91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procedures comply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216"/>
            <p:cNvSpPr>
              <a:spLocks noChangeArrowheads="1"/>
            </p:cNvSpPr>
            <p:nvPr/>
          </p:nvSpPr>
          <p:spPr bwMode="auto">
            <a:xfrm>
              <a:off x="3365" y="2955"/>
              <a:ext cx="71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with  ISO 9000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217"/>
            <p:cNvSpPr>
              <a:spLocks noChangeArrowheads="1"/>
            </p:cNvSpPr>
            <p:nvPr/>
          </p:nvSpPr>
          <p:spPr bwMode="auto">
            <a:xfrm>
              <a:off x="4019" y="2955"/>
              <a:ext cx="7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18"/>
            <p:cNvSpPr>
              <a:spLocks noChangeArrowheads="1"/>
            </p:cNvSpPr>
            <p:nvPr/>
          </p:nvSpPr>
          <p:spPr bwMode="auto">
            <a:xfrm>
              <a:off x="4053" y="2955"/>
              <a:ext cx="17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Line 219"/>
            <p:cNvSpPr>
              <a:spLocks noChangeShapeType="1"/>
            </p:cNvSpPr>
            <p:nvPr/>
          </p:nvSpPr>
          <p:spPr bwMode="auto">
            <a:xfrm flipH="1" flipV="1">
              <a:off x="4795" y="1777"/>
              <a:ext cx="6" cy="109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20"/>
            <p:cNvSpPr>
              <a:spLocks noEditPoints="1"/>
            </p:cNvSpPr>
            <p:nvPr/>
          </p:nvSpPr>
          <p:spPr bwMode="auto">
            <a:xfrm>
              <a:off x="2368" y="1758"/>
              <a:ext cx="2429" cy="39"/>
            </a:xfrm>
            <a:custGeom>
              <a:avLst/>
              <a:gdLst>
                <a:gd name="T0" fmla="*/ 4855 w 4859"/>
                <a:gd name="T1" fmla="*/ 42 h 77"/>
                <a:gd name="T2" fmla="*/ 63 w 4859"/>
                <a:gd name="T3" fmla="*/ 43 h 77"/>
                <a:gd name="T4" fmla="*/ 62 w 4859"/>
                <a:gd name="T5" fmla="*/ 43 h 77"/>
                <a:gd name="T6" fmla="*/ 60 w 4859"/>
                <a:gd name="T7" fmla="*/ 42 h 77"/>
                <a:gd name="T8" fmla="*/ 59 w 4859"/>
                <a:gd name="T9" fmla="*/ 40 h 77"/>
                <a:gd name="T10" fmla="*/ 59 w 4859"/>
                <a:gd name="T11" fmla="*/ 39 h 77"/>
                <a:gd name="T12" fmla="*/ 59 w 4859"/>
                <a:gd name="T13" fmla="*/ 37 h 77"/>
                <a:gd name="T14" fmla="*/ 60 w 4859"/>
                <a:gd name="T15" fmla="*/ 34 h 77"/>
                <a:gd name="T16" fmla="*/ 62 w 4859"/>
                <a:gd name="T17" fmla="*/ 34 h 77"/>
                <a:gd name="T18" fmla="*/ 63 w 4859"/>
                <a:gd name="T19" fmla="*/ 34 h 77"/>
                <a:gd name="T20" fmla="*/ 4855 w 4859"/>
                <a:gd name="T21" fmla="*/ 33 h 77"/>
                <a:gd name="T22" fmla="*/ 4856 w 4859"/>
                <a:gd name="T23" fmla="*/ 33 h 77"/>
                <a:gd name="T24" fmla="*/ 4858 w 4859"/>
                <a:gd name="T25" fmla="*/ 33 h 77"/>
                <a:gd name="T26" fmla="*/ 4859 w 4859"/>
                <a:gd name="T27" fmla="*/ 34 h 77"/>
                <a:gd name="T28" fmla="*/ 4859 w 4859"/>
                <a:gd name="T29" fmla="*/ 37 h 77"/>
                <a:gd name="T30" fmla="*/ 4859 w 4859"/>
                <a:gd name="T31" fmla="*/ 39 h 77"/>
                <a:gd name="T32" fmla="*/ 4858 w 4859"/>
                <a:gd name="T33" fmla="*/ 40 h 77"/>
                <a:gd name="T34" fmla="*/ 4856 w 4859"/>
                <a:gd name="T35" fmla="*/ 42 h 77"/>
                <a:gd name="T36" fmla="*/ 4855 w 4859"/>
                <a:gd name="T37" fmla="*/ 42 h 77"/>
                <a:gd name="T38" fmla="*/ 4855 w 4859"/>
                <a:gd name="T39" fmla="*/ 42 h 77"/>
                <a:gd name="T40" fmla="*/ 77 w 4859"/>
                <a:gd name="T41" fmla="*/ 77 h 77"/>
                <a:gd name="T42" fmla="*/ 0 w 4859"/>
                <a:gd name="T43" fmla="*/ 39 h 77"/>
                <a:gd name="T44" fmla="*/ 77 w 4859"/>
                <a:gd name="T45" fmla="*/ 0 h 77"/>
                <a:gd name="T46" fmla="*/ 77 w 4859"/>
                <a:gd name="T4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59" h="77">
                  <a:moveTo>
                    <a:pt x="4855" y="42"/>
                  </a:moveTo>
                  <a:lnTo>
                    <a:pt x="63" y="43"/>
                  </a:lnTo>
                  <a:lnTo>
                    <a:pt x="62" y="43"/>
                  </a:lnTo>
                  <a:lnTo>
                    <a:pt x="60" y="42"/>
                  </a:lnTo>
                  <a:lnTo>
                    <a:pt x="59" y="40"/>
                  </a:lnTo>
                  <a:lnTo>
                    <a:pt x="59" y="39"/>
                  </a:lnTo>
                  <a:lnTo>
                    <a:pt x="59" y="37"/>
                  </a:lnTo>
                  <a:lnTo>
                    <a:pt x="60" y="34"/>
                  </a:lnTo>
                  <a:lnTo>
                    <a:pt x="62" y="34"/>
                  </a:lnTo>
                  <a:lnTo>
                    <a:pt x="63" y="34"/>
                  </a:lnTo>
                  <a:lnTo>
                    <a:pt x="4855" y="33"/>
                  </a:lnTo>
                  <a:lnTo>
                    <a:pt x="4856" y="33"/>
                  </a:lnTo>
                  <a:lnTo>
                    <a:pt x="4858" y="33"/>
                  </a:lnTo>
                  <a:lnTo>
                    <a:pt x="4859" y="34"/>
                  </a:lnTo>
                  <a:lnTo>
                    <a:pt x="4859" y="37"/>
                  </a:lnTo>
                  <a:lnTo>
                    <a:pt x="4859" y="39"/>
                  </a:lnTo>
                  <a:lnTo>
                    <a:pt x="4858" y="40"/>
                  </a:lnTo>
                  <a:lnTo>
                    <a:pt x="4856" y="42"/>
                  </a:lnTo>
                  <a:lnTo>
                    <a:pt x="4855" y="42"/>
                  </a:lnTo>
                  <a:lnTo>
                    <a:pt x="4855" y="42"/>
                  </a:lnTo>
                  <a:close/>
                  <a:moveTo>
                    <a:pt x="77" y="77"/>
                  </a:moveTo>
                  <a:lnTo>
                    <a:pt x="0" y="39"/>
                  </a:lnTo>
                  <a:lnTo>
                    <a:pt x="77" y="0"/>
                  </a:lnTo>
                  <a:lnTo>
                    <a:pt x="77" y="7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21"/>
            <p:cNvSpPr>
              <a:spLocks noChangeShapeType="1"/>
            </p:cNvSpPr>
            <p:nvPr/>
          </p:nvSpPr>
          <p:spPr bwMode="auto">
            <a:xfrm>
              <a:off x="2059" y="2085"/>
              <a:ext cx="0" cy="7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22"/>
            <p:cNvSpPr>
              <a:spLocks noEditPoints="1"/>
            </p:cNvSpPr>
            <p:nvPr/>
          </p:nvSpPr>
          <p:spPr bwMode="auto">
            <a:xfrm>
              <a:off x="2056" y="2143"/>
              <a:ext cx="851" cy="38"/>
            </a:xfrm>
            <a:custGeom>
              <a:avLst/>
              <a:gdLst>
                <a:gd name="T0" fmla="*/ 6 w 1701"/>
                <a:gd name="T1" fmla="*/ 33 h 77"/>
                <a:gd name="T2" fmla="*/ 1636 w 1701"/>
                <a:gd name="T3" fmla="*/ 33 h 77"/>
                <a:gd name="T4" fmla="*/ 1638 w 1701"/>
                <a:gd name="T5" fmla="*/ 34 h 77"/>
                <a:gd name="T6" fmla="*/ 1639 w 1701"/>
                <a:gd name="T7" fmla="*/ 34 h 77"/>
                <a:gd name="T8" fmla="*/ 1641 w 1701"/>
                <a:gd name="T9" fmla="*/ 36 h 77"/>
                <a:gd name="T10" fmla="*/ 1641 w 1701"/>
                <a:gd name="T11" fmla="*/ 39 h 77"/>
                <a:gd name="T12" fmla="*/ 1641 w 1701"/>
                <a:gd name="T13" fmla="*/ 40 h 77"/>
                <a:gd name="T14" fmla="*/ 1639 w 1701"/>
                <a:gd name="T15" fmla="*/ 42 h 77"/>
                <a:gd name="T16" fmla="*/ 1638 w 1701"/>
                <a:gd name="T17" fmla="*/ 42 h 77"/>
                <a:gd name="T18" fmla="*/ 1636 w 1701"/>
                <a:gd name="T19" fmla="*/ 43 h 77"/>
                <a:gd name="T20" fmla="*/ 6 w 1701"/>
                <a:gd name="T21" fmla="*/ 43 h 77"/>
                <a:gd name="T22" fmla="*/ 3 w 1701"/>
                <a:gd name="T23" fmla="*/ 42 h 77"/>
                <a:gd name="T24" fmla="*/ 1 w 1701"/>
                <a:gd name="T25" fmla="*/ 42 h 77"/>
                <a:gd name="T26" fmla="*/ 1 w 1701"/>
                <a:gd name="T27" fmla="*/ 40 h 77"/>
                <a:gd name="T28" fmla="*/ 0 w 1701"/>
                <a:gd name="T29" fmla="*/ 39 h 77"/>
                <a:gd name="T30" fmla="*/ 1 w 1701"/>
                <a:gd name="T31" fmla="*/ 36 h 77"/>
                <a:gd name="T32" fmla="*/ 1 w 1701"/>
                <a:gd name="T33" fmla="*/ 34 h 77"/>
                <a:gd name="T34" fmla="*/ 3 w 1701"/>
                <a:gd name="T35" fmla="*/ 34 h 77"/>
                <a:gd name="T36" fmla="*/ 6 w 1701"/>
                <a:gd name="T37" fmla="*/ 33 h 77"/>
                <a:gd name="T38" fmla="*/ 6 w 1701"/>
                <a:gd name="T39" fmla="*/ 33 h 77"/>
                <a:gd name="T40" fmla="*/ 1624 w 1701"/>
                <a:gd name="T41" fmla="*/ 0 h 77"/>
                <a:gd name="T42" fmla="*/ 1701 w 1701"/>
                <a:gd name="T43" fmla="*/ 39 h 77"/>
                <a:gd name="T44" fmla="*/ 1624 w 1701"/>
                <a:gd name="T45" fmla="*/ 77 h 77"/>
                <a:gd name="T46" fmla="*/ 1624 w 1701"/>
                <a:gd name="T4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1" h="77">
                  <a:moveTo>
                    <a:pt x="6" y="33"/>
                  </a:moveTo>
                  <a:lnTo>
                    <a:pt x="1636" y="33"/>
                  </a:lnTo>
                  <a:lnTo>
                    <a:pt x="1638" y="34"/>
                  </a:lnTo>
                  <a:lnTo>
                    <a:pt x="1639" y="34"/>
                  </a:lnTo>
                  <a:lnTo>
                    <a:pt x="1641" y="36"/>
                  </a:lnTo>
                  <a:lnTo>
                    <a:pt x="1641" y="39"/>
                  </a:lnTo>
                  <a:lnTo>
                    <a:pt x="1641" y="40"/>
                  </a:lnTo>
                  <a:lnTo>
                    <a:pt x="1639" y="42"/>
                  </a:lnTo>
                  <a:lnTo>
                    <a:pt x="1638" y="42"/>
                  </a:lnTo>
                  <a:lnTo>
                    <a:pt x="1636" y="43"/>
                  </a:lnTo>
                  <a:lnTo>
                    <a:pt x="6" y="43"/>
                  </a:lnTo>
                  <a:lnTo>
                    <a:pt x="3" y="42"/>
                  </a:lnTo>
                  <a:lnTo>
                    <a:pt x="1" y="42"/>
                  </a:lnTo>
                  <a:lnTo>
                    <a:pt x="1" y="40"/>
                  </a:lnTo>
                  <a:lnTo>
                    <a:pt x="0" y="39"/>
                  </a:lnTo>
                  <a:lnTo>
                    <a:pt x="1" y="36"/>
                  </a:lnTo>
                  <a:lnTo>
                    <a:pt x="1" y="34"/>
                  </a:lnTo>
                  <a:lnTo>
                    <a:pt x="3" y="34"/>
                  </a:lnTo>
                  <a:lnTo>
                    <a:pt x="6" y="33"/>
                  </a:lnTo>
                  <a:lnTo>
                    <a:pt x="6" y="33"/>
                  </a:lnTo>
                  <a:close/>
                  <a:moveTo>
                    <a:pt x="1624" y="0"/>
                  </a:moveTo>
                  <a:lnTo>
                    <a:pt x="1701" y="39"/>
                  </a:lnTo>
                  <a:lnTo>
                    <a:pt x="1624" y="77"/>
                  </a:lnTo>
                  <a:lnTo>
                    <a:pt x="1624" y="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3"/>
            <p:cNvSpPr>
              <a:spLocks noEditPoints="1"/>
            </p:cNvSpPr>
            <p:nvPr/>
          </p:nvSpPr>
          <p:spPr bwMode="auto">
            <a:xfrm>
              <a:off x="1655" y="2082"/>
              <a:ext cx="38" cy="658"/>
            </a:xfrm>
            <a:custGeom>
              <a:avLst/>
              <a:gdLst>
                <a:gd name="T0" fmla="*/ 43 w 77"/>
                <a:gd name="T1" fmla="*/ 7 h 1316"/>
                <a:gd name="T2" fmla="*/ 43 w 77"/>
                <a:gd name="T3" fmla="*/ 1252 h 1316"/>
                <a:gd name="T4" fmla="*/ 41 w 77"/>
                <a:gd name="T5" fmla="*/ 1253 h 1316"/>
                <a:gd name="T6" fmla="*/ 41 w 77"/>
                <a:gd name="T7" fmla="*/ 1255 h 1316"/>
                <a:gd name="T8" fmla="*/ 40 w 77"/>
                <a:gd name="T9" fmla="*/ 1256 h 1316"/>
                <a:gd name="T10" fmla="*/ 38 w 77"/>
                <a:gd name="T11" fmla="*/ 1256 h 1316"/>
                <a:gd name="T12" fmla="*/ 35 w 77"/>
                <a:gd name="T13" fmla="*/ 1256 h 1316"/>
                <a:gd name="T14" fmla="*/ 34 w 77"/>
                <a:gd name="T15" fmla="*/ 1255 h 1316"/>
                <a:gd name="T16" fmla="*/ 34 w 77"/>
                <a:gd name="T17" fmla="*/ 1253 h 1316"/>
                <a:gd name="T18" fmla="*/ 32 w 77"/>
                <a:gd name="T19" fmla="*/ 1252 h 1316"/>
                <a:gd name="T20" fmla="*/ 32 w 77"/>
                <a:gd name="T21" fmla="*/ 7 h 1316"/>
                <a:gd name="T22" fmla="*/ 34 w 77"/>
                <a:gd name="T23" fmla="*/ 4 h 1316"/>
                <a:gd name="T24" fmla="*/ 34 w 77"/>
                <a:gd name="T25" fmla="*/ 2 h 1316"/>
                <a:gd name="T26" fmla="*/ 35 w 77"/>
                <a:gd name="T27" fmla="*/ 2 h 1316"/>
                <a:gd name="T28" fmla="*/ 38 w 77"/>
                <a:gd name="T29" fmla="*/ 0 h 1316"/>
                <a:gd name="T30" fmla="*/ 40 w 77"/>
                <a:gd name="T31" fmla="*/ 2 h 1316"/>
                <a:gd name="T32" fmla="*/ 41 w 77"/>
                <a:gd name="T33" fmla="*/ 2 h 1316"/>
                <a:gd name="T34" fmla="*/ 41 w 77"/>
                <a:gd name="T35" fmla="*/ 4 h 1316"/>
                <a:gd name="T36" fmla="*/ 43 w 77"/>
                <a:gd name="T37" fmla="*/ 7 h 1316"/>
                <a:gd name="T38" fmla="*/ 43 w 77"/>
                <a:gd name="T39" fmla="*/ 7 h 1316"/>
                <a:gd name="T40" fmla="*/ 77 w 77"/>
                <a:gd name="T41" fmla="*/ 1239 h 1316"/>
                <a:gd name="T42" fmla="*/ 38 w 77"/>
                <a:gd name="T43" fmla="*/ 1316 h 1316"/>
                <a:gd name="T44" fmla="*/ 0 w 77"/>
                <a:gd name="T45" fmla="*/ 1239 h 1316"/>
                <a:gd name="T46" fmla="*/ 77 w 77"/>
                <a:gd name="T47" fmla="*/ 123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316">
                  <a:moveTo>
                    <a:pt x="43" y="7"/>
                  </a:moveTo>
                  <a:lnTo>
                    <a:pt x="43" y="1252"/>
                  </a:lnTo>
                  <a:lnTo>
                    <a:pt x="41" y="1253"/>
                  </a:lnTo>
                  <a:lnTo>
                    <a:pt x="41" y="1255"/>
                  </a:lnTo>
                  <a:lnTo>
                    <a:pt x="40" y="1256"/>
                  </a:lnTo>
                  <a:lnTo>
                    <a:pt x="38" y="1256"/>
                  </a:lnTo>
                  <a:lnTo>
                    <a:pt x="35" y="1256"/>
                  </a:lnTo>
                  <a:lnTo>
                    <a:pt x="34" y="1255"/>
                  </a:lnTo>
                  <a:lnTo>
                    <a:pt x="34" y="1253"/>
                  </a:lnTo>
                  <a:lnTo>
                    <a:pt x="32" y="1252"/>
                  </a:lnTo>
                  <a:lnTo>
                    <a:pt x="32" y="7"/>
                  </a:lnTo>
                  <a:lnTo>
                    <a:pt x="34" y="4"/>
                  </a:lnTo>
                  <a:lnTo>
                    <a:pt x="34" y="2"/>
                  </a:lnTo>
                  <a:lnTo>
                    <a:pt x="35" y="2"/>
                  </a:lnTo>
                  <a:lnTo>
                    <a:pt x="38" y="0"/>
                  </a:lnTo>
                  <a:lnTo>
                    <a:pt x="40" y="2"/>
                  </a:lnTo>
                  <a:lnTo>
                    <a:pt x="41" y="2"/>
                  </a:lnTo>
                  <a:lnTo>
                    <a:pt x="41" y="4"/>
                  </a:lnTo>
                  <a:lnTo>
                    <a:pt x="43" y="7"/>
                  </a:lnTo>
                  <a:lnTo>
                    <a:pt x="43" y="7"/>
                  </a:lnTo>
                  <a:close/>
                  <a:moveTo>
                    <a:pt x="77" y="1239"/>
                  </a:moveTo>
                  <a:lnTo>
                    <a:pt x="38" y="1316"/>
                  </a:lnTo>
                  <a:lnTo>
                    <a:pt x="0" y="1239"/>
                  </a:lnTo>
                  <a:lnTo>
                    <a:pt x="77" y="1239"/>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4"/>
            <p:cNvSpPr>
              <a:spLocks noChangeArrowheads="1"/>
            </p:cNvSpPr>
            <p:nvPr/>
          </p:nvSpPr>
          <p:spPr bwMode="auto">
            <a:xfrm>
              <a:off x="3023" y="3279"/>
              <a:ext cx="1448"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5"/>
            <p:cNvSpPr>
              <a:spLocks noChangeArrowheads="1"/>
            </p:cNvSpPr>
            <p:nvPr/>
          </p:nvSpPr>
          <p:spPr bwMode="auto">
            <a:xfrm>
              <a:off x="3023" y="3279"/>
              <a:ext cx="1448" cy="231"/>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26"/>
            <p:cNvSpPr>
              <a:spLocks noChangeArrowheads="1"/>
            </p:cNvSpPr>
            <p:nvPr/>
          </p:nvSpPr>
          <p:spPr bwMode="auto">
            <a:xfrm>
              <a:off x="3087" y="3276"/>
              <a:ext cx="14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Performance </a:t>
              </a:r>
              <a:r>
                <a:rPr kumimoji="0" lang="en-US" sz="1500" b="1" i="0" u="none" strike="noStrike" cap="none" normalizeH="0" baseline="0">
                  <a:ln>
                    <a:noFill/>
                  </a:ln>
                  <a:solidFill>
                    <a:srgbClr val="FF0000"/>
                  </a:solidFill>
                  <a:effectLst/>
                  <a:latin typeface="Times New Roman" pitchFamily="18" charset="0"/>
                  <a:cs typeface="Arial" pitchFamily="34" charset="0"/>
                </a:rPr>
                <a:t>audit</a:t>
              </a:r>
              <a:r>
                <a:rPr kumimoji="0" lang="en-US" sz="1500" b="1" i="0" u="none" strike="noStrike" cap="none" normalizeH="0" baseline="0">
                  <a:ln>
                    <a:noFill/>
                  </a:ln>
                  <a:solidFill>
                    <a:srgbClr val="000000"/>
                  </a:solidFill>
                  <a:effectLst/>
                  <a:latin typeface="Times New Roman" pitchFamily="18" charset="0"/>
                  <a:cs typeface="Arial" pitchFamily="34" charset="0"/>
                </a:rPr>
                <a:t> of SQA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27"/>
            <p:cNvSpPr>
              <a:spLocks noChangeArrowheads="1"/>
            </p:cNvSpPr>
            <p:nvPr/>
          </p:nvSpPr>
          <p:spPr bwMode="auto">
            <a:xfrm>
              <a:off x="3248" y="3373"/>
              <a:ext cx="109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management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Line 228"/>
            <p:cNvSpPr>
              <a:spLocks noChangeShapeType="1"/>
            </p:cNvSpPr>
            <p:nvPr/>
          </p:nvSpPr>
          <p:spPr bwMode="auto">
            <a:xfrm>
              <a:off x="1674" y="3086"/>
              <a:ext cx="6" cy="251"/>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9"/>
            <p:cNvSpPr>
              <a:spLocks noEditPoints="1"/>
            </p:cNvSpPr>
            <p:nvPr/>
          </p:nvSpPr>
          <p:spPr bwMode="auto">
            <a:xfrm>
              <a:off x="1671" y="3337"/>
              <a:ext cx="1359" cy="38"/>
            </a:xfrm>
            <a:custGeom>
              <a:avLst/>
              <a:gdLst>
                <a:gd name="T0" fmla="*/ 6 w 2717"/>
                <a:gd name="T1" fmla="*/ 32 h 77"/>
                <a:gd name="T2" fmla="*/ 2652 w 2717"/>
                <a:gd name="T3" fmla="*/ 32 h 77"/>
                <a:gd name="T4" fmla="*/ 2654 w 2717"/>
                <a:gd name="T5" fmla="*/ 34 h 77"/>
                <a:gd name="T6" fmla="*/ 2655 w 2717"/>
                <a:gd name="T7" fmla="*/ 34 h 77"/>
                <a:gd name="T8" fmla="*/ 2657 w 2717"/>
                <a:gd name="T9" fmla="*/ 35 h 77"/>
                <a:gd name="T10" fmla="*/ 2657 w 2717"/>
                <a:gd name="T11" fmla="*/ 38 h 77"/>
                <a:gd name="T12" fmla="*/ 2657 w 2717"/>
                <a:gd name="T13" fmla="*/ 40 h 77"/>
                <a:gd name="T14" fmla="*/ 2655 w 2717"/>
                <a:gd name="T15" fmla="*/ 41 h 77"/>
                <a:gd name="T16" fmla="*/ 2654 w 2717"/>
                <a:gd name="T17" fmla="*/ 41 h 77"/>
                <a:gd name="T18" fmla="*/ 2652 w 2717"/>
                <a:gd name="T19" fmla="*/ 43 h 77"/>
                <a:gd name="T20" fmla="*/ 6 w 2717"/>
                <a:gd name="T21" fmla="*/ 43 h 77"/>
                <a:gd name="T22" fmla="*/ 3 w 2717"/>
                <a:gd name="T23" fmla="*/ 41 h 77"/>
                <a:gd name="T24" fmla="*/ 2 w 2717"/>
                <a:gd name="T25" fmla="*/ 41 h 77"/>
                <a:gd name="T26" fmla="*/ 2 w 2717"/>
                <a:gd name="T27" fmla="*/ 40 h 77"/>
                <a:gd name="T28" fmla="*/ 0 w 2717"/>
                <a:gd name="T29" fmla="*/ 38 h 77"/>
                <a:gd name="T30" fmla="*/ 2 w 2717"/>
                <a:gd name="T31" fmla="*/ 35 h 77"/>
                <a:gd name="T32" fmla="*/ 2 w 2717"/>
                <a:gd name="T33" fmla="*/ 34 h 77"/>
                <a:gd name="T34" fmla="*/ 3 w 2717"/>
                <a:gd name="T35" fmla="*/ 34 h 77"/>
                <a:gd name="T36" fmla="*/ 6 w 2717"/>
                <a:gd name="T37" fmla="*/ 32 h 77"/>
                <a:gd name="T38" fmla="*/ 6 w 2717"/>
                <a:gd name="T39" fmla="*/ 32 h 77"/>
                <a:gd name="T40" fmla="*/ 2640 w 2717"/>
                <a:gd name="T41" fmla="*/ 0 h 77"/>
                <a:gd name="T42" fmla="*/ 2717 w 2717"/>
                <a:gd name="T43" fmla="*/ 38 h 77"/>
                <a:gd name="T44" fmla="*/ 2640 w 2717"/>
                <a:gd name="T45" fmla="*/ 77 h 77"/>
                <a:gd name="T46" fmla="*/ 2640 w 2717"/>
                <a:gd name="T4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17" h="77">
                  <a:moveTo>
                    <a:pt x="6" y="32"/>
                  </a:moveTo>
                  <a:lnTo>
                    <a:pt x="2652" y="32"/>
                  </a:lnTo>
                  <a:lnTo>
                    <a:pt x="2654" y="34"/>
                  </a:lnTo>
                  <a:lnTo>
                    <a:pt x="2655" y="34"/>
                  </a:lnTo>
                  <a:lnTo>
                    <a:pt x="2657" y="35"/>
                  </a:lnTo>
                  <a:lnTo>
                    <a:pt x="2657" y="38"/>
                  </a:lnTo>
                  <a:lnTo>
                    <a:pt x="2657" y="40"/>
                  </a:lnTo>
                  <a:lnTo>
                    <a:pt x="2655" y="41"/>
                  </a:lnTo>
                  <a:lnTo>
                    <a:pt x="2654" y="41"/>
                  </a:lnTo>
                  <a:lnTo>
                    <a:pt x="2652" y="43"/>
                  </a:lnTo>
                  <a:lnTo>
                    <a:pt x="6" y="43"/>
                  </a:lnTo>
                  <a:lnTo>
                    <a:pt x="3" y="41"/>
                  </a:lnTo>
                  <a:lnTo>
                    <a:pt x="2" y="41"/>
                  </a:lnTo>
                  <a:lnTo>
                    <a:pt x="2" y="40"/>
                  </a:lnTo>
                  <a:lnTo>
                    <a:pt x="0" y="38"/>
                  </a:lnTo>
                  <a:lnTo>
                    <a:pt x="2" y="35"/>
                  </a:lnTo>
                  <a:lnTo>
                    <a:pt x="2" y="34"/>
                  </a:lnTo>
                  <a:lnTo>
                    <a:pt x="3" y="34"/>
                  </a:lnTo>
                  <a:lnTo>
                    <a:pt x="6" y="32"/>
                  </a:lnTo>
                  <a:lnTo>
                    <a:pt x="6" y="32"/>
                  </a:lnTo>
                  <a:close/>
                  <a:moveTo>
                    <a:pt x="2640" y="0"/>
                  </a:moveTo>
                  <a:lnTo>
                    <a:pt x="2717" y="38"/>
                  </a:lnTo>
                  <a:lnTo>
                    <a:pt x="2640" y="77"/>
                  </a:lnTo>
                  <a:lnTo>
                    <a:pt x="2640" y="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30"/>
            <p:cNvSpPr>
              <a:spLocks noChangeArrowheads="1"/>
            </p:cNvSpPr>
            <p:nvPr/>
          </p:nvSpPr>
          <p:spPr bwMode="auto">
            <a:xfrm>
              <a:off x="1058" y="3587"/>
              <a:ext cx="1301"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31"/>
            <p:cNvSpPr>
              <a:spLocks noChangeArrowheads="1"/>
            </p:cNvSpPr>
            <p:nvPr/>
          </p:nvSpPr>
          <p:spPr bwMode="auto">
            <a:xfrm>
              <a:off x="1058" y="3587"/>
              <a:ext cx="1301" cy="324"/>
            </a:xfrm>
            <a:prstGeom prst="rect">
              <a:avLst/>
            </a:prstGeom>
            <a:noFill/>
            <a:ln w="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32"/>
            <p:cNvSpPr>
              <a:spLocks noChangeArrowheads="1"/>
            </p:cNvSpPr>
            <p:nvPr/>
          </p:nvSpPr>
          <p:spPr bwMode="auto">
            <a:xfrm>
              <a:off x="1131" y="3585"/>
              <a:ext cx="12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effectLst/>
                  <a:latin typeface="Times New Roman" pitchFamily="18" charset="0"/>
                  <a:cs typeface="Arial" pitchFamily="34" charset="0"/>
                </a:rPr>
                <a:t>Carry out </a:t>
              </a:r>
              <a:r>
                <a:rPr kumimoji="0" lang="en-US" sz="1500" b="1" i="0" u="none" strike="noStrike" cap="none" normalizeH="0" baseline="0">
                  <a:ln>
                    <a:noFill/>
                  </a:ln>
                  <a:solidFill>
                    <a:srgbClr val="FF0000"/>
                  </a:solidFill>
                  <a:effectLst/>
                  <a:latin typeface="Times New Roman" pitchFamily="18" charset="0"/>
                  <a:cs typeface="Arial" pitchFamily="34" charset="0"/>
                </a:rPr>
                <a:t>performance</a:t>
              </a:r>
              <a:r>
                <a:rPr kumimoji="0" lang="en-US" sz="1500" b="1" i="0" u="none" strike="noStrike" cap="none" normalizeH="0" baseline="0">
                  <a:ln>
                    <a:noFill/>
                  </a:ln>
                  <a:solidFill>
                    <a:srgbClr val="000000"/>
                  </a:solidFill>
                  <a:effectLst/>
                  <a:latin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33"/>
            <p:cNvSpPr>
              <a:spLocks noChangeArrowheads="1"/>
            </p:cNvSpPr>
            <p:nvPr/>
          </p:nvSpPr>
          <p:spPr bwMode="auto">
            <a:xfrm>
              <a:off x="1160" y="3682"/>
              <a:ext cx="11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0000"/>
                  </a:solidFill>
                  <a:effectLst/>
                  <a:latin typeface="Times New Roman" pitchFamily="18" charset="0"/>
                  <a:cs typeface="Arial" pitchFamily="34" charset="0"/>
                </a:rPr>
                <a:t>improvements</a:t>
              </a:r>
              <a:r>
                <a:rPr kumimoji="0" lang="en-US" sz="1500" b="1" i="0" u="none" strike="noStrike" cap="none" normalizeH="0" baseline="0">
                  <a:ln>
                    <a:noFill/>
                  </a:ln>
                  <a:solidFill>
                    <a:srgbClr val="000000"/>
                  </a:solidFill>
                  <a:effectLst/>
                  <a:latin typeface="Times New Roman" pitchFamily="18" charset="0"/>
                  <a:cs typeface="Arial" pitchFamily="34" charset="0"/>
                </a:rPr>
                <a:t> of SQA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234"/>
            <p:cNvSpPr>
              <a:spLocks noChangeArrowheads="1"/>
            </p:cNvSpPr>
            <p:nvPr/>
          </p:nvSpPr>
          <p:spPr bwMode="auto">
            <a:xfrm>
              <a:off x="1210" y="3779"/>
              <a:ext cx="109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management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Line 235"/>
            <p:cNvSpPr>
              <a:spLocks noChangeShapeType="1"/>
            </p:cNvSpPr>
            <p:nvPr/>
          </p:nvSpPr>
          <p:spPr bwMode="auto">
            <a:xfrm flipH="1" flipV="1">
              <a:off x="2483" y="4204"/>
              <a:ext cx="1363" cy="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36"/>
            <p:cNvSpPr>
              <a:spLocks noEditPoints="1"/>
            </p:cNvSpPr>
            <p:nvPr/>
          </p:nvSpPr>
          <p:spPr bwMode="auto">
            <a:xfrm>
              <a:off x="939" y="3414"/>
              <a:ext cx="2084" cy="38"/>
            </a:xfrm>
            <a:custGeom>
              <a:avLst/>
              <a:gdLst>
                <a:gd name="T0" fmla="*/ 6 w 4167"/>
                <a:gd name="T1" fmla="*/ 32 h 77"/>
                <a:gd name="T2" fmla="*/ 4103 w 4167"/>
                <a:gd name="T3" fmla="*/ 32 h 77"/>
                <a:gd name="T4" fmla="*/ 4104 w 4167"/>
                <a:gd name="T5" fmla="*/ 34 h 77"/>
                <a:gd name="T6" fmla="*/ 4106 w 4167"/>
                <a:gd name="T7" fmla="*/ 34 h 77"/>
                <a:gd name="T8" fmla="*/ 4107 w 4167"/>
                <a:gd name="T9" fmla="*/ 35 h 77"/>
                <a:gd name="T10" fmla="*/ 4107 w 4167"/>
                <a:gd name="T11" fmla="*/ 38 h 77"/>
                <a:gd name="T12" fmla="*/ 4107 w 4167"/>
                <a:gd name="T13" fmla="*/ 40 h 77"/>
                <a:gd name="T14" fmla="*/ 4106 w 4167"/>
                <a:gd name="T15" fmla="*/ 41 h 77"/>
                <a:gd name="T16" fmla="*/ 4104 w 4167"/>
                <a:gd name="T17" fmla="*/ 41 h 77"/>
                <a:gd name="T18" fmla="*/ 4103 w 4167"/>
                <a:gd name="T19" fmla="*/ 43 h 77"/>
                <a:gd name="T20" fmla="*/ 6 w 4167"/>
                <a:gd name="T21" fmla="*/ 43 h 77"/>
                <a:gd name="T22" fmla="*/ 3 w 4167"/>
                <a:gd name="T23" fmla="*/ 41 h 77"/>
                <a:gd name="T24" fmla="*/ 2 w 4167"/>
                <a:gd name="T25" fmla="*/ 41 h 77"/>
                <a:gd name="T26" fmla="*/ 2 w 4167"/>
                <a:gd name="T27" fmla="*/ 40 h 77"/>
                <a:gd name="T28" fmla="*/ 0 w 4167"/>
                <a:gd name="T29" fmla="*/ 38 h 77"/>
                <a:gd name="T30" fmla="*/ 2 w 4167"/>
                <a:gd name="T31" fmla="*/ 35 h 77"/>
                <a:gd name="T32" fmla="*/ 2 w 4167"/>
                <a:gd name="T33" fmla="*/ 34 h 77"/>
                <a:gd name="T34" fmla="*/ 3 w 4167"/>
                <a:gd name="T35" fmla="*/ 34 h 77"/>
                <a:gd name="T36" fmla="*/ 6 w 4167"/>
                <a:gd name="T37" fmla="*/ 32 h 77"/>
                <a:gd name="T38" fmla="*/ 6 w 4167"/>
                <a:gd name="T39" fmla="*/ 32 h 77"/>
                <a:gd name="T40" fmla="*/ 4090 w 4167"/>
                <a:gd name="T41" fmla="*/ 0 h 77"/>
                <a:gd name="T42" fmla="*/ 4167 w 4167"/>
                <a:gd name="T43" fmla="*/ 38 h 77"/>
                <a:gd name="T44" fmla="*/ 4090 w 4167"/>
                <a:gd name="T45" fmla="*/ 77 h 77"/>
                <a:gd name="T46" fmla="*/ 4090 w 4167"/>
                <a:gd name="T4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67" h="77">
                  <a:moveTo>
                    <a:pt x="6" y="32"/>
                  </a:moveTo>
                  <a:lnTo>
                    <a:pt x="4103" y="32"/>
                  </a:lnTo>
                  <a:lnTo>
                    <a:pt x="4104" y="34"/>
                  </a:lnTo>
                  <a:lnTo>
                    <a:pt x="4106" y="34"/>
                  </a:lnTo>
                  <a:lnTo>
                    <a:pt x="4107" y="35"/>
                  </a:lnTo>
                  <a:lnTo>
                    <a:pt x="4107" y="38"/>
                  </a:lnTo>
                  <a:lnTo>
                    <a:pt x="4107" y="40"/>
                  </a:lnTo>
                  <a:lnTo>
                    <a:pt x="4106" y="41"/>
                  </a:lnTo>
                  <a:lnTo>
                    <a:pt x="4104" y="41"/>
                  </a:lnTo>
                  <a:lnTo>
                    <a:pt x="4103" y="43"/>
                  </a:lnTo>
                  <a:lnTo>
                    <a:pt x="6" y="43"/>
                  </a:lnTo>
                  <a:lnTo>
                    <a:pt x="3" y="41"/>
                  </a:lnTo>
                  <a:lnTo>
                    <a:pt x="2" y="41"/>
                  </a:lnTo>
                  <a:lnTo>
                    <a:pt x="2" y="40"/>
                  </a:lnTo>
                  <a:lnTo>
                    <a:pt x="0" y="38"/>
                  </a:lnTo>
                  <a:lnTo>
                    <a:pt x="2" y="35"/>
                  </a:lnTo>
                  <a:lnTo>
                    <a:pt x="2" y="34"/>
                  </a:lnTo>
                  <a:lnTo>
                    <a:pt x="3" y="34"/>
                  </a:lnTo>
                  <a:lnTo>
                    <a:pt x="6" y="32"/>
                  </a:lnTo>
                  <a:lnTo>
                    <a:pt x="6" y="32"/>
                  </a:lnTo>
                  <a:close/>
                  <a:moveTo>
                    <a:pt x="4090" y="0"/>
                  </a:moveTo>
                  <a:lnTo>
                    <a:pt x="4167" y="38"/>
                  </a:lnTo>
                  <a:lnTo>
                    <a:pt x="4090" y="77"/>
                  </a:lnTo>
                  <a:lnTo>
                    <a:pt x="4090" y="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37"/>
            <p:cNvSpPr>
              <a:spLocks/>
            </p:cNvSpPr>
            <p:nvPr/>
          </p:nvSpPr>
          <p:spPr bwMode="auto">
            <a:xfrm>
              <a:off x="1559" y="4011"/>
              <a:ext cx="778" cy="231"/>
            </a:xfrm>
            <a:custGeom>
              <a:avLst/>
              <a:gdLst>
                <a:gd name="T0" fmla="*/ 51 w 1557"/>
                <a:gd name="T1" fmla="*/ 438 h 462"/>
                <a:gd name="T2" fmla="*/ 151 w 1557"/>
                <a:gd name="T3" fmla="*/ 447 h 462"/>
                <a:gd name="T4" fmla="*/ 244 w 1557"/>
                <a:gd name="T5" fmla="*/ 453 h 462"/>
                <a:gd name="T6" fmla="*/ 325 w 1557"/>
                <a:gd name="T7" fmla="*/ 459 h 462"/>
                <a:gd name="T8" fmla="*/ 378 w 1557"/>
                <a:gd name="T9" fmla="*/ 462 h 462"/>
                <a:gd name="T10" fmla="*/ 402 w 1557"/>
                <a:gd name="T11" fmla="*/ 461 h 462"/>
                <a:gd name="T12" fmla="*/ 426 w 1557"/>
                <a:gd name="T13" fmla="*/ 461 h 462"/>
                <a:gd name="T14" fmla="*/ 446 w 1557"/>
                <a:gd name="T15" fmla="*/ 461 h 462"/>
                <a:gd name="T16" fmla="*/ 466 w 1557"/>
                <a:gd name="T17" fmla="*/ 461 h 462"/>
                <a:gd name="T18" fmla="*/ 481 w 1557"/>
                <a:gd name="T19" fmla="*/ 461 h 462"/>
                <a:gd name="T20" fmla="*/ 496 w 1557"/>
                <a:gd name="T21" fmla="*/ 459 h 462"/>
                <a:gd name="T22" fmla="*/ 516 w 1557"/>
                <a:gd name="T23" fmla="*/ 459 h 462"/>
                <a:gd name="T24" fmla="*/ 540 w 1557"/>
                <a:gd name="T25" fmla="*/ 458 h 462"/>
                <a:gd name="T26" fmla="*/ 557 w 1557"/>
                <a:gd name="T27" fmla="*/ 458 h 462"/>
                <a:gd name="T28" fmla="*/ 573 w 1557"/>
                <a:gd name="T29" fmla="*/ 456 h 462"/>
                <a:gd name="T30" fmla="*/ 618 w 1557"/>
                <a:gd name="T31" fmla="*/ 453 h 462"/>
                <a:gd name="T32" fmla="*/ 680 w 1557"/>
                <a:gd name="T33" fmla="*/ 447 h 462"/>
                <a:gd name="T34" fmla="*/ 711 w 1557"/>
                <a:gd name="T35" fmla="*/ 445 h 462"/>
                <a:gd name="T36" fmla="*/ 761 w 1557"/>
                <a:gd name="T37" fmla="*/ 438 h 462"/>
                <a:gd name="T38" fmla="*/ 802 w 1557"/>
                <a:gd name="T39" fmla="*/ 432 h 462"/>
                <a:gd name="T40" fmla="*/ 843 w 1557"/>
                <a:gd name="T41" fmla="*/ 425 h 462"/>
                <a:gd name="T42" fmla="*/ 899 w 1557"/>
                <a:gd name="T43" fmla="*/ 419 h 462"/>
                <a:gd name="T44" fmla="*/ 959 w 1557"/>
                <a:gd name="T45" fmla="*/ 410 h 462"/>
                <a:gd name="T46" fmla="*/ 1019 w 1557"/>
                <a:gd name="T47" fmla="*/ 402 h 462"/>
                <a:gd name="T48" fmla="*/ 1051 w 1557"/>
                <a:gd name="T49" fmla="*/ 399 h 462"/>
                <a:gd name="T50" fmla="*/ 1101 w 1557"/>
                <a:gd name="T51" fmla="*/ 393 h 462"/>
                <a:gd name="T52" fmla="*/ 1134 w 1557"/>
                <a:gd name="T53" fmla="*/ 388 h 462"/>
                <a:gd name="T54" fmla="*/ 1171 w 1557"/>
                <a:gd name="T55" fmla="*/ 385 h 462"/>
                <a:gd name="T56" fmla="*/ 1230 w 1557"/>
                <a:gd name="T57" fmla="*/ 381 h 462"/>
                <a:gd name="T58" fmla="*/ 1268 w 1557"/>
                <a:gd name="T59" fmla="*/ 378 h 462"/>
                <a:gd name="T60" fmla="*/ 1309 w 1557"/>
                <a:gd name="T61" fmla="*/ 375 h 462"/>
                <a:gd name="T62" fmla="*/ 1353 w 1557"/>
                <a:gd name="T63" fmla="*/ 373 h 462"/>
                <a:gd name="T64" fmla="*/ 1401 w 1557"/>
                <a:gd name="T65" fmla="*/ 373 h 462"/>
                <a:gd name="T66" fmla="*/ 1450 w 1557"/>
                <a:gd name="T67" fmla="*/ 371 h 462"/>
                <a:gd name="T68" fmla="*/ 1503 w 1557"/>
                <a:gd name="T69" fmla="*/ 371 h 462"/>
                <a:gd name="T70" fmla="*/ 1557 w 1557"/>
                <a:gd name="T71" fmla="*/ 370 h 462"/>
                <a:gd name="T72" fmla="*/ 0 w 1557"/>
                <a:gd name="T73"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7" h="462">
                  <a:moveTo>
                    <a:pt x="0" y="432"/>
                  </a:moveTo>
                  <a:lnTo>
                    <a:pt x="51" y="438"/>
                  </a:lnTo>
                  <a:lnTo>
                    <a:pt x="102" y="442"/>
                  </a:lnTo>
                  <a:lnTo>
                    <a:pt x="151" y="447"/>
                  </a:lnTo>
                  <a:lnTo>
                    <a:pt x="201" y="452"/>
                  </a:lnTo>
                  <a:lnTo>
                    <a:pt x="244" y="453"/>
                  </a:lnTo>
                  <a:lnTo>
                    <a:pt x="285" y="456"/>
                  </a:lnTo>
                  <a:lnTo>
                    <a:pt x="325" y="459"/>
                  </a:lnTo>
                  <a:lnTo>
                    <a:pt x="364" y="462"/>
                  </a:lnTo>
                  <a:lnTo>
                    <a:pt x="378" y="462"/>
                  </a:lnTo>
                  <a:lnTo>
                    <a:pt x="390" y="461"/>
                  </a:lnTo>
                  <a:lnTo>
                    <a:pt x="402" y="461"/>
                  </a:lnTo>
                  <a:lnTo>
                    <a:pt x="415" y="461"/>
                  </a:lnTo>
                  <a:lnTo>
                    <a:pt x="426" y="461"/>
                  </a:lnTo>
                  <a:lnTo>
                    <a:pt x="436" y="461"/>
                  </a:lnTo>
                  <a:lnTo>
                    <a:pt x="446" y="461"/>
                  </a:lnTo>
                  <a:lnTo>
                    <a:pt x="456" y="461"/>
                  </a:lnTo>
                  <a:lnTo>
                    <a:pt x="466" y="461"/>
                  </a:lnTo>
                  <a:lnTo>
                    <a:pt x="473" y="461"/>
                  </a:lnTo>
                  <a:lnTo>
                    <a:pt x="481" y="461"/>
                  </a:lnTo>
                  <a:lnTo>
                    <a:pt x="489" y="461"/>
                  </a:lnTo>
                  <a:lnTo>
                    <a:pt x="496" y="459"/>
                  </a:lnTo>
                  <a:lnTo>
                    <a:pt x="504" y="459"/>
                  </a:lnTo>
                  <a:lnTo>
                    <a:pt x="516" y="459"/>
                  </a:lnTo>
                  <a:lnTo>
                    <a:pt x="529" y="459"/>
                  </a:lnTo>
                  <a:lnTo>
                    <a:pt x="540" y="458"/>
                  </a:lnTo>
                  <a:lnTo>
                    <a:pt x="549" y="458"/>
                  </a:lnTo>
                  <a:lnTo>
                    <a:pt x="557" y="458"/>
                  </a:lnTo>
                  <a:lnTo>
                    <a:pt x="566" y="456"/>
                  </a:lnTo>
                  <a:lnTo>
                    <a:pt x="573" y="456"/>
                  </a:lnTo>
                  <a:lnTo>
                    <a:pt x="587" y="456"/>
                  </a:lnTo>
                  <a:lnTo>
                    <a:pt x="618" y="453"/>
                  </a:lnTo>
                  <a:lnTo>
                    <a:pt x="649" y="450"/>
                  </a:lnTo>
                  <a:lnTo>
                    <a:pt x="680" y="447"/>
                  </a:lnTo>
                  <a:lnTo>
                    <a:pt x="695" y="445"/>
                  </a:lnTo>
                  <a:lnTo>
                    <a:pt x="711" y="445"/>
                  </a:lnTo>
                  <a:lnTo>
                    <a:pt x="737" y="441"/>
                  </a:lnTo>
                  <a:lnTo>
                    <a:pt x="761" y="438"/>
                  </a:lnTo>
                  <a:lnTo>
                    <a:pt x="789" y="433"/>
                  </a:lnTo>
                  <a:lnTo>
                    <a:pt x="802" y="432"/>
                  </a:lnTo>
                  <a:lnTo>
                    <a:pt x="817" y="428"/>
                  </a:lnTo>
                  <a:lnTo>
                    <a:pt x="843" y="425"/>
                  </a:lnTo>
                  <a:lnTo>
                    <a:pt x="871" y="422"/>
                  </a:lnTo>
                  <a:lnTo>
                    <a:pt x="899" y="419"/>
                  </a:lnTo>
                  <a:lnTo>
                    <a:pt x="928" y="415"/>
                  </a:lnTo>
                  <a:lnTo>
                    <a:pt x="959" y="410"/>
                  </a:lnTo>
                  <a:lnTo>
                    <a:pt x="988" y="407"/>
                  </a:lnTo>
                  <a:lnTo>
                    <a:pt x="1019" y="402"/>
                  </a:lnTo>
                  <a:lnTo>
                    <a:pt x="1034" y="401"/>
                  </a:lnTo>
                  <a:lnTo>
                    <a:pt x="1051" y="399"/>
                  </a:lnTo>
                  <a:lnTo>
                    <a:pt x="1084" y="395"/>
                  </a:lnTo>
                  <a:lnTo>
                    <a:pt x="1101" y="393"/>
                  </a:lnTo>
                  <a:lnTo>
                    <a:pt x="1117" y="391"/>
                  </a:lnTo>
                  <a:lnTo>
                    <a:pt x="1134" y="388"/>
                  </a:lnTo>
                  <a:lnTo>
                    <a:pt x="1153" y="387"/>
                  </a:lnTo>
                  <a:lnTo>
                    <a:pt x="1171" y="385"/>
                  </a:lnTo>
                  <a:lnTo>
                    <a:pt x="1191" y="384"/>
                  </a:lnTo>
                  <a:lnTo>
                    <a:pt x="1230" y="381"/>
                  </a:lnTo>
                  <a:lnTo>
                    <a:pt x="1250" y="379"/>
                  </a:lnTo>
                  <a:lnTo>
                    <a:pt x="1268" y="378"/>
                  </a:lnTo>
                  <a:lnTo>
                    <a:pt x="1289" y="376"/>
                  </a:lnTo>
                  <a:lnTo>
                    <a:pt x="1309" y="375"/>
                  </a:lnTo>
                  <a:lnTo>
                    <a:pt x="1330" y="375"/>
                  </a:lnTo>
                  <a:lnTo>
                    <a:pt x="1353" y="373"/>
                  </a:lnTo>
                  <a:lnTo>
                    <a:pt x="1376" y="373"/>
                  </a:lnTo>
                  <a:lnTo>
                    <a:pt x="1401" y="373"/>
                  </a:lnTo>
                  <a:lnTo>
                    <a:pt x="1426" y="371"/>
                  </a:lnTo>
                  <a:lnTo>
                    <a:pt x="1450" y="371"/>
                  </a:lnTo>
                  <a:lnTo>
                    <a:pt x="1477" y="371"/>
                  </a:lnTo>
                  <a:lnTo>
                    <a:pt x="1503" y="371"/>
                  </a:lnTo>
                  <a:lnTo>
                    <a:pt x="1529" y="370"/>
                  </a:lnTo>
                  <a:lnTo>
                    <a:pt x="1557" y="370"/>
                  </a:lnTo>
                  <a:lnTo>
                    <a:pt x="1557" y="0"/>
                  </a:lnTo>
                  <a:lnTo>
                    <a:pt x="0" y="0"/>
                  </a:lnTo>
                  <a:lnTo>
                    <a:pt x="0" y="43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38"/>
            <p:cNvSpPr>
              <a:spLocks/>
            </p:cNvSpPr>
            <p:nvPr/>
          </p:nvSpPr>
          <p:spPr bwMode="auto">
            <a:xfrm>
              <a:off x="1559" y="4011"/>
              <a:ext cx="778" cy="231"/>
            </a:xfrm>
            <a:custGeom>
              <a:avLst/>
              <a:gdLst>
                <a:gd name="T0" fmla="*/ 51 w 1557"/>
                <a:gd name="T1" fmla="*/ 438 h 462"/>
                <a:gd name="T2" fmla="*/ 151 w 1557"/>
                <a:gd name="T3" fmla="*/ 447 h 462"/>
                <a:gd name="T4" fmla="*/ 244 w 1557"/>
                <a:gd name="T5" fmla="*/ 453 h 462"/>
                <a:gd name="T6" fmla="*/ 325 w 1557"/>
                <a:gd name="T7" fmla="*/ 459 h 462"/>
                <a:gd name="T8" fmla="*/ 378 w 1557"/>
                <a:gd name="T9" fmla="*/ 462 h 462"/>
                <a:gd name="T10" fmla="*/ 402 w 1557"/>
                <a:gd name="T11" fmla="*/ 461 h 462"/>
                <a:gd name="T12" fmla="*/ 426 w 1557"/>
                <a:gd name="T13" fmla="*/ 461 h 462"/>
                <a:gd name="T14" fmla="*/ 446 w 1557"/>
                <a:gd name="T15" fmla="*/ 461 h 462"/>
                <a:gd name="T16" fmla="*/ 466 w 1557"/>
                <a:gd name="T17" fmla="*/ 461 h 462"/>
                <a:gd name="T18" fmla="*/ 481 w 1557"/>
                <a:gd name="T19" fmla="*/ 461 h 462"/>
                <a:gd name="T20" fmla="*/ 496 w 1557"/>
                <a:gd name="T21" fmla="*/ 459 h 462"/>
                <a:gd name="T22" fmla="*/ 516 w 1557"/>
                <a:gd name="T23" fmla="*/ 459 h 462"/>
                <a:gd name="T24" fmla="*/ 540 w 1557"/>
                <a:gd name="T25" fmla="*/ 458 h 462"/>
                <a:gd name="T26" fmla="*/ 557 w 1557"/>
                <a:gd name="T27" fmla="*/ 458 h 462"/>
                <a:gd name="T28" fmla="*/ 573 w 1557"/>
                <a:gd name="T29" fmla="*/ 456 h 462"/>
                <a:gd name="T30" fmla="*/ 618 w 1557"/>
                <a:gd name="T31" fmla="*/ 453 h 462"/>
                <a:gd name="T32" fmla="*/ 680 w 1557"/>
                <a:gd name="T33" fmla="*/ 447 h 462"/>
                <a:gd name="T34" fmla="*/ 711 w 1557"/>
                <a:gd name="T35" fmla="*/ 445 h 462"/>
                <a:gd name="T36" fmla="*/ 761 w 1557"/>
                <a:gd name="T37" fmla="*/ 438 h 462"/>
                <a:gd name="T38" fmla="*/ 802 w 1557"/>
                <a:gd name="T39" fmla="*/ 432 h 462"/>
                <a:gd name="T40" fmla="*/ 843 w 1557"/>
                <a:gd name="T41" fmla="*/ 425 h 462"/>
                <a:gd name="T42" fmla="*/ 899 w 1557"/>
                <a:gd name="T43" fmla="*/ 419 h 462"/>
                <a:gd name="T44" fmla="*/ 959 w 1557"/>
                <a:gd name="T45" fmla="*/ 410 h 462"/>
                <a:gd name="T46" fmla="*/ 1019 w 1557"/>
                <a:gd name="T47" fmla="*/ 402 h 462"/>
                <a:gd name="T48" fmla="*/ 1051 w 1557"/>
                <a:gd name="T49" fmla="*/ 399 h 462"/>
                <a:gd name="T50" fmla="*/ 1101 w 1557"/>
                <a:gd name="T51" fmla="*/ 393 h 462"/>
                <a:gd name="T52" fmla="*/ 1134 w 1557"/>
                <a:gd name="T53" fmla="*/ 388 h 462"/>
                <a:gd name="T54" fmla="*/ 1171 w 1557"/>
                <a:gd name="T55" fmla="*/ 385 h 462"/>
                <a:gd name="T56" fmla="*/ 1230 w 1557"/>
                <a:gd name="T57" fmla="*/ 381 h 462"/>
                <a:gd name="T58" fmla="*/ 1268 w 1557"/>
                <a:gd name="T59" fmla="*/ 378 h 462"/>
                <a:gd name="T60" fmla="*/ 1309 w 1557"/>
                <a:gd name="T61" fmla="*/ 375 h 462"/>
                <a:gd name="T62" fmla="*/ 1353 w 1557"/>
                <a:gd name="T63" fmla="*/ 373 h 462"/>
                <a:gd name="T64" fmla="*/ 1401 w 1557"/>
                <a:gd name="T65" fmla="*/ 373 h 462"/>
                <a:gd name="T66" fmla="*/ 1450 w 1557"/>
                <a:gd name="T67" fmla="*/ 371 h 462"/>
                <a:gd name="T68" fmla="*/ 1503 w 1557"/>
                <a:gd name="T69" fmla="*/ 371 h 462"/>
                <a:gd name="T70" fmla="*/ 1557 w 1557"/>
                <a:gd name="T71" fmla="*/ 370 h 462"/>
                <a:gd name="T72" fmla="*/ 0 w 1557"/>
                <a:gd name="T73"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7" h="462">
                  <a:moveTo>
                    <a:pt x="0" y="432"/>
                  </a:moveTo>
                  <a:lnTo>
                    <a:pt x="51" y="438"/>
                  </a:lnTo>
                  <a:lnTo>
                    <a:pt x="102" y="442"/>
                  </a:lnTo>
                  <a:lnTo>
                    <a:pt x="151" y="447"/>
                  </a:lnTo>
                  <a:lnTo>
                    <a:pt x="201" y="452"/>
                  </a:lnTo>
                  <a:lnTo>
                    <a:pt x="244" y="453"/>
                  </a:lnTo>
                  <a:lnTo>
                    <a:pt x="285" y="456"/>
                  </a:lnTo>
                  <a:lnTo>
                    <a:pt x="325" y="459"/>
                  </a:lnTo>
                  <a:lnTo>
                    <a:pt x="364" y="462"/>
                  </a:lnTo>
                  <a:lnTo>
                    <a:pt x="378" y="462"/>
                  </a:lnTo>
                  <a:lnTo>
                    <a:pt x="390" y="461"/>
                  </a:lnTo>
                  <a:lnTo>
                    <a:pt x="402" y="461"/>
                  </a:lnTo>
                  <a:lnTo>
                    <a:pt x="415" y="461"/>
                  </a:lnTo>
                  <a:lnTo>
                    <a:pt x="426" y="461"/>
                  </a:lnTo>
                  <a:lnTo>
                    <a:pt x="436" y="461"/>
                  </a:lnTo>
                  <a:lnTo>
                    <a:pt x="446" y="461"/>
                  </a:lnTo>
                  <a:lnTo>
                    <a:pt x="456" y="461"/>
                  </a:lnTo>
                  <a:lnTo>
                    <a:pt x="466" y="461"/>
                  </a:lnTo>
                  <a:lnTo>
                    <a:pt x="473" y="461"/>
                  </a:lnTo>
                  <a:lnTo>
                    <a:pt x="481" y="461"/>
                  </a:lnTo>
                  <a:lnTo>
                    <a:pt x="489" y="461"/>
                  </a:lnTo>
                  <a:lnTo>
                    <a:pt x="496" y="459"/>
                  </a:lnTo>
                  <a:lnTo>
                    <a:pt x="504" y="459"/>
                  </a:lnTo>
                  <a:lnTo>
                    <a:pt x="516" y="459"/>
                  </a:lnTo>
                  <a:lnTo>
                    <a:pt x="529" y="459"/>
                  </a:lnTo>
                  <a:lnTo>
                    <a:pt x="540" y="458"/>
                  </a:lnTo>
                  <a:lnTo>
                    <a:pt x="549" y="458"/>
                  </a:lnTo>
                  <a:lnTo>
                    <a:pt x="557" y="458"/>
                  </a:lnTo>
                  <a:lnTo>
                    <a:pt x="566" y="456"/>
                  </a:lnTo>
                  <a:lnTo>
                    <a:pt x="573" y="456"/>
                  </a:lnTo>
                  <a:lnTo>
                    <a:pt x="587" y="456"/>
                  </a:lnTo>
                  <a:lnTo>
                    <a:pt x="618" y="453"/>
                  </a:lnTo>
                  <a:lnTo>
                    <a:pt x="649" y="450"/>
                  </a:lnTo>
                  <a:lnTo>
                    <a:pt x="680" y="447"/>
                  </a:lnTo>
                  <a:lnTo>
                    <a:pt x="695" y="445"/>
                  </a:lnTo>
                  <a:lnTo>
                    <a:pt x="711" y="445"/>
                  </a:lnTo>
                  <a:lnTo>
                    <a:pt x="737" y="441"/>
                  </a:lnTo>
                  <a:lnTo>
                    <a:pt x="761" y="438"/>
                  </a:lnTo>
                  <a:lnTo>
                    <a:pt x="789" y="433"/>
                  </a:lnTo>
                  <a:lnTo>
                    <a:pt x="802" y="432"/>
                  </a:lnTo>
                  <a:lnTo>
                    <a:pt x="817" y="428"/>
                  </a:lnTo>
                  <a:lnTo>
                    <a:pt x="843" y="425"/>
                  </a:lnTo>
                  <a:lnTo>
                    <a:pt x="871" y="422"/>
                  </a:lnTo>
                  <a:lnTo>
                    <a:pt x="899" y="419"/>
                  </a:lnTo>
                  <a:lnTo>
                    <a:pt x="928" y="415"/>
                  </a:lnTo>
                  <a:lnTo>
                    <a:pt x="959" y="410"/>
                  </a:lnTo>
                  <a:lnTo>
                    <a:pt x="988" y="407"/>
                  </a:lnTo>
                  <a:lnTo>
                    <a:pt x="1019" y="402"/>
                  </a:lnTo>
                  <a:lnTo>
                    <a:pt x="1034" y="401"/>
                  </a:lnTo>
                  <a:lnTo>
                    <a:pt x="1051" y="399"/>
                  </a:lnTo>
                  <a:lnTo>
                    <a:pt x="1084" y="395"/>
                  </a:lnTo>
                  <a:lnTo>
                    <a:pt x="1101" y="393"/>
                  </a:lnTo>
                  <a:lnTo>
                    <a:pt x="1117" y="391"/>
                  </a:lnTo>
                  <a:lnTo>
                    <a:pt x="1134" y="388"/>
                  </a:lnTo>
                  <a:lnTo>
                    <a:pt x="1153" y="387"/>
                  </a:lnTo>
                  <a:lnTo>
                    <a:pt x="1171" y="385"/>
                  </a:lnTo>
                  <a:lnTo>
                    <a:pt x="1191" y="384"/>
                  </a:lnTo>
                  <a:lnTo>
                    <a:pt x="1230" y="381"/>
                  </a:lnTo>
                  <a:lnTo>
                    <a:pt x="1250" y="379"/>
                  </a:lnTo>
                  <a:lnTo>
                    <a:pt x="1268" y="378"/>
                  </a:lnTo>
                  <a:lnTo>
                    <a:pt x="1289" y="376"/>
                  </a:lnTo>
                  <a:lnTo>
                    <a:pt x="1309" y="375"/>
                  </a:lnTo>
                  <a:lnTo>
                    <a:pt x="1330" y="375"/>
                  </a:lnTo>
                  <a:lnTo>
                    <a:pt x="1353" y="373"/>
                  </a:lnTo>
                  <a:lnTo>
                    <a:pt x="1376" y="373"/>
                  </a:lnTo>
                  <a:lnTo>
                    <a:pt x="1401" y="373"/>
                  </a:lnTo>
                  <a:lnTo>
                    <a:pt x="1426" y="371"/>
                  </a:lnTo>
                  <a:lnTo>
                    <a:pt x="1450" y="371"/>
                  </a:lnTo>
                  <a:lnTo>
                    <a:pt x="1477" y="371"/>
                  </a:lnTo>
                  <a:lnTo>
                    <a:pt x="1503" y="371"/>
                  </a:lnTo>
                  <a:lnTo>
                    <a:pt x="1529" y="370"/>
                  </a:lnTo>
                  <a:lnTo>
                    <a:pt x="1557" y="370"/>
                  </a:lnTo>
                  <a:lnTo>
                    <a:pt x="1557" y="0"/>
                  </a:lnTo>
                  <a:lnTo>
                    <a:pt x="0" y="0"/>
                  </a:lnTo>
                  <a:lnTo>
                    <a:pt x="0" y="432"/>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239"/>
            <p:cNvSpPr>
              <a:spLocks noChangeArrowheads="1"/>
            </p:cNvSpPr>
            <p:nvPr/>
          </p:nvSpPr>
          <p:spPr bwMode="auto">
            <a:xfrm>
              <a:off x="1670" y="4003"/>
              <a:ext cx="5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ISO 9000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240"/>
            <p:cNvSpPr>
              <a:spLocks noChangeArrowheads="1"/>
            </p:cNvSpPr>
            <p:nvPr/>
          </p:nvSpPr>
          <p:spPr bwMode="auto">
            <a:xfrm>
              <a:off x="2130" y="4003"/>
              <a:ext cx="9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241"/>
            <p:cNvSpPr>
              <a:spLocks noChangeArrowheads="1"/>
            </p:cNvSpPr>
            <p:nvPr/>
          </p:nvSpPr>
          <p:spPr bwMode="auto">
            <a:xfrm>
              <a:off x="2168" y="4003"/>
              <a:ext cx="14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242"/>
            <p:cNvSpPr>
              <a:spLocks noChangeArrowheads="1"/>
            </p:cNvSpPr>
            <p:nvPr/>
          </p:nvSpPr>
          <p:spPr bwMode="auto">
            <a:xfrm>
              <a:off x="1649" y="4093"/>
              <a:ext cx="67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Times New Roman" pitchFamily="18" charset="0"/>
                  <a:cs typeface="Arial" pitchFamily="34" charset="0"/>
                </a:rPr>
                <a:t>certification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Freeform 243"/>
            <p:cNvSpPr>
              <a:spLocks noEditPoints="1"/>
            </p:cNvSpPr>
            <p:nvPr/>
          </p:nvSpPr>
          <p:spPr bwMode="auto">
            <a:xfrm>
              <a:off x="3697" y="2159"/>
              <a:ext cx="38" cy="134"/>
            </a:xfrm>
            <a:custGeom>
              <a:avLst/>
              <a:gdLst>
                <a:gd name="T0" fmla="*/ 43 w 77"/>
                <a:gd name="T1" fmla="*/ 6 h 268"/>
                <a:gd name="T2" fmla="*/ 43 w 77"/>
                <a:gd name="T3" fmla="*/ 204 h 268"/>
                <a:gd name="T4" fmla="*/ 41 w 77"/>
                <a:gd name="T5" fmla="*/ 206 h 268"/>
                <a:gd name="T6" fmla="*/ 41 w 77"/>
                <a:gd name="T7" fmla="*/ 208 h 268"/>
                <a:gd name="T8" fmla="*/ 40 w 77"/>
                <a:gd name="T9" fmla="*/ 209 h 268"/>
                <a:gd name="T10" fmla="*/ 38 w 77"/>
                <a:gd name="T11" fmla="*/ 209 h 268"/>
                <a:gd name="T12" fmla="*/ 35 w 77"/>
                <a:gd name="T13" fmla="*/ 209 h 268"/>
                <a:gd name="T14" fmla="*/ 34 w 77"/>
                <a:gd name="T15" fmla="*/ 208 h 268"/>
                <a:gd name="T16" fmla="*/ 34 w 77"/>
                <a:gd name="T17" fmla="*/ 206 h 268"/>
                <a:gd name="T18" fmla="*/ 32 w 77"/>
                <a:gd name="T19" fmla="*/ 204 h 268"/>
                <a:gd name="T20" fmla="*/ 32 w 77"/>
                <a:gd name="T21" fmla="*/ 6 h 268"/>
                <a:gd name="T22" fmla="*/ 34 w 77"/>
                <a:gd name="T23" fmla="*/ 3 h 268"/>
                <a:gd name="T24" fmla="*/ 34 w 77"/>
                <a:gd name="T25" fmla="*/ 1 h 268"/>
                <a:gd name="T26" fmla="*/ 35 w 77"/>
                <a:gd name="T27" fmla="*/ 1 h 268"/>
                <a:gd name="T28" fmla="*/ 38 w 77"/>
                <a:gd name="T29" fmla="*/ 0 h 268"/>
                <a:gd name="T30" fmla="*/ 40 w 77"/>
                <a:gd name="T31" fmla="*/ 1 h 268"/>
                <a:gd name="T32" fmla="*/ 41 w 77"/>
                <a:gd name="T33" fmla="*/ 1 h 268"/>
                <a:gd name="T34" fmla="*/ 41 w 77"/>
                <a:gd name="T35" fmla="*/ 3 h 268"/>
                <a:gd name="T36" fmla="*/ 43 w 77"/>
                <a:gd name="T37" fmla="*/ 6 h 268"/>
                <a:gd name="T38" fmla="*/ 43 w 77"/>
                <a:gd name="T39" fmla="*/ 6 h 268"/>
                <a:gd name="T40" fmla="*/ 77 w 77"/>
                <a:gd name="T41" fmla="*/ 191 h 268"/>
                <a:gd name="T42" fmla="*/ 38 w 77"/>
                <a:gd name="T43" fmla="*/ 268 h 268"/>
                <a:gd name="T44" fmla="*/ 0 w 77"/>
                <a:gd name="T45" fmla="*/ 191 h 268"/>
                <a:gd name="T46" fmla="*/ 77 w 77"/>
                <a:gd name="T47" fmla="*/ 19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68">
                  <a:moveTo>
                    <a:pt x="43" y="6"/>
                  </a:moveTo>
                  <a:lnTo>
                    <a:pt x="43" y="204"/>
                  </a:lnTo>
                  <a:lnTo>
                    <a:pt x="41" y="206"/>
                  </a:lnTo>
                  <a:lnTo>
                    <a:pt x="41" y="208"/>
                  </a:lnTo>
                  <a:lnTo>
                    <a:pt x="40" y="209"/>
                  </a:lnTo>
                  <a:lnTo>
                    <a:pt x="38" y="209"/>
                  </a:lnTo>
                  <a:lnTo>
                    <a:pt x="35" y="209"/>
                  </a:lnTo>
                  <a:lnTo>
                    <a:pt x="34" y="208"/>
                  </a:lnTo>
                  <a:lnTo>
                    <a:pt x="34" y="206"/>
                  </a:lnTo>
                  <a:lnTo>
                    <a:pt x="32" y="204"/>
                  </a:lnTo>
                  <a:lnTo>
                    <a:pt x="32" y="6"/>
                  </a:lnTo>
                  <a:lnTo>
                    <a:pt x="34" y="3"/>
                  </a:lnTo>
                  <a:lnTo>
                    <a:pt x="34" y="1"/>
                  </a:lnTo>
                  <a:lnTo>
                    <a:pt x="35" y="1"/>
                  </a:lnTo>
                  <a:lnTo>
                    <a:pt x="38" y="0"/>
                  </a:lnTo>
                  <a:lnTo>
                    <a:pt x="40" y="1"/>
                  </a:lnTo>
                  <a:lnTo>
                    <a:pt x="41" y="1"/>
                  </a:lnTo>
                  <a:lnTo>
                    <a:pt x="41" y="3"/>
                  </a:lnTo>
                  <a:lnTo>
                    <a:pt x="43" y="6"/>
                  </a:lnTo>
                  <a:lnTo>
                    <a:pt x="43" y="6"/>
                  </a:lnTo>
                  <a:close/>
                  <a:moveTo>
                    <a:pt x="77" y="191"/>
                  </a:moveTo>
                  <a:lnTo>
                    <a:pt x="38" y="268"/>
                  </a:lnTo>
                  <a:lnTo>
                    <a:pt x="0" y="191"/>
                  </a:lnTo>
                  <a:lnTo>
                    <a:pt x="77" y="191"/>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44"/>
            <p:cNvSpPr>
              <a:spLocks noEditPoints="1"/>
            </p:cNvSpPr>
            <p:nvPr/>
          </p:nvSpPr>
          <p:spPr bwMode="auto">
            <a:xfrm>
              <a:off x="3735" y="2505"/>
              <a:ext cx="39" cy="81"/>
            </a:xfrm>
            <a:custGeom>
              <a:avLst/>
              <a:gdLst>
                <a:gd name="T0" fmla="*/ 43 w 77"/>
                <a:gd name="T1" fmla="*/ 6 h 160"/>
                <a:gd name="T2" fmla="*/ 43 w 77"/>
                <a:gd name="T3" fmla="*/ 96 h 160"/>
                <a:gd name="T4" fmla="*/ 41 w 77"/>
                <a:gd name="T5" fmla="*/ 97 h 160"/>
                <a:gd name="T6" fmla="*/ 41 w 77"/>
                <a:gd name="T7" fmla="*/ 99 h 160"/>
                <a:gd name="T8" fmla="*/ 40 w 77"/>
                <a:gd name="T9" fmla="*/ 100 h 160"/>
                <a:gd name="T10" fmla="*/ 38 w 77"/>
                <a:gd name="T11" fmla="*/ 100 h 160"/>
                <a:gd name="T12" fmla="*/ 35 w 77"/>
                <a:gd name="T13" fmla="*/ 100 h 160"/>
                <a:gd name="T14" fmla="*/ 34 w 77"/>
                <a:gd name="T15" fmla="*/ 99 h 160"/>
                <a:gd name="T16" fmla="*/ 34 w 77"/>
                <a:gd name="T17" fmla="*/ 97 h 160"/>
                <a:gd name="T18" fmla="*/ 32 w 77"/>
                <a:gd name="T19" fmla="*/ 96 h 160"/>
                <a:gd name="T20" fmla="*/ 32 w 77"/>
                <a:gd name="T21" fmla="*/ 6 h 160"/>
                <a:gd name="T22" fmla="*/ 34 w 77"/>
                <a:gd name="T23" fmla="*/ 3 h 160"/>
                <a:gd name="T24" fmla="*/ 34 w 77"/>
                <a:gd name="T25" fmla="*/ 2 h 160"/>
                <a:gd name="T26" fmla="*/ 35 w 77"/>
                <a:gd name="T27" fmla="*/ 2 h 160"/>
                <a:gd name="T28" fmla="*/ 38 w 77"/>
                <a:gd name="T29" fmla="*/ 0 h 160"/>
                <a:gd name="T30" fmla="*/ 40 w 77"/>
                <a:gd name="T31" fmla="*/ 2 h 160"/>
                <a:gd name="T32" fmla="*/ 41 w 77"/>
                <a:gd name="T33" fmla="*/ 2 h 160"/>
                <a:gd name="T34" fmla="*/ 41 w 77"/>
                <a:gd name="T35" fmla="*/ 3 h 160"/>
                <a:gd name="T36" fmla="*/ 43 w 77"/>
                <a:gd name="T37" fmla="*/ 6 h 160"/>
                <a:gd name="T38" fmla="*/ 43 w 77"/>
                <a:gd name="T39" fmla="*/ 6 h 160"/>
                <a:gd name="T40" fmla="*/ 77 w 77"/>
                <a:gd name="T41" fmla="*/ 83 h 160"/>
                <a:gd name="T42" fmla="*/ 38 w 77"/>
                <a:gd name="T43" fmla="*/ 160 h 160"/>
                <a:gd name="T44" fmla="*/ 0 w 77"/>
                <a:gd name="T45" fmla="*/ 83 h 160"/>
                <a:gd name="T46" fmla="*/ 77 w 77"/>
                <a:gd name="T47" fmla="*/ 8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60">
                  <a:moveTo>
                    <a:pt x="43" y="6"/>
                  </a:moveTo>
                  <a:lnTo>
                    <a:pt x="43" y="96"/>
                  </a:lnTo>
                  <a:lnTo>
                    <a:pt x="41" y="97"/>
                  </a:lnTo>
                  <a:lnTo>
                    <a:pt x="41" y="99"/>
                  </a:lnTo>
                  <a:lnTo>
                    <a:pt x="40" y="100"/>
                  </a:lnTo>
                  <a:lnTo>
                    <a:pt x="38" y="100"/>
                  </a:lnTo>
                  <a:lnTo>
                    <a:pt x="35" y="100"/>
                  </a:lnTo>
                  <a:lnTo>
                    <a:pt x="34" y="99"/>
                  </a:lnTo>
                  <a:lnTo>
                    <a:pt x="34" y="97"/>
                  </a:lnTo>
                  <a:lnTo>
                    <a:pt x="32" y="96"/>
                  </a:lnTo>
                  <a:lnTo>
                    <a:pt x="32" y="6"/>
                  </a:lnTo>
                  <a:lnTo>
                    <a:pt x="34" y="3"/>
                  </a:lnTo>
                  <a:lnTo>
                    <a:pt x="34" y="2"/>
                  </a:lnTo>
                  <a:lnTo>
                    <a:pt x="35" y="2"/>
                  </a:lnTo>
                  <a:lnTo>
                    <a:pt x="38" y="0"/>
                  </a:lnTo>
                  <a:lnTo>
                    <a:pt x="40" y="2"/>
                  </a:lnTo>
                  <a:lnTo>
                    <a:pt x="41" y="2"/>
                  </a:lnTo>
                  <a:lnTo>
                    <a:pt x="41" y="3"/>
                  </a:lnTo>
                  <a:lnTo>
                    <a:pt x="43" y="6"/>
                  </a:lnTo>
                  <a:lnTo>
                    <a:pt x="43" y="6"/>
                  </a:lnTo>
                  <a:close/>
                  <a:moveTo>
                    <a:pt x="77" y="83"/>
                  </a:moveTo>
                  <a:lnTo>
                    <a:pt x="38" y="160"/>
                  </a:lnTo>
                  <a:lnTo>
                    <a:pt x="0" y="83"/>
                  </a:lnTo>
                  <a:lnTo>
                    <a:pt x="77" y="83"/>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45"/>
            <p:cNvSpPr>
              <a:spLocks noEditPoints="1"/>
            </p:cNvSpPr>
            <p:nvPr/>
          </p:nvSpPr>
          <p:spPr bwMode="auto">
            <a:xfrm>
              <a:off x="1707" y="1318"/>
              <a:ext cx="39" cy="116"/>
            </a:xfrm>
            <a:custGeom>
              <a:avLst/>
              <a:gdLst>
                <a:gd name="T0" fmla="*/ 47 w 77"/>
                <a:gd name="T1" fmla="*/ 5 h 233"/>
                <a:gd name="T2" fmla="*/ 43 w 77"/>
                <a:gd name="T3" fmla="*/ 168 h 233"/>
                <a:gd name="T4" fmla="*/ 41 w 77"/>
                <a:gd name="T5" fmla="*/ 170 h 233"/>
                <a:gd name="T6" fmla="*/ 41 w 77"/>
                <a:gd name="T7" fmla="*/ 171 h 233"/>
                <a:gd name="T8" fmla="*/ 40 w 77"/>
                <a:gd name="T9" fmla="*/ 173 h 233"/>
                <a:gd name="T10" fmla="*/ 37 w 77"/>
                <a:gd name="T11" fmla="*/ 173 h 233"/>
                <a:gd name="T12" fmla="*/ 35 w 77"/>
                <a:gd name="T13" fmla="*/ 173 h 233"/>
                <a:gd name="T14" fmla="*/ 34 w 77"/>
                <a:gd name="T15" fmla="*/ 171 h 233"/>
                <a:gd name="T16" fmla="*/ 32 w 77"/>
                <a:gd name="T17" fmla="*/ 170 h 233"/>
                <a:gd name="T18" fmla="*/ 32 w 77"/>
                <a:gd name="T19" fmla="*/ 168 h 233"/>
                <a:gd name="T20" fmla="*/ 37 w 77"/>
                <a:gd name="T21" fmla="*/ 5 h 233"/>
                <a:gd name="T22" fmla="*/ 38 w 77"/>
                <a:gd name="T23" fmla="*/ 3 h 233"/>
                <a:gd name="T24" fmla="*/ 38 w 77"/>
                <a:gd name="T25" fmla="*/ 2 h 233"/>
                <a:gd name="T26" fmla="*/ 40 w 77"/>
                <a:gd name="T27" fmla="*/ 0 h 233"/>
                <a:gd name="T28" fmla="*/ 41 w 77"/>
                <a:gd name="T29" fmla="*/ 0 h 233"/>
                <a:gd name="T30" fmla="*/ 44 w 77"/>
                <a:gd name="T31" fmla="*/ 0 h 233"/>
                <a:gd name="T32" fmla="*/ 46 w 77"/>
                <a:gd name="T33" fmla="*/ 2 h 233"/>
                <a:gd name="T34" fmla="*/ 46 w 77"/>
                <a:gd name="T35" fmla="*/ 3 h 233"/>
                <a:gd name="T36" fmla="*/ 47 w 77"/>
                <a:gd name="T37" fmla="*/ 5 h 233"/>
                <a:gd name="T38" fmla="*/ 47 w 77"/>
                <a:gd name="T39" fmla="*/ 5 h 233"/>
                <a:gd name="T40" fmla="*/ 77 w 77"/>
                <a:gd name="T41" fmla="*/ 157 h 233"/>
                <a:gd name="T42" fmla="*/ 35 w 77"/>
                <a:gd name="T43" fmla="*/ 233 h 233"/>
                <a:gd name="T44" fmla="*/ 0 w 77"/>
                <a:gd name="T45" fmla="*/ 154 h 233"/>
                <a:gd name="T46" fmla="*/ 77 w 77"/>
                <a:gd name="T47" fmla="*/ 15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33">
                  <a:moveTo>
                    <a:pt x="47" y="5"/>
                  </a:moveTo>
                  <a:lnTo>
                    <a:pt x="43" y="168"/>
                  </a:lnTo>
                  <a:lnTo>
                    <a:pt x="41" y="170"/>
                  </a:lnTo>
                  <a:lnTo>
                    <a:pt x="41" y="171"/>
                  </a:lnTo>
                  <a:lnTo>
                    <a:pt x="40" y="173"/>
                  </a:lnTo>
                  <a:lnTo>
                    <a:pt x="37" y="173"/>
                  </a:lnTo>
                  <a:lnTo>
                    <a:pt x="35" y="173"/>
                  </a:lnTo>
                  <a:lnTo>
                    <a:pt x="34" y="171"/>
                  </a:lnTo>
                  <a:lnTo>
                    <a:pt x="32" y="170"/>
                  </a:lnTo>
                  <a:lnTo>
                    <a:pt x="32" y="168"/>
                  </a:lnTo>
                  <a:lnTo>
                    <a:pt x="37" y="5"/>
                  </a:lnTo>
                  <a:lnTo>
                    <a:pt x="38" y="3"/>
                  </a:lnTo>
                  <a:lnTo>
                    <a:pt x="38" y="2"/>
                  </a:lnTo>
                  <a:lnTo>
                    <a:pt x="40" y="0"/>
                  </a:lnTo>
                  <a:lnTo>
                    <a:pt x="41" y="0"/>
                  </a:lnTo>
                  <a:lnTo>
                    <a:pt x="44" y="0"/>
                  </a:lnTo>
                  <a:lnTo>
                    <a:pt x="46" y="2"/>
                  </a:lnTo>
                  <a:lnTo>
                    <a:pt x="46" y="3"/>
                  </a:lnTo>
                  <a:lnTo>
                    <a:pt x="47" y="5"/>
                  </a:lnTo>
                  <a:lnTo>
                    <a:pt x="47" y="5"/>
                  </a:lnTo>
                  <a:close/>
                  <a:moveTo>
                    <a:pt x="77" y="157"/>
                  </a:moveTo>
                  <a:lnTo>
                    <a:pt x="35" y="233"/>
                  </a:lnTo>
                  <a:lnTo>
                    <a:pt x="0" y="154"/>
                  </a:lnTo>
                  <a:lnTo>
                    <a:pt x="77" y="15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46"/>
            <p:cNvSpPr>
              <a:spLocks noEditPoints="1"/>
            </p:cNvSpPr>
            <p:nvPr/>
          </p:nvSpPr>
          <p:spPr bwMode="auto">
            <a:xfrm>
              <a:off x="1693" y="1658"/>
              <a:ext cx="39" cy="80"/>
            </a:xfrm>
            <a:custGeom>
              <a:avLst/>
              <a:gdLst>
                <a:gd name="T0" fmla="*/ 45 w 77"/>
                <a:gd name="T1" fmla="*/ 6 h 160"/>
                <a:gd name="T2" fmla="*/ 43 w 77"/>
                <a:gd name="T3" fmla="*/ 95 h 160"/>
                <a:gd name="T4" fmla="*/ 43 w 77"/>
                <a:gd name="T5" fmla="*/ 97 h 160"/>
                <a:gd name="T6" fmla="*/ 41 w 77"/>
                <a:gd name="T7" fmla="*/ 98 h 160"/>
                <a:gd name="T8" fmla="*/ 40 w 77"/>
                <a:gd name="T9" fmla="*/ 100 h 160"/>
                <a:gd name="T10" fmla="*/ 38 w 77"/>
                <a:gd name="T11" fmla="*/ 100 h 160"/>
                <a:gd name="T12" fmla="*/ 37 w 77"/>
                <a:gd name="T13" fmla="*/ 100 h 160"/>
                <a:gd name="T14" fmla="*/ 35 w 77"/>
                <a:gd name="T15" fmla="*/ 98 h 160"/>
                <a:gd name="T16" fmla="*/ 34 w 77"/>
                <a:gd name="T17" fmla="*/ 97 h 160"/>
                <a:gd name="T18" fmla="*/ 34 w 77"/>
                <a:gd name="T19" fmla="*/ 95 h 160"/>
                <a:gd name="T20" fmla="*/ 34 w 77"/>
                <a:gd name="T21" fmla="*/ 6 h 160"/>
                <a:gd name="T22" fmla="*/ 35 w 77"/>
                <a:gd name="T23" fmla="*/ 3 h 160"/>
                <a:gd name="T24" fmla="*/ 35 w 77"/>
                <a:gd name="T25" fmla="*/ 1 h 160"/>
                <a:gd name="T26" fmla="*/ 37 w 77"/>
                <a:gd name="T27" fmla="*/ 1 h 160"/>
                <a:gd name="T28" fmla="*/ 40 w 77"/>
                <a:gd name="T29" fmla="*/ 0 h 160"/>
                <a:gd name="T30" fmla="*/ 41 w 77"/>
                <a:gd name="T31" fmla="*/ 1 h 160"/>
                <a:gd name="T32" fmla="*/ 43 w 77"/>
                <a:gd name="T33" fmla="*/ 1 h 160"/>
                <a:gd name="T34" fmla="*/ 43 w 77"/>
                <a:gd name="T35" fmla="*/ 3 h 160"/>
                <a:gd name="T36" fmla="*/ 45 w 77"/>
                <a:gd name="T37" fmla="*/ 6 h 160"/>
                <a:gd name="T38" fmla="*/ 45 w 77"/>
                <a:gd name="T39" fmla="*/ 6 h 160"/>
                <a:gd name="T40" fmla="*/ 77 w 77"/>
                <a:gd name="T41" fmla="*/ 83 h 160"/>
                <a:gd name="T42" fmla="*/ 38 w 77"/>
                <a:gd name="T43" fmla="*/ 160 h 160"/>
                <a:gd name="T44" fmla="*/ 0 w 77"/>
                <a:gd name="T45" fmla="*/ 82 h 160"/>
                <a:gd name="T46" fmla="*/ 77 w 77"/>
                <a:gd name="T47" fmla="*/ 8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60">
                  <a:moveTo>
                    <a:pt x="45" y="6"/>
                  </a:moveTo>
                  <a:lnTo>
                    <a:pt x="43" y="95"/>
                  </a:lnTo>
                  <a:lnTo>
                    <a:pt x="43" y="97"/>
                  </a:lnTo>
                  <a:lnTo>
                    <a:pt x="41" y="98"/>
                  </a:lnTo>
                  <a:lnTo>
                    <a:pt x="40" y="100"/>
                  </a:lnTo>
                  <a:lnTo>
                    <a:pt x="38" y="100"/>
                  </a:lnTo>
                  <a:lnTo>
                    <a:pt x="37" y="100"/>
                  </a:lnTo>
                  <a:lnTo>
                    <a:pt x="35" y="98"/>
                  </a:lnTo>
                  <a:lnTo>
                    <a:pt x="34" y="97"/>
                  </a:lnTo>
                  <a:lnTo>
                    <a:pt x="34" y="95"/>
                  </a:lnTo>
                  <a:lnTo>
                    <a:pt x="34" y="6"/>
                  </a:lnTo>
                  <a:lnTo>
                    <a:pt x="35" y="3"/>
                  </a:lnTo>
                  <a:lnTo>
                    <a:pt x="35" y="1"/>
                  </a:lnTo>
                  <a:lnTo>
                    <a:pt x="37" y="1"/>
                  </a:lnTo>
                  <a:lnTo>
                    <a:pt x="40" y="0"/>
                  </a:lnTo>
                  <a:lnTo>
                    <a:pt x="41" y="1"/>
                  </a:lnTo>
                  <a:lnTo>
                    <a:pt x="43" y="1"/>
                  </a:lnTo>
                  <a:lnTo>
                    <a:pt x="43" y="3"/>
                  </a:lnTo>
                  <a:lnTo>
                    <a:pt x="45" y="6"/>
                  </a:lnTo>
                  <a:lnTo>
                    <a:pt x="45" y="6"/>
                  </a:lnTo>
                  <a:close/>
                  <a:moveTo>
                    <a:pt x="77" y="83"/>
                  </a:moveTo>
                  <a:lnTo>
                    <a:pt x="38" y="160"/>
                  </a:lnTo>
                  <a:lnTo>
                    <a:pt x="0" y="82"/>
                  </a:lnTo>
                  <a:lnTo>
                    <a:pt x="77" y="83"/>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247"/>
            <p:cNvSpPr>
              <a:spLocks noChangeArrowheads="1"/>
            </p:cNvSpPr>
            <p:nvPr/>
          </p:nvSpPr>
          <p:spPr bwMode="auto">
            <a:xfrm>
              <a:off x="3029" y="801"/>
              <a:ext cx="1695" cy="1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48"/>
            <p:cNvSpPr>
              <a:spLocks noChangeArrowheads="1"/>
            </p:cNvSpPr>
            <p:nvPr/>
          </p:nvSpPr>
          <p:spPr bwMode="auto">
            <a:xfrm>
              <a:off x="3076" y="832"/>
              <a:ext cx="15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Times New Roman" pitchFamily="18" charset="0"/>
                  <a:cs typeface="Arial" pitchFamily="34" charset="0"/>
                </a:rPr>
                <a:t>The certifying organization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249"/>
            <p:cNvSpPr>
              <a:spLocks noChangeArrowheads="1"/>
            </p:cNvSpPr>
            <p:nvPr/>
          </p:nvSpPr>
          <p:spPr bwMode="auto">
            <a:xfrm>
              <a:off x="2830" y="3741"/>
              <a:ext cx="277" cy="1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50"/>
            <p:cNvSpPr>
              <a:spLocks noChangeArrowheads="1"/>
            </p:cNvSpPr>
            <p:nvPr/>
          </p:nvSpPr>
          <p:spPr bwMode="auto">
            <a:xfrm>
              <a:off x="2876" y="3767"/>
              <a:ext cx="1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Times New Roman" pitchFamily="18" charset="0"/>
                  <a:cs typeface="Arial" pitchFamily="34" charset="0"/>
                </a:rPr>
                <a:t>No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Freeform 251"/>
            <p:cNvSpPr>
              <a:spLocks/>
            </p:cNvSpPr>
            <p:nvPr/>
          </p:nvSpPr>
          <p:spPr bwMode="auto">
            <a:xfrm>
              <a:off x="2869" y="3587"/>
              <a:ext cx="1887" cy="547"/>
            </a:xfrm>
            <a:custGeom>
              <a:avLst/>
              <a:gdLst>
                <a:gd name="T0" fmla="*/ 1888 w 3776"/>
                <a:gd name="T1" fmla="*/ 0 h 1094"/>
                <a:gd name="T2" fmla="*/ 0 w 3776"/>
                <a:gd name="T3" fmla="*/ 547 h 1094"/>
                <a:gd name="T4" fmla="*/ 1888 w 3776"/>
                <a:gd name="T5" fmla="*/ 1094 h 1094"/>
                <a:gd name="T6" fmla="*/ 3776 w 3776"/>
                <a:gd name="T7" fmla="*/ 547 h 1094"/>
                <a:gd name="T8" fmla="*/ 1888 w 3776"/>
                <a:gd name="T9" fmla="*/ 0 h 1094"/>
              </a:gdLst>
              <a:ahLst/>
              <a:cxnLst>
                <a:cxn ang="0">
                  <a:pos x="T0" y="T1"/>
                </a:cxn>
                <a:cxn ang="0">
                  <a:pos x="T2" y="T3"/>
                </a:cxn>
                <a:cxn ang="0">
                  <a:pos x="T4" y="T5"/>
                </a:cxn>
                <a:cxn ang="0">
                  <a:pos x="T6" y="T7"/>
                </a:cxn>
                <a:cxn ang="0">
                  <a:pos x="T8" y="T9"/>
                </a:cxn>
              </a:cxnLst>
              <a:rect l="0" t="0" r="r" b="b"/>
              <a:pathLst>
                <a:path w="3776" h="1094">
                  <a:moveTo>
                    <a:pt x="1888" y="0"/>
                  </a:moveTo>
                  <a:lnTo>
                    <a:pt x="0" y="547"/>
                  </a:lnTo>
                  <a:lnTo>
                    <a:pt x="1888" y="1094"/>
                  </a:lnTo>
                  <a:lnTo>
                    <a:pt x="3776" y="547"/>
                  </a:lnTo>
                  <a:lnTo>
                    <a:pt x="188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52"/>
            <p:cNvSpPr>
              <a:spLocks/>
            </p:cNvSpPr>
            <p:nvPr/>
          </p:nvSpPr>
          <p:spPr bwMode="auto">
            <a:xfrm>
              <a:off x="2869" y="3587"/>
              <a:ext cx="1887" cy="547"/>
            </a:xfrm>
            <a:custGeom>
              <a:avLst/>
              <a:gdLst>
                <a:gd name="T0" fmla="*/ 1888 w 3776"/>
                <a:gd name="T1" fmla="*/ 0 h 1094"/>
                <a:gd name="T2" fmla="*/ 0 w 3776"/>
                <a:gd name="T3" fmla="*/ 547 h 1094"/>
                <a:gd name="T4" fmla="*/ 1888 w 3776"/>
                <a:gd name="T5" fmla="*/ 1094 h 1094"/>
                <a:gd name="T6" fmla="*/ 3776 w 3776"/>
                <a:gd name="T7" fmla="*/ 547 h 1094"/>
                <a:gd name="T8" fmla="*/ 1888 w 3776"/>
                <a:gd name="T9" fmla="*/ 0 h 1094"/>
              </a:gdLst>
              <a:ahLst/>
              <a:cxnLst>
                <a:cxn ang="0">
                  <a:pos x="T0" y="T1"/>
                </a:cxn>
                <a:cxn ang="0">
                  <a:pos x="T2" y="T3"/>
                </a:cxn>
                <a:cxn ang="0">
                  <a:pos x="T4" y="T5"/>
                </a:cxn>
                <a:cxn ang="0">
                  <a:pos x="T6" y="T7"/>
                </a:cxn>
                <a:cxn ang="0">
                  <a:pos x="T8" y="T9"/>
                </a:cxn>
              </a:cxnLst>
              <a:rect l="0" t="0" r="r" b="b"/>
              <a:pathLst>
                <a:path w="3776" h="1094">
                  <a:moveTo>
                    <a:pt x="1888" y="0"/>
                  </a:moveTo>
                  <a:lnTo>
                    <a:pt x="0" y="547"/>
                  </a:lnTo>
                  <a:lnTo>
                    <a:pt x="1888" y="1094"/>
                  </a:lnTo>
                  <a:lnTo>
                    <a:pt x="3776" y="547"/>
                  </a:lnTo>
                  <a:lnTo>
                    <a:pt x="1888" y="0"/>
                  </a:lnTo>
                  <a:close/>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253"/>
            <p:cNvSpPr>
              <a:spLocks noChangeArrowheads="1"/>
            </p:cNvSpPr>
            <p:nvPr/>
          </p:nvSpPr>
          <p:spPr bwMode="auto">
            <a:xfrm>
              <a:off x="3625" y="3653"/>
              <a:ext cx="45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Does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254"/>
            <p:cNvSpPr>
              <a:spLocks noChangeArrowheads="1"/>
            </p:cNvSpPr>
            <p:nvPr/>
          </p:nvSpPr>
          <p:spPr bwMode="auto">
            <a:xfrm>
              <a:off x="3392" y="3749"/>
              <a:ext cx="92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performance of the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255"/>
            <p:cNvSpPr>
              <a:spLocks noChangeArrowheads="1"/>
            </p:cNvSpPr>
            <p:nvPr/>
          </p:nvSpPr>
          <p:spPr bwMode="auto">
            <a:xfrm>
              <a:off x="3372" y="3840"/>
              <a:ext cx="9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SQA system comply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9" name="Rectangle 256"/>
            <p:cNvSpPr>
              <a:spLocks noChangeArrowheads="1"/>
            </p:cNvSpPr>
            <p:nvPr/>
          </p:nvSpPr>
          <p:spPr bwMode="auto">
            <a:xfrm>
              <a:off x="3429" y="3949"/>
              <a:ext cx="68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with ISO 9000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0" name="Rectangle 257"/>
            <p:cNvSpPr>
              <a:spLocks noChangeArrowheads="1"/>
            </p:cNvSpPr>
            <p:nvPr/>
          </p:nvSpPr>
          <p:spPr bwMode="auto">
            <a:xfrm>
              <a:off x="4058" y="3949"/>
              <a:ext cx="7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 name="Rectangle 258"/>
            <p:cNvSpPr>
              <a:spLocks noChangeArrowheads="1"/>
            </p:cNvSpPr>
            <p:nvPr/>
          </p:nvSpPr>
          <p:spPr bwMode="auto">
            <a:xfrm>
              <a:off x="4092" y="3949"/>
              <a:ext cx="17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Arial" pitchFamily="34" charset="0"/>
                </a:rPr>
                <a:t>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2" name="Line 259"/>
            <p:cNvSpPr>
              <a:spLocks noChangeShapeType="1"/>
            </p:cNvSpPr>
            <p:nvPr/>
          </p:nvSpPr>
          <p:spPr bwMode="auto">
            <a:xfrm>
              <a:off x="4679" y="2868"/>
              <a:ext cx="109"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60"/>
            <p:cNvSpPr>
              <a:spLocks noEditPoints="1"/>
            </p:cNvSpPr>
            <p:nvPr/>
          </p:nvSpPr>
          <p:spPr bwMode="auto">
            <a:xfrm>
              <a:off x="3735" y="3160"/>
              <a:ext cx="39" cy="119"/>
            </a:xfrm>
            <a:custGeom>
              <a:avLst/>
              <a:gdLst>
                <a:gd name="T0" fmla="*/ 43 w 77"/>
                <a:gd name="T1" fmla="*/ 6 h 237"/>
                <a:gd name="T2" fmla="*/ 43 w 77"/>
                <a:gd name="T3" fmla="*/ 172 h 237"/>
                <a:gd name="T4" fmla="*/ 41 w 77"/>
                <a:gd name="T5" fmla="*/ 174 h 237"/>
                <a:gd name="T6" fmla="*/ 41 w 77"/>
                <a:gd name="T7" fmla="*/ 175 h 237"/>
                <a:gd name="T8" fmla="*/ 40 w 77"/>
                <a:gd name="T9" fmla="*/ 177 h 237"/>
                <a:gd name="T10" fmla="*/ 38 w 77"/>
                <a:gd name="T11" fmla="*/ 177 h 237"/>
                <a:gd name="T12" fmla="*/ 35 w 77"/>
                <a:gd name="T13" fmla="*/ 177 h 237"/>
                <a:gd name="T14" fmla="*/ 34 w 77"/>
                <a:gd name="T15" fmla="*/ 175 h 237"/>
                <a:gd name="T16" fmla="*/ 34 w 77"/>
                <a:gd name="T17" fmla="*/ 174 h 237"/>
                <a:gd name="T18" fmla="*/ 32 w 77"/>
                <a:gd name="T19" fmla="*/ 172 h 237"/>
                <a:gd name="T20" fmla="*/ 32 w 77"/>
                <a:gd name="T21" fmla="*/ 6 h 237"/>
                <a:gd name="T22" fmla="*/ 34 w 77"/>
                <a:gd name="T23" fmla="*/ 3 h 237"/>
                <a:gd name="T24" fmla="*/ 34 w 77"/>
                <a:gd name="T25" fmla="*/ 1 h 237"/>
                <a:gd name="T26" fmla="*/ 35 w 77"/>
                <a:gd name="T27" fmla="*/ 1 h 237"/>
                <a:gd name="T28" fmla="*/ 38 w 77"/>
                <a:gd name="T29" fmla="*/ 0 h 237"/>
                <a:gd name="T30" fmla="*/ 40 w 77"/>
                <a:gd name="T31" fmla="*/ 1 h 237"/>
                <a:gd name="T32" fmla="*/ 41 w 77"/>
                <a:gd name="T33" fmla="*/ 1 h 237"/>
                <a:gd name="T34" fmla="*/ 41 w 77"/>
                <a:gd name="T35" fmla="*/ 3 h 237"/>
                <a:gd name="T36" fmla="*/ 43 w 77"/>
                <a:gd name="T37" fmla="*/ 6 h 237"/>
                <a:gd name="T38" fmla="*/ 43 w 77"/>
                <a:gd name="T39" fmla="*/ 6 h 237"/>
                <a:gd name="T40" fmla="*/ 77 w 77"/>
                <a:gd name="T41" fmla="*/ 160 h 237"/>
                <a:gd name="T42" fmla="*/ 38 w 77"/>
                <a:gd name="T43" fmla="*/ 237 h 237"/>
                <a:gd name="T44" fmla="*/ 0 w 77"/>
                <a:gd name="T45" fmla="*/ 160 h 237"/>
                <a:gd name="T46" fmla="*/ 77 w 77"/>
                <a:gd name="T47" fmla="*/ 16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237">
                  <a:moveTo>
                    <a:pt x="43" y="6"/>
                  </a:moveTo>
                  <a:lnTo>
                    <a:pt x="43" y="172"/>
                  </a:lnTo>
                  <a:lnTo>
                    <a:pt x="41" y="174"/>
                  </a:lnTo>
                  <a:lnTo>
                    <a:pt x="41" y="175"/>
                  </a:lnTo>
                  <a:lnTo>
                    <a:pt x="40" y="177"/>
                  </a:lnTo>
                  <a:lnTo>
                    <a:pt x="38" y="177"/>
                  </a:lnTo>
                  <a:lnTo>
                    <a:pt x="35" y="177"/>
                  </a:lnTo>
                  <a:lnTo>
                    <a:pt x="34" y="175"/>
                  </a:lnTo>
                  <a:lnTo>
                    <a:pt x="34" y="174"/>
                  </a:lnTo>
                  <a:lnTo>
                    <a:pt x="32" y="172"/>
                  </a:lnTo>
                  <a:lnTo>
                    <a:pt x="32" y="6"/>
                  </a:lnTo>
                  <a:lnTo>
                    <a:pt x="34" y="3"/>
                  </a:lnTo>
                  <a:lnTo>
                    <a:pt x="34" y="1"/>
                  </a:lnTo>
                  <a:lnTo>
                    <a:pt x="35" y="1"/>
                  </a:lnTo>
                  <a:lnTo>
                    <a:pt x="38" y="0"/>
                  </a:lnTo>
                  <a:lnTo>
                    <a:pt x="40" y="1"/>
                  </a:lnTo>
                  <a:lnTo>
                    <a:pt x="41" y="1"/>
                  </a:lnTo>
                  <a:lnTo>
                    <a:pt x="41" y="3"/>
                  </a:lnTo>
                  <a:lnTo>
                    <a:pt x="43" y="6"/>
                  </a:lnTo>
                  <a:lnTo>
                    <a:pt x="43" y="6"/>
                  </a:lnTo>
                  <a:close/>
                  <a:moveTo>
                    <a:pt x="77" y="160"/>
                  </a:moveTo>
                  <a:lnTo>
                    <a:pt x="38" y="237"/>
                  </a:lnTo>
                  <a:lnTo>
                    <a:pt x="0" y="160"/>
                  </a:lnTo>
                  <a:lnTo>
                    <a:pt x="77" y="160"/>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Line 261"/>
            <p:cNvSpPr>
              <a:spLocks noChangeShapeType="1"/>
            </p:cNvSpPr>
            <p:nvPr/>
          </p:nvSpPr>
          <p:spPr bwMode="auto">
            <a:xfrm>
              <a:off x="3832" y="4127"/>
              <a:ext cx="0" cy="7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62"/>
            <p:cNvSpPr>
              <a:spLocks noEditPoints="1"/>
            </p:cNvSpPr>
            <p:nvPr/>
          </p:nvSpPr>
          <p:spPr bwMode="auto">
            <a:xfrm>
              <a:off x="2329" y="4156"/>
              <a:ext cx="157" cy="50"/>
            </a:xfrm>
            <a:custGeom>
              <a:avLst/>
              <a:gdLst>
                <a:gd name="T0" fmla="*/ 307 w 313"/>
                <a:gd name="T1" fmla="*/ 100 h 100"/>
                <a:gd name="T2" fmla="*/ 60 w 313"/>
                <a:gd name="T3" fmla="*/ 38 h 100"/>
                <a:gd name="T4" fmla="*/ 59 w 313"/>
                <a:gd name="T5" fmla="*/ 37 h 100"/>
                <a:gd name="T6" fmla="*/ 57 w 313"/>
                <a:gd name="T7" fmla="*/ 35 h 100"/>
                <a:gd name="T8" fmla="*/ 57 w 313"/>
                <a:gd name="T9" fmla="*/ 34 h 100"/>
                <a:gd name="T10" fmla="*/ 57 w 313"/>
                <a:gd name="T11" fmla="*/ 32 h 100"/>
                <a:gd name="T12" fmla="*/ 59 w 313"/>
                <a:gd name="T13" fmla="*/ 31 h 100"/>
                <a:gd name="T14" fmla="*/ 59 w 313"/>
                <a:gd name="T15" fmla="*/ 29 h 100"/>
                <a:gd name="T16" fmla="*/ 62 w 313"/>
                <a:gd name="T17" fmla="*/ 29 h 100"/>
                <a:gd name="T18" fmla="*/ 63 w 313"/>
                <a:gd name="T19" fmla="*/ 29 h 100"/>
                <a:gd name="T20" fmla="*/ 310 w 313"/>
                <a:gd name="T21" fmla="*/ 91 h 100"/>
                <a:gd name="T22" fmla="*/ 312 w 313"/>
                <a:gd name="T23" fmla="*/ 91 h 100"/>
                <a:gd name="T24" fmla="*/ 312 w 313"/>
                <a:gd name="T25" fmla="*/ 92 h 100"/>
                <a:gd name="T26" fmla="*/ 313 w 313"/>
                <a:gd name="T27" fmla="*/ 94 h 100"/>
                <a:gd name="T28" fmla="*/ 313 w 313"/>
                <a:gd name="T29" fmla="*/ 97 h 100"/>
                <a:gd name="T30" fmla="*/ 312 w 313"/>
                <a:gd name="T31" fmla="*/ 98 h 100"/>
                <a:gd name="T32" fmla="*/ 310 w 313"/>
                <a:gd name="T33" fmla="*/ 98 h 100"/>
                <a:gd name="T34" fmla="*/ 308 w 313"/>
                <a:gd name="T35" fmla="*/ 100 h 100"/>
                <a:gd name="T36" fmla="*/ 307 w 313"/>
                <a:gd name="T37" fmla="*/ 100 h 100"/>
                <a:gd name="T38" fmla="*/ 307 w 313"/>
                <a:gd name="T39" fmla="*/ 100 h 100"/>
                <a:gd name="T40" fmla="*/ 65 w 313"/>
                <a:gd name="T41" fmla="*/ 74 h 100"/>
                <a:gd name="T42" fmla="*/ 0 w 313"/>
                <a:gd name="T43" fmla="*/ 18 h 100"/>
                <a:gd name="T44" fmla="*/ 83 w 313"/>
                <a:gd name="T45" fmla="*/ 0 h 100"/>
                <a:gd name="T46" fmla="*/ 65 w 313"/>
                <a:gd name="T4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3" h="100">
                  <a:moveTo>
                    <a:pt x="307" y="100"/>
                  </a:moveTo>
                  <a:lnTo>
                    <a:pt x="60" y="38"/>
                  </a:lnTo>
                  <a:lnTo>
                    <a:pt x="59" y="37"/>
                  </a:lnTo>
                  <a:lnTo>
                    <a:pt x="57" y="35"/>
                  </a:lnTo>
                  <a:lnTo>
                    <a:pt x="57" y="34"/>
                  </a:lnTo>
                  <a:lnTo>
                    <a:pt x="57" y="32"/>
                  </a:lnTo>
                  <a:lnTo>
                    <a:pt x="59" y="31"/>
                  </a:lnTo>
                  <a:lnTo>
                    <a:pt x="59" y="29"/>
                  </a:lnTo>
                  <a:lnTo>
                    <a:pt x="62" y="29"/>
                  </a:lnTo>
                  <a:lnTo>
                    <a:pt x="63" y="29"/>
                  </a:lnTo>
                  <a:lnTo>
                    <a:pt x="310" y="91"/>
                  </a:lnTo>
                  <a:lnTo>
                    <a:pt x="312" y="91"/>
                  </a:lnTo>
                  <a:lnTo>
                    <a:pt x="312" y="92"/>
                  </a:lnTo>
                  <a:lnTo>
                    <a:pt x="313" y="94"/>
                  </a:lnTo>
                  <a:lnTo>
                    <a:pt x="313" y="97"/>
                  </a:lnTo>
                  <a:lnTo>
                    <a:pt x="312" y="98"/>
                  </a:lnTo>
                  <a:lnTo>
                    <a:pt x="310" y="98"/>
                  </a:lnTo>
                  <a:lnTo>
                    <a:pt x="308" y="100"/>
                  </a:lnTo>
                  <a:lnTo>
                    <a:pt x="307" y="100"/>
                  </a:lnTo>
                  <a:lnTo>
                    <a:pt x="307" y="100"/>
                  </a:lnTo>
                  <a:close/>
                  <a:moveTo>
                    <a:pt x="65" y="74"/>
                  </a:moveTo>
                  <a:lnTo>
                    <a:pt x="0" y="18"/>
                  </a:lnTo>
                  <a:lnTo>
                    <a:pt x="83" y="0"/>
                  </a:lnTo>
                  <a:lnTo>
                    <a:pt x="65" y="74"/>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63"/>
            <p:cNvSpPr>
              <a:spLocks noEditPoints="1"/>
            </p:cNvSpPr>
            <p:nvPr/>
          </p:nvSpPr>
          <p:spPr bwMode="auto">
            <a:xfrm>
              <a:off x="3774" y="3507"/>
              <a:ext cx="38" cy="80"/>
            </a:xfrm>
            <a:custGeom>
              <a:avLst/>
              <a:gdLst>
                <a:gd name="T0" fmla="*/ 43 w 77"/>
                <a:gd name="T1" fmla="*/ 6 h 161"/>
                <a:gd name="T2" fmla="*/ 43 w 77"/>
                <a:gd name="T3" fmla="*/ 96 h 161"/>
                <a:gd name="T4" fmla="*/ 41 w 77"/>
                <a:gd name="T5" fmla="*/ 97 h 161"/>
                <a:gd name="T6" fmla="*/ 41 w 77"/>
                <a:gd name="T7" fmla="*/ 99 h 161"/>
                <a:gd name="T8" fmla="*/ 40 w 77"/>
                <a:gd name="T9" fmla="*/ 100 h 161"/>
                <a:gd name="T10" fmla="*/ 38 w 77"/>
                <a:gd name="T11" fmla="*/ 100 h 161"/>
                <a:gd name="T12" fmla="*/ 35 w 77"/>
                <a:gd name="T13" fmla="*/ 100 h 161"/>
                <a:gd name="T14" fmla="*/ 34 w 77"/>
                <a:gd name="T15" fmla="*/ 99 h 161"/>
                <a:gd name="T16" fmla="*/ 34 w 77"/>
                <a:gd name="T17" fmla="*/ 97 h 161"/>
                <a:gd name="T18" fmla="*/ 32 w 77"/>
                <a:gd name="T19" fmla="*/ 96 h 161"/>
                <a:gd name="T20" fmla="*/ 32 w 77"/>
                <a:gd name="T21" fmla="*/ 6 h 161"/>
                <a:gd name="T22" fmla="*/ 34 w 77"/>
                <a:gd name="T23" fmla="*/ 3 h 161"/>
                <a:gd name="T24" fmla="*/ 34 w 77"/>
                <a:gd name="T25" fmla="*/ 2 h 161"/>
                <a:gd name="T26" fmla="*/ 35 w 77"/>
                <a:gd name="T27" fmla="*/ 2 h 161"/>
                <a:gd name="T28" fmla="*/ 38 w 77"/>
                <a:gd name="T29" fmla="*/ 0 h 161"/>
                <a:gd name="T30" fmla="*/ 40 w 77"/>
                <a:gd name="T31" fmla="*/ 2 h 161"/>
                <a:gd name="T32" fmla="*/ 41 w 77"/>
                <a:gd name="T33" fmla="*/ 2 h 161"/>
                <a:gd name="T34" fmla="*/ 41 w 77"/>
                <a:gd name="T35" fmla="*/ 3 h 161"/>
                <a:gd name="T36" fmla="*/ 43 w 77"/>
                <a:gd name="T37" fmla="*/ 6 h 161"/>
                <a:gd name="T38" fmla="*/ 43 w 77"/>
                <a:gd name="T39" fmla="*/ 6 h 161"/>
                <a:gd name="T40" fmla="*/ 77 w 77"/>
                <a:gd name="T41" fmla="*/ 83 h 161"/>
                <a:gd name="T42" fmla="*/ 38 w 77"/>
                <a:gd name="T43" fmla="*/ 161 h 161"/>
                <a:gd name="T44" fmla="*/ 0 w 77"/>
                <a:gd name="T45" fmla="*/ 83 h 161"/>
                <a:gd name="T46" fmla="*/ 77 w 77"/>
                <a:gd name="T47" fmla="*/ 8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161">
                  <a:moveTo>
                    <a:pt x="43" y="6"/>
                  </a:moveTo>
                  <a:lnTo>
                    <a:pt x="43" y="96"/>
                  </a:lnTo>
                  <a:lnTo>
                    <a:pt x="41" y="97"/>
                  </a:lnTo>
                  <a:lnTo>
                    <a:pt x="41" y="99"/>
                  </a:lnTo>
                  <a:lnTo>
                    <a:pt x="40" y="100"/>
                  </a:lnTo>
                  <a:lnTo>
                    <a:pt x="38" y="100"/>
                  </a:lnTo>
                  <a:lnTo>
                    <a:pt x="35" y="100"/>
                  </a:lnTo>
                  <a:lnTo>
                    <a:pt x="34" y="99"/>
                  </a:lnTo>
                  <a:lnTo>
                    <a:pt x="34" y="97"/>
                  </a:lnTo>
                  <a:lnTo>
                    <a:pt x="32" y="96"/>
                  </a:lnTo>
                  <a:lnTo>
                    <a:pt x="32" y="6"/>
                  </a:lnTo>
                  <a:lnTo>
                    <a:pt x="34" y="3"/>
                  </a:lnTo>
                  <a:lnTo>
                    <a:pt x="34" y="2"/>
                  </a:lnTo>
                  <a:lnTo>
                    <a:pt x="35" y="2"/>
                  </a:lnTo>
                  <a:lnTo>
                    <a:pt x="38" y="0"/>
                  </a:lnTo>
                  <a:lnTo>
                    <a:pt x="40" y="2"/>
                  </a:lnTo>
                  <a:lnTo>
                    <a:pt x="41" y="2"/>
                  </a:lnTo>
                  <a:lnTo>
                    <a:pt x="41" y="3"/>
                  </a:lnTo>
                  <a:lnTo>
                    <a:pt x="43" y="6"/>
                  </a:lnTo>
                  <a:lnTo>
                    <a:pt x="43" y="6"/>
                  </a:lnTo>
                  <a:close/>
                  <a:moveTo>
                    <a:pt x="77" y="83"/>
                  </a:moveTo>
                  <a:lnTo>
                    <a:pt x="38" y="161"/>
                  </a:lnTo>
                  <a:lnTo>
                    <a:pt x="0" y="83"/>
                  </a:lnTo>
                  <a:lnTo>
                    <a:pt x="77" y="83"/>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64"/>
            <p:cNvSpPr>
              <a:spLocks noEditPoints="1"/>
            </p:cNvSpPr>
            <p:nvPr/>
          </p:nvSpPr>
          <p:spPr bwMode="auto">
            <a:xfrm>
              <a:off x="2368" y="3838"/>
              <a:ext cx="503" cy="38"/>
            </a:xfrm>
            <a:custGeom>
              <a:avLst/>
              <a:gdLst>
                <a:gd name="T0" fmla="*/ 1002 w 1007"/>
                <a:gd name="T1" fmla="*/ 43 h 77"/>
                <a:gd name="T2" fmla="*/ 63 w 1007"/>
                <a:gd name="T3" fmla="*/ 43 h 77"/>
                <a:gd name="T4" fmla="*/ 62 w 1007"/>
                <a:gd name="T5" fmla="*/ 42 h 77"/>
                <a:gd name="T6" fmla="*/ 60 w 1007"/>
                <a:gd name="T7" fmla="*/ 42 h 77"/>
                <a:gd name="T8" fmla="*/ 59 w 1007"/>
                <a:gd name="T9" fmla="*/ 40 h 77"/>
                <a:gd name="T10" fmla="*/ 59 w 1007"/>
                <a:gd name="T11" fmla="*/ 39 h 77"/>
                <a:gd name="T12" fmla="*/ 59 w 1007"/>
                <a:gd name="T13" fmla="*/ 36 h 77"/>
                <a:gd name="T14" fmla="*/ 60 w 1007"/>
                <a:gd name="T15" fmla="*/ 34 h 77"/>
                <a:gd name="T16" fmla="*/ 62 w 1007"/>
                <a:gd name="T17" fmla="*/ 34 h 77"/>
                <a:gd name="T18" fmla="*/ 63 w 1007"/>
                <a:gd name="T19" fmla="*/ 33 h 77"/>
                <a:gd name="T20" fmla="*/ 1002 w 1007"/>
                <a:gd name="T21" fmla="*/ 33 h 77"/>
                <a:gd name="T22" fmla="*/ 1004 w 1007"/>
                <a:gd name="T23" fmla="*/ 34 h 77"/>
                <a:gd name="T24" fmla="*/ 1005 w 1007"/>
                <a:gd name="T25" fmla="*/ 34 h 77"/>
                <a:gd name="T26" fmla="*/ 1005 w 1007"/>
                <a:gd name="T27" fmla="*/ 36 h 77"/>
                <a:gd name="T28" fmla="*/ 1007 w 1007"/>
                <a:gd name="T29" fmla="*/ 39 h 77"/>
                <a:gd name="T30" fmla="*/ 1005 w 1007"/>
                <a:gd name="T31" fmla="*/ 40 h 77"/>
                <a:gd name="T32" fmla="*/ 1005 w 1007"/>
                <a:gd name="T33" fmla="*/ 42 h 77"/>
                <a:gd name="T34" fmla="*/ 1004 w 1007"/>
                <a:gd name="T35" fmla="*/ 42 h 77"/>
                <a:gd name="T36" fmla="*/ 1002 w 1007"/>
                <a:gd name="T37" fmla="*/ 43 h 77"/>
                <a:gd name="T38" fmla="*/ 1002 w 1007"/>
                <a:gd name="T39" fmla="*/ 43 h 77"/>
                <a:gd name="T40" fmla="*/ 77 w 1007"/>
                <a:gd name="T41" fmla="*/ 77 h 77"/>
                <a:gd name="T42" fmla="*/ 0 w 1007"/>
                <a:gd name="T43" fmla="*/ 39 h 77"/>
                <a:gd name="T44" fmla="*/ 77 w 1007"/>
                <a:gd name="T45" fmla="*/ 0 h 77"/>
                <a:gd name="T46" fmla="*/ 77 w 1007"/>
                <a:gd name="T4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7" h="77">
                  <a:moveTo>
                    <a:pt x="1002" y="43"/>
                  </a:moveTo>
                  <a:lnTo>
                    <a:pt x="63" y="43"/>
                  </a:lnTo>
                  <a:lnTo>
                    <a:pt x="62" y="42"/>
                  </a:lnTo>
                  <a:lnTo>
                    <a:pt x="60" y="42"/>
                  </a:lnTo>
                  <a:lnTo>
                    <a:pt x="59" y="40"/>
                  </a:lnTo>
                  <a:lnTo>
                    <a:pt x="59" y="39"/>
                  </a:lnTo>
                  <a:lnTo>
                    <a:pt x="59" y="36"/>
                  </a:lnTo>
                  <a:lnTo>
                    <a:pt x="60" y="34"/>
                  </a:lnTo>
                  <a:lnTo>
                    <a:pt x="62" y="34"/>
                  </a:lnTo>
                  <a:lnTo>
                    <a:pt x="63" y="33"/>
                  </a:lnTo>
                  <a:lnTo>
                    <a:pt x="1002" y="33"/>
                  </a:lnTo>
                  <a:lnTo>
                    <a:pt x="1004" y="34"/>
                  </a:lnTo>
                  <a:lnTo>
                    <a:pt x="1005" y="34"/>
                  </a:lnTo>
                  <a:lnTo>
                    <a:pt x="1005" y="36"/>
                  </a:lnTo>
                  <a:lnTo>
                    <a:pt x="1007" y="39"/>
                  </a:lnTo>
                  <a:lnTo>
                    <a:pt x="1005" y="40"/>
                  </a:lnTo>
                  <a:lnTo>
                    <a:pt x="1005" y="42"/>
                  </a:lnTo>
                  <a:lnTo>
                    <a:pt x="1004" y="42"/>
                  </a:lnTo>
                  <a:lnTo>
                    <a:pt x="1002" y="43"/>
                  </a:lnTo>
                  <a:lnTo>
                    <a:pt x="1002" y="43"/>
                  </a:lnTo>
                  <a:close/>
                  <a:moveTo>
                    <a:pt x="77" y="77"/>
                  </a:moveTo>
                  <a:lnTo>
                    <a:pt x="0" y="39"/>
                  </a:lnTo>
                  <a:lnTo>
                    <a:pt x="77" y="0"/>
                  </a:lnTo>
                  <a:lnTo>
                    <a:pt x="77" y="7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265"/>
            <p:cNvSpPr>
              <a:spLocks noChangeShapeType="1"/>
            </p:cNvSpPr>
            <p:nvPr/>
          </p:nvSpPr>
          <p:spPr bwMode="auto">
            <a:xfrm flipH="1">
              <a:off x="942" y="3895"/>
              <a:ext cx="1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266"/>
            <p:cNvSpPr>
              <a:spLocks noChangeShapeType="1"/>
            </p:cNvSpPr>
            <p:nvPr/>
          </p:nvSpPr>
          <p:spPr bwMode="auto">
            <a:xfrm flipV="1">
              <a:off x="942" y="3433"/>
              <a:ext cx="0" cy="46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67"/>
            <p:cNvSpPr>
              <a:spLocks/>
            </p:cNvSpPr>
            <p:nvPr/>
          </p:nvSpPr>
          <p:spPr bwMode="auto">
            <a:xfrm>
              <a:off x="3023" y="1165"/>
              <a:ext cx="108" cy="267"/>
            </a:xfrm>
            <a:custGeom>
              <a:avLst/>
              <a:gdLst>
                <a:gd name="T0" fmla="*/ 100 w 218"/>
                <a:gd name="T1" fmla="*/ 0 h 534"/>
                <a:gd name="T2" fmla="*/ 218 w 218"/>
                <a:gd name="T3" fmla="*/ 0 h 534"/>
                <a:gd name="T4" fmla="*/ 184 w 218"/>
                <a:gd name="T5" fmla="*/ 131 h 534"/>
                <a:gd name="T6" fmla="*/ 144 w 218"/>
                <a:gd name="T7" fmla="*/ 131 h 534"/>
                <a:gd name="T8" fmla="*/ 39 w 218"/>
                <a:gd name="T9" fmla="*/ 534 h 534"/>
                <a:gd name="T10" fmla="*/ 0 w 218"/>
                <a:gd name="T11" fmla="*/ 534 h 534"/>
                <a:gd name="T12" fmla="*/ 105 w 218"/>
                <a:gd name="T13" fmla="*/ 131 h 534"/>
                <a:gd name="T14" fmla="*/ 65 w 218"/>
                <a:gd name="T15" fmla="*/ 131 h 534"/>
                <a:gd name="T16" fmla="*/ 100 w 218"/>
                <a:gd name="T17"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534">
                  <a:moveTo>
                    <a:pt x="100" y="0"/>
                  </a:moveTo>
                  <a:lnTo>
                    <a:pt x="218" y="0"/>
                  </a:lnTo>
                  <a:lnTo>
                    <a:pt x="184" y="131"/>
                  </a:lnTo>
                  <a:lnTo>
                    <a:pt x="144" y="131"/>
                  </a:lnTo>
                  <a:lnTo>
                    <a:pt x="39" y="534"/>
                  </a:lnTo>
                  <a:lnTo>
                    <a:pt x="0" y="534"/>
                  </a:lnTo>
                  <a:lnTo>
                    <a:pt x="105" y="131"/>
                  </a:lnTo>
                  <a:lnTo>
                    <a:pt x="65" y="131"/>
                  </a:lnTo>
                  <a:lnTo>
                    <a:pt x="10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8"/>
            <p:cNvSpPr>
              <a:spLocks/>
            </p:cNvSpPr>
            <p:nvPr/>
          </p:nvSpPr>
          <p:spPr bwMode="auto">
            <a:xfrm>
              <a:off x="3072" y="1165"/>
              <a:ext cx="91" cy="267"/>
            </a:xfrm>
            <a:custGeom>
              <a:avLst/>
              <a:gdLst>
                <a:gd name="T0" fmla="*/ 174 w 182"/>
                <a:gd name="T1" fmla="*/ 0 h 534"/>
                <a:gd name="T2" fmla="*/ 126 w 182"/>
                <a:gd name="T3" fmla="*/ 189 h 534"/>
                <a:gd name="T4" fmla="*/ 132 w 182"/>
                <a:gd name="T5" fmla="*/ 175 h 534"/>
                <a:gd name="T6" fmla="*/ 140 w 182"/>
                <a:gd name="T7" fmla="*/ 165 h 534"/>
                <a:gd name="T8" fmla="*/ 145 w 182"/>
                <a:gd name="T9" fmla="*/ 155 h 534"/>
                <a:gd name="T10" fmla="*/ 151 w 182"/>
                <a:gd name="T11" fmla="*/ 148 h 534"/>
                <a:gd name="T12" fmla="*/ 156 w 182"/>
                <a:gd name="T13" fmla="*/ 143 h 534"/>
                <a:gd name="T14" fmla="*/ 162 w 182"/>
                <a:gd name="T15" fmla="*/ 140 h 534"/>
                <a:gd name="T16" fmla="*/ 166 w 182"/>
                <a:gd name="T17" fmla="*/ 138 h 534"/>
                <a:gd name="T18" fmla="*/ 171 w 182"/>
                <a:gd name="T19" fmla="*/ 138 h 534"/>
                <a:gd name="T20" fmla="*/ 177 w 182"/>
                <a:gd name="T21" fmla="*/ 143 h 534"/>
                <a:gd name="T22" fmla="*/ 180 w 182"/>
                <a:gd name="T23" fmla="*/ 152 h 534"/>
                <a:gd name="T24" fmla="*/ 182 w 182"/>
                <a:gd name="T25" fmla="*/ 166 h 534"/>
                <a:gd name="T26" fmla="*/ 180 w 182"/>
                <a:gd name="T27" fmla="*/ 185 h 534"/>
                <a:gd name="T28" fmla="*/ 177 w 182"/>
                <a:gd name="T29" fmla="*/ 208 h 534"/>
                <a:gd name="T30" fmla="*/ 172 w 182"/>
                <a:gd name="T31" fmla="*/ 237 h 534"/>
                <a:gd name="T32" fmla="*/ 165 w 182"/>
                <a:gd name="T33" fmla="*/ 269 h 534"/>
                <a:gd name="T34" fmla="*/ 95 w 182"/>
                <a:gd name="T35" fmla="*/ 534 h 534"/>
                <a:gd name="T36" fmla="*/ 117 w 182"/>
                <a:gd name="T37" fmla="*/ 322 h 534"/>
                <a:gd name="T38" fmla="*/ 120 w 182"/>
                <a:gd name="T39" fmla="*/ 305 h 534"/>
                <a:gd name="T40" fmla="*/ 123 w 182"/>
                <a:gd name="T41" fmla="*/ 291 h 534"/>
                <a:gd name="T42" fmla="*/ 126 w 182"/>
                <a:gd name="T43" fmla="*/ 279 h 534"/>
                <a:gd name="T44" fmla="*/ 126 w 182"/>
                <a:gd name="T45" fmla="*/ 269 h 534"/>
                <a:gd name="T46" fmla="*/ 126 w 182"/>
                <a:gd name="T47" fmla="*/ 263 h 534"/>
                <a:gd name="T48" fmla="*/ 126 w 182"/>
                <a:gd name="T49" fmla="*/ 259 h 534"/>
                <a:gd name="T50" fmla="*/ 123 w 182"/>
                <a:gd name="T51" fmla="*/ 255 h 534"/>
                <a:gd name="T52" fmla="*/ 122 w 182"/>
                <a:gd name="T53" fmla="*/ 254 h 534"/>
                <a:gd name="T54" fmla="*/ 119 w 182"/>
                <a:gd name="T55" fmla="*/ 255 h 534"/>
                <a:gd name="T56" fmla="*/ 114 w 182"/>
                <a:gd name="T57" fmla="*/ 260 h 534"/>
                <a:gd name="T58" fmla="*/ 111 w 182"/>
                <a:gd name="T59" fmla="*/ 266 h 534"/>
                <a:gd name="T60" fmla="*/ 106 w 182"/>
                <a:gd name="T61" fmla="*/ 275 h 534"/>
                <a:gd name="T62" fmla="*/ 102 w 182"/>
                <a:gd name="T63" fmla="*/ 288 h 534"/>
                <a:gd name="T64" fmla="*/ 95 w 182"/>
                <a:gd name="T65" fmla="*/ 303 h 534"/>
                <a:gd name="T66" fmla="*/ 89 w 182"/>
                <a:gd name="T67" fmla="*/ 323 h 534"/>
                <a:gd name="T68" fmla="*/ 83 w 182"/>
                <a:gd name="T69" fmla="*/ 348 h 534"/>
                <a:gd name="T70" fmla="*/ 0 w 182"/>
                <a:gd name="T7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2" h="534">
                  <a:moveTo>
                    <a:pt x="139" y="0"/>
                  </a:moveTo>
                  <a:lnTo>
                    <a:pt x="174" y="0"/>
                  </a:lnTo>
                  <a:lnTo>
                    <a:pt x="123" y="197"/>
                  </a:lnTo>
                  <a:lnTo>
                    <a:pt x="126" y="189"/>
                  </a:lnTo>
                  <a:lnTo>
                    <a:pt x="129" y="181"/>
                  </a:lnTo>
                  <a:lnTo>
                    <a:pt x="132" y="175"/>
                  </a:lnTo>
                  <a:lnTo>
                    <a:pt x="137" y="169"/>
                  </a:lnTo>
                  <a:lnTo>
                    <a:pt x="140" y="165"/>
                  </a:lnTo>
                  <a:lnTo>
                    <a:pt x="143" y="160"/>
                  </a:lnTo>
                  <a:lnTo>
                    <a:pt x="145" y="155"/>
                  </a:lnTo>
                  <a:lnTo>
                    <a:pt x="148" y="152"/>
                  </a:lnTo>
                  <a:lnTo>
                    <a:pt x="151" y="148"/>
                  </a:lnTo>
                  <a:lnTo>
                    <a:pt x="154" y="146"/>
                  </a:lnTo>
                  <a:lnTo>
                    <a:pt x="156" y="143"/>
                  </a:lnTo>
                  <a:lnTo>
                    <a:pt x="159" y="141"/>
                  </a:lnTo>
                  <a:lnTo>
                    <a:pt x="162" y="140"/>
                  </a:lnTo>
                  <a:lnTo>
                    <a:pt x="163" y="138"/>
                  </a:lnTo>
                  <a:lnTo>
                    <a:pt x="166" y="138"/>
                  </a:lnTo>
                  <a:lnTo>
                    <a:pt x="168" y="138"/>
                  </a:lnTo>
                  <a:lnTo>
                    <a:pt x="171" y="138"/>
                  </a:lnTo>
                  <a:lnTo>
                    <a:pt x="174" y="140"/>
                  </a:lnTo>
                  <a:lnTo>
                    <a:pt x="177" y="143"/>
                  </a:lnTo>
                  <a:lnTo>
                    <a:pt x="179" y="148"/>
                  </a:lnTo>
                  <a:lnTo>
                    <a:pt x="180" y="152"/>
                  </a:lnTo>
                  <a:lnTo>
                    <a:pt x="180" y="158"/>
                  </a:lnTo>
                  <a:lnTo>
                    <a:pt x="182" y="166"/>
                  </a:lnTo>
                  <a:lnTo>
                    <a:pt x="182" y="175"/>
                  </a:lnTo>
                  <a:lnTo>
                    <a:pt x="180" y="185"/>
                  </a:lnTo>
                  <a:lnTo>
                    <a:pt x="179" y="195"/>
                  </a:lnTo>
                  <a:lnTo>
                    <a:pt x="177" y="208"/>
                  </a:lnTo>
                  <a:lnTo>
                    <a:pt x="176" y="222"/>
                  </a:lnTo>
                  <a:lnTo>
                    <a:pt x="172" y="237"/>
                  </a:lnTo>
                  <a:lnTo>
                    <a:pt x="168" y="252"/>
                  </a:lnTo>
                  <a:lnTo>
                    <a:pt x="165" y="269"/>
                  </a:lnTo>
                  <a:lnTo>
                    <a:pt x="160" y="288"/>
                  </a:lnTo>
                  <a:lnTo>
                    <a:pt x="95" y="534"/>
                  </a:lnTo>
                  <a:lnTo>
                    <a:pt x="62" y="534"/>
                  </a:lnTo>
                  <a:lnTo>
                    <a:pt x="117" y="322"/>
                  </a:lnTo>
                  <a:lnTo>
                    <a:pt x="119" y="312"/>
                  </a:lnTo>
                  <a:lnTo>
                    <a:pt x="120" y="305"/>
                  </a:lnTo>
                  <a:lnTo>
                    <a:pt x="122" y="297"/>
                  </a:lnTo>
                  <a:lnTo>
                    <a:pt x="123" y="291"/>
                  </a:lnTo>
                  <a:lnTo>
                    <a:pt x="125" y="285"/>
                  </a:lnTo>
                  <a:lnTo>
                    <a:pt x="126" y="279"/>
                  </a:lnTo>
                  <a:lnTo>
                    <a:pt x="126" y="274"/>
                  </a:lnTo>
                  <a:lnTo>
                    <a:pt x="126" y="269"/>
                  </a:lnTo>
                  <a:lnTo>
                    <a:pt x="126" y="266"/>
                  </a:lnTo>
                  <a:lnTo>
                    <a:pt x="126" y="263"/>
                  </a:lnTo>
                  <a:lnTo>
                    <a:pt x="126" y="260"/>
                  </a:lnTo>
                  <a:lnTo>
                    <a:pt x="126" y="259"/>
                  </a:lnTo>
                  <a:lnTo>
                    <a:pt x="125" y="257"/>
                  </a:lnTo>
                  <a:lnTo>
                    <a:pt x="123" y="255"/>
                  </a:lnTo>
                  <a:lnTo>
                    <a:pt x="123" y="255"/>
                  </a:lnTo>
                  <a:lnTo>
                    <a:pt x="122" y="254"/>
                  </a:lnTo>
                  <a:lnTo>
                    <a:pt x="120" y="255"/>
                  </a:lnTo>
                  <a:lnTo>
                    <a:pt x="119" y="255"/>
                  </a:lnTo>
                  <a:lnTo>
                    <a:pt x="117" y="257"/>
                  </a:lnTo>
                  <a:lnTo>
                    <a:pt x="114" y="260"/>
                  </a:lnTo>
                  <a:lnTo>
                    <a:pt x="112" y="263"/>
                  </a:lnTo>
                  <a:lnTo>
                    <a:pt x="111" y="266"/>
                  </a:lnTo>
                  <a:lnTo>
                    <a:pt x="108" y="271"/>
                  </a:lnTo>
                  <a:lnTo>
                    <a:pt x="106" y="275"/>
                  </a:lnTo>
                  <a:lnTo>
                    <a:pt x="103" y="280"/>
                  </a:lnTo>
                  <a:lnTo>
                    <a:pt x="102" y="288"/>
                  </a:lnTo>
                  <a:lnTo>
                    <a:pt x="98" y="296"/>
                  </a:lnTo>
                  <a:lnTo>
                    <a:pt x="95" y="303"/>
                  </a:lnTo>
                  <a:lnTo>
                    <a:pt x="92" y="314"/>
                  </a:lnTo>
                  <a:lnTo>
                    <a:pt x="89" y="323"/>
                  </a:lnTo>
                  <a:lnTo>
                    <a:pt x="86" y="336"/>
                  </a:lnTo>
                  <a:lnTo>
                    <a:pt x="83" y="348"/>
                  </a:lnTo>
                  <a:lnTo>
                    <a:pt x="35" y="534"/>
                  </a:lnTo>
                  <a:lnTo>
                    <a:pt x="0" y="534"/>
                  </a:lnTo>
                  <a:lnTo>
                    <a:pt x="139"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9"/>
            <p:cNvSpPr>
              <a:spLocks noEditPoints="1"/>
            </p:cNvSpPr>
            <p:nvPr/>
          </p:nvSpPr>
          <p:spPr bwMode="auto">
            <a:xfrm>
              <a:off x="3141" y="1234"/>
              <a:ext cx="77" cy="203"/>
            </a:xfrm>
            <a:custGeom>
              <a:avLst/>
              <a:gdLst>
                <a:gd name="T0" fmla="*/ 49 w 156"/>
                <a:gd name="T1" fmla="*/ 248 h 406"/>
                <a:gd name="T2" fmla="*/ 45 w 156"/>
                <a:gd name="T3" fmla="*/ 272 h 406"/>
                <a:gd name="T4" fmla="*/ 43 w 156"/>
                <a:gd name="T5" fmla="*/ 288 h 406"/>
                <a:gd name="T6" fmla="*/ 42 w 156"/>
                <a:gd name="T7" fmla="*/ 304 h 406"/>
                <a:gd name="T8" fmla="*/ 45 w 156"/>
                <a:gd name="T9" fmla="*/ 315 h 406"/>
                <a:gd name="T10" fmla="*/ 49 w 156"/>
                <a:gd name="T11" fmla="*/ 318 h 406"/>
                <a:gd name="T12" fmla="*/ 57 w 156"/>
                <a:gd name="T13" fmla="*/ 312 h 406"/>
                <a:gd name="T14" fmla="*/ 66 w 156"/>
                <a:gd name="T15" fmla="*/ 298 h 406"/>
                <a:gd name="T16" fmla="*/ 89 w 156"/>
                <a:gd name="T17" fmla="*/ 290 h 406"/>
                <a:gd name="T18" fmla="*/ 94 w 156"/>
                <a:gd name="T19" fmla="*/ 324 h 406"/>
                <a:gd name="T20" fmla="*/ 79 w 156"/>
                <a:gd name="T21" fmla="*/ 356 h 406"/>
                <a:gd name="T22" fmla="*/ 65 w 156"/>
                <a:gd name="T23" fmla="*/ 381 h 406"/>
                <a:gd name="T24" fmla="*/ 51 w 156"/>
                <a:gd name="T25" fmla="*/ 396 h 406"/>
                <a:gd name="T26" fmla="*/ 35 w 156"/>
                <a:gd name="T27" fmla="*/ 404 h 406"/>
                <a:gd name="T28" fmla="*/ 22 w 156"/>
                <a:gd name="T29" fmla="*/ 406 h 406"/>
                <a:gd name="T30" fmla="*/ 11 w 156"/>
                <a:gd name="T31" fmla="*/ 401 h 406"/>
                <a:gd name="T32" fmla="*/ 5 w 156"/>
                <a:gd name="T33" fmla="*/ 389 h 406"/>
                <a:gd name="T34" fmla="*/ 2 w 156"/>
                <a:gd name="T35" fmla="*/ 372 h 406"/>
                <a:gd name="T36" fmla="*/ 0 w 156"/>
                <a:gd name="T37" fmla="*/ 347 h 406"/>
                <a:gd name="T38" fmla="*/ 3 w 156"/>
                <a:gd name="T39" fmla="*/ 315 h 406"/>
                <a:gd name="T40" fmla="*/ 9 w 156"/>
                <a:gd name="T41" fmla="*/ 278 h 406"/>
                <a:gd name="T42" fmla="*/ 19 w 156"/>
                <a:gd name="T43" fmla="*/ 235 h 406"/>
                <a:gd name="T44" fmla="*/ 31 w 156"/>
                <a:gd name="T45" fmla="*/ 181 h 406"/>
                <a:gd name="T46" fmla="*/ 51 w 156"/>
                <a:gd name="T47" fmla="*/ 122 h 406"/>
                <a:gd name="T48" fmla="*/ 71 w 156"/>
                <a:gd name="T49" fmla="*/ 71 h 406"/>
                <a:gd name="T50" fmla="*/ 85 w 156"/>
                <a:gd name="T51" fmla="*/ 43 h 406"/>
                <a:gd name="T52" fmla="*/ 94 w 156"/>
                <a:gd name="T53" fmla="*/ 27 h 406"/>
                <a:gd name="T54" fmla="*/ 105 w 156"/>
                <a:gd name="T55" fmla="*/ 14 h 406"/>
                <a:gd name="T56" fmla="*/ 114 w 156"/>
                <a:gd name="T57" fmla="*/ 5 h 406"/>
                <a:gd name="T58" fmla="*/ 123 w 156"/>
                <a:gd name="T59" fmla="*/ 0 h 406"/>
                <a:gd name="T60" fmla="*/ 134 w 156"/>
                <a:gd name="T61" fmla="*/ 0 h 406"/>
                <a:gd name="T62" fmla="*/ 145 w 156"/>
                <a:gd name="T63" fmla="*/ 6 h 406"/>
                <a:gd name="T64" fmla="*/ 153 w 156"/>
                <a:gd name="T65" fmla="*/ 19 h 406"/>
                <a:gd name="T66" fmla="*/ 156 w 156"/>
                <a:gd name="T67" fmla="*/ 39 h 406"/>
                <a:gd name="T68" fmla="*/ 156 w 156"/>
                <a:gd name="T69" fmla="*/ 65 h 406"/>
                <a:gd name="T70" fmla="*/ 153 w 156"/>
                <a:gd name="T71" fmla="*/ 99 h 406"/>
                <a:gd name="T72" fmla="*/ 145 w 156"/>
                <a:gd name="T73" fmla="*/ 137 h 406"/>
                <a:gd name="T74" fmla="*/ 134 w 156"/>
                <a:gd name="T75" fmla="*/ 187 h 406"/>
                <a:gd name="T76" fmla="*/ 122 w 156"/>
                <a:gd name="T77" fmla="*/ 239 h 406"/>
                <a:gd name="T78" fmla="*/ 106 w 156"/>
                <a:gd name="T79" fmla="*/ 158 h 406"/>
                <a:gd name="T80" fmla="*/ 113 w 156"/>
                <a:gd name="T81" fmla="*/ 131 h 406"/>
                <a:gd name="T82" fmla="*/ 114 w 156"/>
                <a:gd name="T83" fmla="*/ 111 h 406"/>
                <a:gd name="T84" fmla="*/ 114 w 156"/>
                <a:gd name="T85" fmla="*/ 99 h 406"/>
                <a:gd name="T86" fmla="*/ 113 w 156"/>
                <a:gd name="T87" fmla="*/ 91 h 406"/>
                <a:gd name="T88" fmla="*/ 108 w 156"/>
                <a:gd name="T89" fmla="*/ 88 h 406"/>
                <a:gd name="T90" fmla="*/ 102 w 156"/>
                <a:gd name="T91" fmla="*/ 91 h 406"/>
                <a:gd name="T92" fmla="*/ 94 w 156"/>
                <a:gd name="T93" fmla="*/ 104 h 406"/>
                <a:gd name="T94" fmla="*/ 86 w 156"/>
                <a:gd name="T95" fmla="*/ 121 h 406"/>
                <a:gd name="T96" fmla="*/ 79 w 156"/>
                <a:gd name="T97" fmla="*/ 137 h 406"/>
                <a:gd name="T98" fmla="*/ 72 w 156"/>
                <a:gd name="T99" fmla="*/ 161 h 406"/>
                <a:gd name="T100" fmla="*/ 105 w 156"/>
                <a:gd name="T101" fmla="*/ 16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406">
                  <a:moveTo>
                    <a:pt x="122" y="239"/>
                  </a:moveTo>
                  <a:lnTo>
                    <a:pt x="51" y="239"/>
                  </a:lnTo>
                  <a:lnTo>
                    <a:pt x="49" y="248"/>
                  </a:lnTo>
                  <a:lnTo>
                    <a:pt x="48" y="256"/>
                  </a:lnTo>
                  <a:lnTo>
                    <a:pt x="46" y="264"/>
                  </a:lnTo>
                  <a:lnTo>
                    <a:pt x="45" y="272"/>
                  </a:lnTo>
                  <a:lnTo>
                    <a:pt x="43" y="278"/>
                  </a:lnTo>
                  <a:lnTo>
                    <a:pt x="43" y="284"/>
                  </a:lnTo>
                  <a:lnTo>
                    <a:pt x="43" y="288"/>
                  </a:lnTo>
                  <a:lnTo>
                    <a:pt x="42" y="293"/>
                  </a:lnTo>
                  <a:lnTo>
                    <a:pt x="42" y="299"/>
                  </a:lnTo>
                  <a:lnTo>
                    <a:pt x="42" y="304"/>
                  </a:lnTo>
                  <a:lnTo>
                    <a:pt x="42" y="309"/>
                  </a:lnTo>
                  <a:lnTo>
                    <a:pt x="43" y="312"/>
                  </a:lnTo>
                  <a:lnTo>
                    <a:pt x="45" y="315"/>
                  </a:lnTo>
                  <a:lnTo>
                    <a:pt x="45" y="316"/>
                  </a:lnTo>
                  <a:lnTo>
                    <a:pt x="46" y="318"/>
                  </a:lnTo>
                  <a:lnTo>
                    <a:pt x="49" y="318"/>
                  </a:lnTo>
                  <a:lnTo>
                    <a:pt x="51" y="318"/>
                  </a:lnTo>
                  <a:lnTo>
                    <a:pt x="54" y="316"/>
                  </a:lnTo>
                  <a:lnTo>
                    <a:pt x="57" y="312"/>
                  </a:lnTo>
                  <a:lnTo>
                    <a:pt x="62" y="307"/>
                  </a:lnTo>
                  <a:lnTo>
                    <a:pt x="63" y="304"/>
                  </a:lnTo>
                  <a:lnTo>
                    <a:pt x="66" y="298"/>
                  </a:lnTo>
                  <a:lnTo>
                    <a:pt x="69" y="292"/>
                  </a:lnTo>
                  <a:lnTo>
                    <a:pt x="74" y="282"/>
                  </a:lnTo>
                  <a:lnTo>
                    <a:pt x="89" y="290"/>
                  </a:lnTo>
                  <a:lnTo>
                    <a:pt x="105" y="296"/>
                  </a:lnTo>
                  <a:lnTo>
                    <a:pt x="99" y="310"/>
                  </a:lnTo>
                  <a:lnTo>
                    <a:pt x="94" y="324"/>
                  </a:lnTo>
                  <a:lnTo>
                    <a:pt x="88" y="336"/>
                  </a:lnTo>
                  <a:lnTo>
                    <a:pt x="83" y="347"/>
                  </a:lnTo>
                  <a:lnTo>
                    <a:pt x="79" y="356"/>
                  </a:lnTo>
                  <a:lnTo>
                    <a:pt x="72" y="366"/>
                  </a:lnTo>
                  <a:lnTo>
                    <a:pt x="68" y="373"/>
                  </a:lnTo>
                  <a:lnTo>
                    <a:pt x="65" y="381"/>
                  </a:lnTo>
                  <a:lnTo>
                    <a:pt x="60" y="386"/>
                  </a:lnTo>
                  <a:lnTo>
                    <a:pt x="55" y="392"/>
                  </a:lnTo>
                  <a:lnTo>
                    <a:pt x="51" y="396"/>
                  </a:lnTo>
                  <a:lnTo>
                    <a:pt x="45" y="399"/>
                  </a:lnTo>
                  <a:lnTo>
                    <a:pt x="40" y="403"/>
                  </a:lnTo>
                  <a:lnTo>
                    <a:pt x="35" y="404"/>
                  </a:lnTo>
                  <a:lnTo>
                    <a:pt x="31" y="406"/>
                  </a:lnTo>
                  <a:lnTo>
                    <a:pt x="25" y="406"/>
                  </a:lnTo>
                  <a:lnTo>
                    <a:pt x="22" y="406"/>
                  </a:lnTo>
                  <a:lnTo>
                    <a:pt x="17" y="404"/>
                  </a:lnTo>
                  <a:lnTo>
                    <a:pt x="14" y="403"/>
                  </a:lnTo>
                  <a:lnTo>
                    <a:pt x="11" y="401"/>
                  </a:lnTo>
                  <a:lnTo>
                    <a:pt x="8" y="398"/>
                  </a:lnTo>
                  <a:lnTo>
                    <a:pt x="6" y="393"/>
                  </a:lnTo>
                  <a:lnTo>
                    <a:pt x="5" y="389"/>
                  </a:lnTo>
                  <a:lnTo>
                    <a:pt x="3" y="384"/>
                  </a:lnTo>
                  <a:lnTo>
                    <a:pt x="2" y="378"/>
                  </a:lnTo>
                  <a:lnTo>
                    <a:pt x="2" y="372"/>
                  </a:lnTo>
                  <a:lnTo>
                    <a:pt x="0" y="364"/>
                  </a:lnTo>
                  <a:lnTo>
                    <a:pt x="0" y="356"/>
                  </a:lnTo>
                  <a:lnTo>
                    <a:pt x="0" y="347"/>
                  </a:lnTo>
                  <a:lnTo>
                    <a:pt x="2" y="336"/>
                  </a:lnTo>
                  <a:lnTo>
                    <a:pt x="2" y="325"/>
                  </a:lnTo>
                  <a:lnTo>
                    <a:pt x="3" y="315"/>
                  </a:lnTo>
                  <a:lnTo>
                    <a:pt x="5" y="302"/>
                  </a:lnTo>
                  <a:lnTo>
                    <a:pt x="6" y="290"/>
                  </a:lnTo>
                  <a:lnTo>
                    <a:pt x="9" y="278"/>
                  </a:lnTo>
                  <a:lnTo>
                    <a:pt x="12" y="264"/>
                  </a:lnTo>
                  <a:lnTo>
                    <a:pt x="14" y="250"/>
                  </a:lnTo>
                  <a:lnTo>
                    <a:pt x="19" y="235"/>
                  </a:lnTo>
                  <a:lnTo>
                    <a:pt x="22" y="219"/>
                  </a:lnTo>
                  <a:lnTo>
                    <a:pt x="25" y="204"/>
                  </a:lnTo>
                  <a:lnTo>
                    <a:pt x="31" y="181"/>
                  </a:lnTo>
                  <a:lnTo>
                    <a:pt x="37" y="161"/>
                  </a:lnTo>
                  <a:lnTo>
                    <a:pt x="43" y="141"/>
                  </a:lnTo>
                  <a:lnTo>
                    <a:pt x="51" y="122"/>
                  </a:lnTo>
                  <a:lnTo>
                    <a:pt x="57" y="104"/>
                  </a:lnTo>
                  <a:lnTo>
                    <a:pt x="63" y="87"/>
                  </a:lnTo>
                  <a:lnTo>
                    <a:pt x="71" y="71"/>
                  </a:lnTo>
                  <a:lnTo>
                    <a:pt x="77" y="56"/>
                  </a:lnTo>
                  <a:lnTo>
                    <a:pt x="80" y="50"/>
                  </a:lnTo>
                  <a:lnTo>
                    <a:pt x="85" y="43"/>
                  </a:lnTo>
                  <a:lnTo>
                    <a:pt x="88" y="37"/>
                  </a:lnTo>
                  <a:lnTo>
                    <a:pt x="91" y="31"/>
                  </a:lnTo>
                  <a:lnTo>
                    <a:pt x="94" y="27"/>
                  </a:lnTo>
                  <a:lnTo>
                    <a:pt x="97" y="22"/>
                  </a:lnTo>
                  <a:lnTo>
                    <a:pt x="102" y="17"/>
                  </a:lnTo>
                  <a:lnTo>
                    <a:pt x="105" y="14"/>
                  </a:lnTo>
                  <a:lnTo>
                    <a:pt x="108" y="11"/>
                  </a:lnTo>
                  <a:lnTo>
                    <a:pt x="111" y="8"/>
                  </a:lnTo>
                  <a:lnTo>
                    <a:pt x="114" y="5"/>
                  </a:lnTo>
                  <a:lnTo>
                    <a:pt x="117" y="3"/>
                  </a:lnTo>
                  <a:lnTo>
                    <a:pt x="120" y="2"/>
                  </a:lnTo>
                  <a:lnTo>
                    <a:pt x="123" y="0"/>
                  </a:lnTo>
                  <a:lnTo>
                    <a:pt x="126" y="0"/>
                  </a:lnTo>
                  <a:lnTo>
                    <a:pt x="129" y="0"/>
                  </a:lnTo>
                  <a:lnTo>
                    <a:pt x="134" y="0"/>
                  </a:lnTo>
                  <a:lnTo>
                    <a:pt x="139" y="2"/>
                  </a:lnTo>
                  <a:lnTo>
                    <a:pt x="142" y="3"/>
                  </a:lnTo>
                  <a:lnTo>
                    <a:pt x="145" y="6"/>
                  </a:lnTo>
                  <a:lnTo>
                    <a:pt x="148" y="10"/>
                  </a:lnTo>
                  <a:lnTo>
                    <a:pt x="151" y="14"/>
                  </a:lnTo>
                  <a:lnTo>
                    <a:pt x="153" y="19"/>
                  </a:lnTo>
                  <a:lnTo>
                    <a:pt x="154" y="25"/>
                  </a:lnTo>
                  <a:lnTo>
                    <a:pt x="154" y="31"/>
                  </a:lnTo>
                  <a:lnTo>
                    <a:pt x="156" y="39"/>
                  </a:lnTo>
                  <a:lnTo>
                    <a:pt x="156" y="47"/>
                  </a:lnTo>
                  <a:lnTo>
                    <a:pt x="156" y="56"/>
                  </a:lnTo>
                  <a:lnTo>
                    <a:pt x="156" y="65"/>
                  </a:lnTo>
                  <a:lnTo>
                    <a:pt x="154" y="76"/>
                  </a:lnTo>
                  <a:lnTo>
                    <a:pt x="154" y="87"/>
                  </a:lnTo>
                  <a:lnTo>
                    <a:pt x="153" y="99"/>
                  </a:lnTo>
                  <a:lnTo>
                    <a:pt x="149" y="111"/>
                  </a:lnTo>
                  <a:lnTo>
                    <a:pt x="148" y="124"/>
                  </a:lnTo>
                  <a:lnTo>
                    <a:pt x="145" y="137"/>
                  </a:lnTo>
                  <a:lnTo>
                    <a:pt x="142" y="153"/>
                  </a:lnTo>
                  <a:lnTo>
                    <a:pt x="139" y="170"/>
                  </a:lnTo>
                  <a:lnTo>
                    <a:pt x="134" y="187"/>
                  </a:lnTo>
                  <a:lnTo>
                    <a:pt x="131" y="204"/>
                  </a:lnTo>
                  <a:lnTo>
                    <a:pt x="126" y="224"/>
                  </a:lnTo>
                  <a:lnTo>
                    <a:pt x="122" y="239"/>
                  </a:lnTo>
                  <a:lnTo>
                    <a:pt x="122" y="239"/>
                  </a:lnTo>
                  <a:close/>
                  <a:moveTo>
                    <a:pt x="105" y="168"/>
                  </a:moveTo>
                  <a:lnTo>
                    <a:pt x="106" y="158"/>
                  </a:lnTo>
                  <a:lnTo>
                    <a:pt x="109" y="148"/>
                  </a:lnTo>
                  <a:lnTo>
                    <a:pt x="111" y="139"/>
                  </a:lnTo>
                  <a:lnTo>
                    <a:pt x="113" y="131"/>
                  </a:lnTo>
                  <a:lnTo>
                    <a:pt x="114" y="124"/>
                  </a:lnTo>
                  <a:lnTo>
                    <a:pt x="114" y="117"/>
                  </a:lnTo>
                  <a:lnTo>
                    <a:pt x="114" y="111"/>
                  </a:lnTo>
                  <a:lnTo>
                    <a:pt x="116" y="107"/>
                  </a:lnTo>
                  <a:lnTo>
                    <a:pt x="116" y="102"/>
                  </a:lnTo>
                  <a:lnTo>
                    <a:pt x="114" y="99"/>
                  </a:lnTo>
                  <a:lnTo>
                    <a:pt x="114" y="96"/>
                  </a:lnTo>
                  <a:lnTo>
                    <a:pt x="114" y="93"/>
                  </a:lnTo>
                  <a:lnTo>
                    <a:pt x="113" y="91"/>
                  </a:lnTo>
                  <a:lnTo>
                    <a:pt x="111" y="90"/>
                  </a:lnTo>
                  <a:lnTo>
                    <a:pt x="109" y="88"/>
                  </a:lnTo>
                  <a:lnTo>
                    <a:pt x="108" y="88"/>
                  </a:lnTo>
                  <a:lnTo>
                    <a:pt x="106" y="88"/>
                  </a:lnTo>
                  <a:lnTo>
                    <a:pt x="103" y="90"/>
                  </a:lnTo>
                  <a:lnTo>
                    <a:pt x="102" y="91"/>
                  </a:lnTo>
                  <a:lnTo>
                    <a:pt x="99" y="94"/>
                  </a:lnTo>
                  <a:lnTo>
                    <a:pt x="96" y="99"/>
                  </a:lnTo>
                  <a:lnTo>
                    <a:pt x="94" y="104"/>
                  </a:lnTo>
                  <a:lnTo>
                    <a:pt x="91" y="110"/>
                  </a:lnTo>
                  <a:lnTo>
                    <a:pt x="88" y="116"/>
                  </a:lnTo>
                  <a:lnTo>
                    <a:pt x="86" y="121"/>
                  </a:lnTo>
                  <a:lnTo>
                    <a:pt x="83" y="127"/>
                  </a:lnTo>
                  <a:lnTo>
                    <a:pt x="82" y="131"/>
                  </a:lnTo>
                  <a:lnTo>
                    <a:pt x="79" y="137"/>
                  </a:lnTo>
                  <a:lnTo>
                    <a:pt x="77" y="145"/>
                  </a:lnTo>
                  <a:lnTo>
                    <a:pt x="76" y="153"/>
                  </a:lnTo>
                  <a:lnTo>
                    <a:pt x="72" y="161"/>
                  </a:lnTo>
                  <a:lnTo>
                    <a:pt x="69" y="168"/>
                  </a:lnTo>
                  <a:lnTo>
                    <a:pt x="105" y="168"/>
                  </a:lnTo>
                  <a:lnTo>
                    <a:pt x="105" y="16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70"/>
            <p:cNvSpPr>
              <a:spLocks/>
            </p:cNvSpPr>
            <p:nvPr/>
          </p:nvSpPr>
          <p:spPr bwMode="auto">
            <a:xfrm>
              <a:off x="3220" y="1165"/>
              <a:ext cx="88" cy="267"/>
            </a:xfrm>
            <a:custGeom>
              <a:avLst/>
              <a:gdLst>
                <a:gd name="T0" fmla="*/ 138 w 177"/>
                <a:gd name="T1" fmla="*/ 0 h 534"/>
                <a:gd name="T2" fmla="*/ 177 w 177"/>
                <a:gd name="T3" fmla="*/ 0 h 534"/>
                <a:gd name="T4" fmla="*/ 38 w 177"/>
                <a:gd name="T5" fmla="*/ 534 h 534"/>
                <a:gd name="T6" fmla="*/ 0 w 177"/>
                <a:gd name="T7" fmla="*/ 534 h 534"/>
                <a:gd name="T8" fmla="*/ 138 w 177"/>
                <a:gd name="T9" fmla="*/ 0 h 534"/>
              </a:gdLst>
              <a:ahLst/>
              <a:cxnLst>
                <a:cxn ang="0">
                  <a:pos x="T0" y="T1"/>
                </a:cxn>
                <a:cxn ang="0">
                  <a:pos x="T2" y="T3"/>
                </a:cxn>
                <a:cxn ang="0">
                  <a:pos x="T4" y="T5"/>
                </a:cxn>
                <a:cxn ang="0">
                  <a:pos x="T6" y="T7"/>
                </a:cxn>
                <a:cxn ang="0">
                  <a:pos x="T8" y="T9"/>
                </a:cxn>
              </a:cxnLst>
              <a:rect l="0" t="0" r="r" b="b"/>
              <a:pathLst>
                <a:path w="177" h="534">
                  <a:moveTo>
                    <a:pt x="138" y="0"/>
                  </a:moveTo>
                  <a:lnTo>
                    <a:pt x="177" y="0"/>
                  </a:lnTo>
                  <a:lnTo>
                    <a:pt x="38" y="534"/>
                  </a:lnTo>
                  <a:lnTo>
                    <a:pt x="0" y="534"/>
                  </a:lnTo>
                  <a:lnTo>
                    <a:pt x="138"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71"/>
            <p:cNvSpPr>
              <a:spLocks/>
            </p:cNvSpPr>
            <p:nvPr/>
          </p:nvSpPr>
          <p:spPr bwMode="auto">
            <a:xfrm>
              <a:off x="3262" y="1160"/>
              <a:ext cx="101" cy="277"/>
            </a:xfrm>
            <a:custGeom>
              <a:avLst/>
              <a:gdLst>
                <a:gd name="T0" fmla="*/ 60 w 201"/>
                <a:gd name="T1" fmla="*/ 358 h 554"/>
                <a:gd name="T2" fmla="*/ 55 w 201"/>
                <a:gd name="T3" fmla="*/ 384 h 554"/>
                <a:gd name="T4" fmla="*/ 50 w 201"/>
                <a:gd name="T5" fmla="*/ 406 h 554"/>
                <a:gd name="T6" fmla="*/ 49 w 201"/>
                <a:gd name="T7" fmla="*/ 424 h 554"/>
                <a:gd name="T8" fmla="*/ 50 w 201"/>
                <a:gd name="T9" fmla="*/ 441 h 554"/>
                <a:gd name="T10" fmla="*/ 57 w 201"/>
                <a:gd name="T11" fmla="*/ 449 h 554"/>
                <a:gd name="T12" fmla="*/ 63 w 201"/>
                <a:gd name="T13" fmla="*/ 447 h 554"/>
                <a:gd name="T14" fmla="*/ 69 w 201"/>
                <a:gd name="T15" fmla="*/ 443 h 554"/>
                <a:gd name="T16" fmla="*/ 77 w 201"/>
                <a:gd name="T17" fmla="*/ 432 h 554"/>
                <a:gd name="T18" fmla="*/ 87 w 201"/>
                <a:gd name="T19" fmla="*/ 404 h 554"/>
                <a:gd name="T20" fmla="*/ 94 w 201"/>
                <a:gd name="T21" fmla="*/ 373 h 554"/>
                <a:gd name="T22" fmla="*/ 95 w 201"/>
                <a:gd name="T23" fmla="*/ 352 h 554"/>
                <a:gd name="T24" fmla="*/ 92 w 201"/>
                <a:gd name="T25" fmla="*/ 341 h 554"/>
                <a:gd name="T26" fmla="*/ 80 w 201"/>
                <a:gd name="T27" fmla="*/ 319 h 554"/>
                <a:gd name="T28" fmla="*/ 69 w 201"/>
                <a:gd name="T29" fmla="*/ 296 h 554"/>
                <a:gd name="T30" fmla="*/ 64 w 201"/>
                <a:gd name="T31" fmla="*/ 270 h 554"/>
                <a:gd name="T32" fmla="*/ 66 w 201"/>
                <a:gd name="T33" fmla="*/ 238 h 554"/>
                <a:gd name="T34" fmla="*/ 70 w 201"/>
                <a:gd name="T35" fmla="*/ 201 h 554"/>
                <a:gd name="T36" fmla="*/ 80 w 201"/>
                <a:gd name="T37" fmla="*/ 156 h 554"/>
                <a:gd name="T38" fmla="*/ 98 w 201"/>
                <a:gd name="T39" fmla="*/ 97 h 554"/>
                <a:gd name="T40" fmla="*/ 114 w 201"/>
                <a:gd name="T41" fmla="*/ 60 h 554"/>
                <a:gd name="T42" fmla="*/ 126 w 201"/>
                <a:gd name="T43" fmla="*/ 39 h 554"/>
                <a:gd name="T44" fmla="*/ 138 w 201"/>
                <a:gd name="T45" fmla="*/ 20 h 554"/>
                <a:gd name="T46" fmla="*/ 151 w 201"/>
                <a:gd name="T47" fmla="*/ 8 h 554"/>
                <a:gd name="T48" fmla="*/ 164 w 201"/>
                <a:gd name="T49" fmla="*/ 0 h 554"/>
                <a:gd name="T50" fmla="*/ 180 w 201"/>
                <a:gd name="T51" fmla="*/ 0 h 554"/>
                <a:gd name="T52" fmla="*/ 192 w 201"/>
                <a:gd name="T53" fmla="*/ 10 h 554"/>
                <a:gd name="T54" fmla="*/ 200 w 201"/>
                <a:gd name="T55" fmla="*/ 30 h 554"/>
                <a:gd name="T56" fmla="*/ 201 w 201"/>
                <a:gd name="T57" fmla="*/ 60 h 554"/>
                <a:gd name="T58" fmla="*/ 195 w 201"/>
                <a:gd name="T59" fmla="*/ 104 h 554"/>
                <a:gd name="T60" fmla="*/ 184 w 201"/>
                <a:gd name="T61" fmla="*/ 159 h 554"/>
                <a:gd name="T62" fmla="*/ 149 w 201"/>
                <a:gd name="T63" fmla="*/ 151 h 554"/>
                <a:gd name="T64" fmla="*/ 152 w 201"/>
                <a:gd name="T65" fmla="*/ 131 h 554"/>
                <a:gd name="T66" fmla="*/ 154 w 201"/>
                <a:gd name="T67" fmla="*/ 116 h 554"/>
                <a:gd name="T68" fmla="*/ 152 w 201"/>
                <a:gd name="T69" fmla="*/ 107 h 554"/>
                <a:gd name="T70" fmla="*/ 147 w 201"/>
                <a:gd name="T71" fmla="*/ 101 h 554"/>
                <a:gd name="T72" fmla="*/ 141 w 201"/>
                <a:gd name="T73" fmla="*/ 101 h 554"/>
                <a:gd name="T74" fmla="*/ 130 w 201"/>
                <a:gd name="T75" fmla="*/ 111 h 554"/>
                <a:gd name="T76" fmla="*/ 123 w 201"/>
                <a:gd name="T77" fmla="*/ 133 h 554"/>
                <a:gd name="T78" fmla="*/ 118 w 201"/>
                <a:gd name="T79" fmla="*/ 153 h 554"/>
                <a:gd name="T80" fmla="*/ 117 w 201"/>
                <a:gd name="T81" fmla="*/ 170 h 554"/>
                <a:gd name="T82" fmla="*/ 124 w 201"/>
                <a:gd name="T83" fmla="*/ 184 h 554"/>
                <a:gd name="T84" fmla="*/ 137 w 201"/>
                <a:gd name="T85" fmla="*/ 202 h 554"/>
                <a:gd name="T86" fmla="*/ 146 w 201"/>
                <a:gd name="T87" fmla="*/ 219 h 554"/>
                <a:gd name="T88" fmla="*/ 151 w 201"/>
                <a:gd name="T89" fmla="*/ 244 h 554"/>
                <a:gd name="T90" fmla="*/ 151 w 201"/>
                <a:gd name="T91" fmla="*/ 282 h 554"/>
                <a:gd name="T92" fmla="*/ 143 w 201"/>
                <a:gd name="T93" fmla="*/ 329 h 554"/>
                <a:gd name="T94" fmla="*/ 127 w 201"/>
                <a:gd name="T95" fmla="*/ 396 h 554"/>
                <a:gd name="T96" fmla="*/ 103 w 201"/>
                <a:gd name="T97" fmla="*/ 466 h 554"/>
                <a:gd name="T98" fmla="*/ 89 w 201"/>
                <a:gd name="T99" fmla="*/ 495 h 554"/>
                <a:gd name="T100" fmla="*/ 75 w 201"/>
                <a:gd name="T101" fmla="*/ 520 h 554"/>
                <a:gd name="T102" fmla="*/ 63 w 201"/>
                <a:gd name="T103" fmla="*/ 537 h 554"/>
                <a:gd name="T104" fmla="*/ 49 w 201"/>
                <a:gd name="T105" fmla="*/ 549 h 554"/>
                <a:gd name="T106" fmla="*/ 35 w 201"/>
                <a:gd name="T107" fmla="*/ 554 h 554"/>
                <a:gd name="T108" fmla="*/ 23 w 201"/>
                <a:gd name="T109" fmla="*/ 554 h 554"/>
                <a:gd name="T110" fmla="*/ 13 w 201"/>
                <a:gd name="T111" fmla="*/ 549 h 554"/>
                <a:gd name="T112" fmla="*/ 7 w 201"/>
                <a:gd name="T113" fmla="*/ 541 h 554"/>
                <a:gd name="T114" fmla="*/ 3 w 201"/>
                <a:gd name="T115" fmla="*/ 529 h 554"/>
                <a:gd name="T116" fmla="*/ 0 w 201"/>
                <a:gd name="T117" fmla="*/ 514 h 554"/>
                <a:gd name="T118" fmla="*/ 1 w 201"/>
                <a:gd name="T119" fmla="*/ 487 h 554"/>
                <a:gd name="T120" fmla="*/ 6 w 201"/>
                <a:gd name="T121" fmla="*/ 441 h 554"/>
                <a:gd name="T122" fmla="*/ 16 w 201"/>
                <a:gd name="T123" fmla="*/ 38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1" h="554">
                  <a:moveTo>
                    <a:pt x="21" y="367"/>
                  </a:moveTo>
                  <a:lnTo>
                    <a:pt x="41" y="363"/>
                  </a:lnTo>
                  <a:lnTo>
                    <a:pt x="60" y="358"/>
                  </a:lnTo>
                  <a:lnTo>
                    <a:pt x="58" y="367"/>
                  </a:lnTo>
                  <a:lnTo>
                    <a:pt x="57" y="376"/>
                  </a:lnTo>
                  <a:lnTo>
                    <a:pt x="55" y="384"/>
                  </a:lnTo>
                  <a:lnTo>
                    <a:pt x="53" y="392"/>
                  </a:lnTo>
                  <a:lnTo>
                    <a:pt x="52" y="398"/>
                  </a:lnTo>
                  <a:lnTo>
                    <a:pt x="50" y="406"/>
                  </a:lnTo>
                  <a:lnTo>
                    <a:pt x="50" y="410"/>
                  </a:lnTo>
                  <a:lnTo>
                    <a:pt x="50" y="416"/>
                  </a:lnTo>
                  <a:lnTo>
                    <a:pt x="49" y="424"/>
                  </a:lnTo>
                  <a:lnTo>
                    <a:pt x="49" y="430"/>
                  </a:lnTo>
                  <a:lnTo>
                    <a:pt x="50" y="436"/>
                  </a:lnTo>
                  <a:lnTo>
                    <a:pt x="50" y="441"/>
                  </a:lnTo>
                  <a:lnTo>
                    <a:pt x="52" y="444"/>
                  </a:lnTo>
                  <a:lnTo>
                    <a:pt x="53" y="447"/>
                  </a:lnTo>
                  <a:lnTo>
                    <a:pt x="57" y="449"/>
                  </a:lnTo>
                  <a:lnTo>
                    <a:pt x="58" y="449"/>
                  </a:lnTo>
                  <a:lnTo>
                    <a:pt x="61" y="449"/>
                  </a:lnTo>
                  <a:lnTo>
                    <a:pt x="63" y="447"/>
                  </a:lnTo>
                  <a:lnTo>
                    <a:pt x="64" y="446"/>
                  </a:lnTo>
                  <a:lnTo>
                    <a:pt x="67" y="444"/>
                  </a:lnTo>
                  <a:lnTo>
                    <a:pt x="69" y="443"/>
                  </a:lnTo>
                  <a:lnTo>
                    <a:pt x="72" y="440"/>
                  </a:lnTo>
                  <a:lnTo>
                    <a:pt x="73" y="436"/>
                  </a:lnTo>
                  <a:lnTo>
                    <a:pt x="77" y="432"/>
                  </a:lnTo>
                  <a:lnTo>
                    <a:pt x="80" y="424"/>
                  </a:lnTo>
                  <a:lnTo>
                    <a:pt x="84" y="413"/>
                  </a:lnTo>
                  <a:lnTo>
                    <a:pt x="87" y="404"/>
                  </a:lnTo>
                  <a:lnTo>
                    <a:pt x="90" y="393"/>
                  </a:lnTo>
                  <a:lnTo>
                    <a:pt x="92" y="384"/>
                  </a:lnTo>
                  <a:lnTo>
                    <a:pt x="94" y="373"/>
                  </a:lnTo>
                  <a:lnTo>
                    <a:pt x="95" y="364"/>
                  </a:lnTo>
                  <a:lnTo>
                    <a:pt x="95" y="356"/>
                  </a:lnTo>
                  <a:lnTo>
                    <a:pt x="95" y="352"/>
                  </a:lnTo>
                  <a:lnTo>
                    <a:pt x="95" y="349"/>
                  </a:lnTo>
                  <a:lnTo>
                    <a:pt x="94" y="344"/>
                  </a:lnTo>
                  <a:lnTo>
                    <a:pt x="92" y="341"/>
                  </a:lnTo>
                  <a:lnTo>
                    <a:pt x="89" y="333"/>
                  </a:lnTo>
                  <a:lnTo>
                    <a:pt x="84" y="326"/>
                  </a:lnTo>
                  <a:lnTo>
                    <a:pt x="80" y="319"/>
                  </a:lnTo>
                  <a:lnTo>
                    <a:pt x="75" y="312"/>
                  </a:lnTo>
                  <a:lnTo>
                    <a:pt x="72" y="304"/>
                  </a:lnTo>
                  <a:lnTo>
                    <a:pt x="69" y="296"/>
                  </a:lnTo>
                  <a:lnTo>
                    <a:pt x="67" y="289"/>
                  </a:lnTo>
                  <a:lnTo>
                    <a:pt x="66" y="279"/>
                  </a:lnTo>
                  <a:lnTo>
                    <a:pt x="64" y="270"/>
                  </a:lnTo>
                  <a:lnTo>
                    <a:pt x="64" y="261"/>
                  </a:lnTo>
                  <a:lnTo>
                    <a:pt x="64" y="250"/>
                  </a:lnTo>
                  <a:lnTo>
                    <a:pt x="66" y="238"/>
                  </a:lnTo>
                  <a:lnTo>
                    <a:pt x="66" y="227"/>
                  </a:lnTo>
                  <a:lnTo>
                    <a:pt x="67" y="215"/>
                  </a:lnTo>
                  <a:lnTo>
                    <a:pt x="70" y="201"/>
                  </a:lnTo>
                  <a:lnTo>
                    <a:pt x="73" y="187"/>
                  </a:lnTo>
                  <a:lnTo>
                    <a:pt x="77" y="171"/>
                  </a:lnTo>
                  <a:lnTo>
                    <a:pt x="80" y="156"/>
                  </a:lnTo>
                  <a:lnTo>
                    <a:pt x="86" y="136"/>
                  </a:lnTo>
                  <a:lnTo>
                    <a:pt x="92" y="116"/>
                  </a:lnTo>
                  <a:lnTo>
                    <a:pt x="98" y="97"/>
                  </a:lnTo>
                  <a:lnTo>
                    <a:pt x="106" y="79"/>
                  </a:lnTo>
                  <a:lnTo>
                    <a:pt x="110" y="70"/>
                  </a:lnTo>
                  <a:lnTo>
                    <a:pt x="114" y="60"/>
                  </a:lnTo>
                  <a:lnTo>
                    <a:pt x="118" y="53"/>
                  </a:lnTo>
                  <a:lnTo>
                    <a:pt x="121" y="45"/>
                  </a:lnTo>
                  <a:lnTo>
                    <a:pt x="126" y="39"/>
                  </a:lnTo>
                  <a:lnTo>
                    <a:pt x="129" y="33"/>
                  </a:lnTo>
                  <a:lnTo>
                    <a:pt x="134" y="27"/>
                  </a:lnTo>
                  <a:lnTo>
                    <a:pt x="138" y="20"/>
                  </a:lnTo>
                  <a:lnTo>
                    <a:pt x="141" y="16"/>
                  </a:lnTo>
                  <a:lnTo>
                    <a:pt x="146" y="11"/>
                  </a:lnTo>
                  <a:lnTo>
                    <a:pt x="151" y="8"/>
                  </a:lnTo>
                  <a:lnTo>
                    <a:pt x="155" y="5"/>
                  </a:lnTo>
                  <a:lnTo>
                    <a:pt x="160" y="2"/>
                  </a:lnTo>
                  <a:lnTo>
                    <a:pt x="164" y="0"/>
                  </a:lnTo>
                  <a:lnTo>
                    <a:pt x="169" y="0"/>
                  </a:lnTo>
                  <a:lnTo>
                    <a:pt x="174" y="0"/>
                  </a:lnTo>
                  <a:lnTo>
                    <a:pt x="180" y="0"/>
                  </a:lnTo>
                  <a:lnTo>
                    <a:pt x="184" y="2"/>
                  </a:lnTo>
                  <a:lnTo>
                    <a:pt x="189" y="5"/>
                  </a:lnTo>
                  <a:lnTo>
                    <a:pt x="192" y="10"/>
                  </a:lnTo>
                  <a:lnTo>
                    <a:pt x="195" y="14"/>
                  </a:lnTo>
                  <a:lnTo>
                    <a:pt x="198" y="20"/>
                  </a:lnTo>
                  <a:lnTo>
                    <a:pt x="200" y="30"/>
                  </a:lnTo>
                  <a:lnTo>
                    <a:pt x="201" y="37"/>
                  </a:lnTo>
                  <a:lnTo>
                    <a:pt x="201" y="48"/>
                  </a:lnTo>
                  <a:lnTo>
                    <a:pt x="201" y="60"/>
                  </a:lnTo>
                  <a:lnTo>
                    <a:pt x="200" y="73"/>
                  </a:lnTo>
                  <a:lnTo>
                    <a:pt x="198" y="88"/>
                  </a:lnTo>
                  <a:lnTo>
                    <a:pt x="195" y="104"/>
                  </a:lnTo>
                  <a:lnTo>
                    <a:pt x="192" y="121"/>
                  </a:lnTo>
                  <a:lnTo>
                    <a:pt x="189" y="139"/>
                  </a:lnTo>
                  <a:lnTo>
                    <a:pt x="184" y="159"/>
                  </a:lnTo>
                  <a:lnTo>
                    <a:pt x="146" y="168"/>
                  </a:lnTo>
                  <a:lnTo>
                    <a:pt x="147" y="161"/>
                  </a:lnTo>
                  <a:lnTo>
                    <a:pt x="149" y="151"/>
                  </a:lnTo>
                  <a:lnTo>
                    <a:pt x="151" y="144"/>
                  </a:lnTo>
                  <a:lnTo>
                    <a:pt x="152" y="138"/>
                  </a:lnTo>
                  <a:lnTo>
                    <a:pt x="152" y="131"/>
                  </a:lnTo>
                  <a:lnTo>
                    <a:pt x="152" y="125"/>
                  </a:lnTo>
                  <a:lnTo>
                    <a:pt x="154" y="121"/>
                  </a:lnTo>
                  <a:lnTo>
                    <a:pt x="154" y="116"/>
                  </a:lnTo>
                  <a:lnTo>
                    <a:pt x="152" y="113"/>
                  </a:lnTo>
                  <a:lnTo>
                    <a:pt x="152" y="108"/>
                  </a:lnTo>
                  <a:lnTo>
                    <a:pt x="152" y="107"/>
                  </a:lnTo>
                  <a:lnTo>
                    <a:pt x="151" y="104"/>
                  </a:lnTo>
                  <a:lnTo>
                    <a:pt x="149" y="102"/>
                  </a:lnTo>
                  <a:lnTo>
                    <a:pt x="147" y="101"/>
                  </a:lnTo>
                  <a:lnTo>
                    <a:pt x="146" y="101"/>
                  </a:lnTo>
                  <a:lnTo>
                    <a:pt x="144" y="99"/>
                  </a:lnTo>
                  <a:lnTo>
                    <a:pt x="141" y="101"/>
                  </a:lnTo>
                  <a:lnTo>
                    <a:pt x="138" y="102"/>
                  </a:lnTo>
                  <a:lnTo>
                    <a:pt x="135" y="107"/>
                  </a:lnTo>
                  <a:lnTo>
                    <a:pt x="130" y="111"/>
                  </a:lnTo>
                  <a:lnTo>
                    <a:pt x="127" y="118"/>
                  </a:lnTo>
                  <a:lnTo>
                    <a:pt x="124" y="125"/>
                  </a:lnTo>
                  <a:lnTo>
                    <a:pt x="123" y="133"/>
                  </a:lnTo>
                  <a:lnTo>
                    <a:pt x="120" y="142"/>
                  </a:lnTo>
                  <a:lnTo>
                    <a:pt x="118" y="148"/>
                  </a:lnTo>
                  <a:lnTo>
                    <a:pt x="118" y="153"/>
                  </a:lnTo>
                  <a:lnTo>
                    <a:pt x="117" y="159"/>
                  </a:lnTo>
                  <a:lnTo>
                    <a:pt x="117" y="165"/>
                  </a:lnTo>
                  <a:lnTo>
                    <a:pt x="117" y="170"/>
                  </a:lnTo>
                  <a:lnTo>
                    <a:pt x="118" y="175"/>
                  </a:lnTo>
                  <a:lnTo>
                    <a:pt x="121" y="179"/>
                  </a:lnTo>
                  <a:lnTo>
                    <a:pt x="124" y="184"/>
                  </a:lnTo>
                  <a:lnTo>
                    <a:pt x="129" y="190"/>
                  </a:lnTo>
                  <a:lnTo>
                    <a:pt x="134" y="196"/>
                  </a:lnTo>
                  <a:lnTo>
                    <a:pt x="137" y="202"/>
                  </a:lnTo>
                  <a:lnTo>
                    <a:pt x="140" y="208"/>
                  </a:lnTo>
                  <a:lnTo>
                    <a:pt x="143" y="215"/>
                  </a:lnTo>
                  <a:lnTo>
                    <a:pt x="146" y="219"/>
                  </a:lnTo>
                  <a:lnTo>
                    <a:pt x="147" y="225"/>
                  </a:lnTo>
                  <a:lnTo>
                    <a:pt x="149" y="232"/>
                  </a:lnTo>
                  <a:lnTo>
                    <a:pt x="151" y="244"/>
                  </a:lnTo>
                  <a:lnTo>
                    <a:pt x="152" y="259"/>
                  </a:lnTo>
                  <a:lnTo>
                    <a:pt x="151" y="275"/>
                  </a:lnTo>
                  <a:lnTo>
                    <a:pt x="151" y="282"/>
                  </a:lnTo>
                  <a:lnTo>
                    <a:pt x="149" y="292"/>
                  </a:lnTo>
                  <a:lnTo>
                    <a:pt x="147" y="310"/>
                  </a:lnTo>
                  <a:lnTo>
                    <a:pt x="143" y="329"/>
                  </a:lnTo>
                  <a:lnTo>
                    <a:pt x="140" y="349"/>
                  </a:lnTo>
                  <a:lnTo>
                    <a:pt x="134" y="370"/>
                  </a:lnTo>
                  <a:lnTo>
                    <a:pt x="127" y="396"/>
                  </a:lnTo>
                  <a:lnTo>
                    <a:pt x="120" y="420"/>
                  </a:lnTo>
                  <a:lnTo>
                    <a:pt x="110" y="443"/>
                  </a:lnTo>
                  <a:lnTo>
                    <a:pt x="103" y="466"/>
                  </a:lnTo>
                  <a:lnTo>
                    <a:pt x="98" y="477"/>
                  </a:lnTo>
                  <a:lnTo>
                    <a:pt x="94" y="486"/>
                  </a:lnTo>
                  <a:lnTo>
                    <a:pt x="89" y="495"/>
                  </a:lnTo>
                  <a:lnTo>
                    <a:pt x="84" y="504"/>
                  </a:lnTo>
                  <a:lnTo>
                    <a:pt x="80" y="512"/>
                  </a:lnTo>
                  <a:lnTo>
                    <a:pt x="75" y="520"/>
                  </a:lnTo>
                  <a:lnTo>
                    <a:pt x="72" y="526"/>
                  </a:lnTo>
                  <a:lnTo>
                    <a:pt x="67" y="532"/>
                  </a:lnTo>
                  <a:lnTo>
                    <a:pt x="63" y="537"/>
                  </a:lnTo>
                  <a:lnTo>
                    <a:pt x="58" y="541"/>
                  </a:lnTo>
                  <a:lnTo>
                    <a:pt x="53" y="546"/>
                  </a:lnTo>
                  <a:lnTo>
                    <a:pt x="49" y="549"/>
                  </a:lnTo>
                  <a:lnTo>
                    <a:pt x="44" y="551"/>
                  </a:lnTo>
                  <a:lnTo>
                    <a:pt x="40" y="552"/>
                  </a:lnTo>
                  <a:lnTo>
                    <a:pt x="35" y="554"/>
                  </a:lnTo>
                  <a:lnTo>
                    <a:pt x="30" y="554"/>
                  </a:lnTo>
                  <a:lnTo>
                    <a:pt x="27" y="554"/>
                  </a:lnTo>
                  <a:lnTo>
                    <a:pt x="23" y="554"/>
                  </a:lnTo>
                  <a:lnTo>
                    <a:pt x="20" y="552"/>
                  </a:lnTo>
                  <a:lnTo>
                    <a:pt x="16" y="551"/>
                  </a:lnTo>
                  <a:lnTo>
                    <a:pt x="13" y="549"/>
                  </a:lnTo>
                  <a:lnTo>
                    <a:pt x="12" y="547"/>
                  </a:lnTo>
                  <a:lnTo>
                    <a:pt x="9" y="544"/>
                  </a:lnTo>
                  <a:lnTo>
                    <a:pt x="7" y="541"/>
                  </a:lnTo>
                  <a:lnTo>
                    <a:pt x="6" y="538"/>
                  </a:lnTo>
                  <a:lnTo>
                    <a:pt x="4" y="534"/>
                  </a:lnTo>
                  <a:lnTo>
                    <a:pt x="3" y="529"/>
                  </a:lnTo>
                  <a:lnTo>
                    <a:pt x="1" y="524"/>
                  </a:lnTo>
                  <a:lnTo>
                    <a:pt x="1" y="520"/>
                  </a:lnTo>
                  <a:lnTo>
                    <a:pt x="0" y="514"/>
                  </a:lnTo>
                  <a:lnTo>
                    <a:pt x="0" y="507"/>
                  </a:lnTo>
                  <a:lnTo>
                    <a:pt x="0" y="501"/>
                  </a:lnTo>
                  <a:lnTo>
                    <a:pt x="1" y="487"/>
                  </a:lnTo>
                  <a:lnTo>
                    <a:pt x="3" y="473"/>
                  </a:lnTo>
                  <a:lnTo>
                    <a:pt x="4" y="458"/>
                  </a:lnTo>
                  <a:lnTo>
                    <a:pt x="6" y="441"/>
                  </a:lnTo>
                  <a:lnTo>
                    <a:pt x="9" y="424"/>
                  </a:lnTo>
                  <a:lnTo>
                    <a:pt x="12" y="406"/>
                  </a:lnTo>
                  <a:lnTo>
                    <a:pt x="16" y="387"/>
                  </a:lnTo>
                  <a:lnTo>
                    <a:pt x="21" y="367"/>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2"/>
            <p:cNvSpPr>
              <a:spLocks noEditPoints="1"/>
            </p:cNvSpPr>
            <p:nvPr/>
          </p:nvSpPr>
          <p:spPr bwMode="auto">
            <a:xfrm>
              <a:off x="3331" y="1160"/>
              <a:ext cx="101" cy="277"/>
            </a:xfrm>
            <a:custGeom>
              <a:avLst/>
              <a:gdLst>
                <a:gd name="T0" fmla="*/ 44 w 202"/>
                <a:gd name="T1" fmla="*/ 245 h 554"/>
                <a:gd name="T2" fmla="*/ 57 w 202"/>
                <a:gd name="T3" fmla="*/ 201 h 554"/>
                <a:gd name="T4" fmla="*/ 71 w 202"/>
                <a:gd name="T5" fmla="*/ 161 h 554"/>
                <a:gd name="T6" fmla="*/ 83 w 202"/>
                <a:gd name="T7" fmla="*/ 124 h 554"/>
                <a:gd name="T8" fmla="*/ 97 w 202"/>
                <a:gd name="T9" fmla="*/ 91 h 554"/>
                <a:gd name="T10" fmla="*/ 111 w 202"/>
                <a:gd name="T11" fmla="*/ 64 h 554"/>
                <a:gd name="T12" fmla="*/ 123 w 202"/>
                <a:gd name="T13" fmla="*/ 40 h 554"/>
                <a:gd name="T14" fmla="*/ 137 w 202"/>
                <a:gd name="T15" fmla="*/ 24 h 554"/>
                <a:gd name="T16" fmla="*/ 149 w 202"/>
                <a:gd name="T17" fmla="*/ 10 h 554"/>
                <a:gd name="T18" fmla="*/ 160 w 202"/>
                <a:gd name="T19" fmla="*/ 2 h 554"/>
                <a:gd name="T20" fmla="*/ 172 w 202"/>
                <a:gd name="T21" fmla="*/ 0 h 554"/>
                <a:gd name="T22" fmla="*/ 183 w 202"/>
                <a:gd name="T23" fmla="*/ 2 h 554"/>
                <a:gd name="T24" fmla="*/ 191 w 202"/>
                <a:gd name="T25" fmla="*/ 10 h 554"/>
                <a:gd name="T26" fmla="*/ 197 w 202"/>
                <a:gd name="T27" fmla="*/ 22 h 554"/>
                <a:gd name="T28" fmla="*/ 202 w 202"/>
                <a:gd name="T29" fmla="*/ 40 h 554"/>
                <a:gd name="T30" fmla="*/ 202 w 202"/>
                <a:gd name="T31" fmla="*/ 62 h 554"/>
                <a:gd name="T32" fmla="*/ 202 w 202"/>
                <a:gd name="T33" fmla="*/ 90 h 554"/>
                <a:gd name="T34" fmla="*/ 197 w 202"/>
                <a:gd name="T35" fmla="*/ 122 h 554"/>
                <a:gd name="T36" fmla="*/ 192 w 202"/>
                <a:gd name="T37" fmla="*/ 158 h 554"/>
                <a:gd name="T38" fmla="*/ 185 w 202"/>
                <a:gd name="T39" fmla="*/ 198 h 554"/>
                <a:gd name="T40" fmla="*/ 175 w 202"/>
                <a:gd name="T41" fmla="*/ 241 h 554"/>
                <a:gd name="T42" fmla="*/ 160 w 202"/>
                <a:gd name="T43" fmla="*/ 296 h 554"/>
                <a:gd name="T44" fmla="*/ 143 w 202"/>
                <a:gd name="T45" fmla="*/ 358 h 554"/>
                <a:gd name="T46" fmla="*/ 124 w 202"/>
                <a:gd name="T47" fmla="*/ 412 h 554"/>
                <a:gd name="T48" fmla="*/ 108 w 202"/>
                <a:gd name="T49" fmla="*/ 455 h 554"/>
                <a:gd name="T50" fmla="*/ 91 w 202"/>
                <a:gd name="T51" fmla="*/ 492 h 554"/>
                <a:gd name="T52" fmla="*/ 74 w 202"/>
                <a:gd name="T53" fmla="*/ 521 h 554"/>
                <a:gd name="T54" fmla="*/ 57 w 202"/>
                <a:gd name="T55" fmla="*/ 541 h 554"/>
                <a:gd name="T56" fmla="*/ 41 w 202"/>
                <a:gd name="T57" fmla="*/ 552 h 554"/>
                <a:gd name="T58" fmla="*/ 24 w 202"/>
                <a:gd name="T59" fmla="*/ 554 h 554"/>
                <a:gd name="T60" fmla="*/ 12 w 202"/>
                <a:gd name="T61" fmla="*/ 547 h 554"/>
                <a:gd name="T62" fmla="*/ 4 w 202"/>
                <a:gd name="T63" fmla="*/ 532 h 554"/>
                <a:gd name="T64" fmla="*/ 0 w 202"/>
                <a:gd name="T65" fmla="*/ 509 h 554"/>
                <a:gd name="T66" fmla="*/ 0 w 202"/>
                <a:gd name="T67" fmla="*/ 477 h 554"/>
                <a:gd name="T68" fmla="*/ 4 w 202"/>
                <a:gd name="T69" fmla="*/ 433 h 554"/>
                <a:gd name="T70" fmla="*/ 12 w 202"/>
                <a:gd name="T71" fmla="*/ 383 h 554"/>
                <a:gd name="T72" fmla="*/ 24 w 202"/>
                <a:gd name="T73" fmla="*/ 322 h 554"/>
                <a:gd name="T74" fmla="*/ 35 w 202"/>
                <a:gd name="T75" fmla="*/ 278 h 554"/>
                <a:gd name="T76" fmla="*/ 64 w 202"/>
                <a:gd name="T77" fmla="*/ 316 h 554"/>
                <a:gd name="T78" fmla="*/ 55 w 202"/>
                <a:gd name="T79" fmla="*/ 361 h 554"/>
                <a:gd name="T80" fmla="*/ 51 w 202"/>
                <a:gd name="T81" fmla="*/ 395 h 554"/>
                <a:gd name="T82" fmla="*/ 52 w 202"/>
                <a:gd name="T83" fmla="*/ 416 h 554"/>
                <a:gd name="T84" fmla="*/ 55 w 202"/>
                <a:gd name="T85" fmla="*/ 427 h 554"/>
                <a:gd name="T86" fmla="*/ 64 w 202"/>
                <a:gd name="T87" fmla="*/ 430 h 554"/>
                <a:gd name="T88" fmla="*/ 74 w 202"/>
                <a:gd name="T89" fmla="*/ 421 h 554"/>
                <a:gd name="T90" fmla="*/ 86 w 202"/>
                <a:gd name="T91" fmla="*/ 404 h 554"/>
                <a:gd name="T92" fmla="*/ 94 w 202"/>
                <a:gd name="T93" fmla="*/ 386 h 554"/>
                <a:gd name="T94" fmla="*/ 100 w 202"/>
                <a:gd name="T95" fmla="*/ 369 h 554"/>
                <a:gd name="T96" fmla="*/ 108 w 202"/>
                <a:gd name="T97" fmla="*/ 347 h 554"/>
                <a:gd name="T98" fmla="*/ 115 w 202"/>
                <a:gd name="T99" fmla="*/ 321 h 554"/>
                <a:gd name="T100" fmla="*/ 123 w 202"/>
                <a:gd name="T101" fmla="*/ 292 h 554"/>
                <a:gd name="T102" fmla="*/ 134 w 202"/>
                <a:gd name="T103" fmla="*/ 253 h 554"/>
                <a:gd name="T104" fmla="*/ 143 w 202"/>
                <a:gd name="T105" fmla="*/ 205 h 554"/>
                <a:gd name="T106" fmla="*/ 149 w 202"/>
                <a:gd name="T107" fmla="*/ 170 h 554"/>
                <a:gd name="T108" fmla="*/ 151 w 202"/>
                <a:gd name="T109" fmla="*/ 145 h 554"/>
                <a:gd name="T110" fmla="*/ 148 w 202"/>
                <a:gd name="T111" fmla="*/ 130 h 554"/>
                <a:gd name="T112" fmla="*/ 140 w 202"/>
                <a:gd name="T113" fmla="*/ 125 h 554"/>
                <a:gd name="T114" fmla="*/ 131 w 202"/>
                <a:gd name="T115" fmla="*/ 130 h 554"/>
                <a:gd name="T116" fmla="*/ 120 w 202"/>
                <a:gd name="T117" fmla="*/ 145 h 554"/>
                <a:gd name="T118" fmla="*/ 108 w 202"/>
                <a:gd name="T119" fmla="*/ 170 h 554"/>
                <a:gd name="T120" fmla="*/ 94 w 202"/>
                <a:gd name="T121" fmla="*/ 208 h 554"/>
                <a:gd name="T122" fmla="*/ 80 w 202"/>
                <a:gd name="T123" fmla="*/ 25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554">
                  <a:moveTo>
                    <a:pt x="35" y="278"/>
                  </a:moveTo>
                  <a:lnTo>
                    <a:pt x="40" y="261"/>
                  </a:lnTo>
                  <a:lnTo>
                    <a:pt x="44" y="245"/>
                  </a:lnTo>
                  <a:lnTo>
                    <a:pt x="49" y="230"/>
                  </a:lnTo>
                  <a:lnTo>
                    <a:pt x="52" y="216"/>
                  </a:lnTo>
                  <a:lnTo>
                    <a:pt x="57" y="201"/>
                  </a:lnTo>
                  <a:lnTo>
                    <a:pt x="61" y="187"/>
                  </a:lnTo>
                  <a:lnTo>
                    <a:pt x="66" y="173"/>
                  </a:lnTo>
                  <a:lnTo>
                    <a:pt x="71" y="161"/>
                  </a:lnTo>
                  <a:lnTo>
                    <a:pt x="75" y="148"/>
                  </a:lnTo>
                  <a:lnTo>
                    <a:pt x="80" y="136"/>
                  </a:lnTo>
                  <a:lnTo>
                    <a:pt x="83" y="124"/>
                  </a:lnTo>
                  <a:lnTo>
                    <a:pt x="88" y="113"/>
                  </a:lnTo>
                  <a:lnTo>
                    <a:pt x="92" y="102"/>
                  </a:lnTo>
                  <a:lnTo>
                    <a:pt x="97" y="91"/>
                  </a:lnTo>
                  <a:lnTo>
                    <a:pt x="101" y="82"/>
                  </a:lnTo>
                  <a:lnTo>
                    <a:pt x="106" y="73"/>
                  </a:lnTo>
                  <a:lnTo>
                    <a:pt x="111" y="64"/>
                  </a:lnTo>
                  <a:lnTo>
                    <a:pt x="115" y="56"/>
                  </a:lnTo>
                  <a:lnTo>
                    <a:pt x="118" y="48"/>
                  </a:lnTo>
                  <a:lnTo>
                    <a:pt x="123" y="40"/>
                  </a:lnTo>
                  <a:lnTo>
                    <a:pt x="128" y="34"/>
                  </a:lnTo>
                  <a:lnTo>
                    <a:pt x="132" y="28"/>
                  </a:lnTo>
                  <a:lnTo>
                    <a:pt x="137" y="24"/>
                  </a:lnTo>
                  <a:lnTo>
                    <a:pt x="140" y="17"/>
                  </a:lnTo>
                  <a:lnTo>
                    <a:pt x="145" y="14"/>
                  </a:lnTo>
                  <a:lnTo>
                    <a:pt x="149" y="10"/>
                  </a:lnTo>
                  <a:lnTo>
                    <a:pt x="152" y="7"/>
                  </a:lnTo>
                  <a:lnTo>
                    <a:pt x="157" y="3"/>
                  </a:lnTo>
                  <a:lnTo>
                    <a:pt x="160" y="2"/>
                  </a:lnTo>
                  <a:lnTo>
                    <a:pt x="165" y="0"/>
                  </a:lnTo>
                  <a:lnTo>
                    <a:pt x="169" y="0"/>
                  </a:lnTo>
                  <a:lnTo>
                    <a:pt x="172" y="0"/>
                  </a:lnTo>
                  <a:lnTo>
                    <a:pt x="175" y="0"/>
                  </a:lnTo>
                  <a:lnTo>
                    <a:pt x="180" y="0"/>
                  </a:lnTo>
                  <a:lnTo>
                    <a:pt x="183" y="2"/>
                  </a:lnTo>
                  <a:lnTo>
                    <a:pt x="186" y="3"/>
                  </a:lnTo>
                  <a:lnTo>
                    <a:pt x="189" y="7"/>
                  </a:lnTo>
                  <a:lnTo>
                    <a:pt x="191" y="10"/>
                  </a:lnTo>
                  <a:lnTo>
                    <a:pt x="194" y="13"/>
                  </a:lnTo>
                  <a:lnTo>
                    <a:pt x="195" y="17"/>
                  </a:lnTo>
                  <a:lnTo>
                    <a:pt x="197" y="22"/>
                  </a:lnTo>
                  <a:lnTo>
                    <a:pt x="198" y="28"/>
                  </a:lnTo>
                  <a:lnTo>
                    <a:pt x="200" y="34"/>
                  </a:lnTo>
                  <a:lnTo>
                    <a:pt x="202" y="40"/>
                  </a:lnTo>
                  <a:lnTo>
                    <a:pt x="202" y="47"/>
                  </a:lnTo>
                  <a:lnTo>
                    <a:pt x="202" y="54"/>
                  </a:lnTo>
                  <a:lnTo>
                    <a:pt x="202" y="62"/>
                  </a:lnTo>
                  <a:lnTo>
                    <a:pt x="202" y="71"/>
                  </a:lnTo>
                  <a:lnTo>
                    <a:pt x="202" y="81"/>
                  </a:lnTo>
                  <a:lnTo>
                    <a:pt x="202" y="90"/>
                  </a:lnTo>
                  <a:lnTo>
                    <a:pt x="200" y="101"/>
                  </a:lnTo>
                  <a:lnTo>
                    <a:pt x="198" y="111"/>
                  </a:lnTo>
                  <a:lnTo>
                    <a:pt x="197" y="122"/>
                  </a:lnTo>
                  <a:lnTo>
                    <a:pt x="195" y="133"/>
                  </a:lnTo>
                  <a:lnTo>
                    <a:pt x="194" y="145"/>
                  </a:lnTo>
                  <a:lnTo>
                    <a:pt x="192" y="158"/>
                  </a:lnTo>
                  <a:lnTo>
                    <a:pt x="189" y="170"/>
                  </a:lnTo>
                  <a:lnTo>
                    <a:pt x="188" y="184"/>
                  </a:lnTo>
                  <a:lnTo>
                    <a:pt x="185" y="198"/>
                  </a:lnTo>
                  <a:lnTo>
                    <a:pt x="182" y="212"/>
                  </a:lnTo>
                  <a:lnTo>
                    <a:pt x="178" y="227"/>
                  </a:lnTo>
                  <a:lnTo>
                    <a:pt x="175" y="241"/>
                  </a:lnTo>
                  <a:lnTo>
                    <a:pt x="171" y="258"/>
                  </a:lnTo>
                  <a:lnTo>
                    <a:pt x="166" y="273"/>
                  </a:lnTo>
                  <a:lnTo>
                    <a:pt x="160" y="296"/>
                  </a:lnTo>
                  <a:lnTo>
                    <a:pt x="155" y="318"/>
                  </a:lnTo>
                  <a:lnTo>
                    <a:pt x="149" y="338"/>
                  </a:lnTo>
                  <a:lnTo>
                    <a:pt x="143" y="358"/>
                  </a:lnTo>
                  <a:lnTo>
                    <a:pt x="137" y="376"/>
                  </a:lnTo>
                  <a:lnTo>
                    <a:pt x="131" y="395"/>
                  </a:lnTo>
                  <a:lnTo>
                    <a:pt x="124" y="412"/>
                  </a:lnTo>
                  <a:lnTo>
                    <a:pt x="120" y="427"/>
                  </a:lnTo>
                  <a:lnTo>
                    <a:pt x="114" y="441"/>
                  </a:lnTo>
                  <a:lnTo>
                    <a:pt x="108" y="455"/>
                  </a:lnTo>
                  <a:lnTo>
                    <a:pt x="103" y="469"/>
                  </a:lnTo>
                  <a:lnTo>
                    <a:pt x="97" y="481"/>
                  </a:lnTo>
                  <a:lnTo>
                    <a:pt x="91" y="492"/>
                  </a:lnTo>
                  <a:lnTo>
                    <a:pt x="84" y="503"/>
                  </a:lnTo>
                  <a:lnTo>
                    <a:pt x="80" y="512"/>
                  </a:lnTo>
                  <a:lnTo>
                    <a:pt x="74" y="521"/>
                  </a:lnTo>
                  <a:lnTo>
                    <a:pt x="69" y="529"/>
                  </a:lnTo>
                  <a:lnTo>
                    <a:pt x="63" y="535"/>
                  </a:lnTo>
                  <a:lnTo>
                    <a:pt x="57" y="541"/>
                  </a:lnTo>
                  <a:lnTo>
                    <a:pt x="52" y="546"/>
                  </a:lnTo>
                  <a:lnTo>
                    <a:pt x="46" y="549"/>
                  </a:lnTo>
                  <a:lnTo>
                    <a:pt x="41" y="552"/>
                  </a:lnTo>
                  <a:lnTo>
                    <a:pt x="35" y="554"/>
                  </a:lnTo>
                  <a:lnTo>
                    <a:pt x="30" y="554"/>
                  </a:lnTo>
                  <a:lnTo>
                    <a:pt x="24" y="554"/>
                  </a:lnTo>
                  <a:lnTo>
                    <a:pt x="20" y="552"/>
                  </a:lnTo>
                  <a:lnTo>
                    <a:pt x="17" y="551"/>
                  </a:lnTo>
                  <a:lnTo>
                    <a:pt x="12" y="547"/>
                  </a:lnTo>
                  <a:lnTo>
                    <a:pt x="9" y="543"/>
                  </a:lnTo>
                  <a:lnTo>
                    <a:pt x="7" y="538"/>
                  </a:lnTo>
                  <a:lnTo>
                    <a:pt x="4" y="532"/>
                  </a:lnTo>
                  <a:lnTo>
                    <a:pt x="3" y="526"/>
                  </a:lnTo>
                  <a:lnTo>
                    <a:pt x="1" y="518"/>
                  </a:lnTo>
                  <a:lnTo>
                    <a:pt x="0" y="509"/>
                  </a:lnTo>
                  <a:lnTo>
                    <a:pt x="0" y="498"/>
                  </a:lnTo>
                  <a:lnTo>
                    <a:pt x="0" y="487"/>
                  </a:lnTo>
                  <a:lnTo>
                    <a:pt x="0" y="477"/>
                  </a:lnTo>
                  <a:lnTo>
                    <a:pt x="1" y="463"/>
                  </a:lnTo>
                  <a:lnTo>
                    <a:pt x="1" y="449"/>
                  </a:lnTo>
                  <a:lnTo>
                    <a:pt x="4" y="433"/>
                  </a:lnTo>
                  <a:lnTo>
                    <a:pt x="6" y="418"/>
                  </a:lnTo>
                  <a:lnTo>
                    <a:pt x="9" y="401"/>
                  </a:lnTo>
                  <a:lnTo>
                    <a:pt x="12" y="383"/>
                  </a:lnTo>
                  <a:lnTo>
                    <a:pt x="15" y="364"/>
                  </a:lnTo>
                  <a:lnTo>
                    <a:pt x="20" y="344"/>
                  </a:lnTo>
                  <a:lnTo>
                    <a:pt x="24" y="322"/>
                  </a:lnTo>
                  <a:lnTo>
                    <a:pt x="30" y="301"/>
                  </a:lnTo>
                  <a:lnTo>
                    <a:pt x="35" y="278"/>
                  </a:lnTo>
                  <a:lnTo>
                    <a:pt x="35" y="278"/>
                  </a:lnTo>
                  <a:close/>
                  <a:moveTo>
                    <a:pt x="74" y="278"/>
                  </a:moveTo>
                  <a:lnTo>
                    <a:pt x="69" y="298"/>
                  </a:lnTo>
                  <a:lnTo>
                    <a:pt x="64" y="316"/>
                  </a:lnTo>
                  <a:lnTo>
                    <a:pt x="61" y="332"/>
                  </a:lnTo>
                  <a:lnTo>
                    <a:pt x="58" y="347"/>
                  </a:lnTo>
                  <a:lnTo>
                    <a:pt x="55" y="361"/>
                  </a:lnTo>
                  <a:lnTo>
                    <a:pt x="54" y="375"/>
                  </a:lnTo>
                  <a:lnTo>
                    <a:pt x="52" y="386"/>
                  </a:lnTo>
                  <a:lnTo>
                    <a:pt x="51" y="395"/>
                  </a:lnTo>
                  <a:lnTo>
                    <a:pt x="51" y="403"/>
                  </a:lnTo>
                  <a:lnTo>
                    <a:pt x="51" y="410"/>
                  </a:lnTo>
                  <a:lnTo>
                    <a:pt x="52" y="416"/>
                  </a:lnTo>
                  <a:lnTo>
                    <a:pt x="52" y="421"/>
                  </a:lnTo>
                  <a:lnTo>
                    <a:pt x="54" y="426"/>
                  </a:lnTo>
                  <a:lnTo>
                    <a:pt x="55" y="427"/>
                  </a:lnTo>
                  <a:lnTo>
                    <a:pt x="58" y="430"/>
                  </a:lnTo>
                  <a:lnTo>
                    <a:pt x="61" y="430"/>
                  </a:lnTo>
                  <a:lnTo>
                    <a:pt x="64" y="430"/>
                  </a:lnTo>
                  <a:lnTo>
                    <a:pt x="67" y="427"/>
                  </a:lnTo>
                  <a:lnTo>
                    <a:pt x="71" y="426"/>
                  </a:lnTo>
                  <a:lnTo>
                    <a:pt x="74" y="421"/>
                  </a:lnTo>
                  <a:lnTo>
                    <a:pt x="78" y="416"/>
                  </a:lnTo>
                  <a:lnTo>
                    <a:pt x="81" y="410"/>
                  </a:lnTo>
                  <a:lnTo>
                    <a:pt x="86" y="404"/>
                  </a:lnTo>
                  <a:lnTo>
                    <a:pt x="89" y="395"/>
                  </a:lnTo>
                  <a:lnTo>
                    <a:pt x="92" y="390"/>
                  </a:lnTo>
                  <a:lnTo>
                    <a:pt x="94" y="386"/>
                  </a:lnTo>
                  <a:lnTo>
                    <a:pt x="95" y="381"/>
                  </a:lnTo>
                  <a:lnTo>
                    <a:pt x="98" y="375"/>
                  </a:lnTo>
                  <a:lnTo>
                    <a:pt x="100" y="369"/>
                  </a:lnTo>
                  <a:lnTo>
                    <a:pt x="103" y="361"/>
                  </a:lnTo>
                  <a:lnTo>
                    <a:pt x="104" y="355"/>
                  </a:lnTo>
                  <a:lnTo>
                    <a:pt x="108" y="347"/>
                  </a:lnTo>
                  <a:lnTo>
                    <a:pt x="109" y="339"/>
                  </a:lnTo>
                  <a:lnTo>
                    <a:pt x="112" y="330"/>
                  </a:lnTo>
                  <a:lnTo>
                    <a:pt x="115" y="321"/>
                  </a:lnTo>
                  <a:lnTo>
                    <a:pt x="117" y="312"/>
                  </a:lnTo>
                  <a:lnTo>
                    <a:pt x="120" y="302"/>
                  </a:lnTo>
                  <a:lnTo>
                    <a:pt x="123" y="292"/>
                  </a:lnTo>
                  <a:lnTo>
                    <a:pt x="126" y="282"/>
                  </a:lnTo>
                  <a:lnTo>
                    <a:pt x="129" y="270"/>
                  </a:lnTo>
                  <a:lnTo>
                    <a:pt x="134" y="253"/>
                  </a:lnTo>
                  <a:lnTo>
                    <a:pt x="137" y="235"/>
                  </a:lnTo>
                  <a:lnTo>
                    <a:pt x="141" y="219"/>
                  </a:lnTo>
                  <a:lnTo>
                    <a:pt x="143" y="205"/>
                  </a:lnTo>
                  <a:lnTo>
                    <a:pt x="146" y="191"/>
                  </a:lnTo>
                  <a:lnTo>
                    <a:pt x="148" y="181"/>
                  </a:lnTo>
                  <a:lnTo>
                    <a:pt x="149" y="170"/>
                  </a:lnTo>
                  <a:lnTo>
                    <a:pt x="151" y="161"/>
                  </a:lnTo>
                  <a:lnTo>
                    <a:pt x="151" y="151"/>
                  </a:lnTo>
                  <a:lnTo>
                    <a:pt x="151" y="145"/>
                  </a:lnTo>
                  <a:lnTo>
                    <a:pt x="149" y="139"/>
                  </a:lnTo>
                  <a:lnTo>
                    <a:pt x="149" y="134"/>
                  </a:lnTo>
                  <a:lnTo>
                    <a:pt x="148" y="130"/>
                  </a:lnTo>
                  <a:lnTo>
                    <a:pt x="145" y="127"/>
                  </a:lnTo>
                  <a:lnTo>
                    <a:pt x="143" y="125"/>
                  </a:lnTo>
                  <a:lnTo>
                    <a:pt x="140" y="125"/>
                  </a:lnTo>
                  <a:lnTo>
                    <a:pt x="137" y="125"/>
                  </a:lnTo>
                  <a:lnTo>
                    <a:pt x="134" y="127"/>
                  </a:lnTo>
                  <a:lnTo>
                    <a:pt x="131" y="130"/>
                  </a:lnTo>
                  <a:lnTo>
                    <a:pt x="126" y="134"/>
                  </a:lnTo>
                  <a:lnTo>
                    <a:pt x="123" y="139"/>
                  </a:lnTo>
                  <a:lnTo>
                    <a:pt x="120" y="145"/>
                  </a:lnTo>
                  <a:lnTo>
                    <a:pt x="115" y="153"/>
                  </a:lnTo>
                  <a:lnTo>
                    <a:pt x="112" y="161"/>
                  </a:lnTo>
                  <a:lnTo>
                    <a:pt x="108" y="170"/>
                  </a:lnTo>
                  <a:lnTo>
                    <a:pt x="103" y="181"/>
                  </a:lnTo>
                  <a:lnTo>
                    <a:pt x="98" y="195"/>
                  </a:lnTo>
                  <a:lnTo>
                    <a:pt x="94" y="208"/>
                  </a:lnTo>
                  <a:lnTo>
                    <a:pt x="89" y="224"/>
                  </a:lnTo>
                  <a:lnTo>
                    <a:pt x="84" y="239"/>
                  </a:lnTo>
                  <a:lnTo>
                    <a:pt x="80" y="258"/>
                  </a:lnTo>
                  <a:lnTo>
                    <a:pt x="74" y="278"/>
                  </a:lnTo>
                  <a:lnTo>
                    <a:pt x="74" y="27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3"/>
            <p:cNvSpPr>
              <a:spLocks noEditPoints="1"/>
            </p:cNvSpPr>
            <p:nvPr/>
          </p:nvSpPr>
          <p:spPr bwMode="auto">
            <a:xfrm>
              <a:off x="3427" y="1160"/>
              <a:ext cx="96" cy="277"/>
            </a:xfrm>
            <a:custGeom>
              <a:avLst/>
              <a:gdLst>
                <a:gd name="T0" fmla="*/ 48 w 191"/>
                <a:gd name="T1" fmla="*/ 413 h 554"/>
                <a:gd name="T2" fmla="*/ 45 w 191"/>
                <a:gd name="T3" fmla="*/ 438 h 554"/>
                <a:gd name="T4" fmla="*/ 43 w 191"/>
                <a:gd name="T5" fmla="*/ 455 h 554"/>
                <a:gd name="T6" fmla="*/ 47 w 191"/>
                <a:gd name="T7" fmla="*/ 461 h 554"/>
                <a:gd name="T8" fmla="*/ 53 w 191"/>
                <a:gd name="T9" fmla="*/ 461 h 554"/>
                <a:gd name="T10" fmla="*/ 63 w 191"/>
                <a:gd name="T11" fmla="*/ 443 h 554"/>
                <a:gd name="T12" fmla="*/ 73 w 191"/>
                <a:gd name="T13" fmla="*/ 420 h 554"/>
                <a:gd name="T14" fmla="*/ 80 w 191"/>
                <a:gd name="T15" fmla="*/ 398 h 554"/>
                <a:gd name="T16" fmla="*/ 88 w 191"/>
                <a:gd name="T17" fmla="*/ 370 h 554"/>
                <a:gd name="T18" fmla="*/ 99 w 191"/>
                <a:gd name="T19" fmla="*/ 335 h 554"/>
                <a:gd name="T20" fmla="*/ 99 w 191"/>
                <a:gd name="T21" fmla="*/ 327 h 554"/>
                <a:gd name="T22" fmla="*/ 87 w 191"/>
                <a:gd name="T23" fmla="*/ 347 h 554"/>
                <a:gd name="T24" fmla="*/ 77 w 191"/>
                <a:gd name="T25" fmla="*/ 359 h 554"/>
                <a:gd name="T26" fmla="*/ 68 w 191"/>
                <a:gd name="T27" fmla="*/ 366 h 554"/>
                <a:gd name="T28" fmla="*/ 59 w 191"/>
                <a:gd name="T29" fmla="*/ 366 h 554"/>
                <a:gd name="T30" fmla="*/ 53 w 191"/>
                <a:gd name="T31" fmla="*/ 359 h 554"/>
                <a:gd name="T32" fmla="*/ 50 w 191"/>
                <a:gd name="T33" fmla="*/ 347 h 554"/>
                <a:gd name="T34" fmla="*/ 48 w 191"/>
                <a:gd name="T35" fmla="*/ 327 h 554"/>
                <a:gd name="T36" fmla="*/ 50 w 191"/>
                <a:gd name="T37" fmla="*/ 289 h 554"/>
                <a:gd name="T38" fmla="*/ 60 w 191"/>
                <a:gd name="T39" fmla="*/ 224 h 554"/>
                <a:gd name="T40" fmla="*/ 85 w 191"/>
                <a:gd name="T41" fmla="*/ 134 h 554"/>
                <a:gd name="T42" fmla="*/ 110 w 191"/>
                <a:gd name="T43" fmla="*/ 68 h 554"/>
                <a:gd name="T44" fmla="*/ 127 w 191"/>
                <a:gd name="T45" fmla="*/ 34 h 554"/>
                <a:gd name="T46" fmla="*/ 142 w 191"/>
                <a:gd name="T47" fmla="*/ 13 h 554"/>
                <a:gd name="T48" fmla="*/ 159 w 191"/>
                <a:gd name="T49" fmla="*/ 0 h 554"/>
                <a:gd name="T50" fmla="*/ 174 w 191"/>
                <a:gd name="T51" fmla="*/ 2 h 554"/>
                <a:gd name="T52" fmla="*/ 187 w 191"/>
                <a:gd name="T53" fmla="*/ 16 h 554"/>
                <a:gd name="T54" fmla="*/ 191 w 191"/>
                <a:gd name="T55" fmla="*/ 44 h 554"/>
                <a:gd name="T56" fmla="*/ 188 w 191"/>
                <a:gd name="T57" fmla="*/ 87 h 554"/>
                <a:gd name="T58" fmla="*/ 179 w 191"/>
                <a:gd name="T59" fmla="*/ 147 h 554"/>
                <a:gd name="T60" fmla="*/ 162 w 191"/>
                <a:gd name="T61" fmla="*/ 227 h 554"/>
                <a:gd name="T62" fmla="*/ 141 w 191"/>
                <a:gd name="T63" fmla="*/ 309 h 554"/>
                <a:gd name="T64" fmla="*/ 124 w 191"/>
                <a:gd name="T65" fmla="*/ 372 h 554"/>
                <a:gd name="T66" fmla="*/ 105 w 191"/>
                <a:gd name="T67" fmla="*/ 426 h 554"/>
                <a:gd name="T68" fmla="*/ 90 w 191"/>
                <a:gd name="T69" fmla="*/ 469 h 554"/>
                <a:gd name="T70" fmla="*/ 73 w 191"/>
                <a:gd name="T71" fmla="*/ 503 h 554"/>
                <a:gd name="T72" fmla="*/ 59 w 191"/>
                <a:gd name="T73" fmla="*/ 527 h 554"/>
                <a:gd name="T74" fmla="*/ 43 w 191"/>
                <a:gd name="T75" fmla="*/ 544 h 554"/>
                <a:gd name="T76" fmla="*/ 30 w 191"/>
                <a:gd name="T77" fmla="*/ 554 h 554"/>
                <a:gd name="T78" fmla="*/ 17 w 191"/>
                <a:gd name="T79" fmla="*/ 554 h 554"/>
                <a:gd name="T80" fmla="*/ 6 w 191"/>
                <a:gd name="T81" fmla="*/ 546 h 554"/>
                <a:gd name="T82" fmla="*/ 2 w 191"/>
                <a:gd name="T83" fmla="*/ 530 h 554"/>
                <a:gd name="T84" fmla="*/ 0 w 191"/>
                <a:gd name="T85" fmla="*/ 509 h 554"/>
                <a:gd name="T86" fmla="*/ 2 w 191"/>
                <a:gd name="T87" fmla="*/ 481 h 554"/>
                <a:gd name="T88" fmla="*/ 6 w 191"/>
                <a:gd name="T89" fmla="*/ 446 h 554"/>
                <a:gd name="T90" fmla="*/ 137 w 191"/>
                <a:gd name="T91" fmla="*/ 185 h 554"/>
                <a:gd name="T92" fmla="*/ 145 w 191"/>
                <a:gd name="T93" fmla="*/ 147 h 554"/>
                <a:gd name="T94" fmla="*/ 150 w 191"/>
                <a:gd name="T95" fmla="*/ 118 h 554"/>
                <a:gd name="T96" fmla="*/ 148 w 191"/>
                <a:gd name="T97" fmla="*/ 99 h 554"/>
                <a:gd name="T98" fmla="*/ 144 w 191"/>
                <a:gd name="T99" fmla="*/ 93 h 554"/>
                <a:gd name="T100" fmla="*/ 136 w 191"/>
                <a:gd name="T101" fmla="*/ 97 h 554"/>
                <a:gd name="T102" fmla="*/ 127 w 191"/>
                <a:gd name="T103" fmla="*/ 114 h 554"/>
                <a:gd name="T104" fmla="*/ 116 w 191"/>
                <a:gd name="T105" fmla="*/ 142 h 554"/>
                <a:gd name="T106" fmla="*/ 104 w 191"/>
                <a:gd name="T107" fmla="*/ 182 h 554"/>
                <a:gd name="T108" fmla="*/ 94 w 191"/>
                <a:gd name="T109" fmla="*/ 222 h 554"/>
                <a:gd name="T110" fmla="*/ 91 w 191"/>
                <a:gd name="T111" fmla="*/ 250 h 554"/>
                <a:gd name="T112" fmla="*/ 91 w 191"/>
                <a:gd name="T113" fmla="*/ 269 h 554"/>
                <a:gd name="T114" fmla="*/ 97 w 191"/>
                <a:gd name="T115" fmla="*/ 275 h 554"/>
                <a:gd name="T116" fmla="*/ 105 w 191"/>
                <a:gd name="T117" fmla="*/ 269 h 554"/>
                <a:gd name="T118" fmla="*/ 114 w 191"/>
                <a:gd name="T119" fmla="*/ 252 h 554"/>
                <a:gd name="T120" fmla="*/ 125 w 191"/>
                <a:gd name="T121" fmla="*/ 224 h 554"/>
                <a:gd name="T122" fmla="*/ 137 w 191"/>
                <a:gd name="T123" fmla="*/ 185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1" h="554">
                  <a:moveTo>
                    <a:pt x="11" y="424"/>
                  </a:moveTo>
                  <a:lnTo>
                    <a:pt x="30" y="415"/>
                  </a:lnTo>
                  <a:lnTo>
                    <a:pt x="50" y="406"/>
                  </a:lnTo>
                  <a:lnTo>
                    <a:pt x="48" y="413"/>
                  </a:lnTo>
                  <a:lnTo>
                    <a:pt x="47" y="421"/>
                  </a:lnTo>
                  <a:lnTo>
                    <a:pt x="47" y="427"/>
                  </a:lnTo>
                  <a:lnTo>
                    <a:pt x="45" y="433"/>
                  </a:lnTo>
                  <a:lnTo>
                    <a:pt x="45" y="438"/>
                  </a:lnTo>
                  <a:lnTo>
                    <a:pt x="43" y="443"/>
                  </a:lnTo>
                  <a:lnTo>
                    <a:pt x="43" y="447"/>
                  </a:lnTo>
                  <a:lnTo>
                    <a:pt x="43" y="450"/>
                  </a:lnTo>
                  <a:lnTo>
                    <a:pt x="43" y="455"/>
                  </a:lnTo>
                  <a:lnTo>
                    <a:pt x="43" y="458"/>
                  </a:lnTo>
                  <a:lnTo>
                    <a:pt x="45" y="460"/>
                  </a:lnTo>
                  <a:lnTo>
                    <a:pt x="45" y="461"/>
                  </a:lnTo>
                  <a:lnTo>
                    <a:pt x="47" y="461"/>
                  </a:lnTo>
                  <a:lnTo>
                    <a:pt x="47" y="463"/>
                  </a:lnTo>
                  <a:lnTo>
                    <a:pt x="48" y="463"/>
                  </a:lnTo>
                  <a:lnTo>
                    <a:pt x="50" y="463"/>
                  </a:lnTo>
                  <a:lnTo>
                    <a:pt x="53" y="461"/>
                  </a:lnTo>
                  <a:lnTo>
                    <a:pt x="56" y="458"/>
                  </a:lnTo>
                  <a:lnTo>
                    <a:pt x="57" y="453"/>
                  </a:lnTo>
                  <a:lnTo>
                    <a:pt x="60" y="449"/>
                  </a:lnTo>
                  <a:lnTo>
                    <a:pt x="63" y="443"/>
                  </a:lnTo>
                  <a:lnTo>
                    <a:pt x="67" y="435"/>
                  </a:lnTo>
                  <a:lnTo>
                    <a:pt x="71" y="427"/>
                  </a:lnTo>
                  <a:lnTo>
                    <a:pt x="71" y="423"/>
                  </a:lnTo>
                  <a:lnTo>
                    <a:pt x="73" y="420"/>
                  </a:lnTo>
                  <a:lnTo>
                    <a:pt x="74" y="415"/>
                  </a:lnTo>
                  <a:lnTo>
                    <a:pt x="76" y="409"/>
                  </a:lnTo>
                  <a:lnTo>
                    <a:pt x="79" y="404"/>
                  </a:lnTo>
                  <a:lnTo>
                    <a:pt x="80" y="398"/>
                  </a:lnTo>
                  <a:lnTo>
                    <a:pt x="82" y="392"/>
                  </a:lnTo>
                  <a:lnTo>
                    <a:pt x="85" y="384"/>
                  </a:lnTo>
                  <a:lnTo>
                    <a:pt x="87" y="378"/>
                  </a:lnTo>
                  <a:lnTo>
                    <a:pt x="88" y="370"/>
                  </a:lnTo>
                  <a:lnTo>
                    <a:pt x="91" y="361"/>
                  </a:lnTo>
                  <a:lnTo>
                    <a:pt x="94" y="353"/>
                  </a:lnTo>
                  <a:lnTo>
                    <a:pt x="96" y="344"/>
                  </a:lnTo>
                  <a:lnTo>
                    <a:pt x="99" y="335"/>
                  </a:lnTo>
                  <a:lnTo>
                    <a:pt x="102" y="324"/>
                  </a:lnTo>
                  <a:lnTo>
                    <a:pt x="105" y="313"/>
                  </a:lnTo>
                  <a:lnTo>
                    <a:pt x="102" y="319"/>
                  </a:lnTo>
                  <a:lnTo>
                    <a:pt x="99" y="327"/>
                  </a:lnTo>
                  <a:lnTo>
                    <a:pt x="96" y="332"/>
                  </a:lnTo>
                  <a:lnTo>
                    <a:pt x="93" y="338"/>
                  </a:lnTo>
                  <a:lnTo>
                    <a:pt x="90" y="342"/>
                  </a:lnTo>
                  <a:lnTo>
                    <a:pt x="87" y="347"/>
                  </a:lnTo>
                  <a:lnTo>
                    <a:pt x="84" y="350"/>
                  </a:lnTo>
                  <a:lnTo>
                    <a:pt x="82" y="353"/>
                  </a:lnTo>
                  <a:lnTo>
                    <a:pt x="79" y="356"/>
                  </a:lnTo>
                  <a:lnTo>
                    <a:pt x="77" y="359"/>
                  </a:lnTo>
                  <a:lnTo>
                    <a:pt x="74" y="361"/>
                  </a:lnTo>
                  <a:lnTo>
                    <a:pt x="73" y="364"/>
                  </a:lnTo>
                  <a:lnTo>
                    <a:pt x="70" y="364"/>
                  </a:lnTo>
                  <a:lnTo>
                    <a:pt x="68" y="366"/>
                  </a:lnTo>
                  <a:lnTo>
                    <a:pt x="65" y="367"/>
                  </a:lnTo>
                  <a:lnTo>
                    <a:pt x="63" y="367"/>
                  </a:lnTo>
                  <a:lnTo>
                    <a:pt x="60" y="367"/>
                  </a:lnTo>
                  <a:lnTo>
                    <a:pt x="59" y="366"/>
                  </a:lnTo>
                  <a:lnTo>
                    <a:pt x="57" y="364"/>
                  </a:lnTo>
                  <a:lnTo>
                    <a:pt x="56" y="364"/>
                  </a:lnTo>
                  <a:lnTo>
                    <a:pt x="54" y="361"/>
                  </a:lnTo>
                  <a:lnTo>
                    <a:pt x="53" y="359"/>
                  </a:lnTo>
                  <a:lnTo>
                    <a:pt x="51" y="356"/>
                  </a:lnTo>
                  <a:lnTo>
                    <a:pt x="51" y="353"/>
                  </a:lnTo>
                  <a:lnTo>
                    <a:pt x="50" y="350"/>
                  </a:lnTo>
                  <a:lnTo>
                    <a:pt x="50" y="347"/>
                  </a:lnTo>
                  <a:lnTo>
                    <a:pt x="48" y="342"/>
                  </a:lnTo>
                  <a:lnTo>
                    <a:pt x="48" y="338"/>
                  </a:lnTo>
                  <a:lnTo>
                    <a:pt x="48" y="333"/>
                  </a:lnTo>
                  <a:lnTo>
                    <a:pt x="48" y="327"/>
                  </a:lnTo>
                  <a:lnTo>
                    <a:pt x="48" y="321"/>
                  </a:lnTo>
                  <a:lnTo>
                    <a:pt x="48" y="315"/>
                  </a:lnTo>
                  <a:lnTo>
                    <a:pt x="48" y="302"/>
                  </a:lnTo>
                  <a:lnTo>
                    <a:pt x="50" y="289"/>
                  </a:lnTo>
                  <a:lnTo>
                    <a:pt x="51" y="273"/>
                  </a:lnTo>
                  <a:lnTo>
                    <a:pt x="54" y="258"/>
                  </a:lnTo>
                  <a:lnTo>
                    <a:pt x="57" y="241"/>
                  </a:lnTo>
                  <a:lnTo>
                    <a:pt x="60" y="224"/>
                  </a:lnTo>
                  <a:lnTo>
                    <a:pt x="65" y="205"/>
                  </a:lnTo>
                  <a:lnTo>
                    <a:pt x="70" y="185"/>
                  </a:lnTo>
                  <a:lnTo>
                    <a:pt x="77" y="161"/>
                  </a:lnTo>
                  <a:lnTo>
                    <a:pt x="85" y="134"/>
                  </a:lnTo>
                  <a:lnTo>
                    <a:pt x="93" y="111"/>
                  </a:lnTo>
                  <a:lnTo>
                    <a:pt x="100" y="88"/>
                  </a:lnTo>
                  <a:lnTo>
                    <a:pt x="105" y="77"/>
                  </a:lnTo>
                  <a:lnTo>
                    <a:pt x="110" y="68"/>
                  </a:lnTo>
                  <a:lnTo>
                    <a:pt x="114" y="59"/>
                  </a:lnTo>
                  <a:lnTo>
                    <a:pt x="117" y="50"/>
                  </a:lnTo>
                  <a:lnTo>
                    <a:pt x="122" y="42"/>
                  </a:lnTo>
                  <a:lnTo>
                    <a:pt x="127" y="34"/>
                  </a:lnTo>
                  <a:lnTo>
                    <a:pt x="131" y="28"/>
                  </a:lnTo>
                  <a:lnTo>
                    <a:pt x="134" y="22"/>
                  </a:lnTo>
                  <a:lnTo>
                    <a:pt x="139" y="17"/>
                  </a:lnTo>
                  <a:lnTo>
                    <a:pt x="142" y="13"/>
                  </a:lnTo>
                  <a:lnTo>
                    <a:pt x="147" y="8"/>
                  </a:lnTo>
                  <a:lnTo>
                    <a:pt x="151" y="5"/>
                  </a:lnTo>
                  <a:lnTo>
                    <a:pt x="154" y="3"/>
                  </a:lnTo>
                  <a:lnTo>
                    <a:pt x="159" y="0"/>
                  </a:lnTo>
                  <a:lnTo>
                    <a:pt x="162" y="0"/>
                  </a:lnTo>
                  <a:lnTo>
                    <a:pt x="167" y="0"/>
                  </a:lnTo>
                  <a:lnTo>
                    <a:pt x="171" y="0"/>
                  </a:lnTo>
                  <a:lnTo>
                    <a:pt x="174" y="2"/>
                  </a:lnTo>
                  <a:lnTo>
                    <a:pt x="179" y="3"/>
                  </a:lnTo>
                  <a:lnTo>
                    <a:pt x="182" y="7"/>
                  </a:lnTo>
                  <a:lnTo>
                    <a:pt x="184" y="11"/>
                  </a:lnTo>
                  <a:lnTo>
                    <a:pt x="187" y="16"/>
                  </a:lnTo>
                  <a:lnTo>
                    <a:pt x="188" y="20"/>
                  </a:lnTo>
                  <a:lnTo>
                    <a:pt x="190" y="27"/>
                  </a:lnTo>
                  <a:lnTo>
                    <a:pt x="190" y="34"/>
                  </a:lnTo>
                  <a:lnTo>
                    <a:pt x="191" y="44"/>
                  </a:lnTo>
                  <a:lnTo>
                    <a:pt x="191" y="53"/>
                  </a:lnTo>
                  <a:lnTo>
                    <a:pt x="190" y="64"/>
                  </a:lnTo>
                  <a:lnTo>
                    <a:pt x="190" y="74"/>
                  </a:lnTo>
                  <a:lnTo>
                    <a:pt x="188" y="87"/>
                  </a:lnTo>
                  <a:lnTo>
                    <a:pt x="187" y="101"/>
                  </a:lnTo>
                  <a:lnTo>
                    <a:pt x="185" y="114"/>
                  </a:lnTo>
                  <a:lnTo>
                    <a:pt x="182" y="130"/>
                  </a:lnTo>
                  <a:lnTo>
                    <a:pt x="179" y="147"/>
                  </a:lnTo>
                  <a:lnTo>
                    <a:pt x="176" y="165"/>
                  </a:lnTo>
                  <a:lnTo>
                    <a:pt x="171" y="185"/>
                  </a:lnTo>
                  <a:lnTo>
                    <a:pt x="167" y="205"/>
                  </a:lnTo>
                  <a:lnTo>
                    <a:pt x="162" y="227"/>
                  </a:lnTo>
                  <a:lnTo>
                    <a:pt x="156" y="250"/>
                  </a:lnTo>
                  <a:lnTo>
                    <a:pt x="150" y="275"/>
                  </a:lnTo>
                  <a:lnTo>
                    <a:pt x="145" y="292"/>
                  </a:lnTo>
                  <a:lnTo>
                    <a:pt x="141" y="309"/>
                  </a:lnTo>
                  <a:lnTo>
                    <a:pt x="136" y="326"/>
                  </a:lnTo>
                  <a:lnTo>
                    <a:pt x="131" y="342"/>
                  </a:lnTo>
                  <a:lnTo>
                    <a:pt x="128" y="358"/>
                  </a:lnTo>
                  <a:lnTo>
                    <a:pt x="124" y="372"/>
                  </a:lnTo>
                  <a:lnTo>
                    <a:pt x="119" y="386"/>
                  </a:lnTo>
                  <a:lnTo>
                    <a:pt x="114" y="400"/>
                  </a:lnTo>
                  <a:lnTo>
                    <a:pt x="110" y="413"/>
                  </a:lnTo>
                  <a:lnTo>
                    <a:pt x="105" y="426"/>
                  </a:lnTo>
                  <a:lnTo>
                    <a:pt x="102" y="436"/>
                  </a:lnTo>
                  <a:lnTo>
                    <a:pt x="97" y="447"/>
                  </a:lnTo>
                  <a:lnTo>
                    <a:pt x="93" y="458"/>
                  </a:lnTo>
                  <a:lnTo>
                    <a:pt x="90" y="469"/>
                  </a:lnTo>
                  <a:lnTo>
                    <a:pt x="85" y="478"/>
                  </a:lnTo>
                  <a:lnTo>
                    <a:pt x="80" y="487"/>
                  </a:lnTo>
                  <a:lnTo>
                    <a:pt x="77" y="495"/>
                  </a:lnTo>
                  <a:lnTo>
                    <a:pt x="73" y="503"/>
                  </a:lnTo>
                  <a:lnTo>
                    <a:pt x="70" y="509"/>
                  </a:lnTo>
                  <a:lnTo>
                    <a:pt x="65" y="517"/>
                  </a:lnTo>
                  <a:lnTo>
                    <a:pt x="62" y="523"/>
                  </a:lnTo>
                  <a:lnTo>
                    <a:pt x="59" y="527"/>
                  </a:lnTo>
                  <a:lnTo>
                    <a:pt x="54" y="532"/>
                  </a:lnTo>
                  <a:lnTo>
                    <a:pt x="51" y="537"/>
                  </a:lnTo>
                  <a:lnTo>
                    <a:pt x="48" y="541"/>
                  </a:lnTo>
                  <a:lnTo>
                    <a:pt x="43" y="544"/>
                  </a:lnTo>
                  <a:lnTo>
                    <a:pt x="40" y="547"/>
                  </a:lnTo>
                  <a:lnTo>
                    <a:pt x="37" y="551"/>
                  </a:lnTo>
                  <a:lnTo>
                    <a:pt x="34" y="552"/>
                  </a:lnTo>
                  <a:lnTo>
                    <a:pt x="30" y="554"/>
                  </a:lnTo>
                  <a:lnTo>
                    <a:pt x="26" y="554"/>
                  </a:lnTo>
                  <a:lnTo>
                    <a:pt x="23" y="554"/>
                  </a:lnTo>
                  <a:lnTo>
                    <a:pt x="20" y="554"/>
                  </a:lnTo>
                  <a:lnTo>
                    <a:pt x="17" y="554"/>
                  </a:lnTo>
                  <a:lnTo>
                    <a:pt x="14" y="552"/>
                  </a:lnTo>
                  <a:lnTo>
                    <a:pt x="11" y="551"/>
                  </a:lnTo>
                  <a:lnTo>
                    <a:pt x="10" y="549"/>
                  </a:lnTo>
                  <a:lnTo>
                    <a:pt x="6" y="546"/>
                  </a:lnTo>
                  <a:lnTo>
                    <a:pt x="5" y="543"/>
                  </a:lnTo>
                  <a:lnTo>
                    <a:pt x="5" y="540"/>
                  </a:lnTo>
                  <a:lnTo>
                    <a:pt x="3" y="535"/>
                  </a:lnTo>
                  <a:lnTo>
                    <a:pt x="2" y="530"/>
                  </a:lnTo>
                  <a:lnTo>
                    <a:pt x="2" y="526"/>
                  </a:lnTo>
                  <a:lnTo>
                    <a:pt x="0" y="521"/>
                  </a:lnTo>
                  <a:lnTo>
                    <a:pt x="0" y="515"/>
                  </a:lnTo>
                  <a:lnTo>
                    <a:pt x="0" y="509"/>
                  </a:lnTo>
                  <a:lnTo>
                    <a:pt x="0" y="503"/>
                  </a:lnTo>
                  <a:lnTo>
                    <a:pt x="0" y="497"/>
                  </a:lnTo>
                  <a:lnTo>
                    <a:pt x="2" y="489"/>
                  </a:lnTo>
                  <a:lnTo>
                    <a:pt x="2" y="481"/>
                  </a:lnTo>
                  <a:lnTo>
                    <a:pt x="3" y="472"/>
                  </a:lnTo>
                  <a:lnTo>
                    <a:pt x="3" y="464"/>
                  </a:lnTo>
                  <a:lnTo>
                    <a:pt x="5" y="455"/>
                  </a:lnTo>
                  <a:lnTo>
                    <a:pt x="6" y="446"/>
                  </a:lnTo>
                  <a:lnTo>
                    <a:pt x="8" y="435"/>
                  </a:lnTo>
                  <a:lnTo>
                    <a:pt x="11" y="424"/>
                  </a:lnTo>
                  <a:lnTo>
                    <a:pt x="11" y="424"/>
                  </a:lnTo>
                  <a:close/>
                  <a:moveTo>
                    <a:pt x="137" y="185"/>
                  </a:moveTo>
                  <a:lnTo>
                    <a:pt x="139" y="175"/>
                  </a:lnTo>
                  <a:lnTo>
                    <a:pt x="142" y="165"/>
                  </a:lnTo>
                  <a:lnTo>
                    <a:pt x="144" y="156"/>
                  </a:lnTo>
                  <a:lnTo>
                    <a:pt x="145" y="147"/>
                  </a:lnTo>
                  <a:lnTo>
                    <a:pt x="147" y="139"/>
                  </a:lnTo>
                  <a:lnTo>
                    <a:pt x="148" y="131"/>
                  </a:lnTo>
                  <a:lnTo>
                    <a:pt x="148" y="124"/>
                  </a:lnTo>
                  <a:lnTo>
                    <a:pt x="150" y="118"/>
                  </a:lnTo>
                  <a:lnTo>
                    <a:pt x="150" y="111"/>
                  </a:lnTo>
                  <a:lnTo>
                    <a:pt x="150" y="107"/>
                  </a:lnTo>
                  <a:lnTo>
                    <a:pt x="150" y="102"/>
                  </a:lnTo>
                  <a:lnTo>
                    <a:pt x="148" y="99"/>
                  </a:lnTo>
                  <a:lnTo>
                    <a:pt x="148" y="96"/>
                  </a:lnTo>
                  <a:lnTo>
                    <a:pt x="147" y="94"/>
                  </a:lnTo>
                  <a:lnTo>
                    <a:pt x="145" y="93"/>
                  </a:lnTo>
                  <a:lnTo>
                    <a:pt x="144" y="93"/>
                  </a:lnTo>
                  <a:lnTo>
                    <a:pt x="142" y="93"/>
                  </a:lnTo>
                  <a:lnTo>
                    <a:pt x="139" y="94"/>
                  </a:lnTo>
                  <a:lnTo>
                    <a:pt x="137" y="96"/>
                  </a:lnTo>
                  <a:lnTo>
                    <a:pt x="136" y="97"/>
                  </a:lnTo>
                  <a:lnTo>
                    <a:pt x="133" y="101"/>
                  </a:lnTo>
                  <a:lnTo>
                    <a:pt x="131" y="105"/>
                  </a:lnTo>
                  <a:lnTo>
                    <a:pt x="128" y="110"/>
                  </a:lnTo>
                  <a:lnTo>
                    <a:pt x="127" y="114"/>
                  </a:lnTo>
                  <a:lnTo>
                    <a:pt x="124" y="121"/>
                  </a:lnTo>
                  <a:lnTo>
                    <a:pt x="120" y="127"/>
                  </a:lnTo>
                  <a:lnTo>
                    <a:pt x="117" y="134"/>
                  </a:lnTo>
                  <a:lnTo>
                    <a:pt x="116" y="142"/>
                  </a:lnTo>
                  <a:lnTo>
                    <a:pt x="113" y="151"/>
                  </a:lnTo>
                  <a:lnTo>
                    <a:pt x="110" y="161"/>
                  </a:lnTo>
                  <a:lnTo>
                    <a:pt x="107" y="171"/>
                  </a:lnTo>
                  <a:lnTo>
                    <a:pt x="104" y="182"/>
                  </a:lnTo>
                  <a:lnTo>
                    <a:pt x="102" y="193"/>
                  </a:lnTo>
                  <a:lnTo>
                    <a:pt x="99" y="202"/>
                  </a:lnTo>
                  <a:lnTo>
                    <a:pt x="97" y="213"/>
                  </a:lnTo>
                  <a:lnTo>
                    <a:pt x="94" y="222"/>
                  </a:lnTo>
                  <a:lnTo>
                    <a:pt x="94" y="230"/>
                  </a:lnTo>
                  <a:lnTo>
                    <a:pt x="93" y="238"/>
                  </a:lnTo>
                  <a:lnTo>
                    <a:pt x="91" y="244"/>
                  </a:lnTo>
                  <a:lnTo>
                    <a:pt x="91" y="250"/>
                  </a:lnTo>
                  <a:lnTo>
                    <a:pt x="91" y="256"/>
                  </a:lnTo>
                  <a:lnTo>
                    <a:pt x="91" y="261"/>
                  </a:lnTo>
                  <a:lnTo>
                    <a:pt x="91" y="265"/>
                  </a:lnTo>
                  <a:lnTo>
                    <a:pt x="91" y="269"/>
                  </a:lnTo>
                  <a:lnTo>
                    <a:pt x="93" y="272"/>
                  </a:lnTo>
                  <a:lnTo>
                    <a:pt x="94" y="273"/>
                  </a:lnTo>
                  <a:lnTo>
                    <a:pt x="94" y="275"/>
                  </a:lnTo>
                  <a:lnTo>
                    <a:pt x="97" y="275"/>
                  </a:lnTo>
                  <a:lnTo>
                    <a:pt x="99" y="275"/>
                  </a:lnTo>
                  <a:lnTo>
                    <a:pt x="100" y="273"/>
                  </a:lnTo>
                  <a:lnTo>
                    <a:pt x="102" y="272"/>
                  </a:lnTo>
                  <a:lnTo>
                    <a:pt x="105" y="269"/>
                  </a:lnTo>
                  <a:lnTo>
                    <a:pt x="107" y="265"/>
                  </a:lnTo>
                  <a:lnTo>
                    <a:pt x="110" y="261"/>
                  </a:lnTo>
                  <a:lnTo>
                    <a:pt x="113" y="256"/>
                  </a:lnTo>
                  <a:lnTo>
                    <a:pt x="114" y="252"/>
                  </a:lnTo>
                  <a:lnTo>
                    <a:pt x="117" y="245"/>
                  </a:lnTo>
                  <a:lnTo>
                    <a:pt x="120" y="239"/>
                  </a:lnTo>
                  <a:lnTo>
                    <a:pt x="124" y="232"/>
                  </a:lnTo>
                  <a:lnTo>
                    <a:pt x="125" y="224"/>
                  </a:lnTo>
                  <a:lnTo>
                    <a:pt x="128" y="215"/>
                  </a:lnTo>
                  <a:lnTo>
                    <a:pt x="131" y="205"/>
                  </a:lnTo>
                  <a:lnTo>
                    <a:pt x="134" y="196"/>
                  </a:lnTo>
                  <a:lnTo>
                    <a:pt x="137" y="185"/>
                  </a:lnTo>
                  <a:lnTo>
                    <a:pt x="137" y="18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4"/>
            <p:cNvSpPr>
              <a:spLocks noEditPoints="1"/>
            </p:cNvSpPr>
            <p:nvPr/>
          </p:nvSpPr>
          <p:spPr bwMode="auto">
            <a:xfrm>
              <a:off x="3488" y="1160"/>
              <a:ext cx="94" cy="277"/>
            </a:xfrm>
            <a:custGeom>
              <a:avLst/>
              <a:gdLst>
                <a:gd name="T0" fmla="*/ 57 w 188"/>
                <a:gd name="T1" fmla="*/ 221 h 554"/>
                <a:gd name="T2" fmla="*/ 76 w 188"/>
                <a:gd name="T3" fmla="*/ 159 h 554"/>
                <a:gd name="T4" fmla="*/ 93 w 188"/>
                <a:gd name="T5" fmla="*/ 108 h 554"/>
                <a:gd name="T6" fmla="*/ 108 w 188"/>
                <a:gd name="T7" fmla="*/ 68 h 554"/>
                <a:gd name="T8" fmla="*/ 122 w 188"/>
                <a:gd name="T9" fmla="*/ 40 h 554"/>
                <a:gd name="T10" fmla="*/ 136 w 188"/>
                <a:gd name="T11" fmla="*/ 19 h 554"/>
                <a:gd name="T12" fmla="*/ 150 w 188"/>
                <a:gd name="T13" fmla="*/ 5 h 554"/>
                <a:gd name="T14" fmla="*/ 163 w 188"/>
                <a:gd name="T15" fmla="*/ 0 h 554"/>
                <a:gd name="T16" fmla="*/ 174 w 188"/>
                <a:gd name="T17" fmla="*/ 2 h 554"/>
                <a:gd name="T18" fmla="*/ 182 w 188"/>
                <a:gd name="T19" fmla="*/ 10 h 554"/>
                <a:gd name="T20" fmla="*/ 188 w 188"/>
                <a:gd name="T21" fmla="*/ 37 h 554"/>
                <a:gd name="T22" fmla="*/ 185 w 188"/>
                <a:gd name="T23" fmla="*/ 93 h 554"/>
                <a:gd name="T24" fmla="*/ 174 w 188"/>
                <a:gd name="T25" fmla="*/ 148 h 554"/>
                <a:gd name="T26" fmla="*/ 146 w 188"/>
                <a:gd name="T27" fmla="*/ 273 h 554"/>
                <a:gd name="T28" fmla="*/ 128 w 188"/>
                <a:gd name="T29" fmla="*/ 341 h 554"/>
                <a:gd name="T30" fmla="*/ 109 w 188"/>
                <a:gd name="T31" fmla="*/ 400 h 554"/>
                <a:gd name="T32" fmla="*/ 94 w 188"/>
                <a:gd name="T33" fmla="*/ 447 h 554"/>
                <a:gd name="T34" fmla="*/ 79 w 188"/>
                <a:gd name="T35" fmla="*/ 487 h 554"/>
                <a:gd name="T36" fmla="*/ 65 w 188"/>
                <a:gd name="T37" fmla="*/ 517 h 554"/>
                <a:gd name="T38" fmla="*/ 49 w 188"/>
                <a:gd name="T39" fmla="*/ 537 h 554"/>
                <a:gd name="T40" fmla="*/ 35 w 188"/>
                <a:gd name="T41" fmla="*/ 551 h 554"/>
                <a:gd name="T42" fmla="*/ 22 w 188"/>
                <a:gd name="T43" fmla="*/ 554 h 554"/>
                <a:gd name="T44" fmla="*/ 9 w 188"/>
                <a:gd name="T45" fmla="*/ 549 h 554"/>
                <a:gd name="T46" fmla="*/ 2 w 188"/>
                <a:gd name="T47" fmla="*/ 532 h 554"/>
                <a:gd name="T48" fmla="*/ 0 w 188"/>
                <a:gd name="T49" fmla="*/ 506 h 554"/>
                <a:gd name="T50" fmla="*/ 2 w 188"/>
                <a:gd name="T51" fmla="*/ 469 h 554"/>
                <a:gd name="T52" fmla="*/ 8 w 188"/>
                <a:gd name="T53" fmla="*/ 435 h 554"/>
                <a:gd name="T54" fmla="*/ 15 w 188"/>
                <a:gd name="T55" fmla="*/ 389 h 554"/>
                <a:gd name="T56" fmla="*/ 43 w 188"/>
                <a:gd name="T57" fmla="*/ 275 h 554"/>
                <a:gd name="T58" fmla="*/ 71 w 188"/>
                <a:gd name="T59" fmla="*/ 299 h 554"/>
                <a:gd name="T60" fmla="*/ 60 w 188"/>
                <a:gd name="T61" fmla="*/ 342 h 554"/>
                <a:gd name="T62" fmla="*/ 52 w 188"/>
                <a:gd name="T63" fmla="*/ 378 h 554"/>
                <a:gd name="T64" fmla="*/ 46 w 188"/>
                <a:gd name="T65" fmla="*/ 404 h 554"/>
                <a:gd name="T66" fmla="*/ 43 w 188"/>
                <a:gd name="T67" fmla="*/ 432 h 554"/>
                <a:gd name="T68" fmla="*/ 45 w 188"/>
                <a:gd name="T69" fmla="*/ 450 h 554"/>
                <a:gd name="T70" fmla="*/ 51 w 188"/>
                <a:gd name="T71" fmla="*/ 452 h 554"/>
                <a:gd name="T72" fmla="*/ 57 w 188"/>
                <a:gd name="T73" fmla="*/ 443 h 554"/>
                <a:gd name="T74" fmla="*/ 65 w 188"/>
                <a:gd name="T75" fmla="*/ 427 h 554"/>
                <a:gd name="T76" fmla="*/ 74 w 188"/>
                <a:gd name="T77" fmla="*/ 403 h 554"/>
                <a:gd name="T78" fmla="*/ 86 w 188"/>
                <a:gd name="T79" fmla="*/ 367 h 554"/>
                <a:gd name="T80" fmla="*/ 100 w 188"/>
                <a:gd name="T81" fmla="*/ 313 h 554"/>
                <a:gd name="T82" fmla="*/ 116 w 188"/>
                <a:gd name="T83" fmla="*/ 253 h 554"/>
                <a:gd name="T84" fmla="*/ 126 w 188"/>
                <a:gd name="T85" fmla="*/ 208 h 554"/>
                <a:gd name="T86" fmla="*/ 136 w 188"/>
                <a:gd name="T87" fmla="*/ 173 h 554"/>
                <a:gd name="T88" fmla="*/ 140 w 188"/>
                <a:gd name="T89" fmla="*/ 145 h 554"/>
                <a:gd name="T90" fmla="*/ 145 w 188"/>
                <a:gd name="T91" fmla="*/ 119 h 554"/>
                <a:gd name="T92" fmla="*/ 143 w 188"/>
                <a:gd name="T93" fmla="*/ 101 h 554"/>
                <a:gd name="T94" fmla="*/ 134 w 188"/>
                <a:gd name="T95" fmla="*/ 101 h 554"/>
                <a:gd name="T96" fmla="*/ 123 w 188"/>
                <a:gd name="T97" fmla="*/ 121 h 554"/>
                <a:gd name="T98" fmla="*/ 114 w 188"/>
                <a:gd name="T99" fmla="*/ 147 h 554"/>
                <a:gd name="T100" fmla="*/ 105 w 188"/>
                <a:gd name="T101" fmla="*/ 173 h 554"/>
                <a:gd name="T102" fmla="*/ 96 w 188"/>
                <a:gd name="T103" fmla="*/ 208 h 554"/>
                <a:gd name="T104" fmla="*/ 83 w 188"/>
                <a:gd name="T105"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554">
                  <a:moveTo>
                    <a:pt x="43" y="275"/>
                  </a:moveTo>
                  <a:lnTo>
                    <a:pt x="48" y="256"/>
                  </a:lnTo>
                  <a:lnTo>
                    <a:pt x="52" y="238"/>
                  </a:lnTo>
                  <a:lnTo>
                    <a:pt x="57" y="221"/>
                  </a:lnTo>
                  <a:lnTo>
                    <a:pt x="62" y="204"/>
                  </a:lnTo>
                  <a:lnTo>
                    <a:pt x="66" y="188"/>
                  </a:lnTo>
                  <a:lnTo>
                    <a:pt x="71" y="173"/>
                  </a:lnTo>
                  <a:lnTo>
                    <a:pt x="76" y="159"/>
                  </a:lnTo>
                  <a:lnTo>
                    <a:pt x="80" y="145"/>
                  </a:lnTo>
                  <a:lnTo>
                    <a:pt x="83" y="131"/>
                  </a:lnTo>
                  <a:lnTo>
                    <a:pt x="88" y="119"/>
                  </a:lnTo>
                  <a:lnTo>
                    <a:pt x="93" y="108"/>
                  </a:lnTo>
                  <a:lnTo>
                    <a:pt x="96" y="97"/>
                  </a:lnTo>
                  <a:lnTo>
                    <a:pt x="100" y="87"/>
                  </a:lnTo>
                  <a:lnTo>
                    <a:pt x="103" y="77"/>
                  </a:lnTo>
                  <a:lnTo>
                    <a:pt x="108" y="68"/>
                  </a:lnTo>
                  <a:lnTo>
                    <a:pt x="111" y="60"/>
                  </a:lnTo>
                  <a:lnTo>
                    <a:pt x="114" y="53"/>
                  </a:lnTo>
                  <a:lnTo>
                    <a:pt x="119" y="47"/>
                  </a:lnTo>
                  <a:lnTo>
                    <a:pt x="122" y="40"/>
                  </a:lnTo>
                  <a:lnTo>
                    <a:pt x="125" y="34"/>
                  </a:lnTo>
                  <a:lnTo>
                    <a:pt x="129" y="28"/>
                  </a:lnTo>
                  <a:lnTo>
                    <a:pt x="133" y="24"/>
                  </a:lnTo>
                  <a:lnTo>
                    <a:pt x="136" y="19"/>
                  </a:lnTo>
                  <a:lnTo>
                    <a:pt x="139" y="14"/>
                  </a:lnTo>
                  <a:lnTo>
                    <a:pt x="143" y="11"/>
                  </a:lnTo>
                  <a:lnTo>
                    <a:pt x="146" y="8"/>
                  </a:lnTo>
                  <a:lnTo>
                    <a:pt x="150" y="5"/>
                  </a:lnTo>
                  <a:lnTo>
                    <a:pt x="153" y="3"/>
                  </a:lnTo>
                  <a:lnTo>
                    <a:pt x="156" y="2"/>
                  </a:lnTo>
                  <a:lnTo>
                    <a:pt x="160" y="0"/>
                  </a:lnTo>
                  <a:lnTo>
                    <a:pt x="163" y="0"/>
                  </a:lnTo>
                  <a:lnTo>
                    <a:pt x="166" y="0"/>
                  </a:lnTo>
                  <a:lnTo>
                    <a:pt x="170" y="0"/>
                  </a:lnTo>
                  <a:lnTo>
                    <a:pt x="173" y="0"/>
                  </a:lnTo>
                  <a:lnTo>
                    <a:pt x="174" y="2"/>
                  </a:lnTo>
                  <a:lnTo>
                    <a:pt x="177" y="3"/>
                  </a:lnTo>
                  <a:lnTo>
                    <a:pt x="179" y="5"/>
                  </a:lnTo>
                  <a:lnTo>
                    <a:pt x="180" y="7"/>
                  </a:lnTo>
                  <a:lnTo>
                    <a:pt x="182" y="10"/>
                  </a:lnTo>
                  <a:lnTo>
                    <a:pt x="183" y="13"/>
                  </a:lnTo>
                  <a:lnTo>
                    <a:pt x="185" y="20"/>
                  </a:lnTo>
                  <a:lnTo>
                    <a:pt x="187" y="28"/>
                  </a:lnTo>
                  <a:lnTo>
                    <a:pt x="188" y="37"/>
                  </a:lnTo>
                  <a:lnTo>
                    <a:pt x="188" y="48"/>
                  </a:lnTo>
                  <a:lnTo>
                    <a:pt x="187" y="70"/>
                  </a:lnTo>
                  <a:lnTo>
                    <a:pt x="187" y="81"/>
                  </a:lnTo>
                  <a:lnTo>
                    <a:pt x="185" y="93"/>
                  </a:lnTo>
                  <a:lnTo>
                    <a:pt x="182" y="105"/>
                  </a:lnTo>
                  <a:lnTo>
                    <a:pt x="180" y="119"/>
                  </a:lnTo>
                  <a:lnTo>
                    <a:pt x="177" y="133"/>
                  </a:lnTo>
                  <a:lnTo>
                    <a:pt x="174" y="148"/>
                  </a:lnTo>
                  <a:lnTo>
                    <a:pt x="168" y="178"/>
                  </a:lnTo>
                  <a:lnTo>
                    <a:pt x="162" y="208"/>
                  </a:lnTo>
                  <a:lnTo>
                    <a:pt x="154" y="241"/>
                  </a:lnTo>
                  <a:lnTo>
                    <a:pt x="146" y="273"/>
                  </a:lnTo>
                  <a:lnTo>
                    <a:pt x="142" y="292"/>
                  </a:lnTo>
                  <a:lnTo>
                    <a:pt x="137" y="309"/>
                  </a:lnTo>
                  <a:lnTo>
                    <a:pt x="133" y="326"/>
                  </a:lnTo>
                  <a:lnTo>
                    <a:pt x="128" y="341"/>
                  </a:lnTo>
                  <a:lnTo>
                    <a:pt x="123" y="356"/>
                  </a:lnTo>
                  <a:lnTo>
                    <a:pt x="119" y="372"/>
                  </a:lnTo>
                  <a:lnTo>
                    <a:pt x="114" y="386"/>
                  </a:lnTo>
                  <a:lnTo>
                    <a:pt x="109" y="400"/>
                  </a:lnTo>
                  <a:lnTo>
                    <a:pt x="106" y="412"/>
                  </a:lnTo>
                  <a:lnTo>
                    <a:pt x="102" y="424"/>
                  </a:lnTo>
                  <a:lnTo>
                    <a:pt x="97" y="436"/>
                  </a:lnTo>
                  <a:lnTo>
                    <a:pt x="94" y="447"/>
                  </a:lnTo>
                  <a:lnTo>
                    <a:pt x="89" y="458"/>
                  </a:lnTo>
                  <a:lnTo>
                    <a:pt x="86" y="469"/>
                  </a:lnTo>
                  <a:lnTo>
                    <a:pt x="83" y="478"/>
                  </a:lnTo>
                  <a:lnTo>
                    <a:pt x="79" y="487"/>
                  </a:lnTo>
                  <a:lnTo>
                    <a:pt x="76" y="495"/>
                  </a:lnTo>
                  <a:lnTo>
                    <a:pt x="71" y="503"/>
                  </a:lnTo>
                  <a:lnTo>
                    <a:pt x="68" y="509"/>
                  </a:lnTo>
                  <a:lnTo>
                    <a:pt x="65" y="517"/>
                  </a:lnTo>
                  <a:lnTo>
                    <a:pt x="60" y="523"/>
                  </a:lnTo>
                  <a:lnTo>
                    <a:pt x="57" y="527"/>
                  </a:lnTo>
                  <a:lnTo>
                    <a:pt x="54" y="532"/>
                  </a:lnTo>
                  <a:lnTo>
                    <a:pt x="49" y="537"/>
                  </a:lnTo>
                  <a:lnTo>
                    <a:pt x="46" y="541"/>
                  </a:lnTo>
                  <a:lnTo>
                    <a:pt x="43" y="544"/>
                  </a:lnTo>
                  <a:lnTo>
                    <a:pt x="39" y="547"/>
                  </a:lnTo>
                  <a:lnTo>
                    <a:pt x="35" y="551"/>
                  </a:lnTo>
                  <a:lnTo>
                    <a:pt x="32" y="552"/>
                  </a:lnTo>
                  <a:lnTo>
                    <a:pt x="29" y="554"/>
                  </a:lnTo>
                  <a:lnTo>
                    <a:pt x="25" y="554"/>
                  </a:lnTo>
                  <a:lnTo>
                    <a:pt x="22" y="554"/>
                  </a:lnTo>
                  <a:lnTo>
                    <a:pt x="19" y="554"/>
                  </a:lnTo>
                  <a:lnTo>
                    <a:pt x="14" y="554"/>
                  </a:lnTo>
                  <a:lnTo>
                    <a:pt x="11" y="551"/>
                  </a:lnTo>
                  <a:lnTo>
                    <a:pt x="9" y="549"/>
                  </a:lnTo>
                  <a:lnTo>
                    <a:pt x="6" y="546"/>
                  </a:lnTo>
                  <a:lnTo>
                    <a:pt x="5" y="541"/>
                  </a:lnTo>
                  <a:lnTo>
                    <a:pt x="3" y="538"/>
                  </a:lnTo>
                  <a:lnTo>
                    <a:pt x="2" y="532"/>
                  </a:lnTo>
                  <a:lnTo>
                    <a:pt x="0" y="527"/>
                  </a:lnTo>
                  <a:lnTo>
                    <a:pt x="0" y="521"/>
                  </a:lnTo>
                  <a:lnTo>
                    <a:pt x="0" y="514"/>
                  </a:lnTo>
                  <a:lnTo>
                    <a:pt x="0" y="506"/>
                  </a:lnTo>
                  <a:lnTo>
                    <a:pt x="0" y="498"/>
                  </a:lnTo>
                  <a:lnTo>
                    <a:pt x="0" y="489"/>
                  </a:lnTo>
                  <a:lnTo>
                    <a:pt x="2" y="480"/>
                  </a:lnTo>
                  <a:lnTo>
                    <a:pt x="2" y="469"/>
                  </a:lnTo>
                  <a:lnTo>
                    <a:pt x="3" y="461"/>
                  </a:lnTo>
                  <a:lnTo>
                    <a:pt x="5" y="453"/>
                  </a:lnTo>
                  <a:lnTo>
                    <a:pt x="6" y="444"/>
                  </a:lnTo>
                  <a:lnTo>
                    <a:pt x="8" y="435"/>
                  </a:lnTo>
                  <a:lnTo>
                    <a:pt x="9" y="424"/>
                  </a:lnTo>
                  <a:lnTo>
                    <a:pt x="11" y="412"/>
                  </a:lnTo>
                  <a:lnTo>
                    <a:pt x="14" y="401"/>
                  </a:lnTo>
                  <a:lnTo>
                    <a:pt x="15" y="389"/>
                  </a:lnTo>
                  <a:lnTo>
                    <a:pt x="22" y="363"/>
                  </a:lnTo>
                  <a:lnTo>
                    <a:pt x="28" y="335"/>
                  </a:lnTo>
                  <a:lnTo>
                    <a:pt x="35" y="306"/>
                  </a:lnTo>
                  <a:lnTo>
                    <a:pt x="43" y="275"/>
                  </a:lnTo>
                  <a:lnTo>
                    <a:pt x="43" y="275"/>
                  </a:lnTo>
                  <a:close/>
                  <a:moveTo>
                    <a:pt x="77" y="275"/>
                  </a:moveTo>
                  <a:lnTo>
                    <a:pt x="74" y="287"/>
                  </a:lnTo>
                  <a:lnTo>
                    <a:pt x="71" y="299"/>
                  </a:lnTo>
                  <a:lnTo>
                    <a:pt x="68" y="312"/>
                  </a:lnTo>
                  <a:lnTo>
                    <a:pt x="65" y="322"/>
                  </a:lnTo>
                  <a:lnTo>
                    <a:pt x="63" y="333"/>
                  </a:lnTo>
                  <a:lnTo>
                    <a:pt x="60" y="342"/>
                  </a:lnTo>
                  <a:lnTo>
                    <a:pt x="59" y="352"/>
                  </a:lnTo>
                  <a:lnTo>
                    <a:pt x="56" y="361"/>
                  </a:lnTo>
                  <a:lnTo>
                    <a:pt x="54" y="370"/>
                  </a:lnTo>
                  <a:lnTo>
                    <a:pt x="52" y="378"/>
                  </a:lnTo>
                  <a:lnTo>
                    <a:pt x="51" y="386"/>
                  </a:lnTo>
                  <a:lnTo>
                    <a:pt x="49" y="392"/>
                  </a:lnTo>
                  <a:lnTo>
                    <a:pt x="48" y="398"/>
                  </a:lnTo>
                  <a:lnTo>
                    <a:pt x="46" y="404"/>
                  </a:lnTo>
                  <a:lnTo>
                    <a:pt x="46" y="410"/>
                  </a:lnTo>
                  <a:lnTo>
                    <a:pt x="45" y="415"/>
                  </a:lnTo>
                  <a:lnTo>
                    <a:pt x="45" y="424"/>
                  </a:lnTo>
                  <a:lnTo>
                    <a:pt x="43" y="432"/>
                  </a:lnTo>
                  <a:lnTo>
                    <a:pt x="43" y="438"/>
                  </a:lnTo>
                  <a:lnTo>
                    <a:pt x="43" y="443"/>
                  </a:lnTo>
                  <a:lnTo>
                    <a:pt x="43" y="447"/>
                  </a:lnTo>
                  <a:lnTo>
                    <a:pt x="45" y="450"/>
                  </a:lnTo>
                  <a:lnTo>
                    <a:pt x="46" y="452"/>
                  </a:lnTo>
                  <a:lnTo>
                    <a:pt x="48" y="452"/>
                  </a:lnTo>
                  <a:lnTo>
                    <a:pt x="49" y="452"/>
                  </a:lnTo>
                  <a:lnTo>
                    <a:pt x="51" y="452"/>
                  </a:lnTo>
                  <a:lnTo>
                    <a:pt x="52" y="450"/>
                  </a:lnTo>
                  <a:lnTo>
                    <a:pt x="54" y="449"/>
                  </a:lnTo>
                  <a:lnTo>
                    <a:pt x="56" y="446"/>
                  </a:lnTo>
                  <a:lnTo>
                    <a:pt x="57" y="443"/>
                  </a:lnTo>
                  <a:lnTo>
                    <a:pt x="59" y="440"/>
                  </a:lnTo>
                  <a:lnTo>
                    <a:pt x="62" y="436"/>
                  </a:lnTo>
                  <a:lnTo>
                    <a:pt x="63" y="432"/>
                  </a:lnTo>
                  <a:lnTo>
                    <a:pt x="65" y="427"/>
                  </a:lnTo>
                  <a:lnTo>
                    <a:pt x="68" y="423"/>
                  </a:lnTo>
                  <a:lnTo>
                    <a:pt x="69" y="416"/>
                  </a:lnTo>
                  <a:lnTo>
                    <a:pt x="72" y="409"/>
                  </a:lnTo>
                  <a:lnTo>
                    <a:pt x="74" y="403"/>
                  </a:lnTo>
                  <a:lnTo>
                    <a:pt x="77" y="395"/>
                  </a:lnTo>
                  <a:lnTo>
                    <a:pt x="80" y="386"/>
                  </a:lnTo>
                  <a:lnTo>
                    <a:pt x="83" y="376"/>
                  </a:lnTo>
                  <a:lnTo>
                    <a:pt x="86" y="367"/>
                  </a:lnTo>
                  <a:lnTo>
                    <a:pt x="89" y="355"/>
                  </a:lnTo>
                  <a:lnTo>
                    <a:pt x="93" y="342"/>
                  </a:lnTo>
                  <a:lnTo>
                    <a:pt x="97" y="329"/>
                  </a:lnTo>
                  <a:lnTo>
                    <a:pt x="100" y="313"/>
                  </a:lnTo>
                  <a:lnTo>
                    <a:pt x="105" y="296"/>
                  </a:lnTo>
                  <a:lnTo>
                    <a:pt x="109" y="279"/>
                  </a:lnTo>
                  <a:lnTo>
                    <a:pt x="113" y="265"/>
                  </a:lnTo>
                  <a:lnTo>
                    <a:pt x="116" y="253"/>
                  </a:lnTo>
                  <a:lnTo>
                    <a:pt x="119" y="241"/>
                  </a:lnTo>
                  <a:lnTo>
                    <a:pt x="122" y="230"/>
                  </a:lnTo>
                  <a:lnTo>
                    <a:pt x="125" y="219"/>
                  </a:lnTo>
                  <a:lnTo>
                    <a:pt x="126" y="208"/>
                  </a:lnTo>
                  <a:lnTo>
                    <a:pt x="129" y="199"/>
                  </a:lnTo>
                  <a:lnTo>
                    <a:pt x="131" y="190"/>
                  </a:lnTo>
                  <a:lnTo>
                    <a:pt x="134" y="181"/>
                  </a:lnTo>
                  <a:lnTo>
                    <a:pt x="136" y="173"/>
                  </a:lnTo>
                  <a:lnTo>
                    <a:pt x="137" y="165"/>
                  </a:lnTo>
                  <a:lnTo>
                    <a:pt x="139" y="158"/>
                  </a:lnTo>
                  <a:lnTo>
                    <a:pt x="140" y="151"/>
                  </a:lnTo>
                  <a:lnTo>
                    <a:pt x="140" y="145"/>
                  </a:lnTo>
                  <a:lnTo>
                    <a:pt x="142" y="141"/>
                  </a:lnTo>
                  <a:lnTo>
                    <a:pt x="143" y="136"/>
                  </a:lnTo>
                  <a:lnTo>
                    <a:pt x="143" y="127"/>
                  </a:lnTo>
                  <a:lnTo>
                    <a:pt x="145" y="119"/>
                  </a:lnTo>
                  <a:lnTo>
                    <a:pt x="145" y="113"/>
                  </a:lnTo>
                  <a:lnTo>
                    <a:pt x="145" y="108"/>
                  </a:lnTo>
                  <a:lnTo>
                    <a:pt x="143" y="104"/>
                  </a:lnTo>
                  <a:lnTo>
                    <a:pt x="143" y="101"/>
                  </a:lnTo>
                  <a:lnTo>
                    <a:pt x="142" y="99"/>
                  </a:lnTo>
                  <a:lnTo>
                    <a:pt x="139" y="99"/>
                  </a:lnTo>
                  <a:lnTo>
                    <a:pt x="137" y="99"/>
                  </a:lnTo>
                  <a:lnTo>
                    <a:pt x="134" y="101"/>
                  </a:lnTo>
                  <a:lnTo>
                    <a:pt x="133" y="104"/>
                  </a:lnTo>
                  <a:lnTo>
                    <a:pt x="129" y="108"/>
                  </a:lnTo>
                  <a:lnTo>
                    <a:pt x="126" y="113"/>
                  </a:lnTo>
                  <a:lnTo>
                    <a:pt x="123" y="121"/>
                  </a:lnTo>
                  <a:lnTo>
                    <a:pt x="120" y="127"/>
                  </a:lnTo>
                  <a:lnTo>
                    <a:pt x="117" y="136"/>
                  </a:lnTo>
                  <a:lnTo>
                    <a:pt x="116" y="141"/>
                  </a:lnTo>
                  <a:lnTo>
                    <a:pt x="114" y="147"/>
                  </a:lnTo>
                  <a:lnTo>
                    <a:pt x="111" y="153"/>
                  </a:lnTo>
                  <a:lnTo>
                    <a:pt x="109" y="159"/>
                  </a:lnTo>
                  <a:lnTo>
                    <a:pt x="108" y="165"/>
                  </a:lnTo>
                  <a:lnTo>
                    <a:pt x="105" y="173"/>
                  </a:lnTo>
                  <a:lnTo>
                    <a:pt x="103" y="181"/>
                  </a:lnTo>
                  <a:lnTo>
                    <a:pt x="100" y="190"/>
                  </a:lnTo>
                  <a:lnTo>
                    <a:pt x="97" y="199"/>
                  </a:lnTo>
                  <a:lnTo>
                    <a:pt x="96" y="208"/>
                  </a:lnTo>
                  <a:lnTo>
                    <a:pt x="93" y="218"/>
                  </a:lnTo>
                  <a:lnTo>
                    <a:pt x="89" y="228"/>
                  </a:lnTo>
                  <a:lnTo>
                    <a:pt x="86" y="239"/>
                  </a:lnTo>
                  <a:lnTo>
                    <a:pt x="83" y="250"/>
                  </a:lnTo>
                  <a:lnTo>
                    <a:pt x="80" y="262"/>
                  </a:lnTo>
                  <a:lnTo>
                    <a:pt x="77" y="275"/>
                  </a:lnTo>
                  <a:lnTo>
                    <a:pt x="77" y="27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5"/>
            <p:cNvSpPr>
              <a:spLocks noEditPoints="1"/>
            </p:cNvSpPr>
            <p:nvPr/>
          </p:nvSpPr>
          <p:spPr bwMode="auto">
            <a:xfrm>
              <a:off x="3547" y="1160"/>
              <a:ext cx="94" cy="277"/>
            </a:xfrm>
            <a:custGeom>
              <a:avLst/>
              <a:gdLst>
                <a:gd name="T0" fmla="*/ 57 w 188"/>
                <a:gd name="T1" fmla="*/ 221 h 554"/>
                <a:gd name="T2" fmla="*/ 76 w 188"/>
                <a:gd name="T3" fmla="*/ 159 h 554"/>
                <a:gd name="T4" fmla="*/ 93 w 188"/>
                <a:gd name="T5" fmla="*/ 108 h 554"/>
                <a:gd name="T6" fmla="*/ 108 w 188"/>
                <a:gd name="T7" fmla="*/ 68 h 554"/>
                <a:gd name="T8" fmla="*/ 122 w 188"/>
                <a:gd name="T9" fmla="*/ 40 h 554"/>
                <a:gd name="T10" fmla="*/ 136 w 188"/>
                <a:gd name="T11" fmla="*/ 19 h 554"/>
                <a:gd name="T12" fmla="*/ 150 w 188"/>
                <a:gd name="T13" fmla="*/ 5 h 554"/>
                <a:gd name="T14" fmla="*/ 164 w 188"/>
                <a:gd name="T15" fmla="*/ 0 h 554"/>
                <a:gd name="T16" fmla="*/ 174 w 188"/>
                <a:gd name="T17" fmla="*/ 2 h 554"/>
                <a:gd name="T18" fmla="*/ 182 w 188"/>
                <a:gd name="T19" fmla="*/ 10 h 554"/>
                <a:gd name="T20" fmla="*/ 188 w 188"/>
                <a:gd name="T21" fmla="*/ 37 h 554"/>
                <a:gd name="T22" fmla="*/ 185 w 188"/>
                <a:gd name="T23" fmla="*/ 93 h 554"/>
                <a:gd name="T24" fmla="*/ 174 w 188"/>
                <a:gd name="T25" fmla="*/ 148 h 554"/>
                <a:gd name="T26" fmla="*/ 147 w 188"/>
                <a:gd name="T27" fmla="*/ 273 h 554"/>
                <a:gd name="T28" fmla="*/ 128 w 188"/>
                <a:gd name="T29" fmla="*/ 341 h 554"/>
                <a:gd name="T30" fmla="*/ 110 w 188"/>
                <a:gd name="T31" fmla="*/ 400 h 554"/>
                <a:gd name="T32" fmla="*/ 94 w 188"/>
                <a:gd name="T33" fmla="*/ 447 h 554"/>
                <a:gd name="T34" fmla="*/ 79 w 188"/>
                <a:gd name="T35" fmla="*/ 487 h 554"/>
                <a:gd name="T36" fmla="*/ 65 w 188"/>
                <a:gd name="T37" fmla="*/ 517 h 554"/>
                <a:gd name="T38" fmla="*/ 49 w 188"/>
                <a:gd name="T39" fmla="*/ 537 h 554"/>
                <a:gd name="T40" fmla="*/ 36 w 188"/>
                <a:gd name="T41" fmla="*/ 551 h 554"/>
                <a:gd name="T42" fmla="*/ 22 w 188"/>
                <a:gd name="T43" fmla="*/ 554 h 554"/>
                <a:gd name="T44" fmla="*/ 8 w 188"/>
                <a:gd name="T45" fmla="*/ 549 h 554"/>
                <a:gd name="T46" fmla="*/ 2 w 188"/>
                <a:gd name="T47" fmla="*/ 532 h 554"/>
                <a:gd name="T48" fmla="*/ 0 w 188"/>
                <a:gd name="T49" fmla="*/ 506 h 554"/>
                <a:gd name="T50" fmla="*/ 2 w 188"/>
                <a:gd name="T51" fmla="*/ 469 h 554"/>
                <a:gd name="T52" fmla="*/ 6 w 188"/>
                <a:gd name="T53" fmla="*/ 435 h 554"/>
                <a:gd name="T54" fmla="*/ 16 w 188"/>
                <a:gd name="T55" fmla="*/ 389 h 554"/>
                <a:gd name="T56" fmla="*/ 43 w 188"/>
                <a:gd name="T57" fmla="*/ 275 h 554"/>
                <a:gd name="T58" fmla="*/ 71 w 188"/>
                <a:gd name="T59" fmla="*/ 299 h 554"/>
                <a:gd name="T60" fmla="*/ 60 w 188"/>
                <a:gd name="T61" fmla="*/ 342 h 554"/>
                <a:gd name="T62" fmla="*/ 53 w 188"/>
                <a:gd name="T63" fmla="*/ 378 h 554"/>
                <a:gd name="T64" fmla="*/ 46 w 188"/>
                <a:gd name="T65" fmla="*/ 404 h 554"/>
                <a:gd name="T66" fmla="*/ 43 w 188"/>
                <a:gd name="T67" fmla="*/ 432 h 554"/>
                <a:gd name="T68" fmla="*/ 45 w 188"/>
                <a:gd name="T69" fmla="*/ 450 h 554"/>
                <a:gd name="T70" fmla="*/ 51 w 188"/>
                <a:gd name="T71" fmla="*/ 452 h 554"/>
                <a:gd name="T72" fmla="*/ 57 w 188"/>
                <a:gd name="T73" fmla="*/ 443 h 554"/>
                <a:gd name="T74" fmla="*/ 65 w 188"/>
                <a:gd name="T75" fmla="*/ 427 h 554"/>
                <a:gd name="T76" fmla="*/ 74 w 188"/>
                <a:gd name="T77" fmla="*/ 403 h 554"/>
                <a:gd name="T78" fmla="*/ 86 w 188"/>
                <a:gd name="T79" fmla="*/ 367 h 554"/>
                <a:gd name="T80" fmla="*/ 100 w 188"/>
                <a:gd name="T81" fmla="*/ 313 h 554"/>
                <a:gd name="T82" fmla="*/ 116 w 188"/>
                <a:gd name="T83" fmla="*/ 253 h 554"/>
                <a:gd name="T84" fmla="*/ 127 w 188"/>
                <a:gd name="T85" fmla="*/ 208 h 554"/>
                <a:gd name="T86" fmla="*/ 136 w 188"/>
                <a:gd name="T87" fmla="*/ 173 h 554"/>
                <a:gd name="T88" fmla="*/ 140 w 188"/>
                <a:gd name="T89" fmla="*/ 145 h 554"/>
                <a:gd name="T90" fmla="*/ 145 w 188"/>
                <a:gd name="T91" fmla="*/ 119 h 554"/>
                <a:gd name="T92" fmla="*/ 142 w 188"/>
                <a:gd name="T93" fmla="*/ 101 h 554"/>
                <a:gd name="T94" fmla="*/ 134 w 188"/>
                <a:gd name="T95" fmla="*/ 101 h 554"/>
                <a:gd name="T96" fmla="*/ 123 w 188"/>
                <a:gd name="T97" fmla="*/ 121 h 554"/>
                <a:gd name="T98" fmla="*/ 114 w 188"/>
                <a:gd name="T99" fmla="*/ 147 h 554"/>
                <a:gd name="T100" fmla="*/ 105 w 188"/>
                <a:gd name="T101" fmla="*/ 173 h 554"/>
                <a:gd name="T102" fmla="*/ 96 w 188"/>
                <a:gd name="T103" fmla="*/ 208 h 554"/>
                <a:gd name="T104" fmla="*/ 83 w 188"/>
                <a:gd name="T105"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554">
                  <a:moveTo>
                    <a:pt x="43" y="275"/>
                  </a:moveTo>
                  <a:lnTo>
                    <a:pt x="48" y="256"/>
                  </a:lnTo>
                  <a:lnTo>
                    <a:pt x="53" y="238"/>
                  </a:lnTo>
                  <a:lnTo>
                    <a:pt x="57" y="221"/>
                  </a:lnTo>
                  <a:lnTo>
                    <a:pt x="62" y="204"/>
                  </a:lnTo>
                  <a:lnTo>
                    <a:pt x="66" y="188"/>
                  </a:lnTo>
                  <a:lnTo>
                    <a:pt x="71" y="173"/>
                  </a:lnTo>
                  <a:lnTo>
                    <a:pt x="76" y="159"/>
                  </a:lnTo>
                  <a:lnTo>
                    <a:pt x="80" y="145"/>
                  </a:lnTo>
                  <a:lnTo>
                    <a:pt x="83" y="131"/>
                  </a:lnTo>
                  <a:lnTo>
                    <a:pt x="88" y="119"/>
                  </a:lnTo>
                  <a:lnTo>
                    <a:pt x="93" y="108"/>
                  </a:lnTo>
                  <a:lnTo>
                    <a:pt x="96" y="97"/>
                  </a:lnTo>
                  <a:lnTo>
                    <a:pt x="100" y="87"/>
                  </a:lnTo>
                  <a:lnTo>
                    <a:pt x="103" y="77"/>
                  </a:lnTo>
                  <a:lnTo>
                    <a:pt x="108" y="68"/>
                  </a:lnTo>
                  <a:lnTo>
                    <a:pt x="111" y="60"/>
                  </a:lnTo>
                  <a:lnTo>
                    <a:pt x="114" y="53"/>
                  </a:lnTo>
                  <a:lnTo>
                    <a:pt x="119" y="47"/>
                  </a:lnTo>
                  <a:lnTo>
                    <a:pt x="122" y="40"/>
                  </a:lnTo>
                  <a:lnTo>
                    <a:pt x="125" y="34"/>
                  </a:lnTo>
                  <a:lnTo>
                    <a:pt x="128" y="28"/>
                  </a:lnTo>
                  <a:lnTo>
                    <a:pt x="133" y="24"/>
                  </a:lnTo>
                  <a:lnTo>
                    <a:pt x="136" y="19"/>
                  </a:lnTo>
                  <a:lnTo>
                    <a:pt x="139" y="14"/>
                  </a:lnTo>
                  <a:lnTo>
                    <a:pt x="142" y="11"/>
                  </a:lnTo>
                  <a:lnTo>
                    <a:pt x="147" y="8"/>
                  </a:lnTo>
                  <a:lnTo>
                    <a:pt x="150" y="5"/>
                  </a:lnTo>
                  <a:lnTo>
                    <a:pt x="153" y="3"/>
                  </a:lnTo>
                  <a:lnTo>
                    <a:pt x="156" y="2"/>
                  </a:lnTo>
                  <a:lnTo>
                    <a:pt x="159" y="0"/>
                  </a:lnTo>
                  <a:lnTo>
                    <a:pt x="164" y="0"/>
                  </a:lnTo>
                  <a:lnTo>
                    <a:pt x="167" y="0"/>
                  </a:lnTo>
                  <a:lnTo>
                    <a:pt x="170" y="0"/>
                  </a:lnTo>
                  <a:lnTo>
                    <a:pt x="173" y="0"/>
                  </a:lnTo>
                  <a:lnTo>
                    <a:pt x="174" y="2"/>
                  </a:lnTo>
                  <a:lnTo>
                    <a:pt x="177" y="3"/>
                  </a:lnTo>
                  <a:lnTo>
                    <a:pt x="179" y="5"/>
                  </a:lnTo>
                  <a:lnTo>
                    <a:pt x="180" y="7"/>
                  </a:lnTo>
                  <a:lnTo>
                    <a:pt x="182" y="10"/>
                  </a:lnTo>
                  <a:lnTo>
                    <a:pt x="184" y="13"/>
                  </a:lnTo>
                  <a:lnTo>
                    <a:pt x="185" y="20"/>
                  </a:lnTo>
                  <a:lnTo>
                    <a:pt x="187" y="28"/>
                  </a:lnTo>
                  <a:lnTo>
                    <a:pt x="188" y="37"/>
                  </a:lnTo>
                  <a:lnTo>
                    <a:pt x="188" y="48"/>
                  </a:lnTo>
                  <a:lnTo>
                    <a:pt x="187" y="70"/>
                  </a:lnTo>
                  <a:lnTo>
                    <a:pt x="185" y="81"/>
                  </a:lnTo>
                  <a:lnTo>
                    <a:pt x="185" y="93"/>
                  </a:lnTo>
                  <a:lnTo>
                    <a:pt x="182" y="105"/>
                  </a:lnTo>
                  <a:lnTo>
                    <a:pt x="180" y="119"/>
                  </a:lnTo>
                  <a:lnTo>
                    <a:pt x="177" y="133"/>
                  </a:lnTo>
                  <a:lnTo>
                    <a:pt x="174" y="148"/>
                  </a:lnTo>
                  <a:lnTo>
                    <a:pt x="168" y="178"/>
                  </a:lnTo>
                  <a:lnTo>
                    <a:pt x="162" y="208"/>
                  </a:lnTo>
                  <a:lnTo>
                    <a:pt x="154" y="241"/>
                  </a:lnTo>
                  <a:lnTo>
                    <a:pt x="147" y="273"/>
                  </a:lnTo>
                  <a:lnTo>
                    <a:pt x="140" y="292"/>
                  </a:lnTo>
                  <a:lnTo>
                    <a:pt x="136" y="309"/>
                  </a:lnTo>
                  <a:lnTo>
                    <a:pt x="131" y="326"/>
                  </a:lnTo>
                  <a:lnTo>
                    <a:pt x="128" y="341"/>
                  </a:lnTo>
                  <a:lnTo>
                    <a:pt x="123" y="356"/>
                  </a:lnTo>
                  <a:lnTo>
                    <a:pt x="119" y="372"/>
                  </a:lnTo>
                  <a:lnTo>
                    <a:pt x="114" y="386"/>
                  </a:lnTo>
                  <a:lnTo>
                    <a:pt x="110" y="400"/>
                  </a:lnTo>
                  <a:lnTo>
                    <a:pt x="106" y="412"/>
                  </a:lnTo>
                  <a:lnTo>
                    <a:pt x="102" y="424"/>
                  </a:lnTo>
                  <a:lnTo>
                    <a:pt x="97" y="436"/>
                  </a:lnTo>
                  <a:lnTo>
                    <a:pt x="94" y="447"/>
                  </a:lnTo>
                  <a:lnTo>
                    <a:pt x="90" y="458"/>
                  </a:lnTo>
                  <a:lnTo>
                    <a:pt x="86" y="469"/>
                  </a:lnTo>
                  <a:lnTo>
                    <a:pt x="82" y="478"/>
                  </a:lnTo>
                  <a:lnTo>
                    <a:pt x="79" y="487"/>
                  </a:lnTo>
                  <a:lnTo>
                    <a:pt x="76" y="495"/>
                  </a:lnTo>
                  <a:lnTo>
                    <a:pt x="71" y="503"/>
                  </a:lnTo>
                  <a:lnTo>
                    <a:pt x="68" y="509"/>
                  </a:lnTo>
                  <a:lnTo>
                    <a:pt x="65" y="517"/>
                  </a:lnTo>
                  <a:lnTo>
                    <a:pt x="60" y="523"/>
                  </a:lnTo>
                  <a:lnTo>
                    <a:pt x="57" y="527"/>
                  </a:lnTo>
                  <a:lnTo>
                    <a:pt x="54" y="532"/>
                  </a:lnTo>
                  <a:lnTo>
                    <a:pt x="49" y="537"/>
                  </a:lnTo>
                  <a:lnTo>
                    <a:pt x="46" y="541"/>
                  </a:lnTo>
                  <a:lnTo>
                    <a:pt x="43" y="544"/>
                  </a:lnTo>
                  <a:lnTo>
                    <a:pt x="39" y="547"/>
                  </a:lnTo>
                  <a:lnTo>
                    <a:pt x="36" y="551"/>
                  </a:lnTo>
                  <a:lnTo>
                    <a:pt x="33" y="552"/>
                  </a:lnTo>
                  <a:lnTo>
                    <a:pt x="28" y="554"/>
                  </a:lnTo>
                  <a:lnTo>
                    <a:pt x="25" y="554"/>
                  </a:lnTo>
                  <a:lnTo>
                    <a:pt x="22" y="554"/>
                  </a:lnTo>
                  <a:lnTo>
                    <a:pt x="17" y="554"/>
                  </a:lnTo>
                  <a:lnTo>
                    <a:pt x="14" y="554"/>
                  </a:lnTo>
                  <a:lnTo>
                    <a:pt x="11" y="551"/>
                  </a:lnTo>
                  <a:lnTo>
                    <a:pt x="8" y="549"/>
                  </a:lnTo>
                  <a:lnTo>
                    <a:pt x="6" y="546"/>
                  </a:lnTo>
                  <a:lnTo>
                    <a:pt x="5" y="541"/>
                  </a:lnTo>
                  <a:lnTo>
                    <a:pt x="3" y="538"/>
                  </a:lnTo>
                  <a:lnTo>
                    <a:pt x="2" y="532"/>
                  </a:lnTo>
                  <a:lnTo>
                    <a:pt x="0" y="527"/>
                  </a:lnTo>
                  <a:lnTo>
                    <a:pt x="0" y="521"/>
                  </a:lnTo>
                  <a:lnTo>
                    <a:pt x="0" y="514"/>
                  </a:lnTo>
                  <a:lnTo>
                    <a:pt x="0" y="506"/>
                  </a:lnTo>
                  <a:lnTo>
                    <a:pt x="0" y="498"/>
                  </a:lnTo>
                  <a:lnTo>
                    <a:pt x="0" y="489"/>
                  </a:lnTo>
                  <a:lnTo>
                    <a:pt x="0" y="480"/>
                  </a:lnTo>
                  <a:lnTo>
                    <a:pt x="2" y="469"/>
                  </a:lnTo>
                  <a:lnTo>
                    <a:pt x="3" y="461"/>
                  </a:lnTo>
                  <a:lnTo>
                    <a:pt x="3" y="453"/>
                  </a:lnTo>
                  <a:lnTo>
                    <a:pt x="5" y="444"/>
                  </a:lnTo>
                  <a:lnTo>
                    <a:pt x="6" y="435"/>
                  </a:lnTo>
                  <a:lnTo>
                    <a:pt x="9" y="424"/>
                  </a:lnTo>
                  <a:lnTo>
                    <a:pt x="11" y="412"/>
                  </a:lnTo>
                  <a:lnTo>
                    <a:pt x="12" y="401"/>
                  </a:lnTo>
                  <a:lnTo>
                    <a:pt x="16" y="389"/>
                  </a:lnTo>
                  <a:lnTo>
                    <a:pt x="22" y="363"/>
                  </a:lnTo>
                  <a:lnTo>
                    <a:pt x="28" y="335"/>
                  </a:lnTo>
                  <a:lnTo>
                    <a:pt x="36" y="306"/>
                  </a:lnTo>
                  <a:lnTo>
                    <a:pt x="43" y="275"/>
                  </a:lnTo>
                  <a:lnTo>
                    <a:pt x="43" y="275"/>
                  </a:lnTo>
                  <a:close/>
                  <a:moveTo>
                    <a:pt x="77" y="275"/>
                  </a:moveTo>
                  <a:lnTo>
                    <a:pt x="74" y="287"/>
                  </a:lnTo>
                  <a:lnTo>
                    <a:pt x="71" y="299"/>
                  </a:lnTo>
                  <a:lnTo>
                    <a:pt x="68" y="312"/>
                  </a:lnTo>
                  <a:lnTo>
                    <a:pt x="65" y="322"/>
                  </a:lnTo>
                  <a:lnTo>
                    <a:pt x="63" y="333"/>
                  </a:lnTo>
                  <a:lnTo>
                    <a:pt x="60" y="342"/>
                  </a:lnTo>
                  <a:lnTo>
                    <a:pt x="59" y="352"/>
                  </a:lnTo>
                  <a:lnTo>
                    <a:pt x="56" y="361"/>
                  </a:lnTo>
                  <a:lnTo>
                    <a:pt x="54" y="370"/>
                  </a:lnTo>
                  <a:lnTo>
                    <a:pt x="53" y="378"/>
                  </a:lnTo>
                  <a:lnTo>
                    <a:pt x="51" y="386"/>
                  </a:lnTo>
                  <a:lnTo>
                    <a:pt x="49" y="392"/>
                  </a:lnTo>
                  <a:lnTo>
                    <a:pt x="48" y="398"/>
                  </a:lnTo>
                  <a:lnTo>
                    <a:pt x="46" y="404"/>
                  </a:lnTo>
                  <a:lnTo>
                    <a:pt x="46" y="410"/>
                  </a:lnTo>
                  <a:lnTo>
                    <a:pt x="45" y="415"/>
                  </a:lnTo>
                  <a:lnTo>
                    <a:pt x="43" y="424"/>
                  </a:lnTo>
                  <a:lnTo>
                    <a:pt x="43" y="432"/>
                  </a:lnTo>
                  <a:lnTo>
                    <a:pt x="43" y="438"/>
                  </a:lnTo>
                  <a:lnTo>
                    <a:pt x="43" y="443"/>
                  </a:lnTo>
                  <a:lnTo>
                    <a:pt x="43" y="447"/>
                  </a:lnTo>
                  <a:lnTo>
                    <a:pt x="45" y="450"/>
                  </a:lnTo>
                  <a:lnTo>
                    <a:pt x="46" y="452"/>
                  </a:lnTo>
                  <a:lnTo>
                    <a:pt x="48" y="452"/>
                  </a:lnTo>
                  <a:lnTo>
                    <a:pt x="49" y="452"/>
                  </a:lnTo>
                  <a:lnTo>
                    <a:pt x="51" y="452"/>
                  </a:lnTo>
                  <a:lnTo>
                    <a:pt x="53" y="450"/>
                  </a:lnTo>
                  <a:lnTo>
                    <a:pt x="54" y="449"/>
                  </a:lnTo>
                  <a:lnTo>
                    <a:pt x="56" y="446"/>
                  </a:lnTo>
                  <a:lnTo>
                    <a:pt x="57" y="443"/>
                  </a:lnTo>
                  <a:lnTo>
                    <a:pt x="59" y="440"/>
                  </a:lnTo>
                  <a:lnTo>
                    <a:pt x="62" y="436"/>
                  </a:lnTo>
                  <a:lnTo>
                    <a:pt x="63" y="432"/>
                  </a:lnTo>
                  <a:lnTo>
                    <a:pt x="65" y="427"/>
                  </a:lnTo>
                  <a:lnTo>
                    <a:pt x="68" y="423"/>
                  </a:lnTo>
                  <a:lnTo>
                    <a:pt x="70" y="416"/>
                  </a:lnTo>
                  <a:lnTo>
                    <a:pt x="73" y="409"/>
                  </a:lnTo>
                  <a:lnTo>
                    <a:pt x="74" y="403"/>
                  </a:lnTo>
                  <a:lnTo>
                    <a:pt x="77" y="395"/>
                  </a:lnTo>
                  <a:lnTo>
                    <a:pt x="80" y="386"/>
                  </a:lnTo>
                  <a:lnTo>
                    <a:pt x="83" y="376"/>
                  </a:lnTo>
                  <a:lnTo>
                    <a:pt x="86" y="367"/>
                  </a:lnTo>
                  <a:lnTo>
                    <a:pt x="90" y="355"/>
                  </a:lnTo>
                  <a:lnTo>
                    <a:pt x="93" y="342"/>
                  </a:lnTo>
                  <a:lnTo>
                    <a:pt x="96" y="329"/>
                  </a:lnTo>
                  <a:lnTo>
                    <a:pt x="100" y="313"/>
                  </a:lnTo>
                  <a:lnTo>
                    <a:pt x="105" y="296"/>
                  </a:lnTo>
                  <a:lnTo>
                    <a:pt x="110" y="279"/>
                  </a:lnTo>
                  <a:lnTo>
                    <a:pt x="113" y="265"/>
                  </a:lnTo>
                  <a:lnTo>
                    <a:pt x="116" y="253"/>
                  </a:lnTo>
                  <a:lnTo>
                    <a:pt x="119" y="241"/>
                  </a:lnTo>
                  <a:lnTo>
                    <a:pt x="122" y="230"/>
                  </a:lnTo>
                  <a:lnTo>
                    <a:pt x="125" y="219"/>
                  </a:lnTo>
                  <a:lnTo>
                    <a:pt x="127" y="208"/>
                  </a:lnTo>
                  <a:lnTo>
                    <a:pt x="130" y="199"/>
                  </a:lnTo>
                  <a:lnTo>
                    <a:pt x="131" y="190"/>
                  </a:lnTo>
                  <a:lnTo>
                    <a:pt x="134" y="181"/>
                  </a:lnTo>
                  <a:lnTo>
                    <a:pt x="136" y="173"/>
                  </a:lnTo>
                  <a:lnTo>
                    <a:pt x="137" y="165"/>
                  </a:lnTo>
                  <a:lnTo>
                    <a:pt x="139" y="158"/>
                  </a:lnTo>
                  <a:lnTo>
                    <a:pt x="140" y="151"/>
                  </a:lnTo>
                  <a:lnTo>
                    <a:pt x="140" y="145"/>
                  </a:lnTo>
                  <a:lnTo>
                    <a:pt x="142" y="141"/>
                  </a:lnTo>
                  <a:lnTo>
                    <a:pt x="142" y="136"/>
                  </a:lnTo>
                  <a:lnTo>
                    <a:pt x="143" y="127"/>
                  </a:lnTo>
                  <a:lnTo>
                    <a:pt x="145" y="119"/>
                  </a:lnTo>
                  <a:lnTo>
                    <a:pt x="145" y="113"/>
                  </a:lnTo>
                  <a:lnTo>
                    <a:pt x="145" y="108"/>
                  </a:lnTo>
                  <a:lnTo>
                    <a:pt x="143" y="104"/>
                  </a:lnTo>
                  <a:lnTo>
                    <a:pt x="142" y="101"/>
                  </a:lnTo>
                  <a:lnTo>
                    <a:pt x="142" y="99"/>
                  </a:lnTo>
                  <a:lnTo>
                    <a:pt x="139" y="99"/>
                  </a:lnTo>
                  <a:lnTo>
                    <a:pt x="137" y="99"/>
                  </a:lnTo>
                  <a:lnTo>
                    <a:pt x="134" y="101"/>
                  </a:lnTo>
                  <a:lnTo>
                    <a:pt x="133" y="104"/>
                  </a:lnTo>
                  <a:lnTo>
                    <a:pt x="130" y="108"/>
                  </a:lnTo>
                  <a:lnTo>
                    <a:pt x="127" y="113"/>
                  </a:lnTo>
                  <a:lnTo>
                    <a:pt x="123" y="121"/>
                  </a:lnTo>
                  <a:lnTo>
                    <a:pt x="120" y="127"/>
                  </a:lnTo>
                  <a:lnTo>
                    <a:pt x="117" y="136"/>
                  </a:lnTo>
                  <a:lnTo>
                    <a:pt x="116" y="141"/>
                  </a:lnTo>
                  <a:lnTo>
                    <a:pt x="114" y="147"/>
                  </a:lnTo>
                  <a:lnTo>
                    <a:pt x="111" y="153"/>
                  </a:lnTo>
                  <a:lnTo>
                    <a:pt x="110" y="159"/>
                  </a:lnTo>
                  <a:lnTo>
                    <a:pt x="108" y="165"/>
                  </a:lnTo>
                  <a:lnTo>
                    <a:pt x="105" y="173"/>
                  </a:lnTo>
                  <a:lnTo>
                    <a:pt x="103" y="181"/>
                  </a:lnTo>
                  <a:lnTo>
                    <a:pt x="100" y="190"/>
                  </a:lnTo>
                  <a:lnTo>
                    <a:pt x="97" y="199"/>
                  </a:lnTo>
                  <a:lnTo>
                    <a:pt x="96" y="208"/>
                  </a:lnTo>
                  <a:lnTo>
                    <a:pt x="93" y="218"/>
                  </a:lnTo>
                  <a:lnTo>
                    <a:pt x="90" y="228"/>
                  </a:lnTo>
                  <a:lnTo>
                    <a:pt x="86" y="239"/>
                  </a:lnTo>
                  <a:lnTo>
                    <a:pt x="83" y="250"/>
                  </a:lnTo>
                  <a:lnTo>
                    <a:pt x="80" y="262"/>
                  </a:lnTo>
                  <a:lnTo>
                    <a:pt x="77" y="275"/>
                  </a:lnTo>
                  <a:lnTo>
                    <a:pt x="77" y="27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6"/>
            <p:cNvSpPr>
              <a:spLocks noEditPoints="1"/>
            </p:cNvSpPr>
            <p:nvPr/>
          </p:nvSpPr>
          <p:spPr bwMode="auto">
            <a:xfrm>
              <a:off x="3604" y="1160"/>
              <a:ext cx="95" cy="277"/>
            </a:xfrm>
            <a:custGeom>
              <a:avLst/>
              <a:gdLst>
                <a:gd name="T0" fmla="*/ 58 w 189"/>
                <a:gd name="T1" fmla="*/ 221 h 554"/>
                <a:gd name="T2" fmla="*/ 77 w 189"/>
                <a:gd name="T3" fmla="*/ 159 h 554"/>
                <a:gd name="T4" fmla="*/ 94 w 189"/>
                <a:gd name="T5" fmla="*/ 108 h 554"/>
                <a:gd name="T6" fmla="*/ 109 w 189"/>
                <a:gd name="T7" fmla="*/ 68 h 554"/>
                <a:gd name="T8" fmla="*/ 123 w 189"/>
                <a:gd name="T9" fmla="*/ 40 h 554"/>
                <a:gd name="T10" fmla="*/ 137 w 189"/>
                <a:gd name="T11" fmla="*/ 19 h 554"/>
                <a:gd name="T12" fmla="*/ 151 w 189"/>
                <a:gd name="T13" fmla="*/ 5 h 554"/>
                <a:gd name="T14" fmla="*/ 163 w 189"/>
                <a:gd name="T15" fmla="*/ 0 h 554"/>
                <a:gd name="T16" fmla="*/ 175 w 189"/>
                <a:gd name="T17" fmla="*/ 2 h 554"/>
                <a:gd name="T18" fmla="*/ 183 w 189"/>
                <a:gd name="T19" fmla="*/ 10 h 554"/>
                <a:gd name="T20" fmla="*/ 189 w 189"/>
                <a:gd name="T21" fmla="*/ 37 h 554"/>
                <a:gd name="T22" fmla="*/ 185 w 189"/>
                <a:gd name="T23" fmla="*/ 93 h 554"/>
                <a:gd name="T24" fmla="*/ 175 w 189"/>
                <a:gd name="T25" fmla="*/ 148 h 554"/>
                <a:gd name="T26" fmla="*/ 146 w 189"/>
                <a:gd name="T27" fmla="*/ 273 h 554"/>
                <a:gd name="T28" fmla="*/ 128 w 189"/>
                <a:gd name="T29" fmla="*/ 341 h 554"/>
                <a:gd name="T30" fmla="*/ 111 w 189"/>
                <a:gd name="T31" fmla="*/ 400 h 554"/>
                <a:gd name="T32" fmla="*/ 95 w 189"/>
                <a:gd name="T33" fmla="*/ 447 h 554"/>
                <a:gd name="T34" fmla="*/ 80 w 189"/>
                <a:gd name="T35" fmla="*/ 487 h 554"/>
                <a:gd name="T36" fmla="*/ 66 w 189"/>
                <a:gd name="T37" fmla="*/ 517 h 554"/>
                <a:gd name="T38" fmla="*/ 51 w 189"/>
                <a:gd name="T39" fmla="*/ 537 h 554"/>
                <a:gd name="T40" fmla="*/ 37 w 189"/>
                <a:gd name="T41" fmla="*/ 551 h 554"/>
                <a:gd name="T42" fmla="*/ 23 w 189"/>
                <a:gd name="T43" fmla="*/ 554 h 554"/>
                <a:gd name="T44" fmla="*/ 9 w 189"/>
                <a:gd name="T45" fmla="*/ 549 h 554"/>
                <a:gd name="T46" fmla="*/ 3 w 189"/>
                <a:gd name="T47" fmla="*/ 532 h 554"/>
                <a:gd name="T48" fmla="*/ 0 w 189"/>
                <a:gd name="T49" fmla="*/ 506 h 554"/>
                <a:gd name="T50" fmla="*/ 3 w 189"/>
                <a:gd name="T51" fmla="*/ 469 h 554"/>
                <a:gd name="T52" fmla="*/ 7 w 189"/>
                <a:gd name="T53" fmla="*/ 435 h 554"/>
                <a:gd name="T54" fmla="*/ 17 w 189"/>
                <a:gd name="T55" fmla="*/ 389 h 554"/>
                <a:gd name="T56" fmla="*/ 44 w 189"/>
                <a:gd name="T57" fmla="*/ 275 h 554"/>
                <a:gd name="T58" fmla="*/ 72 w 189"/>
                <a:gd name="T59" fmla="*/ 299 h 554"/>
                <a:gd name="T60" fmla="*/ 61 w 189"/>
                <a:gd name="T61" fmla="*/ 342 h 554"/>
                <a:gd name="T62" fmla="*/ 54 w 189"/>
                <a:gd name="T63" fmla="*/ 378 h 554"/>
                <a:gd name="T64" fmla="*/ 48 w 189"/>
                <a:gd name="T65" fmla="*/ 404 h 554"/>
                <a:gd name="T66" fmla="*/ 44 w 189"/>
                <a:gd name="T67" fmla="*/ 432 h 554"/>
                <a:gd name="T68" fmla="*/ 46 w 189"/>
                <a:gd name="T69" fmla="*/ 450 h 554"/>
                <a:gd name="T70" fmla="*/ 52 w 189"/>
                <a:gd name="T71" fmla="*/ 452 h 554"/>
                <a:gd name="T72" fmla="*/ 58 w 189"/>
                <a:gd name="T73" fmla="*/ 443 h 554"/>
                <a:gd name="T74" fmla="*/ 66 w 189"/>
                <a:gd name="T75" fmla="*/ 427 h 554"/>
                <a:gd name="T76" fmla="*/ 75 w 189"/>
                <a:gd name="T77" fmla="*/ 403 h 554"/>
                <a:gd name="T78" fmla="*/ 86 w 189"/>
                <a:gd name="T79" fmla="*/ 367 h 554"/>
                <a:gd name="T80" fmla="*/ 101 w 189"/>
                <a:gd name="T81" fmla="*/ 313 h 554"/>
                <a:gd name="T82" fmla="*/ 117 w 189"/>
                <a:gd name="T83" fmla="*/ 253 h 554"/>
                <a:gd name="T84" fmla="*/ 128 w 189"/>
                <a:gd name="T85" fmla="*/ 208 h 554"/>
                <a:gd name="T86" fmla="*/ 137 w 189"/>
                <a:gd name="T87" fmla="*/ 173 h 554"/>
                <a:gd name="T88" fmla="*/ 142 w 189"/>
                <a:gd name="T89" fmla="*/ 145 h 554"/>
                <a:gd name="T90" fmla="*/ 145 w 189"/>
                <a:gd name="T91" fmla="*/ 119 h 554"/>
                <a:gd name="T92" fmla="*/ 143 w 189"/>
                <a:gd name="T93" fmla="*/ 101 h 554"/>
                <a:gd name="T94" fmla="*/ 135 w 189"/>
                <a:gd name="T95" fmla="*/ 101 h 554"/>
                <a:gd name="T96" fmla="*/ 125 w 189"/>
                <a:gd name="T97" fmla="*/ 121 h 554"/>
                <a:gd name="T98" fmla="*/ 114 w 189"/>
                <a:gd name="T99" fmla="*/ 147 h 554"/>
                <a:gd name="T100" fmla="*/ 106 w 189"/>
                <a:gd name="T101" fmla="*/ 173 h 554"/>
                <a:gd name="T102" fmla="*/ 97 w 189"/>
                <a:gd name="T103" fmla="*/ 208 h 554"/>
                <a:gd name="T104" fmla="*/ 85 w 189"/>
                <a:gd name="T105"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 h="554">
                  <a:moveTo>
                    <a:pt x="44" y="275"/>
                  </a:moveTo>
                  <a:lnTo>
                    <a:pt x="49" y="256"/>
                  </a:lnTo>
                  <a:lnTo>
                    <a:pt x="54" y="238"/>
                  </a:lnTo>
                  <a:lnTo>
                    <a:pt x="58" y="221"/>
                  </a:lnTo>
                  <a:lnTo>
                    <a:pt x="63" y="204"/>
                  </a:lnTo>
                  <a:lnTo>
                    <a:pt x="68" y="188"/>
                  </a:lnTo>
                  <a:lnTo>
                    <a:pt x="72" y="173"/>
                  </a:lnTo>
                  <a:lnTo>
                    <a:pt x="77" y="159"/>
                  </a:lnTo>
                  <a:lnTo>
                    <a:pt x="80" y="145"/>
                  </a:lnTo>
                  <a:lnTo>
                    <a:pt x="85" y="131"/>
                  </a:lnTo>
                  <a:lnTo>
                    <a:pt x="89" y="119"/>
                  </a:lnTo>
                  <a:lnTo>
                    <a:pt x="94" y="108"/>
                  </a:lnTo>
                  <a:lnTo>
                    <a:pt x="97" y="97"/>
                  </a:lnTo>
                  <a:lnTo>
                    <a:pt x="101" y="87"/>
                  </a:lnTo>
                  <a:lnTo>
                    <a:pt x="105" y="77"/>
                  </a:lnTo>
                  <a:lnTo>
                    <a:pt x="109" y="68"/>
                  </a:lnTo>
                  <a:lnTo>
                    <a:pt x="112" y="60"/>
                  </a:lnTo>
                  <a:lnTo>
                    <a:pt x="115" y="53"/>
                  </a:lnTo>
                  <a:lnTo>
                    <a:pt x="118" y="47"/>
                  </a:lnTo>
                  <a:lnTo>
                    <a:pt x="123" y="40"/>
                  </a:lnTo>
                  <a:lnTo>
                    <a:pt x="126" y="34"/>
                  </a:lnTo>
                  <a:lnTo>
                    <a:pt x="129" y="28"/>
                  </a:lnTo>
                  <a:lnTo>
                    <a:pt x="134" y="24"/>
                  </a:lnTo>
                  <a:lnTo>
                    <a:pt x="137" y="19"/>
                  </a:lnTo>
                  <a:lnTo>
                    <a:pt x="140" y="14"/>
                  </a:lnTo>
                  <a:lnTo>
                    <a:pt x="143" y="11"/>
                  </a:lnTo>
                  <a:lnTo>
                    <a:pt x="148" y="8"/>
                  </a:lnTo>
                  <a:lnTo>
                    <a:pt x="151" y="5"/>
                  </a:lnTo>
                  <a:lnTo>
                    <a:pt x="154" y="3"/>
                  </a:lnTo>
                  <a:lnTo>
                    <a:pt x="157" y="2"/>
                  </a:lnTo>
                  <a:lnTo>
                    <a:pt x="160" y="0"/>
                  </a:lnTo>
                  <a:lnTo>
                    <a:pt x="163" y="0"/>
                  </a:lnTo>
                  <a:lnTo>
                    <a:pt x="168" y="0"/>
                  </a:lnTo>
                  <a:lnTo>
                    <a:pt x="171" y="0"/>
                  </a:lnTo>
                  <a:lnTo>
                    <a:pt x="172" y="0"/>
                  </a:lnTo>
                  <a:lnTo>
                    <a:pt x="175" y="2"/>
                  </a:lnTo>
                  <a:lnTo>
                    <a:pt x="179" y="3"/>
                  </a:lnTo>
                  <a:lnTo>
                    <a:pt x="180" y="5"/>
                  </a:lnTo>
                  <a:lnTo>
                    <a:pt x="182" y="7"/>
                  </a:lnTo>
                  <a:lnTo>
                    <a:pt x="183" y="10"/>
                  </a:lnTo>
                  <a:lnTo>
                    <a:pt x="185" y="13"/>
                  </a:lnTo>
                  <a:lnTo>
                    <a:pt x="186" y="20"/>
                  </a:lnTo>
                  <a:lnTo>
                    <a:pt x="188" y="28"/>
                  </a:lnTo>
                  <a:lnTo>
                    <a:pt x="189" y="37"/>
                  </a:lnTo>
                  <a:lnTo>
                    <a:pt x="189" y="48"/>
                  </a:lnTo>
                  <a:lnTo>
                    <a:pt x="188" y="70"/>
                  </a:lnTo>
                  <a:lnTo>
                    <a:pt x="186" y="81"/>
                  </a:lnTo>
                  <a:lnTo>
                    <a:pt x="185" y="93"/>
                  </a:lnTo>
                  <a:lnTo>
                    <a:pt x="183" y="105"/>
                  </a:lnTo>
                  <a:lnTo>
                    <a:pt x="182" y="119"/>
                  </a:lnTo>
                  <a:lnTo>
                    <a:pt x="179" y="133"/>
                  </a:lnTo>
                  <a:lnTo>
                    <a:pt x="175" y="148"/>
                  </a:lnTo>
                  <a:lnTo>
                    <a:pt x="169" y="178"/>
                  </a:lnTo>
                  <a:lnTo>
                    <a:pt x="163" y="208"/>
                  </a:lnTo>
                  <a:lnTo>
                    <a:pt x="155" y="241"/>
                  </a:lnTo>
                  <a:lnTo>
                    <a:pt x="146" y="273"/>
                  </a:lnTo>
                  <a:lnTo>
                    <a:pt x="142" y="292"/>
                  </a:lnTo>
                  <a:lnTo>
                    <a:pt x="137" y="309"/>
                  </a:lnTo>
                  <a:lnTo>
                    <a:pt x="132" y="326"/>
                  </a:lnTo>
                  <a:lnTo>
                    <a:pt x="128" y="341"/>
                  </a:lnTo>
                  <a:lnTo>
                    <a:pt x="125" y="356"/>
                  </a:lnTo>
                  <a:lnTo>
                    <a:pt x="120" y="372"/>
                  </a:lnTo>
                  <a:lnTo>
                    <a:pt x="115" y="386"/>
                  </a:lnTo>
                  <a:lnTo>
                    <a:pt x="111" y="400"/>
                  </a:lnTo>
                  <a:lnTo>
                    <a:pt x="106" y="412"/>
                  </a:lnTo>
                  <a:lnTo>
                    <a:pt x="103" y="424"/>
                  </a:lnTo>
                  <a:lnTo>
                    <a:pt x="98" y="436"/>
                  </a:lnTo>
                  <a:lnTo>
                    <a:pt x="95" y="447"/>
                  </a:lnTo>
                  <a:lnTo>
                    <a:pt x="91" y="458"/>
                  </a:lnTo>
                  <a:lnTo>
                    <a:pt x="88" y="469"/>
                  </a:lnTo>
                  <a:lnTo>
                    <a:pt x="83" y="478"/>
                  </a:lnTo>
                  <a:lnTo>
                    <a:pt x="80" y="487"/>
                  </a:lnTo>
                  <a:lnTo>
                    <a:pt x="77" y="495"/>
                  </a:lnTo>
                  <a:lnTo>
                    <a:pt x="72" y="503"/>
                  </a:lnTo>
                  <a:lnTo>
                    <a:pt x="69" y="509"/>
                  </a:lnTo>
                  <a:lnTo>
                    <a:pt x="66" y="517"/>
                  </a:lnTo>
                  <a:lnTo>
                    <a:pt x="61" y="523"/>
                  </a:lnTo>
                  <a:lnTo>
                    <a:pt x="58" y="527"/>
                  </a:lnTo>
                  <a:lnTo>
                    <a:pt x="55" y="532"/>
                  </a:lnTo>
                  <a:lnTo>
                    <a:pt x="51" y="537"/>
                  </a:lnTo>
                  <a:lnTo>
                    <a:pt x="48" y="541"/>
                  </a:lnTo>
                  <a:lnTo>
                    <a:pt x="44" y="544"/>
                  </a:lnTo>
                  <a:lnTo>
                    <a:pt x="40" y="547"/>
                  </a:lnTo>
                  <a:lnTo>
                    <a:pt x="37" y="551"/>
                  </a:lnTo>
                  <a:lnTo>
                    <a:pt x="34" y="552"/>
                  </a:lnTo>
                  <a:lnTo>
                    <a:pt x="29" y="554"/>
                  </a:lnTo>
                  <a:lnTo>
                    <a:pt x="26" y="554"/>
                  </a:lnTo>
                  <a:lnTo>
                    <a:pt x="23" y="554"/>
                  </a:lnTo>
                  <a:lnTo>
                    <a:pt x="18" y="554"/>
                  </a:lnTo>
                  <a:lnTo>
                    <a:pt x="15" y="554"/>
                  </a:lnTo>
                  <a:lnTo>
                    <a:pt x="12" y="551"/>
                  </a:lnTo>
                  <a:lnTo>
                    <a:pt x="9" y="549"/>
                  </a:lnTo>
                  <a:lnTo>
                    <a:pt x="7" y="546"/>
                  </a:lnTo>
                  <a:lnTo>
                    <a:pt x="6" y="541"/>
                  </a:lnTo>
                  <a:lnTo>
                    <a:pt x="4" y="538"/>
                  </a:lnTo>
                  <a:lnTo>
                    <a:pt x="3" y="532"/>
                  </a:lnTo>
                  <a:lnTo>
                    <a:pt x="1" y="527"/>
                  </a:lnTo>
                  <a:lnTo>
                    <a:pt x="1" y="521"/>
                  </a:lnTo>
                  <a:lnTo>
                    <a:pt x="1" y="514"/>
                  </a:lnTo>
                  <a:lnTo>
                    <a:pt x="0" y="506"/>
                  </a:lnTo>
                  <a:lnTo>
                    <a:pt x="1" y="498"/>
                  </a:lnTo>
                  <a:lnTo>
                    <a:pt x="1" y="489"/>
                  </a:lnTo>
                  <a:lnTo>
                    <a:pt x="1" y="480"/>
                  </a:lnTo>
                  <a:lnTo>
                    <a:pt x="3" y="469"/>
                  </a:lnTo>
                  <a:lnTo>
                    <a:pt x="4" y="461"/>
                  </a:lnTo>
                  <a:lnTo>
                    <a:pt x="4" y="453"/>
                  </a:lnTo>
                  <a:lnTo>
                    <a:pt x="6" y="444"/>
                  </a:lnTo>
                  <a:lnTo>
                    <a:pt x="7" y="435"/>
                  </a:lnTo>
                  <a:lnTo>
                    <a:pt x="9" y="424"/>
                  </a:lnTo>
                  <a:lnTo>
                    <a:pt x="12" y="412"/>
                  </a:lnTo>
                  <a:lnTo>
                    <a:pt x="14" y="401"/>
                  </a:lnTo>
                  <a:lnTo>
                    <a:pt x="17" y="389"/>
                  </a:lnTo>
                  <a:lnTo>
                    <a:pt x="23" y="363"/>
                  </a:lnTo>
                  <a:lnTo>
                    <a:pt x="29" y="335"/>
                  </a:lnTo>
                  <a:lnTo>
                    <a:pt x="35" y="306"/>
                  </a:lnTo>
                  <a:lnTo>
                    <a:pt x="44" y="275"/>
                  </a:lnTo>
                  <a:lnTo>
                    <a:pt x="44" y="275"/>
                  </a:lnTo>
                  <a:close/>
                  <a:moveTo>
                    <a:pt x="78" y="275"/>
                  </a:moveTo>
                  <a:lnTo>
                    <a:pt x="75" y="287"/>
                  </a:lnTo>
                  <a:lnTo>
                    <a:pt x="72" y="299"/>
                  </a:lnTo>
                  <a:lnTo>
                    <a:pt x="69" y="312"/>
                  </a:lnTo>
                  <a:lnTo>
                    <a:pt x="66" y="322"/>
                  </a:lnTo>
                  <a:lnTo>
                    <a:pt x="63" y="333"/>
                  </a:lnTo>
                  <a:lnTo>
                    <a:pt x="61" y="342"/>
                  </a:lnTo>
                  <a:lnTo>
                    <a:pt x="58" y="352"/>
                  </a:lnTo>
                  <a:lnTo>
                    <a:pt x="57" y="361"/>
                  </a:lnTo>
                  <a:lnTo>
                    <a:pt x="55" y="370"/>
                  </a:lnTo>
                  <a:lnTo>
                    <a:pt x="54" y="378"/>
                  </a:lnTo>
                  <a:lnTo>
                    <a:pt x="52" y="386"/>
                  </a:lnTo>
                  <a:lnTo>
                    <a:pt x="51" y="392"/>
                  </a:lnTo>
                  <a:lnTo>
                    <a:pt x="49" y="398"/>
                  </a:lnTo>
                  <a:lnTo>
                    <a:pt x="48" y="404"/>
                  </a:lnTo>
                  <a:lnTo>
                    <a:pt x="48" y="410"/>
                  </a:lnTo>
                  <a:lnTo>
                    <a:pt x="46" y="415"/>
                  </a:lnTo>
                  <a:lnTo>
                    <a:pt x="44" y="424"/>
                  </a:lnTo>
                  <a:lnTo>
                    <a:pt x="44" y="432"/>
                  </a:lnTo>
                  <a:lnTo>
                    <a:pt x="44" y="438"/>
                  </a:lnTo>
                  <a:lnTo>
                    <a:pt x="44" y="443"/>
                  </a:lnTo>
                  <a:lnTo>
                    <a:pt x="44" y="447"/>
                  </a:lnTo>
                  <a:lnTo>
                    <a:pt x="46" y="450"/>
                  </a:lnTo>
                  <a:lnTo>
                    <a:pt x="48" y="452"/>
                  </a:lnTo>
                  <a:lnTo>
                    <a:pt x="49" y="452"/>
                  </a:lnTo>
                  <a:lnTo>
                    <a:pt x="51" y="452"/>
                  </a:lnTo>
                  <a:lnTo>
                    <a:pt x="52" y="452"/>
                  </a:lnTo>
                  <a:lnTo>
                    <a:pt x="54" y="450"/>
                  </a:lnTo>
                  <a:lnTo>
                    <a:pt x="55" y="449"/>
                  </a:lnTo>
                  <a:lnTo>
                    <a:pt x="57" y="446"/>
                  </a:lnTo>
                  <a:lnTo>
                    <a:pt x="58" y="443"/>
                  </a:lnTo>
                  <a:lnTo>
                    <a:pt x="60" y="440"/>
                  </a:lnTo>
                  <a:lnTo>
                    <a:pt x="61" y="436"/>
                  </a:lnTo>
                  <a:lnTo>
                    <a:pt x="64" y="432"/>
                  </a:lnTo>
                  <a:lnTo>
                    <a:pt x="66" y="427"/>
                  </a:lnTo>
                  <a:lnTo>
                    <a:pt x="69" y="423"/>
                  </a:lnTo>
                  <a:lnTo>
                    <a:pt x="71" y="416"/>
                  </a:lnTo>
                  <a:lnTo>
                    <a:pt x="74" y="409"/>
                  </a:lnTo>
                  <a:lnTo>
                    <a:pt x="75" y="403"/>
                  </a:lnTo>
                  <a:lnTo>
                    <a:pt x="78" y="395"/>
                  </a:lnTo>
                  <a:lnTo>
                    <a:pt x="81" y="386"/>
                  </a:lnTo>
                  <a:lnTo>
                    <a:pt x="83" y="376"/>
                  </a:lnTo>
                  <a:lnTo>
                    <a:pt x="86" y="367"/>
                  </a:lnTo>
                  <a:lnTo>
                    <a:pt x="91" y="355"/>
                  </a:lnTo>
                  <a:lnTo>
                    <a:pt x="94" y="342"/>
                  </a:lnTo>
                  <a:lnTo>
                    <a:pt x="97" y="329"/>
                  </a:lnTo>
                  <a:lnTo>
                    <a:pt x="101" y="313"/>
                  </a:lnTo>
                  <a:lnTo>
                    <a:pt x="106" y="296"/>
                  </a:lnTo>
                  <a:lnTo>
                    <a:pt x="111" y="279"/>
                  </a:lnTo>
                  <a:lnTo>
                    <a:pt x="114" y="265"/>
                  </a:lnTo>
                  <a:lnTo>
                    <a:pt x="117" y="253"/>
                  </a:lnTo>
                  <a:lnTo>
                    <a:pt x="120" y="241"/>
                  </a:lnTo>
                  <a:lnTo>
                    <a:pt x="123" y="230"/>
                  </a:lnTo>
                  <a:lnTo>
                    <a:pt x="126" y="219"/>
                  </a:lnTo>
                  <a:lnTo>
                    <a:pt x="128" y="208"/>
                  </a:lnTo>
                  <a:lnTo>
                    <a:pt x="131" y="199"/>
                  </a:lnTo>
                  <a:lnTo>
                    <a:pt x="132" y="190"/>
                  </a:lnTo>
                  <a:lnTo>
                    <a:pt x="134" y="181"/>
                  </a:lnTo>
                  <a:lnTo>
                    <a:pt x="137" y="173"/>
                  </a:lnTo>
                  <a:lnTo>
                    <a:pt x="138" y="165"/>
                  </a:lnTo>
                  <a:lnTo>
                    <a:pt x="140" y="158"/>
                  </a:lnTo>
                  <a:lnTo>
                    <a:pt x="140" y="151"/>
                  </a:lnTo>
                  <a:lnTo>
                    <a:pt x="142" y="145"/>
                  </a:lnTo>
                  <a:lnTo>
                    <a:pt x="143" y="141"/>
                  </a:lnTo>
                  <a:lnTo>
                    <a:pt x="143" y="136"/>
                  </a:lnTo>
                  <a:lnTo>
                    <a:pt x="145" y="127"/>
                  </a:lnTo>
                  <a:lnTo>
                    <a:pt x="145" y="119"/>
                  </a:lnTo>
                  <a:lnTo>
                    <a:pt x="146" y="113"/>
                  </a:lnTo>
                  <a:lnTo>
                    <a:pt x="145" y="108"/>
                  </a:lnTo>
                  <a:lnTo>
                    <a:pt x="145" y="104"/>
                  </a:lnTo>
                  <a:lnTo>
                    <a:pt x="143" y="101"/>
                  </a:lnTo>
                  <a:lnTo>
                    <a:pt x="142" y="99"/>
                  </a:lnTo>
                  <a:lnTo>
                    <a:pt x="140" y="99"/>
                  </a:lnTo>
                  <a:lnTo>
                    <a:pt x="138" y="99"/>
                  </a:lnTo>
                  <a:lnTo>
                    <a:pt x="135" y="101"/>
                  </a:lnTo>
                  <a:lnTo>
                    <a:pt x="132" y="104"/>
                  </a:lnTo>
                  <a:lnTo>
                    <a:pt x="131" y="108"/>
                  </a:lnTo>
                  <a:lnTo>
                    <a:pt x="128" y="113"/>
                  </a:lnTo>
                  <a:lnTo>
                    <a:pt x="125" y="121"/>
                  </a:lnTo>
                  <a:lnTo>
                    <a:pt x="121" y="127"/>
                  </a:lnTo>
                  <a:lnTo>
                    <a:pt x="118" y="136"/>
                  </a:lnTo>
                  <a:lnTo>
                    <a:pt x="117" y="141"/>
                  </a:lnTo>
                  <a:lnTo>
                    <a:pt x="114" y="147"/>
                  </a:lnTo>
                  <a:lnTo>
                    <a:pt x="112" y="153"/>
                  </a:lnTo>
                  <a:lnTo>
                    <a:pt x="111" y="159"/>
                  </a:lnTo>
                  <a:lnTo>
                    <a:pt x="108" y="165"/>
                  </a:lnTo>
                  <a:lnTo>
                    <a:pt x="106" y="173"/>
                  </a:lnTo>
                  <a:lnTo>
                    <a:pt x="103" y="181"/>
                  </a:lnTo>
                  <a:lnTo>
                    <a:pt x="101" y="190"/>
                  </a:lnTo>
                  <a:lnTo>
                    <a:pt x="98" y="199"/>
                  </a:lnTo>
                  <a:lnTo>
                    <a:pt x="97" y="208"/>
                  </a:lnTo>
                  <a:lnTo>
                    <a:pt x="94" y="218"/>
                  </a:lnTo>
                  <a:lnTo>
                    <a:pt x="91" y="228"/>
                  </a:lnTo>
                  <a:lnTo>
                    <a:pt x="88" y="239"/>
                  </a:lnTo>
                  <a:lnTo>
                    <a:pt x="85" y="250"/>
                  </a:lnTo>
                  <a:lnTo>
                    <a:pt x="81" y="262"/>
                  </a:lnTo>
                  <a:lnTo>
                    <a:pt x="78" y="275"/>
                  </a:lnTo>
                  <a:lnTo>
                    <a:pt x="78" y="27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7"/>
            <p:cNvSpPr>
              <a:spLocks/>
            </p:cNvSpPr>
            <p:nvPr/>
          </p:nvSpPr>
          <p:spPr bwMode="auto">
            <a:xfrm>
              <a:off x="3666" y="1306"/>
              <a:ext cx="40" cy="58"/>
            </a:xfrm>
            <a:custGeom>
              <a:avLst/>
              <a:gdLst>
                <a:gd name="T0" fmla="*/ 29 w 80"/>
                <a:gd name="T1" fmla="*/ 0 h 115"/>
                <a:gd name="T2" fmla="*/ 80 w 80"/>
                <a:gd name="T3" fmla="*/ 0 h 115"/>
                <a:gd name="T4" fmla="*/ 51 w 80"/>
                <a:gd name="T5" fmla="*/ 115 h 115"/>
                <a:gd name="T6" fmla="*/ 0 w 80"/>
                <a:gd name="T7" fmla="*/ 115 h 115"/>
                <a:gd name="T8" fmla="*/ 29 w 80"/>
                <a:gd name="T9" fmla="*/ 0 h 115"/>
              </a:gdLst>
              <a:ahLst/>
              <a:cxnLst>
                <a:cxn ang="0">
                  <a:pos x="T0" y="T1"/>
                </a:cxn>
                <a:cxn ang="0">
                  <a:pos x="T2" y="T3"/>
                </a:cxn>
                <a:cxn ang="0">
                  <a:pos x="T4" y="T5"/>
                </a:cxn>
                <a:cxn ang="0">
                  <a:pos x="T6" y="T7"/>
                </a:cxn>
                <a:cxn ang="0">
                  <a:pos x="T8" y="T9"/>
                </a:cxn>
              </a:cxnLst>
              <a:rect l="0" t="0" r="r" b="b"/>
              <a:pathLst>
                <a:path w="80" h="115">
                  <a:moveTo>
                    <a:pt x="29" y="0"/>
                  </a:moveTo>
                  <a:lnTo>
                    <a:pt x="80" y="0"/>
                  </a:lnTo>
                  <a:lnTo>
                    <a:pt x="51" y="115"/>
                  </a:lnTo>
                  <a:lnTo>
                    <a:pt x="0" y="115"/>
                  </a:lnTo>
                  <a:lnTo>
                    <a:pt x="29"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8"/>
            <p:cNvSpPr>
              <a:spLocks/>
            </p:cNvSpPr>
            <p:nvPr/>
          </p:nvSpPr>
          <p:spPr bwMode="auto">
            <a:xfrm>
              <a:off x="3691" y="1160"/>
              <a:ext cx="96" cy="277"/>
            </a:xfrm>
            <a:custGeom>
              <a:avLst/>
              <a:gdLst>
                <a:gd name="T0" fmla="*/ 88 w 193"/>
                <a:gd name="T1" fmla="*/ 122 h 554"/>
                <a:gd name="T2" fmla="*/ 110 w 193"/>
                <a:gd name="T3" fmla="*/ 67 h 554"/>
                <a:gd name="T4" fmla="*/ 131 w 193"/>
                <a:gd name="T5" fmla="*/ 27 h 554"/>
                <a:gd name="T6" fmla="*/ 151 w 193"/>
                <a:gd name="T7" fmla="*/ 5 h 554"/>
                <a:gd name="T8" fmla="*/ 174 w 193"/>
                <a:gd name="T9" fmla="*/ 0 h 554"/>
                <a:gd name="T10" fmla="*/ 190 w 193"/>
                <a:gd name="T11" fmla="*/ 16 h 554"/>
                <a:gd name="T12" fmla="*/ 193 w 193"/>
                <a:gd name="T13" fmla="*/ 48 h 554"/>
                <a:gd name="T14" fmla="*/ 188 w 193"/>
                <a:gd name="T15" fmla="*/ 96 h 554"/>
                <a:gd name="T16" fmla="*/ 174 w 193"/>
                <a:gd name="T17" fmla="*/ 154 h 554"/>
                <a:gd name="T18" fmla="*/ 151 w 193"/>
                <a:gd name="T19" fmla="*/ 213 h 554"/>
                <a:gd name="T20" fmla="*/ 134 w 193"/>
                <a:gd name="T21" fmla="*/ 253 h 554"/>
                <a:gd name="T22" fmla="*/ 139 w 193"/>
                <a:gd name="T23" fmla="*/ 276 h 554"/>
                <a:gd name="T24" fmla="*/ 134 w 193"/>
                <a:gd name="T25" fmla="*/ 324 h 554"/>
                <a:gd name="T26" fmla="*/ 117 w 193"/>
                <a:gd name="T27" fmla="*/ 398 h 554"/>
                <a:gd name="T28" fmla="*/ 90 w 193"/>
                <a:gd name="T29" fmla="*/ 475 h 554"/>
                <a:gd name="T30" fmla="*/ 73 w 193"/>
                <a:gd name="T31" fmla="*/ 510 h 554"/>
                <a:gd name="T32" fmla="*/ 57 w 193"/>
                <a:gd name="T33" fmla="*/ 537 h 554"/>
                <a:gd name="T34" fmla="*/ 40 w 193"/>
                <a:gd name="T35" fmla="*/ 551 h 554"/>
                <a:gd name="T36" fmla="*/ 22 w 193"/>
                <a:gd name="T37" fmla="*/ 554 h 554"/>
                <a:gd name="T38" fmla="*/ 10 w 193"/>
                <a:gd name="T39" fmla="*/ 547 h 554"/>
                <a:gd name="T40" fmla="*/ 3 w 193"/>
                <a:gd name="T41" fmla="*/ 532 h 554"/>
                <a:gd name="T42" fmla="*/ 0 w 193"/>
                <a:gd name="T43" fmla="*/ 509 h 554"/>
                <a:gd name="T44" fmla="*/ 2 w 193"/>
                <a:gd name="T45" fmla="*/ 478 h 554"/>
                <a:gd name="T46" fmla="*/ 7 w 193"/>
                <a:gd name="T47" fmla="*/ 438 h 554"/>
                <a:gd name="T48" fmla="*/ 33 w 193"/>
                <a:gd name="T49" fmla="*/ 393 h 554"/>
                <a:gd name="T50" fmla="*/ 47 w 193"/>
                <a:gd name="T51" fmla="*/ 413 h 554"/>
                <a:gd name="T52" fmla="*/ 43 w 193"/>
                <a:gd name="T53" fmla="*/ 441 h 554"/>
                <a:gd name="T54" fmla="*/ 43 w 193"/>
                <a:gd name="T55" fmla="*/ 457 h 554"/>
                <a:gd name="T56" fmla="*/ 48 w 193"/>
                <a:gd name="T57" fmla="*/ 463 h 554"/>
                <a:gd name="T58" fmla="*/ 54 w 193"/>
                <a:gd name="T59" fmla="*/ 461 h 554"/>
                <a:gd name="T60" fmla="*/ 64 w 193"/>
                <a:gd name="T61" fmla="*/ 447 h 554"/>
                <a:gd name="T62" fmla="*/ 74 w 193"/>
                <a:gd name="T63" fmla="*/ 423 h 554"/>
                <a:gd name="T64" fmla="*/ 84 w 193"/>
                <a:gd name="T65" fmla="*/ 392 h 554"/>
                <a:gd name="T66" fmla="*/ 93 w 193"/>
                <a:gd name="T67" fmla="*/ 358 h 554"/>
                <a:gd name="T68" fmla="*/ 96 w 193"/>
                <a:gd name="T69" fmla="*/ 330 h 554"/>
                <a:gd name="T70" fmla="*/ 96 w 193"/>
                <a:gd name="T71" fmla="*/ 313 h 554"/>
                <a:gd name="T72" fmla="*/ 91 w 193"/>
                <a:gd name="T73" fmla="*/ 306 h 554"/>
                <a:gd name="T74" fmla="*/ 80 w 193"/>
                <a:gd name="T75" fmla="*/ 310 h 554"/>
                <a:gd name="T76" fmla="*/ 110 w 193"/>
                <a:gd name="T77" fmla="*/ 208 h 554"/>
                <a:gd name="T78" fmla="*/ 117 w 193"/>
                <a:gd name="T79" fmla="*/ 204 h 554"/>
                <a:gd name="T80" fmla="*/ 127 w 193"/>
                <a:gd name="T81" fmla="*/ 190 h 554"/>
                <a:gd name="T82" fmla="*/ 142 w 193"/>
                <a:gd name="T83" fmla="*/ 147 h 554"/>
                <a:gd name="T84" fmla="*/ 148 w 193"/>
                <a:gd name="T85" fmla="*/ 107 h 554"/>
                <a:gd name="T86" fmla="*/ 148 w 193"/>
                <a:gd name="T87" fmla="*/ 96 h 554"/>
                <a:gd name="T88" fmla="*/ 144 w 193"/>
                <a:gd name="T89" fmla="*/ 93 h 554"/>
                <a:gd name="T90" fmla="*/ 136 w 193"/>
                <a:gd name="T91" fmla="*/ 96 h 554"/>
                <a:gd name="T92" fmla="*/ 130 w 193"/>
                <a:gd name="T93" fmla="*/ 108 h 554"/>
                <a:gd name="T94" fmla="*/ 121 w 193"/>
                <a:gd name="T95" fmla="*/ 130 h 554"/>
                <a:gd name="T96" fmla="*/ 110 w 193"/>
                <a:gd name="T97" fmla="*/ 16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554">
                  <a:moveTo>
                    <a:pt x="110" y="164"/>
                  </a:moveTo>
                  <a:lnTo>
                    <a:pt x="96" y="151"/>
                  </a:lnTo>
                  <a:lnTo>
                    <a:pt x="84" y="139"/>
                  </a:lnTo>
                  <a:lnTo>
                    <a:pt x="88" y="122"/>
                  </a:lnTo>
                  <a:lnTo>
                    <a:pt x="94" y="107"/>
                  </a:lnTo>
                  <a:lnTo>
                    <a:pt x="99" y="93"/>
                  </a:lnTo>
                  <a:lnTo>
                    <a:pt x="105" y="79"/>
                  </a:lnTo>
                  <a:lnTo>
                    <a:pt x="110" y="67"/>
                  </a:lnTo>
                  <a:lnTo>
                    <a:pt x="114" y="56"/>
                  </a:lnTo>
                  <a:lnTo>
                    <a:pt x="121" y="45"/>
                  </a:lnTo>
                  <a:lnTo>
                    <a:pt x="125" y="36"/>
                  </a:lnTo>
                  <a:lnTo>
                    <a:pt x="131" y="27"/>
                  </a:lnTo>
                  <a:lnTo>
                    <a:pt x="136" y="20"/>
                  </a:lnTo>
                  <a:lnTo>
                    <a:pt x="141" y="14"/>
                  </a:lnTo>
                  <a:lnTo>
                    <a:pt x="147" y="8"/>
                  </a:lnTo>
                  <a:lnTo>
                    <a:pt x="151" y="5"/>
                  </a:lnTo>
                  <a:lnTo>
                    <a:pt x="158" y="2"/>
                  </a:lnTo>
                  <a:lnTo>
                    <a:pt x="162" y="0"/>
                  </a:lnTo>
                  <a:lnTo>
                    <a:pt x="168" y="0"/>
                  </a:lnTo>
                  <a:lnTo>
                    <a:pt x="174" y="0"/>
                  </a:lnTo>
                  <a:lnTo>
                    <a:pt x="179" y="2"/>
                  </a:lnTo>
                  <a:lnTo>
                    <a:pt x="184" y="5"/>
                  </a:lnTo>
                  <a:lnTo>
                    <a:pt x="187" y="10"/>
                  </a:lnTo>
                  <a:lnTo>
                    <a:pt x="190" y="16"/>
                  </a:lnTo>
                  <a:lnTo>
                    <a:pt x="191" y="22"/>
                  </a:lnTo>
                  <a:lnTo>
                    <a:pt x="193" y="30"/>
                  </a:lnTo>
                  <a:lnTo>
                    <a:pt x="193" y="39"/>
                  </a:lnTo>
                  <a:lnTo>
                    <a:pt x="193" y="48"/>
                  </a:lnTo>
                  <a:lnTo>
                    <a:pt x="193" y="59"/>
                  </a:lnTo>
                  <a:lnTo>
                    <a:pt x="191" y="71"/>
                  </a:lnTo>
                  <a:lnTo>
                    <a:pt x="190" y="84"/>
                  </a:lnTo>
                  <a:lnTo>
                    <a:pt x="188" y="96"/>
                  </a:lnTo>
                  <a:lnTo>
                    <a:pt x="185" y="108"/>
                  </a:lnTo>
                  <a:lnTo>
                    <a:pt x="182" y="122"/>
                  </a:lnTo>
                  <a:lnTo>
                    <a:pt x="179" y="138"/>
                  </a:lnTo>
                  <a:lnTo>
                    <a:pt x="174" y="154"/>
                  </a:lnTo>
                  <a:lnTo>
                    <a:pt x="168" y="170"/>
                  </a:lnTo>
                  <a:lnTo>
                    <a:pt x="164" y="185"/>
                  </a:lnTo>
                  <a:lnTo>
                    <a:pt x="158" y="201"/>
                  </a:lnTo>
                  <a:lnTo>
                    <a:pt x="151" y="213"/>
                  </a:lnTo>
                  <a:lnTo>
                    <a:pt x="145" y="227"/>
                  </a:lnTo>
                  <a:lnTo>
                    <a:pt x="139" y="238"/>
                  </a:lnTo>
                  <a:lnTo>
                    <a:pt x="131" y="250"/>
                  </a:lnTo>
                  <a:lnTo>
                    <a:pt x="134" y="253"/>
                  </a:lnTo>
                  <a:lnTo>
                    <a:pt x="136" y="258"/>
                  </a:lnTo>
                  <a:lnTo>
                    <a:pt x="137" y="262"/>
                  </a:lnTo>
                  <a:lnTo>
                    <a:pt x="139" y="267"/>
                  </a:lnTo>
                  <a:lnTo>
                    <a:pt x="139" y="276"/>
                  </a:lnTo>
                  <a:lnTo>
                    <a:pt x="139" y="287"/>
                  </a:lnTo>
                  <a:lnTo>
                    <a:pt x="137" y="298"/>
                  </a:lnTo>
                  <a:lnTo>
                    <a:pt x="137" y="310"/>
                  </a:lnTo>
                  <a:lnTo>
                    <a:pt x="134" y="324"/>
                  </a:lnTo>
                  <a:lnTo>
                    <a:pt x="131" y="339"/>
                  </a:lnTo>
                  <a:lnTo>
                    <a:pt x="128" y="356"/>
                  </a:lnTo>
                  <a:lnTo>
                    <a:pt x="124" y="375"/>
                  </a:lnTo>
                  <a:lnTo>
                    <a:pt x="117" y="398"/>
                  </a:lnTo>
                  <a:lnTo>
                    <a:pt x="110" y="421"/>
                  </a:lnTo>
                  <a:lnTo>
                    <a:pt x="102" y="443"/>
                  </a:lnTo>
                  <a:lnTo>
                    <a:pt x="94" y="464"/>
                  </a:lnTo>
                  <a:lnTo>
                    <a:pt x="90" y="475"/>
                  </a:lnTo>
                  <a:lnTo>
                    <a:pt x="87" y="484"/>
                  </a:lnTo>
                  <a:lnTo>
                    <a:pt x="82" y="494"/>
                  </a:lnTo>
                  <a:lnTo>
                    <a:pt x="77" y="503"/>
                  </a:lnTo>
                  <a:lnTo>
                    <a:pt x="73" y="510"/>
                  </a:lnTo>
                  <a:lnTo>
                    <a:pt x="70" y="518"/>
                  </a:lnTo>
                  <a:lnTo>
                    <a:pt x="65" y="524"/>
                  </a:lnTo>
                  <a:lnTo>
                    <a:pt x="60" y="530"/>
                  </a:lnTo>
                  <a:lnTo>
                    <a:pt x="57" y="537"/>
                  </a:lnTo>
                  <a:lnTo>
                    <a:pt x="53" y="541"/>
                  </a:lnTo>
                  <a:lnTo>
                    <a:pt x="48" y="544"/>
                  </a:lnTo>
                  <a:lnTo>
                    <a:pt x="43" y="549"/>
                  </a:lnTo>
                  <a:lnTo>
                    <a:pt x="40" y="551"/>
                  </a:lnTo>
                  <a:lnTo>
                    <a:pt x="36" y="552"/>
                  </a:lnTo>
                  <a:lnTo>
                    <a:pt x="31" y="554"/>
                  </a:lnTo>
                  <a:lnTo>
                    <a:pt x="27" y="554"/>
                  </a:lnTo>
                  <a:lnTo>
                    <a:pt x="22" y="554"/>
                  </a:lnTo>
                  <a:lnTo>
                    <a:pt x="19" y="554"/>
                  </a:lnTo>
                  <a:lnTo>
                    <a:pt x="16" y="552"/>
                  </a:lnTo>
                  <a:lnTo>
                    <a:pt x="13" y="551"/>
                  </a:lnTo>
                  <a:lnTo>
                    <a:pt x="10" y="547"/>
                  </a:lnTo>
                  <a:lnTo>
                    <a:pt x="8" y="544"/>
                  </a:lnTo>
                  <a:lnTo>
                    <a:pt x="5" y="541"/>
                  </a:lnTo>
                  <a:lnTo>
                    <a:pt x="3" y="537"/>
                  </a:lnTo>
                  <a:lnTo>
                    <a:pt x="3" y="532"/>
                  </a:lnTo>
                  <a:lnTo>
                    <a:pt x="2" y="527"/>
                  </a:lnTo>
                  <a:lnTo>
                    <a:pt x="0" y="521"/>
                  </a:lnTo>
                  <a:lnTo>
                    <a:pt x="0" y="517"/>
                  </a:lnTo>
                  <a:lnTo>
                    <a:pt x="0" y="509"/>
                  </a:lnTo>
                  <a:lnTo>
                    <a:pt x="0" y="503"/>
                  </a:lnTo>
                  <a:lnTo>
                    <a:pt x="0" y="495"/>
                  </a:lnTo>
                  <a:lnTo>
                    <a:pt x="0" y="487"/>
                  </a:lnTo>
                  <a:lnTo>
                    <a:pt x="2" y="478"/>
                  </a:lnTo>
                  <a:lnTo>
                    <a:pt x="2" y="469"/>
                  </a:lnTo>
                  <a:lnTo>
                    <a:pt x="3" y="460"/>
                  </a:lnTo>
                  <a:lnTo>
                    <a:pt x="5" y="449"/>
                  </a:lnTo>
                  <a:lnTo>
                    <a:pt x="7" y="438"/>
                  </a:lnTo>
                  <a:lnTo>
                    <a:pt x="8" y="427"/>
                  </a:lnTo>
                  <a:lnTo>
                    <a:pt x="10" y="416"/>
                  </a:lnTo>
                  <a:lnTo>
                    <a:pt x="13" y="404"/>
                  </a:lnTo>
                  <a:lnTo>
                    <a:pt x="33" y="393"/>
                  </a:lnTo>
                  <a:lnTo>
                    <a:pt x="53" y="384"/>
                  </a:lnTo>
                  <a:lnTo>
                    <a:pt x="50" y="395"/>
                  </a:lnTo>
                  <a:lnTo>
                    <a:pt x="48" y="404"/>
                  </a:lnTo>
                  <a:lnTo>
                    <a:pt x="47" y="413"/>
                  </a:lnTo>
                  <a:lnTo>
                    <a:pt x="45" y="423"/>
                  </a:lnTo>
                  <a:lnTo>
                    <a:pt x="43" y="429"/>
                  </a:lnTo>
                  <a:lnTo>
                    <a:pt x="43" y="435"/>
                  </a:lnTo>
                  <a:lnTo>
                    <a:pt x="43" y="441"/>
                  </a:lnTo>
                  <a:lnTo>
                    <a:pt x="43" y="446"/>
                  </a:lnTo>
                  <a:lnTo>
                    <a:pt x="43" y="450"/>
                  </a:lnTo>
                  <a:lnTo>
                    <a:pt x="43" y="453"/>
                  </a:lnTo>
                  <a:lnTo>
                    <a:pt x="43" y="457"/>
                  </a:lnTo>
                  <a:lnTo>
                    <a:pt x="43" y="460"/>
                  </a:lnTo>
                  <a:lnTo>
                    <a:pt x="45" y="461"/>
                  </a:lnTo>
                  <a:lnTo>
                    <a:pt x="47" y="463"/>
                  </a:lnTo>
                  <a:lnTo>
                    <a:pt x="48" y="463"/>
                  </a:lnTo>
                  <a:lnTo>
                    <a:pt x="50" y="464"/>
                  </a:lnTo>
                  <a:lnTo>
                    <a:pt x="51" y="463"/>
                  </a:lnTo>
                  <a:lnTo>
                    <a:pt x="53" y="463"/>
                  </a:lnTo>
                  <a:lnTo>
                    <a:pt x="54" y="461"/>
                  </a:lnTo>
                  <a:lnTo>
                    <a:pt x="57" y="458"/>
                  </a:lnTo>
                  <a:lnTo>
                    <a:pt x="59" y="455"/>
                  </a:lnTo>
                  <a:lnTo>
                    <a:pt x="62" y="452"/>
                  </a:lnTo>
                  <a:lnTo>
                    <a:pt x="64" y="447"/>
                  </a:lnTo>
                  <a:lnTo>
                    <a:pt x="67" y="441"/>
                  </a:lnTo>
                  <a:lnTo>
                    <a:pt x="70" y="436"/>
                  </a:lnTo>
                  <a:lnTo>
                    <a:pt x="71" y="430"/>
                  </a:lnTo>
                  <a:lnTo>
                    <a:pt x="74" y="423"/>
                  </a:lnTo>
                  <a:lnTo>
                    <a:pt x="77" y="416"/>
                  </a:lnTo>
                  <a:lnTo>
                    <a:pt x="79" y="409"/>
                  </a:lnTo>
                  <a:lnTo>
                    <a:pt x="82" y="401"/>
                  </a:lnTo>
                  <a:lnTo>
                    <a:pt x="84" y="392"/>
                  </a:lnTo>
                  <a:lnTo>
                    <a:pt x="87" y="383"/>
                  </a:lnTo>
                  <a:lnTo>
                    <a:pt x="88" y="373"/>
                  </a:lnTo>
                  <a:lnTo>
                    <a:pt x="91" y="366"/>
                  </a:lnTo>
                  <a:lnTo>
                    <a:pt x="93" y="358"/>
                  </a:lnTo>
                  <a:lnTo>
                    <a:pt x="94" y="350"/>
                  </a:lnTo>
                  <a:lnTo>
                    <a:pt x="94" y="342"/>
                  </a:lnTo>
                  <a:lnTo>
                    <a:pt x="96" y="336"/>
                  </a:lnTo>
                  <a:lnTo>
                    <a:pt x="96" y="330"/>
                  </a:lnTo>
                  <a:lnTo>
                    <a:pt x="97" y="326"/>
                  </a:lnTo>
                  <a:lnTo>
                    <a:pt x="97" y="321"/>
                  </a:lnTo>
                  <a:lnTo>
                    <a:pt x="97" y="316"/>
                  </a:lnTo>
                  <a:lnTo>
                    <a:pt x="96" y="313"/>
                  </a:lnTo>
                  <a:lnTo>
                    <a:pt x="96" y="310"/>
                  </a:lnTo>
                  <a:lnTo>
                    <a:pt x="94" y="307"/>
                  </a:lnTo>
                  <a:lnTo>
                    <a:pt x="93" y="306"/>
                  </a:lnTo>
                  <a:lnTo>
                    <a:pt x="91" y="306"/>
                  </a:lnTo>
                  <a:lnTo>
                    <a:pt x="90" y="306"/>
                  </a:lnTo>
                  <a:lnTo>
                    <a:pt x="88" y="306"/>
                  </a:lnTo>
                  <a:lnTo>
                    <a:pt x="85" y="307"/>
                  </a:lnTo>
                  <a:lnTo>
                    <a:pt x="80" y="310"/>
                  </a:lnTo>
                  <a:lnTo>
                    <a:pt x="76" y="313"/>
                  </a:lnTo>
                  <a:lnTo>
                    <a:pt x="105" y="207"/>
                  </a:lnTo>
                  <a:lnTo>
                    <a:pt x="108" y="208"/>
                  </a:lnTo>
                  <a:lnTo>
                    <a:pt x="110" y="208"/>
                  </a:lnTo>
                  <a:lnTo>
                    <a:pt x="111" y="208"/>
                  </a:lnTo>
                  <a:lnTo>
                    <a:pt x="113" y="208"/>
                  </a:lnTo>
                  <a:lnTo>
                    <a:pt x="116" y="207"/>
                  </a:lnTo>
                  <a:lnTo>
                    <a:pt x="117" y="204"/>
                  </a:lnTo>
                  <a:lnTo>
                    <a:pt x="119" y="202"/>
                  </a:lnTo>
                  <a:lnTo>
                    <a:pt x="122" y="199"/>
                  </a:lnTo>
                  <a:lnTo>
                    <a:pt x="124" y="195"/>
                  </a:lnTo>
                  <a:lnTo>
                    <a:pt x="127" y="190"/>
                  </a:lnTo>
                  <a:lnTo>
                    <a:pt x="131" y="181"/>
                  </a:lnTo>
                  <a:lnTo>
                    <a:pt x="134" y="170"/>
                  </a:lnTo>
                  <a:lnTo>
                    <a:pt x="139" y="159"/>
                  </a:lnTo>
                  <a:lnTo>
                    <a:pt x="142" y="147"/>
                  </a:lnTo>
                  <a:lnTo>
                    <a:pt x="145" y="134"/>
                  </a:lnTo>
                  <a:lnTo>
                    <a:pt x="147" y="124"/>
                  </a:lnTo>
                  <a:lnTo>
                    <a:pt x="148" y="114"/>
                  </a:lnTo>
                  <a:lnTo>
                    <a:pt x="148" y="107"/>
                  </a:lnTo>
                  <a:lnTo>
                    <a:pt x="148" y="104"/>
                  </a:lnTo>
                  <a:lnTo>
                    <a:pt x="148" y="101"/>
                  </a:lnTo>
                  <a:lnTo>
                    <a:pt x="148" y="97"/>
                  </a:lnTo>
                  <a:lnTo>
                    <a:pt x="148" y="96"/>
                  </a:lnTo>
                  <a:lnTo>
                    <a:pt x="147" y="94"/>
                  </a:lnTo>
                  <a:lnTo>
                    <a:pt x="145" y="93"/>
                  </a:lnTo>
                  <a:lnTo>
                    <a:pt x="145" y="93"/>
                  </a:lnTo>
                  <a:lnTo>
                    <a:pt x="144" y="93"/>
                  </a:lnTo>
                  <a:lnTo>
                    <a:pt x="142" y="93"/>
                  </a:lnTo>
                  <a:lnTo>
                    <a:pt x="141" y="93"/>
                  </a:lnTo>
                  <a:lnTo>
                    <a:pt x="139" y="94"/>
                  </a:lnTo>
                  <a:lnTo>
                    <a:pt x="136" y="96"/>
                  </a:lnTo>
                  <a:lnTo>
                    <a:pt x="134" y="99"/>
                  </a:lnTo>
                  <a:lnTo>
                    <a:pt x="133" y="101"/>
                  </a:lnTo>
                  <a:lnTo>
                    <a:pt x="131" y="104"/>
                  </a:lnTo>
                  <a:lnTo>
                    <a:pt x="130" y="108"/>
                  </a:lnTo>
                  <a:lnTo>
                    <a:pt x="127" y="113"/>
                  </a:lnTo>
                  <a:lnTo>
                    <a:pt x="125" y="118"/>
                  </a:lnTo>
                  <a:lnTo>
                    <a:pt x="122" y="124"/>
                  </a:lnTo>
                  <a:lnTo>
                    <a:pt x="121" y="130"/>
                  </a:lnTo>
                  <a:lnTo>
                    <a:pt x="117" y="138"/>
                  </a:lnTo>
                  <a:lnTo>
                    <a:pt x="114" y="145"/>
                  </a:lnTo>
                  <a:lnTo>
                    <a:pt x="113" y="154"/>
                  </a:lnTo>
                  <a:lnTo>
                    <a:pt x="110" y="164"/>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9"/>
            <p:cNvSpPr>
              <a:spLocks/>
            </p:cNvSpPr>
            <p:nvPr/>
          </p:nvSpPr>
          <p:spPr bwMode="auto">
            <a:xfrm>
              <a:off x="3779" y="1234"/>
              <a:ext cx="78" cy="203"/>
            </a:xfrm>
            <a:custGeom>
              <a:avLst/>
              <a:gdLst>
                <a:gd name="T0" fmla="*/ 113 w 157"/>
                <a:gd name="T1" fmla="*/ 272 h 406"/>
                <a:gd name="T2" fmla="*/ 102 w 157"/>
                <a:gd name="T3" fmla="*/ 302 h 406"/>
                <a:gd name="T4" fmla="*/ 83 w 157"/>
                <a:gd name="T5" fmla="*/ 346 h 406"/>
                <a:gd name="T6" fmla="*/ 72 w 157"/>
                <a:gd name="T7" fmla="*/ 366 h 406"/>
                <a:gd name="T8" fmla="*/ 62 w 157"/>
                <a:gd name="T9" fmla="*/ 382 h 406"/>
                <a:gd name="T10" fmla="*/ 51 w 157"/>
                <a:gd name="T11" fmla="*/ 396 h 406"/>
                <a:gd name="T12" fmla="*/ 40 w 157"/>
                <a:gd name="T13" fmla="*/ 404 h 406"/>
                <a:gd name="T14" fmla="*/ 29 w 157"/>
                <a:gd name="T15" fmla="*/ 406 h 406"/>
                <a:gd name="T16" fmla="*/ 11 w 157"/>
                <a:gd name="T17" fmla="*/ 399 h 406"/>
                <a:gd name="T18" fmla="*/ 5 w 157"/>
                <a:gd name="T19" fmla="*/ 387 h 406"/>
                <a:gd name="T20" fmla="*/ 2 w 157"/>
                <a:gd name="T21" fmla="*/ 375 h 406"/>
                <a:gd name="T22" fmla="*/ 0 w 157"/>
                <a:gd name="T23" fmla="*/ 358 h 406"/>
                <a:gd name="T24" fmla="*/ 3 w 157"/>
                <a:gd name="T25" fmla="*/ 313 h 406"/>
                <a:gd name="T26" fmla="*/ 8 w 157"/>
                <a:gd name="T27" fmla="*/ 278 h 406"/>
                <a:gd name="T28" fmla="*/ 15 w 157"/>
                <a:gd name="T29" fmla="*/ 245 h 406"/>
                <a:gd name="T30" fmla="*/ 25 w 157"/>
                <a:gd name="T31" fmla="*/ 205 h 406"/>
                <a:gd name="T32" fmla="*/ 37 w 157"/>
                <a:gd name="T33" fmla="*/ 162 h 406"/>
                <a:gd name="T34" fmla="*/ 48 w 157"/>
                <a:gd name="T35" fmla="*/ 127 h 406"/>
                <a:gd name="T36" fmla="*/ 62 w 157"/>
                <a:gd name="T37" fmla="*/ 91 h 406"/>
                <a:gd name="T38" fmla="*/ 79 w 157"/>
                <a:gd name="T39" fmla="*/ 53 h 406"/>
                <a:gd name="T40" fmla="*/ 91 w 157"/>
                <a:gd name="T41" fmla="*/ 33 h 406"/>
                <a:gd name="T42" fmla="*/ 105 w 157"/>
                <a:gd name="T43" fmla="*/ 14 h 406"/>
                <a:gd name="T44" fmla="*/ 116 w 157"/>
                <a:gd name="T45" fmla="*/ 5 h 406"/>
                <a:gd name="T46" fmla="*/ 128 w 157"/>
                <a:gd name="T47" fmla="*/ 0 h 406"/>
                <a:gd name="T48" fmla="*/ 142 w 157"/>
                <a:gd name="T49" fmla="*/ 2 h 406"/>
                <a:gd name="T50" fmla="*/ 151 w 157"/>
                <a:gd name="T51" fmla="*/ 13 h 406"/>
                <a:gd name="T52" fmla="*/ 157 w 157"/>
                <a:gd name="T53" fmla="*/ 34 h 406"/>
                <a:gd name="T54" fmla="*/ 156 w 157"/>
                <a:gd name="T55" fmla="*/ 64 h 406"/>
                <a:gd name="T56" fmla="*/ 153 w 157"/>
                <a:gd name="T57" fmla="*/ 102 h 406"/>
                <a:gd name="T58" fmla="*/ 128 w 157"/>
                <a:gd name="T59" fmla="*/ 142 h 406"/>
                <a:gd name="T60" fmla="*/ 113 w 157"/>
                <a:gd name="T61" fmla="*/ 130 h 406"/>
                <a:gd name="T62" fmla="*/ 114 w 157"/>
                <a:gd name="T63" fmla="*/ 117 h 406"/>
                <a:gd name="T64" fmla="*/ 113 w 157"/>
                <a:gd name="T65" fmla="*/ 108 h 406"/>
                <a:gd name="T66" fmla="*/ 109 w 157"/>
                <a:gd name="T67" fmla="*/ 104 h 406"/>
                <a:gd name="T68" fmla="*/ 106 w 157"/>
                <a:gd name="T69" fmla="*/ 102 h 406"/>
                <a:gd name="T70" fmla="*/ 99 w 157"/>
                <a:gd name="T71" fmla="*/ 105 h 406"/>
                <a:gd name="T72" fmla="*/ 91 w 157"/>
                <a:gd name="T73" fmla="*/ 117 h 406"/>
                <a:gd name="T74" fmla="*/ 82 w 157"/>
                <a:gd name="T75" fmla="*/ 136 h 406"/>
                <a:gd name="T76" fmla="*/ 72 w 157"/>
                <a:gd name="T77" fmla="*/ 162 h 406"/>
                <a:gd name="T78" fmla="*/ 62 w 157"/>
                <a:gd name="T79" fmla="*/ 196 h 406"/>
                <a:gd name="T80" fmla="*/ 54 w 157"/>
                <a:gd name="T81" fmla="*/ 231 h 406"/>
                <a:gd name="T82" fmla="*/ 48 w 157"/>
                <a:gd name="T83" fmla="*/ 259 h 406"/>
                <a:gd name="T84" fmla="*/ 45 w 157"/>
                <a:gd name="T85" fmla="*/ 281 h 406"/>
                <a:gd name="T86" fmla="*/ 46 w 157"/>
                <a:gd name="T87" fmla="*/ 296 h 406"/>
                <a:gd name="T88" fmla="*/ 49 w 157"/>
                <a:gd name="T89" fmla="*/ 304 h 406"/>
                <a:gd name="T90" fmla="*/ 54 w 157"/>
                <a:gd name="T91" fmla="*/ 305 h 406"/>
                <a:gd name="T92" fmla="*/ 60 w 157"/>
                <a:gd name="T93" fmla="*/ 302 h 406"/>
                <a:gd name="T94" fmla="*/ 66 w 157"/>
                <a:gd name="T95" fmla="*/ 295 h 406"/>
                <a:gd name="T96" fmla="*/ 72 w 157"/>
                <a:gd name="T97" fmla="*/ 282 h 406"/>
                <a:gd name="T98" fmla="*/ 79 w 157"/>
                <a:gd name="T99" fmla="*/ 265 h 406"/>
                <a:gd name="T100" fmla="*/ 86 w 157"/>
                <a:gd name="T101" fmla="*/ 24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406">
                  <a:moveTo>
                    <a:pt x="86" y="245"/>
                  </a:moveTo>
                  <a:lnTo>
                    <a:pt x="116" y="261"/>
                  </a:lnTo>
                  <a:lnTo>
                    <a:pt x="113" y="272"/>
                  </a:lnTo>
                  <a:lnTo>
                    <a:pt x="108" y="282"/>
                  </a:lnTo>
                  <a:lnTo>
                    <a:pt x="105" y="293"/>
                  </a:lnTo>
                  <a:lnTo>
                    <a:pt x="102" y="302"/>
                  </a:lnTo>
                  <a:lnTo>
                    <a:pt x="94" y="321"/>
                  </a:lnTo>
                  <a:lnTo>
                    <a:pt x="86" y="338"/>
                  </a:lnTo>
                  <a:lnTo>
                    <a:pt x="83" y="346"/>
                  </a:lnTo>
                  <a:lnTo>
                    <a:pt x="80" y="353"/>
                  </a:lnTo>
                  <a:lnTo>
                    <a:pt x="76" y="359"/>
                  </a:lnTo>
                  <a:lnTo>
                    <a:pt x="72" y="366"/>
                  </a:lnTo>
                  <a:lnTo>
                    <a:pt x="69" y="372"/>
                  </a:lnTo>
                  <a:lnTo>
                    <a:pt x="65" y="378"/>
                  </a:lnTo>
                  <a:lnTo>
                    <a:pt x="62" y="382"/>
                  </a:lnTo>
                  <a:lnTo>
                    <a:pt x="59" y="389"/>
                  </a:lnTo>
                  <a:lnTo>
                    <a:pt x="54" y="392"/>
                  </a:lnTo>
                  <a:lnTo>
                    <a:pt x="51" y="396"/>
                  </a:lnTo>
                  <a:lnTo>
                    <a:pt x="48" y="399"/>
                  </a:lnTo>
                  <a:lnTo>
                    <a:pt x="43" y="401"/>
                  </a:lnTo>
                  <a:lnTo>
                    <a:pt x="40" y="404"/>
                  </a:lnTo>
                  <a:lnTo>
                    <a:pt x="35" y="404"/>
                  </a:lnTo>
                  <a:lnTo>
                    <a:pt x="32" y="406"/>
                  </a:lnTo>
                  <a:lnTo>
                    <a:pt x="29" y="406"/>
                  </a:lnTo>
                  <a:lnTo>
                    <a:pt x="22" y="406"/>
                  </a:lnTo>
                  <a:lnTo>
                    <a:pt x="15" y="403"/>
                  </a:lnTo>
                  <a:lnTo>
                    <a:pt x="11" y="399"/>
                  </a:lnTo>
                  <a:lnTo>
                    <a:pt x="8" y="395"/>
                  </a:lnTo>
                  <a:lnTo>
                    <a:pt x="6" y="392"/>
                  </a:lnTo>
                  <a:lnTo>
                    <a:pt x="5" y="387"/>
                  </a:lnTo>
                  <a:lnTo>
                    <a:pt x="3" y="384"/>
                  </a:lnTo>
                  <a:lnTo>
                    <a:pt x="3" y="379"/>
                  </a:lnTo>
                  <a:lnTo>
                    <a:pt x="2" y="375"/>
                  </a:lnTo>
                  <a:lnTo>
                    <a:pt x="2" y="369"/>
                  </a:lnTo>
                  <a:lnTo>
                    <a:pt x="0" y="364"/>
                  </a:lnTo>
                  <a:lnTo>
                    <a:pt x="0" y="358"/>
                  </a:lnTo>
                  <a:lnTo>
                    <a:pt x="0" y="344"/>
                  </a:lnTo>
                  <a:lnTo>
                    <a:pt x="2" y="329"/>
                  </a:lnTo>
                  <a:lnTo>
                    <a:pt x="3" y="313"/>
                  </a:lnTo>
                  <a:lnTo>
                    <a:pt x="5" y="296"/>
                  </a:lnTo>
                  <a:lnTo>
                    <a:pt x="6" y="288"/>
                  </a:lnTo>
                  <a:lnTo>
                    <a:pt x="8" y="278"/>
                  </a:lnTo>
                  <a:lnTo>
                    <a:pt x="11" y="268"/>
                  </a:lnTo>
                  <a:lnTo>
                    <a:pt x="12" y="256"/>
                  </a:lnTo>
                  <a:lnTo>
                    <a:pt x="15" y="245"/>
                  </a:lnTo>
                  <a:lnTo>
                    <a:pt x="19" y="231"/>
                  </a:lnTo>
                  <a:lnTo>
                    <a:pt x="22" y="219"/>
                  </a:lnTo>
                  <a:lnTo>
                    <a:pt x="25" y="205"/>
                  </a:lnTo>
                  <a:lnTo>
                    <a:pt x="29" y="190"/>
                  </a:lnTo>
                  <a:lnTo>
                    <a:pt x="32" y="176"/>
                  </a:lnTo>
                  <a:lnTo>
                    <a:pt x="37" y="162"/>
                  </a:lnTo>
                  <a:lnTo>
                    <a:pt x="40" y="150"/>
                  </a:lnTo>
                  <a:lnTo>
                    <a:pt x="45" y="137"/>
                  </a:lnTo>
                  <a:lnTo>
                    <a:pt x="48" y="127"/>
                  </a:lnTo>
                  <a:lnTo>
                    <a:pt x="52" y="114"/>
                  </a:lnTo>
                  <a:lnTo>
                    <a:pt x="56" y="105"/>
                  </a:lnTo>
                  <a:lnTo>
                    <a:pt x="62" y="91"/>
                  </a:lnTo>
                  <a:lnTo>
                    <a:pt x="68" y="77"/>
                  </a:lnTo>
                  <a:lnTo>
                    <a:pt x="72" y="65"/>
                  </a:lnTo>
                  <a:lnTo>
                    <a:pt x="79" y="53"/>
                  </a:lnTo>
                  <a:lnTo>
                    <a:pt x="82" y="47"/>
                  </a:lnTo>
                  <a:lnTo>
                    <a:pt x="85" y="42"/>
                  </a:lnTo>
                  <a:lnTo>
                    <a:pt x="91" y="33"/>
                  </a:lnTo>
                  <a:lnTo>
                    <a:pt x="96" y="25"/>
                  </a:lnTo>
                  <a:lnTo>
                    <a:pt x="100" y="17"/>
                  </a:lnTo>
                  <a:lnTo>
                    <a:pt x="105" y="14"/>
                  </a:lnTo>
                  <a:lnTo>
                    <a:pt x="108" y="10"/>
                  </a:lnTo>
                  <a:lnTo>
                    <a:pt x="113" y="6"/>
                  </a:lnTo>
                  <a:lnTo>
                    <a:pt x="116" y="5"/>
                  </a:lnTo>
                  <a:lnTo>
                    <a:pt x="120" y="2"/>
                  </a:lnTo>
                  <a:lnTo>
                    <a:pt x="123" y="0"/>
                  </a:lnTo>
                  <a:lnTo>
                    <a:pt x="128" y="0"/>
                  </a:lnTo>
                  <a:lnTo>
                    <a:pt x="131" y="0"/>
                  </a:lnTo>
                  <a:lnTo>
                    <a:pt x="137" y="0"/>
                  </a:lnTo>
                  <a:lnTo>
                    <a:pt x="142" y="2"/>
                  </a:lnTo>
                  <a:lnTo>
                    <a:pt x="145" y="5"/>
                  </a:lnTo>
                  <a:lnTo>
                    <a:pt x="150" y="8"/>
                  </a:lnTo>
                  <a:lnTo>
                    <a:pt x="151" y="13"/>
                  </a:lnTo>
                  <a:lnTo>
                    <a:pt x="154" y="19"/>
                  </a:lnTo>
                  <a:lnTo>
                    <a:pt x="156" y="27"/>
                  </a:lnTo>
                  <a:lnTo>
                    <a:pt x="157" y="34"/>
                  </a:lnTo>
                  <a:lnTo>
                    <a:pt x="157" y="43"/>
                  </a:lnTo>
                  <a:lnTo>
                    <a:pt x="157" y="53"/>
                  </a:lnTo>
                  <a:lnTo>
                    <a:pt x="156" y="64"/>
                  </a:lnTo>
                  <a:lnTo>
                    <a:pt x="156" y="76"/>
                  </a:lnTo>
                  <a:lnTo>
                    <a:pt x="154" y="88"/>
                  </a:lnTo>
                  <a:lnTo>
                    <a:pt x="153" y="102"/>
                  </a:lnTo>
                  <a:lnTo>
                    <a:pt x="150" y="117"/>
                  </a:lnTo>
                  <a:lnTo>
                    <a:pt x="146" y="133"/>
                  </a:lnTo>
                  <a:lnTo>
                    <a:pt x="128" y="142"/>
                  </a:lnTo>
                  <a:lnTo>
                    <a:pt x="109" y="151"/>
                  </a:lnTo>
                  <a:lnTo>
                    <a:pt x="111" y="141"/>
                  </a:lnTo>
                  <a:lnTo>
                    <a:pt x="113" y="130"/>
                  </a:lnTo>
                  <a:lnTo>
                    <a:pt x="114" y="125"/>
                  </a:lnTo>
                  <a:lnTo>
                    <a:pt x="114" y="122"/>
                  </a:lnTo>
                  <a:lnTo>
                    <a:pt x="114" y="117"/>
                  </a:lnTo>
                  <a:lnTo>
                    <a:pt x="114" y="114"/>
                  </a:lnTo>
                  <a:lnTo>
                    <a:pt x="113" y="111"/>
                  </a:lnTo>
                  <a:lnTo>
                    <a:pt x="113" y="108"/>
                  </a:lnTo>
                  <a:lnTo>
                    <a:pt x="113" y="107"/>
                  </a:lnTo>
                  <a:lnTo>
                    <a:pt x="111" y="105"/>
                  </a:lnTo>
                  <a:lnTo>
                    <a:pt x="109" y="104"/>
                  </a:lnTo>
                  <a:lnTo>
                    <a:pt x="109" y="102"/>
                  </a:lnTo>
                  <a:lnTo>
                    <a:pt x="108" y="102"/>
                  </a:lnTo>
                  <a:lnTo>
                    <a:pt x="106" y="102"/>
                  </a:lnTo>
                  <a:lnTo>
                    <a:pt x="103" y="102"/>
                  </a:lnTo>
                  <a:lnTo>
                    <a:pt x="102" y="104"/>
                  </a:lnTo>
                  <a:lnTo>
                    <a:pt x="99" y="105"/>
                  </a:lnTo>
                  <a:lnTo>
                    <a:pt x="97" y="108"/>
                  </a:lnTo>
                  <a:lnTo>
                    <a:pt x="94" y="113"/>
                  </a:lnTo>
                  <a:lnTo>
                    <a:pt x="91" y="117"/>
                  </a:lnTo>
                  <a:lnTo>
                    <a:pt x="88" y="122"/>
                  </a:lnTo>
                  <a:lnTo>
                    <a:pt x="85" y="128"/>
                  </a:lnTo>
                  <a:lnTo>
                    <a:pt x="82" y="136"/>
                  </a:lnTo>
                  <a:lnTo>
                    <a:pt x="79" y="144"/>
                  </a:lnTo>
                  <a:lnTo>
                    <a:pt x="76" y="151"/>
                  </a:lnTo>
                  <a:lnTo>
                    <a:pt x="72" y="162"/>
                  </a:lnTo>
                  <a:lnTo>
                    <a:pt x="69" y="173"/>
                  </a:lnTo>
                  <a:lnTo>
                    <a:pt x="66" y="184"/>
                  </a:lnTo>
                  <a:lnTo>
                    <a:pt x="62" y="196"/>
                  </a:lnTo>
                  <a:lnTo>
                    <a:pt x="59" y="208"/>
                  </a:lnTo>
                  <a:lnTo>
                    <a:pt x="56" y="221"/>
                  </a:lnTo>
                  <a:lnTo>
                    <a:pt x="54" y="231"/>
                  </a:lnTo>
                  <a:lnTo>
                    <a:pt x="51" y="241"/>
                  </a:lnTo>
                  <a:lnTo>
                    <a:pt x="49" y="250"/>
                  </a:lnTo>
                  <a:lnTo>
                    <a:pt x="48" y="259"/>
                  </a:lnTo>
                  <a:lnTo>
                    <a:pt x="46" y="267"/>
                  </a:lnTo>
                  <a:lnTo>
                    <a:pt x="46" y="275"/>
                  </a:lnTo>
                  <a:lnTo>
                    <a:pt x="45" y="281"/>
                  </a:lnTo>
                  <a:lnTo>
                    <a:pt x="45" y="287"/>
                  </a:lnTo>
                  <a:lnTo>
                    <a:pt x="45" y="292"/>
                  </a:lnTo>
                  <a:lnTo>
                    <a:pt x="46" y="296"/>
                  </a:lnTo>
                  <a:lnTo>
                    <a:pt x="46" y="299"/>
                  </a:lnTo>
                  <a:lnTo>
                    <a:pt x="48" y="302"/>
                  </a:lnTo>
                  <a:lnTo>
                    <a:pt x="49" y="304"/>
                  </a:lnTo>
                  <a:lnTo>
                    <a:pt x="51" y="305"/>
                  </a:lnTo>
                  <a:lnTo>
                    <a:pt x="52" y="305"/>
                  </a:lnTo>
                  <a:lnTo>
                    <a:pt x="54" y="305"/>
                  </a:lnTo>
                  <a:lnTo>
                    <a:pt x="56" y="305"/>
                  </a:lnTo>
                  <a:lnTo>
                    <a:pt x="59" y="304"/>
                  </a:lnTo>
                  <a:lnTo>
                    <a:pt x="60" y="302"/>
                  </a:lnTo>
                  <a:lnTo>
                    <a:pt x="62" y="301"/>
                  </a:lnTo>
                  <a:lnTo>
                    <a:pt x="63" y="298"/>
                  </a:lnTo>
                  <a:lnTo>
                    <a:pt x="66" y="295"/>
                  </a:lnTo>
                  <a:lnTo>
                    <a:pt x="68" y="292"/>
                  </a:lnTo>
                  <a:lnTo>
                    <a:pt x="69" y="287"/>
                  </a:lnTo>
                  <a:lnTo>
                    <a:pt x="72" y="282"/>
                  </a:lnTo>
                  <a:lnTo>
                    <a:pt x="74" y="278"/>
                  </a:lnTo>
                  <a:lnTo>
                    <a:pt x="77" y="272"/>
                  </a:lnTo>
                  <a:lnTo>
                    <a:pt x="79" y="265"/>
                  </a:lnTo>
                  <a:lnTo>
                    <a:pt x="82" y="259"/>
                  </a:lnTo>
                  <a:lnTo>
                    <a:pt x="85" y="253"/>
                  </a:lnTo>
                  <a:lnTo>
                    <a:pt x="86" y="24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80"/>
            <p:cNvSpPr>
              <a:spLocks noEditPoints="1"/>
            </p:cNvSpPr>
            <p:nvPr/>
          </p:nvSpPr>
          <p:spPr bwMode="auto">
            <a:xfrm>
              <a:off x="3837" y="1234"/>
              <a:ext cx="78" cy="203"/>
            </a:xfrm>
            <a:custGeom>
              <a:avLst/>
              <a:gdLst>
                <a:gd name="T0" fmla="*/ 51 w 156"/>
                <a:gd name="T1" fmla="*/ 241 h 406"/>
                <a:gd name="T2" fmla="*/ 46 w 156"/>
                <a:gd name="T3" fmla="*/ 264 h 406"/>
                <a:gd name="T4" fmla="*/ 43 w 156"/>
                <a:gd name="T5" fmla="*/ 284 h 406"/>
                <a:gd name="T6" fmla="*/ 42 w 156"/>
                <a:gd name="T7" fmla="*/ 299 h 406"/>
                <a:gd name="T8" fmla="*/ 43 w 156"/>
                <a:gd name="T9" fmla="*/ 312 h 406"/>
                <a:gd name="T10" fmla="*/ 46 w 156"/>
                <a:gd name="T11" fmla="*/ 318 h 406"/>
                <a:gd name="T12" fmla="*/ 54 w 156"/>
                <a:gd name="T13" fmla="*/ 316 h 406"/>
                <a:gd name="T14" fmla="*/ 63 w 156"/>
                <a:gd name="T15" fmla="*/ 304 h 406"/>
                <a:gd name="T16" fmla="*/ 74 w 156"/>
                <a:gd name="T17" fmla="*/ 284 h 406"/>
                <a:gd name="T18" fmla="*/ 99 w 156"/>
                <a:gd name="T19" fmla="*/ 310 h 406"/>
                <a:gd name="T20" fmla="*/ 83 w 156"/>
                <a:gd name="T21" fmla="*/ 347 h 406"/>
                <a:gd name="T22" fmla="*/ 68 w 156"/>
                <a:gd name="T23" fmla="*/ 373 h 406"/>
                <a:gd name="T24" fmla="*/ 54 w 156"/>
                <a:gd name="T25" fmla="*/ 392 h 406"/>
                <a:gd name="T26" fmla="*/ 40 w 156"/>
                <a:gd name="T27" fmla="*/ 403 h 406"/>
                <a:gd name="T28" fmla="*/ 25 w 156"/>
                <a:gd name="T29" fmla="*/ 406 h 406"/>
                <a:gd name="T30" fmla="*/ 14 w 156"/>
                <a:gd name="T31" fmla="*/ 403 h 406"/>
                <a:gd name="T32" fmla="*/ 6 w 156"/>
                <a:gd name="T33" fmla="*/ 393 h 406"/>
                <a:gd name="T34" fmla="*/ 2 w 156"/>
                <a:gd name="T35" fmla="*/ 378 h 406"/>
                <a:gd name="T36" fmla="*/ 0 w 156"/>
                <a:gd name="T37" fmla="*/ 356 h 406"/>
                <a:gd name="T38" fmla="*/ 2 w 156"/>
                <a:gd name="T39" fmla="*/ 327 h 406"/>
                <a:gd name="T40" fmla="*/ 6 w 156"/>
                <a:gd name="T41" fmla="*/ 290 h 406"/>
                <a:gd name="T42" fmla="*/ 14 w 156"/>
                <a:gd name="T43" fmla="*/ 250 h 406"/>
                <a:gd name="T44" fmla="*/ 25 w 156"/>
                <a:gd name="T45" fmla="*/ 204 h 406"/>
                <a:gd name="T46" fmla="*/ 43 w 156"/>
                <a:gd name="T47" fmla="*/ 141 h 406"/>
                <a:gd name="T48" fmla="*/ 63 w 156"/>
                <a:gd name="T49" fmla="*/ 87 h 406"/>
                <a:gd name="T50" fmla="*/ 80 w 156"/>
                <a:gd name="T51" fmla="*/ 50 h 406"/>
                <a:gd name="T52" fmla="*/ 91 w 156"/>
                <a:gd name="T53" fmla="*/ 31 h 406"/>
                <a:gd name="T54" fmla="*/ 102 w 156"/>
                <a:gd name="T55" fmla="*/ 17 h 406"/>
                <a:gd name="T56" fmla="*/ 111 w 156"/>
                <a:gd name="T57" fmla="*/ 8 h 406"/>
                <a:gd name="T58" fmla="*/ 120 w 156"/>
                <a:gd name="T59" fmla="*/ 2 h 406"/>
                <a:gd name="T60" fmla="*/ 130 w 156"/>
                <a:gd name="T61" fmla="*/ 0 h 406"/>
                <a:gd name="T62" fmla="*/ 142 w 156"/>
                <a:gd name="T63" fmla="*/ 3 h 406"/>
                <a:gd name="T64" fmla="*/ 151 w 156"/>
                <a:gd name="T65" fmla="*/ 14 h 406"/>
                <a:gd name="T66" fmla="*/ 154 w 156"/>
                <a:gd name="T67" fmla="*/ 31 h 406"/>
                <a:gd name="T68" fmla="*/ 156 w 156"/>
                <a:gd name="T69" fmla="*/ 56 h 406"/>
                <a:gd name="T70" fmla="*/ 153 w 156"/>
                <a:gd name="T71" fmla="*/ 87 h 406"/>
                <a:gd name="T72" fmla="*/ 148 w 156"/>
                <a:gd name="T73" fmla="*/ 124 h 406"/>
                <a:gd name="T74" fmla="*/ 139 w 156"/>
                <a:gd name="T75" fmla="*/ 170 h 406"/>
                <a:gd name="T76" fmla="*/ 125 w 156"/>
                <a:gd name="T77" fmla="*/ 224 h 406"/>
                <a:gd name="T78" fmla="*/ 122 w 156"/>
                <a:gd name="T79" fmla="*/ 241 h 406"/>
                <a:gd name="T80" fmla="*/ 108 w 156"/>
                <a:gd name="T81" fmla="*/ 148 h 406"/>
                <a:gd name="T82" fmla="*/ 113 w 156"/>
                <a:gd name="T83" fmla="*/ 124 h 406"/>
                <a:gd name="T84" fmla="*/ 116 w 156"/>
                <a:gd name="T85" fmla="*/ 107 h 406"/>
                <a:gd name="T86" fmla="*/ 114 w 156"/>
                <a:gd name="T87" fmla="*/ 96 h 406"/>
                <a:gd name="T88" fmla="*/ 111 w 156"/>
                <a:gd name="T89" fmla="*/ 90 h 406"/>
                <a:gd name="T90" fmla="*/ 106 w 156"/>
                <a:gd name="T91" fmla="*/ 88 h 406"/>
                <a:gd name="T92" fmla="*/ 99 w 156"/>
                <a:gd name="T93" fmla="*/ 96 h 406"/>
                <a:gd name="T94" fmla="*/ 91 w 156"/>
                <a:gd name="T95" fmla="*/ 110 h 406"/>
                <a:gd name="T96" fmla="*/ 83 w 156"/>
                <a:gd name="T97" fmla="*/ 127 h 406"/>
                <a:gd name="T98" fmla="*/ 77 w 156"/>
                <a:gd name="T99" fmla="*/ 145 h 406"/>
                <a:gd name="T100" fmla="*/ 69 w 156"/>
                <a:gd name="T101" fmla="*/ 168 h 406"/>
                <a:gd name="T102" fmla="*/ 105 w 156"/>
                <a:gd name="T103" fmla="*/ 16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406">
                  <a:moveTo>
                    <a:pt x="122" y="241"/>
                  </a:moveTo>
                  <a:lnTo>
                    <a:pt x="86" y="241"/>
                  </a:lnTo>
                  <a:lnTo>
                    <a:pt x="51" y="241"/>
                  </a:lnTo>
                  <a:lnTo>
                    <a:pt x="49" y="248"/>
                  </a:lnTo>
                  <a:lnTo>
                    <a:pt x="48" y="256"/>
                  </a:lnTo>
                  <a:lnTo>
                    <a:pt x="46" y="264"/>
                  </a:lnTo>
                  <a:lnTo>
                    <a:pt x="45" y="272"/>
                  </a:lnTo>
                  <a:lnTo>
                    <a:pt x="43" y="278"/>
                  </a:lnTo>
                  <a:lnTo>
                    <a:pt x="43" y="284"/>
                  </a:lnTo>
                  <a:lnTo>
                    <a:pt x="42" y="288"/>
                  </a:lnTo>
                  <a:lnTo>
                    <a:pt x="42" y="293"/>
                  </a:lnTo>
                  <a:lnTo>
                    <a:pt x="42" y="299"/>
                  </a:lnTo>
                  <a:lnTo>
                    <a:pt x="42" y="304"/>
                  </a:lnTo>
                  <a:lnTo>
                    <a:pt x="42" y="309"/>
                  </a:lnTo>
                  <a:lnTo>
                    <a:pt x="43" y="312"/>
                  </a:lnTo>
                  <a:lnTo>
                    <a:pt x="43" y="315"/>
                  </a:lnTo>
                  <a:lnTo>
                    <a:pt x="45" y="316"/>
                  </a:lnTo>
                  <a:lnTo>
                    <a:pt x="46" y="318"/>
                  </a:lnTo>
                  <a:lnTo>
                    <a:pt x="49" y="319"/>
                  </a:lnTo>
                  <a:lnTo>
                    <a:pt x="51" y="318"/>
                  </a:lnTo>
                  <a:lnTo>
                    <a:pt x="54" y="316"/>
                  </a:lnTo>
                  <a:lnTo>
                    <a:pt x="57" y="312"/>
                  </a:lnTo>
                  <a:lnTo>
                    <a:pt x="62" y="307"/>
                  </a:lnTo>
                  <a:lnTo>
                    <a:pt x="63" y="304"/>
                  </a:lnTo>
                  <a:lnTo>
                    <a:pt x="66" y="298"/>
                  </a:lnTo>
                  <a:lnTo>
                    <a:pt x="69" y="292"/>
                  </a:lnTo>
                  <a:lnTo>
                    <a:pt x="74" y="284"/>
                  </a:lnTo>
                  <a:lnTo>
                    <a:pt x="90" y="290"/>
                  </a:lnTo>
                  <a:lnTo>
                    <a:pt x="105" y="296"/>
                  </a:lnTo>
                  <a:lnTo>
                    <a:pt x="99" y="310"/>
                  </a:lnTo>
                  <a:lnTo>
                    <a:pt x="94" y="324"/>
                  </a:lnTo>
                  <a:lnTo>
                    <a:pt x="88" y="336"/>
                  </a:lnTo>
                  <a:lnTo>
                    <a:pt x="83" y="347"/>
                  </a:lnTo>
                  <a:lnTo>
                    <a:pt x="77" y="356"/>
                  </a:lnTo>
                  <a:lnTo>
                    <a:pt x="73" y="366"/>
                  </a:lnTo>
                  <a:lnTo>
                    <a:pt x="68" y="373"/>
                  </a:lnTo>
                  <a:lnTo>
                    <a:pt x="63" y="381"/>
                  </a:lnTo>
                  <a:lnTo>
                    <a:pt x="59" y="386"/>
                  </a:lnTo>
                  <a:lnTo>
                    <a:pt x="54" y="392"/>
                  </a:lnTo>
                  <a:lnTo>
                    <a:pt x="49" y="396"/>
                  </a:lnTo>
                  <a:lnTo>
                    <a:pt x="45" y="399"/>
                  </a:lnTo>
                  <a:lnTo>
                    <a:pt x="40" y="403"/>
                  </a:lnTo>
                  <a:lnTo>
                    <a:pt x="36" y="404"/>
                  </a:lnTo>
                  <a:lnTo>
                    <a:pt x="31" y="406"/>
                  </a:lnTo>
                  <a:lnTo>
                    <a:pt x="25" y="406"/>
                  </a:lnTo>
                  <a:lnTo>
                    <a:pt x="20" y="406"/>
                  </a:lnTo>
                  <a:lnTo>
                    <a:pt x="17" y="404"/>
                  </a:lnTo>
                  <a:lnTo>
                    <a:pt x="14" y="403"/>
                  </a:lnTo>
                  <a:lnTo>
                    <a:pt x="11" y="401"/>
                  </a:lnTo>
                  <a:lnTo>
                    <a:pt x="8" y="398"/>
                  </a:lnTo>
                  <a:lnTo>
                    <a:pt x="6" y="393"/>
                  </a:lnTo>
                  <a:lnTo>
                    <a:pt x="3" y="389"/>
                  </a:lnTo>
                  <a:lnTo>
                    <a:pt x="3" y="384"/>
                  </a:lnTo>
                  <a:lnTo>
                    <a:pt x="2" y="378"/>
                  </a:lnTo>
                  <a:lnTo>
                    <a:pt x="0" y="372"/>
                  </a:lnTo>
                  <a:lnTo>
                    <a:pt x="0" y="364"/>
                  </a:lnTo>
                  <a:lnTo>
                    <a:pt x="0" y="356"/>
                  </a:lnTo>
                  <a:lnTo>
                    <a:pt x="0" y="347"/>
                  </a:lnTo>
                  <a:lnTo>
                    <a:pt x="2" y="338"/>
                  </a:lnTo>
                  <a:lnTo>
                    <a:pt x="2" y="327"/>
                  </a:lnTo>
                  <a:lnTo>
                    <a:pt x="3" y="315"/>
                  </a:lnTo>
                  <a:lnTo>
                    <a:pt x="5" y="302"/>
                  </a:lnTo>
                  <a:lnTo>
                    <a:pt x="6" y="290"/>
                  </a:lnTo>
                  <a:lnTo>
                    <a:pt x="9" y="278"/>
                  </a:lnTo>
                  <a:lnTo>
                    <a:pt x="11" y="264"/>
                  </a:lnTo>
                  <a:lnTo>
                    <a:pt x="14" y="250"/>
                  </a:lnTo>
                  <a:lnTo>
                    <a:pt x="17" y="235"/>
                  </a:lnTo>
                  <a:lnTo>
                    <a:pt x="22" y="219"/>
                  </a:lnTo>
                  <a:lnTo>
                    <a:pt x="25" y="204"/>
                  </a:lnTo>
                  <a:lnTo>
                    <a:pt x="31" y="182"/>
                  </a:lnTo>
                  <a:lnTo>
                    <a:pt x="37" y="161"/>
                  </a:lnTo>
                  <a:lnTo>
                    <a:pt x="43" y="141"/>
                  </a:lnTo>
                  <a:lnTo>
                    <a:pt x="49" y="122"/>
                  </a:lnTo>
                  <a:lnTo>
                    <a:pt x="57" y="104"/>
                  </a:lnTo>
                  <a:lnTo>
                    <a:pt x="63" y="87"/>
                  </a:lnTo>
                  <a:lnTo>
                    <a:pt x="69" y="71"/>
                  </a:lnTo>
                  <a:lnTo>
                    <a:pt x="77" y="56"/>
                  </a:lnTo>
                  <a:lnTo>
                    <a:pt x="80" y="50"/>
                  </a:lnTo>
                  <a:lnTo>
                    <a:pt x="85" y="43"/>
                  </a:lnTo>
                  <a:lnTo>
                    <a:pt x="88" y="37"/>
                  </a:lnTo>
                  <a:lnTo>
                    <a:pt x="91" y="31"/>
                  </a:lnTo>
                  <a:lnTo>
                    <a:pt x="94" y="27"/>
                  </a:lnTo>
                  <a:lnTo>
                    <a:pt x="97" y="22"/>
                  </a:lnTo>
                  <a:lnTo>
                    <a:pt x="102" y="17"/>
                  </a:lnTo>
                  <a:lnTo>
                    <a:pt x="105" y="14"/>
                  </a:lnTo>
                  <a:lnTo>
                    <a:pt x="108" y="11"/>
                  </a:lnTo>
                  <a:lnTo>
                    <a:pt x="111" y="8"/>
                  </a:lnTo>
                  <a:lnTo>
                    <a:pt x="114" y="5"/>
                  </a:lnTo>
                  <a:lnTo>
                    <a:pt x="117" y="3"/>
                  </a:lnTo>
                  <a:lnTo>
                    <a:pt x="120" y="2"/>
                  </a:lnTo>
                  <a:lnTo>
                    <a:pt x="123" y="0"/>
                  </a:lnTo>
                  <a:lnTo>
                    <a:pt x="127" y="0"/>
                  </a:lnTo>
                  <a:lnTo>
                    <a:pt x="130" y="0"/>
                  </a:lnTo>
                  <a:lnTo>
                    <a:pt x="134" y="0"/>
                  </a:lnTo>
                  <a:lnTo>
                    <a:pt x="139" y="2"/>
                  </a:lnTo>
                  <a:lnTo>
                    <a:pt x="142" y="3"/>
                  </a:lnTo>
                  <a:lnTo>
                    <a:pt x="145" y="6"/>
                  </a:lnTo>
                  <a:lnTo>
                    <a:pt x="148" y="10"/>
                  </a:lnTo>
                  <a:lnTo>
                    <a:pt x="151" y="14"/>
                  </a:lnTo>
                  <a:lnTo>
                    <a:pt x="153" y="19"/>
                  </a:lnTo>
                  <a:lnTo>
                    <a:pt x="154" y="25"/>
                  </a:lnTo>
                  <a:lnTo>
                    <a:pt x="154" y="31"/>
                  </a:lnTo>
                  <a:lnTo>
                    <a:pt x="156" y="39"/>
                  </a:lnTo>
                  <a:lnTo>
                    <a:pt x="156" y="47"/>
                  </a:lnTo>
                  <a:lnTo>
                    <a:pt x="156" y="56"/>
                  </a:lnTo>
                  <a:lnTo>
                    <a:pt x="156" y="65"/>
                  </a:lnTo>
                  <a:lnTo>
                    <a:pt x="154" y="76"/>
                  </a:lnTo>
                  <a:lnTo>
                    <a:pt x="153" y="87"/>
                  </a:lnTo>
                  <a:lnTo>
                    <a:pt x="153" y="99"/>
                  </a:lnTo>
                  <a:lnTo>
                    <a:pt x="150" y="111"/>
                  </a:lnTo>
                  <a:lnTo>
                    <a:pt x="148" y="124"/>
                  </a:lnTo>
                  <a:lnTo>
                    <a:pt x="145" y="139"/>
                  </a:lnTo>
                  <a:lnTo>
                    <a:pt x="142" y="153"/>
                  </a:lnTo>
                  <a:lnTo>
                    <a:pt x="139" y="170"/>
                  </a:lnTo>
                  <a:lnTo>
                    <a:pt x="134" y="187"/>
                  </a:lnTo>
                  <a:lnTo>
                    <a:pt x="130" y="204"/>
                  </a:lnTo>
                  <a:lnTo>
                    <a:pt x="125" y="224"/>
                  </a:lnTo>
                  <a:lnTo>
                    <a:pt x="123" y="231"/>
                  </a:lnTo>
                  <a:lnTo>
                    <a:pt x="122" y="241"/>
                  </a:lnTo>
                  <a:lnTo>
                    <a:pt x="122" y="241"/>
                  </a:lnTo>
                  <a:close/>
                  <a:moveTo>
                    <a:pt x="105" y="168"/>
                  </a:moveTo>
                  <a:lnTo>
                    <a:pt x="106" y="158"/>
                  </a:lnTo>
                  <a:lnTo>
                    <a:pt x="108" y="148"/>
                  </a:lnTo>
                  <a:lnTo>
                    <a:pt x="111" y="139"/>
                  </a:lnTo>
                  <a:lnTo>
                    <a:pt x="113" y="131"/>
                  </a:lnTo>
                  <a:lnTo>
                    <a:pt x="113" y="124"/>
                  </a:lnTo>
                  <a:lnTo>
                    <a:pt x="114" y="117"/>
                  </a:lnTo>
                  <a:lnTo>
                    <a:pt x="114" y="111"/>
                  </a:lnTo>
                  <a:lnTo>
                    <a:pt x="116" y="107"/>
                  </a:lnTo>
                  <a:lnTo>
                    <a:pt x="116" y="102"/>
                  </a:lnTo>
                  <a:lnTo>
                    <a:pt x="114" y="99"/>
                  </a:lnTo>
                  <a:lnTo>
                    <a:pt x="114" y="96"/>
                  </a:lnTo>
                  <a:lnTo>
                    <a:pt x="114" y="93"/>
                  </a:lnTo>
                  <a:lnTo>
                    <a:pt x="113" y="91"/>
                  </a:lnTo>
                  <a:lnTo>
                    <a:pt x="111" y="90"/>
                  </a:lnTo>
                  <a:lnTo>
                    <a:pt x="110" y="88"/>
                  </a:lnTo>
                  <a:lnTo>
                    <a:pt x="108" y="88"/>
                  </a:lnTo>
                  <a:lnTo>
                    <a:pt x="106" y="88"/>
                  </a:lnTo>
                  <a:lnTo>
                    <a:pt x="103" y="90"/>
                  </a:lnTo>
                  <a:lnTo>
                    <a:pt x="102" y="93"/>
                  </a:lnTo>
                  <a:lnTo>
                    <a:pt x="99" y="96"/>
                  </a:lnTo>
                  <a:lnTo>
                    <a:pt x="96" y="99"/>
                  </a:lnTo>
                  <a:lnTo>
                    <a:pt x="94" y="104"/>
                  </a:lnTo>
                  <a:lnTo>
                    <a:pt x="91" y="110"/>
                  </a:lnTo>
                  <a:lnTo>
                    <a:pt x="88" y="116"/>
                  </a:lnTo>
                  <a:lnTo>
                    <a:pt x="85" y="121"/>
                  </a:lnTo>
                  <a:lnTo>
                    <a:pt x="83" y="127"/>
                  </a:lnTo>
                  <a:lnTo>
                    <a:pt x="82" y="131"/>
                  </a:lnTo>
                  <a:lnTo>
                    <a:pt x="79" y="137"/>
                  </a:lnTo>
                  <a:lnTo>
                    <a:pt x="77" y="145"/>
                  </a:lnTo>
                  <a:lnTo>
                    <a:pt x="74" y="153"/>
                  </a:lnTo>
                  <a:lnTo>
                    <a:pt x="73" y="161"/>
                  </a:lnTo>
                  <a:lnTo>
                    <a:pt x="69" y="168"/>
                  </a:lnTo>
                  <a:lnTo>
                    <a:pt x="86" y="168"/>
                  </a:lnTo>
                  <a:lnTo>
                    <a:pt x="105" y="168"/>
                  </a:lnTo>
                  <a:lnTo>
                    <a:pt x="105" y="16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81"/>
            <p:cNvSpPr>
              <a:spLocks/>
            </p:cNvSpPr>
            <p:nvPr/>
          </p:nvSpPr>
          <p:spPr bwMode="auto">
            <a:xfrm>
              <a:off x="3886" y="1234"/>
              <a:ext cx="84" cy="199"/>
            </a:xfrm>
            <a:custGeom>
              <a:avLst/>
              <a:gdLst>
                <a:gd name="T0" fmla="*/ 117 w 170"/>
                <a:gd name="T1" fmla="*/ 10 h 398"/>
                <a:gd name="T2" fmla="*/ 125 w 170"/>
                <a:gd name="T3" fmla="*/ 40 h 398"/>
                <a:gd name="T4" fmla="*/ 120 w 170"/>
                <a:gd name="T5" fmla="*/ 62 h 398"/>
                <a:gd name="T6" fmla="*/ 127 w 170"/>
                <a:gd name="T7" fmla="*/ 45 h 398"/>
                <a:gd name="T8" fmla="*/ 133 w 170"/>
                <a:gd name="T9" fmla="*/ 31 h 398"/>
                <a:gd name="T10" fmla="*/ 139 w 170"/>
                <a:gd name="T11" fmla="*/ 20 h 398"/>
                <a:gd name="T12" fmla="*/ 144 w 170"/>
                <a:gd name="T13" fmla="*/ 11 h 398"/>
                <a:gd name="T14" fmla="*/ 148 w 170"/>
                <a:gd name="T15" fmla="*/ 6 h 398"/>
                <a:gd name="T16" fmla="*/ 151 w 170"/>
                <a:gd name="T17" fmla="*/ 2 h 398"/>
                <a:gd name="T18" fmla="*/ 156 w 170"/>
                <a:gd name="T19" fmla="*/ 0 h 398"/>
                <a:gd name="T20" fmla="*/ 159 w 170"/>
                <a:gd name="T21" fmla="*/ 0 h 398"/>
                <a:gd name="T22" fmla="*/ 162 w 170"/>
                <a:gd name="T23" fmla="*/ 3 h 398"/>
                <a:gd name="T24" fmla="*/ 165 w 170"/>
                <a:gd name="T25" fmla="*/ 8 h 398"/>
                <a:gd name="T26" fmla="*/ 168 w 170"/>
                <a:gd name="T27" fmla="*/ 16 h 398"/>
                <a:gd name="T28" fmla="*/ 150 w 170"/>
                <a:gd name="T29" fmla="*/ 73 h 398"/>
                <a:gd name="T30" fmla="*/ 130 w 170"/>
                <a:gd name="T31" fmla="*/ 122 h 398"/>
                <a:gd name="T32" fmla="*/ 125 w 170"/>
                <a:gd name="T33" fmla="*/ 116 h 398"/>
                <a:gd name="T34" fmla="*/ 122 w 170"/>
                <a:gd name="T35" fmla="*/ 116 h 398"/>
                <a:gd name="T36" fmla="*/ 119 w 170"/>
                <a:gd name="T37" fmla="*/ 119 h 398"/>
                <a:gd name="T38" fmla="*/ 114 w 170"/>
                <a:gd name="T39" fmla="*/ 125 h 398"/>
                <a:gd name="T40" fmla="*/ 110 w 170"/>
                <a:gd name="T41" fmla="*/ 134 h 398"/>
                <a:gd name="T42" fmla="*/ 105 w 170"/>
                <a:gd name="T43" fmla="*/ 144 h 398"/>
                <a:gd name="T44" fmla="*/ 102 w 170"/>
                <a:gd name="T45" fmla="*/ 154 h 398"/>
                <a:gd name="T46" fmla="*/ 97 w 170"/>
                <a:gd name="T47" fmla="*/ 167 h 398"/>
                <a:gd name="T48" fmla="*/ 93 w 170"/>
                <a:gd name="T49" fmla="*/ 181 h 398"/>
                <a:gd name="T50" fmla="*/ 88 w 170"/>
                <a:gd name="T51" fmla="*/ 196 h 398"/>
                <a:gd name="T52" fmla="*/ 83 w 170"/>
                <a:gd name="T53" fmla="*/ 215 h 398"/>
                <a:gd name="T54" fmla="*/ 77 w 170"/>
                <a:gd name="T55" fmla="*/ 235 h 398"/>
                <a:gd name="T56" fmla="*/ 71 w 170"/>
                <a:gd name="T57" fmla="*/ 256 h 398"/>
                <a:gd name="T58" fmla="*/ 51 w 170"/>
                <a:gd name="T59" fmla="*/ 332 h 398"/>
                <a:gd name="T60" fmla="*/ 17 w 170"/>
                <a:gd name="T61" fmla="*/ 398 h 398"/>
                <a:gd name="T62" fmla="*/ 100 w 170"/>
                <a:gd name="T63" fmla="*/ 1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398">
                  <a:moveTo>
                    <a:pt x="100" y="10"/>
                  </a:moveTo>
                  <a:lnTo>
                    <a:pt x="117" y="10"/>
                  </a:lnTo>
                  <a:lnTo>
                    <a:pt x="133" y="10"/>
                  </a:lnTo>
                  <a:lnTo>
                    <a:pt x="125" y="40"/>
                  </a:lnTo>
                  <a:lnTo>
                    <a:pt x="117" y="73"/>
                  </a:lnTo>
                  <a:lnTo>
                    <a:pt x="120" y="62"/>
                  </a:lnTo>
                  <a:lnTo>
                    <a:pt x="124" y="53"/>
                  </a:lnTo>
                  <a:lnTo>
                    <a:pt x="127" y="45"/>
                  </a:lnTo>
                  <a:lnTo>
                    <a:pt x="131" y="37"/>
                  </a:lnTo>
                  <a:lnTo>
                    <a:pt x="133" y="31"/>
                  </a:lnTo>
                  <a:lnTo>
                    <a:pt x="136" y="25"/>
                  </a:lnTo>
                  <a:lnTo>
                    <a:pt x="139" y="20"/>
                  </a:lnTo>
                  <a:lnTo>
                    <a:pt x="142" y="16"/>
                  </a:lnTo>
                  <a:lnTo>
                    <a:pt x="144" y="11"/>
                  </a:lnTo>
                  <a:lnTo>
                    <a:pt x="145" y="8"/>
                  </a:lnTo>
                  <a:lnTo>
                    <a:pt x="148" y="6"/>
                  </a:lnTo>
                  <a:lnTo>
                    <a:pt x="150" y="3"/>
                  </a:lnTo>
                  <a:lnTo>
                    <a:pt x="151" y="2"/>
                  </a:lnTo>
                  <a:lnTo>
                    <a:pt x="154" y="0"/>
                  </a:lnTo>
                  <a:lnTo>
                    <a:pt x="156" y="0"/>
                  </a:lnTo>
                  <a:lnTo>
                    <a:pt x="157" y="0"/>
                  </a:lnTo>
                  <a:lnTo>
                    <a:pt x="159" y="0"/>
                  </a:lnTo>
                  <a:lnTo>
                    <a:pt x="161" y="2"/>
                  </a:lnTo>
                  <a:lnTo>
                    <a:pt x="162" y="3"/>
                  </a:lnTo>
                  <a:lnTo>
                    <a:pt x="164" y="5"/>
                  </a:lnTo>
                  <a:lnTo>
                    <a:pt x="165" y="8"/>
                  </a:lnTo>
                  <a:lnTo>
                    <a:pt x="167" y="11"/>
                  </a:lnTo>
                  <a:lnTo>
                    <a:pt x="168" y="16"/>
                  </a:lnTo>
                  <a:lnTo>
                    <a:pt x="170" y="20"/>
                  </a:lnTo>
                  <a:lnTo>
                    <a:pt x="150" y="73"/>
                  </a:lnTo>
                  <a:lnTo>
                    <a:pt x="131" y="127"/>
                  </a:lnTo>
                  <a:lnTo>
                    <a:pt x="130" y="122"/>
                  </a:lnTo>
                  <a:lnTo>
                    <a:pt x="128" y="117"/>
                  </a:lnTo>
                  <a:lnTo>
                    <a:pt x="125" y="116"/>
                  </a:lnTo>
                  <a:lnTo>
                    <a:pt x="124" y="116"/>
                  </a:lnTo>
                  <a:lnTo>
                    <a:pt x="122" y="116"/>
                  </a:lnTo>
                  <a:lnTo>
                    <a:pt x="120" y="117"/>
                  </a:lnTo>
                  <a:lnTo>
                    <a:pt x="119" y="119"/>
                  </a:lnTo>
                  <a:lnTo>
                    <a:pt x="116" y="122"/>
                  </a:lnTo>
                  <a:lnTo>
                    <a:pt x="114" y="125"/>
                  </a:lnTo>
                  <a:lnTo>
                    <a:pt x="111" y="130"/>
                  </a:lnTo>
                  <a:lnTo>
                    <a:pt x="110" y="134"/>
                  </a:lnTo>
                  <a:lnTo>
                    <a:pt x="107" y="141"/>
                  </a:lnTo>
                  <a:lnTo>
                    <a:pt x="105" y="144"/>
                  </a:lnTo>
                  <a:lnTo>
                    <a:pt x="103" y="150"/>
                  </a:lnTo>
                  <a:lnTo>
                    <a:pt x="102" y="154"/>
                  </a:lnTo>
                  <a:lnTo>
                    <a:pt x="99" y="161"/>
                  </a:lnTo>
                  <a:lnTo>
                    <a:pt x="97" y="167"/>
                  </a:lnTo>
                  <a:lnTo>
                    <a:pt x="94" y="173"/>
                  </a:lnTo>
                  <a:lnTo>
                    <a:pt x="93" y="181"/>
                  </a:lnTo>
                  <a:lnTo>
                    <a:pt x="90" y="188"/>
                  </a:lnTo>
                  <a:lnTo>
                    <a:pt x="88" y="196"/>
                  </a:lnTo>
                  <a:lnTo>
                    <a:pt x="85" y="205"/>
                  </a:lnTo>
                  <a:lnTo>
                    <a:pt x="83" y="215"/>
                  </a:lnTo>
                  <a:lnTo>
                    <a:pt x="80" y="224"/>
                  </a:lnTo>
                  <a:lnTo>
                    <a:pt x="77" y="235"/>
                  </a:lnTo>
                  <a:lnTo>
                    <a:pt x="74" y="245"/>
                  </a:lnTo>
                  <a:lnTo>
                    <a:pt x="71" y="256"/>
                  </a:lnTo>
                  <a:lnTo>
                    <a:pt x="68" y="267"/>
                  </a:lnTo>
                  <a:lnTo>
                    <a:pt x="51" y="332"/>
                  </a:lnTo>
                  <a:lnTo>
                    <a:pt x="36" y="398"/>
                  </a:lnTo>
                  <a:lnTo>
                    <a:pt x="17" y="398"/>
                  </a:lnTo>
                  <a:lnTo>
                    <a:pt x="0" y="398"/>
                  </a:lnTo>
                  <a:lnTo>
                    <a:pt x="100" y="1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2"/>
            <p:cNvSpPr>
              <a:spLocks/>
            </p:cNvSpPr>
            <p:nvPr/>
          </p:nvSpPr>
          <p:spPr bwMode="auto">
            <a:xfrm>
              <a:off x="3938" y="1165"/>
              <a:ext cx="81" cy="272"/>
            </a:xfrm>
            <a:custGeom>
              <a:avLst/>
              <a:gdLst>
                <a:gd name="T0" fmla="*/ 123 w 162"/>
                <a:gd name="T1" fmla="*/ 148 h 544"/>
                <a:gd name="T2" fmla="*/ 143 w 162"/>
                <a:gd name="T3" fmla="*/ 148 h 544"/>
                <a:gd name="T4" fmla="*/ 114 w 162"/>
                <a:gd name="T5" fmla="*/ 255 h 544"/>
                <a:gd name="T6" fmla="*/ 96 w 162"/>
                <a:gd name="T7" fmla="*/ 255 h 544"/>
                <a:gd name="T8" fmla="*/ 60 w 162"/>
                <a:gd name="T9" fmla="*/ 394 h 544"/>
                <a:gd name="T10" fmla="*/ 57 w 162"/>
                <a:gd name="T11" fmla="*/ 405 h 544"/>
                <a:gd name="T12" fmla="*/ 54 w 162"/>
                <a:gd name="T13" fmla="*/ 414 h 544"/>
                <a:gd name="T14" fmla="*/ 52 w 162"/>
                <a:gd name="T15" fmla="*/ 422 h 544"/>
                <a:gd name="T16" fmla="*/ 52 w 162"/>
                <a:gd name="T17" fmla="*/ 426 h 544"/>
                <a:gd name="T18" fmla="*/ 52 w 162"/>
                <a:gd name="T19" fmla="*/ 431 h 544"/>
                <a:gd name="T20" fmla="*/ 52 w 162"/>
                <a:gd name="T21" fmla="*/ 436 h 544"/>
                <a:gd name="T22" fmla="*/ 56 w 162"/>
                <a:gd name="T23" fmla="*/ 439 h 544"/>
                <a:gd name="T24" fmla="*/ 60 w 162"/>
                <a:gd name="T25" fmla="*/ 436 h 544"/>
                <a:gd name="T26" fmla="*/ 68 w 162"/>
                <a:gd name="T27" fmla="*/ 430 h 544"/>
                <a:gd name="T28" fmla="*/ 45 w 162"/>
                <a:gd name="T29" fmla="*/ 531 h 544"/>
                <a:gd name="T30" fmla="*/ 29 w 162"/>
                <a:gd name="T31" fmla="*/ 541 h 544"/>
                <a:gd name="T32" fmla="*/ 23 w 162"/>
                <a:gd name="T33" fmla="*/ 544 h 544"/>
                <a:gd name="T34" fmla="*/ 17 w 162"/>
                <a:gd name="T35" fmla="*/ 544 h 544"/>
                <a:gd name="T36" fmla="*/ 11 w 162"/>
                <a:gd name="T37" fmla="*/ 544 h 544"/>
                <a:gd name="T38" fmla="*/ 6 w 162"/>
                <a:gd name="T39" fmla="*/ 541 h 544"/>
                <a:gd name="T40" fmla="*/ 3 w 162"/>
                <a:gd name="T41" fmla="*/ 536 h 544"/>
                <a:gd name="T42" fmla="*/ 2 w 162"/>
                <a:gd name="T43" fmla="*/ 530 h 544"/>
                <a:gd name="T44" fmla="*/ 2 w 162"/>
                <a:gd name="T45" fmla="*/ 522 h 544"/>
                <a:gd name="T46" fmla="*/ 2 w 162"/>
                <a:gd name="T47" fmla="*/ 511 h 544"/>
                <a:gd name="T48" fmla="*/ 2 w 162"/>
                <a:gd name="T49" fmla="*/ 500 h 544"/>
                <a:gd name="T50" fmla="*/ 3 w 162"/>
                <a:gd name="T51" fmla="*/ 487 h 544"/>
                <a:gd name="T52" fmla="*/ 6 w 162"/>
                <a:gd name="T53" fmla="*/ 470 h 544"/>
                <a:gd name="T54" fmla="*/ 11 w 162"/>
                <a:gd name="T55" fmla="*/ 448 h 544"/>
                <a:gd name="T56" fmla="*/ 17 w 162"/>
                <a:gd name="T57" fmla="*/ 423 h 544"/>
                <a:gd name="T58" fmla="*/ 25 w 162"/>
                <a:gd name="T59" fmla="*/ 393 h 544"/>
                <a:gd name="T60" fmla="*/ 60 w 162"/>
                <a:gd name="T61" fmla="*/ 255 h 544"/>
                <a:gd name="T62" fmla="*/ 62 w 162"/>
                <a:gd name="T63" fmla="*/ 202 h 544"/>
                <a:gd name="T64" fmla="*/ 89 w 162"/>
                <a:gd name="T65" fmla="*/ 148 h 544"/>
                <a:gd name="T66" fmla="*/ 108 w 162"/>
                <a:gd name="T67" fmla="*/ 75 h 544"/>
                <a:gd name="T68" fmla="*/ 162 w 162"/>
                <a:gd name="T6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44">
                  <a:moveTo>
                    <a:pt x="162" y="0"/>
                  </a:moveTo>
                  <a:lnTo>
                    <a:pt x="123" y="148"/>
                  </a:lnTo>
                  <a:lnTo>
                    <a:pt x="133" y="148"/>
                  </a:lnTo>
                  <a:lnTo>
                    <a:pt x="143" y="148"/>
                  </a:lnTo>
                  <a:lnTo>
                    <a:pt x="129" y="202"/>
                  </a:lnTo>
                  <a:lnTo>
                    <a:pt x="114" y="255"/>
                  </a:lnTo>
                  <a:lnTo>
                    <a:pt x="105" y="255"/>
                  </a:lnTo>
                  <a:lnTo>
                    <a:pt x="96" y="255"/>
                  </a:lnTo>
                  <a:lnTo>
                    <a:pt x="77" y="325"/>
                  </a:lnTo>
                  <a:lnTo>
                    <a:pt x="60" y="394"/>
                  </a:lnTo>
                  <a:lnTo>
                    <a:pt x="59" y="400"/>
                  </a:lnTo>
                  <a:lnTo>
                    <a:pt x="57" y="405"/>
                  </a:lnTo>
                  <a:lnTo>
                    <a:pt x="56" y="410"/>
                  </a:lnTo>
                  <a:lnTo>
                    <a:pt x="54" y="414"/>
                  </a:lnTo>
                  <a:lnTo>
                    <a:pt x="54" y="419"/>
                  </a:lnTo>
                  <a:lnTo>
                    <a:pt x="52" y="422"/>
                  </a:lnTo>
                  <a:lnTo>
                    <a:pt x="52" y="425"/>
                  </a:lnTo>
                  <a:lnTo>
                    <a:pt x="52" y="426"/>
                  </a:lnTo>
                  <a:lnTo>
                    <a:pt x="52" y="430"/>
                  </a:lnTo>
                  <a:lnTo>
                    <a:pt x="52" y="431"/>
                  </a:lnTo>
                  <a:lnTo>
                    <a:pt x="52" y="434"/>
                  </a:lnTo>
                  <a:lnTo>
                    <a:pt x="52" y="436"/>
                  </a:lnTo>
                  <a:lnTo>
                    <a:pt x="54" y="437"/>
                  </a:lnTo>
                  <a:lnTo>
                    <a:pt x="56" y="439"/>
                  </a:lnTo>
                  <a:lnTo>
                    <a:pt x="57" y="437"/>
                  </a:lnTo>
                  <a:lnTo>
                    <a:pt x="60" y="436"/>
                  </a:lnTo>
                  <a:lnTo>
                    <a:pt x="65" y="434"/>
                  </a:lnTo>
                  <a:lnTo>
                    <a:pt x="68" y="430"/>
                  </a:lnTo>
                  <a:lnTo>
                    <a:pt x="57" y="480"/>
                  </a:lnTo>
                  <a:lnTo>
                    <a:pt x="45" y="531"/>
                  </a:lnTo>
                  <a:lnTo>
                    <a:pt x="37" y="537"/>
                  </a:lnTo>
                  <a:lnTo>
                    <a:pt x="29" y="541"/>
                  </a:lnTo>
                  <a:lnTo>
                    <a:pt x="26" y="542"/>
                  </a:lnTo>
                  <a:lnTo>
                    <a:pt x="23" y="544"/>
                  </a:lnTo>
                  <a:lnTo>
                    <a:pt x="20" y="544"/>
                  </a:lnTo>
                  <a:lnTo>
                    <a:pt x="17" y="544"/>
                  </a:lnTo>
                  <a:lnTo>
                    <a:pt x="14" y="544"/>
                  </a:lnTo>
                  <a:lnTo>
                    <a:pt x="11" y="544"/>
                  </a:lnTo>
                  <a:lnTo>
                    <a:pt x="9" y="542"/>
                  </a:lnTo>
                  <a:lnTo>
                    <a:pt x="6" y="541"/>
                  </a:lnTo>
                  <a:lnTo>
                    <a:pt x="5" y="539"/>
                  </a:lnTo>
                  <a:lnTo>
                    <a:pt x="3" y="536"/>
                  </a:lnTo>
                  <a:lnTo>
                    <a:pt x="3" y="533"/>
                  </a:lnTo>
                  <a:lnTo>
                    <a:pt x="2" y="530"/>
                  </a:lnTo>
                  <a:lnTo>
                    <a:pt x="2" y="527"/>
                  </a:lnTo>
                  <a:lnTo>
                    <a:pt x="2" y="522"/>
                  </a:lnTo>
                  <a:lnTo>
                    <a:pt x="0" y="517"/>
                  </a:lnTo>
                  <a:lnTo>
                    <a:pt x="2" y="511"/>
                  </a:lnTo>
                  <a:lnTo>
                    <a:pt x="2" y="507"/>
                  </a:lnTo>
                  <a:lnTo>
                    <a:pt x="2" y="500"/>
                  </a:lnTo>
                  <a:lnTo>
                    <a:pt x="3" y="494"/>
                  </a:lnTo>
                  <a:lnTo>
                    <a:pt x="3" y="487"/>
                  </a:lnTo>
                  <a:lnTo>
                    <a:pt x="5" y="479"/>
                  </a:lnTo>
                  <a:lnTo>
                    <a:pt x="6" y="470"/>
                  </a:lnTo>
                  <a:lnTo>
                    <a:pt x="9" y="460"/>
                  </a:lnTo>
                  <a:lnTo>
                    <a:pt x="11" y="448"/>
                  </a:lnTo>
                  <a:lnTo>
                    <a:pt x="14" y="436"/>
                  </a:lnTo>
                  <a:lnTo>
                    <a:pt x="17" y="423"/>
                  </a:lnTo>
                  <a:lnTo>
                    <a:pt x="22" y="408"/>
                  </a:lnTo>
                  <a:lnTo>
                    <a:pt x="25" y="393"/>
                  </a:lnTo>
                  <a:lnTo>
                    <a:pt x="43" y="325"/>
                  </a:lnTo>
                  <a:lnTo>
                    <a:pt x="60" y="255"/>
                  </a:lnTo>
                  <a:lnTo>
                    <a:pt x="48" y="255"/>
                  </a:lnTo>
                  <a:lnTo>
                    <a:pt x="62" y="202"/>
                  </a:lnTo>
                  <a:lnTo>
                    <a:pt x="76" y="148"/>
                  </a:lnTo>
                  <a:lnTo>
                    <a:pt x="89" y="148"/>
                  </a:lnTo>
                  <a:lnTo>
                    <a:pt x="99" y="111"/>
                  </a:lnTo>
                  <a:lnTo>
                    <a:pt x="108" y="75"/>
                  </a:lnTo>
                  <a:lnTo>
                    <a:pt x="134" y="37"/>
                  </a:lnTo>
                  <a:lnTo>
                    <a:pt x="162"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83"/>
            <p:cNvSpPr>
              <a:spLocks noEditPoints="1"/>
            </p:cNvSpPr>
            <p:nvPr/>
          </p:nvSpPr>
          <p:spPr bwMode="auto">
            <a:xfrm>
              <a:off x="3968" y="1165"/>
              <a:ext cx="87" cy="268"/>
            </a:xfrm>
            <a:custGeom>
              <a:avLst/>
              <a:gdLst>
                <a:gd name="T0" fmla="*/ 139 w 174"/>
                <a:gd name="T1" fmla="*/ 0 h 536"/>
                <a:gd name="T2" fmla="*/ 156 w 174"/>
                <a:gd name="T3" fmla="*/ 0 h 536"/>
                <a:gd name="T4" fmla="*/ 174 w 174"/>
                <a:gd name="T5" fmla="*/ 0 h 536"/>
                <a:gd name="T6" fmla="*/ 160 w 174"/>
                <a:gd name="T7" fmla="*/ 49 h 536"/>
                <a:gd name="T8" fmla="*/ 148 w 174"/>
                <a:gd name="T9" fmla="*/ 100 h 536"/>
                <a:gd name="T10" fmla="*/ 130 w 174"/>
                <a:gd name="T11" fmla="*/ 100 h 536"/>
                <a:gd name="T12" fmla="*/ 113 w 174"/>
                <a:gd name="T13" fmla="*/ 100 h 536"/>
                <a:gd name="T14" fmla="*/ 126 w 174"/>
                <a:gd name="T15" fmla="*/ 49 h 536"/>
                <a:gd name="T16" fmla="*/ 139 w 174"/>
                <a:gd name="T17" fmla="*/ 0 h 536"/>
                <a:gd name="T18" fmla="*/ 139 w 174"/>
                <a:gd name="T19" fmla="*/ 0 h 536"/>
                <a:gd name="T20" fmla="*/ 100 w 174"/>
                <a:gd name="T21" fmla="*/ 148 h 536"/>
                <a:gd name="T22" fmla="*/ 119 w 174"/>
                <a:gd name="T23" fmla="*/ 148 h 536"/>
                <a:gd name="T24" fmla="*/ 136 w 174"/>
                <a:gd name="T25" fmla="*/ 148 h 536"/>
                <a:gd name="T26" fmla="*/ 85 w 174"/>
                <a:gd name="T27" fmla="*/ 342 h 536"/>
                <a:gd name="T28" fmla="*/ 36 w 174"/>
                <a:gd name="T29" fmla="*/ 536 h 536"/>
                <a:gd name="T30" fmla="*/ 0 w 174"/>
                <a:gd name="T31" fmla="*/ 536 h 536"/>
                <a:gd name="T32" fmla="*/ 100 w 174"/>
                <a:gd name="T33" fmla="*/ 148 h 536"/>
                <a:gd name="T34" fmla="*/ 100 w 174"/>
                <a:gd name="T35" fmla="*/ 14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4" h="536">
                  <a:moveTo>
                    <a:pt x="139" y="0"/>
                  </a:moveTo>
                  <a:lnTo>
                    <a:pt x="156" y="0"/>
                  </a:lnTo>
                  <a:lnTo>
                    <a:pt x="174" y="0"/>
                  </a:lnTo>
                  <a:lnTo>
                    <a:pt x="160" y="49"/>
                  </a:lnTo>
                  <a:lnTo>
                    <a:pt x="148" y="100"/>
                  </a:lnTo>
                  <a:lnTo>
                    <a:pt x="130" y="100"/>
                  </a:lnTo>
                  <a:lnTo>
                    <a:pt x="113" y="100"/>
                  </a:lnTo>
                  <a:lnTo>
                    <a:pt x="126" y="49"/>
                  </a:lnTo>
                  <a:lnTo>
                    <a:pt x="139" y="0"/>
                  </a:lnTo>
                  <a:lnTo>
                    <a:pt x="139" y="0"/>
                  </a:lnTo>
                  <a:close/>
                  <a:moveTo>
                    <a:pt x="100" y="148"/>
                  </a:moveTo>
                  <a:lnTo>
                    <a:pt x="119" y="148"/>
                  </a:lnTo>
                  <a:lnTo>
                    <a:pt x="136" y="148"/>
                  </a:lnTo>
                  <a:lnTo>
                    <a:pt x="85" y="342"/>
                  </a:lnTo>
                  <a:lnTo>
                    <a:pt x="36" y="536"/>
                  </a:lnTo>
                  <a:lnTo>
                    <a:pt x="0" y="536"/>
                  </a:lnTo>
                  <a:lnTo>
                    <a:pt x="100" y="148"/>
                  </a:lnTo>
                  <a:lnTo>
                    <a:pt x="100" y="14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84"/>
            <p:cNvSpPr>
              <a:spLocks/>
            </p:cNvSpPr>
            <p:nvPr/>
          </p:nvSpPr>
          <p:spPr bwMode="auto">
            <a:xfrm>
              <a:off x="3999" y="1160"/>
              <a:ext cx="99" cy="273"/>
            </a:xfrm>
            <a:custGeom>
              <a:avLst/>
              <a:gdLst>
                <a:gd name="T0" fmla="*/ 135 w 197"/>
                <a:gd name="T1" fmla="*/ 158 h 546"/>
                <a:gd name="T2" fmla="*/ 143 w 197"/>
                <a:gd name="T3" fmla="*/ 158 h 546"/>
                <a:gd name="T4" fmla="*/ 151 w 197"/>
                <a:gd name="T5" fmla="*/ 158 h 546"/>
                <a:gd name="T6" fmla="*/ 137 w 197"/>
                <a:gd name="T7" fmla="*/ 212 h 546"/>
                <a:gd name="T8" fmla="*/ 123 w 197"/>
                <a:gd name="T9" fmla="*/ 265 h 546"/>
                <a:gd name="T10" fmla="*/ 115 w 197"/>
                <a:gd name="T11" fmla="*/ 265 h 546"/>
                <a:gd name="T12" fmla="*/ 106 w 197"/>
                <a:gd name="T13" fmla="*/ 265 h 546"/>
                <a:gd name="T14" fmla="*/ 71 w 197"/>
                <a:gd name="T15" fmla="*/ 406 h 546"/>
                <a:gd name="T16" fmla="*/ 34 w 197"/>
                <a:gd name="T17" fmla="*/ 546 h 546"/>
                <a:gd name="T18" fmla="*/ 0 w 197"/>
                <a:gd name="T19" fmla="*/ 546 h 546"/>
                <a:gd name="T20" fmla="*/ 35 w 197"/>
                <a:gd name="T21" fmla="*/ 406 h 546"/>
                <a:gd name="T22" fmla="*/ 72 w 197"/>
                <a:gd name="T23" fmla="*/ 265 h 546"/>
                <a:gd name="T24" fmla="*/ 64 w 197"/>
                <a:gd name="T25" fmla="*/ 265 h 546"/>
                <a:gd name="T26" fmla="*/ 58 w 197"/>
                <a:gd name="T27" fmla="*/ 265 h 546"/>
                <a:gd name="T28" fmla="*/ 72 w 197"/>
                <a:gd name="T29" fmla="*/ 212 h 546"/>
                <a:gd name="T30" fmla="*/ 88 w 197"/>
                <a:gd name="T31" fmla="*/ 158 h 546"/>
                <a:gd name="T32" fmla="*/ 100 w 197"/>
                <a:gd name="T33" fmla="*/ 158 h 546"/>
                <a:gd name="T34" fmla="*/ 101 w 197"/>
                <a:gd name="T35" fmla="*/ 148 h 546"/>
                <a:gd name="T36" fmla="*/ 105 w 197"/>
                <a:gd name="T37" fmla="*/ 139 h 546"/>
                <a:gd name="T38" fmla="*/ 108 w 197"/>
                <a:gd name="T39" fmla="*/ 127 h 546"/>
                <a:gd name="T40" fmla="*/ 111 w 197"/>
                <a:gd name="T41" fmla="*/ 114 h 546"/>
                <a:gd name="T42" fmla="*/ 115 w 197"/>
                <a:gd name="T43" fmla="*/ 101 h 546"/>
                <a:gd name="T44" fmla="*/ 118 w 197"/>
                <a:gd name="T45" fmla="*/ 87 h 546"/>
                <a:gd name="T46" fmla="*/ 123 w 197"/>
                <a:gd name="T47" fmla="*/ 73 h 546"/>
                <a:gd name="T48" fmla="*/ 128 w 197"/>
                <a:gd name="T49" fmla="*/ 60 h 546"/>
                <a:gd name="T50" fmla="*/ 132 w 197"/>
                <a:gd name="T51" fmla="*/ 50 h 546"/>
                <a:gd name="T52" fmla="*/ 135 w 197"/>
                <a:gd name="T53" fmla="*/ 40 h 546"/>
                <a:gd name="T54" fmla="*/ 140 w 197"/>
                <a:gd name="T55" fmla="*/ 31 h 546"/>
                <a:gd name="T56" fmla="*/ 143 w 197"/>
                <a:gd name="T57" fmla="*/ 24 h 546"/>
                <a:gd name="T58" fmla="*/ 148 w 197"/>
                <a:gd name="T59" fmla="*/ 17 h 546"/>
                <a:gd name="T60" fmla="*/ 152 w 197"/>
                <a:gd name="T61" fmla="*/ 11 h 546"/>
                <a:gd name="T62" fmla="*/ 157 w 197"/>
                <a:gd name="T63" fmla="*/ 7 h 546"/>
                <a:gd name="T64" fmla="*/ 162 w 197"/>
                <a:gd name="T65" fmla="*/ 2 h 546"/>
                <a:gd name="T66" fmla="*/ 168 w 197"/>
                <a:gd name="T67" fmla="*/ 0 h 546"/>
                <a:gd name="T68" fmla="*/ 172 w 197"/>
                <a:gd name="T69" fmla="*/ 0 h 546"/>
                <a:gd name="T70" fmla="*/ 179 w 197"/>
                <a:gd name="T71" fmla="*/ 0 h 546"/>
                <a:gd name="T72" fmla="*/ 183 w 197"/>
                <a:gd name="T73" fmla="*/ 2 h 546"/>
                <a:gd name="T74" fmla="*/ 189 w 197"/>
                <a:gd name="T75" fmla="*/ 5 h 546"/>
                <a:gd name="T76" fmla="*/ 197 w 197"/>
                <a:gd name="T77" fmla="*/ 10 h 546"/>
                <a:gd name="T78" fmla="*/ 183 w 197"/>
                <a:gd name="T79" fmla="*/ 54 h 546"/>
                <a:gd name="T80" fmla="*/ 169 w 197"/>
                <a:gd name="T81" fmla="*/ 99 h 546"/>
                <a:gd name="T82" fmla="*/ 168 w 197"/>
                <a:gd name="T83" fmla="*/ 97 h 546"/>
                <a:gd name="T84" fmla="*/ 165 w 197"/>
                <a:gd name="T85" fmla="*/ 96 h 546"/>
                <a:gd name="T86" fmla="*/ 163 w 197"/>
                <a:gd name="T87" fmla="*/ 94 h 546"/>
                <a:gd name="T88" fmla="*/ 162 w 197"/>
                <a:gd name="T89" fmla="*/ 94 h 546"/>
                <a:gd name="T90" fmla="*/ 159 w 197"/>
                <a:gd name="T91" fmla="*/ 94 h 546"/>
                <a:gd name="T92" fmla="*/ 157 w 197"/>
                <a:gd name="T93" fmla="*/ 96 h 546"/>
                <a:gd name="T94" fmla="*/ 154 w 197"/>
                <a:gd name="T95" fmla="*/ 97 h 546"/>
                <a:gd name="T96" fmla="*/ 152 w 197"/>
                <a:gd name="T97" fmla="*/ 101 h 546"/>
                <a:gd name="T98" fmla="*/ 151 w 197"/>
                <a:gd name="T99" fmla="*/ 105 h 546"/>
                <a:gd name="T100" fmla="*/ 148 w 197"/>
                <a:gd name="T101" fmla="*/ 110 h 546"/>
                <a:gd name="T102" fmla="*/ 146 w 197"/>
                <a:gd name="T103" fmla="*/ 116 h 546"/>
                <a:gd name="T104" fmla="*/ 145 w 197"/>
                <a:gd name="T105" fmla="*/ 122 h 546"/>
                <a:gd name="T106" fmla="*/ 143 w 197"/>
                <a:gd name="T107" fmla="*/ 125 h 546"/>
                <a:gd name="T108" fmla="*/ 143 w 197"/>
                <a:gd name="T109" fmla="*/ 128 h 546"/>
                <a:gd name="T110" fmla="*/ 142 w 197"/>
                <a:gd name="T111" fmla="*/ 131 h 546"/>
                <a:gd name="T112" fmla="*/ 140 w 197"/>
                <a:gd name="T113" fmla="*/ 136 h 546"/>
                <a:gd name="T114" fmla="*/ 138 w 197"/>
                <a:gd name="T115" fmla="*/ 141 h 546"/>
                <a:gd name="T116" fmla="*/ 137 w 197"/>
                <a:gd name="T117" fmla="*/ 145 h 546"/>
                <a:gd name="T118" fmla="*/ 137 w 197"/>
                <a:gd name="T119" fmla="*/ 150 h 546"/>
                <a:gd name="T120" fmla="*/ 135 w 197"/>
                <a:gd name="T121" fmla="*/ 158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7" h="546">
                  <a:moveTo>
                    <a:pt x="135" y="158"/>
                  </a:moveTo>
                  <a:lnTo>
                    <a:pt x="143" y="158"/>
                  </a:lnTo>
                  <a:lnTo>
                    <a:pt x="151" y="158"/>
                  </a:lnTo>
                  <a:lnTo>
                    <a:pt x="137" y="212"/>
                  </a:lnTo>
                  <a:lnTo>
                    <a:pt x="123" y="265"/>
                  </a:lnTo>
                  <a:lnTo>
                    <a:pt x="115" y="265"/>
                  </a:lnTo>
                  <a:lnTo>
                    <a:pt x="106" y="265"/>
                  </a:lnTo>
                  <a:lnTo>
                    <a:pt x="71" y="406"/>
                  </a:lnTo>
                  <a:lnTo>
                    <a:pt x="34" y="546"/>
                  </a:lnTo>
                  <a:lnTo>
                    <a:pt x="0" y="546"/>
                  </a:lnTo>
                  <a:lnTo>
                    <a:pt x="35" y="406"/>
                  </a:lnTo>
                  <a:lnTo>
                    <a:pt x="72" y="265"/>
                  </a:lnTo>
                  <a:lnTo>
                    <a:pt x="64" y="265"/>
                  </a:lnTo>
                  <a:lnTo>
                    <a:pt x="58" y="265"/>
                  </a:lnTo>
                  <a:lnTo>
                    <a:pt x="72" y="212"/>
                  </a:lnTo>
                  <a:lnTo>
                    <a:pt x="88" y="158"/>
                  </a:lnTo>
                  <a:lnTo>
                    <a:pt x="100" y="158"/>
                  </a:lnTo>
                  <a:lnTo>
                    <a:pt x="101" y="148"/>
                  </a:lnTo>
                  <a:lnTo>
                    <a:pt x="105" y="139"/>
                  </a:lnTo>
                  <a:lnTo>
                    <a:pt x="108" y="127"/>
                  </a:lnTo>
                  <a:lnTo>
                    <a:pt x="111" y="114"/>
                  </a:lnTo>
                  <a:lnTo>
                    <a:pt x="115" y="101"/>
                  </a:lnTo>
                  <a:lnTo>
                    <a:pt x="118" y="87"/>
                  </a:lnTo>
                  <a:lnTo>
                    <a:pt x="123" y="73"/>
                  </a:lnTo>
                  <a:lnTo>
                    <a:pt x="128" y="60"/>
                  </a:lnTo>
                  <a:lnTo>
                    <a:pt x="132" y="50"/>
                  </a:lnTo>
                  <a:lnTo>
                    <a:pt x="135" y="40"/>
                  </a:lnTo>
                  <a:lnTo>
                    <a:pt x="140" y="31"/>
                  </a:lnTo>
                  <a:lnTo>
                    <a:pt x="143" y="24"/>
                  </a:lnTo>
                  <a:lnTo>
                    <a:pt x="148" y="17"/>
                  </a:lnTo>
                  <a:lnTo>
                    <a:pt x="152" y="11"/>
                  </a:lnTo>
                  <a:lnTo>
                    <a:pt x="157" y="7"/>
                  </a:lnTo>
                  <a:lnTo>
                    <a:pt x="162" y="2"/>
                  </a:lnTo>
                  <a:lnTo>
                    <a:pt x="168" y="0"/>
                  </a:lnTo>
                  <a:lnTo>
                    <a:pt x="172" y="0"/>
                  </a:lnTo>
                  <a:lnTo>
                    <a:pt x="179" y="0"/>
                  </a:lnTo>
                  <a:lnTo>
                    <a:pt x="183" y="2"/>
                  </a:lnTo>
                  <a:lnTo>
                    <a:pt x="189" y="5"/>
                  </a:lnTo>
                  <a:lnTo>
                    <a:pt x="197" y="10"/>
                  </a:lnTo>
                  <a:lnTo>
                    <a:pt x="183" y="54"/>
                  </a:lnTo>
                  <a:lnTo>
                    <a:pt x="169" y="99"/>
                  </a:lnTo>
                  <a:lnTo>
                    <a:pt x="168" y="97"/>
                  </a:lnTo>
                  <a:lnTo>
                    <a:pt x="165" y="96"/>
                  </a:lnTo>
                  <a:lnTo>
                    <a:pt x="163" y="94"/>
                  </a:lnTo>
                  <a:lnTo>
                    <a:pt x="162" y="94"/>
                  </a:lnTo>
                  <a:lnTo>
                    <a:pt x="159" y="94"/>
                  </a:lnTo>
                  <a:lnTo>
                    <a:pt x="157" y="96"/>
                  </a:lnTo>
                  <a:lnTo>
                    <a:pt x="154" y="97"/>
                  </a:lnTo>
                  <a:lnTo>
                    <a:pt x="152" y="101"/>
                  </a:lnTo>
                  <a:lnTo>
                    <a:pt x="151" y="105"/>
                  </a:lnTo>
                  <a:lnTo>
                    <a:pt x="148" y="110"/>
                  </a:lnTo>
                  <a:lnTo>
                    <a:pt x="146" y="116"/>
                  </a:lnTo>
                  <a:lnTo>
                    <a:pt x="145" y="122"/>
                  </a:lnTo>
                  <a:lnTo>
                    <a:pt x="143" y="125"/>
                  </a:lnTo>
                  <a:lnTo>
                    <a:pt x="143" y="128"/>
                  </a:lnTo>
                  <a:lnTo>
                    <a:pt x="142" y="131"/>
                  </a:lnTo>
                  <a:lnTo>
                    <a:pt x="140" y="136"/>
                  </a:lnTo>
                  <a:lnTo>
                    <a:pt x="138" y="141"/>
                  </a:lnTo>
                  <a:lnTo>
                    <a:pt x="137" y="145"/>
                  </a:lnTo>
                  <a:lnTo>
                    <a:pt x="137" y="150"/>
                  </a:lnTo>
                  <a:lnTo>
                    <a:pt x="135" y="15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5"/>
            <p:cNvSpPr>
              <a:spLocks noEditPoints="1"/>
            </p:cNvSpPr>
            <p:nvPr/>
          </p:nvSpPr>
          <p:spPr bwMode="auto">
            <a:xfrm>
              <a:off x="4031" y="1165"/>
              <a:ext cx="87" cy="268"/>
            </a:xfrm>
            <a:custGeom>
              <a:avLst/>
              <a:gdLst>
                <a:gd name="T0" fmla="*/ 139 w 175"/>
                <a:gd name="T1" fmla="*/ 0 h 536"/>
                <a:gd name="T2" fmla="*/ 175 w 175"/>
                <a:gd name="T3" fmla="*/ 0 h 536"/>
                <a:gd name="T4" fmla="*/ 161 w 175"/>
                <a:gd name="T5" fmla="*/ 49 h 536"/>
                <a:gd name="T6" fmla="*/ 148 w 175"/>
                <a:gd name="T7" fmla="*/ 100 h 536"/>
                <a:gd name="T8" fmla="*/ 113 w 175"/>
                <a:gd name="T9" fmla="*/ 100 h 536"/>
                <a:gd name="T10" fmla="*/ 127 w 175"/>
                <a:gd name="T11" fmla="*/ 49 h 536"/>
                <a:gd name="T12" fmla="*/ 139 w 175"/>
                <a:gd name="T13" fmla="*/ 0 h 536"/>
                <a:gd name="T14" fmla="*/ 139 w 175"/>
                <a:gd name="T15" fmla="*/ 0 h 536"/>
                <a:gd name="T16" fmla="*/ 102 w 175"/>
                <a:gd name="T17" fmla="*/ 148 h 536"/>
                <a:gd name="T18" fmla="*/ 136 w 175"/>
                <a:gd name="T19" fmla="*/ 148 h 536"/>
                <a:gd name="T20" fmla="*/ 36 w 175"/>
                <a:gd name="T21" fmla="*/ 536 h 536"/>
                <a:gd name="T22" fmla="*/ 17 w 175"/>
                <a:gd name="T23" fmla="*/ 536 h 536"/>
                <a:gd name="T24" fmla="*/ 0 w 175"/>
                <a:gd name="T25" fmla="*/ 536 h 536"/>
                <a:gd name="T26" fmla="*/ 51 w 175"/>
                <a:gd name="T27" fmla="*/ 342 h 536"/>
                <a:gd name="T28" fmla="*/ 102 w 175"/>
                <a:gd name="T29" fmla="*/ 148 h 536"/>
                <a:gd name="T30" fmla="*/ 102 w 175"/>
                <a:gd name="T31" fmla="*/ 14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5" h="536">
                  <a:moveTo>
                    <a:pt x="139" y="0"/>
                  </a:moveTo>
                  <a:lnTo>
                    <a:pt x="175" y="0"/>
                  </a:lnTo>
                  <a:lnTo>
                    <a:pt x="161" y="49"/>
                  </a:lnTo>
                  <a:lnTo>
                    <a:pt x="148" y="100"/>
                  </a:lnTo>
                  <a:lnTo>
                    <a:pt x="113" y="100"/>
                  </a:lnTo>
                  <a:lnTo>
                    <a:pt x="127" y="49"/>
                  </a:lnTo>
                  <a:lnTo>
                    <a:pt x="139" y="0"/>
                  </a:lnTo>
                  <a:lnTo>
                    <a:pt x="139" y="0"/>
                  </a:lnTo>
                  <a:close/>
                  <a:moveTo>
                    <a:pt x="102" y="148"/>
                  </a:moveTo>
                  <a:lnTo>
                    <a:pt x="136" y="148"/>
                  </a:lnTo>
                  <a:lnTo>
                    <a:pt x="36" y="536"/>
                  </a:lnTo>
                  <a:lnTo>
                    <a:pt x="17" y="536"/>
                  </a:lnTo>
                  <a:lnTo>
                    <a:pt x="0" y="536"/>
                  </a:lnTo>
                  <a:lnTo>
                    <a:pt x="51" y="342"/>
                  </a:lnTo>
                  <a:lnTo>
                    <a:pt x="102" y="148"/>
                  </a:lnTo>
                  <a:lnTo>
                    <a:pt x="102" y="14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6"/>
            <p:cNvSpPr>
              <a:spLocks/>
            </p:cNvSpPr>
            <p:nvPr/>
          </p:nvSpPr>
          <p:spPr bwMode="auto">
            <a:xfrm>
              <a:off x="4071" y="1234"/>
              <a:ext cx="77" cy="203"/>
            </a:xfrm>
            <a:custGeom>
              <a:avLst/>
              <a:gdLst>
                <a:gd name="T0" fmla="*/ 111 w 156"/>
                <a:gd name="T1" fmla="*/ 272 h 406"/>
                <a:gd name="T2" fmla="*/ 100 w 156"/>
                <a:gd name="T3" fmla="*/ 302 h 406"/>
                <a:gd name="T4" fmla="*/ 82 w 156"/>
                <a:gd name="T5" fmla="*/ 346 h 406"/>
                <a:gd name="T6" fmla="*/ 71 w 156"/>
                <a:gd name="T7" fmla="*/ 366 h 406"/>
                <a:gd name="T8" fmla="*/ 60 w 156"/>
                <a:gd name="T9" fmla="*/ 382 h 406"/>
                <a:gd name="T10" fmla="*/ 49 w 156"/>
                <a:gd name="T11" fmla="*/ 396 h 406"/>
                <a:gd name="T12" fmla="*/ 39 w 156"/>
                <a:gd name="T13" fmla="*/ 404 h 406"/>
                <a:gd name="T14" fmla="*/ 28 w 156"/>
                <a:gd name="T15" fmla="*/ 406 h 406"/>
                <a:gd name="T16" fmla="*/ 11 w 156"/>
                <a:gd name="T17" fmla="*/ 399 h 406"/>
                <a:gd name="T18" fmla="*/ 3 w 156"/>
                <a:gd name="T19" fmla="*/ 387 h 406"/>
                <a:gd name="T20" fmla="*/ 0 w 156"/>
                <a:gd name="T21" fmla="*/ 375 h 406"/>
                <a:gd name="T22" fmla="*/ 0 w 156"/>
                <a:gd name="T23" fmla="*/ 358 h 406"/>
                <a:gd name="T24" fmla="*/ 2 w 156"/>
                <a:gd name="T25" fmla="*/ 313 h 406"/>
                <a:gd name="T26" fmla="*/ 8 w 156"/>
                <a:gd name="T27" fmla="*/ 278 h 406"/>
                <a:gd name="T28" fmla="*/ 14 w 156"/>
                <a:gd name="T29" fmla="*/ 245 h 406"/>
                <a:gd name="T30" fmla="*/ 25 w 156"/>
                <a:gd name="T31" fmla="*/ 205 h 406"/>
                <a:gd name="T32" fmla="*/ 36 w 156"/>
                <a:gd name="T33" fmla="*/ 162 h 406"/>
                <a:gd name="T34" fmla="*/ 48 w 156"/>
                <a:gd name="T35" fmla="*/ 127 h 406"/>
                <a:gd name="T36" fmla="*/ 60 w 156"/>
                <a:gd name="T37" fmla="*/ 91 h 406"/>
                <a:gd name="T38" fmla="*/ 79 w 156"/>
                <a:gd name="T39" fmla="*/ 53 h 406"/>
                <a:gd name="T40" fmla="*/ 94 w 156"/>
                <a:gd name="T41" fmla="*/ 23 h 406"/>
                <a:gd name="T42" fmla="*/ 106 w 156"/>
                <a:gd name="T43" fmla="*/ 10 h 406"/>
                <a:gd name="T44" fmla="*/ 119 w 156"/>
                <a:gd name="T45" fmla="*/ 2 h 406"/>
                <a:gd name="T46" fmla="*/ 131 w 156"/>
                <a:gd name="T47" fmla="*/ 0 h 406"/>
                <a:gd name="T48" fmla="*/ 145 w 156"/>
                <a:gd name="T49" fmla="*/ 5 h 406"/>
                <a:gd name="T50" fmla="*/ 153 w 156"/>
                <a:gd name="T51" fmla="*/ 19 h 406"/>
                <a:gd name="T52" fmla="*/ 156 w 156"/>
                <a:gd name="T53" fmla="*/ 43 h 406"/>
                <a:gd name="T54" fmla="*/ 154 w 156"/>
                <a:gd name="T55" fmla="*/ 76 h 406"/>
                <a:gd name="T56" fmla="*/ 150 w 156"/>
                <a:gd name="T57" fmla="*/ 117 h 406"/>
                <a:gd name="T58" fmla="*/ 108 w 156"/>
                <a:gd name="T59" fmla="*/ 153 h 406"/>
                <a:gd name="T60" fmla="*/ 113 w 156"/>
                <a:gd name="T61" fmla="*/ 125 h 406"/>
                <a:gd name="T62" fmla="*/ 113 w 156"/>
                <a:gd name="T63" fmla="*/ 114 h 406"/>
                <a:gd name="T64" fmla="*/ 111 w 156"/>
                <a:gd name="T65" fmla="*/ 107 h 406"/>
                <a:gd name="T66" fmla="*/ 108 w 156"/>
                <a:gd name="T67" fmla="*/ 102 h 406"/>
                <a:gd name="T68" fmla="*/ 100 w 156"/>
                <a:gd name="T69" fmla="*/ 104 h 406"/>
                <a:gd name="T70" fmla="*/ 93 w 156"/>
                <a:gd name="T71" fmla="*/ 113 h 406"/>
                <a:gd name="T72" fmla="*/ 85 w 156"/>
                <a:gd name="T73" fmla="*/ 128 h 406"/>
                <a:gd name="T74" fmla="*/ 74 w 156"/>
                <a:gd name="T75" fmla="*/ 153 h 406"/>
                <a:gd name="T76" fmla="*/ 65 w 156"/>
                <a:gd name="T77" fmla="*/ 184 h 406"/>
                <a:gd name="T78" fmla="*/ 56 w 156"/>
                <a:gd name="T79" fmla="*/ 221 h 406"/>
                <a:gd name="T80" fmla="*/ 48 w 156"/>
                <a:gd name="T81" fmla="*/ 252 h 406"/>
                <a:gd name="T82" fmla="*/ 45 w 156"/>
                <a:gd name="T83" fmla="*/ 275 h 406"/>
                <a:gd name="T84" fmla="*/ 45 w 156"/>
                <a:gd name="T85" fmla="*/ 292 h 406"/>
                <a:gd name="T86" fmla="*/ 46 w 156"/>
                <a:gd name="T87" fmla="*/ 302 h 406"/>
                <a:gd name="T88" fmla="*/ 52 w 156"/>
                <a:gd name="T89" fmla="*/ 307 h 406"/>
                <a:gd name="T90" fmla="*/ 57 w 156"/>
                <a:gd name="T91" fmla="*/ 304 h 406"/>
                <a:gd name="T92" fmla="*/ 63 w 156"/>
                <a:gd name="T93" fmla="*/ 298 h 406"/>
                <a:gd name="T94" fmla="*/ 69 w 156"/>
                <a:gd name="T95" fmla="*/ 287 h 406"/>
                <a:gd name="T96" fmla="*/ 76 w 156"/>
                <a:gd name="T97" fmla="*/ 272 h 406"/>
                <a:gd name="T98" fmla="*/ 83 w 156"/>
                <a:gd name="T99" fmla="*/ 25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6" h="406">
                  <a:moveTo>
                    <a:pt x="86" y="245"/>
                  </a:moveTo>
                  <a:lnTo>
                    <a:pt x="116" y="261"/>
                  </a:lnTo>
                  <a:lnTo>
                    <a:pt x="111" y="272"/>
                  </a:lnTo>
                  <a:lnTo>
                    <a:pt x="108" y="282"/>
                  </a:lnTo>
                  <a:lnTo>
                    <a:pt x="103" y="293"/>
                  </a:lnTo>
                  <a:lnTo>
                    <a:pt x="100" y="302"/>
                  </a:lnTo>
                  <a:lnTo>
                    <a:pt x="93" y="321"/>
                  </a:lnTo>
                  <a:lnTo>
                    <a:pt x="86" y="338"/>
                  </a:lnTo>
                  <a:lnTo>
                    <a:pt x="82" y="346"/>
                  </a:lnTo>
                  <a:lnTo>
                    <a:pt x="79" y="353"/>
                  </a:lnTo>
                  <a:lnTo>
                    <a:pt x="76" y="359"/>
                  </a:lnTo>
                  <a:lnTo>
                    <a:pt x="71" y="366"/>
                  </a:lnTo>
                  <a:lnTo>
                    <a:pt x="68" y="372"/>
                  </a:lnTo>
                  <a:lnTo>
                    <a:pt x="65" y="378"/>
                  </a:lnTo>
                  <a:lnTo>
                    <a:pt x="60" y="382"/>
                  </a:lnTo>
                  <a:lnTo>
                    <a:pt x="57" y="389"/>
                  </a:lnTo>
                  <a:lnTo>
                    <a:pt x="54" y="392"/>
                  </a:lnTo>
                  <a:lnTo>
                    <a:pt x="49" y="396"/>
                  </a:lnTo>
                  <a:lnTo>
                    <a:pt x="46" y="399"/>
                  </a:lnTo>
                  <a:lnTo>
                    <a:pt x="43" y="401"/>
                  </a:lnTo>
                  <a:lnTo>
                    <a:pt x="39" y="404"/>
                  </a:lnTo>
                  <a:lnTo>
                    <a:pt x="36" y="406"/>
                  </a:lnTo>
                  <a:lnTo>
                    <a:pt x="31" y="406"/>
                  </a:lnTo>
                  <a:lnTo>
                    <a:pt x="28" y="406"/>
                  </a:lnTo>
                  <a:lnTo>
                    <a:pt x="22" y="406"/>
                  </a:lnTo>
                  <a:lnTo>
                    <a:pt x="16" y="403"/>
                  </a:lnTo>
                  <a:lnTo>
                    <a:pt x="11" y="399"/>
                  </a:lnTo>
                  <a:lnTo>
                    <a:pt x="6" y="395"/>
                  </a:lnTo>
                  <a:lnTo>
                    <a:pt x="5" y="392"/>
                  </a:lnTo>
                  <a:lnTo>
                    <a:pt x="3" y="387"/>
                  </a:lnTo>
                  <a:lnTo>
                    <a:pt x="3" y="384"/>
                  </a:lnTo>
                  <a:lnTo>
                    <a:pt x="2" y="379"/>
                  </a:lnTo>
                  <a:lnTo>
                    <a:pt x="0" y="375"/>
                  </a:lnTo>
                  <a:lnTo>
                    <a:pt x="0" y="369"/>
                  </a:lnTo>
                  <a:lnTo>
                    <a:pt x="0" y="364"/>
                  </a:lnTo>
                  <a:lnTo>
                    <a:pt x="0" y="358"/>
                  </a:lnTo>
                  <a:lnTo>
                    <a:pt x="0" y="344"/>
                  </a:lnTo>
                  <a:lnTo>
                    <a:pt x="0" y="330"/>
                  </a:lnTo>
                  <a:lnTo>
                    <a:pt x="2" y="313"/>
                  </a:lnTo>
                  <a:lnTo>
                    <a:pt x="5" y="298"/>
                  </a:lnTo>
                  <a:lnTo>
                    <a:pt x="6" y="288"/>
                  </a:lnTo>
                  <a:lnTo>
                    <a:pt x="8" y="278"/>
                  </a:lnTo>
                  <a:lnTo>
                    <a:pt x="9" y="268"/>
                  </a:lnTo>
                  <a:lnTo>
                    <a:pt x="12" y="256"/>
                  </a:lnTo>
                  <a:lnTo>
                    <a:pt x="14" y="245"/>
                  </a:lnTo>
                  <a:lnTo>
                    <a:pt x="17" y="231"/>
                  </a:lnTo>
                  <a:lnTo>
                    <a:pt x="20" y="219"/>
                  </a:lnTo>
                  <a:lnTo>
                    <a:pt x="25" y="205"/>
                  </a:lnTo>
                  <a:lnTo>
                    <a:pt x="28" y="190"/>
                  </a:lnTo>
                  <a:lnTo>
                    <a:pt x="32" y="176"/>
                  </a:lnTo>
                  <a:lnTo>
                    <a:pt x="36" y="162"/>
                  </a:lnTo>
                  <a:lnTo>
                    <a:pt x="40" y="150"/>
                  </a:lnTo>
                  <a:lnTo>
                    <a:pt x="43" y="137"/>
                  </a:lnTo>
                  <a:lnTo>
                    <a:pt x="48" y="127"/>
                  </a:lnTo>
                  <a:lnTo>
                    <a:pt x="51" y="116"/>
                  </a:lnTo>
                  <a:lnTo>
                    <a:pt x="56" y="105"/>
                  </a:lnTo>
                  <a:lnTo>
                    <a:pt x="60" y="91"/>
                  </a:lnTo>
                  <a:lnTo>
                    <a:pt x="66" y="77"/>
                  </a:lnTo>
                  <a:lnTo>
                    <a:pt x="73" y="65"/>
                  </a:lnTo>
                  <a:lnTo>
                    <a:pt x="79" y="53"/>
                  </a:lnTo>
                  <a:lnTo>
                    <a:pt x="85" y="42"/>
                  </a:lnTo>
                  <a:lnTo>
                    <a:pt x="89" y="33"/>
                  </a:lnTo>
                  <a:lnTo>
                    <a:pt x="94" y="23"/>
                  </a:lnTo>
                  <a:lnTo>
                    <a:pt x="100" y="17"/>
                  </a:lnTo>
                  <a:lnTo>
                    <a:pt x="103" y="14"/>
                  </a:lnTo>
                  <a:lnTo>
                    <a:pt x="106" y="10"/>
                  </a:lnTo>
                  <a:lnTo>
                    <a:pt x="111" y="6"/>
                  </a:lnTo>
                  <a:lnTo>
                    <a:pt x="114" y="5"/>
                  </a:lnTo>
                  <a:lnTo>
                    <a:pt x="119" y="2"/>
                  </a:lnTo>
                  <a:lnTo>
                    <a:pt x="122" y="0"/>
                  </a:lnTo>
                  <a:lnTo>
                    <a:pt x="126" y="0"/>
                  </a:lnTo>
                  <a:lnTo>
                    <a:pt x="131" y="0"/>
                  </a:lnTo>
                  <a:lnTo>
                    <a:pt x="136" y="0"/>
                  </a:lnTo>
                  <a:lnTo>
                    <a:pt x="140" y="2"/>
                  </a:lnTo>
                  <a:lnTo>
                    <a:pt x="145" y="5"/>
                  </a:lnTo>
                  <a:lnTo>
                    <a:pt x="148" y="8"/>
                  </a:lnTo>
                  <a:lnTo>
                    <a:pt x="151" y="13"/>
                  </a:lnTo>
                  <a:lnTo>
                    <a:pt x="153" y="19"/>
                  </a:lnTo>
                  <a:lnTo>
                    <a:pt x="154" y="27"/>
                  </a:lnTo>
                  <a:lnTo>
                    <a:pt x="156" y="34"/>
                  </a:lnTo>
                  <a:lnTo>
                    <a:pt x="156" y="43"/>
                  </a:lnTo>
                  <a:lnTo>
                    <a:pt x="156" y="53"/>
                  </a:lnTo>
                  <a:lnTo>
                    <a:pt x="156" y="64"/>
                  </a:lnTo>
                  <a:lnTo>
                    <a:pt x="154" y="76"/>
                  </a:lnTo>
                  <a:lnTo>
                    <a:pt x="153" y="88"/>
                  </a:lnTo>
                  <a:lnTo>
                    <a:pt x="151" y="102"/>
                  </a:lnTo>
                  <a:lnTo>
                    <a:pt x="150" y="117"/>
                  </a:lnTo>
                  <a:lnTo>
                    <a:pt x="146" y="133"/>
                  </a:lnTo>
                  <a:lnTo>
                    <a:pt x="128" y="142"/>
                  </a:lnTo>
                  <a:lnTo>
                    <a:pt x="108" y="153"/>
                  </a:lnTo>
                  <a:lnTo>
                    <a:pt x="111" y="141"/>
                  </a:lnTo>
                  <a:lnTo>
                    <a:pt x="113" y="130"/>
                  </a:lnTo>
                  <a:lnTo>
                    <a:pt x="113" y="125"/>
                  </a:lnTo>
                  <a:lnTo>
                    <a:pt x="113" y="122"/>
                  </a:lnTo>
                  <a:lnTo>
                    <a:pt x="113" y="117"/>
                  </a:lnTo>
                  <a:lnTo>
                    <a:pt x="113" y="114"/>
                  </a:lnTo>
                  <a:lnTo>
                    <a:pt x="113" y="111"/>
                  </a:lnTo>
                  <a:lnTo>
                    <a:pt x="113" y="108"/>
                  </a:lnTo>
                  <a:lnTo>
                    <a:pt x="111" y="107"/>
                  </a:lnTo>
                  <a:lnTo>
                    <a:pt x="111" y="105"/>
                  </a:lnTo>
                  <a:lnTo>
                    <a:pt x="110" y="104"/>
                  </a:lnTo>
                  <a:lnTo>
                    <a:pt x="108" y="102"/>
                  </a:lnTo>
                  <a:lnTo>
                    <a:pt x="105" y="102"/>
                  </a:lnTo>
                  <a:lnTo>
                    <a:pt x="103" y="102"/>
                  </a:lnTo>
                  <a:lnTo>
                    <a:pt x="100" y="104"/>
                  </a:lnTo>
                  <a:lnTo>
                    <a:pt x="97" y="105"/>
                  </a:lnTo>
                  <a:lnTo>
                    <a:pt x="96" y="108"/>
                  </a:lnTo>
                  <a:lnTo>
                    <a:pt x="93" y="113"/>
                  </a:lnTo>
                  <a:lnTo>
                    <a:pt x="89" y="117"/>
                  </a:lnTo>
                  <a:lnTo>
                    <a:pt x="86" y="122"/>
                  </a:lnTo>
                  <a:lnTo>
                    <a:pt x="85" y="128"/>
                  </a:lnTo>
                  <a:lnTo>
                    <a:pt x="82" y="136"/>
                  </a:lnTo>
                  <a:lnTo>
                    <a:pt x="77" y="144"/>
                  </a:lnTo>
                  <a:lnTo>
                    <a:pt x="74" y="153"/>
                  </a:lnTo>
                  <a:lnTo>
                    <a:pt x="71" y="162"/>
                  </a:lnTo>
                  <a:lnTo>
                    <a:pt x="68" y="173"/>
                  </a:lnTo>
                  <a:lnTo>
                    <a:pt x="65" y="184"/>
                  </a:lnTo>
                  <a:lnTo>
                    <a:pt x="62" y="196"/>
                  </a:lnTo>
                  <a:lnTo>
                    <a:pt x="59" y="208"/>
                  </a:lnTo>
                  <a:lnTo>
                    <a:pt x="56" y="221"/>
                  </a:lnTo>
                  <a:lnTo>
                    <a:pt x="52" y="231"/>
                  </a:lnTo>
                  <a:lnTo>
                    <a:pt x="51" y="241"/>
                  </a:lnTo>
                  <a:lnTo>
                    <a:pt x="48" y="252"/>
                  </a:lnTo>
                  <a:lnTo>
                    <a:pt x="46" y="259"/>
                  </a:lnTo>
                  <a:lnTo>
                    <a:pt x="46" y="267"/>
                  </a:lnTo>
                  <a:lnTo>
                    <a:pt x="45" y="275"/>
                  </a:lnTo>
                  <a:lnTo>
                    <a:pt x="45" y="281"/>
                  </a:lnTo>
                  <a:lnTo>
                    <a:pt x="45" y="287"/>
                  </a:lnTo>
                  <a:lnTo>
                    <a:pt x="45" y="292"/>
                  </a:lnTo>
                  <a:lnTo>
                    <a:pt x="45" y="296"/>
                  </a:lnTo>
                  <a:lnTo>
                    <a:pt x="46" y="299"/>
                  </a:lnTo>
                  <a:lnTo>
                    <a:pt x="46" y="302"/>
                  </a:lnTo>
                  <a:lnTo>
                    <a:pt x="48" y="304"/>
                  </a:lnTo>
                  <a:lnTo>
                    <a:pt x="49" y="305"/>
                  </a:lnTo>
                  <a:lnTo>
                    <a:pt x="52" y="307"/>
                  </a:lnTo>
                  <a:lnTo>
                    <a:pt x="54" y="305"/>
                  </a:lnTo>
                  <a:lnTo>
                    <a:pt x="56" y="305"/>
                  </a:lnTo>
                  <a:lnTo>
                    <a:pt x="57" y="304"/>
                  </a:lnTo>
                  <a:lnTo>
                    <a:pt x="59" y="302"/>
                  </a:lnTo>
                  <a:lnTo>
                    <a:pt x="60" y="301"/>
                  </a:lnTo>
                  <a:lnTo>
                    <a:pt x="63" y="298"/>
                  </a:lnTo>
                  <a:lnTo>
                    <a:pt x="65" y="295"/>
                  </a:lnTo>
                  <a:lnTo>
                    <a:pt x="68" y="292"/>
                  </a:lnTo>
                  <a:lnTo>
                    <a:pt x="69" y="287"/>
                  </a:lnTo>
                  <a:lnTo>
                    <a:pt x="71" y="282"/>
                  </a:lnTo>
                  <a:lnTo>
                    <a:pt x="74" y="278"/>
                  </a:lnTo>
                  <a:lnTo>
                    <a:pt x="76" y="272"/>
                  </a:lnTo>
                  <a:lnTo>
                    <a:pt x="79" y="265"/>
                  </a:lnTo>
                  <a:lnTo>
                    <a:pt x="80" y="259"/>
                  </a:lnTo>
                  <a:lnTo>
                    <a:pt x="83" y="253"/>
                  </a:lnTo>
                  <a:lnTo>
                    <a:pt x="86" y="24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7"/>
            <p:cNvSpPr>
              <a:spLocks noEditPoints="1"/>
            </p:cNvSpPr>
            <p:nvPr/>
          </p:nvSpPr>
          <p:spPr bwMode="auto">
            <a:xfrm>
              <a:off x="4124" y="1234"/>
              <a:ext cx="84" cy="203"/>
            </a:xfrm>
            <a:custGeom>
              <a:avLst/>
              <a:gdLst>
                <a:gd name="T0" fmla="*/ 64 w 168"/>
                <a:gd name="T1" fmla="*/ 110 h 406"/>
                <a:gd name="T2" fmla="*/ 73 w 168"/>
                <a:gd name="T3" fmla="*/ 79 h 406"/>
                <a:gd name="T4" fmla="*/ 85 w 168"/>
                <a:gd name="T5" fmla="*/ 50 h 406"/>
                <a:gd name="T6" fmla="*/ 105 w 168"/>
                <a:gd name="T7" fmla="*/ 19 h 406"/>
                <a:gd name="T8" fmla="*/ 124 w 168"/>
                <a:gd name="T9" fmla="*/ 3 h 406"/>
                <a:gd name="T10" fmla="*/ 145 w 168"/>
                <a:gd name="T11" fmla="*/ 0 h 406"/>
                <a:gd name="T12" fmla="*/ 162 w 168"/>
                <a:gd name="T13" fmla="*/ 10 h 406"/>
                <a:gd name="T14" fmla="*/ 168 w 168"/>
                <a:gd name="T15" fmla="*/ 23 h 406"/>
                <a:gd name="T16" fmla="*/ 168 w 168"/>
                <a:gd name="T17" fmla="*/ 43 h 406"/>
                <a:gd name="T18" fmla="*/ 167 w 168"/>
                <a:gd name="T19" fmla="*/ 65 h 406"/>
                <a:gd name="T20" fmla="*/ 158 w 168"/>
                <a:gd name="T21" fmla="*/ 114 h 406"/>
                <a:gd name="T22" fmla="*/ 107 w 168"/>
                <a:gd name="T23" fmla="*/ 315 h 406"/>
                <a:gd name="T24" fmla="*/ 101 w 168"/>
                <a:gd name="T25" fmla="*/ 339 h 406"/>
                <a:gd name="T26" fmla="*/ 98 w 168"/>
                <a:gd name="T27" fmla="*/ 358 h 406"/>
                <a:gd name="T28" fmla="*/ 90 w 168"/>
                <a:gd name="T29" fmla="*/ 398 h 406"/>
                <a:gd name="T30" fmla="*/ 61 w 168"/>
                <a:gd name="T31" fmla="*/ 378 h 406"/>
                <a:gd name="T32" fmla="*/ 64 w 168"/>
                <a:gd name="T33" fmla="*/ 358 h 406"/>
                <a:gd name="T34" fmla="*/ 56 w 168"/>
                <a:gd name="T35" fmla="*/ 369 h 406"/>
                <a:gd name="T36" fmla="*/ 44 w 168"/>
                <a:gd name="T37" fmla="*/ 387 h 406"/>
                <a:gd name="T38" fmla="*/ 31 w 168"/>
                <a:gd name="T39" fmla="*/ 399 h 406"/>
                <a:gd name="T40" fmla="*/ 19 w 168"/>
                <a:gd name="T41" fmla="*/ 406 h 406"/>
                <a:gd name="T42" fmla="*/ 7 w 168"/>
                <a:gd name="T43" fmla="*/ 401 h 406"/>
                <a:gd name="T44" fmla="*/ 0 w 168"/>
                <a:gd name="T45" fmla="*/ 381 h 406"/>
                <a:gd name="T46" fmla="*/ 2 w 168"/>
                <a:gd name="T47" fmla="*/ 347 h 406"/>
                <a:gd name="T48" fmla="*/ 10 w 168"/>
                <a:gd name="T49" fmla="*/ 305 h 406"/>
                <a:gd name="T50" fmla="*/ 20 w 168"/>
                <a:gd name="T51" fmla="*/ 264 h 406"/>
                <a:gd name="T52" fmla="*/ 34 w 168"/>
                <a:gd name="T53" fmla="*/ 228 h 406"/>
                <a:gd name="T54" fmla="*/ 48 w 168"/>
                <a:gd name="T55" fmla="*/ 202 h 406"/>
                <a:gd name="T56" fmla="*/ 65 w 168"/>
                <a:gd name="T57" fmla="*/ 182 h 406"/>
                <a:gd name="T58" fmla="*/ 87 w 168"/>
                <a:gd name="T59" fmla="*/ 168 h 406"/>
                <a:gd name="T60" fmla="*/ 99 w 168"/>
                <a:gd name="T61" fmla="*/ 158 h 406"/>
                <a:gd name="T62" fmla="*/ 114 w 168"/>
                <a:gd name="T63" fmla="*/ 144 h 406"/>
                <a:gd name="T64" fmla="*/ 124 w 168"/>
                <a:gd name="T65" fmla="*/ 119 h 406"/>
                <a:gd name="T66" fmla="*/ 125 w 168"/>
                <a:gd name="T67" fmla="*/ 102 h 406"/>
                <a:gd name="T68" fmla="*/ 122 w 168"/>
                <a:gd name="T69" fmla="*/ 90 h 406"/>
                <a:gd name="T70" fmla="*/ 107 w 168"/>
                <a:gd name="T71" fmla="*/ 94 h 406"/>
                <a:gd name="T72" fmla="*/ 99 w 168"/>
                <a:gd name="T73" fmla="*/ 110 h 406"/>
                <a:gd name="T74" fmla="*/ 91 w 168"/>
                <a:gd name="T75" fmla="*/ 128 h 406"/>
                <a:gd name="T76" fmla="*/ 94 w 168"/>
                <a:gd name="T77" fmla="*/ 218 h 406"/>
                <a:gd name="T78" fmla="*/ 68 w 168"/>
                <a:gd name="T79" fmla="*/ 244 h 406"/>
                <a:gd name="T80" fmla="*/ 54 w 168"/>
                <a:gd name="T81" fmla="*/ 268 h 406"/>
                <a:gd name="T82" fmla="*/ 47 w 168"/>
                <a:gd name="T83" fmla="*/ 299 h 406"/>
                <a:gd name="T84" fmla="*/ 45 w 168"/>
                <a:gd name="T85" fmla="*/ 318 h 406"/>
                <a:gd name="T86" fmla="*/ 54 w 168"/>
                <a:gd name="T87" fmla="*/ 322 h 406"/>
                <a:gd name="T88" fmla="*/ 62 w 168"/>
                <a:gd name="T89" fmla="*/ 315 h 406"/>
                <a:gd name="T90" fmla="*/ 76 w 168"/>
                <a:gd name="T91" fmla="*/ 290 h 406"/>
                <a:gd name="T92" fmla="*/ 90 w 168"/>
                <a:gd name="T93" fmla="*/ 250 h 406"/>
                <a:gd name="T94" fmla="*/ 99 w 168"/>
                <a:gd name="T95" fmla="*/ 21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8" h="406">
                  <a:moveTo>
                    <a:pt x="90" y="134"/>
                  </a:moveTo>
                  <a:lnTo>
                    <a:pt x="74" y="127"/>
                  </a:lnTo>
                  <a:lnTo>
                    <a:pt x="61" y="119"/>
                  </a:lnTo>
                  <a:lnTo>
                    <a:pt x="64" y="110"/>
                  </a:lnTo>
                  <a:lnTo>
                    <a:pt x="65" y="102"/>
                  </a:lnTo>
                  <a:lnTo>
                    <a:pt x="68" y="94"/>
                  </a:lnTo>
                  <a:lnTo>
                    <a:pt x="71" y="87"/>
                  </a:lnTo>
                  <a:lnTo>
                    <a:pt x="73" y="79"/>
                  </a:lnTo>
                  <a:lnTo>
                    <a:pt x="76" y="73"/>
                  </a:lnTo>
                  <a:lnTo>
                    <a:pt x="79" y="67"/>
                  </a:lnTo>
                  <a:lnTo>
                    <a:pt x="81" y="60"/>
                  </a:lnTo>
                  <a:lnTo>
                    <a:pt x="85" y="50"/>
                  </a:lnTo>
                  <a:lnTo>
                    <a:pt x="90" y="40"/>
                  </a:lnTo>
                  <a:lnTo>
                    <a:pt x="96" y="33"/>
                  </a:lnTo>
                  <a:lnTo>
                    <a:pt x="101" y="23"/>
                  </a:lnTo>
                  <a:lnTo>
                    <a:pt x="105" y="19"/>
                  </a:lnTo>
                  <a:lnTo>
                    <a:pt x="108" y="14"/>
                  </a:lnTo>
                  <a:lnTo>
                    <a:pt x="113" y="10"/>
                  </a:lnTo>
                  <a:lnTo>
                    <a:pt x="119" y="6"/>
                  </a:lnTo>
                  <a:lnTo>
                    <a:pt x="124" y="3"/>
                  </a:lnTo>
                  <a:lnTo>
                    <a:pt x="128" y="2"/>
                  </a:lnTo>
                  <a:lnTo>
                    <a:pt x="133" y="0"/>
                  </a:lnTo>
                  <a:lnTo>
                    <a:pt x="138" y="0"/>
                  </a:lnTo>
                  <a:lnTo>
                    <a:pt x="145" y="0"/>
                  </a:lnTo>
                  <a:lnTo>
                    <a:pt x="151" y="2"/>
                  </a:lnTo>
                  <a:lnTo>
                    <a:pt x="158" y="3"/>
                  </a:lnTo>
                  <a:lnTo>
                    <a:pt x="161" y="8"/>
                  </a:lnTo>
                  <a:lnTo>
                    <a:pt x="162" y="10"/>
                  </a:lnTo>
                  <a:lnTo>
                    <a:pt x="164" y="13"/>
                  </a:lnTo>
                  <a:lnTo>
                    <a:pt x="165" y="16"/>
                  </a:lnTo>
                  <a:lnTo>
                    <a:pt x="167" y="19"/>
                  </a:lnTo>
                  <a:lnTo>
                    <a:pt x="168" y="23"/>
                  </a:lnTo>
                  <a:lnTo>
                    <a:pt x="168" y="28"/>
                  </a:lnTo>
                  <a:lnTo>
                    <a:pt x="168" y="33"/>
                  </a:lnTo>
                  <a:lnTo>
                    <a:pt x="168" y="39"/>
                  </a:lnTo>
                  <a:lnTo>
                    <a:pt x="168" y="43"/>
                  </a:lnTo>
                  <a:lnTo>
                    <a:pt x="168" y="48"/>
                  </a:lnTo>
                  <a:lnTo>
                    <a:pt x="168" y="53"/>
                  </a:lnTo>
                  <a:lnTo>
                    <a:pt x="168" y="59"/>
                  </a:lnTo>
                  <a:lnTo>
                    <a:pt x="167" y="65"/>
                  </a:lnTo>
                  <a:lnTo>
                    <a:pt x="167" y="71"/>
                  </a:lnTo>
                  <a:lnTo>
                    <a:pt x="165" y="77"/>
                  </a:lnTo>
                  <a:lnTo>
                    <a:pt x="164" y="85"/>
                  </a:lnTo>
                  <a:lnTo>
                    <a:pt x="158" y="114"/>
                  </a:lnTo>
                  <a:lnTo>
                    <a:pt x="155" y="130"/>
                  </a:lnTo>
                  <a:lnTo>
                    <a:pt x="151" y="144"/>
                  </a:lnTo>
                  <a:lnTo>
                    <a:pt x="130" y="228"/>
                  </a:lnTo>
                  <a:lnTo>
                    <a:pt x="107" y="315"/>
                  </a:lnTo>
                  <a:lnTo>
                    <a:pt x="105" y="321"/>
                  </a:lnTo>
                  <a:lnTo>
                    <a:pt x="104" y="327"/>
                  </a:lnTo>
                  <a:lnTo>
                    <a:pt x="102" y="333"/>
                  </a:lnTo>
                  <a:lnTo>
                    <a:pt x="101" y="339"/>
                  </a:lnTo>
                  <a:lnTo>
                    <a:pt x="99" y="344"/>
                  </a:lnTo>
                  <a:lnTo>
                    <a:pt x="99" y="349"/>
                  </a:lnTo>
                  <a:lnTo>
                    <a:pt x="98" y="353"/>
                  </a:lnTo>
                  <a:lnTo>
                    <a:pt x="98" y="358"/>
                  </a:lnTo>
                  <a:lnTo>
                    <a:pt x="94" y="366"/>
                  </a:lnTo>
                  <a:lnTo>
                    <a:pt x="93" y="375"/>
                  </a:lnTo>
                  <a:lnTo>
                    <a:pt x="91" y="386"/>
                  </a:lnTo>
                  <a:lnTo>
                    <a:pt x="90" y="398"/>
                  </a:lnTo>
                  <a:lnTo>
                    <a:pt x="57" y="398"/>
                  </a:lnTo>
                  <a:lnTo>
                    <a:pt x="59" y="390"/>
                  </a:lnTo>
                  <a:lnTo>
                    <a:pt x="59" y="384"/>
                  </a:lnTo>
                  <a:lnTo>
                    <a:pt x="61" y="378"/>
                  </a:lnTo>
                  <a:lnTo>
                    <a:pt x="61" y="375"/>
                  </a:lnTo>
                  <a:lnTo>
                    <a:pt x="62" y="370"/>
                  </a:lnTo>
                  <a:lnTo>
                    <a:pt x="62" y="364"/>
                  </a:lnTo>
                  <a:lnTo>
                    <a:pt x="64" y="358"/>
                  </a:lnTo>
                  <a:lnTo>
                    <a:pt x="67" y="350"/>
                  </a:lnTo>
                  <a:lnTo>
                    <a:pt x="62" y="356"/>
                  </a:lnTo>
                  <a:lnTo>
                    <a:pt x="59" y="362"/>
                  </a:lnTo>
                  <a:lnTo>
                    <a:pt x="56" y="369"/>
                  </a:lnTo>
                  <a:lnTo>
                    <a:pt x="53" y="373"/>
                  </a:lnTo>
                  <a:lnTo>
                    <a:pt x="50" y="378"/>
                  </a:lnTo>
                  <a:lnTo>
                    <a:pt x="47" y="382"/>
                  </a:lnTo>
                  <a:lnTo>
                    <a:pt x="44" y="387"/>
                  </a:lnTo>
                  <a:lnTo>
                    <a:pt x="42" y="390"/>
                  </a:lnTo>
                  <a:lnTo>
                    <a:pt x="39" y="393"/>
                  </a:lnTo>
                  <a:lnTo>
                    <a:pt x="36" y="396"/>
                  </a:lnTo>
                  <a:lnTo>
                    <a:pt x="31" y="399"/>
                  </a:lnTo>
                  <a:lnTo>
                    <a:pt x="28" y="403"/>
                  </a:lnTo>
                  <a:lnTo>
                    <a:pt x="25" y="404"/>
                  </a:lnTo>
                  <a:lnTo>
                    <a:pt x="22" y="406"/>
                  </a:lnTo>
                  <a:lnTo>
                    <a:pt x="19" y="406"/>
                  </a:lnTo>
                  <a:lnTo>
                    <a:pt x="16" y="406"/>
                  </a:lnTo>
                  <a:lnTo>
                    <a:pt x="13" y="406"/>
                  </a:lnTo>
                  <a:lnTo>
                    <a:pt x="10" y="404"/>
                  </a:lnTo>
                  <a:lnTo>
                    <a:pt x="7" y="401"/>
                  </a:lnTo>
                  <a:lnTo>
                    <a:pt x="4" y="398"/>
                  </a:lnTo>
                  <a:lnTo>
                    <a:pt x="2" y="393"/>
                  </a:lnTo>
                  <a:lnTo>
                    <a:pt x="0" y="387"/>
                  </a:lnTo>
                  <a:lnTo>
                    <a:pt x="0" y="381"/>
                  </a:lnTo>
                  <a:lnTo>
                    <a:pt x="0" y="373"/>
                  </a:lnTo>
                  <a:lnTo>
                    <a:pt x="0" y="366"/>
                  </a:lnTo>
                  <a:lnTo>
                    <a:pt x="0" y="356"/>
                  </a:lnTo>
                  <a:lnTo>
                    <a:pt x="2" y="347"/>
                  </a:lnTo>
                  <a:lnTo>
                    <a:pt x="4" y="338"/>
                  </a:lnTo>
                  <a:lnTo>
                    <a:pt x="5" y="327"/>
                  </a:lnTo>
                  <a:lnTo>
                    <a:pt x="7" y="316"/>
                  </a:lnTo>
                  <a:lnTo>
                    <a:pt x="10" y="305"/>
                  </a:lnTo>
                  <a:lnTo>
                    <a:pt x="13" y="295"/>
                  </a:lnTo>
                  <a:lnTo>
                    <a:pt x="14" y="284"/>
                  </a:lnTo>
                  <a:lnTo>
                    <a:pt x="17" y="273"/>
                  </a:lnTo>
                  <a:lnTo>
                    <a:pt x="20" y="264"/>
                  </a:lnTo>
                  <a:lnTo>
                    <a:pt x="24" y="255"/>
                  </a:lnTo>
                  <a:lnTo>
                    <a:pt x="27" y="245"/>
                  </a:lnTo>
                  <a:lnTo>
                    <a:pt x="31" y="236"/>
                  </a:lnTo>
                  <a:lnTo>
                    <a:pt x="34" y="228"/>
                  </a:lnTo>
                  <a:lnTo>
                    <a:pt x="37" y="222"/>
                  </a:lnTo>
                  <a:lnTo>
                    <a:pt x="40" y="215"/>
                  </a:lnTo>
                  <a:lnTo>
                    <a:pt x="44" y="208"/>
                  </a:lnTo>
                  <a:lnTo>
                    <a:pt x="48" y="202"/>
                  </a:lnTo>
                  <a:lnTo>
                    <a:pt x="51" y="196"/>
                  </a:lnTo>
                  <a:lnTo>
                    <a:pt x="56" y="191"/>
                  </a:lnTo>
                  <a:lnTo>
                    <a:pt x="61" y="187"/>
                  </a:lnTo>
                  <a:lnTo>
                    <a:pt x="65" y="182"/>
                  </a:lnTo>
                  <a:lnTo>
                    <a:pt x="70" y="179"/>
                  </a:lnTo>
                  <a:lnTo>
                    <a:pt x="76" y="174"/>
                  </a:lnTo>
                  <a:lnTo>
                    <a:pt x="81" y="171"/>
                  </a:lnTo>
                  <a:lnTo>
                    <a:pt x="87" y="168"/>
                  </a:lnTo>
                  <a:lnTo>
                    <a:pt x="90" y="165"/>
                  </a:lnTo>
                  <a:lnTo>
                    <a:pt x="94" y="162"/>
                  </a:lnTo>
                  <a:lnTo>
                    <a:pt x="98" y="159"/>
                  </a:lnTo>
                  <a:lnTo>
                    <a:pt x="99" y="158"/>
                  </a:lnTo>
                  <a:lnTo>
                    <a:pt x="102" y="156"/>
                  </a:lnTo>
                  <a:lnTo>
                    <a:pt x="105" y="151"/>
                  </a:lnTo>
                  <a:lnTo>
                    <a:pt x="110" y="148"/>
                  </a:lnTo>
                  <a:lnTo>
                    <a:pt x="114" y="144"/>
                  </a:lnTo>
                  <a:lnTo>
                    <a:pt x="119" y="137"/>
                  </a:lnTo>
                  <a:lnTo>
                    <a:pt x="121" y="131"/>
                  </a:lnTo>
                  <a:lnTo>
                    <a:pt x="122" y="125"/>
                  </a:lnTo>
                  <a:lnTo>
                    <a:pt x="124" y="119"/>
                  </a:lnTo>
                  <a:lnTo>
                    <a:pt x="124" y="114"/>
                  </a:lnTo>
                  <a:lnTo>
                    <a:pt x="125" y="110"/>
                  </a:lnTo>
                  <a:lnTo>
                    <a:pt x="125" y="105"/>
                  </a:lnTo>
                  <a:lnTo>
                    <a:pt x="125" y="102"/>
                  </a:lnTo>
                  <a:lnTo>
                    <a:pt x="127" y="99"/>
                  </a:lnTo>
                  <a:lnTo>
                    <a:pt x="125" y="94"/>
                  </a:lnTo>
                  <a:lnTo>
                    <a:pt x="125" y="91"/>
                  </a:lnTo>
                  <a:lnTo>
                    <a:pt x="122" y="90"/>
                  </a:lnTo>
                  <a:lnTo>
                    <a:pt x="119" y="88"/>
                  </a:lnTo>
                  <a:lnTo>
                    <a:pt x="116" y="90"/>
                  </a:lnTo>
                  <a:lnTo>
                    <a:pt x="111" y="91"/>
                  </a:lnTo>
                  <a:lnTo>
                    <a:pt x="107" y="94"/>
                  </a:lnTo>
                  <a:lnTo>
                    <a:pt x="104" y="100"/>
                  </a:lnTo>
                  <a:lnTo>
                    <a:pt x="102" y="102"/>
                  </a:lnTo>
                  <a:lnTo>
                    <a:pt x="101" y="105"/>
                  </a:lnTo>
                  <a:lnTo>
                    <a:pt x="99" y="110"/>
                  </a:lnTo>
                  <a:lnTo>
                    <a:pt x="98" y="113"/>
                  </a:lnTo>
                  <a:lnTo>
                    <a:pt x="96" y="117"/>
                  </a:lnTo>
                  <a:lnTo>
                    <a:pt x="93" y="124"/>
                  </a:lnTo>
                  <a:lnTo>
                    <a:pt x="91" y="128"/>
                  </a:lnTo>
                  <a:lnTo>
                    <a:pt x="90" y="134"/>
                  </a:lnTo>
                  <a:lnTo>
                    <a:pt x="90" y="134"/>
                  </a:lnTo>
                  <a:close/>
                  <a:moveTo>
                    <a:pt x="99" y="213"/>
                  </a:moveTo>
                  <a:lnTo>
                    <a:pt x="94" y="218"/>
                  </a:lnTo>
                  <a:lnTo>
                    <a:pt x="90" y="224"/>
                  </a:lnTo>
                  <a:lnTo>
                    <a:pt x="79" y="233"/>
                  </a:lnTo>
                  <a:lnTo>
                    <a:pt x="73" y="238"/>
                  </a:lnTo>
                  <a:lnTo>
                    <a:pt x="68" y="244"/>
                  </a:lnTo>
                  <a:lnTo>
                    <a:pt x="64" y="250"/>
                  </a:lnTo>
                  <a:lnTo>
                    <a:pt x="61" y="256"/>
                  </a:lnTo>
                  <a:lnTo>
                    <a:pt x="57" y="262"/>
                  </a:lnTo>
                  <a:lnTo>
                    <a:pt x="54" y="268"/>
                  </a:lnTo>
                  <a:lnTo>
                    <a:pt x="51" y="276"/>
                  </a:lnTo>
                  <a:lnTo>
                    <a:pt x="50" y="284"/>
                  </a:lnTo>
                  <a:lnTo>
                    <a:pt x="48" y="292"/>
                  </a:lnTo>
                  <a:lnTo>
                    <a:pt x="47" y="299"/>
                  </a:lnTo>
                  <a:lnTo>
                    <a:pt x="45" y="305"/>
                  </a:lnTo>
                  <a:lnTo>
                    <a:pt x="45" y="312"/>
                  </a:lnTo>
                  <a:lnTo>
                    <a:pt x="45" y="315"/>
                  </a:lnTo>
                  <a:lnTo>
                    <a:pt x="45" y="318"/>
                  </a:lnTo>
                  <a:lnTo>
                    <a:pt x="47" y="321"/>
                  </a:lnTo>
                  <a:lnTo>
                    <a:pt x="48" y="322"/>
                  </a:lnTo>
                  <a:lnTo>
                    <a:pt x="51" y="324"/>
                  </a:lnTo>
                  <a:lnTo>
                    <a:pt x="54" y="322"/>
                  </a:lnTo>
                  <a:lnTo>
                    <a:pt x="57" y="321"/>
                  </a:lnTo>
                  <a:lnTo>
                    <a:pt x="59" y="319"/>
                  </a:lnTo>
                  <a:lnTo>
                    <a:pt x="61" y="316"/>
                  </a:lnTo>
                  <a:lnTo>
                    <a:pt x="62" y="315"/>
                  </a:lnTo>
                  <a:lnTo>
                    <a:pt x="65" y="312"/>
                  </a:lnTo>
                  <a:lnTo>
                    <a:pt x="68" y="305"/>
                  </a:lnTo>
                  <a:lnTo>
                    <a:pt x="73" y="298"/>
                  </a:lnTo>
                  <a:lnTo>
                    <a:pt x="76" y="290"/>
                  </a:lnTo>
                  <a:lnTo>
                    <a:pt x="79" y="282"/>
                  </a:lnTo>
                  <a:lnTo>
                    <a:pt x="82" y="273"/>
                  </a:lnTo>
                  <a:lnTo>
                    <a:pt x="87" y="262"/>
                  </a:lnTo>
                  <a:lnTo>
                    <a:pt x="90" y="250"/>
                  </a:lnTo>
                  <a:lnTo>
                    <a:pt x="93" y="236"/>
                  </a:lnTo>
                  <a:lnTo>
                    <a:pt x="96" y="225"/>
                  </a:lnTo>
                  <a:lnTo>
                    <a:pt x="99" y="213"/>
                  </a:lnTo>
                  <a:lnTo>
                    <a:pt x="99" y="213"/>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8"/>
            <p:cNvSpPr>
              <a:spLocks/>
            </p:cNvSpPr>
            <p:nvPr/>
          </p:nvSpPr>
          <p:spPr bwMode="auto">
            <a:xfrm>
              <a:off x="4185" y="1165"/>
              <a:ext cx="80" cy="272"/>
            </a:xfrm>
            <a:custGeom>
              <a:avLst/>
              <a:gdLst>
                <a:gd name="T0" fmla="*/ 123 w 160"/>
                <a:gd name="T1" fmla="*/ 148 h 544"/>
                <a:gd name="T2" fmla="*/ 141 w 160"/>
                <a:gd name="T3" fmla="*/ 148 h 544"/>
                <a:gd name="T4" fmla="*/ 114 w 160"/>
                <a:gd name="T5" fmla="*/ 255 h 544"/>
                <a:gd name="T6" fmla="*/ 94 w 160"/>
                <a:gd name="T7" fmla="*/ 255 h 544"/>
                <a:gd name="T8" fmla="*/ 58 w 160"/>
                <a:gd name="T9" fmla="*/ 394 h 544"/>
                <a:gd name="T10" fmla="*/ 55 w 160"/>
                <a:gd name="T11" fmla="*/ 405 h 544"/>
                <a:gd name="T12" fmla="*/ 54 w 160"/>
                <a:gd name="T13" fmla="*/ 414 h 544"/>
                <a:gd name="T14" fmla="*/ 52 w 160"/>
                <a:gd name="T15" fmla="*/ 422 h 544"/>
                <a:gd name="T16" fmla="*/ 51 w 160"/>
                <a:gd name="T17" fmla="*/ 426 h 544"/>
                <a:gd name="T18" fmla="*/ 51 w 160"/>
                <a:gd name="T19" fmla="*/ 431 h 544"/>
                <a:gd name="T20" fmla="*/ 51 w 160"/>
                <a:gd name="T21" fmla="*/ 436 h 544"/>
                <a:gd name="T22" fmla="*/ 54 w 160"/>
                <a:gd name="T23" fmla="*/ 439 h 544"/>
                <a:gd name="T24" fmla="*/ 58 w 160"/>
                <a:gd name="T25" fmla="*/ 436 h 544"/>
                <a:gd name="T26" fmla="*/ 68 w 160"/>
                <a:gd name="T27" fmla="*/ 430 h 544"/>
                <a:gd name="T28" fmla="*/ 43 w 160"/>
                <a:gd name="T29" fmla="*/ 531 h 544"/>
                <a:gd name="T30" fmla="*/ 27 w 160"/>
                <a:gd name="T31" fmla="*/ 541 h 544"/>
                <a:gd name="T32" fmla="*/ 21 w 160"/>
                <a:gd name="T33" fmla="*/ 544 h 544"/>
                <a:gd name="T34" fmla="*/ 15 w 160"/>
                <a:gd name="T35" fmla="*/ 544 h 544"/>
                <a:gd name="T36" fmla="*/ 11 w 160"/>
                <a:gd name="T37" fmla="*/ 544 h 544"/>
                <a:gd name="T38" fmla="*/ 6 w 160"/>
                <a:gd name="T39" fmla="*/ 541 h 544"/>
                <a:gd name="T40" fmla="*/ 1 w 160"/>
                <a:gd name="T41" fmla="*/ 536 h 544"/>
                <a:gd name="T42" fmla="*/ 0 w 160"/>
                <a:gd name="T43" fmla="*/ 530 h 544"/>
                <a:gd name="T44" fmla="*/ 0 w 160"/>
                <a:gd name="T45" fmla="*/ 522 h 544"/>
                <a:gd name="T46" fmla="*/ 0 w 160"/>
                <a:gd name="T47" fmla="*/ 511 h 544"/>
                <a:gd name="T48" fmla="*/ 0 w 160"/>
                <a:gd name="T49" fmla="*/ 500 h 544"/>
                <a:gd name="T50" fmla="*/ 3 w 160"/>
                <a:gd name="T51" fmla="*/ 487 h 544"/>
                <a:gd name="T52" fmla="*/ 6 w 160"/>
                <a:gd name="T53" fmla="*/ 470 h 544"/>
                <a:gd name="T54" fmla="*/ 11 w 160"/>
                <a:gd name="T55" fmla="*/ 448 h 544"/>
                <a:gd name="T56" fmla="*/ 17 w 160"/>
                <a:gd name="T57" fmla="*/ 423 h 544"/>
                <a:gd name="T58" fmla="*/ 24 w 160"/>
                <a:gd name="T59" fmla="*/ 393 h 544"/>
                <a:gd name="T60" fmla="*/ 60 w 160"/>
                <a:gd name="T61" fmla="*/ 255 h 544"/>
                <a:gd name="T62" fmla="*/ 60 w 160"/>
                <a:gd name="T63" fmla="*/ 202 h 544"/>
                <a:gd name="T64" fmla="*/ 88 w 160"/>
                <a:gd name="T65" fmla="*/ 148 h 544"/>
                <a:gd name="T66" fmla="*/ 106 w 160"/>
                <a:gd name="T67" fmla="*/ 75 h 544"/>
                <a:gd name="T68" fmla="*/ 160 w 160"/>
                <a:gd name="T6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544">
                  <a:moveTo>
                    <a:pt x="160" y="0"/>
                  </a:moveTo>
                  <a:lnTo>
                    <a:pt x="123" y="148"/>
                  </a:lnTo>
                  <a:lnTo>
                    <a:pt x="132" y="148"/>
                  </a:lnTo>
                  <a:lnTo>
                    <a:pt x="141" y="148"/>
                  </a:lnTo>
                  <a:lnTo>
                    <a:pt x="128" y="202"/>
                  </a:lnTo>
                  <a:lnTo>
                    <a:pt x="114" y="255"/>
                  </a:lnTo>
                  <a:lnTo>
                    <a:pt x="103" y="255"/>
                  </a:lnTo>
                  <a:lnTo>
                    <a:pt x="94" y="255"/>
                  </a:lnTo>
                  <a:lnTo>
                    <a:pt x="77" y="325"/>
                  </a:lnTo>
                  <a:lnTo>
                    <a:pt x="58" y="394"/>
                  </a:lnTo>
                  <a:lnTo>
                    <a:pt x="57" y="400"/>
                  </a:lnTo>
                  <a:lnTo>
                    <a:pt x="55" y="405"/>
                  </a:lnTo>
                  <a:lnTo>
                    <a:pt x="54" y="410"/>
                  </a:lnTo>
                  <a:lnTo>
                    <a:pt x="54" y="414"/>
                  </a:lnTo>
                  <a:lnTo>
                    <a:pt x="52" y="419"/>
                  </a:lnTo>
                  <a:lnTo>
                    <a:pt x="52" y="422"/>
                  </a:lnTo>
                  <a:lnTo>
                    <a:pt x="51" y="425"/>
                  </a:lnTo>
                  <a:lnTo>
                    <a:pt x="51" y="426"/>
                  </a:lnTo>
                  <a:lnTo>
                    <a:pt x="51" y="430"/>
                  </a:lnTo>
                  <a:lnTo>
                    <a:pt x="51" y="431"/>
                  </a:lnTo>
                  <a:lnTo>
                    <a:pt x="51" y="434"/>
                  </a:lnTo>
                  <a:lnTo>
                    <a:pt x="51" y="436"/>
                  </a:lnTo>
                  <a:lnTo>
                    <a:pt x="52" y="437"/>
                  </a:lnTo>
                  <a:lnTo>
                    <a:pt x="54" y="439"/>
                  </a:lnTo>
                  <a:lnTo>
                    <a:pt x="57" y="437"/>
                  </a:lnTo>
                  <a:lnTo>
                    <a:pt x="58" y="436"/>
                  </a:lnTo>
                  <a:lnTo>
                    <a:pt x="63" y="434"/>
                  </a:lnTo>
                  <a:lnTo>
                    <a:pt x="68" y="430"/>
                  </a:lnTo>
                  <a:lnTo>
                    <a:pt x="55" y="480"/>
                  </a:lnTo>
                  <a:lnTo>
                    <a:pt x="43" y="531"/>
                  </a:lnTo>
                  <a:lnTo>
                    <a:pt x="35" y="537"/>
                  </a:lnTo>
                  <a:lnTo>
                    <a:pt x="27" y="541"/>
                  </a:lnTo>
                  <a:lnTo>
                    <a:pt x="24" y="542"/>
                  </a:lnTo>
                  <a:lnTo>
                    <a:pt x="21" y="544"/>
                  </a:lnTo>
                  <a:lnTo>
                    <a:pt x="18" y="544"/>
                  </a:lnTo>
                  <a:lnTo>
                    <a:pt x="15" y="544"/>
                  </a:lnTo>
                  <a:lnTo>
                    <a:pt x="12" y="544"/>
                  </a:lnTo>
                  <a:lnTo>
                    <a:pt x="11" y="544"/>
                  </a:lnTo>
                  <a:lnTo>
                    <a:pt x="7" y="542"/>
                  </a:lnTo>
                  <a:lnTo>
                    <a:pt x="6" y="541"/>
                  </a:lnTo>
                  <a:lnTo>
                    <a:pt x="3" y="539"/>
                  </a:lnTo>
                  <a:lnTo>
                    <a:pt x="1" y="536"/>
                  </a:lnTo>
                  <a:lnTo>
                    <a:pt x="1" y="533"/>
                  </a:lnTo>
                  <a:lnTo>
                    <a:pt x="0" y="530"/>
                  </a:lnTo>
                  <a:lnTo>
                    <a:pt x="0" y="527"/>
                  </a:lnTo>
                  <a:lnTo>
                    <a:pt x="0" y="522"/>
                  </a:lnTo>
                  <a:lnTo>
                    <a:pt x="0" y="517"/>
                  </a:lnTo>
                  <a:lnTo>
                    <a:pt x="0" y="511"/>
                  </a:lnTo>
                  <a:lnTo>
                    <a:pt x="0" y="507"/>
                  </a:lnTo>
                  <a:lnTo>
                    <a:pt x="0" y="500"/>
                  </a:lnTo>
                  <a:lnTo>
                    <a:pt x="1" y="494"/>
                  </a:lnTo>
                  <a:lnTo>
                    <a:pt x="3" y="487"/>
                  </a:lnTo>
                  <a:lnTo>
                    <a:pt x="3" y="479"/>
                  </a:lnTo>
                  <a:lnTo>
                    <a:pt x="6" y="470"/>
                  </a:lnTo>
                  <a:lnTo>
                    <a:pt x="7" y="460"/>
                  </a:lnTo>
                  <a:lnTo>
                    <a:pt x="11" y="448"/>
                  </a:lnTo>
                  <a:lnTo>
                    <a:pt x="12" y="436"/>
                  </a:lnTo>
                  <a:lnTo>
                    <a:pt x="17" y="423"/>
                  </a:lnTo>
                  <a:lnTo>
                    <a:pt x="20" y="408"/>
                  </a:lnTo>
                  <a:lnTo>
                    <a:pt x="24" y="393"/>
                  </a:lnTo>
                  <a:lnTo>
                    <a:pt x="41" y="325"/>
                  </a:lnTo>
                  <a:lnTo>
                    <a:pt x="60" y="255"/>
                  </a:lnTo>
                  <a:lnTo>
                    <a:pt x="46" y="255"/>
                  </a:lnTo>
                  <a:lnTo>
                    <a:pt x="60" y="202"/>
                  </a:lnTo>
                  <a:lnTo>
                    <a:pt x="75" y="148"/>
                  </a:lnTo>
                  <a:lnTo>
                    <a:pt x="88" y="148"/>
                  </a:lnTo>
                  <a:lnTo>
                    <a:pt x="97" y="111"/>
                  </a:lnTo>
                  <a:lnTo>
                    <a:pt x="106" y="75"/>
                  </a:lnTo>
                  <a:lnTo>
                    <a:pt x="134" y="37"/>
                  </a:lnTo>
                  <a:lnTo>
                    <a:pt x="16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9"/>
            <p:cNvSpPr>
              <a:spLocks noEditPoints="1"/>
            </p:cNvSpPr>
            <p:nvPr/>
          </p:nvSpPr>
          <p:spPr bwMode="auto">
            <a:xfrm>
              <a:off x="4215" y="1165"/>
              <a:ext cx="87" cy="268"/>
            </a:xfrm>
            <a:custGeom>
              <a:avLst/>
              <a:gdLst>
                <a:gd name="T0" fmla="*/ 141 w 174"/>
                <a:gd name="T1" fmla="*/ 0 h 536"/>
                <a:gd name="T2" fmla="*/ 174 w 174"/>
                <a:gd name="T3" fmla="*/ 0 h 536"/>
                <a:gd name="T4" fmla="*/ 161 w 174"/>
                <a:gd name="T5" fmla="*/ 49 h 536"/>
                <a:gd name="T6" fmla="*/ 148 w 174"/>
                <a:gd name="T7" fmla="*/ 100 h 536"/>
                <a:gd name="T8" fmla="*/ 131 w 174"/>
                <a:gd name="T9" fmla="*/ 100 h 536"/>
                <a:gd name="T10" fmla="*/ 113 w 174"/>
                <a:gd name="T11" fmla="*/ 100 h 536"/>
                <a:gd name="T12" fmla="*/ 127 w 174"/>
                <a:gd name="T13" fmla="*/ 49 h 536"/>
                <a:gd name="T14" fmla="*/ 141 w 174"/>
                <a:gd name="T15" fmla="*/ 0 h 536"/>
                <a:gd name="T16" fmla="*/ 141 w 174"/>
                <a:gd name="T17" fmla="*/ 0 h 536"/>
                <a:gd name="T18" fmla="*/ 102 w 174"/>
                <a:gd name="T19" fmla="*/ 148 h 536"/>
                <a:gd name="T20" fmla="*/ 119 w 174"/>
                <a:gd name="T21" fmla="*/ 148 h 536"/>
                <a:gd name="T22" fmla="*/ 136 w 174"/>
                <a:gd name="T23" fmla="*/ 148 h 536"/>
                <a:gd name="T24" fmla="*/ 85 w 174"/>
                <a:gd name="T25" fmla="*/ 342 h 536"/>
                <a:gd name="T26" fmla="*/ 36 w 174"/>
                <a:gd name="T27" fmla="*/ 536 h 536"/>
                <a:gd name="T28" fmla="*/ 0 w 174"/>
                <a:gd name="T29" fmla="*/ 536 h 536"/>
                <a:gd name="T30" fmla="*/ 102 w 174"/>
                <a:gd name="T31" fmla="*/ 148 h 536"/>
                <a:gd name="T32" fmla="*/ 102 w 174"/>
                <a:gd name="T33" fmla="*/ 14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536">
                  <a:moveTo>
                    <a:pt x="141" y="0"/>
                  </a:moveTo>
                  <a:lnTo>
                    <a:pt x="174" y="0"/>
                  </a:lnTo>
                  <a:lnTo>
                    <a:pt x="161" y="49"/>
                  </a:lnTo>
                  <a:lnTo>
                    <a:pt x="148" y="100"/>
                  </a:lnTo>
                  <a:lnTo>
                    <a:pt x="131" y="100"/>
                  </a:lnTo>
                  <a:lnTo>
                    <a:pt x="113" y="100"/>
                  </a:lnTo>
                  <a:lnTo>
                    <a:pt x="127" y="49"/>
                  </a:lnTo>
                  <a:lnTo>
                    <a:pt x="141" y="0"/>
                  </a:lnTo>
                  <a:lnTo>
                    <a:pt x="141" y="0"/>
                  </a:lnTo>
                  <a:close/>
                  <a:moveTo>
                    <a:pt x="102" y="148"/>
                  </a:moveTo>
                  <a:lnTo>
                    <a:pt x="119" y="148"/>
                  </a:lnTo>
                  <a:lnTo>
                    <a:pt x="136" y="148"/>
                  </a:lnTo>
                  <a:lnTo>
                    <a:pt x="85" y="342"/>
                  </a:lnTo>
                  <a:lnTo>
                    <a:pt x="36" y="536"/>
                  </a:lnTo>
                  <a:lnTo>
                    <a:pt x="0" y="536"/>
                  </a:lnTo>
                  <a:lnTo>
                    <a:pt x="102" y="148"/>
                  </a:lnTo>
                  <a:lnTo>
                    <a:pt x="102" y="14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0"/>
            <p:cNvSpPr>
              <a:spLocks noEditPoints="1"/>
            </p:cNvSpPr>
            <p:nvPr/>
          </p:nvSpPr>
          <p:spPr bwMode="auto">
            <a:xfrm>
              <a:off x="4255" y="1234"/>
              <a:ext cx="76" cy="203"/>
            </a:xfrm>
            <a:custGeom>
              <a:avLst/>
              <a:gdLst>
                <a:gd name="T0" fmla="*/ 36 w 153"/>
                <a:gd name="T1" fmla="*/ 162 h 406"/>
                <a:gd name="T2" fmla="*/ 54 w 153"/>
                <a:gd name="T3" fmla="*/ 105 h 406"/>
                <a:gd name="T4" fmla="*/ 76 w 153"/>
                <a:gd name="T5" fmla="*/ 57 h 406"/>
                <a:gd name="T6" fmla="*/ 87 w 153"/>
                <a:gd name="T7" fmla="*/ 37 h 406"/>
                <a:gd name="T8" fmla="*/ 96 w 153"/>
                <a:gd name="T9" fmla="*/ 22 h 406"/>
                <a:gd name="T10" fmla="*/ 107 w 153"/>
                <a:gd name="T11" fmla="*/ 11 h 406"/>
                <a:gd name="T12" fmla="*/ 116 w 153"/>
                <a:gd name="T13" fmla="*/ 3 h 406"/>
                <a:gd name="T14" fmla="*/ 125 w 153"/>
                <a:gd name="T15" fmla="*/ 0 h 406"/>
                <a:gd name="T16" fmla="*/ 134 w 153"/>
                <a:gd name="T17" fmla="*/ 0 h 406"/>
                <a:gd name="T18" fmla="*/ 142 w 153"/>
                <a:gd name="T19" fmla="*/ 6 h 406"/>
                <a:gd name="T20" fmla="*/ 148 w 153"/>
                <a:gd name="T21" fmla="*/ 17 h 406"/>
                <a:gd name="T22" fmla="*/ 151 w 153"/>
                <a:gd name="T23" fmla="*/ 33 h 406"/>
                <a:gd name="T24" fmla="*/ 153 w 153"/>
                <a:gd name="T25" fmla="*/ 51 h 406"/>
                <a:gd name="T26" fmla="*/ 151 w 153"/>
                <a:gd name="T27" fmla="*/ 82 h 406"/>
                <a:gd name="T28" fmla="*/ 145 w 153"/>
                <a:gd name="T29" fmla="*/ 128 h 406"/>
                <a:gd name="T30" fmla="*/ 133 w 153"/>
                <a:gd name="T31" fmla="*/ 182 h 406"/>
                <a:gd name="T32" fmla="*/ 116 w 153"/>
                <a:gd name="T33" fmla="*/ 245 h 406"/>
                <a:gd name="T34" fmla="*/ 97 w 153"/>
                <a:gd name="T35" fmla="*/ 301 h 406"/>
                <a:gd name="T36" fmla="*/ 77 w 153"/>
                <a:gd name="T37" fmla="*/ 349 h 406"/>
                <a:gd name="T38" fmla="*/ 67 w 153"/>
                <a:gd name="T39" fmla="*/ 369 h 406"/>
                <a:gd name="T40" fmla="*/ 56 w 153"/>
                <a:gd name="T41" fmla="*/ 384 h 406"/>
                <a:gd name="T42" fmla="*/ 45 w 153"/>
                <a:gd name="T43" fmla="*/ 395 h 406"/>
                <a:gd name="T44" fmla="*/ 36 w 153"/>
                <a:gd name="T45" fmla="*/ 403 h 406"/>
                <a:gd name="T46" fmla="*/ 27 w 153"/>
                <a:gd name="T47" fmla="*/ 406 h 406"/>
                <a:gd name="T48" fmla="*/ 13 w 153"/>
                <a:gd name="T49" fmla="*/ 403 h 406"/>
                <a:gd name="T50" fmla="*/ 3 w 153"/>
                <a:gd name="T51" fmla="*/ 387 h 406"/>
                <a:gd name="T52" fmla="*/ 0 w 153"/>
                <a:gd name="T53" fmla="*/ 358 h 406"/>
                <a:gd name="T54" fmla="*/ 3 w 153"/>
                <a:gd name="T55" fmla="*/ 309 h 406"/>
                <a:gd name="T56" fmla="*/ 13 w 153"/>
                <a:gd name="T57" fmla="*/ 250 h 406"/>
                <a:gd name="T58" fmla="*/ 24 w 153"/>
                <a:gd name="T59" fmla="*/ 204 h 406"/>
                <a:gd name="T60" fmla="*/ 53 w 153"/>
                <a:gd name="T61" fmla="*/ 228 h 406"/>
                <a:gd name="T62" fmla="*/ 47 w 153"/>
                <a:gd name="T63" fmla="*/ 258 h 406"/>
                <a:gd name="T64" fmla="*/ 44 w 153"/>
                <a:gd name="T65" fmla="*/ 281 h 406"/>
                <a:gd name="T66" fmla="*/ 44 w 153"/>
                <a:gd name="T67" fmla="*/ 296 h 406"/>
                <a:gd name="T68" fmla="*/ 47 w 153"/>
                <a:gd name="T69" fmla="*/ 304 h 406"/>
                <a:gd name="T70" fmla="*/ 51 w 153"/>
                <a:gd name="T71" fmla="*/ 305 h 406"/>
                <a:gd name="T72" fmla="*/ 57 w 153"/>
                <a:gd name="T73" fmla="*/ 299 h 406"/>
                <a:gd name="T74" fmla="*/ 65 w 153"/>
                <a:gd name="T75" fmla="*/ 287 h 406"/>
                <a:gd name="T76" fmla="*/ 74 w 153"/>
                <a:gd name="T77" fmla="*/ 267 h 406"/>
                <a:gd name="T78" fmla="*/ 84 w 153"/>
                <a:gd name="T79" fmla="*/ 239 h 406"/>
                <a:gd name="T80" fmla="*/ 93 w 153"/>
                <a:gd name="T81" fmla="*/ 202 h 406"/>
                <a:gd name="T82" fmla="*/ 102 w 153"/>
                <a:gd name="T83" fmla="*/ 168 h 406"/>
                <a:gd name="T84" fmla="*/ 107 w 153"/>
                <a:gd name="T85" fmla="*/ 141 h 406"/>
                <a:gd name="T86" fmla="*/ 108 w 153"/>
                <a:gd name="T87" fmla="*/ 121 h 406"/>
                <a:gd name="T88" fmla="*/ 107 w 153"/>
                <a:gd name="T89" fmla="*/ 108 h 406"/>
                <a:gd name="T90" fmla="*/ 104 w 153"/>
                <a:gd name="T91" fmla="*/ 104 h 406"/>
                <a:gd name="T92" fmla="*/ 97 w 153"/>
                <a:gd name="T93" fmla="*/ 104 h 406"/>
                <a:gd name="T94" fmla="*/ 91 w 153"/>
                <a:gd name="T95" fmla="*/ 113 h 406"/>
                <a:gd name="T96" fmla="*/ 84 w 153"/>
                <a:gd name="T97" fmla="*/ 127 h 406"/>
                <a:gd name="T98" fmla="*/ 74 w 153"/>
                <a:gd name="T99" fmla="*/ 150 h 406"/>
                <a:gd name="T100" fmla="*/ 65 w 153"/>
                <a:gd name="T101" fmla="*/ 179 h 406"/>
                <a:gd name="T102" fmla="*/ 59 w 153"/>
                <a:gd name="T103" fmla="*/ 20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406">
                  <a:moveTo>
                    <a:pt x="24" y="204"/>
                  </a:moveTo>
                  <a:lnTo>
                    <a:pt x="30" y="182"/>
                  </a:lnTo>
                  <a:lnTo>
                    <a:pt x="36" y="162"/>
                  </a:lnTo>
                  <a:lnTo>
                    <a:pt x="42" y="142"/>
                  </a:lnTo>
                  <a:lnTo>
                    <a:pt x="48" y="124"/>
                  </a:lnTo>
                  <a:lnTo>
                    <a:pt x="54" y="105"/>
                  </a:lnTo>
                  <a:lnTo>
                    <a:pt x="62" y="88"/>
                  </a:lnTo>
                  <a:lnTo>
                    <a:pt x="68" y="73"/>
                  </a:lnTo>
                  <a:lnTo>
                    <a:pt x="76" y="57"/>
                  </a:lnTo>
                  <a:lnTo>
                    <a:pt x="79" y="50"/>
                  </a:lnTo>
                  <a:lnTo>
                    <a:pt x="82" y="43"/>
                  </a:lnTo>
                  <a:lnTo>
                    <a:pt x="87" y="37"/>
                  </a:lnTo>
                  <a:lnTo>
                    <a:pt x="90" y="33"/>
                  </a:lnTo>
                  <a:lnTo>
                    <a:pt x="93" y="27"/>
                  </a:lnTo>
                  <a:lnTo>
                    <a:pt x="96" y="22"/>
                  </a:lnTo>
                  <a:lnTo>
                    <a:pt x="101" y="17"/>
                  </a:lnTo>
                  <a:lnTo>
                    <a:pt x="104" y="14"/>
                  </a:lnTo>
                  <a:lnTo>
                    <a:pt x="107" y="11"/>
                  </a:lnTo>
                  <a:lnTo>
                    <a:pt x="110" y="8"/>
                  </a:lnTo>
                  <a:lnTo>
                    <a:pt x="113" y="5"/>
                  </a:lnTo>
                  <a:lnTo>
                    <a:pt x="116" y="3"/>
                  </a:lnTo>
                  <a:lnTo>
                    <a:pt x="119" y="2"/>
                  </a:lnTo>
                  <a:lnTo>
                    <a:pt x="122" y="0"/>
                  </a:lnTo>
                  <a:lnTo>
                    <a:pt x="125" y="0"/>
                  </a:lnTo>
                  <a:lnTo>
                    <a:pt x="128" y="0"/>
                  </a:lnTo>
                  <a:lnTo>
                    <a:pt x="131" y="0"/>
                  </a:lnTo>
                  <a:lnTo>
                    <a:pt x="134" y="0"/>
                  </a:lnTo>
                  <a:lnTo>
                    <a:pt x="138" y="2"/>
                  </a:lnTo>
                  <a:lnTo>
                    <a:pt x="141" y="5"/>
                  </a:lnTo>
                  <a:lnTo>
                    <a:pt x="142" y="6"/>
                  </a:lnTo>
                  <a:lnTo>
                    <a:pt x="144" y="10"/>
                  </a:lnTo>
                  <a:lnTo>
                    <a:pt x="147" y="13"/>
                  </a:lnTo>
                  <a:lnTo>
                    <a:pt x="148" y="17"/>
                  </a:lnTo>
                  <a:lnTo>
                    <a:pt x="150" y="22"/>
                  </a:lnTo>
                  <a:lnTo>
                    <a:pt x="150" y="27"/>
                  </a:lnTo>
                  <a:lnTo>
                    <a:pt x="151" y="33"/>
                  </a:lnTo>
                  <a:lnTo>
                    <a:pt x="151" y="37"/>
                  </a:lnTo>
                  <a:lnTo>
                    <a:pt x="153" y="45"/>
                  </a:lnTo>
                  <a:lnTo>
                    <a:pt x="153" y="51"/>
                  </a:lnTo>
                  <a:lnTo>
                    <a:pt x="153" y="59"/>
                  </a:lnTo>
                  <a:lnTo>
                    <a:pt x="151" y="68"/>
                  </a:lnTo>
                  <a:lnTo>
                    <a:pt x="151" y="82"/>
                  </a:lnTo>
                  <a:lnTo>
                    <a:pt x="150" y="96"/>
                  </a:lnTo>
                  <a:lnTo>
                    <a:pt x="147" y="111"/>
                  </a:lnTo>
                  <a:lnTo>
                    <a:pt x="145" y="128"/>
                  </a:lnTo>
                  <a:lnTo>
                    <a:pt x="141" y="145"/>
                  </a:lnTo>
                  <a:lnTo>
                    <a:pt x="138" y="164"/>
                  </a:lnTo>
                  <a:lnTo>
                    <a:pt x="133" y="182"/>
                  </a:lnTo>
                  <a:lnTo>
                    <a:pt x="128" y="202"/>
                  </a:lnTo>
                  <a:lnTo>
                    <a:pt x="122" y="224"/>
                  </a:lnTo>
                  <a:lnTo>
                    <a:pt x="116" y="245"/>
                  </a:lnTo>
                  <a:lnTo>
                    <a:pt x="110" y="264"/>
                  </a:lnTo>
                  <a:lnTo>
                    <a:pt x="104" y="284"/>
                  </a:lnTo>
                  <a:lnTo>
                    <a:pt x="97" y="301"/>
                  </a:lnTo>
                  <a:lnTo>
                    <a:pt x="91" y="318"/>
                  </a:lnTo>
                  <a:lnTo>
                    <a:pt x="84" y="333"/>
                  </a:lnTo>
                  <a:lnTo>
                    <a:pt x="77" y="349"/>
                  </a:lnTo>
                  <a:lnTo>
                    <a:pt x="73" y="356"/>
                  </a:lnTo>
                  <a:lnTo>
                    <a:pt x="70" y="362"/>
                  </a:lnTo>
                  <a:lnTo>
                    <a:pt x="67" y="369"/>
                  </a:lnTo>
                  <a:lnTo>
                    <a:pt x="62" y="373"/>
                  </a:lnTo>
                  <a:lnTo>
                    <a:pt x="59" y="379"/>
                  </a:lnTo>
                  <a:lnTo>
                    <a:pt x="56" y="384"/>
                  </a:lnTo>
                  <a:lnTo>
                    <a:pt x="53" y="389"/>
                  </a:lnTo>
                  <a:lnTo>
                    <a:pt x="48" y="392"/>
                  </a:lnTo>
                  <a:lnTo>
                    <a:pt x="45" y="395"/>
                  </a:lnTo>
                  <a:lnTo>
                    <a:pt x="42" y="398"/>
                  </a:lnTo>
                  <a:lnTo>
                    <a:pt x="39" y="401"/>
                  </a:lnTo>
                  <a:lnTo>
                    <a:pt x="36" y="403"/>
                  </a:lnTo>
                  <a:lnTo>
                    <a:pt x="33" y="404"/>
                  </a:lnTo>
                  <a:lnTo>
                    <a:pt x="30" y="406"/>
                  </a:lnTo>
                  <a:lnTo>
                    <a:pt x="27" y="406"/>
                  </a:lnTo>
                  <a:lnTo>
                    <a:pt x="24" y="406"/>
                  </a:lnTo>
                  <a:lnTo>
                    <a:pt x="17" y="406"/>
                  </a:lnTo>
                  <a:lnTo>
                    <a:pt x="13" y="403"/>
                  </a:lnTo>
                  <a:lnTo>
                    <a:pt x="10" y="399"/>
                  </a:lnTo>
                  <a:lnTo>
                    <a:pt x="7" y="395"/>
                  </a:lnTo>
                  <a:lnTo>
                    <a:pt x="3" y="387"/>
                  </a:lnTo>
                  <a:lnTo>
                    <a:pt x="2" y="379"/>
                  </a:lnTo>
                  <a:lnTo>
                    <a:pt x="0" y="370"/>
                  </a:lnTo>
                  <a:lnTo>
                    <a:pt x="0" y="358"/>
                  </a:lnTo>
                  <a:lnTo>
                    <a:pt x="0" y="342"/>
                  </a:lnTo>
                  <a:lnTo>
                    <a:pt x="0" y="327"/>
                  </a:lnTo>
                  <a:lnTo>
                    <a:pt x="3" y="309"/>
                  </a:lnTo>
                  <a:lnTo>
                    <a:pt x="5" y="290"/>
                  </a:lnTo>
                  <a:lnTo>
                    <a:pt x="8" y="270"/>
                  </a:lnTo>
                  <a:lnTo>
                    <a:pt x="13" y="250"/>
                  </a:lnTo>
                  <a:lnTo>
                    <a:pt x="17" y="227"/>
                  </a:lnTo>
                  <a:lnTo>
                    <a:pt x="24" y="204"/>
                  </a:lnTo>
                  <a:lnTo>
                    <a:pt x="24" y="204"/>
                  </a:lnTo>
                  <a:close/>
                  <a:moveTo>
                    <a:pt x="59" y="204"/>
                  </a:moveTo>
                  <a:lnTo>
                    <a:pt x="56" y="216"/>
                  </a:lnTo>
                  <a:lnTo>
                    <a:pt x="53" y="228"/>
                  </a:lnTo>
                  <a:lnTo>
                    <a:pt x="50" y="239"/>
                  </a:lnTo>
                  <a:lnTo>
                    <a:pt x="48" y="248"/>
                  </a:lnTo>
                  <a:lnTo>
                    <a:pt x="47" y="258"/>
                  </a:lnTo>
                  <a:lnTo>
                    <a:pt x="45" y="267"/>
                  </a:lnTo>
                  <a:lnTo>
                    <a:pt x="44" y="273"/>
                  </a:lnTo>
                  <a:lnTo>
                    <a:pt x="44" y="281"/>
                  </a:lnTo>
                  <a:lnTo>
                    <a:pt x="44" y="287"/>
                  </a:lnTo>
                  <a:lnTo>
                    <a:pt x="44" y="292"/>
                  </a:lnTo>
                  <a:lnTo>
                    <a:pt x="44" y="296"/>
                  </a:lnTo>
                  <a:lnTo>
                    <a:pt x="44" y="299"/>
                  </a:lnTo>
                  <a:lnTo>
                    <a:pt x="45" y="302"/>
                  </a:lnTo>
                  <a:lnTo>
                    <a:pt x="47" y="304"/>
                  </a:lnTo>
                  <a:lnTo>
                    <a:pt x="48" y="305"/>
                  </a:lnTo>
                  <a:lnTo>
                    <a:pt x="50" y="305"/>
                  </a:lnTo>
                  <a:lnTo>
                    <a:pt x="51" y="305"/>
                  </a:lnTo>
                  <a:lnTo>
                    <a:pt x="53" y="304"/>
                  </a:lnTo>
                  <a:lnTo>
                    <a:pt x="56" y="302"/>
                  </a:lnTo>
                  <a:lnTo>
                    <a:pt x="57" y="299"/>
                  </a:lnTo>
                  <a:lnTo>
                    <a:pt x="61" y="296"/>
                  </a:lnTo>
                  <a:lnTo>
                    <a:pt x="62" y="292"/>
                  </a:lnTo>
                  <a:lnTo>
                    <a:pt x="65" y="287"/>
                  </a:lnTo>
                  <a:lnTo>
                    <a:pt x="68" y="281"/>
                  </a:lnTo>
                  <a:lnTo>
                    <a:pt x="71" y="275"/>
                  </a:lnTo>
                  <a:lnTo>
                    <a:pt x="74" y="267"/>
                  </a:lnTo>
                  <a:lnTo>
                    <a:pt x="77" y="258"/>
                  </a:lnTo>
                  <a:lnTo>
                    <a:pt x="81" y="248"/>
                  </a:lnTo>
                  <a:lnTo>
                    <a:pt x="84" y="239"/>
                  </a:lnTo>
                  <a:lnTo>
                    <a:pt x="87" y="227"/>
                  </a:lnTo>
                  <a:lnTo>
                    <a:pt x="90" y="216"/>
                  </a:lnTo>
                  <a:lnTo>
                    <a:pt x="93" y="202"/>
                  </a:lnTo>
                  <a:lnTo>
                    <a:pt x="96" y="190"/>
                  </a:lnTo>
                  <a:lnTo>
                    <a:pt x="99" y="179"/>
                  </a:lnTo>
                  <a:lnTo>
                    <a:pt x="102" y="168"/>
                  </a:lnTo>
                  <a:lnTo>
                    <a:pt x="104" y="158"/>
                  </a:lnTo>
                  <a:lnTo>
                    <a:pt x="105" y="150"/>
                  </a:lnTo>
                  <a:lnTo>
                    <a:pt x="107" y="141"/>
                  </a:lnTo>
                  <a:lnTo>
                    <a:pt x="107" y="133"/>
                  </a:lnTo>
                  <a:lnTo>
                    <a:pt x="108" y="127"/>
                  </a:lnTo>
                  <a:lnTo>
                    <a:pt x="108" y="121"/>
                  </a:lnTo>
                  <a:lnTo>
                    <a:pt x="108" y="116"/>
                  </a:lnTo>
                  <a:lnTo>
                    <a:pt x="108" y="111"/>
                  </a:lnTo>
                  <a:lnTo>
                    <a:pt x="107" y="108"/>
                  </a:lnTo>
                  <a:lnTo>
                    <a:pt x="107" y="105"/>
                  </a:lnTo>
                  <a:lnTo>
                    <a:pt x="105" y="104"/>
                  </a:lnTo>
                  <a:lnTo>
                    <a:pt x="104" y="104"/>
                  </a:lnTo>
                  <a:lnTo>
                    <a:pt x="102" y="102"/>
                  </a:lnTo>
                  <a:lnTo>
                    <a:pt x="101" y="104"/>
                  </a:lnTo>
                  <a:lnTo>
                    <a:pt x="97" y="104"/>
                  </a:lnTo>
                  <a:lnTo>
                    <a:pt x="96" y="107"/>
                  </a:lnTo>
                  <a:lnTo>
                    <a:pt x="94" y="108"/>
                  </a:lnTo>
                  <a:lnTo>
                    <a:pt x="91" y="113"/>
                  </a:lnTo>
                  <a:lnTo>
                    <a:pt x="88" y="116"/>
                  </a:lnTo>
                  <a:lnTo>
                    <a:pt x="87" y="122"/>
                  </a:lnTo>
                  <a:lnTo>
                    <a:pt x="84" y="127"/>
                  </a:lnTo>
                  <a:lnTo>
                    <a:pt x="81" y="134"/>
                  </a:lnTo>
                  <a:lnTo>
                    <a:pt x="77" y="142"/>
                  </a:lnTo>
                  <a:lnTo>
                    <a:pt x="74" y="150"/>
                  </a:lnTo>
                  <a:lnTo>
                    <a:pt x="71" y="159"/>
                  </a:lnTo>
                  <a:lnTo>
                    <a:pt x="68" y="168"/>
                  </a:lnTo>
                  <a:lnTo>
                    <a:pt x="65" y="179"/>
                  </a:lnTo>
                  <a:lnTo>
                    <a:pt x="62" y="191"/>
                  </a:lnTo>
                  <a:lnTo>
                    <a:pt x="59" y="204"/>
                  </a:lnTo>
                  <a:lnTo>
                    <a:pt x="59" y="204"/>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91"/>
            <p:cNvSpPr>
              <a:spLocks/>
            </p:cNvSpPr>
            <p:nvPr/>
          </p:nvSpPr>
          <p:spPr bwMode="auto">
            <a:xfrm>
              <a:off x="4302" y="1234"/>
              <a:ext cx="91" cy="199"/>
            </a:xfrm>
            <a:custGeom>
              <a:avLst/>
              <a:gdLst>
                <a:gd name="T0" fmla="*/ 134 w 182"/>
                <a:gd name="T1" fmla="*/ 10 h 398"/>
                <a:gd name="T2" fmla="*/ 118 w 182"/>
                <a:gd name="T3" fmla="*/ 73 h 398"/>
                <a:gd name="T4" fmla="*/ 125 w 182"/>
                <a:gd name="T5" fmla="*/ 54 h 398"/>
                <a:gd name="T6" fmla="*/ 133 w 182"/>
                <a:gd name="T7" fmla="*/ 39 h 398"/>
                <a:gd name="T8" fmla="*/ 141 w 182"/>
                <a:gd name="T9" fmla="*/ 27 h 398"/>
                <a:gd name="T10" fmla="*/ 147 w 182"/>
                <a:gd name="T11" fmla="*/ 17 h 398"/>
                <a:gd name="T12" fmla="*/ 153 w 182"/>
                <a:gd name="T13" fmla="*/ 10 h 398"/>
                <a:gd name="T14" fmla="*/ 158 w 182"/>
                <a:gd name="T15" fmla="*/ 3 h 398"/>
                <a:gd name="T16" fmla="*/ 164 w 182"/>
                <a:gd name="T17" fmla="*/ 0 h 398"/>
                <a:gd name="T18" fmla="*/ 168 w 182"/>
                <a:gd name="T19" fmla="*/ 0 h 398"/>
                <a:gd name="T20" fmla="*/ 175 w 182"/>
                <a:gd name="T21" fmla="*/ 2 h 398"/>
                <a:gd name="T22" fmla="*/ 179 w 182"/>
                <a:gd name="T23" fmla="*/ 10 h 398"/>
                <a:gd name="T24" fmla="*/ 182 w 182"/>
                <a:gd name="T25" fmla="*/ 20 h 398"/>
                <a:gd name="T26" fmla="*/ 182 w 182"/>
                <a:gd name="T27" fmla="*/ 37 h 398"/>
                <a:gd name="T28" fmla="*/ 181 w 182"/>
                <a:gd name="T29" fmla="*/ 57 h 398"/>
                <a:gd name="T30" fmla="*/ 176 w 182"/>
                <a:gd name="T31" fmla="*/ 84 h 398"/>
                <a:gd name="T32" fmla="*/ 170 w 182"/>
                <a:gd name="T33" fmla="*/ 114 h 398"/>
                <a:gd name="T34" fmla="*/ 161 w 182"/>
                <a:gd name="T35" fmla="*/ 150 h 398"/>
                <a:gd name="T36" fmla="*/ 98 w 182"/>
                <a:gd name="T37" fmla="*/ 398 h 398"/>
                <a:gd name="T38" fmla="*/ 62 w 182"/>
                <a:gd name="T39" fmla="*/ 398 h 398"/>
                <a:gd name="T40" fmla="*/ 118 w 182"/>
                <a:gd name="T41" fmla="*/ 184 h 398"/>
                <a:gd name="T42" fmla="*/ 121 w 182"/>
                <a:gd name="T43" fmla="*/ 167 h 398"/>
                <a:gd name="T44" fmla="*/ 124 w 182"/>
                <a:gd name="T45" fmla="*/ 153 h 398"/>
                <a:gd name="T46" fmla="*/ 127 w 182"/>
                <a:gd name="T47" fmla="*/ 141 h 398"/>
                <a:gd name="T48" fmla="*/ 127 w 182"/>
                <a:gd name="T49" fmla="*/ 131 h 398"/>
                <a:gd name="T50" fmla="*/ 127 w 182"/>
                <a:gd name="T51" fmla="*/ 125 h 398"/>
                <a:gd name="T52" fmla="*/ 127 w 182"/>
                <a:gd name="T53" fmla="*/ 121 h 398"/>
                <a:gd name="T54" fmla="*/ 125 w 182"/>
                <a:gd name="T55" fmla="*/ 117 h 398"/>
                <a:gd name="T56" fmla="*/ 122 w 182"/>
                <a:gd name="T57" fmla="*/ 117 h 398"/>
                <a:gd name="T58" fmla="*/ 119 w 182"/>
                <a:gd name="T59" fmla="*/ 117 h 398"/>
                <a:gd name="T60" fmla="*/ 116 w 182"/>
                <a:gd name="T61" fmla="*/ 122 h 398"/>
                <a:gd name="T62" fmla="*/ 111 w 182"/>
                <a:gd name="T63" fmla="*/ 128 h 398"/>
                <a:gd name="T64" fmla="*/ 107 w 182"/>
                <a:gd name="T65" fmla="*/ 137 h 398"/>
                <a:gd name="T66" fmla="*/ 102 w 182"/>
                <a:gd name="T67" fmla="*/ 150 h 398"/>
                <a:gd name="T68" fmla="*/ 96 w 182"/>
                <a:gd name="T69" fmla="*/ 165 h 398"/>
                <a:gd name="T70" fmla="*/ 90 w 182"/>
                <a:gd name="T71" fmla="*/ 187 h 398"/>
                <a:gd name="T72" fmla="*/ 84 w 182"/>
                <a:gd name="T73" fmla="*/ 211 h 398"/>
                <a:gd name="T74" fmla="*/ 36 w 182"/>
                <a:gd name="T75" fmla="*/ 398 h 398"/>
                <a:gd name="T76" fmla="*/ 0 w 182"/>
                <a:gd name="T77" fmla="*/ 398 h 398"/>
                <a:gd name="T78" fmla="*/ 102 w 182"/>
                <a:gd name="T79" fmla="*/ 1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 h="398">
                  <a:moveTo>
                    <a:pt x="102" y="10"/>
                  </a:moveTo>
                  <a:lnTo>
                    <a:pt x="134" y="10"/>
                  </a:lnTo>
                  <a:lnTo>
                    <a:pt x="125" y="40"/>
                  </a:lnTo>
                  <a:lnTo>
                    <a:pt x="118" y="73"/>
                  </a:lnTo>
                  <a:lnTo>
                    <a:pt x="122" y="62"/>
                  </a:lnTo>
                  <a:lnTo>
                    <a:pt x="125" y="54"/>
                  </a:lnTo>
                  <a:lnTo>
                    <a:pt x="130" y="47"/>
                  </a:lnTo>
                  <a:lnTo>
                    <a:pt x="133" y="39"/>
                  </a:lnTo>
                  <a:lnTo>
                    <a:pt x="138" y="33"/>
                  </a:lnTo>
                  <a:lnTo>
                    <a:pt x="141" y="27"/>
                  </a:lnTo>
                  <a:lnTo>
                    <a:pt x="144" y="20"/>
                  </a:lnTo>
                  <a:lnTo>
                    <a:pt x="147" y="17"/>
                  </a:lnTo>
                  <a:lnTo>
                    <a:pt x="150" y="13"/>
                  </a:lnTo>
                  <a:lnTo>
                    <a:pt x="153" y="10"/>
                  </a:lnTo>
                  <a:lnTo>
                    <a:pt x="155" y="6"/>
                  </a:lnTo>
                  <a:lnTo>
                    <a:pt x="158" y="3"/>
                  </a:lnTo>
                  <a:lnTo>
                    <a:pt x="161" y="2"/>
                  </a:lnTo>
                  <a:lnTo>
                    <a:pt x="164" y="0"/>
                  </a:lnTo>
                  <a:lnTo>
                    <a:pt x="167" y="0"/>
                  </a:lnTo>
                  <a:lnTo>
                    <a:pt x="168" y="0"/>
                  </a:lnTo>
                  <a:lnTo>
                    <a:pt x="171" y="0"/>
                  </a:lnTo>
                  <a:lnTo>
                    <a:pt x="175" y="2"/>
                  </a:lnTo>
                  <a:lnTo>
                    <a:pt x="178" y="5"/>
                  </a:lnTo>
                  <a:lnTo>
                    <a:pt x="179" y="10"/>
                  </a:lnTo>
                  <a:lnTo>
                    <a:pt x="181" y="14"/>
                  </a:lnTo>
                  <a:lnTo>
                    <a:pt x="182" y="20"/>
                  </a:lnTo>
                  <a:lnTo>
                    <a:pt x="182" y="28"/>
                  </a:lnTo>
                  <a:lnTo>
                    <a:pt x="182" y="37"/>
                  </a:lnTo>
                  <a:lnTo>
                    <a:pt x="181" y="47"/>
                  </a:lnTo>
                  <a:lnTo>
                    <a:pt x="181" y="57"/>
                  </a:lnTo>
                  <a:lnTo>
                    <a:pt x="178" y="70"/>
                  </a:lnTo>
                  <a:lnTo>
                    <a:pt x="176" y="84"/>
                  </a:lnTo>
                  <a:lnTo>
                    <a:pt x="173" y="97"/>
                  </a:lnTo>
                  <a:lnTo>
                    <a:pt x="170" y="114"/>
                  </a:lnTo>
                  <a:lnTo>
                    <a:pt x="165" y="131"/>
                  </a:lnTo>
                  <a:lnTo>
                    <a:pt x="161" y="150"/>
                  </a:lnTo>
                  <a:lnTo>
                    <a:pt x="128" y="273"/>
                  </a:lnTo>
                  <a:lnTo>
                    <a:pt x="98" y="398"/>
                  </a:lnTo>
                  <a:lnTo>
                    <a:pt x="79" y="398"/>
                  </a:lnTo>
                  <a:lnTo>
                    <a:pt x="62" y="398"/>
                  </a:lnTo>
                  <a:lnTo>
                    <a:pt x="90" y="290"/>
                  </a:lnTo>
                  <a:lnTo>
                    <a:pt x="118" y="184"/>
                  </a:lnTo>
                  <a:lnTo>
                    <a:pt x="119" y="174"/>
                  </a:lnTo>
                  <a:lnTo>
                    <a:pt x="121" y="167"/>
                  </a:lnTo>
                  <a:lnTo>
                    <a:pt x="124" y="159"/>
                  </a:lnTo>
                  <a:lnTo>
                    <a:pt x="124" y="153"/>
                  </a:lnTo>
                  <a:lnTo>
                    <a:pt x="125" y="147"/>
                  </a:lnTo>
                  <a:lnTo>
                    <a:pt x="127" y="141"/>
                  </a:lnTo>
                  <a:lnTo>
                    <a:pt x="127" y="136"/>
                  </a:lnTo>
                  <a:lnTo>
                    <a:pt x="127" y="131"/>
                  </a:lnTo>
                  <a:lnTo>
                    <a:pt x="127" y="128"/>
                  </a:lnTo>
                  <a:lnTo>
                    <a:pt x="127" y="125"/>
                  </a:lnTo>
                  <a:lnTo>
                    <a:pt x="127" y="122"/>
                  </a:lnTo>
                  <a:lnTo>
                    <a:pt x="127" y="121"/>
                  </a:lnTo>
                  <a:lnTo>
                    <a:pt x="125" y="119"/>
                  </a:lnTo>
                  <a:lnTo>
                    <a:pt x="125" y="117"/>
                  </a:lnTo>
                  <a:lnTo>
                    <a:pt x="124" y="117"/>
                  </a:lnTo>
                  <a:lnTo>
                    <a:pt x="122" y="117"/>
                  </a:lnTo>
                  <a:lnTo>
                    <a:pt x="121" y="117"/>
                  </a:lnTo>
                  <a:lnTo>
                    <a:pt x="119" y="117"/>
                  </a:lnTo>
                  <a:lnTo>
                    <a:pt x="118" y="119"/>
                  </a:lnTo>
                  <a:lnTo>
                    <a:pt x="116" y="122"/>
                  </a:lnTo>
                  <a:lnTo>
                    <a:pt x="113" y="125"/>
                  </a:lnTo>
                  <a:lnTo>
                    <a:pt x="111" y="128"/>
                  </a:lnTo>
                  <a:lnTo>
                    <a:pt x="108" y="133"/>
                  </a:lnTo>
                  <a:lnTo>
                    <a:pt x="107" y="137"/>
                  </a:lnTo>
                  <a:lnTo>
                    <a:pt x="104" y="142"/>
                  </a:lnTo>
                  <a:lnTo>
                    <a:pt x="102" y="150"/>
                  </a:lnTo>
                  <a:lnTo>
                    <a:pt x="99" y="158"/>
                  </a:lnTo>
                  <a:lnTo>
                    <a:pt x="96" y="165"/>
                  </a:lnTo>
                  <a:lnTo>
                    <a:pt x="93" y="176"/>
                  </a:lnTo>
                  <a:lnTo>
                    <a:pt x="90" y="187"/>
                  </a:lnTo>
                  <a:lnTo>
                    <a:pt x="87" y="198"/>
                  </a:lnTo>
                  <a:lnTo>
                    <a:pt x="84" y="211"/>
                  </a:lnTo>
                  <a:lnTo>
                    <a:pt x="59" y="304"/>
                  </a:lnTo>
                  <a:lnTo>
                    <a:pt x="36" y="398"/>
                  </a:lnTo>
                  <a:lnTo>
                    <a:pt x="17" y="398"/>
                  </a:lnTo>
                  <a:lnTo>
                    <a:pt x="0" y="398"/>
                  </a:lnTo>
                  <a:lnTo>
                    <a:pt x="51" y="204"/>
                  </a:lnTo>
                  <a:lnTo>
                    <a:pt x="102" y="1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92"/>
            <p:cNvSpPr>
              <a:spLocks noEditPoints="1"/>
            </p:cNvSpPr>
            <p:nvPr/>
          </p:nvSpPr>
          <p:spPr bwMode="auto">
            <a:xfrm>
              <a:off x="4370" y="1234"/>
              <a:ext cx="109" cy="272"/>
            </a:xfrm>
            <a:custGeom>
              <a:avLst/>
              <a:gdLst>
                <a:gd name="T0" fmla="*/ 138 w 217"/>
                <a:gd name="T1" fmla="*/ 10 h 544"/>
                <a:gd name="T2" fmla="*/ 164 w 217"/>
                <a:gd name="T3" fmla="*/ 37 h 544"/>
                <a:gd name="T4" fmla="*/ 164 w 217"/>
                <a:gd name="T5" fmla="*/ 50 h 544"/>
                <a:gd name="T6" fmla="*/ 174 w 217"/>
                <a:gd name="T7" fmla="*/ 30 h 544"/>
                <a:gd name="T8" fmla="*/ 181 w 217"/>
                <a:gd name="T9" fmla="*/ 17 h 544"/>
                <a:gd name="T10" fmla="*/ 191 w 217"/>
                <a:gd name="T11" fmla="*/ 6 h 544"/>
                <a:gd name="T12" fmla="*/ 198 w 217"/>
                <a:gd name="T13" fmla="*/ 0 h 544"/>
                <a:gd name="T14" fmla="*/ 205 w 217"/>
                <a:gd name="T15" fmla="*/ 0 h 544"/>
                <a:gd name="T16" fmla="*/ 211 w 217"/>
                <a:gd name="T17" fmla="*/ 3 h 544"/>
                <a:gd name="T18" fmla="*/ 214 w 217"/>
                <a:gd name="T19" fmla="*/ 11 h 544"/>
                <a:gd name="T20" fmla="*/ 217 w 217"/>
                <a:gd name="T21" fmla="*/ 23 h 544"/>
                <a:gd name="T22" fmla="*/ 217 w 217"/>
                <a:gd name="T23" fmla="*/ 39 h 544"/>
                <a:gd name="T24" fmla="*/ 215 w 217"/>
                <a:gd name="T25" fmla="*/ 60 h 544"/>
                <a:gd name="T26" fmla="*/ 209 w 217"/>
                <a:gd name="T27" fmla="*/ 108 h 544"/>
                <a:gd name="T28" fmla="*/ 198 w 217"/>
                <a:gd name="T29" fmla="*/ 165 h 544"/>
                <a:gd name="T30" fmla="*/ 181 w 217"/>
                <a:gd name="T31" fmla="*/ 230 h 544"/>
                <a:gd name="T32" fmla="*/ 163 w 217"/>
                <a:gd name="T33" fmla="*/ 292 h 544"/>
                <a:gd name="T34" fmla="*/ 144 w 217"/>
                <a:gd name="T35" fmla="*/ 341 h 544"/>
                <a:gd name="T36" fmla="*/ 132 w 217"/>
                <a:gd name="T37" fmla="*/ 367 h 544"/>
                <a:gd name="T38" fmla="*/ 124 w 217"/>
                <a:gd name="T39" fmla="*/ 381 h 544"/>
                <a:gd name="T40" fmla="*/ 117 w 217"/>
                <a:gd name="T41" fmla="*/ 393 h 544"/>
                <a:gd name="T42" fmla="*/ 109 w 217"/>
                <a:gd name="T43" fmla="*/ 401 h 544"/>
                <a:gd name="T44" fmla="*/ 101 w 217"/>
                <a:gd name="T45" fmla="*/ 406 h 544"/>
                <a:gd name="T46" fmla="*/ 95 w 217"/>
                <a:gd name="T47" fmla="*/ 406 h 544"/>
                <a:gd name="T48" fmla="*/ 87 w 217"/>
                <a:gd name="T49" fmla="*/ 399 h 544"/>
                <a:gd name="T50" fmla="*/ 83 w 217"/>
                <a:gd name="T51" fmla="*/ 379 h 544"/>
                <a:gd name="T52" fmla="*/ 60 w 217"/>
                <a:gd name="T53" fmla="*/ 452 h 544"/>
                <a:gd name="T54" fmla="*/ 0 w 217"/>
                <a:gd name="T55" fmla="*/ 544 h 544"/>
                <a:gd name="T56" fmla="*/ 120 w 217"/>
                <a:gd name="T57" fmla="*/ 215 h 544"/>
                <a:gd name="T58" fmla="*/ 114 w 217"/>
                <a:gd name="T59" fmla="*/ 244 h 544"/>
                <a:gd name="T60" fmla="*/ 111 w 217"/>
                <a:gd name="T61" fmla="*/ 267 h 544"/>
                <a:gd name="T62" fmla="*/ 109 w 217"/>
                <a:gd name="T63" fmla="*/ 282 h 544"/>
                <a:gd name="T64" fmla="*/ 112 w 217"/>
                <a:gd name="T65" fmla="*/ 292 h 544"/>
                <a:gd name="T66" fmla="*/ 115 w 217"/>
                <a:gd name="T67" fmla="*/ 295 h 544"/>
                <a:gd name="T68" fmla="*/ 120 w 217"/>
                <a:gd name="T69" fmla="*/ 292 h 544"/>
                <a:gd name="T70" fmla="*/ 126 w 217"/>
                <a:gd name="T71" fmla="*/ 282 h 544"/>
                <a:gd name="T72" fmla="*/ 134 w 217"/>
                <a:gd name="T73" fmla="*/ 267 h 544"/>
                <a:gd name="T74" fmla="*/ 141 w 217"/>
                <a:gd name="T75" fmla="*/ 244 h 544"/>
                <a:gd name="T76" fmla="*/ 151 w 217"/>
                <a:gd name="T77" fmla="*/ 213 h 544"/>
                <a:gd name="T78" fmla="*/ 160 w 217"/>
                <a:gd name="T79" fmla="*/ 179 h 544"/>
                <a:gd name="T80" fmla="*/ 166 w 217"/>
                <a:gd name="T81" fmla="*/ 151 h 544"/>
                <a:gd name="T82" fmla="*/ 168 w 217"/>
                <a:gd name="T83" fmla="*/ 131 h 544"/>
                <a:gd name="T84" fmla="*/ 168 w 217"/>
                <a:gd name="T85" fmla="*/ 117 h 544"/>
                <a:gd name="T86" fmla="*/ 166 w 217"/>
                <a:gd name="T87" fmla="*/ 111 h 544"/>
                <a:gd name="T88" fmla="*/ 161 w 217"/>
                <a:gd name="T89" fmla="*/ 110 h 544"/>
                <a:gd name="T90" fmla="*/ 155 w 217"/>
                <a:gd name="T91" fmla="*/ 114 h 544"/>
                <a:gd name="T92" fmla="*/ 149 w 217"/>
                <a:gd name="T93" fmla="*/ 127 h 544"/>
                <a:gd name="T94" fmla="*/ 141 w 217"/>
                <a:gd name="T95" fmla="*/ 145 h 544"/>
                <a:gd name="T96" fmla="*/ 132 w 217"/>
                <a:gd name="T97" fmla="*/ 170 h 544"/>
                <a:gd name="T98" fmla="*/ 123 w 217"/>
                <a:gd name="T99" fmla="*/ 20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 h="544">
                  <a:moveTo>
                    <a:pt x="0" y="544"/>
                  </a:moveTo>
                  <a:lnTo>
                    <a:pt x="69" y="276"/>
                  </a:lnTo>
                  <a:lnTo>
                    <a:pt x="138" y="10"/>
                  </a:lnTo>
                  <a:lnTo>
                    <a:pt x="155" y="10"/>
                  </a:lnTo>
                  <a:lnTo>
                    <a:pt x="172" y="10"/>
                  </a:lnTo>
                  <a:lnTo>
                    <a:pt x="164" y="37"/>
                  </a:lnTo>
                  <a:lnTo>
                    <a:pt x="157" y="67"/>
                  </a:lnTo>
                  <a:lnTo>
                    <a:pt x="160" y="57"/>
                  </a:lnTo>
                  <a:lnTo>
                    <a:pt x="164" y="50"/>
                  </a:lnTo>
                  <a:lnTo>
                    <a:pt x="168" y="42"/>
                  </a:lnTo>
                  <a:lnTo>
                    <a:pt x="171" y="36"/>
                  </a:lnTo>
                  <a:lnTo>
                    <a:pt x="174" y="30"/>
                  </a:lnTo>
                  <a:lnTo>
                    <a:pt x="177" y="25"/>
                  </a:lnTo>
                  <a:lnTo>
                    <a:pt x="180" y="20"/>
                  </a:lnTo>
                  <a:lnTo>
                    <a:pt x="181" y="17"/>
                  </a:lnTo>
                  <a:lnTo>
                    <a:pt x="185" y="13"/>
                  </a:lnTo>
                  <a:lnTo>
                    <a:pt x="188" y="10"/>
                  </a:lnTo>
                  <a:lnTo>
                    <a:pt x="191" y="6"/>
                  </a:lnTo>
                  <a:lnTo>
                    <a:pt x="194" y="5"/>
                  </a:lnTo>
                  <a:lnTo>
                    <a:pt x="195" y="2"/>
                  </a:lnTo>
                  <a:lnTo>
                    <a:pt x="198" y="0"/>
                  </a:lnTo>
                  <a:lnTo>
                    <a:pt x="200" y="0"/>
                  </a:lnTo>
                  <a:lnTo>
                    <a:pt x="203" y="0"/>
                  </a:lnTo>
                  <a:lnTo>
                    <a:pt x="205" y="0"/>
                  </a:lnTo>
                  <a:lnTo>
                    <a:pt x="208" y="0"/>
                  </a:lnTo>
                  <a:lnTo>
                    <a:pt x="209" y="2"/>
                  </a:lnTo>
                  <a:lnTo>
                    <a:pt x="211" y="3"/>
                  </a:lnTo>
                  <a:lnTo>
                    <a:pt x="212" y="6"/>
                  </a:lnTo>
                  <a:lnTo>
                    <a:pt x="214" y="8"/>
                  </a:lnTo>
                  <a:lnTo>
                    <a:pt x="214" y="11"/>
                  </a:lnTo>
                  <a:lnTo>
                    <a:pt x="215" y="14"/>
                  </a:lnTo>
                  <a:lnTo>
                    <a:pt x="215" y="19"/>
                  </a:lnTo>
                  <a:lnTo>
                    <a:pt x="217" y="23"/>
                  </a:lnTo>
                  <a:lnTo>
                    <a:pt x="217" y="28"/>
                  </a:lnTo>
                  <a:lnTo>
                    <a:pt x="217" y="33"/>
                  </a:lnTo>
                  <a:lnTo>
                    <a:pt x="217" y="39"/>
                  </a:lnTo>
                  <a:lnTo>
                    <a:pt x="217" y="45"/>
                  </a:lnTo>
                  <a:lnTo>
                    <a:pt x="217" y="53"/>
                  </a:lnTo>
                  <a:lnTo>
                    <a:pt x="215" y="60"/>
                  </a:lnTo>
                  <a:lnTo>
                    <a:pt x="214" y="74"/>
                  </a:lnTo>
                  <a:lnTo>
                    <a:pt x="212" y="91"/>
                  </a:lnTo>
                  <a:lnTo>
                    <a:pt x="209" y="108"/>
                  </a:lnTo>
                  <a:lnTo>
                    <a:pt x="206" y="127"/>
                  </a:lnTo>
                  <a:lnTo>
                    <a:pt x="201" y="145"/>
                  </a:lnTo>
                  <a:lnTo>
                    <a:pt x="198" y="165"/>
                  </a:lnTo>
                  <a:lnTo>
                    <a:pt x="194" y="185"/>
                  </a:lnTo>
                  <a:lnTo>
                    <a:pt x="188" y="207"/>
                  </a:lnTo>
                  <a:lnTo>
                    <a:pt x="181" y="230"/>
                  </a:lnTo>
                  <a:lnTo>
                    <a:pt x="175" y="253"/>
                  </a:lnTo>
                  <a:lnTo>
                    <a:pt x="169" y="273"/>
                  </a:lnTo>
                  <a:lnTo>
                    <a:pt x="163" y="292"/>
                  </a:lnTo>
                  <a:lnTo>
                    <a:pt x="157" y="310"/>
                  </a:lnTo>
                  <a:lnTo>
                    <a:pt x="151" y="327"/>
                  </a:lnTo>
                  <a:lnTo>
                    <a:pt x="144" y="341"/>
                  </a:lnTo>
                  <a:lnTo>
                    <a:pt x="138" y="355"/>
                  </a:lnTo>
                  <a:lnTo>
                    <a:pt x="135" y="361"/>
                  </a:lnTo>
                  <a:lnTo>
                    <a:pt x="132" y="367"/>
                  </a:lnTo>
                  <a:lnTo>
                    <a:pt x="129" y="372"/>
                  </a:lnTo>
                  <a:lnTo>
                    <a:pt x="126" y="376"/>
                  </a:lnTo>
                  <a:lnTo>
                    <a:pt x="124" y="381"/>
                  </a:lnTo>
                  <a:lnTo>
                    <a:pt x="121" y="386"/>
                  </a:lnTo>
                  <a:lnTo>
                    <a:pt x="118" y="390"/>
                  </a:lnTo>
                  <a:lnTo>
                    <a:pt x="117" y="393"/>
                  </a:lnTo>
                  <a:lnTo>
                    <a:pt x="114" y="396"/>
                  </a:lnTo>
                  <a:lnTo>
                    <a:pt x="111" y="399"/>
                  </a:lnTo>
                  <a:lnTo>
                    <a:pt x="109" y="401"/>
                  </a:lnTo>
                  <a:lnTo>
                    <a:pt x="106" y="403"/>
                  </a:lnTo>
                  <a:lnTo>
                    <a:pt x="104" y="404"/>
                  </a:lnTo>
                  <a:lnTo>
                    <a:pt x="101" y="406"/>
                  </a:lnTo>
                  <a:lnTo>
                    <a:pt x="100" y="406"/>
                  </a:lnTo>
                  <a:lnTo>
                    <a:pt x="98" y="406"/>
                  </a:lnTo>
                  <a:lnTo>
                    <a:pt x="95" y="406"/>
                  </a:lnTo>
                  <a:lnTo>
                    <a:pt x="94" y="406"/>
                  </a:lnTo>
                  <a:lnTo>
                    <a:pt x="90" y="403"/>
                  </a:lnTo>
                  <a:lnTo>
                    <a:pt x="87" y="399"/>
                  </a:lnTo>
                  <a:lnTo>
                    <a:pt x="86" y="395"/>
                  </a:lnTo>
                  <a:lnTo>
                    <a:pt x="84" y="387"/>
                  </a:lnTo>
                  <a:lnTo>
                    <a:pt x="83" y="379"/>
                  </a:lnTo>
                  <a:lnTo>
                    <a:pt x="83" y="370"/>
                  </a:lnTo>
                  <a:lnTo>
                    <a:pt x="83" y="359"/>
                  </a:lnTo>
                  <a:lnTo>
                    <a:pt x="60" y="452"/>
                  </a:lnTo>
                  <a:lnTo>
                    <a:pt x="35" y="544"/>
                  </a:lnTo>
                  <a:lnTo>
                    <a:pt x="18" y="544"/>
                  </a:lnTo>
                  <a:lnTo>
                    <a:pt x="0" y="544"/>
                  </a:lnTo>
                  <a:lnTo>
                    <a:pt x="0" y="544"/>
                  </a:lnTo>
                  <a:close/>
                  <a:moveTo>
                    <a:pt x="123" y="204"/>
                  </a:moveTo>
                  <a:lnTo>
                    <a:pt x="120" y="215"/>
                  </a:lnTo>
                  <a:lnTo>
                    <a:pt x="118" y="225"/>
                  </a:lnTo>
                  <a:lnTo>
                    <a:pt x="115" y="235"/>
                  </a:lnTo>
                  <a:lnTo>
                    <a:pt x="114" y="244"/>
                  </a:lnTo>
                  <a:lnTo>
                    <a:pt x="112" y="252"/>
                  </a:lnTo>
                  <a:lnTo>
                    <a:pt x="111" y="259"/>
                  </a:lnTo>
                  <a:lnTo>
                    <a:pt x="111" y="267"/>
                  </a:lnTo>
                  <a:lnTo>
                    <a:pt x="111" y="273"/>
                  </a:lnTo>
                  <a:lnTo>
                    <a:pt x="109" y="278"/>
                  </a:lnTo>
                  <a:lnTo>
                    <a:pt x="109" y="282"/>
                  </a:lnTo>
                  <a:lnTo>
                    <a:pt x="111" y="285"/>
                  </a:lnTo>
                  <a:lnTo>
                    <a:pt x="111" y="288"/>
                  </a:lnTo>
                  <a:lnTo>
                    <a:pt x="112" y="292"/>
                  </a:lnTo>
                  <a:lnTo>
                    <a:pt x="112" y="293"/>
                  </a:lnTo>
                  <a:lnTo>
                    <a:pt x="114" y="295"/>
                  </a:lnTo>
                  <a:lnTo>
                    <a:pt x="115" y="295"/>
                  </a:lnTo>
                  <a:lnTo>
                    <a:pt x="117" y="295"/>
                  </a:lnTo>
                  <a:lnTo>
                    <a:pt x="118" y="293"/>
                  </a:lnTo>
                  <a:lnTo>
                    <a:pt x="120" y="292"/>
                  </a:lnTo>
                  <a:lnTo>
                    <a:pt x="123" y="288"/>
                  </a:lnTo>
                  <a:lnTo>
                    <a:pt x="124" y="287"/>
                  </a:lnTo>
                  <a:lnTo>
                    <a:pt x="126" y="282"/>
                  </a:lnTo>
                  <a:lnTo>
                    <a:pt x="129" y="278"/>
                  </a:lnTo>
                  <a:lnTo>
                    <a:pt x="132" y="273"/>
                  </a:lnTo>
                  <a:lnTo>
                    <a:pt x="134" y="267"/>
                  </a:lnTo>
                  <a:lnTo>
                    <a:pt x="137" y="261"/>
                  </a:lnTo>
                  <a:lnTo>
                    <a:pt x="140" y="253"/>
                  </a:lnTo>
                  <a:lnTo>
                    <a:pt x="141" y="244"/>
                  </a:lnTo>
                  <a:lnTo>
                    <a:pt x="144" y="235"/>
                  </a:lnTo>
                  <a:lnTo>
                    <a:pt x="148" y="224"/>
                  </a:lnTo>
                  <a:lnTo>
                    <a:pt x="151" y="213"/>
                  </a:lnTo>
                  <a:lnTo>
                    <a:pt x="154" y="201"/>
                  </a:lnTo>
                  <a:lnTo>
                    <a:pt x="157" y="190"/>
                  </a:lnTo>
                  <a:lnTo>
                    <a:pt x="160" y="179"/>
                  </a:lnTo>
                  <a:lnTo>
                    <a:pt x="161" y="168"/>
                  </a:lnTo>
                  <a:lnTo>
                    <a:pt x="164" y="159"/>
                  </a:lnTo>
                  <a:lnTo>
                    <a:pt x="166" y="151"/>
                  </a:lnTo>
                  <a:lnTo>
                    <a:pt x="166" y="144"/>
                  </a:lnTo>
                  <a:lnTo>
                    <a:pt x="168" y="137"/>
                  </a:lnTo>
                  <a:lnTo>
                    <a:pt x="168" y="131"/>
                  </a:lnTo>
                  <a:lnTo>
                    <a:pt x="168" y="127"/>
                  </a:lnTo>
                  <a:lnTo>
                    <a:pt x="168" y="122"/>
                  </a:lnTo>
                  <a:lnTo>
                    <a:pt x="168" y="117"/>
                  </a:lnTo>
                  <a:lnTo>
                    <a:pt x="168" y="114"/>
                  </a:lnTo>
                  <a:lnTo>
                    <a:pt x="168" y="113"/>
                  </a:lnTo>
                  <a:lnTo>
                    <a:pt x="166" y="111"/>
                  </a:lnTo>
                  <a:lnTo>
                    <a:pt x="164" y="110"/>
                  </a:lnTo>
                  <a:lnTo>
                    <a:pt x="163" y="110"/>
                  </a:lnTo>
                  <a:lnTo>
                    <a:pt x="161" y="110"/>
                  </a:lnTo>
                  <a:lnTo>
                    <a:pt x="160" y="111"/>
                  </a:lnTo>
                  <a:lnTo>
                    <a:pt x="158" y="113"/>
                  </a:lnTo>
                  <a:lnTo>
                    <a:pt x="155" y="114"/>
                  </a:lnTo>
                  <a:lnTo>
                    <a:pt x="154" y="117"/>
                  </a:lnTo>
                  <a:lnTo>
                    <a:pt x="151" y="122"/>
                  </a:lnTo>
                  <a:lnTo>
                    <a:pt x="149" y="127"/>
                  </a:lnTo>
                  <a:lnTo>
                    <a:pt x="146" y="131"/>
                  </a:lnTo>
                  <a:lnTo>
                    <a:pt x="144" y="137"/>
                  </a:lnTo>
                  <a:lnTo>
                    <a:pt x="141" y="145"/>
                  </a:lnTo>
                  <a:lnTo>
                    <a:pt x="138" y="153"/>
                  </a:lnTo>
                  <a:lnTo>
                    <a:pt x="135" y="161"/>
                  </a:lnTo>
                  <a:lnTo>
                    <a:pt x="132" y="170"/>
                  </a:lnTo>
                  <a:lnTo>
                    <a:pt x="129" y="181"/>
                  </a:lnTo>
                  <a:lnTo>
                    <a:pt x="126" y="191"/>
                  </a:lnTo>
                  <a:lnTo>
                    <a:pt x="123" y="204"/>
                  </a:lnTo>
                  <a:lnTo>
                    <a:pt x="123" y="204"/>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93"/>
            <p:cNvSpPr>
              <a:spLocks/>
            </p:cNvSpPr>
            <p:nvPr/>
          </p:nvSpPr>
          <p:spPr bwMode="auto">
            <a:xfrm>
              <a:off x="4448" y="1234"/>
              <a:ext cx="85" cy="199"/>
            </a:xfrm>
            <a:custGeom>
              <a:avLst/>
              <a:gdLst>
                <a:gd name="T0" fmla="*/ 117 w 170"/>
                <a:gd name="T1" fmla="*/ 10 h 398"/>
                <a:gd name="T2" fmla="*/ 125 w 170"/>
                <a:gd name="T3" fmla="*/ 40 h 398"/>
                <a:gd name="T4" fmla="*/ 120 w 170"/>
                <a:gd name="T5" fmla="*/ 62 h 398"/>
                <a:gd name="T6" fmla="*/ 128 w 170"/>
                <a:gd name="T7" fmla="*/ 45 h 398"/>
                <a:gd name="T8" fmla="*/ 134 w 170"/>
                <a:gd name="T9" fmla="*/ 31 h 398"/>
                <a:gd name="T10" fmla="*/ 139 w 170"/>
                <a:gd name="T11" fmla="*/ 20 h 398"/>
                <a:gd name="T12" fmla="*/ 144 w 170"/>
                <a:gd name="T13" fmla="*/ 11 h 398"/>
                <a:gd name="T14" fmla="*/ 148 w 170"/>
                <a:gd name="T15" fmla="*/ 6 h 398"/>
                <a:gd name="T16" fmla="*/ 153 w 170"/>
                <a:gd name="T17" fmla="*/ 2 h 398"/>
                <a:gd name="T18" fmla="*/ 156 w 170"/>
                <a:gd name="T19" fmla="*/ 0 h 398"/>
                <a:gd name="T20" fmla="*/ 159 w 170"/>
                <a:gd name="T21" fmla="*/ 0 h 398"/>
                <a:gd name="T22" fmla="*/ 164 w 170"/>
                <a:gd name="T23" fmla="*/ 3 h 398"/>
                <a:gd name="T24" fmla="*/ 167 w 170"/>
                <a:gd name="T25" fmla="*/ 8 h 398"/>
                <a:gd name="T26" fmla="*/ 168 w 170"/>
                <a:gd name="T27" fmla="*/ 16 h 398"/>
                <a:gd name="T28" fmla="*/ 150 w 170"/>
                <a:gd name="T29" fmla="*/ 73 h 398"/>
                <a:gd name="T30" fmla="*/ 130 w 170"/>
                <a:gd name="T31" fmla="*/ 122 h 398"/>
                <a:gd name="T32" fmla="*/ 127 w 170"/>
                <a:gd name="T33" fmla="*/ 116 h 398"/>
                <a:gd name="T34" fmla="*/ 122 w 170"/>
                <a:gd name="T35" fmla="*/ 116 h 398"/>
                <a:gd name="T36" fmla="*/ 119 w 170"/>
                <a:gd name="T37" fmla="*/ 119 h 398"/>
                <a:gd name="T38" fmla="*/ 114 w 170"/>
                <a:gd name="T39" fmla="*/ 125 h 398"/>
                <a:gd name="T40" fmla="*/ 110 w 170"/>
                <a:gd name="T41" fmla="*/ 134 h 398"/>
                <a:gd name="T42" fmla="*/ 105 w 170"/>
                <a:gd name="T43" fmla="*/ 144 h 398"/>
                <a:gd name="T44" fmla="*/ 102 w 170"/>
                <a:gd name="T45" fmla="*/ 154 h 398"/>
                <a:gd name="T46" fmla="*/ 97 w 170"/>
                <a:gd name="T47" fmla="*/ 167 h 398"/>
                <a:gd name="T48" fmla="*/ 93 w 170"/>
                <a:gd name="T49" fmla="*/ 181 h 398"/>
                <a:gd name="T50" fmla="*/ 88 w 170"/>
                <a:gd name="T51" fmla="*/ 196 h 398"/>
                <a:gd name="T52" fmla="*/ 83 w 170"/>
                <a:gd name="T53" fmla="*/ 215 h 398"/>
                <a:gd name="T54" fmla="*/ 77 w 170"/>
                <a:gd name="T55" fmla="*/ 235 h 398"/>
                <a:gd name="T56" fmla="*/ 71 w 170"/>
                <a:gd name="T57" fmla="*/ 256 h 398"/>
                <a:gd name="T58" fmla="*/ 53 w 170"/>
                <a:gd name="T59" fmla="*/ 332 h 398"/>
                <a:gd name="T60" fmla="*/ 17 w 170"/>
                <a:gd name="T61" fmla="*/ 398 h 398"/>
                <a:gd name="T62" fmla="*/ 100 w 170"/>
                <a:gd name="T63" fmla="*/ 1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398">
                  <a:moveTo>
                    <a:pt x="100" y="10"/>
                  </a:moveTo>
                  <a:lnTo>
                    <a:pt x="117" y="10"/>
                  </a:lnTo>
                  <a:lnTo>
                    <a:pt x="134" y="10"/>
                  </a:lnTo>
                  <a:lnTo>
                    <a:pt x="125" y="40"/>
                  </a:lnTo>
                  <a:lnTo>
                    <a:pt x="117" y="73"/>
                  </a:lnTo>
                  <a:lnTo>
                    <a:pt x="120" y="62"/>
                  </a:lnTo>
                  <a:lnTo>
                    <a:pt x="125" y="53"/>
                  </a:lnTo>
                  <a:lnTo>
                    <a:pt x="128" y="45"/>
                  </a:lnTo>
                  <a:lnTo>
                    <a:pt x="131" y="37"/>
                  </a:lnTo>
                  <a:lnTo>
                    <a:pt x="134" y="31"/>
                  </a:lnTo>
                  <a:lnTo>
                    <a:pt x="137" y="25"/>
                  </a:lnTo>
                  <a:lnTo>
                    <a:pt x="139" y="20"/>
                  </a:lnTo>
                  <a:lnTo>
                    <a:pt x="142" y="16"/>
                  </a:lnTo>
                  <a:lnTo>
                    <a:pt x="144" y="11"/>
                  </a:lnTo>
                  <a:lnTo>
                    <a:pt x="147" y="8"/>
                  </a:lnTo>
                  <a:lnTo>
                    <a:pt x="148" y="6"/>
                  </a:lnTo>
                  <a:lnTo>
                    <a:pt x="150" y="3"/>
                  </a:lnTo>
                  <a:lnTo>
                    <a:pt x="153" y="2"/>
                  </a:lnTo>
                  <a:lnTo>
                    <a:pt x="154" y="0"/>
                  </a:lnTo>
                  <a:lnTo>
                    <a:pt x="156" y="0"/>
                  </a:lnTo>
                  <a:lnTo>
                    <a:pt x="157" y="0"/>
                  </a:lnTo>
                  <a:lnTo>
                    <a:pt x="159" y="0"/>
                  </a:lnTo>
                  <a:lnTo>
                    <a:pt x="162" y="2"/>
                  </a:lnTo>
                  <a:lnTo>
                    <a:pt x="164" y="3"/>
                  </a:lnTo>
                  <a:lnTo>
                    <a:pt x="165" y="5"/>
                  </a:lnTo>
                  <a:lnTo>
                    <a:pt x="167" y="8"/>
                  </a:lnTo>
                  <a:lnTo>
                    <a:pt x="167" y="11"/>
                  </a:lnTo>
                  <a:lnTo>
                    <a:pt x="168" y="16"/>
                  </a:lnTo>
                  <a:lnTo>
                    <a:pt x="170" y="20"/>
                  </a:lnTo>
                  <a:lnTo>
                    <a:pt x="150" y="73"/>
                  </a:lnTo>
                  <a:lnTo>
                    <a:pt x="131" y="127"/>
                  </a:lnTo>
                  <a:lnTo>
                    <a:pt x="130" y="122"/>
                  </a:lnTo>
                  <a:lnTo>
                    <a:pt x="128" y="117"/>
                  </a:lnTo>
                  <a:lnTo>
                    <a:pt x="127" y="116"/>
                  </a:lnTo>
                  <a:lnTo>
                    <a:pt x="125" y="116"/>
                  </a:lnTo>
                  <a:lnTo>
                    <a:pt x="122" y="116"/>
                  </a:lnTo>
                  <a:lnTo>
                    <a:pt x="120" y="117"/>
                  </a:lnTo>
                  <a:lnTo>
                    <a:pt x="119" y="119"/>
                  </a:lnTo>
                  <a:lnTo>
                    <a:pt x="116" y="122"/>
                  </a:lnTo>
                  <a:lnTo>
                    <a:pt x="114" y="125"/>
                  </a:lnTo>
                  <a:lnTo>
                    <a:pt x="113" y="130"/>
                  </a:lnTo>
                  <a:lnTo>
                    <a:pt x="110" y="134"/>
                  </a:lnTo>
                  <a:lnTo>
                    <a:pt x="108" y="141"/>
                  </a:lnTo>
                  <a:lnTo>
                    <a:pt x="105" y="144"/>
                  </a:lnTo>
                  <a:lnTo>
                    <a:pt x="103" y="150"/>
                  </a:lnTo>
                  <a:lnTo>
                    <a:pt x="102" y="154"/>
                  </a:lnTo>
                  <a:lnTo>
                    <a:pt x="100" y="161"/>
                  </a:lnTo>
                  <a:lnTo>
                    <a:pt x="97" y="167"/>
                  </a:lnTo>
                  <a:lnTo>
                    <a:pt x="96" y="173"/>
                  </a:lnTo>
                  <a:lnTo>
                    <a:pt x="93" y="181"/>
                  </a:lnTo>
                  <a:lnTo>
                    <a:pt x="91" y="188"/>
                  </a:lnTo>
                  <a:lnTo>
                    <a:pt x="88" y="196"/>
                  </a:lnTo>
                  <a:lnTo>
                    <a:pt x="85" y="205"/>
                  </a:lnTo>
                  <a:lnTo>
                    <a:pt x="83" y="215"/>
                  </a:lnTo>
                  <a:lnTo>
                    <a:pt x="80" y="224"/>
                  </a:lnTo>
                  <a:lnTo>
                    <a:pt x="77" y="235"/>
                  </a:lnTo>
                  <a:lnTo>
                    <a:pt x="74" y="245"/>
                  </a:lnTo>
                  <a:lnTo>
                    <a:pt x="71" y="256"/>
                  </a:lnTo>
                  <a:lnTo>
                    <a:pt x="70" y="267"/>
                  </a:lnTo>
                  <a:lnTo>
                    <a:pt x="53" y="332"/>
                  </a:lnTo>
                  <a:lnTo>
                    <a:pt x="36" y="398"/>
                  </a:lnTo>
                  <a:lnTo>
                    <a:pt x="17" y="398"/>
                  </a:lnTo>
                  <a:lnTo>
                    <a:pt x="0" y="398"/>
                  </a:lnTo>
                  <a:lnTo>
                    <a:pt x="100" y="1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94"/>
            <p:cNvSpPr>
              <a:spLocks noEditPoints="1"/>
            </p:cNvSpPr>
            <p:nvPr/>
          </p:nvSpPr>
          <p:spPr bwMode="auto">
            <a:xfrm>
              <a:off x="4500" y="1234"/>
              <a:ext cx="76" cy="203"/>
            </a:xfrm>
            <a:custGeom>
              <a:avLst/>
              <a:gdLst>
                <a:gd name="T0" fmla="*/ 36 w 153"/>
                <a:gd name="T1" fmla="*/ 162 h 406"/>
                <a:gd name="T2" fmla="*/ 54 w 153"/>
                <a:gd name="T3" fmla="*/ 105 h 406"/>
                <a:gd name="T4" fmla="*/ 76 w 153"/>
                <a:gd name="T5" fmla="*/ 57 h 406"/>
                <a:gd name="T6" fmla="*/ 85 w 153"/>
                <a:gd name="T7" fmla="*/ 37 h 406"/>
                <a:gd name="T8" fmla="*/ 96 w 153"/>
                <a:gd name="T9" fmla="*/ 22 h 406"/>
                <a:gd name="T10" fmla="*/ 107 w 153"/>
                <a:gd name="T11" fmla="*/ 11 h 406"/>
                <a:gd name="T12" fmla="*/ 116 w 153"/>
                <a:gd name="T13" fmla="*/ 3 h 406"/>
                <a:gd name="T14" fmla="*/ 125 w 153"/>
                <a:gd name="T15" fmla="*/ 0 h 406"/>
                <a:gd name="T16" fmla="*/ 135 w 153"/>
                <a:gd name="T17" fmla="*/ 0 h 406"/>
                <a:gd name="T18" fmla="*/ 142 w 153"/>
                <a:gd name="T19" fmla="*/ 6 h 406"/>
                <a:gd name="T20" fmla="*/ 148 w 153"/>
                <a:gd name="T21" fmla="*/ 17 h 406"/>
                <a:gd name="T22" fmla="*/ 151 w 153"/>
                <a:gd name="T23" fmla="*/ 33 h 406"/>
                <a:gd name="T24" fmla="*/ 153 w 153"/>
                <a:gd name="T25" fmla="*/ 51 h 406"/>
                <a:gd name="T26" fmla="*/ 151 w 153"/>
                <a:gd name="T27" fmla="*/ 82 h 406"/>
                <a:gd name="T28" fmla="*/ 144 w 153"/>
                <a:gd name="T29" fmla="*/ 128 h 406"/>
                <a:gd name="T30" fmla="*/ 133 w 153"/>
                <a:gd name="T31" fmla="*/ 182 h 406"/>
                <a:gd name="T32" fmla="*/ 116 w 153"/>
                <a:gd name="T33" fmla="*/ 245 h 406"/>
                <a:gd name="T34" fmla="*/ 98 w 153"/>
                <a:gd name="T35" fmla="*/ 301 h 406"/>
                <a:gd name="T36" fmla="*/ 76 w 153"/>
                <a:gd name="T37" fmla="*/ 349 h 406"/>
                <a:gd name="T38" fmla="*/ 65 w 153"/>
                <a:gd name="T39" fmla="*/ 369 h 406"/>
                <a:gd name="T40" fmla="*/ 56 w 153"/>
                <a:gd name="T41" fmla="*/ 384 h 406"/>
                <a:gd name="T42" fmla="*/ 45 w 153"/>
                <a:gd name="T43" fmla="*/ 395 h 406"/>
                <a:gd name="T44" fmla="*/ 36 w 153"/>
                <a:gd name="T45" fmla="*/ 403 h 406"/>
                <a:gd name="T46" fmla="*/ 27 w 153"/>
                <a:gd name="T47" fmla="*/ 406 h 406"/>
                <a:gd name="T48" fmla="*/ 13 w 153"/>
                <a:gd name="T49" fmla="*/ 403 h 406"/>
                <a:gd name="T50" fmla="*/ 4 w 153"/>
                <a:gd name="T51" fmla="*/ 387 h 406"/>
                <a:gd name="T52" fmla="*/ 0 w 153"/>
                <a:gd name="T53" fmla="*/ 358 h 406"/>
                <a:gd name="T54" fmla="*/ 2 w 153"/>
                <a:gd name="T55" fmla="*/ 309 h 406"/>
                <a:gd name="T56" fmla="*/ 13 w 153"/>
                <a:gd name="T57" fmla="*/ 250 h 406"/>
                <a:gd name="T58" fmla="*/ 24 w 153"/>
                <a:gd name="T59" fmla="*/ 204 h 406"/>
                <a:gd name="T60" fmla="*/ 53 w 153"/>
                <a:gd name="T61" fmla="*/ 228 h 406"/>
                <a:gd name="T62" fmla="*/ 47 w 153"/>
                <a:gd name="T63" fmla="*/ 258 h 406"/>
                <a:gd name="T64" fmla="*/ 44 w 153"/>
                <a:gd name="T65" fmla="*/ 281 h 406"/>
                <a:gd name="T66" fmla="*/ 44 w 153"/>
                <a:gd name="T67" fmla="*/ 296 h 406"/>
                <a:gd name="T68" fmla="*/ 45 w 153"/>
                <a:gd name="T69" fmla="*/ 304 h 406"/>
                <a:gd name="T70" fmla="*/ 51 w 153"/>
                <a:gd name="T71" fmla="*/ 305 h 406"/>
                <a:gd name="T72" fmla="*/ 57 w 153"/>
                <a:gd name="T73" fmla="*/ 299 h 406"/>
                <a:gd name="T74" fmla="*/ 65 w 153"/>
                <a:gd name="T75" fmla="*/ 287 h 406"/>
                <a:gd name="T76" fmla="*/ 73 w 153"/>
                <a:gd name="T77" fmla="*/ 267 h 406"/>
                <a:gd name="T78" fmla="*/ 82 w 153"/>
                <a:gd name="T79" fmla="*/ 239 h 406"/>
                <a:gd name="T80" fmla="*/ 93 w 153"/>
                <a:gd name="T81" fmla="*/ 202 h 406"/>
                <a:gd name="T82" fmla="*/ 101 w 153"/>
                <a:gd name="T83" fmla="*/ 168 h 406"/>
                <a:gd name="T84" fmla="*/ 107 w 153"/>
                <a:gd name="T85" fmla="*/ 141 h 406"/>
                <a:gd name="T86" fmla="*/ 108 w 153"/>
                <a:gd name="T87" fmla="*/ 121 h 406"/>
                <a:gd name="T88" fmla="*/ 107 w 153"/>
                <a:gd name="T89" fmla="*/ 108 h 406"/>
                <a:gd name="T90" fmla="*/ 104 w 153"/>
                <a:gd name="T91" fmla="*/ 104 h 406"/>
                <a:gd name="T92" fmla="*/ 98 w 153"/>
                <a:gd name="T93" fmla="*/ 104 h 406"/>
                <a:gd name="T94" fmla="*/ 91 w 153"/>
                <a:gd name="T95" fmla="*/ 113 h 406"/>
                <a:gd name="T96" fmla="*/ 84 w 153"/>
                <a:gd name="T97" fmla="*/ 127 h 406"/>
                <a:gd name="T98" fmla="*/ 74 w 153"/>
                <a:gd name="T99" fmla="*/ 150 h 406"/>
                <a:gd name="T100" fmla="*/ 65 w 153"/>
                <a:gd name="T101" fmla="*/ 179 h 406"/>
                <a:gd name="T102" fmla="*/ 59 w 153"/>
                <a:gd name="T103" fmla="*/ 20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406">
                  <a:moveTo>
                    <a:pt x="24" y="204"/>
                  </a:moveTo>
                  <a:lnTo>
                    <a:pt x="30" y="182"/>
                  </a:lnTo>
                  <a:lnTo>
                    <a:pt x="36" y="162"/>
                  </a:lnTo>
                  <a:lnTo>
                    <a:pt x="42" y="142"/>
                  </a:lnTo>
                  <a:lnTo>
                    <a:pt x="48" y="124"/>
                  </a:lnTo>
                  <a:lnTo>
                    <a:pt x="54" y="105"/>
                  </a:lnTo>
                  <a:lnTo>
                    <a:pt x="61" y="88"/>
                  </a:lnTo>
                  <a:lnTo>
                    <a:pt x="68" y="73"/>
                  </a:lnTo>
                  <a:lnTo>
                    <a:pt x="76" y="57"/>
                  </a:lnTo>
                  <a:lnTo>
                    <a:pt x="79" y="50"/>
                  </a:lnTo>
                  <a:lnTo>
                    <a:pt x="82" y="43"/>
                  </a:lnTo>
                  <a:lnTo>
                    <a:pt x="85" y="37"/>
                  </a:lnTo>
                  <a:lnTo>
                    <a:pt x="90" y="33"/>
                  </a:lnTo>
                  <a:lnTo>
                    <a:pt x="93" y="27"/>
                  </a:lnTo>
                  <a:lnTo>
                    <a:pt x="96" y="22"/>
                  </a:lnTo>
                  <a:lnTo>
                    <a:pt x="99" y="17"/>
                  </a:lnTo>
                  <a:lnTo>
                    <a:pt x="102" y="14"/>
                  </a:lnTo>
                  <a:lnTo>
                    <a:pt x="107" y="11"/>
                  </a:lnTo>
                  <a:lnTo>
                    <a:pt x="110" y="8"/>
                  </a:lnTo>
                  <a:lnTo>
                    <a:pt x="113" y="5"/>
                  </a:lnTo>
                  <a:lnTo>
                    <a:pt x="116" y="3"/>
                  </a:lnTo>
                  <a:lnTo>
                    <a:pt x="119" y="2"/>
                  </a:lnTo>
                  <a:lnTo>
                    <a:pt x="122" y="0"/>
                  </a:lnTo>
                  <a:lnTo>
                    <a:pt x="125" y="0"/>
                  </a:lnTo>
                  <a:lnTo>
                    <a:pt x="128" y="0"/>
                  </a:lnTo>
                  <a:lnTo>
                    <a:pt x="131" y="0"/>
                  </a:lnTo>
                  <a:lnTo>
                    <a:pt x="135" y="0"/>
                  </a:lnTo>
                  <a:lnTo>
                    <a:pt x="138" y="2"/>
                  </a:lnTo>
                  <a:lnTo>
                    <a:pt x="139" y="5"/>
                  </a:lnTo>
                  <a:lnTo>
                    <a:pt x="142" y="6"/>
                  </a:lnTo>
                  <a:lnTo>
                    <a:pt x="144" y="10"/>
                  </a:lnTo>
                  <a:lnTo>
                    <a:pt x="147" y="13"/>
                  </a:lnTo>
                  <a:lnTo>
                    <a:pt x="148" y="17"/>
                  </a:lnTo>
                  <a:lnTo>
                    <a:pt x="148" y="22"/>
                  </a:lnTo>
                  <a:lnTo>
                    <a:pt x="150" y="27"/>
                  </a:lnTo>
                  <a:lnTo>
                    <a:pt x="151" y="33"/>
                  </a:lnTo>
                  <a:lnTo>
                    <a:pt x="151" y="37"/>
                  </a:lnTo>
                  <a:lnTo>
                    <a:pt x="151" y="45"/>
                  </a:lnTo>
                  <a:lnTo>
                    <a:pt x="153" y="51"/>
                  </a:lnTo>
                  <a:lnTo>
                    <a:pt x="151" y="59"/>
                  </a:lnTo>
                  <a:lnTo>
                    <a:pt x="151" y="68"/>
                  </a:lnTo>
                  <a:lnTo>
                    <a:pt x="151" y="82"/>
                  </a:lnTo>
                  <a:lnTo>
                    <a:pt x="148" y="96"/>
                  </a:lnTo>
                  <a:lnTo>
                    <a:pt x="147" y="111"/>
                  </a:lnTo>
                  <a:lnTo>
                    <a:pt x="144" y="128"/>
                  </a:lnTo>
                  <a:lnTo>
                    <a:pt x="141" y="145"/>
                  </a:lnTo>
                  <a:lnTo>
                    <a:pt x="138" y="164"/>
                  </a:lnTo>
                  <a:lnTo>
                    <a:pt x="133" y="182"/>
                  </a:lnTo>
                  <a:lnTo>
                    <a:pt x="128" y="202"/>
                  </a:lnTo>
                  <a:lnTo>
                    <a:pt x="122" y="224"/>
                  </a:lnTo>
                  <a:lnTo>
                    <a:pt x="116" y="245"/>
                  </a:lnTo>
                  <a:lnTo>
                    <a:pt x="110" y="264"/>
                  </a:lnTo>
                  <a:lnTo>
                    <a:pt x="104" y="284"/>
                  </a:lnTo>
                  <a:lnTo>
                    <a:pt x="98" y="301"/>
                  </a:lnTo>
                  <a:lnTo>
                    <a:pt x="90" y="318"/>
                  </a:lnTo>
                  <a:lnTo>
                    <a:pt x="84" y="333"/>
                  </a:lnTo>
                  <a:lnTo>
                    <a:pt x="76" y="349"/>
                  </a:lnTo>
                  <a:lnTo>
                    <a:pt x="73" y="356"/>
                  </a:lnTo>
                  <a:lnTo>
                    <a:pt x="70" y="362"/>
                  </a:lnTo>
                  <a:lnTo>
                    <a:pt x="65" y="369"/>
                  </a:lnTo>
                  <a:lnTo>
                    <a:pt x="62" y="373"/>
                  </a:lnTo>
                  <a:lnTo>
                    <a:pt x="59" y="379"/>
                  </a:lnTo>
                  <a:lnTo>
                    <a:pt x="56" y="384"/>
                  </a:lnTo>
                  <a:lnTo>
                    <a:pt x="51" y="389"/>
                  </a:lnTo>
                  <a:lnTo>
                    <a:pt x="48" y="392"/>
                  </a:lnTo>
                  <a:lnTo>
                    <a:pt x="45" y="395"/>
                  </a:lnTo>
                  <a:lnTo>
                    <a:pt x="42" y="398"/>
                  </a:lnTo>
                  <a:lnTo>
                    <a:pt x="39" y="401"/>
                  </a:lnTo>
                  <a:lnTo>
                    <a:pt x="36" y="403"/>
                  </a:lnTo>
                  <a:lnTo>
                    <a:pt x="33" y="404"/>
                  </a:lnTo>
                  <a:lnTo>
                    <a:pt x="30" y="406"/>
                  </a:lnTo>
                  <a:lnTo>
                    <a:pt x="27" y="406"/>
                  </a:lnTo>
                  <a:lnTo>
                    <a:pt x="24" y="406"/>
                  </a:lnTo>
                  <a:lnTo>
                    <a:pt x="17" y="406"/>
                  </a:lnTo>
                  <a:lnTo>
                    <a:pt x="13" y="403"/>
                  </a:lnTo>
                  <a:lnTo>
                    <a:pt x="10" y="399"/>
                  </a:lnTo>
                  <a:lnTo>
                    <a:pt x="7" y="395"/>
                  </a:lnTo>
                  <a:lnTo>
                    <a:pt x="4" y="387"/>
                  </a:lnTo>
                  <a:lnTo>
                    <a:pt x="2" y="379"/>
                  </a:lnTo>
                  <a:lnTo>
                    <a:pt x="0" y="370"/>
                  </a:lnTo>
                  <a:lnTo>
                    <a:pt x="0" y="358"/>
                  </a:lnTo>
                  <a:lnTo>
                    <a:pt x="0" y="342"/>
                  </a:lnTo>
                  <a:lnTo>
                    <a:pt x="0" y="327"/>
                  </a:lnTo>
                  <a:lnTo>
                    <a:pt x="2" y="309"/>
                  </a:lnTo>
                  <a:lnTo>
                    <a:pt x="5" y="290"/>
                  </a:lnTo>
                  <a:lnTo>
                    <a:pt x="8" y="270"/>
                  </a:lnTo>
                  <a:lnTo>
                    <a:pt x="13" y="250"/>
                  </a:lnTo>
                  <a:lnTo>
                    <a:pt x="17" y="227"/>
                  </a:lnTo>
                  <a:lnTo>
                    <a:pt x="24" y="204"/>
                  </a:lnTo>
                  <a:lnTo>
                    <a:pt x="24" y="204"/>
                  </a:lnTo>
                  <a:close/>
                  <a:moveTo>
                    <a:pt x="59" y="204"/>
                  </a:moveTo>
                  <a:lnTo>
                    <a:pt x="54" y="216"/>
                  </a:lnTo>
                  <a:lnTo>
                    <a:pt x="53" y="228"/>
                  </a:lnTo>
                  <a:lnTo>
                    <a:pt x="50" y="239"/>
                  </a:lnTo>
                  <a:lnTo>
                    <a:pt x="48" y="248"/>
                  </a:lnTo>
                  <a:lnTo>
                    <a:pt x="47" y="258"/>
                  </a:lnTo>
                  <a:lnTo>
                    <a:pt x="45" y="267"/>
                  </a:lnTo>
                  <a:lnTo>
                    <a:pt x="44" y="273"/>
                  </a:lnTo>
                  <a:lnTo>
                    <a:pt x="44" y="281"/>
                  </a:lnTo>
                  <a:lnTo>
                    <a:pt x="44" y="287"/>
                  </a:lnTo>
                  <a:lnTo>
                    <a:pt x="44" y="292"/>
                  </a:lnTo>
                  <a:lnTo>
                    <a:pt x="44" y="296"/>
                  </a:lnTo>
                  <a:lnTo>
                    <a:pt x="44" y="299"/>
                  </a:lnTo>
                  <a:lnTo>
                    <a:pt x="45" y="302"/>
                  </a:lnTo>
                  <a:lnTo>
                    <a:pt x="45" y="304"/>
                  </a:lnTo>
                  <a:lnTo>
                    <a:pt x="47" y="305"/>
                  </a:lnTo>
                  <a:lnTo>
                    <a:pt x="50" y="305"/>
                  </a:lnTo>
                  <a:lnTo>
                    <a:pt x="51" y="305"/>
                  </a:lnTo>
                  <a:lnTo>
                    <a:pt x="53" y="304"/>
                  </a:lnTo>
                  <a:lnTo>
                    <a:pt x="56" y="302"/>
                  </a:lnTo>
                  <a:lnTo>
                    <a:pt x="57" y="299"/>
                  </a:lnTo>
                  <a:lnTo>
                    <a:pt x="61" y="296"/>
                  </a:lnTo>
                  <a:lnTo>
                    <a:pt x="62" y="292"/>
                  </a:lnTo>
                  <a:lnTo>
                    <a:pt x="65" y="287"/>
                  </a:lnTo>
                  <a:lnTo>
                    <a:pt x="68" y="281"/>
                  </a:lnTo>
                  <a:lnTo>
                    <a:pt x="71" y="275"/>
                  </a:lnTo>
                  <a:lnTo>
                    <a:pt x="73" y="267"/>
                  </a:lnTo>
                  <a:lnTo>
                    <a:pt x="76" y="258"/>
                  </a:lnTo>
                  <a:lnTo>
                    <a:pt x="79" y="248"/>
                  </a:lnTo>
                  <a:lnTo>
                    <a:pt x="82" y="239"/>
                  </a:lnTo>
                  <a:lnTo>
                    <a:pt x="87" y="227"/>
                  </a:lnTo>
                  <a:lnTo>
                    <a:pt x="90" y="216"/>
                  </a:lnTo>
                  <a:lnTo>
                    <a:pt x="93" y="202"/>
                  </a:lnTo>
                  <a:lnTo>
                    <a:pt x="96" y="190"/>
                  </a:lnTo>
                  <a:lnTo>
                    <a:pt x="99" y="179"/>
                  </a:lnTo>
                  <a:lnTo>
                    <a:pt x="101" y="168"/>
                  </a:lnTo>
                  <a:lnTo>
                    <a:pt x="104" y="158"/>
                  </a:lnTo>
                  <a:lnTo>
                    <a:pt x="105" y="150"/>
                  </a:lnTo>
                  <a:lnTo>
                    <a:pt x="107" y="141"/>
                  </a:lnTo>
                  <a:lnTo>
                    <a:pt x="107" y="133"/>
                  </a:lnTo>
                  <a:lnTo>
                    <a:pt x="108" y="127"/>
                  </a:lnTo>
                  <a:lnTo>
                    <a:pt x="108" y="121"/>
                  </a:lnTo>
                  <a:lnTo>
                    <a:pt x="108" y="116"/>
                  </a:lnTo>
                  <a:lnTo>
                    <a:pt x="108" y="111"/>
                  </a:lnTo>
                  <a:lnTo>
                    <a:pt x="107" y="108"/>
                  </a:lnTo>
                  <a:lnTo>
                    <a:pt x="107" y="105"/>
                  </a:lnTo>
                  <a:lnTo>
                    <a:pt x="105" y="104"/>
                  </a:lnTo>
                  <a:lnTo>
                    <a:pt x="104" y="104"/>
                  </a:lnTo>
                  <a:lnTo>
                    <a:pt x="102" y="102"/>
                  </a:lnTo>
                  <a:lnTo>
                    <a:pt x="101" y="104"/>
                  </a:lnTo>
                  <a:lnTo>
                    <a:pt x="98" y="104"/>
                  </a:lnTo>
                  <a:lnTo>
                    <a:pt x="96" y="107"/>
                  </a:lnTo>
                  <a:lnTo>
                    <a:pt x="93" y="108"/>
                  </a:lnTo>
                  <a:lnTo>
                    <a:pt x="91" y="113"/>
                  </a:lnTo>
                  <a:lnTo>
                    <a:pt x="88" y="116"/>
                  </a:lnTo>
                  <a:lnTo>
                    <a:pt x="85" y="122"/>
                  </a:lnTo>
                  <a:lnTo>
                    <a:pt x="84" y="127"/>
                  </a:lnTo>
                  <a:lnTo>
                    <a:pt x="81" y="134"/>
                  </a:lnTo>
                  <a:lnTo>
                    <a:pt x="78" y="142"/>
                  </a:lnTo>
                  <a:lnTo>
                    <a:pt x="74" y="150"/>
                  </a:lnTo>
                  <a:lnTo>
                    <a:pt x="71" y="159"/>
                  </a:lnTo>
                  <a:lnTo>
                    <a:pt x="68" y="168"/>
                  </a:lnTo>
                  <a:lnTo>
                    <a:pt x="65" y="179"/>
                  </a:lnTo>
                  <a:lnTo>
                    <a:pt x="62" y="191"/>
                  </a:lnTo>
                  <a:lnTo>
                    <a:pt x="59" y="204"/>
                  </a:lnTo>
                  <a:lnTo>
                    <a:pt x="59" y="204"/>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95"/>
            <p:cNvSpPr>
              <a:spLocks/>
            </p:cNvSpPr>
            <p:nvPr/>
          </p:nvSpPr>
          <p:spPr bwMode="auto">
            <a:xfrm>
              <a:off x="4558" y="1234"/>
              <a:ext cx="77" cy="203"/>
            </a:xfrm>
            <a:custGeom>
              <a:avLst/>
              <a:gdLst>
                <a:gd name="T0" fmla="*/ 111 w 156"/>
                <a:gd name="T1" fmla="*/ 272 h 406"/>
                <a:gd name="T2" fmla="*/ 100 w 156"/>
                <a:gd name="T3" fmla="*/ 302 h 406"/>
                <a:gd name="T4" fmla="*/ 82 w 156"/>
                <a:gd name="T5" fmla="*/ 346 h 406"/>
                <a:gd name="T6" fmla="*/ 71 w 156"/>
                <a:gd name="T7" fmla="*/ 366 h 406"/>
                <a:gd name="T8" fmla="*/ 60 w 156"/>
                <a:gd name="T9" fmla="*/ 382 h 406"/>
                <a:gd name="T10" fmla="*/ 49 w 156"/>
                <a:gd name="T11" fmla="*/ 396 h 406"/>
                <a:gd name="T12" fmla="*/ 39 w 156"/>
                <a:gd name="T13" fmla="*/ 404 h 406"/>
                <a:gd name="T14" fmla="*/ 28 w 156"/>
                <a:gd name="T15" fmla="*/ 406 h 406"/>
                <a:gd name="T16" fmla="*/ 9 w 156"/>
                <a:gd name="T17" fmla="*/ 399 h 406"/>
                <a:gd name="T18" fmla="*/ 3 w 156"/>
                <a:gd name="T19" fmla="*/ 387 h 406"/>
                <a:gd name="T20" fmla="*/ 0 w 156"/>
                <a:gd name="T21" fmla="*/ 375 h 406"/>
                <a:gd name="T22" fmla="*/ 0 w 156"/>
                <a:gd name="T23" fmla="*/ 358 h 406"/>
                <a:gd name="T24" fmla="*/ 2 w 156"/>
                <a:gd name="T25" fmla="*/ 313 h 406"/>
                <a:gd name="T26" fmla="*/ 8 w 156"/>
                <a:gd name="T27" fmla="*/ 278 h 406"/>
                <a:gd name="T28" fmla="*/ 14 w 156"/>
                <a:gd name="T29" fmla="*/ 245 h 406"/>
                <a:gd name="T30" fmla="*/ 25 w 156"/>
                <a:gd name="T31" fmla="*/ 205 h 406"/>
                <a:gd name="T32" fmla="*/ 35 w 156"/>
                <a:gd name="T33" fmla="*/ 162 h 406"/>
                <a:gd name="T34" fmla="*/ 48 w 156"/>
                <a:gd name="T35" fmla="*/ 127 h 406"/>
                <a:gd name="T36" fmla="*/ 60 w 156"/>
                <a:gd name="T37" fmla="*/ 91 h 406"/>
                <a:gd name="T38" fmla="*/ 79 w 156"/>
                <a:gd name="T39" fmla="*/ 53 h 406"/>
                <a:gd name="T40" fmla="*/ 94 w 156"/>
                <a:gd name="T41" fmla="*/ 23 h 406"/>
                <a:gd name="T42" fmla="*/ 106 w 156"/>
                <a:gd name="T43" fmla="*/ 10 h 406"/>
                <a:gd name="T44" fmla="*/ 119 w 156"/>
                <a:gd name="T45" fmla="*/ 2 h 406"/>
                <a:gd name="T46" fmla="*/ 131 w 156"/>
                <a:gd name="T47" fmla="*/ 0 h 406"/>
                <a:gd name="T48" fmla="*/ 145 w 156"/>
                <a:gd name="T49" fmla="*/ 5 h 406"/>
                <a:gd name="T50" fmla="*/ 153 w 156"/>
                <a:gd name="T51" fmla="*/ 19 h 406"/>
                <a:gd name="T52" fmla="*/ 156 w 156"/>
                <a:gd name="T53" fmla="*/ 43 h 406"/>
                <a:gd name="T54" fmla="*/ 154 w 156"/>
                <a:gd name="T55" fmla="*/ 76 h 406"/>
                <a:gd name="T56" fmla="*/ 148 w 156"/>
                <a:gd name="T57" fmla="*/ 117 h 406"/>
                <a:gd name="T58" fmla="*/ 108 w 156"/>
                <a:gd name="T59" fmla="*/ 153 h 406"/>
                <a:gd name="T60" fmla="*/ 113 w 156"/>
                <a:gd name="T61" fmla="*/ 125 h 406"/>
                <a:gd name="T62" fmla="*/ 113 w 156"/>
                <a:gd name="T63" fmla="*/ 114 h 406"/>
                <a:gd name="T64" fmla="*/ 111 w 156"/>
                <a:gd name="T65" fmla="*/ 107 h 406"/>
                <a:gd name="T66" fmla="*/ 108 w 156"/>
                <a:gd name="T67" fmla="*/ 102 h 406"/>
                <a:gd name="T68" fmla="*/ 100 w 156"/>
                <a:gd name="T69" fmla="*/ 104 h 406"/>
                <a:gd name="T70" fmla="*/ 93 w 156"/>
                <a:gd name="T71" fmla="*/ 113 h 406"/>
                <a:gd name="T72" fmla="*/ 85 w 156"/>
                <a:gd name="T73" fmla="*/ 128 h 406"/>
                <a:gd name="T74" fmla="*/ 74 w 156"/>
                <a:gd name="T75" fmla="*/ 153 h 406"/>
                <a:gd name="T76" fmla="*/ 65 w 156"/>
                <a:gd name="T77" fmla="*/ 184 h 406"/>
                <a:gd name="T78" fmla="*/ 54 w 156"/>
                <a:gd name="T79" fmla="*/ 221 h 406"/>
                <a:gd name="T80" fmla="*/ 48 w 156"/>
                <a:gd name="T81" fmla="*/ 252 h 406"/>
                <a:gd name="T82" fmla="*/ 45 w 156"/>
                <a:gd name="T83" fmla="*/ 275 h 406"/>
                <a:gd name="T84" fmla="*/ 45 w 156"/>
                <a:gd name="T85" fmla="*/ 292 h 406"/>
                <a:gd name="T86" fmla="*/ 46 w 156"/>
                <a:gd name="T87" fmla="*/ 302 h 406"/>
                <a:gd name="T88" fmla="*/ 51 w 156"/>
                <a:gd name="T89" fmla="*/ 307 h 406"/>
                <a:gd name="T90" fmla="*/ 57 w 156"/>
                <a:gd name="T91" fmla="*/ 304 h 406"/>
                <a:gd name="T92" fmla="*/ 63 w 156"/>
                <a:gd name="T93" fmla="*/ 298 h 406"/>
                <a:gd name="T94" fmla="*/ 69 w 156"/>
                <a:gd name="T95" fmla="*/ 287 h 406"/>
                <a:gd name="T96" fmla="*/ 76 w 156"/>
                <a:gd name="T97" fmla="*/ 272 h 406"/>
                <a:gd name="T98" fmla="*/ 83 w 156"/>
                <a:gd name="T99" fmla="*/ 25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6" h="406">
                  <a:moveTo>
                    <a:pt x="86" y="245"/>
                  </a:moveTo>
                  <a:lnTo>
                    <a:pt x="114" y="261"/>
                  </a:lnTo>
                  <a:lnTo>
                    <a:pt x="111" y="272"/>
                  </a:lnTo>
                  <a:lnTo>
                    <a:pt x="108" y="282"/>
                  </a:lnTo>
                  <a:lnTo>
                    <a:pt x="103" y="293"/>
                  </a:lnTo>
                  <a:lnTo>
                    <a:pt x="100" y="302"/>
                  </a:lnTo>
                  <a:lnTo>
                    <a:pt x="93" y="321"/>
                  </a:lnTo>
                  <a:lnTo>
                    <a:pt x="86" y="338"/>
                  </a:lnTo>
                  <a:lnTo>
                    <a:pt x="82" y="346"/>
                  </a:lnTo>
                  <a:lnTo>
                    <a:pt x="79" y="353"/>
                  </a:lnTo>
                  <a:lnTo>
                    <a:pt x="74" y="359"/>
                  </a:lnTo>
                  <a:lnTo>
                    <a:pt x="71" y="366"/>
                  </a:lnTo>
                  <a:lnTo>
                    <a:pt x="68" y="372"/>
                  </a:lnTo>
                  <a:lnTo>
                    <a:pt x="63" y="378"/>
                  </a:lnTo>
                  <a:lnTo>
                    <a:pt x="60" y="382"/>
                  </a:lnTo>
                  <a:lnTo>
                    <a:pt x="57" y="389"/>
                  </a:lnTo>
                  <a:lnTo>
                    <a:pt x="52" y="392"/>
                  </a:lnTo>
                  <a:lnTo>
                    <a:pt x="49" y="396"/>
                  </a:lnTo>
                  <a:lnTo>
                    <a:pt x="46" y="399"/>
                  </a:lnTo>
                  <a:lnTo>
                    <a:pt x="42" y="401"/>
                  </a:lnTo>
                  <a:lnTo>
                    <a:pt x="39" y="404"/>
                  </a:lnTo>
                  <a:lnTo>
                    <a:pt x="35" y="406"/>
                  </a:lnTo>
                  <a:lnTo>
                    <a:pt x="31" y="406"/>
                  </a:lnTo>
                  <a:lnTo>
                    <a:pt x="28" y="406"/>
                  </a:lnTo>
                  <a:lnTo>
                    <a:pt x="20" y="406"/>
                  </a:lnTo>
                  <a:lnTo>
                    <a:pt x="15" y="403"/>
                  </a:lnTo>
                  <a:lnTo>
                    <a:pt x="9" y="399"/>
                  </a:lnTo>
                  <a:lnTo>
                    <a:pt x="6" y="395"/>
                  </a:lnTo>
                  <a:lnTo>
                    <a:pt x="5" y="392"/>
                  </a:lnTo>
                  <a:lnTo>
                    <a:pt x="3" y="387"/>
                  </a:lnTo>
                  <a:lnTo>
                    <a:pt x="2" y="384"/>
                  </a:lnTo>
                  <a:lnTo>
                    <a:pt x="2" y="379"/>
                  </a:lnTo>
                  <a:lnTo>
                    <a:pt x="0" y="375"/>
                  </a:lnTo>
                  <a:lnTo>
                    <a:pt x="0" y="369"/>
                  </a:lnTo>
                  <a:lnTo>
                    <a:pt x="0" y="364"/>
                  </a:lnTo>
                  <a:lnTo>
                    <a:pt x="0" y="358"/>
                  </a:lnTo>
                  <a:lnTo>
                    <a:pt x="0" y="344"/>
                  </a:lnTo>
                  <a:lnTo>
                    <a:pt x="0" y="330"/>
                  </a:lnTo>
                  <a:lnTo>
                    <a:pt x="2" y="313"/>
                  </a:lnTo>
                  <a:lnTo>
                    <a:pt x="5" y="298"/>
                  </a:lnTo>
                  <a:lnTo>
                    <a:pt x="5" y="288"/>
                  </a:lnTo>
                  <a:lnTo>
                    <a:pt x="8" y="278"/>
                  </a:lnTo>
                  <a:lnTo>
                    <a:pt x="9" y="268"/>
                  </a:lnTo>
                  <a:lnTo>
                    <a:pt x="11" y="256"/>
                  </a:lnTo>
                  <a:lnTo>
                    <a:pt x="14" y="245"/>
                  </a:lnTo>
                  <a:lnTo>
                    <a:pt x="17" y="231"/>
                  </a:lnTo>
                  <a:lnTo>
                    <a:pt x="20" y="219"/>
                  </a:lnTo>
                  <a:lnTo>
                    <a:pt x="25" y="205"/>
                  </a:lnTo>
                  <a:lnTo>
                    <a:pt x="28" y="190"/>
                  </a:lnTo>
                  <a:lnTo>
                    <a:pt x="32" y="176"/>
                  </a:lnTo>
                  <a:lnTo>
                    <a:pt x="35" y="162"/>
                  </a:lnTo>
                  <a:lnTo>
                    <a:pt x="40" y="150"/>
                  </a:lnTo>
                  <a:lnTo>
                    <a:pt x="43" y="137"/>
                  </a:lnTo>
                  <a:lnTo>
                    <a:pt x="48" y="127"/>
                  </a:lnTo>
                  <a:lnTo>
                    <a:pt x="51" y="116"/>
                  </a:lnTo>
                  <a:lnTo>
                    <a:pt x="56" y="105"/>
                  </a:lnTo>
                  <a:lnTo>
                    <a:pt x="60" y="91"/>
                  </a:lnTo>
                  <a:lnTo>
                    <a:pt x="66" y="77"/>
                  </a:lnTo>
                  <a:lnTo>
                    <a:pt x="72" y="65"/>
                  </a:lnTo>
                  <a:lnTo>
                    <a:pt x="79" y="53"/>
                  </a:lnTo>
                  <a:lnTo>
                    <a:pt x="83" y="42"/>
                  </a:lnTo>
                  <a:lnTo>
                    <a:pt x="89" y="33"/>
                  </a:lnTo>
                  <a:lnTo>
                    <a:pt x="94" y="23"/>
                  </a:lnTo>
                  <a:lnTo>
                    <a:pt x="100" y="17"/>
                  </a:lnTo>
                  <a:lnTo>
                    <a:pt x="103" y="14"/>
                  </a:lnTo>
                  <a:lnTo>
                    <a:pt x="106" y="10"/>
                  </a:lnTo>
                  <a:lnTo>
                    <a:pt x="111" y="6"/>
                  </a:lnTo>
                  <a:lnTo>
                    <a:pt x="114" y="5"/>
                  </a:lnTo>
                  <a:lnTo>
                    <a:pt x="119" y="2"/>
                  </a:lnTo>
                  <a:lnTo>
                    <a:pt x="122" y="0"/>
                  </a:lnTo>
                  <a:lnTo>
                    <a:pt x="126" y="0"/>
                  </a:lnTo>
                  <a:lnTo>
                    <a:pt x="131" y="0"/>
                  </a:lnTo>
                  <a:lnTo>
                    <a:pt x="136" y="0"/>
                  </a:lnTo>
                  <a:lnTo>
                    <a:pt x="140" y="2"/>
                  </a:lnTo>
                  <a:lnTo>
                    <a:pt x="145" y="5"/>
                  </a:lnTo>
                  <a:lnTo>
                    <a:pt x="148" y="8"/>
                  </a:lnTo>
                  <a:lnTo>
                    <a:pt x="151" y="13"/>
                  </a:lnTo>
                  <a:lnTo>
                    <a:pt x="153" y="19"/>
                  </a:lnTo>
                  <a:lnTo>
                    <a:pt x="154" y="27"/>
                  </a:lnTo>
                  <a:lnTo>
                    <a:pt x="156" y="34"/>
                  </a:lnTo>
                  <a:lnTo>
                    <a:pt x="156" y="43"/>
                  </a:lnTo>
                  <a:lnTo>
                    <a:pt x="156" y="53"/>
                  </a:lnTo>
                  <a:lnTo>
                    <a:pt x="156" y="64"/>
                  </a:lnTo>
                  <a:lnTo>
                    <a:pt x="154" y="76"/>
                  </a:lnTo>
                  <a:lnTo>
                    <a:pt x="153" y="88"/>
                  </a:lnTo>
                  <a:lnTo>
                    <a:pt x="151" y="102"/>
                  </a:lnTo>
                  <a:lnTo>
                    <a:pt x="148" y="117"/>
                  </a:lnTo>
                  <a:lnTo>
                    <a:pt x="146" y="133"/>
                  </a:lnTo>
                  <a:lnTo>
                    <a:pt x="126" y="142"/>
                  </a:lnTo>
                  <a:lnTo>
                    <a:pt x="108" y="153"/>
                  </a:lnTo>
                  <a:lnTo>
                    <a:pt x="111" y="141"/>
                  </a:lnTo>
                  <a:lnTo>
                    <a:pt x="111" y="130"/>
                  </a:lnTo>
                  <a:lnTo>
                    <a:pt x="113" y="125"/>
                  </a:lnTo>
                  <a:lnTo>
                    <a:pt x="113" y="122"/>
                  </a:lnTo>
                  <a:lnTo>
                    <a:pt x="113" y="117"/>
                  </a:lnTo>
                  <a:lnTo>
                    <a:pt x="113" y="114"/>
                  </a:lnTo>
                  <a:lnTo>
                    <a:pt x="113" y="111"/>
                  </a:lnTo>
                  <a:lnTo>
                    <a:pt x="111" y="108"/>
                  </a:lnTo>
                  <a:lnTo>
                    <a:pt x="111" y="107"/>
                  </a:lnTo>
                  <a:lnTo>
                    <a:pt x="109" y="105"/>
                  </a:lnTo>
                  <a:lnTo>
                    <a:pt x="109" y="104"/>
                  </a:lnTo>
                  <a:lnTo>
                    <a:pt x="108" y="102"/>
                  </a:lnTo>
                  <a:lnTo>
                    <a:pt x="105" y="102"/>
                  </a:lnTo>
                  <a:lnTo>
                    <a:pt x="102" y="102"/>
                  </a:lnTo>
                  <a:lnTo>
                    <a:pt x="100" y="104"/>
                  </a:lnTo>
                  <a:lnTo>
                    <a:pt x="97" y="105"/>
                  </a:lnTo>
                  <a:lnTo>
                    <a:pt x="96" y="108"/>
                  </a:lnTo>
                  <a:lnTo>
                    <a:pt x="93" y="113"/>
                  </a:lnTo>
                  <a:lnTo>
                    <a:pt x="89" y="117"/>
                  </a:lnTo>
                  <a:lnTo>
                    <a:pt x="86" y="122"/>
                  </a:lnTo>
                  <a:lnTo>
                    <a:pt x="85" y="128"/>
                  </a:lnTo>
                  <a:lnTo>
                    <a:pt x="80" y="136"/>
                  </a:lnTo>
                  <a:lnTo>
                    <a:pt x="77" y="144"/>
                  </a:lnTo>
                  <a:lnTo>
                    <a:pt x="74" y="153"/>
                  </a:lnTo>
                  <a:lnTo>
                    <a:pt x="71" y="162"/>
                  </a:lnTo>
                  <a:lnTo>
                    <a:pt x="68" y="173"/>
                  </a:lnTo>
                  <a:lnTo>
                    <a:pt x="65" y="184"/>
                  </a:lnTo>
                  <a:lnTo>
                    <a:pt x="62" y="196"/>
                  </a:lnTo>
                  <a:lnTo>
                    <a:pt x="57" y="208"/>
                  </a:lnTo>
                  <a:lnTo>
                    <a:pt x="54" y="221"/>
                  </a:lnTo>
                  <a:lnTo>
                    <a:pt x="52" y="231"/>
                  </a:lnTo>
                  <a:lnTo>
                    <a:pt x="49" y="241"/>
                  </a:lnTo>
                  <a:lnTo>
                    <a:pt x="48" y="252"/>
                  </a:lnTo>
                  <a:lnTo>
                    <a:pt x="46" y="259"/>
                  </a:lnTo>
                  <a:lnTo>
                    <a:pt x="45" y="267"/>
                  </a:lnTo>
                  <a:lnTo>
                    <a:pt x="45" y="275"/>
                  </a:lnTo>
                  <a:lnTo>
                    <a:pt x="45" y="281"/>
                  </a:lnTo>
                  <a:lnTo>
                    <a:pt x="43" y="287"/>
                  </a:lnTo>
                  <a:lnTo>
                    <a:pt x="45" y="292"/>
                  </a:lnTo>
                  <a:lnTo>
                    <a:pt x="45" y="296"/>
                  </a:lnTo>
                  <a:lnTo>
                    <a:pt x="45" y="299"/>
                  </a:lnTo>
                  <a:lnTo>
                    <a:pt x="46" y="302"/>
                  </a:lnTo>
                  <a:lnTo>
                    <a:pt x="48" y="304"/>
                  </a:lnTo>
                  <a:lnTo>
                    <a:pt x="49" y="305"/>
                  </a:lnTo>
                  <a:lnTo>
                    <a:pt x="51" y="307"/>
                  </a:lnTo>
                  <a:lnTo>
                    <a:pt x="52" y="305"/>
                  </a:lnTo>
                  <a:lnTo>
                    <a:pt x="56" y="305"/>
                  </a:lnTo>
                  <a:lnTo>
                    <a:pt x="57" y="304"/>
                  </a:lnTo>
                  <a:lnTo>
                    <a:pt x="59" y="302"/>
                  </a:lnTo>
                  <a:lnTo>
                    <a:pt x="60" y="301"/>
                  </a:lnTo>
                  <a:lnTo>
                    <a:pt x="63" y="298"/>
                  </a:lnTo>
                  <a:lnTo>
                    <a:pt x="65" y="295"/>
                  </a:lnTo>
                  <a:lnTo>
                    <a:pt x="66" y="292"/>
                  </a:lnTo>
                  <a:lnTo>
                    <a:pt x="69" y="287"/>
                  </a:lnTo>
                  <a:lnTo>
                    <a:pt x="71" y="282"/>
                  </a:lnTo>
                  <a:lnTo>
                    <a:pt x="72" y="278"/>
                  </a:lnTo>
                  <a:lnTo>
                    <a:pt x="76" y="272"/>
                  </a:lnTo>
                  <a:lnTo>
                    <a:pt x="79" y="265"/>
                  </a:lnTo>
                  <a:lnTo>
                    <a:pt x="80" y="259"/>
                  </a:lnTo>
                  <a:lnTo>
                    <a:pt x="83" y="253"/>
                  </a:lnTo>
                  <a:lnTo>
                    <a:pt x="86" y="24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6"/>
            <p:cNvSpPr>
              <a:spLocks noEditPoints="1"/>
            </p:cNvSpPr>
            <p:nvPr/>
          </p:nvSpPr>
          <p:spPr bwMode="auto">
            <a:xfrm>
              <a:off x="4615" y="1234"/>
              <a:ext cx="78" cy="203"/>
            </a:xfrm>
            <a:custGeom>
              <a:avLst/>
              <a:gdLst>
                <a:gd name="T0" fmla="*/ 50 w 155"/>
                <a:gd name="T1" fmla="*/ 241 h 406"/>
                <a:gd name="T2" fmla="*/ 46 w 155"/>
                <a:gd name="T3" fmla="*/ 264 h 406"/>
                <a:gd name="T4" fmla="*/ 43 w 155"/>
                <a:gd name="T5" fmla="*/ 284 h 406"/>
                <a:gd name="T6" fmla="*/ 41 w 155"/>
                <a:gd name="T7" fmla="*/ 299 h 406"/>
                <a:gd name="T8" fmla="*/ 43 w 155"/>
                <a:gd name="T9" fmla="*/ 312 h 406"/>
                <a:gd name="T10" fmla="*/ 47 w 155"/>
                <a:gd name="T11" fmla="*/ 318 h 406"/>
                <a:gd name="T12" fmla="*/ 54 w 155"/>
                <a:gd name="T13" fmla="*/ 316 h 406"/>
                <a:gd name="T14" fmla="*/ 63 w 155"/>
                <a:gd name="T15" fmla="*/ 304 h 406"/>
                <a:gd name="T16" fmla="*/ 74 w 155"/>
                <a:gd name="T17" fmla="*/ 284 h 406"/>
                <a:gd name="T18" fmla="*/ 98 w 155"/>
                <a:gd name="T19" fmla="*/ 310 h 406"/>
                <a:gd name="T20" fmla="*/ 83 w 155"/>
                <a:gd name="T21" fmla="*/ 347 h 406"/>
                <a:gd name="T22" fmla="*/ 67 w 155"/>
                <a:gd name="T23" fmla="*/ 373 h 406"/>
                <a:gd name="T24" fmla="*/ 55 w 155"/>
                <a:gd name="T25" fmla="*/ 392 h 406"/>
                <a:gd name="T26" fmla="*/ 40 w 155"/>
                <a:gd name="T27" fmla="*/ 403 h 406"/>
                <a:gd name="T28" fmla="*/ 26 w 155"/>
                <a:gd name="T29" fmla="*/ 406 h 406"/>
                <a:gd name="T30" fmla="*/ 14 w 155"/>
                <a:gd name="T31" fmla="*/ 403 h 406"/>
                <a:gd name="T32" fmla="*/ 6 w 155"/>
                <a:gd name="T33" fmla="*/ 393 h 406"/>
                <a:gd name="T34" fmla="*/ 1 w 155"/>
                <a:gd name="T35" fmla="*/ 378 h 406"/>
                <a:gd name="T36" fmla="*/ 0 w 155"/>
                <a:gd name="T37" fmla="*/ 356 h 406"/>
                <a:gd name="T38" fmla="*/ 1 w 155"/>
                <a:gd name="T39" fmla="*/ 327 h 406"/>
                <a:gd name="T40" fmla="*/ 7 w 155"/>
                <a:gd name="T41" fmla="*/ 290 h 406"/>
                <a:gd name="T42" fmla="*/ 14 w 155"/>
                <a:gd name="T43" fmla="*/ 250 h 406"/>
                <a:gd name="T44" fmla="*/ 26 w 155"/>
                <a:gd name="T45" fmla="*/ 204 h 406"/>
                <a:gd name="T46" fmla="*/ 43 w 155"/>
                <a:gd name="T47" fmla="*/ 141 h 406"/>
                <a:gd name="T48" fmla="*/ 63 w 155"/>
                <a:gd name="T49" fmla="*/ 87 h 406"/>
                <a:gd name="T50" fmla="*/ 81 w 155"/>
                <a:gd name="T51" fmla="*/ 50 h 406"/>
                <a:gd name="T52" fmla="*/ 91 w 155"/>
                <a:gd name="T53" fmla="*/ 31 h 406"/>
                <a:gd name="T54" fmla="*/ 101 w 155"/>
                <a:gd name="T55" fmla="*/ 17 h 406"/>
                <a:gd name="T56" fmla="*/ 111 w 155"/>
                <a:gd name="T57" fmla="*/ 8 h 406"/>
                <a:gd name="T58" fmla="*/ 120 w 155"/>
                <a:gd name="T59" fmla="*/ 2 h 406"/>
                <a:gd name="T60" fmla="*/ 129 w 155"/>
                <a:gd name="T61" fmla="*/ 0 h 406"/>
                <a:gd name="T62" fmla="*/ 141 w 155"/>
                <a:gd name="T63" fmla="*/ 3 h 406"/>
                <a:gd name="T64" fmla="*/ 151 w 155"/>
                <a:gd name="T65" fmla="*/ 14 h 406"/>
                <a:gd name="T66" fmla="*/ 154 w 155"/>
                <a:gd name="T67" fmla="*/ 31 h 406"/>
                <a:gd name="T68" fmla="*/ 155 w 155"/>
                <a:gd name="T69" fmla="*/ 56 h 406"/>
                <a:gd name="T70" fmla="*/ 154 w 155"/>
                <a:gd name="T71" fmla="*/ 87 h 406"/>
                <a:gd name="T72" fmla="*/ 148 w 155"/>
                <a:gd name="T73" fmla="*/ 124 h 406"/>
                <a:gd name="T74" fmla="*/ 138 w 155"/>
                <a:gd name="T75" fmla="*/ 170 h 406"/>
                <a:gd name="T76" fmla="*/ 126 w 155"/>
                <a:gd name="T77" fmla="*/ 224 h 406"/>
                <a:gd name="T78" fmla="*/ 121 w 155"/>
                <a:gd name="T79" fmla="*/ 241 h 406"/>
                <a:gd name="T80" fmla="*/ 109 w 155"/>
                <a:gd name="T81" fmla="*/ 148 h 406"/>
                <a:gd name="T82" fmla="*/ 112 w 155"/>
                <a:gd name="T83" fmla="*/ 124 h 406"/>
                <a:gd name="T84" fmla="*/ 115 w 155"/>
                <a:gd name="T85" fmla="*/ 107 h 406"/>
                <a:gd name="T86" fmla="*/ 114 w 155"/>
                <a:gd name="T87" fmla="*/ 96 h 406"/>
                <a:gd name="T88" fmla="*/ 111 w 155"/>
                <a:gd name="T89" fmla="*/ 90 h 406"/>
                <a:gd name="T90" fmla="*/ 106 w 155"/>
                <a:gd name="T91" fmla="*/ 88 h 406"/>
                <a:gd name="T92" fmla="*/ 98 w 155"/>
                <a:gd name="T93" fmla="*/ 96 h 406"/>
                <a:gd name="T94" fmla="*/ 91 w 155"/>
                <a:gd name="T95" fmla="*/ 110 h 406"/>
                <a:gd name="T96" fmla="*/ 83 w 155"/>
                <a:gd name="T97" fmla="*/ 127 h 406"/>
                <a:gd name="T98" fmla="*/ 77 w 155"/>
                <a:gd name="T99" fmla="*/ 145 h 406"/>
                <a:gd name="T100" fmla="*/ 71 w 155"/>
                <a:gd name="T101" fmla="*/ 168 h 406"/>
                <a:gd name="T102" fmla="*/ 104 w 155"/>
                <a:gd name="T103" fmla="*/ 16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5" h="406">
                  <a:moveTo>
                    <a:pt x="121" y="241"/>
                  </a:moveTo>
                  <a:lnTo>
                    <a:pt x="86" y="241"/>
                  </a:lnTo>
                  <a:lnTo>
                    <a:pt x="50" y="241"/>
                  </a:lnTo>
                  <a:lnTo>
                    <a:pt x="49" y="248"/>
                  </a:lnTo>
                  <a:lnTo>
                    <a:pt x="47" y="256"/>
                  </a:lnTo>
                  <a:lnTo>
                    <a:pt x="46" y="264"/>
                  </a:lnTo>
                  <a:lnTo>
                    <a:pt x="44" y="272"/>
                  </a:lnTo>
                  <a:lnTo>
                    <a:pt x="43" y="278"/>
                  </a:lnTo>
                  <a:lnTo>
                    <a:pt x="43" y="284"/>
                  </a:lnTo>
                  <a:lnTo>
                    <a:pt x="43" y="288"/>
                  </a:lnTo>
                  <a:lnTo>
                    <a:pt x="41" y="293"/>
                  </a:lnTo>
                  <a:lnTo>
                    <a:pt x="41" y="299"/>
                  </a:lnTo>
                  <a:lnTo>
                    <a:pt x="41" y="304"/>
                  </a:lnTo>
                  <a:lnTo>
                    <a:pt x="43" y="309"/>
                  </a:lnTo>
                  <a:lnTo>
                    <a:pt x="43" y="312"/>
                  </a:lnTo>
                  <a:lnTo>
                    <a:pt x="44" y="315"/>
                  </a:lnTo>
                  <a:lnTo>
                    <a:pt x="46" y="316"/>
                  </a:lnTo>
                  <a:lnTo>
                    <a:pt x="47" y="318"/>
                  </a:lnTo>
                  <a:lnTo>
                    <a:pt x="49" y="319"/>
                  </a:lnTo>
                  <a:lnTo>
                    <a:pt x="52" y="318"/>
                  </a:lnTo>
                  <a:lnTo>
                    <a:pt x="54" y="316"/>
                  </a:lnTo>
                  <a:lnTo>
                    <a:pt x="58" y="312"/>
                  </a:lnTo>
                  <a:lnTo>
                    <a:pt x="61" y="307"/>
                  </a:lnTo>
                  <a:lnTo>
                    <a:pt x="63" y="304"/>
                  </a:lnTo>
                  <a:lnTo>
                    <a:pt x="66" y="298"/>
                  </a:lnTo>
                  <a:lnTo>
                    <a:pt x="71" y="292"/>
                  </a:lnTo>
                  <a:lnTo>
                    <a:pt x="74" y="284"/>
                  </a:lnTo>
                  <a:lnTo>
                    <a:pt x="89" y="290"/>
                  </a:lnTo>
                  <a:lnTo>
                    <a:pt x="104" y="296"/>
                  </a:lnTo>
                  <a:lnTo>
                    <a:pt x="98" y="310"/>
                  </a:lnTo>
                  <a:lnTo>
                    <a:pt x="94" y="324"/>
                  </a:lnTo>
                  <a:lnTo>
                    <a:pt x="87" y="336"/>
                  </a:lnTo>
                  <a:lnTo>
                    <a:pt x="83" y="347"/>
                  </a:lnTo>
                  <a:lnTo>
                    <a:pt x="78" y="356"/>
                  </a:lnTo>
                  <a:lnTo>
                    <a:pt x="72" y="366"/>
                  </a:lnTo>
                  <a:lnTo>
                    <a:pt x="67" y="373"/>
                  </a:lnTo>
                  <a:lnTo>
                    <a:pt x="64" y="381"/>
                  </a:lnTo>
                  <a:lnTo>
                    <a:pt x="60" y="386"/>
                  </a:lnTo>
                  <a:lnTo>
                    <a:pt x="55" y="392"/>
                  </a:lnTo>
                  <a:lnTo>
                    <a:pt x="50" y="396"/>
                  </a:lnTo>
                  <a:lnTo>
                    <a:pt x="44" y="399"/>
                  </a:lnTo>
                  <a:lnTo>
                    <a:pt x="40" y="403"/>
                  </a:lnTo>
                  <a:lnTo>
                    <a:pt x="35" y="404"/>
                  </a:lnTo>
                  <a:lnTo>
                    <a:pt x="30" y="406"/>
                  </a:lnTo>
                  <a:lnTo>
                    <a:pt x="26" y="406"/>
                  </a:lnTo>
                  <a:lnTo>
                    <a:pt x="21" y="406"/>
                  </a:lnTo>
                  <a:lnTo>
                    <a:pt x="17" y="404"/>
                  </a:lnTo>
                  <a:lnTo>
                    <a:pt x="14" y="403"/>
                  </a:lnTo>
                  <a:lnTo>
                    <a:pt x="10" y="401"/>
                  </a:lnTo>
                  <a:lnTo>
                    <a:pt x="7" y="398"/>
                  </a:lnTo>
                  <a:lnTo>
                    <a:pt x="6" y="393"/>
                  </a:lnTo>
                  <a:lnTo>
                    <a:pt x="4" y="389"/>
                  </a:lnTo>
                  <a:lnTo>
                    <a:pt x="3" y="384"/>
                  </a:lnTo>
                  <a:lnTo>
                    <a:pt x="1" y="378"/>
                  </a:lnTo>
                  <a:lnTo>
                    <a:pt x="1" y="372"/>
                  </a:lnTo>
                  <a:lnTo>
                    <a:pt x="0" y="364"/>
                  </a:lnTo>
                  <a:lnTo>
                    <a:pt x="0" y="356"/>
                  </a:lnTo>
                  <a:lnTo>
                    <a:pt x="0" y="347"/>
                  </a:lnTo>
                  <a:lnTo>
                    <a:pt x="1" y="338"/>
                  </a:lnTo>
                  <a:lnTo>
                    <a:pt x="1" y="327"/>
                  </a:lnTo>
                  <a:lnTo>
                    <a:pt x="3" y="315"/>
                  </a:lnTo>
                  <a:lnTo>
                    <a:pt x="4" y="302"/>
                  </a:lnTo>
                  <a:lnTo>
                    <a:pt x="7" y="290"/>
                  </a:lnTo>
                  <a:lnTo>
                    <a:pt x="9" y="278"/>
                  </a:lnTo>
                  <a:lnTo>
                    <a:pt x="12" y="264"/>
                  </a:lnTo>
                  <a:lnTo>
                    <a:pt x="14" y="250"/>
                  </a:lnTo>
                  <a:lnTo>
                    <a:pt x="18" y="235"/>
                  </a:lnTo>
                  <a:lnTo>
                    <a:pt x="21" y="219"/>
                  </a:lnTo>
                  <a:lnTo>
                    <a:pt x="26" y="204"/>
                  </a:lnTo>
                  <a:lnTo>
                    <a:pt x="30" y="182"/>
                  </a:lnTo>
                  <a:lnTo>
                    <a:pt x="37" y="161"/>
                  </a:lnTo>
                  <a:lnTo>
                    <a:pt x="43" y="141"/>
                  </a:lnTo>
                  <a:lnTo>
                    <a:pt x="50" y="122"/>
                  </a:lnTo>
                  <a:lnTo>
                    <a:pt x="57" y="104"/>
                  </a:lnTo>
                  <a:lnTo>
                    <a:pt x="63" y="87"/>
                  </a:lnTo>
                  <a:lnTo>
                    <a:pt x="71" y="71"/>
                  </a:lnTo>
                  <a:lnTo>
                    <a:pt x="77" y="56"/>
                  </a:lnTo>
                  <a:lnTo>
                    <a:pt x="81" y="50"/>
                  </a:lnTo>
                  <a:lnTo>
                    <a:pt x="84" y="43"/>
                  </a:lnTo>
                  <a:lnTo>
                    <a:pt x="87" y="37"/>
                  </a:lnTo>
                  <a:lnTo>
                    <a:pt x="91" y="31"/>
                  </a:lnTo>
                  <a:lnTo>
                    <a:pt x="94" y="27"/>
                  </a:lnTo>
                  <a:lnTo>
                    <a:pt x="98" y="22"/>
                  </a:lnTo>
                  <a:lnTo>
                    <a:pt x="101" y="17"/>
                  </a:lnTo>
                  <a:lnTo>
                    <a:pt x="104" y="14"/>
                  </a:lnTo>
                  <a:lnTo>
                    <a:pt x="108" y="11"/>
                  </a:lnTo>
                  <a:lnTo>
                    <a:pt x="111" y="8"/>
                  </a:lnTo>
                  <a:lnTo>
                    <a:pt x="114" y="5"/>
                  </a:lnTo>
                  <a:lnTo>
                    <a:pt x="117" y="3"/>
                  </a:lnTo>
                  <a:lnTo>
                    <a:pt x="120" y="2"/>
                  </a:lnTo>
                  <a:lnTo>
                    <a:pt x="123" y="0"/>
                  </a:lnTo>
                  <a:lnTo>
                    <a:pt x="126" y="0"/>
                  </a:lnTo>
                  <a:lnTo>
                    <a:pt x="129" y="0"/>
                  </a:lnTo>
                  <a:lnTo>
                    <a:pt x="134" y="0"/>
                  </a:lnTo>
                  <a:lnTo>
                    <a:pt x="138" y="2"/>
                  </a:lnTo>
                  <a:lnTo>
                    <a:pt x="141" y="3"/>
                  </a:lnTo>
                  <a:lnTo>
                    <a:pt x="144" y="6"/>
                  </a:lnTo>
                  <a:lnTo>
                    <a:pt x="148" y="10"/>
                  </a:lnTo>
                  <a:lnTo>
                    <a:pt x="151" y="14"/>
                  </a:lnTo>
                  <a:lnTo>
                    <a:pt x="152" y="19"/>
                  </a:lnTo>
                  <a:lnTo>
                    <a:pt x="154" y="25"/>
                  </a:lnTo>
                  <a:lnTo>
                    <a:pt x="154" y="31"/>
                  </a:lnTo>
                  <a:lnTo>
                    <a:pt x="155" y="39"/>
                  </a:lnTo>
                  <a:lnTo>
                    <a:pt x="155" y="47"/>
                  </a:lnTo>
                  <a:lnTo>
                    <a:pt x="155" y="56"/>
                  </a:lnTo>
                  <a:lnTo>
                    <a:pt x="155" y="65"/>
                  </a:lnTo>
                  <a:lnTo>
                    <a:pt x="154" y="76"/>
                  </a:lnTo>
                  <a:lnTo>
                    <a:pt x="154" y="87"/>
                  </a:lnTo>
                  <a:lnTo>
                    <a:pt x="152" y="99"/>
                  </a:lnTo>
                  <a:lnTo>
                    <a:pt x="151" y="111"/>
                  </a:lnTo>
                  <a:lnTo>
                    <a:pt x="148" y="124"/>
                  </a:lnTo>
                  <a:lnTo>
                    <a:pt x="144" y="139"/>
                  </a:lnTo>
                  <a:lnTo>
                    <a:pt x="141" y="153"/>
                  </a:lnTo>
                  <a:lnTo>
                    <a:pt x="138" y="170"/>
                  </a:lnTo>
                  <a:lnTo>
                    <a:pt x="134" y="187"/>
                  </a:lnTo>
                  <a:lnTo>
                    <a:pt x="131" y="204"/>
                  </a:lnTo>
                  <a:lnTo>
                    <a:pt x="126" y="224"/>
                  </a:lnTo>
                  <a:lnTo>
                    <a:pt x="123" y="231"/>
                  </a:lnTo>
                  <a:lnTo>
                    <a:pt x="121" y="241"/>
                  </a:lnTo>
                  <a:lnTo>
                    <a:pt x="121" y="241"/>
                  </a:lnTo>
                  <a:close/>
                  <a:moveTo>
                    <a:pt x="104" y="168"/>
                  </a:moveTo>
                  <a:lnTo>
                    <a:pt x="106" y="158"/>
                  </a:lnTo>
                  <a:lnTo>
                    <a:pt x="109" y="148"/>
                  </a:lnTo>
                  <a:lnTo>
                    <a:pt x="111" y="139"/>
                  </a:lnTo>
                  <a:lnTo>
                    <a:pt x="112" y="131"/>
                  </a:lnTo>
                  <a:lnTo>
                    <a:pt x="112" y="124"/>
                  </a:lnTo>
                  <a:lnTo>
                    <a:pt x="114" y="117"/>
                  </a:lnTo>
                  <a:lnTo>
                    <a:pt x="114" y="111"/>
                  </a:lnTo>
                  <a:lnTo>
                    <a:pt x="115" y="107"/>
                  </a:lnTo>
                  <a:lnTo>
                    <a:pt x="115" y="102"/>
                  </a:lnTo>
                  <a:lnTo>
                    <a:pt x="114" y="99"/>
                  </a:lnTo>
                  <a:lnTo>
                    <a:pt x="114" y="96"/>
                  </a:lnTo>
                  <a:lnTo>
                    <a:pt x="114" y="93"/>
                  </a:lnTo>
                  <a:lnTo>
                    <a:pt x="112" y="91"/>
                  </a:lnTo>
                  <a:lnTo>
                    <a:pt x="111" y="90"/>
                  </a:lnTo>
                  <a:lnTo>
                    <a:pt x="109" y="88"/>
                  </a:lnTo>
                  <a:lnTo>
                    <a:pt x="108" y="88"/>
                  </a:lnTo>
                  <a:lnTo>
                    <a:pt x="106" y="88"/>
                  </a:lnTo>
                  <a:lnTo>
                    <a:pt x="103" y="90"/>
                  </a:lnTo>
                  <a:lnTo>
                    <a:pt x="101" y="93"/>
                  </a:lnTo>
                  <a:lnTo>
                    <a:pt x="98" y="96"/>
                  </a:lnTo>
                  <a:lnTo>
                    <a:pt x="95" y="99"/>
                  </a:lnTo>
                  <a:lnTo>
                    <a:pt x="94" y="104"/>
                  </a:lnTo>
                  <a:lnTo>
                    <a:pt x="91" y="110"/>
                  </a:lnTo>
                  <a:lnTo>
                    <a:pt x="87" y="116"/>
                  </a:lnTo>
                  <a:lnTo>
                    <a:pt x="86" y="121"/>
                  </a:lnTo>
                  <a:lnTo>
                    <a:pt x="83" y="127"/>
                  </a:lnTo>
                  <a:lnTo>
                    <a:pt x="81" y="131"/>
                  </a:lnTo>
                  <a:lnTo>
                    <a:pt x="80" y="137"/>
                  </a:lnTo>
                  <a:lnTo>
                    <a:pt x="77" y="145"/>
                  </a:lnTo>
                  <a:lnTo>
                    <a:pt x="75" y="153"/>
                  </a:lnTo>
                  <a:lnTo>
                    <a:pt x="72" y="161"/>
                  </a:lnTo>
                  <a:lnTo>
                    <a:pt x="71" y="168"/>
                  </a:lnTo>
                  <a:lnTo>
                    <a:pt x="87" y="168"/>
                  </a:lnTo>
                  <a:lnTo>
                    <a:pt x="104" y="168"/>
                  </a:lnTo>
                  <a:lnTo>
                    <a:pt x="104" y="168"/>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7"/>
            <p:cNvSpPr>
              <a:spLocks/>
            </p:cNvSpPr>
            <p:nvPr/>
          </p:nvSpPr>
          <p:spPr bwMode="auto">
            <a:xfrm>
              <a:off x="4670" y="1234"/>
              <a:ext cx="79" cy="203"/>
            </a:xfrm>
            <a:custGeom>
              <a:avLst/>
              <a:gdLst>
                <a:gd name="T0" fmla="*/ 46 w 157"/>
                <a:gd name="T1" fmla="*/ 282 h 406"/>
                <a:gd name="T2" fmla="*/ 43 w 157"/>
                <a:gd name="T3" fmla="*/ 298 h 406"/>
                <a:gd name="T4" fmla="*/ 43 w 157"/>
                <a:gd name="T5" fmla="*/ 310 h 406"/>
                <a:gd name="T6" fmla="*/ 46 w 157"/>
                <a:gd name="T7" fmla="*/ 321 h 406"/>
                <a:gd name="T8" fmla="*/ 54 w 157"/>
                <a:gd name="T9" fmla="*/ 324 h 406"/>
                <a:gd name="T10" fmla="*/ 60 w 157"/>
                <a:gd name="T11" fmla="*/ 319 h 406"/>
                <a:gd name="T12" fmla="*/ 65 w 157"/>
                <a:gd name="T13" fmla="*/ 312 h 406"/>
                <a:gd name="T14" fmla="*/ 72 w 157"/>
                <a:gd name="T15" fmla="*/ 295 h 406"/>
                <a:gd name="T16" fmla="*/ 77 w 157"/>
                <a:gd name="T17" fmla="*/ 275 h 406"/>
                <a:gd name="T18" fmla="*/ 76 w 157"/>
                <a:gd name="T19" fmla="*/ 261 h 406"/>
                <a:gd name="T20" fmla="*/ 66 w 157"/>
                <a:gd name="T21" fmla="*/ 248 h 406"/>
                <a:gd name="T22" fmla="*/ 49 w 157"/>
                <a:gd name="T23" fmla="*/ 228 h 406"/>
                <a:gd name="T24" fmla="*/ 46 w 157"/>
                <a:gd name="T25" fmla="*/ 219 h 406"/>
                <a:gd name="T26" fmla="*/ 45 w 157"/>
                <a:gd name="T27" fmla="*/ 207 h 406"/>
                <a:gd name="T28" fmla="*/ 45 w 157"/>
                <a:gd name="T29" fmla="*/ 190 h 406"/>
                <a:gd name="T30" fmla="*/ 49 w 157"/>
                <a:gd name="T31" fmla="*/ 154 h 406"/>
                <a:gd name="T32" fmla="*/ 62 w 157"/>
                <a:gd name="T33" fmla="*/ 104 h 406"/>
                <a:gd name="T34" fmla="*/ 79 w 157"/>
                <a:gd name="T35" fmla="*/ 56 h 406"/>
                <a:gd name="T36" fmla="*/ 88 w 157"/>
                <a:gd name="T37" fmla="*/ 36 h 406"/>
                <a:gd name="T38" fmla="*/ 97 w 157"/>
                <a:gd name="T39" fmla="*/ 22 h 406"/>
                <a:gd name="T40" fmla="*/ 108 w 157"/>
                <a:gd name="T41" fmla="*/ 10 h 406"/>
                <a:gd name="T42" fmla="*/ 117 w 157"/>
                <a:gd name="T43" fmla="*/ 3 h 406"/>
                <a:gd name="T44" fmla="*/ 128 w 157"/>
                <a:gd name="T45" fmla="*/ 0 h 406"/>
                <a:gd name="T46" fmla="*/ 139 w 157"/>
                <a:gd name="T47" fmla="*/ 0 h 406"/>
                <a:gd name="T48" fmla="*/ 154 w 157"/>
                <a:gd name="T49" fmla="*/ 11 h 406"/>
                <a:gd name="T50" fmla="*/ 157 w 157"/>
                <a:gd name="T51" fmla="*/ 33 h 406"/>
                <a:gd name="T52" fmla="*/ 157 w 157"/>
                <a:gd name="T53" fmla="*/ 50 h 406"/>
                <a:gd name="T54" fmla="*/ 156 w 157"/>
                <a:gd name="T55" fmla="*/ 70 h 406"/>
                <a:gd name="T56" fmla="*/ 153 w 157"/>
                <a:gd name="T57" fmla="*/ 94 h 406"/>
                <a:gd name="T58" fmla="*/ 114 w 157"/>
                <a:gd name="T59" fmla="*/ 117 h 406"/>
                <a:gd name="T60" fmla="*/ 117 w 157"/>
                <a:gd name="T61" fmla="*/ 96 h 406"/>
                <a:gd name="T62" fmla="*/ 114 w 157"/>
                <a:gd name="T63" fmla="*/ 82 h 406"/>
                <a:gd name="T64" fmla="*/ 106 w 157"/>
                <a:gd name="T65" fmla="*/ 79 h 406"/>
                <a:gd name="T66" fmla="*/ 99 w 157"/>
                <a:gd name="T67" fmla="*/ 88 h 406"/>
                <a:gd name="T68" fmla="*/ 93 w 157"/>
                <a:gd name="T69" fmla="*/ 104 h 406"/>
                <a:gd name="T70" fmla="*/ 88 w 157"/>
                <a:gd name="T71" fmla="*/ 122 h 406"/>
                <a:gd name="T72" fmla="*/ 89 w 157"/>
                <a:gd name="T73" fmla="*/ 134 h 406"/>
                <a:gd name="T74" fmla="*/ 100 w 157"/>
                <a:gd name="T75" fmla="*/ 144 h 406"/>
                <a:gd name="T76" fmla="*/ 117 w 157"/>
                <a:gd name="T77" fmla="*/ 161 h 406"/>
                <a:gd name="T78" fmla="*/ 120 w 157"/>
                <a:gd name="T79" fmla="*/ 171 h 406"/>
                <a:gd name="T80" fmla="*/ 122 w 157"/>
                <a:gd name="T81" fmla="*/ 185 h 406"/>
                <a:gd name="T82" fmla="*/ 122 w 157"/>
                <a:gd name="T83" fmla="*/ 204 h 406"/>
                <a:gd name="T84" fmla="*/ 117 w 157"/>
                <a:gd name="T85" fmla="*/ 239 h 406"/>
                <a:gd name="T86" fmla="*/ 106 w 157"/>
                <a:gd name="T87" fmla="*/ 288 h 406"/>
                <a:gd name="T88" fmla="*/ 89 w 157"/>
                <a:gd name="T89" fmla="*/ 336 h 406"/>
                <a:gd name="T90" fmla="*/ 79 w 157"/>
                <a:gd name="T91" fmla="*/ 359 h 406"/>
                <a:gd name="T92" fmla="*/ 68 w 157"/>
                <a:gd name="T93" fmla="*/ 376 h 406"/>
                <a:gd name="T94" fmla="*/ 57 w 157"/>
                <a:gd name="T95" fmla="*/ 392 h 406"/>
                <a:gd name="T96" fmla="*/ 45 w 157"/>
                <a:gd name="T97" fmla="*/ 401 h 406"/>
                <a:gd name="T98" fmla="*/ 32 w 157"/>
                <a:gd name="T99" fmla="*/ 406 h 406"/>
                <a:gd name="T100" fmla="*/ 17 w 157"/>
                <a:gd name="T101" fmla="*/ 404 h 406"/>
                <a:gd name="T102" fmla="*/ 5 w 157"/>
                <a:gd name="T103" fmla="*/ 393 h 406"/>
                <a:gd name="T104" fmla="*/ 0 w 157"/>
                <a:gd name="T105" fmla="*/ 376 h 406"/>
                <a:gd name="T106" fmla="*/ 0 w 157"/>
                <a:gd name="T107" fmla="*/ 349 h 406"/>
                <a:gd name="T108" fmla="*/ 5 w 157"/>
                <a:gd name="T109" fmla="*/ 31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406">
                  <a:moveTo>
                    <a:pt x="9" y="290"/>
                  </a:moveTo>
                  <a:lnTo>
                    <a:pt x="48" y="276"/>
                  </a:lnTo>
                  <a:lnTo>
                    <a:pt x="46" y="282"/>
                  </a:lnTo>
                  <a:lnTo>
                    <a:pt x="45" y="287"/>
                  </a:lnTo>
                  <a:lnTo>
                    <a:pt x="45" y="293"/>
                  </a:lnTo>
                  <a:lnTo>
                    <a:pt x="43" y="298"/>
                  </a:lnTo>
                  <a:lnTo>
                    <a:pt x="43" y="302"/>
                  </a:lnTo>
                  <a:lnTo>
                    <a:pt x="43" y="307"/>
                  </a:lnTo>
                  <a:lnTo>
                    <a:pt x="43" y="310"/>
                  </a:lnTo>
                  <a:lnTo>
                    <a:pt x="43" y="313"/>
                  </a:lnTo>
                  <a:lnTo>
                    <a:pt x="45" y="318"/>
                  </a:lnTo>
                  <a:lnTo>
                    <a:pt x="46" y="321"/>
                  </a:lnTo>
                  <a:lnTo>
                    <a:pt x="48" y="324"/>
                  </a:lnTo>
                  <a:lnTo>
                    <a:pt x="51" y="324"/>
                  </a:lnTo>
                  <a:lnTo>
                    <a:pt x="54" y="324"/>
                  </a:lnTo>
                  <a:lnTo>
                    <a:pt x="56" y="322"/>
                  </a:lnTo>
                  <a:lnTo>
                    <a:pt x="57" y="321"/>
                  </a:lnTo>
                  <a:lnTo>
                    <a:pt x="60" y="319"/>
                  </a:lnTo>
                  <a:lnTo>
                    <a:pt x="62" y="318"/>
                  </a:lnTo>
                  <a:lnTo>
                    <a:pt x="63" y="315"/>
                  </a:lnTo>
                  <a:lnTo>
                    <a:pt x="65" y="312"/>
                  </a:lnTo>
                  <a:lnTo>
                    <a:pt x="68" y="307"/>
                  </a:lnTo>
                  <a:lnTo>
                    <a:pt x="69" y="301"/>
                  </a:lnTo>
                  <a:lnTo>
                    <a:pt x="72" y="295"/>
                  </a:lnTo>
                  <a:lnTo>
                    <a:pt x="74" y="288"/>
                  </a:lnTo>
                  <a:lnTo>
                    <a:pt x="76" y="281"/>
                  </a:lnTo>
                  <a:lnTo>
                    <a:pt x="77" y="275"/>
                  </a:lnTo>
                  <a:lnTo>
                    <a:pt x="77" y="268"/>
                  </a:lnTo>
                  <a:lnTo>
                    <a:pt x="77" y="264"/>
                  </a:lnTo>
                  <a:lnTo>
                    <a:pt x="76" y="261"/>
                  </a:lnTo>
                  <a:lnTo>
                    <a:pt x="72" y="256"/>
                  </a:lnTo>
                  <a:lnTo>
                    <a:pt x="69" y="253"/>
                  </a:lnTo>
                  <a:lnTo>
                    <a:pt x="66" y="248"/>
                  </a:lnTo>
                  <a:lnTo>
                    <a:pt x="59" y="241"/>
                  </a:lnTo>
                  <a:lnTo>
                    <a:pt x="54" y="235"/>
                  </a:lnTo>
                  <a:lnTo>
                    <a:pt x="49" y="228"/>
                  </a:lnTo>
                  <a:lnTo>
                    <a:pt x="48" y="225"/>
                  </a:lnTo>
                  <a:lnTo>
                    <a:pt x="48" y="222"/>
                  </a:lnTo>
                  <a:lnTo>
                    <a:pt x="46" y="219"/>
                  </a:lnTo>
                  <a:lnTo>
                    <a:pt x="45" y="216"/>
                  </a:lnTo>
                  <a:lnTo>
                    <a:pt x="45" y="211"/>
                  </a:lnTo>
                  <a:lnTo>
                    <a:pt x="45" y="207"/>
                  </a:lnTo>
                  <a:lnTo>
                    <a:pt x="45" y="202"/>
                  </a:lnTo>
                  <a:lnTo>
                    <a:pt x="45" y="196"/>
                  </a:lnTo>
                  <a:lnTo>
                    <a:pt x="45" y="190"/>
                  </a:lnTo>
                  <a:lnTo>
                    <a:pt x="45" y="184"/>
                  </a:lnTo>
                  <a:lnTo>
                    <a:pt x="46" y="170"/>
                  </a:lnTo>
                  <a:lnTo>
                    <a:pt x="49" y="154"/>
                  </a:lnTo>
                  <a:lnTo>
                    <a:pt x="52" y="139"/>
                  </a:lnTo>
                  <a:lnTo>
                    <a:pt x="57" y="122"/>
                  </a:lnTo>
                  <a:lnTo>
                    <a:pt x="62" y="104"/>
                  </a:lnTo>
                  <a:lnTo>
                    <a:pt x="66" y="85"/>
                  </a:lnTo>
                  <a:lnTo>
                    <a:pt x="72" y="70"/>
                  </a:lnTo>
                  <a:lnTo>
                    <a:pt x="79" y="56"/>
                  </a:lnTo>
                  <a:lnTo>
                    <a:pt x="82" y="48"/>
                  </a:lnTo>
                  <a:lnTo>
                    <a:pt x="85" y="42"/>
                  </a:lnTo>
                  <a:lnTo>
                    <a:pt x="88" y="36"/>
                  </a:lnTo>
                  <a:lnTo>
                    <a:pt x="91" y="31"/>
                  </a:lnTo>
                  <a:lnTo>
                    <a:pt x="94" y="27"/>
                  </a:lnTo>
                  <a:lnTo>
                    <a:pt x="97" y="22"/>
                  </a:lnTo>
                  <a:lnTo>
                    <a:pt x="100" y="17"/>
                  </a:lnTo>
                  <a:lnTo>
                    <a:pt x="105" y="14"/>
                  </a:lnTo>
                  <a:lnTo>
                    <a:pt x="108" y="10"/>
                  </a:lnTo>
                  <a:lnTo>
                    <a:pt x="111" y="8"/>
                  </a:lnTo>
                  <a:lnTo>
                    <a:pt x="114" y="5"/>
                  </a:lnTo>
                  <a:lnTo>
                    <a:pt x="117" y="3"/>
                  </a:lnTo>
                  <a:lnTo>
                    <a:pt x="120" y="2"/>
                  </a:lnTo>
                  <a:lnTo>
                    <a:pt x="125" y="0"/>
                  </a:lnTo>
                  <a:lnTo>
                    <a:pt x="128" y="0"/>
                  </a:lnTo>
                  <a:lnTo>
                    <a:pt x="133" y="0"/>
                  </a:lnTo>
                  <a:lnTo>
                    <a:pt x="136" y="0"/>
                  </a:lnTo>
                  <a:lnTo>
                    <a:pt x="139" y="0"/>
                  </a:lnTo>
                  <a:lnTo>
                    <a:pt x="145" y="2"/>
                  </a:lnTo>
                  <a:lnTo>
                    <a:pt x="150" y="6"/>
                  </a:lnTo>
                  <a:lnTo>
                    <a:pt x="154" y="11"/>
                  </a:lnTo>
                  <a:lnTo>
                    <a:pt x="156" y="17"/>
                  </a:lnTo>
                  <a:lnTo>
                    <a:pt x="157" y="23"/>
                  </a:lnTo>
                  <a:lnTo>
                    <a:pt x="157" y="33"/>
                  </a:lnTo>
                  <a:lnTo>
                    <a:pt x="157" y="37"/>
                  </a:lnTo>
                  <a:lnTo>
                    <a:pt x="157" y="43"/>
                  </a:lnTo>
                  <a:lnTo>
                    <a:pt x="157" y="50"/>
                  </a:lnTo>
                  <a:lnTo>
                    <a:pt x="157" y="56"/>
                  </a:lnTo>
                  <a:lnTo>
                    <a:pt x="156" y="62"/>
                  </a:lnTo>
                  <a:lnTo>
                    <a:pt x="156" y="70"/>
                  </a:lnTo>
                  <a:lnTo>
                    <a:pt x="154" y="77"/>
                  </a:lnTo>
                  <a:lnTo>
                    <a:pt x="154" y="87"/>
                  </a:lnTo>
                  <a:lnTo>
                    <a:pt x="153" y="94"/>
                  </a:lnTo>
                  <a:lnTo>
                    <a:pt x="151" y="104"/>
                  </a:lnTo>
                  <a:lnTo>
                    <a:pt x="133" y="111"/>
                  </a:lnTo>
                  <a:lnTo>
                    <a:pt x="114" y="117"/>
                  </a:lnTo>
                  <a:lnTo>
                    <a:pt x="116" y="110"/>
                  </a:lnTo>
                  <a:lnTo>
                    <a:pt x="117" y="102"/>
                  </a:lnTo>
                  <a:lnTo>
                    <a:pt x="117" y="96"/>
                  </a:lnTo>
                  <a:lnTo>
                    <a:pt x="117" y="90"/>
                  </a:lnTo>
                  <a:lnTo>
                    <a:pt x="116" y="85"/>
                  </a:lnTo>
                  <a:lnTo>
                    <a:pt x="114" y="82"/>
                  </a:lnTo>
                  <a:lnTo>
                    <a:pt x="113" y="79"/>
                  </a:lnTo>
                  <a:lnTo>
                    <a:pt x="109" y="79"/>
                  </a:lnTo>
                  <a:lnTo>
                    <a:pt x="106" y="79"/>
                  </a:lnTo>
                  <a:lnTo>
                    <a:pt x="105" y="80"/>
                  </a:lnTo>
                  <a:lnTo>
                    <a:pt x="102" y="84"/>
                  </a:lnTo>
                  <a:lnTo>
                    <a:pt x="99" y="88"/>
                  </a:lnTo>
                  <a:lnTo>
                    <a:pt x="97" y="93"/>
                  </a:lnTo>
                  <a:lnTo>
                    <a:pt x="94" y="97"/>
                  </a:lnTo>
                  <a:lnTo>
                    <a:pt x="93" y="104"/>
                  </a:lnTo>
                  <a:lnTo>
                    <a:pt x="91" y="110"/>
                  </a:lnTo>
                  <a:lnTo>
                    <a:pt x="89" y="116"/>
                  </a:lnTo>
                  <a:lnTo>
                    <a:pt x="88" y="122"/>
                  </a:lnTo>
                  <a:lnTo>
                    <a:pt x="88" y="127"/>
                  </a:lnTo>
                  <a:lnTo>
                    <a:pt x="88" y="131"/>
                  </a:lnTo>
                  <a:lnTo>
                    <a:pt x="89" y="134"/>
                  </a:lnTo>
                  <a:lnTo>
                    <a:pt x="93" y="137"/>
                  </a:lnTo>
                  <a:lnTo>
                    <a:pt x="96" y="141"/>
                  </a:lnTo>
                  <a:lnTo>
                    <a:pt x="100" y="144"/>
                  </a:lnTo>
                  <a:lnTo>
                    <a:pt x="106" y="148"/>
                  </a:lnTo>
                  <a:lnTo>
                    <a:pt x="113" y="154"/>
                  </a:lnTo>
                  <a:lnTo>
                    <a:pt x="117" y="161"/>
                  </a:lnTo>
                  <a:lnTo>
                    <a:pt x="119" y="164"/>
                  </a:lnTo>
                  <a:lnTo>
                    <a:pt x="120" y="168"/>
                  </a:lnTo>
                  <a:lnTo>
                    <a:pt x="120" y="171"/>
                  </a:lnTo>
                  <a:lnTo>
                    <a:pt x="122" y="176"/>
                  </a:lnTo>
                  <a:lnTo>
                    <a:pt x="122" y="181"/>
                  </a:lnTo>
                  <a:lnTo>
                    <a:pt x="122" y="185"/>
                  </a:lnTo>
                  <a:lnTo>
                    <a:pt x="122" y="191"/>
                  </a:lnTo>
                  <a:lnTo>
                    <a:pt x="122" y="198"/>
                  </a:lnTo>
                  <a:lnTo>
                    <a:pt x="122" y="204"/>
                  </a:lnTo>
                  <a:lnTo>
                    <a:pt x="122" y="210"/>
                  </a:lnTo>
                  <a:lnTo>
                    <a:pt x="120" y="224"/>
                  </a:lnTo>
                  <a:lnTo>
                    <a:pt x="117" y="239"/>
                  </a:lnTo>
                  <a:lnTo>
                    <a:pt x="114" y="255"/>
                  </a:lnTo>
                  <a:lnTo>
                    <a:pt x="111" y="272"/>
                  </a:lnTo>
                  <a:lnTo>
                    <a:pt x="106" y="288"/>
                  </a:lnTo>
                  <a:lnTo>
                    <a:pt x="100" y="304"/>
                  </a:lnTo>
                  <a:lnTo>
                    <a:pt x="96" y="321"/>
                  </a:lnTo>
                  <a:lnTo>
                    <a:pt x="89" y="336"/>
                  </a:lnTo>
                  <a:lnTo>
                    <a:pt x="85" y="344"/>
                  </a:lnTo>
                  <a:lnTo>
                    <a:pt x="82" y="352"/>
                  </a:lnTo>
                  <a:lnTo>
                    <a:pt x="79" y="359"/>
                  </a:lnTo>
                  <a:lnTo>
                    <a:pt x="76" y="366"/>
                  </a:lnTo>
                  <a:lnTo>
                    <a:pt x="71" y="372"/>
                  </a:lnTo>
                  <a:lnTo>
                    <a:pt x="68" y="376"/>
                  </a:lnTo>
                  <a:lnTo>
                    <a:pt x="65" y="382"/>
                  </a:lnTo>
                  <a:lnTo>
                    <a:pt x="60" y="387"/>
                  </a:lnTo>
                  <a:lnTo>
                    <a:pt x="57" y="392"/>
                  </a:lnTo>
                  <a:lnTo>
                    <a:pt x="52" y="395"/>
                  </a:lnTo>
                  <a:lnTo>
                    <a:pt x="49" y="399"/>
                  </a:lnTo>
                  <a:lnTo>
                    <a:pt x="45" y="401"/>
                  </a:lnTo>
                  <a:lnTo>
                    <a:pt x="40" y="404"/>
                  </a:lnTo>
                  <a:lnTo>
                    <a:pt x="37" y="406"/>
                  </a:lnTo>
                  <a:lnTo>
                    <a:pt x="32" y="406"/>
                  </a:lnTo>
                  <a:lnTo>
                    <a:pt x="28" y="406"/>
                  </a:lnTo>
                  <a:lnTo>
                    <a:pt x="22" y="406"/>
                  </a:lnTo>
                  <a:lnTo>
                    <a:pt x="17" y="404"/>
                  </a:lnTo>
                  <a:lnTo>
                    <a:pt x="12" y="401"/>
                  </a:lnTo>
                  <a:lnTo>
                    <a:pt x="8" y="398"/>
                  </a:lnTo>
                  <a:lnTo>
                    <a:pt x="5" y="393"/>
                  </a:lnTo>
                  <a:lnTo>
                    <a:pt x="3" y="389"/>
                  </a:lnTo>
                  <a:lnTo>
                    <a:pt x="2" y="382"/>
                  </a:lnTo>
                  <a:lnTo>
                    <a:pt x="0" y="376"/>
                  </a:lnTo>
                  <a:lnTo>
                    <a:pt x="0" y="367"/>
                  </a:lnTo>
                  <a:lnTo>
                    <a:pt x="0" y="359"/>
                  </a:lnTo>
                  <a:lnTo>
                    <a:pt x="0" y="349"/>
                  </a:lnTo>
                  <a:lnTo>
                    <a:pt x="2" y="339"/>
                  </a:lnTo>
                  <a:lnTo>
                    <a:pt x="2" y="327"/>
                  </a:lnTo>
                  <a:lnTo>
                    <a:pt x="5" y="316"/>
                  </a:lnTo>
                  <a:lnTo>
                    <a:pt x="6" y="302"/>
                  </a:lnTo>
                  <a:lnTo>
                    <a:pt x="9" y="29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8"/>
            <p:cNvSpPr>
              <a:spLocks/>
            </p:cNvSpPr>
            <p:nvPr/>
          </p:nvSpPr>
          <p:spPr bwMode="auto">
            <a:xfrm>
              <a:off x="4723" y="1234"/>
              <a:ext cx="80" cy="203"/>
            </a:xfrm>
            <a:custGeom>
              <a:avLst/>
              <a:gdLst>
                <a:gd name="T0" fmla="*/ 47 w 159"/>
                <a:gd name="T1" fmla="*/ 282 h 406"/>
                <a:gd name="T2" fmla="*/ 45 w 159"/>
                <a:gd name="T3" fmla="*/ 298 h 406"/>
                <a:gd name="T4" fmla="*/ 44 w 159"/>
                <a:gd name="T5" fmla="*/ 310 h 406"/>
                <a:gd name="T6" fmla="*/ 47 w 159"/>
                <a:gd name="T7" fmla="*/ 321 h 406"/>
                <a:gd name="T8" fmla="*/ 56 w 159"/>
                <a:gd name="T9" fmla="*/ 324 h 406"/>
                <a:gd name="T10" fmla="*/ 60 w 159"/>
                <a:gd name="T11" fmla="*/ 319 h 406"/>
                <a:gd name="T12" fmla="*/ 67 w 159"/>
                <a:gd name="T13" fmla="*/ 312 h 406"/>
                <a:gd name="T14" fmla="*/ 73 w 159"/>
                <a:gd name="T15" fmla="*/ 295 h 406"/>
                <a:gd name="T16" fmla="*/ 77 w 159"/>
                <a:gd name="T17" fmla="*/ 275 h 406"/>
                <a:gd name="T18" fmla="*/ 76 w 159"/>
                <a:gd name="T19" fmla="*/ 261 h 406"/>
                <a:gd name="T20" fmla="*/ 67 w 159"/>
                <a:gd name="T21" fmla="*/ 248 h 406"/>
                <a:gd name="T22" fmla="*/ 51 w 159"/>
                <a:gd name="T23" fmla="*/ 228 h 406"/>
                <a:gd name="T24" fmla="*/ 47 w 159"/>
                <a:gd name="T25" fmla="*/ 216 h 406"/>
                <a:gd name="T26" fmla="*/ 45 w 159"/>
                <a:gd name="T27" fmla="*/ 202 h 406"/>
                <a:gd name="T28" fmla="*/ 47 w 159"/>
                <a:gd name="T29" fmla="*/ 184 h 406"/>
                <a:gd name="T30" fmla="*/ 53 w 159"/>
                <a:gd name="T31" fmla="*/ 139 h 406"/>
                <a:gd name="T32" fmla="*/ 68 w 159"/>
                <a:gd name="T33" fmla="*/ 85 h 406"/>
                <a:gd name="T34" fmla="*/ 84 w 159"/>
                <a:gd name="T35" fmla="*/ 48 h 406"/>
                <a:gd name="T36" fmla="*/ 93 w 159"/>
                <a:gd name="T37" fmla="*/ 31 h 406"/>
                <a:gd name="T38" fmla="*/ 102 w 159"/>
                <a:gd name="T39" fmla="*/ 17 h 406"/>
                <a:gd name="T40" fmla="*/ 111 w 159"/>
                <a:gd name="T41" fmla="*/ 8 h 406"/>
                <a:gd name="T42" fmla="*/ 122 w 159"/>
                <a:gd name="T43" fmla="*/ 2 h 406"/>
                <a:gd name="T44" fmla="*/ 133 w 159"/>
                <a:gd name="T45" fmla="*/ 0 h 406"/>
                <a:gd name="T46" fmla="*/ 147 w 159"/>
                <a:gd name="T47" fmla="*/ 2 h 406"/>
                <a:gd name="T48" fmla="*/ 156 w 159"/>
                <a:gd name="T49" fmla="*/ 17 h 406"/>
                <a:gd name="T50" fmla="*/ 159 w 159"/>
                <a:gd name="T51" fmla="*/ 37 h 406"/>
                <a:gd name="T52" fmla="*/ 158 w 159"/>
                <a:gd name="T53" fmla="*/ 56 h 406"/>
                <a:gd name="T54" fmla="*/ 156 w 159"/>
                <a:gd name="T55" fmla="*/ 77 h 406"/>
                <a:gd name="T56" fmla="*/ 151 w 159"/>
                <a:gd name="T57" fmla="*/ 104 h 406"/>
                <a:gd name="T58" fmla="*/ 116 w 159"/>
                <a:gd name="T59" fmla="*/ 110 h 406"/>
                <a:gd name="T60" fmla="*/ 118 w 159"/>
                <a:gd name="T61" fmla="*/ 90 h 406"/>
                <a:gd name="T62" fmla="*/ 113 w 159"/>
                <a:gd name="T63" fmla="*/ 79 h 406"/>
                <a:gd name="T64" fmla="*/ 105 w 159"/>
                <a:gd name="T65" fmla="*/ 80 h 406"/>
                <a:gd name="T66" fmla="*/ 97 w 159"/>
                <a:gd name="T67" fmla="*/ 93 h 406"/>
                <a:gd name="T68" fmla="*/ 91 w 159"/>
                <a:gd name="T69" fmla="*/ 110 h 406"/>
                <a:gd name="T70" fmla="*/ 90 w 159"/>
                <a:gd name="T71" fmla="*/ 127 h 406"/>
                <a:gd name="T72" fmla="*/ 93 w 159"/>
                <a:gd name="T73" fmla="*/ 137 h 406"/>
                <a:gd name="T74" fmla="*/ 108 w 159"/>
                <a:gd name="T75" fmla="*/ 148 h 406"/>
                <a:gd name="T76" fmla="*/ 121 w 159"/>
                <a:gd name="T77" fmla="*/ 168 h 406"/>
                <a:gd name="T78" fmla="*/ 124 w 159"/>
                <a:gd name="T79" fmla="*/ 181 h 406"/>
                <a:gd name="T80" fmla="*/ 124 w 159"/>
                <a:gd name="T81" fmla="*/ 198 h 406"/>
                <a:gd name="T82" fmla="*/ 121 w 159"/>
                <a:gd name="T83" fmla="*/ 224 h 406"/>
                <a:gd name="T84" fmla="*/ 111 w 159"/>
                <a:gd name="T85" fmla="*/ 272 h 406"/>
                <a:gd name="T86" fmla="*/ 96 w 159"/>
                <a:gd name="T87" fmla="*/ 321 h 406"/>
                <a:gd name="T88" fmla="*/ 84 w 159"/>
                <a:gd name="T89" fmla="*/ 352 h 406"/>
                <a:gd name="T90" fmla="*/ 73 w 159"/>
                <a:gd name="T91" fmla="*/ 372 h 406"/>
                <a:gd name="T92" fmla="*/ 62 w 159"/>
                <a:gd name="T93" fmla="*/ 387 h 406"/>
                <a:gd name="T94" fmla="*/ 50 w 159"/>
                <a:gd name="T95" fmla="*/ 399 h 406"/>
                <a:gd name="T96" fmla="*/ 37 w 159"/>
                <a:gd name="T97" fmla="*/ 406 h 406"/>
                <a:gd name="T98" fmla="*/ 24 w 159"/>
                <a:gd name="T99" fmla="*/ 406 h 406"/>
                <a:gd name="T100" fmla="*/ 10 w 159"/>
                <a:gd name="T101" fmla="*/ 398 h 406"/>
                <a:gd name="T102" fmla="*/ 2 w 159"/>
                <a:gd name="T103" fmla="*/ 382 h 406"/>
                <a:gd name="T104" fmla="*/ 0 w 159"/>
                <a:gd name="T105" fmla="*/ 359 h 406"/>
                <a:gd name="T106" fmla="*/ 3 w 159"/>
                <a:gd name="T107" fmla="*/ 327 h 406"/>
                <a:gd name="T108" fmla="*/ 10 w 159"/>
                <a:gd name="T109" fmla="*/ 29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406">
                  <a:moveTo>
                    <a:pt x="10" y="290"/>
                  </a:moveTo>
                  <a:lnTo>
                    <a:pt x="48" y="276"/>
                  </a:lnTo>
                  <a:lnTo>
                    <a:pt x="47" y="282"/>
                  </a:lnTo>
                  <a:lnTo>
                    <a:pt x="47" y="287"/>
                  </a:lnTo>
                  <a:lnTo>
                    <a:pt x="45" y="293"/>
                  </a:lnTo>
                  <a:lnTo>
                    <a:pt x="45" y="298"/>
                  </a:lnTo>
                  <a:lnTo>
                    <a:pt x="45" y="302"/>
                  </a:lnTo>
                  <a:lnTo>
                    <a:pt x="45" y="307"/>
                  </a:lnTo>
                  <a:lnTo>
                    <a:pt x="44" y="310"/>
                  </a:lnTo>
                  <a:lnTo>
                    <a:pt x="45" y="313"/>
                  </a:lnTo>
                  <a:lnTo>
                    <a:pt x="45" y="318"/>
                  </a:lnTo>
                  <a:lnTo>
                    <a:pt x="47" y="321"/>
                  </a:lnTo>
                  <a:lnTo>
                    <a:pt x="48" y="324"/>
                  </a:lnTo>
                  <a:lnTo>
                    <a:pt x="51" y="324"/>
                  </a:lnTo>
                  <a:lnTo>
                    <a:pt x="56" y="324"/>
                  </a:lnTo>
                  <a:lnTo>
                    <a:pt x="57" y="322"/>
                  </a:lnTo>
                  <a:lnTo>
                    <a:pt x="59" y="321"/>
                  </a:lnTo>
                  <a:lnTo>
                    <a:pt x="60" y="319"/>
                  </a:lnTo>
                  <a:lnTo>
                    <a:pt x="62" y="318"/>
                  </a:lnTo>
                  <a:lnTo>
                    <a:pt x="64" y="315"/>
                  </a:lnTo>
                  <a:lnTo>
                    <a:pt x="67" y="312"/>
                  </a:lnTo>
                  <a:lnTo>
                    <a:pt x="68" y="307"/>
                  </a:lnTo>
                  <a:lnTo>
                    <a:pt x="71" y="301"/>
                  </a:lnTo>
                  <a:lnTo>
                    <a:pt x="73" y="295"/>
                  </a:lnTo>
                  <a:lnTo>
                    <a:pt x="76" y="288"/>
                  </a:lnTo>
                  <a:lnTo>
                    <a:pt x="77" y="281"/>
                  </a:lnTo>
                  <a:lnTo>
                    <a:pt x="77" y="275"/>
                  </a:lnTo>
                  <a:lnTo>
                    <a:pt x="77" y="268"/>
                  </a:lnTo>
                  <a:lnTo>
                    <a:pt x="77" y="264"/>
                  </a:lnTo>
                  <a:lnTo>
                    <a:pt x="76" y="261"/>
                  </a:lnTo>
                  <a:lnTo>
                    <a:pt x="74" y="256"/>
                  </a:lnTo>
                  <a:lnTo>
                    <a:pt x="71" y="253"/>
                  </a:lnTo>
                  <a:lnTo>
                    <a:pt x="67" y="248"/>
                  </a:lnTo>
                  <a:lnTo>
                    <a:pt x="60" y="241"/>
                  </a:lnTo>
                  <a:lnTo>
                    <a:pt x="54" y="235"/>
                  </a:lnTo>
                  <a:lnTo>
                    <a:pt x="51" y="228"/>
                  </a:lnTo>
                  <a:lnTo>
                    <a:pt x="48" y="222"/>
                  </a:lnTo>
                  <a:lnTo>
                    <a:pt x="47" y="219"/>
                  </a:lnTo>
                  <a:lnTo>
                    <a:pt x="47" y="216"/>
                  </a:lnTo>
                  <a:lnTo>
                    <a:pt x="45" y="211"/>
                  </a:lnTo>
                  <a:lnTo>
                    <a:pt x="45" y="207"/>
                  </a:lnTo>
                  <a:lnTo>
                    <a:pt x="45" y="202"/>
                  </a:lnTo>
                  <a:lnTo>
                    <a:pt x="45" y="196"/>
                  </a:lnTo>
                  <a:lnTo>
                    <a:pt x="45" y="190"/>
                  </a:lnTo>
                  <a:lnTo>
                    <a:pt x="47" y="184"/>
                  </a:lnTo>
                  <a:lnTo>
                    <a:pt x="48" y="170"/>
                  </a:lnTo>
                  <a:lnTo>
                    <a:pt x="50" y="154"/>
                  </a:lnTo>
                  <a:lnTo>
                    <a:pt x="53" y="139"/>
                  </a:lnTo>
                  <a:lnTo>
                    <a:pt x="57" y="122"/>
                  </a:lnTo>
                  <a:lnTo>
                    <a:pt x="62" y="104"/>
                  </a:lnTo>
                  <a:lnTo>
                    <a:pt x="68" y="85"/>
                  </a:lnTo>
                  <a:lnTo>
                    <a:pt x="74" y="70"/>
                  </a:lnTo>
                  <a:lnTo>
                    <a:pt x="81" y="56"/>
                  </a:lnTo>
                  <a:lnTo>
                    <a:pt x="84" y="48"/>
                  </a:lnTo>
                  <a:lnTo>
                    <a:pt x="87" y="42"/>
                  </a:lnTo>
                  <a:lnTo>
                    <a:pt x="90" y="36"/>
                  </a:lnTo>
                  <a:lnTo>
                    <a:pt x="93" y="31"/>
                  </a:lnTo>
                  <a:lnTo>
                    <a:pt x="96" y="27"/>
                  </a:lnTo>
                  <a:lnTo>
                    <a:pt x="99" y="22"/>
                  </a:lnTo>
                  <a:lnTo>
                    <a:pt x="102" y="17"/>
                  </a:lnTo>
                  <a:lnTo>
                    <a:pt x="105" y="14"/>
                  </a:lnTo>
                  <a:lnTo>
                    <a:pt x="108" y="10"/>
                  </a:lnTo>
                  <a:lnTo>
                    <a:pt x="111" y="8"/>
                  </a:lnTo>
                  <a:lnTo>
                    <a:pt x="114" y="5"/>
                  </a:lnTo>
                  <a:lnTo>
                    <a:pt x="119" y="3"/>
                  </a:lnTo>
                  <a:lnTo>
                    <a:pt x="122" y="2"/>
                  </a:lnTo>
                  <a:lnTo>
                    <a:pt x="125" y="0"/>
                  </a:lnTo>
                  <a:lnTo>
                    <a:pt x="130" y="0"/>
                  </a:lnTo>
                  <a:lnTo>
                    <a:pt x="133" y="0"/>
                  </a:lnTo>
                  <a:lnTo>
                    <a:pt x="138" y="0"/>
                  </a:lnTo>
                  <a:lnTo>
                    <a:pt x="141" y="0"/>
                  </a:lnTo>
                  <a:lnTo>
                    <a:pt x="147" y="2"/>
                  </a:lnTo>
                  <a:lnTo>
                    <a:pt x="151" y="6"/>
                  </a:lnTo>
                  <a:lnTo>
                    <a:pt x="154" y="11"/>
                  </a:lnTo>
                  <a:lnTo>
                    <a:pt x="156" y="17"/>
                  </a:lnTo>
                  <a:lnTo>
                    <a:pt x="158" y="23"/>
                  </a:lnTo>
                  <a:lnTo>
                    <a:pt x="159" y="33"/>
                  </a:lnTo>
                  <a:lnTo>
                    <a:pt x="159" y="37"/>
                  </a:lnTo>
                  <a:lnTo>
                    <a:pt x="159" y="43"/>
                  </a:lnTo>
                  <a:lnTo>
                    <a:pt x="159" y="50"/>
                  </a:lnTo>
                  <a:lnTo>
                    <a:pt x="158" y="56"/>
                  </a:lnTo>
                  <a:lnTo>
                    <a:pt x="158" y="62"/>
                  </a:lnTo>
                  <a:lnTo>
                    <a:pt x="156" y="70"/>
                  </a:lnTo>
                  <a:lnTo>
                    <a:pt x="156" y="77"/>
                  </a:lnTo>
                  <a:lnTo>
                    <a:pt x="154" y="87"/>
                  </a:lnTo>
                  <a:lnTo>
                    <a:pt x="153" y="94"/>
                  </a:lnTo>
                  <a:lnTo>
                    <a:pt x="151" y="104"/>
                  </a:lnTo>
                  <a:lnTo>
                    <a:pt x="133" y="111"/>
                  </a:lnTo>
                  <a:lnTo>
                    <a:pt x="114" y="117"/>
                  </a:lnTo>
                  <a:lnTo>
                    <a:pt x="116" y="110"/>
                  </a:lnTo>
                  <a:lnTo>
                    <a:pt x="118" y="102"/>
                  </a:lnTo>
                  <a:lnTo>
                    <a:pt x="118" y="96"/>
                  </a:lnTo>
                  <a:lnTo>
                    <a:pt x="118" y="90"/>
                  </a:lnTo>
                  <a:lnTo>
                    <a:pt x="118" y="85"/>
                  </a:lnTo>
                  <a:lnTo>
                    <a:pt x="116" y="82"/>
                  </a:lnTo>
                  <a:lnTo>
                    <a:pt x="113" y="79"/>
                  </a:lnTo>
                  <a:lnTo>
                    <a:pt x="111" y="79"/>
                  </a:lnTo>
                  <a:lnTo>
                    <a:pt x="108" y="79"/>
                  </a:lnTo>
                  <a:lnTo>
                    <a:pt x="105" y="80"/>
                  </a:lnTo>
                  <a:lnTo>
                    <a:pt x="102" y="84"/>
                  </a:lnTo>
                  <a:lnTo>
                    <a:pt x="101" y="88"/>
                  </a:lnTo>
                  <a:lnTo>
                    <a:pt x="97" y="93"/>
                  </a:lnTo>
                  <a:lnTo>
                    <a:pt x="96" y="97"/>
                  </a:lnTo>
                  <a:lnTo>
                    <a:pt x="93" y="104"/>
                  </a:lnTo>
                  <a:lnTo>
                    <a:pt x="91" y="110"/>
                  </a:lnTo>
                  <a:lnTo>
                    <a:pt x="90" y="116"/>
                  </a:lnTo>
                  <a:lnTo>
                    <a:pt x="90" y="122"/>
                  </a:lnTo>
                  <a:lnTo>
                    <a:pt x="90" y="127"/>
                  </a:lnTo>
                  <a:lnTo>
                    <a:pt x="90" y="131"/>
                  </a:lnTo>
                  <a:lnTo>
                    <a:pt x="91" y="134"/>
                  </a:lnTo>
                  <a:lnTo>
                    <a:pt x="93" y="137"/>
                  </a:lnTo>
                  <a:lnTo>
                    <a:pt x="96" y="141"/>
                  </a:lnTo>
                  <a:lnTo>
                    <a:pt x="101" y="144"/>
                  </a:lnTo>
                  <a:lnTo>
                    <a:pt x="108" y="148"/>
                  </a:lnTo>
                  <a:lnTo>
                    <a:pt x="113" y="154"/>
                  </a:lnTo>
                  <a:lnTo>
                    <a:pt x="118" y="161"/>
                  </a:lnTo>
                  <a:lnTo>
                    <a:pt x="121" y="168"/>
                  </a:lnTo>
                  <a:lnTo>
                    <a:pt x="122" y="171"/>
                  </a:lnTo>
                  <a:lnTo>
                    <a:pt x="122" y="176"/>
                  </a:lnTo>
                  <a:lnTo>
                    <a:pt x="124" y="181"/>
                  </a:lnTo>
                  <a:lnTo>
                    <a:pt x="124" y="185"/>
                  </a:lnTo>
                  <a:lnTo>
                    <a:pt x="124" y="191"/>
                  </a:lnTo>
                  <a:lnTo>
                    <a:pt x="124" y="198"/>
                  </a:lnTo>
                  <a:lnTo>
                    <a:pt x="124" y="204"/>
                  </a:lnTo>
                  <a:lnTo>
                    <a:pt x="122" y="210"/>
                  </a:lnTo>
                  <a:lnTo>
                    <a:pt x="121" y="224"/>
                  </a:lnTo>
                  <a:lnTo>
                    <a:pt x="119" y="239"/>
                  </a:lnTo>
                  <a:lnTo>
                    <a:pt x="116" y="255"/>
                  </a:lnTo>
                  <a:lnTo>
                    <a:pt x="111" y="272"/>
                  </a:lnTo>
                  <a:lnTo>
                    <a:pt x="107" y="288"/>
                  </a:lnTo>
                  <a:lnTo>
                    <a:pt x="102" y="304"/>
                  </a:lnTo>
                  <a:lnTo>
                    <a:pt x="96" y="321"/>
                  </a:lnTo>
                  <a:lnTo>
                    <a:pt x="90" y="336"/>
                  </a:lnTo>
                  <a:lnTo>
                    <a:pt x="87" y="344"/>
                  </a:lnTo>
                  <a:lnTo>
                    <a:pt x="84" y="352"/>
                  </a:lnTo>
                  <a:lnTo>
                    <a:pt x="79" y="359"/>
                  </a:lnTo>
                  <a:lnTo>
                    <a:pt x="76" y="366"/>
                  </a:lnTo>
                  <a:lnTo>
                    <a:pt x="73" y="372"/>
                  </a:lnTo>
                  <a:lnTo>
                    <a:pt x="68" y="376"/>
                  </a:lnTo>
                  <a:lnTo>
                    <a:pt x="65" y="382"/>
                  </a:lnTo>
                  <a:lnTo>
                    <a:pt x="62" y="387"/>
                  </a:lnTo>
                  <a:lnTo>
                    <a:pt x="57" y="392"/>
                  </a:lnTo>
                  <a:lnTo>
                    <a:pt x="54" y="395"/>
                  </a:lnTo>
                  <a:lnTo>
                    <a:pt x="50" y="399"/>
                  </a:lnTo>
                  <a:lnTo>
                    <a:pt x="47" y="401"/>
                  </a:lnTo>
                  <a:lnTo>
                    <a:pt x="42" y="404"/>
                  </a:lnTo>
                  <a:lnTo>
                    <a:pt x="37" y="406"/>
                  </a:lnTo>
                  <a:lnTo>
                    <a:pt x="33" y="406"/>
                  </a:lnTo>
                  <a:lnTo>
                    <a:pt x="30" y="406"/>
                  </a:lnTo>
                  <a:lnTo>
                    <a:pt x="24" y="406"/>
                  </a:lnTo>
                  <a:lnTo>
                    <a:pt x="17" y="404"/>
                  </a:lnTo>
                  <a:lnTo>
                    <a:pt x="13" y="401"/>
                  </a:lnTo>
                  <a:lnTo>
                    <a:pt x="10" y="398"/>
                  </a:lnTo>
                  <a:lnTo>
                    <a:pt x="7" y="393"/>
                  </a:lnTo>
                  <a:lnTo>
                    <a:pt x="3" y="389"/>
                  </a:lnTo>
                  <a:lnTo>
                    <a:pt x="2" y="382"/>
                  </a:lnTo>
                  <a:lnTo>
                    <a:pt x="2" y="376"/>
                  </a:lnTo>
                  <a:lnTo>
                    <a:pt x="0" y="367"/>
                  </a:lnTo>
                  <a:lnTo>
                    <a:pt x="0" y="359"/>
                  </a:lnTo>
                  <a:lnTo>
                    <a:pt x="2" y="349"/>
                  </a:lnTo>
                  <a:lnTo>
                    <a:pt x="2" y="339"/>
                  </a:lnTo>
                  <a:lnTo>
                    <a:pt x="3" y="327"/>
                  </a:lnTo>
                  <a:lnTo>
                    <a:pt x="5" y="316"/>
                  </a:lnTo>
                  <a:lnTo>
                    <a:pt x="8" y="302"/>
                  </a:lnTo>
                  <a:lnTo>
                    <a:pt x="10" y="29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99"/>
            <p:cNvSpPr>
              <a:spLocks/>
            </p:cNvSpPr>
            <p:nvPr/>
          </p:nvSpPr>
          <p:spPr bwMode="auto">
            <a:xfrm>
              <a:off x="3023" y="1165"/>
              <a:ext cx="108" cy="267"/>
            </a:xfrm>
            <a:custGeom>
              <a:avLst/>
              <a:gdLst>
                <a:gd name="T0" fmla="*/ 100 w 218"/>
                <a:gd name="T1" fmla="*/ 0 h 534"/>
                <a:gd name="T2" fmla="*/ 218 w 218"/>
                <a:gd name="T3" fmla="*/ 0 h 534"/>
                <a:gd name="T4" fmla="*/ 184 w 218"/>
                <a:gd name="T5" fmla="*/ 131 h 534"/>
                <a:gd name="T6" fmla="*/ 144 w 218"/>
                <a:gd name="T7" fmla="*/ 131 h 534"/>
                <a:gd name="T8" fmla="*/ 39 w 218"/>
                <a:gd name="T9" fmla="*/ 534 h 534"/>
                <a:gd name="T10" fmla="*/ 0 w 218"/>
                <a:gd name="T11" fmla="*/ 534 h 534"/>
                <a:gd name="T12" fmla="*/ 105 w 218"/>
                <a:gd name="T13" fmla="*/ 131 h 534"/>
                <a:gd name="T14" fmla="*/ 65 w 218"/>
                <a:gd name="T15" fmla="*/ 131 h 534"/>
                <a:gd name="T16" fmla="*/ 100 w 218"/>
                <a:gd name="T17"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534">
                  <a:moveTo>
                    <a:pt x="100" y="0"/>
                  </a:moveTo>
                  <a:lnTo>
                    <a:pt x="218" y="0"/>
                  </a:lnTo>
                  <a:lnTo>
                    <a:pt x="184" y="131"/>
                  </a:lnTo>
                  <a:lnTo>
                    <a:pt x="144" y="131"/>
                  </a:lnTo>
                  <a:lnTo>
                    <a:pt x="39" y="534"/>
                  </a:lnTo>
                  <a:lnTo>
                    <a:pt x="0" y="534"/>
                  </a:lnTo>
                  <a:lnTo>
                    <a:pt x="105" y="131"/>
                  </a:lnTo>
                  <a:lnTo>
                    <a:pt x="65" y="131"/>
                  </a:lnTo>
                  <a:lnTo>
                    <a:pt x="100"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300"/>
            <p:cNvSpPr>
              <a:spLocks/>
            </p:cNvSpPr>
            <p:nvPr/>
          </p:nvSpPr>
          <p:spPr bwMode="auto">
            <a:xfrm>
              <a:off x="3072" y="1165"/>
              <a:ext cx="91" cy="267"/>
            </a:xfrm>
            <a:custGeom>
              <a:avLst/>
              <a:gdLst>
                <a:gd name="T0" fmla="*/ 174 w 182"/>
                <a:gd name="T1" fmla="*/ 0 h 534"/>
                <a:gd name="T2" fmla="*/ 126 w 182"/>
                <a:gd name="T3" fmla="*/ 189 h 534"/>
                <a:gd name="T4" fmla="*/ 132 w 182"/>
                <a:gd name="T5" fmla="*/ 175 h 534"/>
                <a:gd name="T6" fmla="*/ 140 w 182"/>
                <a:gd name="T7" fmla="*/ 165 h 534"/>
                <a:gd name="T8" fmla="*/ 145 w 182"/>
                <a:gd name="T9" fmla="*/ 155 h 534"/>
                <a:gd name="T10" fmla="*/ 151 w 182"/>
                <a:gd name="T11" fmla="*/ 148 h 534"/>
                <a:gd name="T12" fmla="*/ 156 w 182"/>
                <a:gd name="T13" fmla="*/ 143 h 534"/>
                <a:gd name="T14" fmla="*/ 162 w 182"/>
                <a:gd name="T15" fmla="*/ 140 h 534"/>
                <a:gd name="T16" fmla="*/ 166 w 182"/>
                <a:gd name="T17" fmla="*/ 138 h 534"/>
                <a:gd name="T18" fmla="*/ 171 w 182"/>
                <a:gd name="T19" fmla="*/ 138 h 534"/>
                <a:gd name="T20" fmla="*/ 177 w 182"/>
                <a:gd name="T21" fmla="*/ 143 h 534"/>
                <a:gd name="T22" fmla="*/ 180 w 182"/>
                <a:gd name="T23" fmla="*/ 152 h 534"/>
                <a:gd name="T24" fmla="*/ 182 w 182"/>
                <a:gd name="T25" fmla="*/ 166 h 534"/>
                <a:gd name="T26" fmla="*/ 180 w 182"/>
                <a:gd name="T27" fmla="*/ 185 h 534"/>
                <a:gd name="T28" fmla="*/ 177 w 182"/>
                <a:gd name="T29" fmla="*/ 208 h 534"/>
                <a:gd name="T30" fmla="*/ 172 w 182"/>
                <a:gd name="T31" fmla="*/ 237 h 534"/>
                <a:gd name="T32" fmla="*/ 165 w 182"/>
                <a:gd name="T33" fmla="*/ 269 h 534"/>
                <a:gd name="T34" fmla="*/ 95 w 182"/>
                <a:gd name="T35" fmla="*/ 534 h 534"/>
                <a:gd name="T36" fmla="*/ 117 w 182"/>
                <a:gd name="T37" fmla="*/ 322 h 534"/>
                <a:gd name="T38" fmla="*/ 120 w 182"/>
                <a:gd name="T39" fmla="*/ 305 h 534"/>
                <a:gd name="T40" fmla="*/ 123 w 182"/>
                <a:gd name="T41" fmla="*/ 291 h 534"/>
                <a:gd name="T42" fmla="*/ 126 w 182"/>
                <a:gd name="T43" fmla="*/ 279 h 534"/>
                <a:gd name="T44" fmla="*/ 126 w 182"/>
                <a:gd name="T45" fmla="*/ 269 h 534"/>
                <a:gd name="T46" fmla="*/ 126 w 182"/>
                <a:gd name="T47" fmla="*/ 263 h 534"/>
                <a:gd name="T48" fmla="*/ 126 w 182"/>
                <a:gd name="T49" fmla="*/ 259 h 534"/>
                <a:gd name="T50" fmla="*/ 123 w 182"/>
                <a:gd name="T51" fmla="*/ 255 h 534"/>
                <a:gd name="T52" fmla="*/ 122 w 182"/>
                <a:gd name="T53" fmla="*/ 254 h 534"/>
                <a:gd name="T54" fmla="*/ 119 w 182"/>
                <a:gd name="T55" fmla="*/ 255 h 534"/>
                <a:gd name="T56" fmla="*/ 114 w 182"/>
                <a:gd name="T57" fmla="*/ 260 h 534"/>
                <a:gd name="T58" fmla="*/ 111 w 182"/>
                <a:gd name="T59" fmla="*/ 266 h 534"/>
                <a:gd name="T60" fmla="*/ 106 w 182"/>
                <a:gd name="T61" fmla="*/ 275 h 534"/>
                <a:gd name="T62" fmla="*/ 102 w 182"/>
                <a:gd name="T63" fmla="*/ 288 h 534"/>
                <a:gd name="T64" fmla="*/ 95 w 182"/>
                <a:gd name="T65" fmla="*/ 303 h 534"/>
                <a:gd name="T66" fmla="*/ 89 w 182"/>
                <a:gd name="T67" fmla="*/ 323 h 534"/>
                <a:gd name="T68" fmla="*/ 83 w 182"/>
                <a:gd name="T69" fmla="*/ 348 h 534"/>
                <a:gd name="T70" fmla="*/ 0 w 182"/>
                <a:gd name="T7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2" h="534">
                  <a:moveTo>
                    <a:pt x="139" y="0"/>
                  </a:moveTo>
                  <a:lnTo>
                    <a:pt x="174" y="0"/>
                  </a:lnTo>
                  <a:lnTo>
                    <a:pt x="123" y="197"/>
                  </a:lnTo>
                  <a:lnTo>
                    <a:pt x="126" y="189"/>
                  </a:lnTo>
                  <a:lnTo>
                    <a:pt x="129" y="181"/>
                  </a:lnTo>
                  <a:lnTo>
                    <a:pt x="132" y="175"/>
                  </a:lnTo>
                  <a:lnTo>
                    <a:pt x="137" y="169"/>
                  </a:lnTo>
                  <a:lnTo>
                    <a:pt x="140" y="165"/>
                  </a:lnTo>
                  <a:lnTo>
                    <a:pt x="143" y="160"/>
                  </a:lnTo>
                  <a:lnTo>
                    <a:pt x="145" y="155"/>
                  </a:lnTo>
                  <a:lnTo>
                    <a:pt x="148" y="152"/>
                  </a:lnTo>
                  <a:lnTo>
                    <a:pt x="151" y="148"/>
                  </a:lnTo>
                  <a:lnTo>
                    <a:pt x="154" y="146"/>
                  </a:lnTo>
                  <a:lnTo>
                    <a:pt x="156" y="143"/>
                  </a:lnTo>
                  <a:lnTo>
                    <a:pt x="159" y="141"/>
                  </a:lnTo>
                  <a:lnTo>
                    <a:pt x="162" y="140"/>
                  </a:lnTo>
                  <a:lnTo>
                    <a:pt x="163" y="138"/>
                  </a:lnTo>
                  <a:lnTo>
                    <a:pt x="166" y="138"/>
                  </a:lnTo>
                  <a:lnTo>
                    <a:pt x="168" y="138"/>
                  </a:lnTo>
                  <a:lnTo>
                    <a:pt x="171" y="138"/>
                  </a:lnTo>
                  <a:lnTo>
                    <a:pt x="174" y="140"/>
                  </a:lnTo>
                  <a:lnTo>
                    <a:pt x="177" y="143"/>
                  </a:lnTo>
                  <a:lnTo>
                    <a:pt x="179" y="148"/>
                  </a:lnTo>
                  <a:lnTo>
                    <a:pt x="180" y="152"/>
                  </a:lnTo>
                  <a:lnTo>
                    <a:pt x="180" y="158"/>
                  </a:lnTo>
                  <a:lnTo>
                    <a:pt x="182" y="166"/>
                  </a:lnTo>
                  <a:lnTo>
                    <a:pt x="182" y="175"/>
                  </a:lnTo>
                  <a:lnTo>
                    <a:pt x="180" y="185"/>
                  </a:lnTo>
                  <a:lnTo>
                    <a:pt x="179" y="195"/>
                  </a:lnTo>
                  <a:lnTo>
                    <a:pt x="177" y="208"/>
                  </a:lnTo>
                  <a:lnTo>
                    <a:pt x="176" y="222"/>
                  </a:lnTo>
                  <a:lnTo>
                    <a:pt x="172" y="237"/>
                  </a:lnTo>
                  <a:lnTo>
                    <a:pt x="168" y="252"/>
                  </a:lnTo>
                  <a:lnTo>
                    <a:pt x="165" y="269"/>
                  </a:lnTo>
                  <a:lnTo>
                    <a:pt x="160" y="288"/>
                  </a:lnTo>
                  <a:lnTo>
                    <a:pt x="95" y="534"/>
                  </a:lnTo>
                  <a:lnTo>
                    <a:pt x="62" y="534"/>
                  </a:lnTo>
                  <a:lnTo>
                    <a:pt x="117" y="322"/>
                  </a:lnTo>
                  <a:lnTo>
                    <a:pt x="119" y="312"/>
                  </a:lnTo>
                  <a:lnTo>
                    <a:pt x="120" y="305"/>
                  </a:lnTo>
                  <a:lnTo>
                    <a:pt x="122" y="297"/>
                  </a:lnTo>
                  <a:lnTo>
                    <a:pt x="123" y="291"/>
                  </a:lnTo>
                  <a:lnTo>
                    <a:pt x="125" y="285"/>
                  </a:lnTo>
                  <a:lnTo>
                    <a:pt x="126" y="279"/>
                  </a:lnTo>
                  <a:lnTo>
                    <a:pt x="126" y="274"/>
                  </a:lnTo>
                  <a:lnTo>
                    <a:pt x="126" y="269"/>
                  </a:lnTo>
                  <a:lnTo>
                    <a:pt x="126" y="266"/>
                  </a:lnTo>
                  <a:lnTo>
                    <a:pt x="126" y="263"/>
                  </a:lnTo>
                  <a:lnTo>
                    <a:pt x="126" y="260"/>
                  </a:lnTo>
                  <a:lnTo>
                    <a:pt x="126" y="259"/>
                  </a:lnTo>
                  <a:lnTo>
                    <a:pt x="125" y="257"/>
                  </a:lnTo>
                  <a:lnTo>
                    <a:pt x="123" y="255"/>
                  </a:lnTo>
                  <a:lnTo>
                    <a:pt x="123" y="255"/>
                  </a:lnTo>
                  <a:lnTo>
                    <a:pt x="122" y="254"/>
                  </a:lnTo>
                  <a:lnTo>
                    <a:pt x="120" y="255"/>
                  </a:lnTo>
                  <a:lnTo>
                    <a:pt x="119" y="255"/>
                  </a:lnTo>
                  <a:lnTo>
                    <a:pt x="117" y="257"/>
                  </a:lnTo>
                  <a:lnTo>
                    <a:pt x="114" y="260"/>
                  </a:lnTo>
                  <a:lnTo>
                    <a:pt x="112" y="263"/>
                  </a:lnTo>
                  <a:lnTo>
                    <a:pt x="111" y="266"/>
                  </a:lnTo>
                  <a:lnTo>
                    <a:pt x="108" y="271"/>
                  </a:lnTo>
                  <a:lnTo>
                    <a:pt x="106" y="275"/>
                  </a:lnTo>
                  <a:lnTo>
                    <a:pt x="103" y="280"/>
                  </a:lnTo>
                  <a:lnTo>
                    <a:pt x="102" y="288"/>
                  </a:lnTo>
                  <a:lnTo>
                    <a:pt x="98" y="296"/>
                  </a:lnTo>
                  <a:lnTo>
                    <a:pt x="95" y="303"/>
                  </a:lnTo>
                  <a:lnTo>
                    <a:pt x="92" y="314"/>
                  </a:lnTo>
                  <a:lnTo>
                    <a:pt x="89" y="323"/>
                  </a:lnTo>
                  <a:lnTo>
                    <a:pt x="86" y="336"/>
                  </a:lnTo>
                  <a:lnTo>
                    <a:pt x="83" y="348"/>
                  </a:lnTo>
                  <a:lnTo>
                    <a:pt x="35" y="534"/>
                  </a:lnTo>
                  <a:lnTo>
                    <a:pt x="0" y="534"/>
                  </a:lnTo>
                  <a:lnTo>
                    <a:pt x="139"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301"/>
            <p:cNvSpPr>
              <a:spLocks/>
            </p:cNvSpPr>
            <p:nvPr/>
          </p:nvSpPr>
          <p:spPr bwMode="auto">
            <a:xfrm>
              <a:off x="3141" y="1234"/>
              <a:ext cx="77" cy="203"/>
            </a:xfrm>
            <a:custGeom>
              <a:avLst/>
              <a:gdLst>
                <a:gd name="T0" fmla="*/ 51 w 156"/>
                <a:gd name="T1" fmla="*/ 239 h 406"/>
                <a:gd name="T2" fmla="*/ 48 w 156"/>
                <a:gd name="T3" fmla="*/ 256 h 406"/>
                <a:gd name="T4" fmla="*/ 45 w 156"/>
                <a:gd name="T5" fmla="*/ 272 h 406"/>
                <a:gd name="T6" fmla="*/ 43 w 156"/>
                <a:gd name="T7" fmla="*/ 284 h 406"/>
                <a:gd name="T8" fmla="*/ 42 w 156"/>
                <a:gd name="T9" fmla="*/ 293 h 406"/>
                <a:gd name="T10" fmla="*/ 42 w 156"/>
                <a:gd name="T11" fmla="*/ 304 h 406"/>
                <a:gd name="T12" fmla="*/ 43 w 156"/>
                <a:gd name="T13" fmla="*/ 312 h 406"/>
                <a:gd name="T14" fmla="*/ 45 w 156"/>
                <a:gd name="T15" fmla="*/ 316 h 406"/>
                <a:gd name="T16" fmla="*/ 49 w 156"/>
                <a:gd name="T17" fmla="*/ 318 h 406"/>
                <a:gd name="T18" fmla="*/ 54 w 156"/>
                <a:gd name="T19" fmla="*/ 316 h 406"/>
                <a:gd name="T20" fmla="*/ 62 w 156"/>
                <a:gd name="T21" fmla="*/ 307 h 406"/>
                <a:gd name="T22" fmla="*/ 66 w 156"/>
                <a:gd name="T23" fmla="*/ 298 h 406"/>
                <a:gd name="T24" fmla="*/ 74 w 156"/>
                <a:gd name="T25" fmla="*/ 282 h 406"/>
                <a:gd name="T26" fmla="*/ 105 w 156"/>
                <a:gd name="T27" fmla="*/ 296 h 406"/>
                <a:gd name="T28" fmla="*/ 94 w 156"/>
                <a:gd name="T29" fmla="*/ 324 h 406"/>
                <a:gd name="T30" fmla="*/ 83 w 156"/>
                <a:gd name="T31" fmla="*/ 347 h 406"/>
                <a:gd name="T32" fmla="*/ 72 w 156"/>
                <a:gd name="T33" fmla="*/ 366 h 406"/>
                <a:gd name="T34" fmla="*/ 65 w 156"/>
                <a:gd name="T35" fmla="*/ 381 h 406"/>
                <a:gd name="T36" fmla="*/ 55 w 156"/>
                <a:gd name="T37" fmla="*/ 392 h 406"/>
                <a:gd name="T38" fmla="*/ 45 w 156"/>
                <a:gd name="T39" fmla="*/ 399 h 406"/>
                <a:gd name="T40" fmla="*/ 35 w 156"/>
                <a:gd name="T41" fmla="*/ 404 h 406"/>
                <a:gd name="T42" fmla="*/ 25 w 156"/>
                <a:gd name="T43" fmla="*/ 406 h 406"/>
                <a:gd name="T44" fmla="*/ 17 w 156"/>
                <a:gd name="T45" fmla="*/ 404 h 406"/>
                <a:gd name="T46" fmla="*/ 11 w 156"/>
                <a:gd name="T47" fmla="*/ 401 h 406"/>
                <a:gd name="T48" fmla="*/ 6 w 156"/>
                <a:gd name="T49" fmla="*/ 393 h 406"/>
                <a:gd name="T50" fmla="*/ 3 w 156"/>
                <a:gd name="T51" fmla="*/ 384 h 406"/>
                <a:gd name="T52" fmla="*/ 2 w 156"/>
                <a:gd name="T53" fmla="*/ 372 h 406"/>
                <a:gd name="T54" fmla="*/ 0 w 156"/>
                <a:gd name="T55" fmla="*/ 356 h 406"/>
                <a:gd name="T56" fmla="*/ 2 w 156"/>
                <a:gd name="T57" fmla="*/ 336 h 406"/>
                <a:gd name="T58" fmla="*/ 3 w 156"/>
                <a:gd name="T59" fmla="*/ 315 h 406"/>
                <a:gd name="T60" fmla="*/ 6 w 156"/>
                <a:gd name="T61" fmla="*/ 290 h 406"/>
                <a:gd name="T62" fmla="*/ 12 w 156"/>
                <a:gd name="T63" fmla="*/ 264 h 406"/>
                <a:gd name="T64" fmla="*/ 19 w 156"/>
                <a:gd name="T65" fmla="*/ 235 h 406"/>
                <a:gd name="T66" fmla="*/ 25 w 156"/>
                <a:gd name="T67" fmla="*/ 204 h 406"/>
                <a:gd name="T68" fmla="*/ 37 w 156"/>
                <a:gd name="T69" fmla="*/ 161 h 406"/>
                <a:gd name="T70" fmla="*/ 51 w 156"/>
                <a:gd name="T71" fmla="*/ 122 h 406"/>
                <a:gd name="T72" fmla="*/ 63 w 156"/>
                <a:gd name="T73" fmla="*/ 87 h 406"/>
                <a:gd name="T74" fmla="*/ 77 w 156"/>
                <a:gd name="T75" fmla="*/ 56 h 406"/>
                <a:gd name="T76" fmla="*/ 85 w 156"/>
                <a:gd name="T77" fmla="*/ 43 h 406"/>
                <a:gd name="T78" fmla="*/ 91 w 156"/>
                <a:gd name="T79" fmla="*/ 31 h 406"/>
                <a:gd name="T80" fmla="*/ 97 w 156"/>
                <a:gd name="T81" fmla="*/ 22 h 406"/>
                <a:gd name="T82" fmla="*/ 105 w 156"/>
                <a:gd name="T83" fmla="*/ 14 h 406"/>
                <a:gd name="T84" fmla="*/ 111 w 156"/>
                <a:gd name="T85" fmla="*/ 8 h 406"/>
                <a:gd name="T86" fmla="*/ 117 w 156"/>
                <a:gd name="T87" fmla="*/ 3 h 406"/>
                <a:gd name="T88" fmla="*/ 123 w 156"/>
                <a:gd name="T89" fmla="*/ 0 h 406"/>
                <a:gd name="T90" fmla="*/ 129 w 156"/>
                <a:gd name="T91" fmla="*/ 0 h 406"/>
                <a:gd name="T92" fmla="*/ 139 w 156"/>
                <a:gd name="T93" fmla="*/ 2 h 406"/>
                <a:gd name="T94" fmla="*/ 145 w 156"/>
                <a:gd name="T95" fmla="*/ 6 h 406"/>
                <a:gd name="T96" fmla="*/ 151 w 156"/>
                <a:gd name="T97" fmla="*/ 14 h 406"/>
                <a:gd name="T98" fmla="*/ 154 w 156"/>
                <a:gd name="T99" fmla="*/ 25 h 406"/>
                <a:gd name="T100" fmla="*/ 156 w 156"/>
                <a:gd name="T101" fmla="*/ 39 h 406"/>
                <a:gd name="T102" fmla="*/ 156 w 156"/>
                <a:gd name="T103" fmla="*/ 56 h 406"/>
                <a:gd name="T104" fmla="*/ 154 w 156"/>
                <a:gd name="T105" fmla="*/ 76 h 406"/>
                <a:gd name="T106" fmla="*/ 153 w 156"/>
                <a:gd name="T107" fmla="*/ 99 h 406"/>
                <a:gd name="T108" fmla="*/ 148 w 156"/>
                <a:gd name="T109" fmla="*/ 124 h 406"/>
                <a:gd name="T110" fmla="*/ 142 w 156"/>
                <a:gd name="T111" fmla="*/ 153 h 406"/>
                <a:gd name="T112" fmla="*/ 134 w 156"/>
                <a:gd name="T113" fmla="*/ 187 h 406"/>
                <a:gd name="T114" fmla="*/ 126 w 156"/>
                <a:gd name="T115" fmla="*/ 224 h 406"/>
                <a:gd name="T116" fmla="*/ 122 w 156"/>
                <a:gd name="T117" fmla="*/ 239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406">
                  <a:moveTo>
                    <a:pt x="122" y="239"/>
                  </a:moveTo>
                  <a:lnTo>
                    <a:pt x="51" y="239"/>
                  </a:lnTo>
                  <a:lnTo>
                    <a:pt x="49" y="248"/>
                  </a:lnTo>
                  <a:lnTo>
                    <a:pt x="48" y="256"/>
                  </a:lnTo>
                  <a:lnTo>
                    <a:pt x="46" y="264"/>
                  </a:lnTo>
                  <a:lnTo>
                    <a:pt x="45" y="272"/>
                  </a:lnTo>
                  <a:lnTo>
                    <a:pt x="43" y="278"/>
                  </a:lnTo>
                  <a:lnTo>
                    <a:pt x="43" y="284"/>
                  </a:lnTo>
                  <a:lnTo>
                    <a:pt x="43" y="288"/>
                  </a:lnTo>
                  <a:lnTo>
                    <a:pt x="42" y="293"/>
                  </a:lnTo>
                  <a:lnTo>
                    <a:pt x="42" y="299"/>
                  </a:lnTo>
                  <a:lnTo>
                    <a:pt x="42" y="304"/>
                  </a:lnTo>
                  <a:lnTo>
                    <a:pt x="42" y="309"/>
                  </a:lnTo>
                  <a:lnTo>
                    <a:pt x="43" y="312"/>
                  </a:lnTo>
                  <a:lnTo>
                    <a:pt x="45" y="315"/>
                  </a:lnTo>
                  <a:lnTo>
                    <a:pt x="45" y="316"/>
                  </a:lnTo>
                  <a:lnTo>
                    <a:pt x="46" y="318"/>
                  </a:lnTo>
                  <a:lnTo>
                    <a:pt x="49" y="318"/>
                  </a:lnTo>
                  <a:lnTo>
                    <a:pt x="51" y="318"/>
                  </a:lnTo>
                  <a:lnTo>
                    <a:pt x="54" y="316"/>
                  </a:lnTo>
                  <a:lnTo>
                    <a:pt x="57" y="312"/>
                  </a:lnTo>
                  <a:lnTo>
                    <a:pt x="62" y="307"/>
                  </a:lnTo>
                  <a:lnTo>
                    <a:pt x="63" y="304"/>
                  </a:lnTo>
                  <a:lnTo>
                    <a:pt x="66" y="298"/>
                  </a:lnTo>
                  <a:lnTo>
                    <a:pt x="69" y="292"/>
                  </a:lnTo>
                  <a:lnTo>
                    <a:pt x="74" y="282"/>
                  </a:lnTo>
                  <a:lnTo>
                    <a:pt x="89" y="290"/>
                  </a:lnTo>
                  <a:lnTo>
                    <a:pt x="105" y="296"/>
                  </a:lnTo>
                  <a:lnTo>
                    <a:pt x="99" y="310"/>
                  </a:lnTo>
                  <a:lnTo>
                    <a:pt x="94" y="324"/>
                  </a:lnTo>
                  <a:lnTo>
                    <a:pt x="88" y="336"/>
                  </a:lnTo>
                  <a:lnTo>
                    <a:pt x="83" y="347"/>
                  </a:lnTo>
                  <a:lnTo>
                    <a:pt x="79" y="356"/>
                  </a:lnTo>
                  <a:lnTo>
                    <a:pt x="72" y="366"/>
                  </a:lnTo>
                  <a:lnTo>
                    <a:pt x="68" y="373"/>
                  </a:lnTo>
                  <a:lnTo>
                    <a:pt x="65" y="381"/>
                  </a:lnTo>
                  <a:lnTo>
                    <a:pt x="60" y="386"/>
                  </a:lnTo>
                  <a:lnTo>
                    <a:pt x="55" y="392"/>
                  </a:lnTo>
                  <a:lnTo>
                    <a:pt x="51" y="396"/>
                  </a:lnTo>
                  <a:lnTo>
                    <a:pt x="45" y="399"/>
                  </a:lnTo>
                  <a:lnTo>
                    <a:pt x="40" y="403"/>
                  </a:lnTo>
                  <a:lnTo>
                    <a:pt x="35" y="404"/>
                  </a:lnTo>
                  <a:lnTo>
                    <a:pt x="31" y="406"/>
                  </a:lnTo>
                  <a:lnTo>
                    <a:pt x="25" y="406"/>
                  </a:lnTo>
                  <a:lnTo>
                    <a:pt x="22" y="406"/>
                  </a:lnTo>
                  <a:lnTo>
                    <a:pt x="17" y="404"/>
                  </a:lnTo>
                  <a:lnTo>
                    <a:pt x="14" y="403"/>
                  </a:lnTo>
                  <a:lnTo>
                    <a:pt x="11" y="401"/>
                  </a:lnTo>
                  <a:lnTo>
                    <a:pt x="8" y="398"/>
                  </a:lnTo>
                  <a:lnTo>
                    <a:pt x="6" y="393"/>
                  </a:lnTo>
                  <a:lnTo>
                    <a:pt x="5" y="389"/>
                  </a:lnTo>
                  <a:lnTo>
                    <a:pt x="3" y="384"/>
                  </a:lnTo>
                  <a:lnTo>
                    <a:pt x="2" y="378"/>
                  </a:lnTo>
                  <a:lnTo>
                    <a:pt x="2" y="372"/>
                  </a:lnTo>
                  <a:lnTo>
                    <a:pt x="0" y="364"/>
                  </a:lnTo>
                  <a:lnTo>
                    <a:pt x="0" y="356"/>
                  </a:lnTo>
                  <a:lnTo>
                    <a:pt x="0" y="347"/>
                  </a:lnTo>
                  <a:lnTo>
                    <a:pt x="2" y="336"/>
                  </a:lnTo>
                  <a:lnTo>
                    <a:pt x="2" y="325"/>
                  </a:lnTo>
                  <a:lnTo>
                    <a:pt x="3" y="315"/>
                  </a:lnTo>
                  <a:lnTo>
                    <a:pt x="5" y="302"/>
                  </a:lnTo>
                  <a:lnTo>
                    <a:pt x="6" y="290"/>
                  </a:lnTo>
                  <a:lnTo>
                    <a:pt x="9" y="278"/>
                  </a:lnTo>
                  <a:lnTo>
                    <a:pt x="12" y="264"/>
                  </a:lnTo>
                  <a:lnTo>
                    <a:pt x="14" y="250"/>
                  </a:lnTo>
                  <a:lnTo>
                    <a:pt x="19" y="235"/>
                  </a:lnTo>
                  <a:lnTo>
                    <a:pt x="22" y="219"/>
                  </a:lnTo>
                  <a:lnTo>
                    <a:pt x="25" y="204"/>
                  </a:lnTo>
                  <a:lnTo>
                    <a:pt x="31" y="181"/>
                  </a:lnTo>
                  <a:lnTo>
                    <a:pt x="37" y="161"/>
                  </a:lnTo>
                  <a:lnTo>
                    <a:pt x="43" y="141"/>
                  </a:lnTo>
                  <a:lnTo>
                    <a:pt x="51" y="122"/>
                  </a:lnTo>
                  <a:lnTo>
                    <a:pt x="57" y="104"/>
                  </a:lnTo>
                  <a:lnTo>
                    <a:pt x="63" y="87"/>
                  </a:lnTo>
                  <a:lnTo>
                    <a:pt x="71" y="71"/>
                  </a:lnTo>
                  <a:lnTo>
                    <a:pt x="77" y="56"/>
                  </a:lnTo>
                  <a:lnTo>
                    <a:pt x="80" y="50"/>
                  </a:lnTo>
                  <a:lnTo>
                    <a:pt x="85" y="43"/>
                  </a:lnTo>
                  <a:lnTo>
                    <a:pt x="88" y="37"/>
                  </a:lnTo>
                  <a:lnTo>
                    <a:pt x="91" y="31"/>
                  </a:lnTo>
                  <a:lnTo>
                    <a:pt x="94" y="27"/>
                  </a:lnTo>
                  <a:lnTo>
                    <a:pt x="97" y="22"/>
                  </a:lnTo>
                  <a:lnTo>
                    <a:pt x="102" y="17"/>
                  </a:lnTo>
                  <a:lnTo>
                    <a:pt x="105" y="14"/>
                  </a:lnTo>
                  <a:lnTo>
                    <a:pt x="108" y="11"/>
                  </a:lnTo>
                  <a:lnTo>
                    <a:pt x="111" y="8"/>
                  </a:lnTo>
                  <a:lnTo>
                    <a:pt x="114" y="5"/>
                  </a:lnTo>
                  <a:lnTo>
                    <a:pt x="117" y="3"/>
                  </a:lnTo>
                  <a:lnTo>
                    <a:pt x="120" y="2"/>
                  </a:lnTo>
                  <a:lnTo>
                    <a:pt x="123" y="0"/>
                  </a:lnTo>
                  <a:lnTo>
                    <a:pt x="126" y="0"/>
                  </a:lnTo>
                  <a:lnTo>
                    <a:pt x="129" y="0"/>
                  </a:lnTo>
                  <a:lnTo>
                    <a:pt x="134" y="0"/>
                  </a:lnTo>
                  <a:lnTo>
                    <a:pt x="139" y="2"/>
                  </a:lnTo>
                  <a:lnTo>
                    <a:pt x="142" y="3"/>
                  </a:lnTo>
                  <a:lnTo>
                    <a:pt x="145" y="6"/>
                  </a:lnTo>
                  <a:lnTo>
                    <a:pt x="148" y="10"/>
                  </a:lnTo>
                  <a:lnTo>
                    <a:pt x="151" y="14"/>
                  </a:lnTo>
                  <a:lnTo>
                    <a:pt x="153" y="19"/>
                  </a:lnTo>
                  <a:lnTo>
                    <a:pt x="154" y="25"/>
                  </a:lnTo>
                  <a:lnTo>
                    <a:pt x="154" y="31"/>
                  </a:lnTo>
                  <a:lnTo>
                    <a:pt x="156" y="39"/>
                  </a:lnTo>
                  <a:lnTo>
                    <a:pt x="156" y="47"/>
                  </a:lnTo>
                  <a:lnTo>
                    <a:pt x="156" y="56"/>
                  </a:lnTo>
                  <a:lnTo>
                    <a:pt x="156" y="65"/>
                  </a:lnTo>
                  <a:lnTo>
                    <a:pt x="154" y="76"/>
                  </a:lnTo>
                  <a:lnTo>
                    <a:pt x="154" y="87"/>
                  </a:lnTo>
                  <a:lnTo>
                    <a:pt x="153" y="99"/>
                  </a:lnTo>
                  <a:lnTo>
                    <a:pt x="149" y="111"/>
                  </a:lnTo>
                  <a:lnTo>
                    <a:pt x="148" y="124"/>
                  </a:lnTo>
                  <a:lnTo>
                    <a:pt x="145" y="137"/>
                  </a:lnTo>
                  <a:lnTo>
                    <a:pt x="142" y="153"/>
                  </a:lnTo>
                  <a:lnTo>
                    <a:pt x="139" y="170"/>
                  </a:lnTo>
                  <a:lnTo>
                    <a:pt x="134" y="187"/>
                  </a:lnTo>
                  <a:lnTo>
                    <a:pt x="131" y="204"/>
                  </a:lnTo>
                  <a:lnTo>
                    <a:pt x="126" y="224"/>
                  </a:lnTo>
                  <a:lnTo>
                    <a:pt x="122" y="239"/>
                  </a:lnTo>
                  <a:lnTo>
                    <a:pt x="122" y="239"/>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302"/>
            <p:cNvSpPr>
              <a:spLocks/>
            </p:cNvSpPr>
            <p:nvPr/>
          </p:nvSpPr>
          <p:spPr bwMode="auto">
            <a:xfrm>
              <a:off x="3175" y="1278"/>
              <a:ext cx="23" cy="40"/>
            </a:xfrm>
            <a:custGeom>
              <a:avLst/>
              <a:gdLst>
                <a:gd name="T0" fmla="*/ 36 w 47"/>
                <a:gd name="T1" fmla="*/ 80 h 80"/>
                <a:gd name="T2" fmla="*/ 37 w 47"/>
                <a:gd name="T3" fmla="*/ 70 h 80"/>
                <a:gd name="T4" fmla="*/ 40 w 47"/>
                <a:gd name="T5" fmla="*/ 60 h 80"/>
                <a:gd name="T6" fmla="*/ 42 w 47"/>
                <a:gd name="T7" fmla="*/ 51 h 80"/>
                <a:gd name="T8" fmla="*/ 44 w 47"/>
                <a:gd name="T9" fmla="*/ 43 h 80"/>
                <a:gd name="T10" fmla="*/ 45 w 47"/>
                <a:gd name="T11" fmla="*/ 36 h 80"/>
                <a:gd name="T12" fmla="*/ 45 w 47"/>
                <a:gd name="T13" fmla="*/ 29 h 80"/>
                <a:gd name="T14" fmla="*/ 45 w 47"/>
                <a:gd name="T15" fmla="*/ 23 h 80"/>
                <a:gd name="T16" fmla="*/ 47 w 47"/>
                <a:gd name="T17" fmla="*/ 19 h 80"/>
                <a:gd name="T18" fmla="*/ 47 w 47"/>
                <a:gd name="T19" fmla="*/ 14 h 80"/>
                <a:gd name="T20" fmla="*/ 45 w 47"/>
                <a:gd name="T21" fmla="*/ 11 h 80"/>
                <a:gd name="T22" fmla="*/ 45 w 47"/>
                <a:gd name="T23" fmla="*/ 8 h 80"/>
                <a:gd name="T24" fmla="*/ 45 w 47"/>
                <a:gd name="T25" fmla="*/ 5 h 80"/>
                <a:gd name="T26" fmla="*/ 44 w 47"/>
                <a:gd name="T27" fmla="*/ 3 h 80"/>
                <a:gd name="T28" fmla="*/ 42 w 47"/>
                <a:gd name="T29" fmla="*/ 2 h 80"/>
                <a:gd name="T30" fmla="*/ 40 w 47"/>
                <a:gd name="T31" fmla="*/ 0 h 80"/>
                <a:gd name="T32" fmla="*/ 39 w 47"/>
                <a:gd name="T33" fmla="*/ 0 h 80"/>
                <a:gd name="T34" fmla="*/ 37 w 47"/>
                <a:gd name="T35" fmla="*/ 0 h 80"/>
                <a:gd name="T36" fmla="*/ 34 w 47"/>
                <a:gd name="T37" fmla="*/ 2 h 80"/>
                <a:gd name="T38" fmla="*/ 33 w 47"/>
                <a:gd name="T39" fmla="*/ 3 h 80"/>
                <a:gd name="T40" fmla="*/ 30 w 47"/>
                <a:gd name="T41" fmla="*/ 6 h 80"/>
                <a:gd name="T42" fmla="*/ 27 w 47"/>
                <a:gd name="T43" fmla="*/ 11 h 80"/>
                <a:gd name="T44" fmla="*/ 25 w 47"/>
                <a:gd name="T45" fmla="*/ 16 h 80"/>
                <a:gd name="T46" fmla="*/ 22 w 47"/>
                <a:gd name="T47" fmla="*/ 22 h 80"/>
                <a:gd name="T48" fmla="*/ 19 w 47"/>
                <a:gd name="T49" fmla="*/ 28 h 80"/>
                <a:gd name="T50" fmla="*/ 17 w 47"/>
                <a:gd name="T51" fmla="*/ 33 h 80"/>
                <a:gd name="T52" fmla="*/ 14 w 47"/>
                <a:gd name="T53" fmla="*/ 39 h 80"/>
                <a:gd name="T54" fmla="*/ 13 w 47"/>
                <a:gd name="T55" fmla="*/ 43 h 80"/>
                <a:gd name="T56" fmla="*/ 10 w 47"/>
                <a:gd name="T57" fmla="*/ 49 h 80"/>
                <a:gd name="T58" fmla="*/ 8 w 47"/>
                <a:gd name="T59" fmla="*/ 57 h 80"/>
                <a:gd name="T60" fmla="*/ 7 w 47"/>
                <a:gd name="T61" fmla="*/ 65 h 80"/>
                <a:gd name="T62" fmla="*/ 3 w 47"/>
                <a:gd name="T63" fmla="*/ 73 h 80"/>
                <a:gd name="T64" fmla="*/ 0 w 47"/>
                <a:gd name="T65" fmla="*/ 80 h 80"/>
                <a:gd name="T66" fmla="*/ 36 w 47"/>
                <a:gd name="T67" fmla="*/ 80 h 80"/>
                <a:gd name="T68" fmla="*/ 36 w 47"/>
                <a:gd name="T6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 h="80">
                  <a:moveTo>
                    <a:pt x="36" y="80"/>
                  </a:moveTo>
                  <a:lnTo>
                    <a:pt x="37" y="70"/>
                  </a:lnTo>
                  <a:lnTo>
                    <a:pt x="40" y="60"/>
                  </a:lnTo>
                  <a:lnTo>
                    <a:pt x="42" y="51"/>
                  </a:lnTo>
                  <a:lnTo>
                    <a:pt x="44" y="43"/>
                  </a:lnTo>
                  <a:lnTo>
                    <a:pt x="45" y="36"/>
                  </a:lnTo>
                  <a:lnTo>
                    <a:pt x="45" y="29"/>
                  </a:lnTo>
                  <a:lnTo>
                    <a:pt x="45" y="23"/>
                  </a:lnTo>
                  <a:lnTo>
                    <a:pt x="47" y="19"/>
                  </a:lnTo>
                  <a:lnTo>
                    <a:pt x="47" y="14"/>
                  </a:lnTo>
                  <a:lnTo>
                    <a:pt x="45" y="11"/>
                  </a:lnTo>
                  <a:lnTo>
                    <a:pt x="45" y="8"/>
                  </a:lnTo>
                  <a:lnTo>
                    <a:pt x="45" y="5"/>
                  </a:lnTo>
                  <a:lnTo>
                    <a:pt x="44" y="3"/>
                  </a:lnTo>
                  <a:lnTo>
                    <a:pt x="42" y="2"/>
                  </a:lnTo>
                  <a:lnTo>
                    <a:pt x="40" y="0"/>
                  </a:lnTo>
                  <a:lnTo>
                    <a:pt x="39" y="0"/>
                  </a:lnTo>
                  <a:lnTo>
                    <a:pt x="37" y="0"/>
                  </a:lnTo>
                  <a:lnTo>
                    <a:pt x="34" y="2"/>
                  </a:lnTo>
                  <a:lnTo>
                    <a:pt x="33" y="3"/>
                  </a:lnTo>
                  <a:lnTo>
                    <a:pt x="30" y="6"/>
                  </a:lnTo>
                  <a:lnTo>
                    <a:pt x="27" y="11"/>
                  </a:lnTo>
                  <a:lnTo>
                    <a:pt x="25" y="16"/>
                  </a:lnTo>
                  <a:lnTo>
                    <a:pt x="22" y="22"/>
                  </a:lnTo>
                  <a:lnTo>
                    <a:pt x="19" y="28"/>
                  </a:lnTo>
                  <a:lnTo>
                    <a:pt x="17" y="33"/>
                  </a:lnTo>
                  <a:lnTo>
                    <a:pt x="14" y="39"/>
                  </a:lnTo>
                  <a:lnTo>
                    <a:pt x="13" y="43"/>
                  </a:lnTo>
                  <a:lnTo>
                    <a:pt x="10" y="49"/>
                  </a:lnTo>
                  <a:lnTo>
                    <a:pt x="8" y="57"/>
                  </a:lnTo>
                  <a:lnTo>
                    <a:pt x="7" y="65"/>
                  </a:lnTo>
                  <a:lnTo>
                    <a:pt x="3" y="73"/>
                  </a:lnTo>
                  <a:lnTo>
                    <a:pt x="0" y="80"/>
                  </a:lnTo>
                  <a:lnTo>
                    <a:pt x="36" y="80"/>
                  </a:lnTo>
                  <a:lnTo>
                    <a:pt x="36" y="8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303"/>
            <p:cNvSpPr>
              <a:spLocks/>
            </p:cNvSpPr>
            <p:nvPr/>
          </p:nvSpPr>
          <p:spPr bwMode="auto">
            <a:xfrm>
              <a:off x="3220" y="1165"/>
              <a:ext cx="88" cy="267"/>
            </a:xfrm>
            <a:custGeom>
              <a:avLst/>
              <a:gdLst>
                <a:gd name="T0" fmla="*/ 138 w 177"/>
                <a:gd name="T1" fmla="*/ 0 h 534"/>
                <a:gd name="T2" fmla="*/ 177 w 177"/>
                <a:gd name="T3" fmla="*/ 0 h 534"/>
                <a:gd name="T4" fmla="*/ 38 w 177"/>
                <a:gd name="T5" fmla="*/ 534 h 534"/>
                <a:gd name="T6" fmla="*/ 0 w 177"/>
                <a:gd name="T7" fmla="*/ 534 h 534"/>
                <a:gd name="T8" fmla="*/ 138 w 177"/>
                <a:gd name="T9" fmla="*/ 0 h 534"/>
              </a:gdLst>
              <a:ahLst/>
              <a:cxnLst>
                <a:cxn ang="0">
                  <a:pos x="T0" y="T1"/>
                </a:cxn>
                <a:cxn ang="0">
                  <a:pos x="T2" y="T3"/>
                </a:cxn>
                <a:cxn ang="0">
                  <a:pos x="T4" y="T5"/>
                </a:cxn>
                <a:cxn ang="0">
                  <a:pos x="T6" y="T7"/>
                </a:cxn>
                <a:cxn ang="0">
                  <a:pos x="T8" y="T9"/>
                </a:cxn>
              </a:cxnLst>
              <a:rect l="0" t="0" r="r" b="b"/>
              <a:pathLst>
                <a:path w="177" h="534">
                  <a:moveTo>
                    <a:pt x="138" y="0"/>
                  </a:moveTo>
                  <a:lnTo>
                    <a:pt x="177" y="0"/>
                  </a:lnTo>
                  <a:lnTo>
                    <a:pt x="38" y="534"/>
                  </a:lnTo>
                  <a:lnTo>
                    <a:pt x="0" y="534"/>
                  </a:lnTo>
                  <a:lnTo>
                    <a:pt x="138"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304"/>
            <p:cNvSpPr>
              <a:spLocks/>
            </p:cNvSpPr>
            <p:nvPr/>
          </p:nvSpPr>
          <p:spPr bwMode="auto">
            <a:xfrm>
              <a:off x="3262" y="1160"/>
              <a:ext cx="101" cy="277"/>
            </a:xfrm>
            <a:custGeom>
              <a:avLst/>
              <a:gdLst>
                <a:gd name="T0" fmla="*/ 60 w 201"/>
                <a:gd name="T1" fmla="*/ 358 h 554"/>
                <a:gd name="T2" fmla="*/ 55 w 201"/>
                <a:gd name="T3" fmla="*/ 384 h 554"/>
                <a:gd name="T4" fmla="*/ 50 w 201"/>
                <a:gd name="T5" fmla="*/ 406 h 554"/>
                <a:gd name="T6" fmla="*/ 49 w 201"/>
                <a:gd name="T7" fmla="*/ 424 h 554"/>
                <a:gd name="T8" fmla="*/ 50 w 201"/>
                <a:gd name="T9" fmla="*/ 441 h 554"/>
                <a:gd name="T10" fmla="*/ 57 w 201"/>
                <a:gd name="T11" fmla="*/ 449 h 554"/>
                <a:gd name="T12" fmla="*/ 63 w 201"/>
                <a:gd name="T13" fmla="*/ 447 h 554"/>
                <a:gd name="T14" fmla="*/ 69 w 201"/>
                <a:gd name="T15" fmla="*/ 443 h 554"/>
                <a:gd name="T16" fmla="*/ 77 w 201"/>
                <a:gd name="T17" fmla="*/ 432 h 554"/>
                <a:gd name="T18" fmla="*/ 87 w 201"/>
                <a:gd name="T19" fmla="*/ 404 h 554"/>
                <a:gd name="T20" fmla="*/ 94 w 201"/>
                <a:gd name="T21" fmla="*/ 373 h 554"/>
                <a:gd name="T22" fmla="*/ 95 w 201"/>
                <a:gd name="T23" fmla="*/ 352 h 554"/>
                <a:gd name="T24" fmla="*/ 92 w 201"/>
                <a:gd name="T25" fmla="*/ 341 h 554"/>
                <a:gd name="T26" fmla="*/ 80 w 201"/>
                <a:gd name="T27" fmla="*/ 319 h 554"/>
                <a:gd name="T28" fmla="*/ 69 w 201"/>
                <a:gd name="T29" fmla="*/ 296 h 554"/>
                <a:gd name="T30" fmla="*/ 64 w 201"/>
                <a:gd name="T31" fmla="*/ 270 h 554"/>
                <a:gd name="T32" fmla="*/ 66 w 201"/>
                <a:gd name="T33" fmla="*/ 238 h 554"/>
                <a:gd name="T34" fmla="*/ 70 w 201"/>
                <a:gd name="T35" fmla="*/ 201 h 554"/>
                <a:gd name="T36" fmla="*/ 80 w 201"/>
                <a:gd name="T37" fmla="*/ 156 h 554"/>
                <a:gd name="T38" fmla="*/ 98 w 201"/>
                <a:gd name="T39" fmla="*/ 97 h 554"/>
                <a:gd name="T40" fmla="*/ 114 w 201"/>
                <a:gd name="T41" fmla="*/ 60 h 554"/>
                <a:gd name="T42" fmla="*/ 126 w 201"/>
                <a:gd name="T43" fmla="*/ 39 h 554"/>
                <a:gd name="T44" fmla="*/ 138 w 201"/>
                <a:gd name="T45" fmla="*/ 20 h 554"/>
                <a:gd name="T46" fmla="*/ 151 w 201"/>
                <a:gd name="T47" fmla="*/ 8 h 554"/>
                <a:gd name="T48" fmla="*/ 164 w 201"/>
                <a:gd name="T49" fmla="*/ 0 h 554"/>
                <a:gd name="T50" fmla="*/ 180 w 201"/>
                <a:gd name="T51" fmla="*/ 0 h 554"/>
                <a:gd name="T52" fmla="*/ 192 w 201"/>
                <a:gd name="T53" fmla="*/ 10 h 554"/>
                <a:gd name="T54" fmla="*/ 200 w 201"/>
                <a:gd name="T55" fmla="*/ 30 h 554"/>
                <a:gd name="T56" fmla="*/ 201 w 201"/>
                <a:gd name="T57" fmla="*/ 60 h 554"/>
                <a:gd name="T58" fmla="*/ 195 w 201"/>
                <a:gd name="T59" fmla="*/ 104 h 554"/>
                <a:gd name="T60" fmla="*/ 184 w 201"/>
                <a:gd name="T61" fmla="*/ 159 h 554"/>
                <a:gd name="T62" fmla="*/ 149 w 201"/>
                <a:gd name="T63" fmla="*/ 151 h 554"/>
                <a:gd name="T64" fmla="*/ 152 w 201"/>
                <a:gd name="T65" fmla="*/ 131 h 554"/>
                <a:gd name="T66" fmla="*/ 154 w 201"/>
                <a:gd name="T67" fmla="*/ 116 h 554"/>
                <a:gd name="T68" fmla="*/ 152 w 201"/>
                <a:gd name="T69" fmla="*/ 107 h 554"/>
                <a:gd name="T70" fmla="*/ 147 w 201"/>
                <a:gd name="T71" fmla="*/ 101 h 554"/>
                <a:gd name="T72" fmla="*/ 141 w 201"/>
                <a:gd name="T73" fmla="*/ 101 h 554"/>
                <a:gd name="T74" fmla="*/ 130 w 201"/>
                <a:gd name="T75" fmla="*/ 111 h 554"/>
                <a:gd name="T76" fmla="*/ 123 w 201"/>
                <a:gd name="T77" fmla="*/ 133 h 554"/>
                <a:gd name="T78" fmla="*/ 118 w 201"/>
                <a:gd name="T79" fmla="*/ 153 h 554"/>
                <a:gd name="T80" fmla="*/ 117 w 201"/>
                <a:gd name="T81" fmla="*/ 170 h 554"/>
                <a:gd name="T82" fmla="*/ 124 w 201"/>
                <a:gd name="T83" fmla="*/ 184 h 554"/>
                <a:gd name="T84" fmla="*/ 137 w 201"/>
                <a:gd name="T85" fmla="*/ 202 h 554"/>
                <a:gd name="T86" fmla="*/ 146 w 201"/>
                <a:gd name="T87" fmla="*/ 219 h 554"/>
                <a:gd name="T88" fmla="*/ 151 w 201"/>
                <a:gd name="T89" fmla="*/ 244 h 554"/>
                <a:gd name="T90" fmla="*/ 151 w 201"/>
                <a:gd name="T91" fmla="*/ 282 h 554"/>
                <a:gd name="T92" fmla="*/ 143 w 201"/>
                <a:gd name="T93" fmla="*/ 329 h 554"/>
                <a:gd name="T94" fmla="*/ 127 w 201"/>
                <a:gd name="T95" fmla="*/ 396 h 554"/>
                <a:gd name="T96" fmla="*/ 103 w 201"/>
                <a:gd name="T97" fmla="*/ 466 h 554"/>
                <a:gd name="T98" fmla="*/ 89 w 201"/>
                <a:gd name="T99" fmla="*/ 495 h 554"/>
                <a:gd name="T100" fmla="*/ 75 w 201"/>
                <a:gd name="T101" fmla="*/ 520 h 554"/>
                <a:gd name="T102" fmla="*/ 63 w 201"/>
                <a:gd name="T103" fmla="*/ 537 h 554"/>
                <a:gd name="T104" fmla="*/ 49 w 201"/>
                <a:gd name="T105" fmla="*/ 549 h 554"/>
                <a:gd name="T106" fmla="*/ 35 w 201"/>
                <a:gd name="T107" fmla="*/ 554 h 554"/>
                <a:gd name="T108" fmla="*/ 23 w 201"/>
                <a:gd name="T109" fmla="*/ 554 h 554"/>
                <a:gd name="T110" fmla="*/ 13 w 201"/>
                <a:gd name="T111" fmla="*/ 549 h 554"/>
                <a:gd name="T112" fmla="*/ 7 w 201"/>
                <a:gd name="T113" fmla="*/ 541 h 554"/>
                <a:gd name="T114" fmla="*/ 3 w 201"/>
                <a:gd name="T115" fmla="*/ 529 h 554"/>
                <a:gd name="T116" fmla="*/ 0 w 201"/>
                <a:gd name="T117" fmla="*/ 514 h 554"/>
                <a:gd name="T118" fmla="*/ 1 w 201"/>
                <a:gd name="T119" fmla="*/ 487 h 554"/>
                <a:gd name="T120" fmla="*/ 6 w 201"/>
                <a:gd name="T121" fmla="*/ 441 h 554"/>
                <a:gd name="T122" fmla="*/ 16 w 201"/>
                <a:gd name="T123" fmla="*/ 38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1" h="554">
                  <a:moveTo>
                    <a:pt x="21" y="367"/>
                  </a:moveTo>
                  <a:lnTo>
                    <a:pt x="41" y="363"/>
                  </a:lnTo>
                  <a:lnTo>
                    <a:pt x="60" y="358"/>
                  </a:lnTo>
                  <a:lnTo>
                    <a:pt x="58" y="367"/>
                  </a:lnTo>
                  <a:lnTo>
                    <a:pt x="57" y="376"/>
                  </a:lnTo>
                  <a:lnTo>
                    <a:pt x="55" y="384"/>
                  </a:lnTo>
                  <a:lnTo>
                    <a:pt x="53" y="392"/>
                  </a:lnTo>
                  <a:lnTo>
                    <a:pt x="52" y="398"/>
                  </a:lnTo>
                  <a:lnTo>
                    <a:pt x="50" y="406"/>
                  </a:lnTo>
                  <a:lnTo>
                    <a:pt x="50" y="410"/>
                  </a:lnTo>
                  <a:lnTo>
                    <a:pt x="50" y="416"/>
                  </a:lnTo>
                  <a:lnTo>
                    <a:pt x="49" y="424"/>
                  </a:lnTo>
                  <a:lnTo>
                    <a:pt x="49" y="430"/>
                  </a:lnTo>
                  <a:lnTo>
                    <a:pt x="50" y="436"/>
                  </a:lnTo>
                  <a:lnTo>
                    <a:pt x="50" y="441"/>
                  </a:lnTo>
                  <a:lnTo>
                    <a:pt x="52" y="444"/>
                  </a:lnTo>
                  <a:lnTo>
                    <a:pt x="53" y="447"/>
                  </a:lnTo>
                  <a:lnTo>
                    <a:pt x="57" y="449"/>
                  </a:lnTo>
                  <a:lnTo>
                    <a:pt x="58" y="449"/>
                  </a:lnTo>
                  <a:lnTo>
                    <a:pt x="61" y="449"/>
                  </a:lnTo>
                  <a:lnTo>
                    <a:pt x="63" y="447"/>
                  </a:lnTo>
                  <a:lnTo>
                    <a:pt x="64" y="446"/>
                  </a:lnTo>
                  <a:lnTo>
                    <a:pt x="67" y="444"/>
                  </a:lnTo>
                  <a:lnTo>
                    <a:pt x="69" y="443"/>
                  </a:lnTo>
                  <a:lnTo>
                    <a:pt x="72" y="440"/>
                  </a:lnTo>
                  <a:lnTo>
                    <a:pt x="73" y="436"/>
                  </a:lnTo>
                  <a:lnTo>
                    <a:pt x="77" y="432"/>
                  </a:lnTo>
                  <a:lnTo>
                    <a:pt x="80" y="424"/>
                  </a:lnTo>
                  <a:lnTo>
                    <a:pt x="84" y="413"/>
                  </a:lnTo>
                  <a:lnTo>
                    <a:pt x="87" y="404"/>
                  </a:lnTo>
                  <a:lnTo>
                    <a:pt x="90" y="393"/>
                  </a:lnTo>
                  <a:lnTo>
                    <a:pt x="92" y="384"/>
                  </a:lnTo>
                  <a:lnTo>
                    <a:pt x="94" y="373"/>
                  </a:lnTo>
                  <a:lnTo>
                    <a:pt x="95" y="364"/>
                  </a:lnTo>
                  <a:lnTo>
                    <a:pt x="95" y="356"/>
                  </a:lnTo>
                  <a:lnTo>
                    <a:pt x="95" y="352"/>
                  </a:lnTo>
                  <a:lnTo>
                    <a:pt x="95" y="349"/>
                  </a:lnTo>
                  <a:lnTo>
                    <a:pt x="94" y="344"/>
                  </a:lnTo>
                  <a:lnTo>
                    <a:pt x="92" y="341"/>
                  </a:lnTo>
                  <a:lnTo>
                    <a:pt x="89" y="333"/>
                  </a:lnTo>
                  <a:lnTo>
                    <a:pt x="84" y="326"/>
                  </a:lnTo>
                  <a:lnTo>
                    <a:pt x="80" y="319"/>
                  </a:lnTo>
                  <a:lnTo>
                    <a:pt x="75" y="312"/>
                  </a:lnTo>
                  <a:lnTo>
                    <a:pt x="72" y="304"/>
                  </a:lnTo>
                  <a:lnTo>
                    <a:pt x="69" y="296"/>
                  </a:lnTo>
                  <a:lnTo>
                    <a:pt x="67" y="289"/>
                  </a:lnTo>
                  <a:lnTo>
                    <a:pt x="66" y="279"/>
                  </a:lnTo>
                  <a:lnTo>
                    <a:pt x="64" y="270"/>
                  </a:lnTo>
                  <a:lnTo>
                    <a:pt x="64" y="261"/>
                  </a:lnTo>
                  <a:lnTo>
                    <a:pt x="64" y="250"/>
                  </a:lnTo>
                  <a:lnTo>
                    <a:pt x="66" y="238"/>
                  </a:lnTo>
                  <a:lnTo>
                    <a:pt x="66" y="227"/>
                  </a:lnTo>
                  <a:lnTo>
                    <a:pt x="67" y="215"/>
                  </a:lnTo>
                  <a:lnTo>
                    <a:pt x="70" y="201"/>
                  </a:lnTo>
                  <a:lnTo>
                    <a:pt x="73" y="187"/>
                  </a:lnTo>
                  <a:lnTo>
                    <a:pt x="77" y="171"/>
                  </a:lnTo>
                  <a:lnTo>
                    <a:pt x="80" y="156"/>
                  </a:lnTo>
                  <a:lnTo>
                    <a:pt x="86" y="136"/>
                  </a:lnTo>
                  <a:lnTo>
                    <a:pt x="92" y="116"/>
                  </a:lnTo>
                  <a:lnTo>
                    <a:pt x="98" y="97"/>
                  </a:lnTo>
                  <a:lnTo>
                    <a:pt x="106" y="79"/>
                  </a:lnTo>
                  <a:lnTo>
                    <a:pt x="110" y="70"/>
                  </a:lnTo>
                  <a:lnTo>
                    <a:pt x="114" y="60"/>
                  </a:lnTo>
                  <a:lnTo>
                    <a:pt x="118" y="53"/>
                  </a:lnTo>
                  <a:lnTo>
                    <a:pt x="121" y="45"/>
                  </a:lnTo>
                  <a:lnTo>
                    <a:pt x="126" y="39"/>
                  </a:lnTo>
                  <a:lnTo>
                    <a:pt x="129" y="33"/>
                  </a:lnTo>
                  <a:lnTo>
                    <a:pt x="134" y="27"/>
                  </a:lnTo>
                  <a:lnTo>
                    <a:pt x="138" y="20"/>
                  </a:lnTo>
                  <a:lnTo>
                    <a:pt x="141" y="16"/>
                  </a:lnTo>
                  <a:lnTo>
                    <a:pt x="146" y="11"/>
                  </a:lnTo>
                  <a:lnTo>
                    <a:pt x="151" y="8"/>
                  </a:lnTo>
                  <a:lnTo>
                    <a:pt x="155" y="5"/>
                  </a:lnTo>
                  <a:lnTo>
                    <a:pt x="160" y="2"/>
                  </a:lnTo>
                  <a:lnTo>
                    <a:pt x="164" y="0"/>
                  </a:lnTo>
                  <a:lnTo>
                    <a:pt x="169" y="0"/>
                  </a:lnTo>
                  <a:lnTo>
                    <a:pt x="174" y="0"/>
                  </a:lnTo>
                  <a:lnTo>
                    <a:pt x="180" y="0"/>
                  </a:lnTo>
                  <a:lnTo>
                    <a:pt x="184" y="2"/>
                  </a:lnTo>
                  <a:lnTo>
                    <a:pt x="189" y="5"/>
                  </a:lnTo>
                  <a:lnTo>
                    <a:pt x="192" y="10"/>
                  </a:lnTo>
                  <a:lnTo>
                    <a:pt x="195" y="14"/>
                  </a:lnTo>
                  <a:lnTo>
                    <a:pt x="198" y="20"/>
                  </a:lnTo>
                  <a:lnTo>
                    <a:pt x="200" y="30"/>
                  </a:lnTo>
                  <a:lnTo>
                    <a:pt x="201" y="37"/>
                  </a:lnTo>
                  <a:lnTo>
                    <a:pt x="201" y="48"/>
                  </a:lnTo>
                  <a:lnTo>
                    <a:pt x="201" y="60"/>
                  </a:lnTo>
                  <a:lnTo>
                    <a:pt x="200" y="73"/>
                  </a:lnTo>
                  <a:lnTo>
                    <a:pt x="198" y="88"/>
                  </a:lnTo>
                  <a:lnTo>
                    <a:pt x="195" y="104"/>
                  </a:lnTo>
                  <a:lnTo>
                    <a:pt x="192" y="121"/>
                  </a:lnTo>
                  <a:lnTo>
                    <a:pt x="189" y="139"/>
                  </a:lnTo>
                  <a:lnTo>
                    <a:pt x="184" y="159"/>
                  </a:lnTo>
                  <a:lnTo>
                    <a:pt x="146" y="168"/>
                  </a:lnTo>
                  <a:lnTo>
                    <a:pt x="147" y="161"/>
                  </a:lnTo>
                  <a:lnTo>
                    <a:pt x="149" y="151"/>
                  </a:lnTo>
                  <a:lnTo>
                    <a:pt x="151" y="144"/>
                  </a:lnTo>
                  <a:lnTo>
                    <a:pt x="152" y="138"/>
                  </a:lnTo>
                  <a:lnTo>
                    <a:pt x="152" y="131"/>
                  </a:lnTo>
                  <a:lnTo>
                    <a:pt x="152" y="125"/>
                  </a:lnTo>
                  <a:lnTo>
                    <a:pt x="154" y="121"/>
                  </a:lnTo>
                  <a:lnTo>
                    <a:pt x="154" y="116"/>
                  </a:lnTo>
                  <a:lnTo>
                    <a:pt x="152" y="113"/>
                  </a:lnTo>
                  <a:lnTo>
                    <a:pt x="152" y="108"/>
                  </a:lnTo>
                  <a:lnTo>
                    <a:pt x="152" y="107"/>
                  </a:lnTo>
                  <a:lnTo>
                    <a:pt x="151" y="104"/>
                  </a:lnTo>
                  <a:lnTo>
                    <a:pt x="149" y="102"/>
                  </a:lnTo>
                  <a:lnTo>
                    <a:pt x="147" y="101"/>
                  </a:lnTo>
                  <a:lnTo>
                    <a:pt x="146" y="101"/>
                  </a:lnTo>
                  <a:lnTo>
                    <a:pt x="144" y="99"/>
                  </a:lnTo>
                  <a:lnTo>
                    <a:pt x="141" y="101"/>
                  </a:lnTo>
                  <a:lnTo>
                    <a:pt x="138" y="102"/>
                  </a:lnTo>
                  <a:lnTo>
                    <a:pt x="135" y="107"/>
                  </a:lnTo>
                  <a:lnTo>
                    <a:pt x="130" y="111"/>
                  </a:lnTo>
                  <a:lnTo>
                    <a:pt x="127" y="118"/>
                  </a:lnTo>
                  <a:lnTo>
                    <a:pt x="124" y="125"/>
                  </a:lnTo>
                  <a:lnTo>
                    <a:pt x="123" y="133"/>
                  </a:lnTo>
                  <a:lnTo>
                    <a:pt x="120" y="142"/>
                  </a:lnTo>
                  <a:lnTo>
                    <a:pt x="118" y="148"/>
                  </a:lnTo>
                  <a:lnTo>
                    <a:pt x="118" y="153"/>
                  </a:lnTo>
                  <a:lnTo>
                    <a:pt x="117" y="159"/>
                  </a:lnTo>
                  <a:lnTo>
                    <a:pt x="117" y="165"/>
                  </a:lnTo>
                  <a:lnTo>
                    <a:pt x="117" y="170"/>
                  </a:lnTo>
                  <a:lnTo>
                    <a:pt x="118" y="175"/>
                  </a:lnTo>
                  <a:lnTo>
                    <a:pt x="121" y="179"/>
                  </a:lnTo>
                  <a:lnTo>
                    <a:pt x="124" y="184"/>
                  </a:lnTo>
                  <a:lnTo>
                    <a:pt x="129" y="190"/>
                  </a:lnTo>
                  <a:lnTo>
                    <a:pt x="134" y="196"/>
                  </a:lnTo>
                  <a:lnTo>
                    <a:pt x="137" y="202"/>
                  </a:lnTo>
                  <a:lnTo>
                    <a:pt x="140" y="208"/>
                  </a:lnTo>
                  <a:lnTo>
                    <a:pt x="143" y="215"/>
                  </a:lnTo>
                  <a:lnTo>
                    <a:pt x="146" y="219"/>
                  </a:lnTo>
                  <a:lnTo>
                    <a:pt x="147" y="225"/>
                  </a:lnTo>
                  <a:lnTo>
                    <a:pt x="149" y="232"/>
                  </a:lnTo>
                  <a:lnTo>
                    <a:pt x="151" y="244"/>
                  </a:lnTo>
                  <a:lnTo>
                    <a:pt x="152" y="259"/>
                  </a:lnTo>
                  <a:lnTo>
                    <a:pt x="151" y="275"/>
                  </a:lnTo>
                  <a:lnTo>
                    <a:pt x="151" y="282"/>
                  </a:lnTo>
                  <a:lnTo>
                    <a:pt x="149" y="292"/>
                  </a:lnTo>
                  <a:lnTo>
                    <a:pt x="147" y="310"/>
                  </a:lnTo>
                  <a:lnTo>
                    <a:pt x="143" y="329"/>
                  </a:lnTo>
                  <a:lnTo>
                    <a:pt x="140" y="349"/>
                  </a:lnTo>
                  <a:lnTo>
                    <a:pt x="134" y="370"/>
                  </a:lnTo>
                  <a:lnTo>
                    <a:pt x="127" y="396"/>
                  </a:lnTo>
                  <a:lnTo>
                    <a:pt x="120" y="420"/>
                  </a:lnTo>
                  <a:lnTo>
                    <a:pt x="110" y="443"/>
                  </a:lnTo>
                  <a:lnTo>
                    <a:pt x="103" y="466"/>
                  </a:lnTo>
                  <a:lnTo>
                    <a:pt x="98" y="477"/>
                  </a:lnTo>
                  <a:lnTo>
                    <a:pt x="94" y="486"/>
                  </a:lnTo>
                  <a:lnTo>
                    <a:pt x="89" y="495"/>
                  </a:lnTo>
                  <a:lnTo>
                    <a:pt x="84" y="504"/>
                  </a:lnTo>
                  <a:lnTo>
                    <a:pt x="80" y="512"/>
                  </a:lnTo>
                  <a:lnTo>
                    <a:pt x="75" y="520"/>
                  </a:lnTo>
                  <a:lnTo>
                    <a:pt x="72" y="526"/>
                  </a:lnTo>
                  <a:lnTo>
                    <a:pt x="67" y="532"/>
                  </a:lnTo>
                  <a:lnTo>
                    <a:pt x="63" y="537"/>
                  </a:lnTo>
                  <a:lnTo>
                    <a:pt x="58" y="541"/>
                  </a:lnTo>
                  <a:lnTo>
                    <a:pt x="53" y="546"/>
                  </a:lnTo>
                  <a:lnTo>
                    <a:pt x="49" y="549"/>
                  </a:lnTo>
                  <a:lnTo>
                    <a:pt x="44" y="551"/>
                  </a:lnTo>
                  <a:lnTo>
                    <a:pt x="40" y="552"/>
                  </a:lnTo>
                  <a:lnTo>
                    <a:pt x="35" y="554"/>
                  </a:lnTo>
                  <a:lnTo>
                    <a:pt x="30" y="554"/>
                  </a:lnTo>
                  <a:lnTo>
                    <a:pt x="27" y="554"/>
                  </a:lnTo>
                  <a:lnTo>
                    <a:pt x="23" y="554"/>
                  </a:lnTo>
                  <a:lnTo>
                    <a:pt x="20" y="552"/>
                  </a:lnTo>
                  <a:lnTo>
                    <a:pt x="16" y="551"/>
                  </a:lnTo>
                  <a:lnTo>
                    <a:pt x="13" y="549"/>
                  </a:lnTo>
                  <a:lnTo>
                    <a:pt x="12" y="547"/>
                  </a:lnTo>
                  <a:lnTo>
                    <a:pt x="9" y="544"/>
                  </a:lnTo>
                  <a:lnTo>
                    <a:pt x="7" y="541"/>
                  </a:lnTo>
                  <a:lnTo>
                    <a:pt x="6" y="538"/>
                  </a:lnTo>
                  <a:lnTo>
                    <a:pt x="4" y="534"/>
                  </a:lnTo>
                  <a:lnTo>
                    <a:pt x="3" y="529"/>
                  </a:lnTo>
                  <a:lnTo>
                    <a:pt x="1" y="524"/>
                  </a:lnTo>
                  <a:lnTo>
                    <a:pt x="1" y="520"/>
                  </a:lnTo>
                  <a:lnTo>
                    <a:pt x="0" y="514"/>
                  </a:lnTo>
                  <a:lnTo>
                    <a:pt x="0" y="507"/>
                  </a:lnTo>
                  <a:lnTo>
                    <a:pt x="0" y="501"/>
                  </a:lnTo>
                  <a:lnTo>
                    <a:pt x="1" y="487"/>
                  </a:lnTo>
                  <a:lnTo>
                    <a:pt x="3" y="473"/>
                  </a:lnTo>
                  <a:lnTo>
                    <a:pt x="4" y="458"/>
                  </a:lnTo>
                  <a:lnTo>
                    <a:pt x="6" y="441"/>
                  </a:lnTo>
                  <a:lnTo>
                    <a:pt x="9" y="424"/>
                  </a:lnTo>
                  <a:lnTo>
                    <a:pt x="12" y="406"/>
                  </a:lnTo>
                  <a:lnTo>
                    <a:pt x="16" y="387"/>
                  </a:lnTo>
                  <a:lnTo>
                    <a:pt x="21" y="367"/>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5"/>
            <p:cNvSpPr>
              <a:spLocks/>
            </p:cNvSpPr>
            <p:nvPr/>
          </p:nvSpPr>
          <p:spPr bwMode="auto">
            <a:xfrm>
              <a:off x="3331" y="1160"/>
              <a:ext cx="101" cy="277"/>
            </a:xfrm>
            <a:custGeom>
              <a:avLst/>
              <a:gdLst>
                <a:gd name="T0" fmla="*/ 40 w 202"/>
                <a:gd name="T1" fmla="*/ 261 h 554"/>
                <a:gd name="T2" fmla="*/ 49 w 202"/>
                <a:gd name="T3" fmla="*/ 230 h 554"/>
                <a:gd name="T4" fmla="*/ 57 w 202"/>
                <a:gd name="T5" fmla="*/ 201 h 554"/>
                <a:gd name="T6" fmla="*/ 66 w 202"/>
                <a:gd name="T7" fmla="*/ 173 h 554"/>
                <a:gd name="T8" fmla="*/ 75 w 202"/>
                <a:gd name="T9" fmla="*/ 148 h 554"/>
                <a:gd name="T10" fmla="*/ 83 w 202"/>
                <a:gd name="T11" fmla="*/ 124 h 554"/>
                <a:gd name="T12" fmla="*/ 92 w 202"/>
                <a:gd name="T13" fmla="*/ 102 h 554"/>
                <a:gd name="T14" fmla="*/ 101 w 202"/>
                <a:gd name="T15" fmla="*/ 82 h 554"/>
                <a:gd name="T16" fmla="*/ 111 w 202"/>
                <a:gd name="T17" fmla="*/ 64 h 554"/>
                <a:gd name="T18" fmla="*/ 118 w 202"/>
                <a:gd name="T19" fmla="*/ 48 h 554"/>
                <a:gd name="T20" fmla="*/ 128 w 202"/>
                <a:gd name="T21" fmla="*/ 34 h 554"/>
                <a:gd name="T22" fmla="*/ 137 w 202"/>
                <a:gd name="T23" fmla="*/ 24 h 554"/>
                <a:gd name="T24" fmla="*/ 145 w 202"/>
                <a:gd name="T25" fmla="*/ 14 h 554"/>
                <a:gd name="T26" fmla="*/ 152 w 202"/>
                <a:gd name="T27" fmla="*/ 7 h 554"/>
                <a:gd name="T28" fmla="*/ 160 w 202"/>
                <a:gd name="T29" fmla="*/ 2 h 554"/>
                <a:gd name="T30" fmla="*/ 169 w 202"/>
                <a:gd name="T31" fmla="*/ 0 h 554"/>
                <a:gd name="T32" fmla="*/ 175 w 202"/>
                <a:gd name="T33" fmla="*/ 0 h 554"/>
                <a:gd name="T34" fmla="*/ 183 w 202"/>
                <a:gd name="T35" fmla="*/ 2 h 554"/>
                <a:gd name="T36" fmla="*/ 189 w 202"/>
                <a:gd name="T37" fmla="*/ 7 h 554"/>
                <a:gd name="T38" fmla="*/ 194 w 202"/>
                <a:gd name="T39" fmla="*/ 13 h 554"/>
                <a:gd name="T40" fmla="*/ 197 w 202"/>
                <a:gd name="T41" fmla="*/ 22 h 554"/>
                <a:gd name="T42" fmla="*/ 200 w 202"/>
                <a:gd name="T43" fmla="*/ 34 h 554"/>
                <a:gd name="T44" fmla="*/ 202 w 202"/>
                <a:gd name="T45" fmla="*/ 47 h 554"/>
                <a:gd name="T46" fmla="*/ 202 w 202"/>
                <a:gd name="T47" fmla="*/ 62 h 554"/>
                <a:gd name="T48" fmla="*/ 202 w 202"/>
                <a:gd name="T49" fmla="*/ 81 h 554"/>
                <a:gd name="T50" fmla="*/ 200 w 202"/>
                <a:gd name="T51" fmla="*/ 101 h 554"/>
                <a:gd name="T52" fmla="*/ 197 w 202"/>
                <a:gd name="T53" fmla="*/ 122 h 554"/>
                <a:gd name="T54" fmla="*/ 194 w 202"/>
                <a:gd name="T55" fmla="*/ 145 h 554"/>
                <a:gd name="T56" fmla="*/ 189 w 202"/>
                <a:gd name="T57" fmla="*/ 170 h 554"/>
                <a:gd name="T58" fmla="*/ 185 w 202"/>
                <a:gd name="T59" fmla="*/ 198 h 554"/>
                <a:gd name="T60" fmla="*/ 178 w 202"/>
                <a:gd name="T61" fmla="*/ 227 h 554"/>
                <a:gd name="T62" fmla="*/ 171 w 202"/>
                <a:gd name="T63" fmla="*/ 258 h 554"/>
                <a:gd name="T64" fmla="*/ 160 w 202"/>
                <a:gd name="T65" fmla="*/ 296 h 554"/>
                <a:gd name="T66" fmla="*/ 149 w 202"/>
                <a:gd name="T67" fmla="*/ 338 h 554"/>
                <a:gd name="T68" fmla="*/ 137 w 202"/>
                <a:gd name="T69" fmla="*/ 376 h 554"/>
                <a:gd name="T70" fmla="*/ 124 w 202"/>
                <a:gd name="T71" fmla="*/ 412 h 554"/>
                <a:gd name="T72" fmla="*/ 114 w 202"/>
                <a:gd name="T73" fmla="*/ 441 h 554"/>
                <a:gd name="T74" fmla="*/ 103 w 202"/>
                <a:gd name="T75" fmla="*/ 469 h 554"/>
                <a:gd name="T76" fmla="*/ 91 w 202"/>
                <a:gd name="T77" fmla="*/ 492 h 554"/>
                <a:gd name="T78" fmla="*/ 80 w 202"/>
                <a:gd name="T79" fmla="*/ 512 h 554"/>
                <a:gd name="T80" fmla="*/ 69 w 202"/>
                <a:gd name="T81" fmla="*/ 529 h 554"/>
                <a:gd name="T82" fmla="*/ 57 w 202"/>
                <a:gd name="T83" fmla="*/ 541 h 554"/>
                <a:gd name="T84" fmla="*/ 46 w 202"/>
                <a:gd name="T85" fmla="*/ 549 h 554"/>
                <a:gd name="T86" fmla="*/ 35 w 202"/>
                <a:gd name="T87" fmla="*/ 554 h 554"/>
                <a:gd name="T88" fmla="*/ 24 w 202"/>
                <a:gd name="T89" fmla="*/ 554 h 554"/>
                <a:gd name="T90" fmla="*/ 17 w 202"/>
                <a:gd name="T91" fmla="*/ 551 h 554"/>
                <a:gd name="T92" fmla="*/ 9 w 202"/>
                <a:gd name="T93" fmla="*/ 543 h 554"/>
                <a:gd name="T94" fmla="*/ 4 w 202"/>
                <a:gd name="T95" fmla="*/ 532 h 554"/>
                <a:gd name="T96" fmla="*/ 1 w 202"/>
                <a:gd name="T97" fmla="*/ 518 h 554"/>
                <a:gd name="T98" fmla="*/ 0 w 202"/>
                <a:gd name="T99" fmla="*/ 498 h 554"/>
                <a:gd name="T100" fmla="*/ 0 w 202"/>
                <a:gd name="T101" fmla="*/ 477 h 554"/>
                <a:gd name="T102" fmla="*/ 1 w 202"/>
                <a:gd name="T103" fmla="*/ 449 h 554"/>
                <a:gd name="T104" fmla="*/ 6 w 202"/>
                <a:gd name="T105" fmla="*/ 418 h 554"/>
                <a:gd name="T106" fmla="*/ 12 w 202"/>
                <a:gd name="T107" fmla="*/ 383 h 554"/>
                <a:gd name="T108" fmla="*/ 20 w 202"/>
                <a:gd name="T109" fmla="*/ 344 h 554"/>
                <a:gd name="T110" fmla="*/ 30 w 202"/>
                <a:gd name="T111" fmla="*/ 301 h 554"/>
                <a:gd name="T112" fmla="*/ 35 w 202"/>
                <a:gd name="T113" fmla="*/ 27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 h="554">
                  <a:moveTo>
                    <a:pt x="35" y="278"/>
                  </a:moveTo>
                  <a:lnTo>
                    <a:pt x="40" y="261"/>
                  </a:lnTo>
                  <a:lnTo>
                    <a:pt x="44" y="245"/>
                  </a:lnTo>
                  <a:lnTo>
                    <a:pt x="49" y="230"/>
                  </a:lnTo>
                  <a:lnTo>
                    <a:pt x="52" y="216"/>
                  </a:lnTo>
                  <a:lnTo>
                    <a:pt x="57" y="201"/>
                  </a:lnTo>
                  <a:lnTo>
                    <a:pt x="61" y="187"/>
                  </a:lnTo>
                  <a:lnTo>
                    <a:pt x="66" y="173"/>
                  </a:lnTo>
                  <a:lnTo>
                    <a:pt x="71" y="161"/>
                  </a:lnTo>
                  <a:lnTo>
                    <a:pt x="75" y="148"/>
                  </a:lnTo>
                  <a:lnTo>
                    <a:pt x="80" y="136"/>
                  </a:lnTo>
                  <a:lnTo>
                    <a:pt x="83" y="124"/>
                  </a:lnTo>
                  <a:lnTo>
                    <a:pt x="88" y="113"/>
                  </a:lnTo>
                  <a:lnTo>
                    <a:pt x="92" y="102"/>
                  </a:lnTo>
                  <a:lnTo>
                    <a:pt x="97" y="91"/>
                  </a:lnTo>
                  <a:lnTo>
                    <a:pt x="101" y="82"/>
                  </a:lnTo>
                  <a:lnTo>
                    <a:pt x="106" y="73"/>
                  </a:lnTo>
                  <a:lnTo>
                    <a:pt x="111" y="64"/>
                  </a:lnTo>
                  <a:lnTo>
                    <a:pt x="115" y="56"/>
                  </a:lnTo>
                  <a:lnTo>
                    <a:pt x="118" y="48"/>
                  </a:lnTo>
                  <a:lnTo>
                    <a:pt x="123" y="40"/>
                  </a:lnTo>
                  <a:lnTo>
                    <a:pt x="128" y="34"/>
                  </a:lnTo>
                  <a:lnTo>
                    <a:pt x="132" y="28"/>
                  </a:lnTo>
                  <a:lnTo>
                    <a:pt x="137" y="24"/>
                  </a:lnTo>
                  <a:lnTo>
                    <a:pt x="140" y="17"/>
                  </a:lnTo>
                  <a:lnTo>
                    <a:pt x="145" y="14"/>
                  </a:lnTo>
                  <a:lnTo>
                    <a:pt x="149" y="10"/>
                  </a:lnTo>
                  <a:lnTo>
                    <a:pt x="152" y="7"/>
                  </a:lnTo>
                  <a:lnTo>
                    <a:pt x="157" y="3"/>
                  </a:lnTo>
                  <a:lnTo>
                    <a:pt x="160" y="2"/>
                  </a:lnTo>
                  <a:lnTo>
                    <a:pt x="165" y="0"/>
                  </a:lnTo>
                  <a:lnTo>
                    <a:pt x="169" y="0"/>
                  </a:lnTo>
                  <a:lnTo>
                    <a:pt x="172" y="0"/>
                  </a:lnTo>
                  <a:lnTo>
                    <a:pt x="175" y="0"/>
                  </a:lnTo>
                  <a:lnTo>
                    <a:pt x="180" y="0"/>
                  </a:lnTo>
                  <a:lnTo>
                    <a:pt x="183" y="2"/>
                  </a:lnTo>
                  <a:lnTo>
                    <a:pt x="186" y="3"/>
                  </a:lnTo>
                  <a:lnTo>
                    <a:pt x="189" y="7"/>
                  </a:lnTo>
                  <a:lnTo>
                    <a:pt x="191" y="10"/>
                  </a:lnTo>
                  <a:lnTo>
                    <a:pt x="194" y="13"/>
                  </a:lnTo>
                  <a:lnTo>
                    <a:pt x="195" y="17"/>
                  </a:lnTo>
                  <a:lnTo>
                    <a:pt x="197" y="22"/>
                  </a:lnTo>
                  <a:lnTo>
                    <a:pt x="198" y="28"/>
                  </a:lnTo>
                  <a:lnTo>
                    <a:pt x="200" y="34"/>
                  </a:lnTo>
                  <a:lnTo>
                    <a:pt x="202" y="40"/>
                  </a:lnTo>
                  <a:lnTo>
                    <a:pt x="202" y="47"/>
                  </a:lnTo>
                  <a:lnTo>
                    <a:pt x="202" y="54"/>
                  </a:lnTo>
                  <a:lnTo>
                    <a:pt x="202" y="62"/>
                  </a:lnTo>
                  <a:lnTo>
                    <a:pt x="202" y="71"/>
                  </a:lnTo>
                  <a:lnTo>
                    <a:pt x="202" y="81"/>
                  </a:lnTo>
                  <a:lnTo>
                    <a:pt x="202" y="90"/>
                  </a:lnTo>
                  <a:lnTo>
                    <a:pt x="200" y="101"/>
                  </a:lnTo>
                  <a:lnTo>
                    <a:pt x="198" y="111"/>
                  </a:lnTo>
                  <a:lnTo>
                    <a:pt x="197" y="122"/>
                  </a:lnTo>
                  <a:lnTo>
                    <a:pt x="195" y="133"/>
                  </a:lnTo>
                  <a:lnTo>
                    <a:pt x="194" y="145"/>
                  </a:lnTo>
                  <a:lnTo>
                    <a:pt x="192" y="158"/>
                  </a:lnTo>
                  <a:lnTo>
                    <a:pt x="189" y="170"/>
                  </a:lnTo>
                  <a:lnTo>
                    <a:pt x="188" y="184"/>
                  </a:lnTo>
                  <a:lnTo>
                    <a:pt x="185" y="198"/>
                  </a:lnTo>
                  <a:lnTo>
                    <a:pt x="182" y="212"/>
                  </a:lnTo>
                  <a:lnTo>
                    <a:pt x="178" y="227"/>
                  </a:lnTo>
                  <a:lnTo>
                    <a:pt x="175" y="241"/>
                  </a:lnTo>
                  <a:lnTo>
                    <a:pt x="171" y="258"/>
                  </a:lnTo>
                  <a:lnTo>
                    <a:pt x="166" y="273"/>
                  </a:lnTo>
                  <a:lnTo>
                    <a:pt x="160" y="296"/>
                  </a:lnTo>
                  <a:lnTo>
                    <a:pt x="155" y="318"/>
                  </a:lnTo>
                  <a:lnTo>
                    <a:pt x="149" y="338"/>
                  </a:lnTo>
                  <a:lnTo>
                    <a:pt x="143" y="358"/>
                  </a:lnTo>
                  <a:lnTo>
                    <a:pt x="137" y="376"/>
                  </a:lnTo>
                  <a:lnTo>
                    <a:pt x="131" y="395"/>
                  </a:lnTo>
                  <a:lnTo>
                    <a:pt x="124" y="412"/>
                  </a:lnTo>
                  <a:lnTo>
                    <a:pt x="120" y="427"/>
                  </a:lnTo>
                  <a:lnTo>
                    <a:pt x="114" y="441"/>
                  </a:lnTo>
                  <a:lnTo>
                    <a:pt x="108" y="455"/>
                  </a:lnTo>
                  <a:lnTo>
                    <a:pt x="103" y="469"/>
                  </a:lnTo>
                  <a:lnTo>
                    <a:pt x="97" y="481"/>
                  </a:lnTo>
                  <a:lnTo>
                    <a:pt x="91" y="492"/>
                  </a:lnTo>
                  <a:lnTo>
                    <a:pt x="84" y="503"/>
                  </a:lnTo>
                  <a:lnTo>
                    <a:pt x="80" y="512"/>
                  </a:lnTo>
                  <a:lnTo>
                    <a:pt x="74" y="521"/>
                  </a:lnTo>
                  <a:lnTo>
                    <a:pt x="69" y="529"/>
                  </a:lnTo>
                  <a:lnTo>
                    <a:pt x="63" y="535"/>
                  </a:lnTo>
                  <a:lnTo>
                    <a:pt x="57" y="541"/>
                  </a:lnTo>
                  <a:lnTo>
                    <a:pt x="52" y="546"/>
                  </a:lnTo>
                  <a:lnTo>
                    <a:pt x="46" y="549"/>
                  </a:lnTo>
                  <a:lnTo>
                    <a:pt x="41" y="552"/>
                  </a:lnTo>
                  <a:lnTo>
                    <a:pt x="35" y="554"/>
                  </a:lnTo>
                  <a:lnTo>
                    <a:pt x="30" y="554"/>
                  </a:lnTo>
                  <a:lnTo>
                    <a:pt x="24" y="554"/>
                  </a:lnTo>
                  <a:lnTo>
                    <a:pt x="20" y="552"/>
                  </a:lnTo>
                  <a:lnTo>
                    <a:pt x="17" y="551"/>
                  </a:lnTo>
                  <a:lnTo>
                    <a:pt x="12" y="547"/>
                  </a:lnTo>
                  <a:lnTo>
                    <a:pt x="9" y="543"/>
                  </a:lnTo>
                  <a:lnTo>
                    <a:pt x="7" y="538"/>
                  </a:lnTo>
                  <a:lnTo>
                    <a:pt x="4" y="532"/>
                  </a:lnTo>
                  <a:lnTo>
                    <a:pt x="3" y="526"/>
                  </a:lnTo>
                  <a:lnTo>
                    <a:pt x="1" y="518"/>
                  </a:lnTo>
                  <a:lnTo>
                    <a:pt x="0" y="509"/>
                  </a:lnTo>
                  <a:lnTo>
                    <a:pt x="0" y="498"/>
                  </a:lnTo>
                  <a:lnTo>
                    <a:pt x="0" y="487"/>
                  </a:lnTo>
                  <a:lnTo>
                    <a:pt x="0" y="477"/>
                  </a:lnTo>
                  <a:lnTo>
                    <a:pt x="1" y="463"/>
                  </a:lnTo>
                  <a:lnTo>
                    <a:pt x="1" y="449"/>
                  </a:lnTo>
                  <a:lnTo>
                    <a:pt x="4" y="433"/>
                  </a:lnTo>
                  <a:lnTo>
                    <a:pt x="6" y="418"/>
                  </a:lnTo>
                  <a:lnTo>
                    <a:pt x="9" y="401"/>
                  </a:lnTo>
                  <a:lnTo>
                    <a:pt x="12" y="383"/>
                  </a:lnTo>
                  <a:lnTo>
                    <a:pt x="15" y="364"/>
                  </a:lnTo>
                  <a:lnTo>
                    <a:pt x="20" y="344"/>
                  </a:lnTo>
                  <a:lnTo>
                    <a:pt x="24" y="322"/>
                  </a:lnTo>
                  <a:lnTo>
                    <a:pt x="30" y="301"/>
                  </a:lnTo>
                  <a:lnTo>
                    <a:pt x="35" y="278"/>
                  </a:lnTo>
                  <a:lnTo>
                    <a:pt x="35" y="278"/>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306"/>
            <p:cNvSpPr>
              <a:spLocks/>
            </p:cNvSpPr>
            <p:nvPr/>
          </p:nvSpPr>
          <p:spPr bwMode="auto">
            <a:xfrm>
              <a:off x="3356" y="1223"/>
              <a:ext cx="50" cy="152"/>
            </a:xfrm>
            <a:custGeom>
              <a:avLst/>
              <a:gdLst>
                <a:gd name="T0" fmla="*/ 18 w 100"/>
                <a:gd name="T1" fmla="*/ 173 h 305"/>
                <a:gd name="T2" fmla="*/ 10 w 100"/>
                <a:gd name="T3" fmla="*/ 207 h 305"/>
                <a:gd name="T4" fmla="*/ 4 w 100"/>
                <a:gd name="T5" fmla="*/ 236 h 305"/>
                <a:gd name="T6" fmla="*/ 1 w 100"/>
                <a:gd name="T7" fmla="*/ 261 h 305"/>
                <a:gd name="T8" fmla="*/ 0 w 100"/>
                <a:gd name="T9" fmla="*/ 278 h 305"/>
                <a:gd name="T10" fmla="*/ 1 w 100"/>
                <a:gd name="T11" fmla="*/ 291 h 305"/>
                <a:gd name="T12" fmla="*/ 3 w 100"/>
                <a:gd name="T13" fmla="*/ 301 h 305"/>
                <a:gd name="T14" fmla="*/ 7 w 100"/>
                <a:gd name="T15" fmla="*/ 305 h 305"/>
                <a:gd name="T16" fmla="*/ 13 w 100"/>
                <a:gd name="T17" fmla="*/ 305 h 305"/>
                <a:gd name="T18" fmla="*/ 20 w 100"/>
                <a:gd name="T19" fmla="*/ 301 h 305"/>
                <a:gd name="T20" fmla="*/ 27 w 100"/>
                <a:gd name="T21" fmla="*/ 291 h 305"/>
                <a:gd name="T22" fmla="*/ 35 w 100"/>
                <a:gd name="T23" fmla="*/ 279 h 305"/>
                <a:gd name="T24" fmla="*/ 41 w 100"/>
                <a:gd name="T25" fmla="*/ 265 h 305"/>
                <a:gd name="T26" fmla="*/ 44 w 100"/>
                <a:gd name="T27" fmla="*/ 256 h 305"/>
                <a:gd name="T28" fmla="*/ 49 w 100"/>
                <a:gd name="T29" fmla="*/ 244 h 305"/>
                <a:gd name="T30" fmla="*/ 53 w 100"/>
                <a:gd name="T31" fmla="*/ 230 h 305"/>
                <a:gd name="T32" fmla="*/ 58 w 100"/>
                <a:gd name="T33" fmla="*/ 214 h 305"/>
                <a:gd name="T34" fmla="*/ 64 w 100"/>
                <a:gd name="T35" fmla="*/ 196 h 305"/>
                <a:gd name="T36" fmla="*/ 69 w 100"/>
                <a:gd name="T37" fmla="*/ 177 h 305"/>
                <a:gd name="T38" fmla="*/ 75 w 100"/>
                <a:gd name="T39" fmla="*/ 157 h 305"/>
                <a:gd name="T40" fmla="*/ 83 w 100"/>
                <a:gd name="T41" fmla="*/ 128 h 305"/>
                <a:gd name="T42" fmla="*/ 90 w 100"/>
                <a:gd name="T43" fmla="*/ 94 h 305"/>
                <a:gd name="T44" fmla="*/ 95 w 100"/>
                <a:gd name="T45" fmla="*/ 66 h 305"/>
                <a:gd name="T46" fmla="*/ 98 w 100"/>
                <a:gd name="T47" fmla="*/ 45 h 305"/>
                <a:gd name="T48" fmla="*/ 100 w 100"/>
                <a:gd name="T49" fmla="*/ 26 h 305"/>
                <a:gd name="T50" fmla="*/ 98 w 100"/>
                <a:gd name="T51" fmla="*/ 14 h 305"/>
                <a:gd name="T52" fmla="*/ 97 w 100"/>
                <a:gd name="T53" fmla="*/ 5 h 305"/>
                <a:gd name="T54" fmla="*/ 92 w 100"/>
                <a:gd name="T55" fmla="*/ 0 h 305"/>
                <a:gd name="T56" fmla="*/ 86 w 100"/>
                <a:gd name="T57" fmla="*/ 0 h 305"/>
                <a:gd name="T58" fmla="*/ 80 w 100"/>
                <a:gd name="T59" fmla="*/ 5 h 305"/>
                <a:gd name="T60" fmla="*/ 72 w 100"/>
                <a:gd name="T61" fmla="*/ 14 h 305"/>
                <a:gd name="T62" fmla="*/ 64 w 100"/>
                <a:gd name="T63" fmla="*/ 28 h 305"/>
                <a:gd name="T64" fmla="*/ 57 w 100"/>
                <a:gd name="T65" fmla="*/ 45 h 305"/>
                <a:gd name="T66" fmla="*/ 47 w 100"/>
                <a:gd name="T67" fmla="*/ 70 h 305"/>
                <a:gd name="T68" fmla="*/ 38 w 100"/>
                <a:gd name="T69" fmla="*/ 99 h 305"/>
                <a:gd name="T70" fmla="*/ 29 w 100"/>
                <a:gd name="T71" fmla="*/ 133 h 305"/>
                <a:gd name="T72" fmla="*/ 23 w 100"/>
                <a:gd name="T73" fmla="*/ 15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305">
                  <a:moveTo>
                    <a:pt x="23" y="153"/>
                  </a:moveTo>
                  <a:lnTo>
                    <a:pt x="18" y="173"/>
                  </a:lnTo>
                  <a:lnTo>
                    <a:pt x="13" y="191"/>
                  </a:lnTo>
                  <a:lnTo>
                    <a:pt x="10" y="207"/>
                  </a:lnTo>
                  <a:lnTo>
                    <a:pt x="7" y="222"/>
                  </a:lnTo>
                  <a:lnTo>
                    <a:pt x="4" y="236"/>
                  </a:lnTo>
                  <a:lnTo>
                    <a:pt x="3" y="250"/>
                  </a:lnTo>
                  <a:lnTo>
                    <a:pt x="1" y="261"/>
                  </a:lnTo>
                  <a:lnTo>
                    <a:pt x="0" y="270"/>
                  </a:lnTo>
                  <a:lnTo>
                    <a:pt x="0" y="278"/>
                  </a:lnTo>
                  <a:lnTo>
                    <a:pt x="0" y="285"/>
                  </a:lnTo>
                  <a:lnTo>
                    <a:pt x="1" y="291"/>
                  </a:lnTo>
                  <a:lnTo>
                    <a:pt x="1" y="296"/>
                  </a:lnTo>
                  <a:lnTo>
                    <a:pt x="3" y="301"/>
                  </a:lnTo>
                  <a:lnTo>
                    <a:pt x="4" y="302"/>
                  </a:lnTo>
                  <a:lnTo>
                    <a:pt x="7" y="305"/>
                  </a:lnTo>
                  <a:lnTo>
                    <a:pt x="10" y="305"/>
                  </a:lnTo>
                  <a:lnTo>
                    <a:pt x="13" y="305"/>
                  </a:lnTo>
                  <a:lnTo>
                    <a:pt x="16" y="302"/>
                  </a:lnTo>
                  <a:lnTo>
                    <a:pt x="20" y="301"/>
                  </a:lnTo>
                  <a:lnTo>
                    <a:pt x="23" y="296"/>
                  </a:lnTo>
                  <a:lnTo>
                    <a:pt x="27" y="291"/>
                  </a:lnTo>
                  <a:lnTo>
                    <a:pt x="30" y="285"/>
                  </a:lnTo>
                  <a:lnTo>
                    <a:pt x="35" y="279"/>
                  </a:lnTo>
                  <a:lnTo>
                    <a:pt x="38" y="270"/>
                  </a:lnTo>
                  <a:lnTo>
                    <a:pt x="41" y="265"/>
                  </a:lnTo>
                  <a:lnTo>
                    <a:pt x="43" y="261"/>
                  </a:lnTo>
                  <a:lnTo>
                    <a:pt x="44" y="256"/>
                  </a:lnTo>
                  <a:lnTo>
                    <a:pt x="47" y="250"/>
                  </a:lnTo>
                  <a:lnTo>
                    <a:pt x="49" y="244"/>
                  </a:lnTo>
                  <a:lnTo>
                    <a:pt x="52" y="236"/>
                  </a:lnTo>
                  <a:lnTo>
                    <a:pt x="53" y="230"/>
                  </a:lnTo>
                  <a:lnTo>
                    <a:pt x="57" y="222"/>
                  </a:lnTo>
                  <a:lnTo>
                    <a:pt x="58" y="214"/>
                  </a:lnTo>
                  <a:lnTo>
                    <a:pt x="61" y="205"/>
                  </a:lnTo>
                  <a:lnTo>
                    <a:pt x="64" y="196"/>
                  </a:lnTo>
                  <a:lnTo>
                    <a:pt x="66" y="187"/>
                  </a:lnTo>
                  <a:lnTo>
                    <a:pt x="69" y="177"/>
                  </a:lnTo>
                  <a:lnTo>
                    <a:pt x="72" y="167"/>
                  </a:lnTo>
                  <a:lnTo>
                    <a:pt x="75" y="157"/>
                  </a:lnTo>
                  <a:lnTo>
                    <a:pt x="78" y="145"/>
                  </a:lnTo>
                  <a:lnTo>
                    <a:pt x="83" y="128"/>
                  </a:lnTo>
                  <a:lnTo>
                    <a:pt x="86" y="110"/>
                  </a:lnTo>
                  <a:lnTo>
                    <a:pt x="90" y="94"/>
                  </a:lnTo>
                  <a:lnTo>
                    <a:pt x="92" y="80"/>
                  </a:lnTo>
                  <a:lnTo>
                    <a:pt x="95" y="66"/>
                  </a:lnTo>
                  <a:lnTo>
                    <a:pt x="97" y="56"/>
                  </a:lnTo>
                  <a:lnTo>
                    <a:pt x="98" y="45"/>
                  </a:lnTo>
                  <a:lnTo>
                    <a:pt x="100" y="36"/>
                  </a:lnTo>
                  <a:lnTo>
                    <a:pt x="100" y="26"/>
                  </a:lnTo>
                  <a:lnTo>
                    <a:pt x="100" y="20"/>
                  </a:lnTo>
                  <a:lnTo>
                    <a:pt x="98" y="14"/>
                  </a:lnTo>
                  <a:lnTo>
                    <a:pt x="98" y="9"/>
                  </a:lnTo>
                  <a:lnTo>
                    <a:pt x="97" y="5"/>
                  </a:lnTo>
                  <a:lnTo>
                    <a:pt x="94" y="2"/>
                  </a:lnTo>
                  <a:lnTo>
                    <a:pt x="92" y="0"/>
                  </a:lnTo>
                  <a:lnTo>
                    <a:pt x="89" y="0"/>
                  </a:lnTo>
                  <a:lnTo>
                    <a:pt x="86" y="0"/>
                  </a:lnTo>
                  <a:lnTo>
                    <a:pt x="83" y="2"/>
                  </a:lnTo>
                  <a:lnTo>
                    <a:pt x="80" y="5"/>
                  </a:lnTo>
                  <a:lnTo>
                    <a:pt x="75" y="9"/>
                  </a:lnTo>
                  <a:lnTo>
                    <a:pt x="72" y="14"/>
                  </a:lnTo>
                  <a:lnTo>
                    <a:pt x="69" y="20"/>
                  </a:lnTo>
                  <a:lnTo>
                    <a:pt x="64" y="28"/>
                  </a:lnTo>
                  <a:lnTo>
                    <a:pt x="61" y="36"/>
                  </a:lnTo>
                  <a:lnTo>
                    <a:pt x="57" y="45"/>
                  </a:lnTo>
                  <a:lnTo>
                    <a:pt x="52" y="56"/>
                  </a:lnTo>
                  <a:lnTo>
                    <a:pt x="47" y="70"/>
                  </a:lnTo>
                  <a:lnTo>
                    <a:pt x="43" y="83"/>
                  </a:lnTo>
                  <a:lnTo>
                    <a:pt x="38" y="99"/>
                  </a:lnTo>
                  <a:lnTo>
                    <a:pt x="33" y="114"/>
                  </a:lnTo>
                  <a:lnTo>
                    <a:pt x="29" y="133"/>
                  </a:lnTo>
                  <a:lnTo>
                    <a:pt x="23" y="153"/>
                  </a:lnTo>
                  <a:lnTo>
                    <a:pt x="23" y="153"/>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307"/>
            <p:cNvSpPr>
              <a:spLocks/>
            </p:cNvSpPr>
            <p:nvPr/>
          </p:nvSpPr>
          <p:spPr bwMode="auto">
            <a:xfrm>
              <a:off x="3427" y="1160"/>
              <a:ext cx="96" cy="277"/>
            </a:xfrm>
            <a:custGeom>
              <a:avLst/>
              <a:gdLst>
                <a:gd name="T0" fmla="*/ 50 w 191"/>
                <a:gd name="T1" fmla="*/ 406 h 554"/>
                <a:gd name="T2" fmla="*/ 47 w 191"/>
                <a:gd name="T3" fmla="*/ 427 h 554"/>
                <a:gd name="T4" fmla="*/ 43 w 191"/>
                <a:gd name="T5" fmla="*/ 443 h 554"/>
                <a:gd name="T6" fmla="*/ 43 w 191"/>
                <a:gd name="T7" fmla="*/ 455 h 554"/>
                <a:gd name="T8" fmla="*/ 45 w 191"/>
                <a:gd name="T9" fmla="*/ 461 h 554"/>
                <a:gd name="T10" fmla="*/ 48 w 191"/>
                <a:gd name="T11" fmla="*/ 463 h 554"/>
                <a:gd name="T12" fmla="*/ 56 w 191"/>
                <a:gd name="T13" fmla="*/ 458 h 554"/>
                <a:gd name="T14" fmla="*/ 63 w 191"/>
                <a:gd name="T15" fmla="*/ 443 h 554"/>
                <a:gd name="T16" fmla="*/ 71 w 191"/>
                <a:gd name="T17" fmla="*/ 423 h 554"/>
                <a:gd name="T18" fmla="*/ 76 w 191"/>
                <a:gd name="T19" fmla="*/ 409 h 554"/>
                <a:gd name="T20" fmla="*/ 82 w 191"/>
                <a:gd name="T21" fmla="*/ 392 h 554"/>
                <a:gd name="T22" fmla="*/ 88 w 191"/>
                <a:gd name="T23" fmla="*/ 370 h 554"/>
                <a:gd name="T24" fmla="*/ 96 w 191"/>
                <a:gd name="T25" fmla="*/ 344 h 554"/>
                <a:gd name="T26" fmla="*/ 105 w 191"/>
                <a:gd name="T27" fmla="*/ 313 h 554"/>
                <a:gd name="T28" fmla="*/ 96 w 191"/>
                <a:gd name="T29" fmla="*/ 332 h 554"/>
                <a:gd name="T30" fmla="*/ 87 w 191"/>
                <a:gd name="T31" fmla="*/ 347 h 554"/>
                <a:gd name="T32" fmla="*/ 79 w 191"/>
                <a:gd name="T33" fmla="*/ 356 h 554"/>
                <a:gd name="T34" fmla="*/ 73 w 191"/>
                <a:gd name="T35" fmla="*/ 364 h 554"/>
                <a:gd name="T36" fmla="*/ 65 w 191"/>
                <a:gd name="T37" fmla="*/ 367 h 554"/>
                <a:gd name="T38" fmla="*/ 59 w 191"/>
                <a:gd name="T39" fmla="*/ 366 h 554"/>
                <a:gd name="T40" fmla="*/ 54 w 191"/>
                <a:gd name="T41" fmla="*/ 361 h 554"/>
                <a:gd name="T42" fmla="*/ 51 w 191"/>
                <a:gd name="T43" fmla="*/ 353 h 554"/>
                <a:gd name="T44" fmla="*/ 48 w 191"/>
                <a:gd name="T45" fmla="*/ 342 h 554"/>
                <a:gd name="T46" fmla="*/ 48 w 191"/>
                <a:gd name="T47" fmla="*/ 327 h 554"/>
                <a:gd name="T48" fmla="*/ 48 w 191"/>
                <a:gd name="T49" fmla="*/ 302 h 554"/>
                <a:gd name="T50" fmla="*/ 54 w 191"/>
                <a:gd name="T51" fmla="*/ 258 h 554"/>
                <a:gd name="T52" fmla="*/ 65 w 191"/>
                <a:gd name="T53" fmla="*/ 205 h 554"/>
                <a:gd name="T54" fmla="*/ 85 w 191"/>
                <a:gd name="T55" fmla="*/ 134 h 554"/>
                <a:gd name="T56" fmla="*/ 105 w 191"/>
                <a:gd name="T57" fmla="*/ 77 h 554"/>
                <a:gd name="T58" fmla="*/ 117 w 191"/>
                <a:gd name="T59" fmla="*/ 50 h 554"/>
                <a:gd name="T60" fmla="*/ 131 w 191"/>
                <a:gd name="T61" fmla="*/ 28 h 554"/>
                <a:gd name="T62" fmla="*/ 142 w 191"/>
                <a:gd name="T63" fmla="*/ 13 h 554"/>
                <a:gd name="T64" fmla="*/ 154 w 191"/>
                <a:gd name="T65" fmla="*/ 3 h 554"/>
                <a:gd name="T66" fmla="*/ 167 w 191"/>
                <a:gd name="T67" fmla="*/ 0 h 554"/>
                <a:gd name="T68" fmla="*/ 179 w 191"/>
                <a:gd name="T69" fmla="*/ 3 h 554"/>
                <a:gd name="T70" fmla="*/ 187 w 191"/>
                <a:gd name="T71" fmla="*/ 16 h 554"/>
                <a:gd name="T72" fmla="*/ 190 w 191"/>
                <a:gd name="T73" fmla="*/ 34 h 554"/>
                <a:gd name="T74" fmla="*/ 190 w 191"/>
                <a:gd name="T75" fmla="*/ 64 h 554"/>
                <a:gd name="T76" fmla="*/ 187 w 191"/>
                <a:gd name="T77" fmla="*/ 101 h 554"/>
                <a:gd name="T78" fmla="*/ 179 w 191"/>
                <a:gd name="T79" fmla="*/ 147 h 554"/>
                <a:gd name="T80" fmla="*/ 167 w 191"/>
                <a:gd name="T81" fmla="*/ 205 h 554"/>
                <a:gd name="T82" fmla="*/ 150 w 191"/>
                <a:gd name="T83" fmla="*/ 275 h 554"/>
                <a:gd name="T84" fmla="*/ 136 w 191"/>
                <a:gd name="T85" fmla="*/ 326 h 554"/>
                <a:gd name="T86" fmla="*/ 124 w 191"/>
                <a:gd name="T87" fmla="*/ 372 h 554"/>
                <a:gd name="T88" fmla="*/ 110 w 191"/>
                <a:gd name="T89" fmla="*/ 413 h 554"/>
                <a:gd name="T90" fmla="*/ 97 w 191"/>
                <a:gd name="T91" fmla="*/ 447 h 554"/>
                <a:gd name="T92" fmla="*/ 85 w 191"/>
                <a:gd name="T93" fmla="*/ 478 h 554"/>
                <a:gd name="T94" fmla="*/ 73 w 191"/>
                <a:gd name="T95" fmla="*/ 503 h 554"/>
                <a:gd name="T96" fmla="*/ 62 w 191"/>
                <a:gd name="T97" fmla="*/ 523 h 554"/>
                <a:gd name="T98" fmla="*/ 51 w 191"/>
                <a:gd name="T99" fmla="*/ 537 h 554"/>
                <a:gd name="T100" fmla="*/ 40 w 191"/>
                <a:gd name="T101" fmla="*/ 547 h 554"/>
                <a:gd name="T102" fmla="*/ 30 w 191"/>
                <a:gd name="T103" fmla="*/ 554 h 554"/>
                <a:gd name="T104" fmla="*/ 20 w 191"/>
                <a:gd name="T105" fmla="*/ 554 h 554"/>
                <a:gd name="T106" fmla="*/ 11 w 191"/>
                <a:gd name="T107" fmla="*/ 551 h 554"/>
                <a:gd name="T108" fmla="*/ 5 w 191"/>
                <a:gd name="T109" fmla="*/ 543 h 554"/>
                <a:gd name="T110" fmla="*/ 2 w 191"/>
                <a:gd name="T111" fmla="*/ 530 h 554"/>
                <a:gd name="T112" fmla="*/ 0 w 191"/>
                <a:gd name="T113" fmla="*/ 515 h 554"/>
                <a:gd name="T114" fmla="*/ 0 w 191"/>
                <a:gd name="T115" fmla="*/ 497 h 554"/>
                <a:gd name="T116" fmla="*/ 3 w 191"/>
                <a:gd name="T117" fmla="*/ 472 h 554"/>
                <a:gd name="T118" fmla="*/ 6 w 191"/>
                <a:gd name="T119" fmla="*/ 446 h 554"/>
                <a:gd name="T120" fmla="*/ 11 w 191"/>
                <a:gd name="T121" fmla="*/ 42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1" h="554">
                  <a:moveTo>
                    <a:pt x="11" y="424"/>
                  </a:moveTo>
                  <a:lnTo>
                    <a:pt x="30" y="415"/>
                  </a:lnTo>
                  <a:lnTo>
                    <a:pt x="50" y="406"/>
                  </a:lnTo>
                  <a:lnTo>
                    <a:pt x="48" y="413"/>
                  </a:lnTo>
                  <a:lnTo>
                    <a:pt x="47" y="421"/>
                  </a:lnTo>
                  <a:lnTo>
                    <a:pt x="47" y="427"/>
                  </a:lnTo>
                  <a:lnTo>
                    <a:pt x="45" y="433"/>
                  </a:lnTo>
                  <a:lnTo>
                    <a:pt x="45" y="438"/>
                  </a:lnTo>
                  <a:lnTo>
                    <a:pt x="43" y="443"/>
                  </a:lnTo>
                  <a:lnTo>
                    <a:pt x="43" y="447"/>
                  </a:lnTo>
                  <a:lnTo>
                    <a:pt x="43" y="450"/>
                  </a:lnTo>
                  <a:lnTo>
                    <a:pt x="43" y="455"/>
                  </a:lnTo>
                  <a:lnTo>
                    <a:pt x="43" y="458"/>
                  </a:lnTo>
                  <a:lnTo>
                    <a:pt x="45" y="460"/>
                  </a:lnTo>
                  <a:lnTo>
                    <a:pt x="45" y="461"/>
                  </a:lnTo>
                  <a:lnTo>
                    <a:pt x="47" y="461"/>
                  </a:lnTo>
                  <a:lnTo>
                    <a:pt x="47" y="463"/>
                  </a:lnTo>
                  <a:lnTo>
                    <a:pt x="48" y="463"/>
                  </a:lnTo>
                  <a:lnTo>
                    <a:pt x="50" y="463"/>
                  </a:lnTo>
                  <a:lnTo>
                    <a:pt x="53" y="461"/>
                  </a:lnTo>
                  <a:lnTo>
                    <a:pt x="56" y="458"/>
                  </a:lnTo>
                  <a:lnTo>
                    <a:pt x="57" y="453"/>
                  </a:lnTo>
                  <a:lnTo>
                    <a:pt x="60" y="449"/>
                  </a:lnTo>
                  <a:lnTo>
                    <a:pt x="63" y="443"/>
                  </a:lnTo>
                  <a:lnTo>
                    <a:pt x="67" y="435"/>
                  </a:lnTo>
                  <a:lnTo>
                    <a:pt x="71" y="427"/>
                  </a:lnTo>
                  <a:lnTo>
                    <a:pt x="71" y="423"/>
                  </a:lnTo>
                  <a:lnTo>
                    <a:pt x="73" y="420"/>
                  </a:lnTo>
                  <a:lnTo>
                    <a:pt x="74" y="415"/>
                  </a:lnTo>
                  <a:lnTo>
                    <a:pt x="76" y="409"/>
                  </a:lnTo>
                  <a:lnTo>
                    <a:pt x="79" y="404"/>
                  </a:lnTo>
                  <a:lnTo>
                    <a:pt x="80" y="398"/>
                  </a:lnTo>
                  <a:lnTo>
                    <a:pt x="82" y="392"/>
                  </a:lnTo>
                  <a:lnTo>
                    <a:pt x="85" y="384"/>
                  </a:lnTo>
                  <a:lnTo>
                    <a:pt x="87" y="378"/>
                  </a:lnTo>
                  <a:lnTo>
                    <a:pt x="88" y="370"/>
                  </a:lnTo>
                  <a:lnTo>
                    <a:pt x="91" y="361"/>
                  </a:lnTo>
                  <a:lnTo>
                    <a:pt x="94" y="353"/>
                  </a:lnTo>
                  <a:lnTo>
                    <a:pt x="96" y="344"/>
                  </a:lnTo>
                  <a:lnTo>
                    <a:pt x="99" y="335"/>
                  </a:lnTo>
                  <a:lnTo>
                    <a:pt x="102" y="324"/>
                  </a:lnTo>
                  <a:lnTo>
                    <a:pt x="105" y="313"/>
                  </a:lnTo>
                  <a:lnTo>
                    <a:pt x="102" y="319"/>
                  </a:lnTo>
                  <a:lnTo>
                    <a:pt x="99" y="327"/>
                  </a:lnTo>
                  <a:lnTo>
                    <a:pt x="96" y="332"/>
                  </a:lnTo>
                  <a:lnTo>
                    <a:pt x="93" y="338"/>
                  </a:lnTo>
                  <a:lnTo>
                    <a:pt x="90" y="342"/>
                  </a:lnTo>
                  <a:lnTo>
                    <a:pt x="87" y="347"/>
                  </a:lnTo>
                  <a:lnTo>
                    <a:pt x="84" y="350"/>
                  </a:lnTo>
                  <a:lnTo>
                    <a:pt x="82" y="353"/>
                  </a:lnTo>
                  <a:lnTo>
                    <a:pt x="79" y="356"/>
                  </a:lnTo>
                  <a:lnTo>
                    <a:pt x="77" y="359"/>
                  </a:lnTo>
                  <a:lnTo>
                    <a:pt x="74" y="361"/>
                  </a:lnTo>
                  <a:lnTo>
                    <a:pt x="73" y="364"/>
                  </a:lnTo>
                  <a:lnTo>
                    <a:pt x="70" y="364"/>
                  </a:lnTo>
                  <a:lnTo>
                    <a:pt x="68" y="366"/>
                  </a:lnTo>
                  <a:lnTo>
                    <a:pt x="65" y="367"/>
                  </a:lnTo>
                  <a:lnTo>
                    <a:pt x="63" y="367"/>
                  </a:lnTo>
                  <a:lnTo>
                    <a:pt x="60" y="367"/>
                  </a:lnTo>
                  <a:lnTo>
                    <a:pt x="59" y="366"/>
                  </a:lnTo>
                  <a:lnTo>
                    <a:pt x="57" y="364"/>
                  </a:lnTo>
                  <a:lnTo>
                    <a:pt x="56" y="364"/>
                  </a:lnTo>
                  <a:lnTo>
                    <a:pt x="54" y="361"/>
                  </a:lnTo>
                  <a:lnTo>
                    <a:pt x="53" y="359"/>
                  </a:lnTo>
                  <a:lnTo>
                    <a:pt x="51" y="356"/>
                  </a:lnTo>
                  <a:lnTo>
                    <a:pt x="51" y="353"/>
                  </a:lnTo>
                  <a:lnTo>
                    <a:pt x="50" y="350"/>
                  </a:lnTo>
                  <a:lnTo>
                    <a:pt x="50" y="347"/>
                  </a:lnTo>
                  <a:lnTo>
                    <a:pt x="48" y="342"/>
                  </a:lnTo>
                  <a:lnTo>
                    <a:pt x="48" y="338"/>
                  </a:lnTo>
                  <a:lnTo>
                    <a:pt x="48" y="333"/>
                  </a:lnTo>
                  <a:lnTo>
                    <a:pt x="48" y="327"/>
                  </a:lnTo>
                  <a:lnTo>
                    <a:pt x="48" y="321"/>
                  </a:lnTo>
                  <a:lnTo>
                    <a:pt x="48" y="315"/>
                  </a:lnTo>
                  <a:lnTo>
                    <a:pt x="48" y="302"/>
                  </a:lnTo>
                  <a:lnTo>
                    <a:pt x="50" y="289"/>
                  </a:lnTo>
                  <a:lnTo>
                    <a:pt x="51" y="273"/>
                  </a:lnTo>
                  <a:lnTo>
                    <a:pt x="54" y="258"/>
                  </a:lnTo>
                  <a:lnTo>
                    <a:pt x="57" y="241"/>
                  </a:lnTo>
                  <a:lnTo>
                    <a:pt x="60" y="224"/>
                  </a:lnTo>
                  <a:lnTo>
                    <a:pt x="65" y="205"/>
                  </a:lnTo>
                  <a:lnTo>
                    <a:pt x="70" y="185"/>
                  </a:lnTo>
                  <a:lnTo>
                    <a:pt x="77" y="161"/>
                  </a:lnTo>
                  <a:lnTo>
                    <a:pt x="85" y="134"/>
                  </a:lnTo>
                  <a:lnTo>
                    <a:pt x="93" y="111"/>
                  </a:lnTo>
                  <a:lnTo>
                    <a:pt x="100" y="88"/>
                  </a:lnTo>
                  <a:lnTo>
                    <a:pt x="105" y="77"/>
                  </a:lnTo>
                  <a:lnTo>
                    <a:pt x="110" y="68"/>
                  </a:lnTo>
                  <a:lnTo>
                    <a:pt x="114" y="59"/>
                  </a:lnTo>
                  <a:lnTo>
                    <a:pt x="117" y="50"/>
                  </a:lnTo>
                  <a:lnTo>
                    <a:pt x="122" y="42"/>
                  </a:lnTo>
                  <a:lnTo>
                    <a:pt x="127" y="34"/>
                  </a:lnTo>
                  <a:lnTo>
                    <a:pt x="131" y="28"/>
                  </a:lnTo>
                  <a:lnTo>
                    <a:pt x="134" y="22"/>
                  </a:lnTo>
                  <a:lnTo>
                    <a:pt x="139" y="17"/>
                  </a:lnTo>
                  <a:lnTo>
                    <a:pt x="142" y="13"/>
                  </a:lnTo>
                  <a:lnTo>
                    <a:pt x="147" y="8"/>
                  </a:lnTo>
                  <a:lnTo>
                    <a:pt x="151" y="5"/>
                  </a:lnTo>
                  <a:lnTo>
                    <a:pt x="154" y="3"/>
                  </a:lnTo>
                  <a:lnTo>
                    <a:pt x="159" y="0"/>
                  </a:lnTo>
                  <a:lnTo>
                    <a:pt x="162" y="0"/>
                  </a:lnTo>
                  <a:lnTo>
                    <a:pt x="167" y="0"/>
                  </a:lnTo>
                  <a:lnTo>
                    <a:pt x="171" y="0"/>
                  </a:lnTo>
                  <a:lnTo>
                    <a:pt x="174" y="2"/>
                  </a:lnTo>
                  <a:lnTo>
                    <a:pt x="179" y="3"/>
                  </a:lnTo>
                  <a:lnTo>
                    <a:pt x="182" y="7"/>
                  </a:lnTo>
                  <a:lnTo>
                    <a:pt x="184" y="11"/>
                  </a:lnTo>
                  <a:lnTo>
                    <a:pt x="187" y="16"/>
                  </a:lnTo>
                  <a:lnTo>
                    <a:pt x="188" y="20"/>
                  </a:lnTo>
                  <a:lnTo>
                    <a:pt x="190" y="27"/>
                  </a:lnTo>
                  <a:lnTo>
                    <a:pt x="190" y="34"/>
                  </a:lnTo>
                  <a:lnTo>
                    <a:pt x="191" y="44"/>
                  </a:lnTo>
                  <a:lnTo>
                    <a:pt x="191" y="53"/>
                  </a:lnTo>
                  <a:lnTo>
                    <a:pt x="190" y="64"/>
                  </a:lnTo>
                  <a:lnTo>
                    <a:pt x="190" y="74"/>
                  </a:lnTo>
                  <a:lnTo>
                    <a:pt x="188" y="87"/>
                  </a:lnTo>
                  <a:lnTo>
                    <a:pt x="187" y="101"/>
                  </a:lnTo>
                  <a:lnTo>
                    <a:pt x="185" y="114"/>
                  </a:lnTo>
                  <a:lnTo>
                    <a:pt x="182" y="130"/>
                  </a:lnTo>
                  <a:lnTo>
                    <a:pt x="179" y="147"/>
                  </a:lnTo>
                  <a:lnTo>
                    <a:pt x="176" y="165"/>
                  </a:lnTo>
                  <a:lnTo>
                    <a:pt x="171" y="185"/>
                  </a:lnTo>
                  <a:lnTo>
                    <a:pt x="167" y="205"/>
                  </a:lnTo>
                  <a:lnTo>
                    <a:pt x="162" y="227"/>
                  </a:lnTo>
                  <a:lnTo>
                    <a:pt x="156" y="250"/>
                  </a:lnTo>
                  <a:lnTo>
                    <a:pt x="150" y="275"/>
                  </a:lnTo>
                  <a:lnTo>
                    <a:pt x="145" y="292"/>
                  </a:lnTo>
                  <a:lnTo>
                    <a:pt x="141" y="309"/>
                  </a:lnTo>
                  <a:lnTo>
                    <a:pt x="136" y="326"/>
                  </a:lnTo>
                  <a:lnTo>
                    <a:pt x="131" y="342"/>
                  </a:lnTo>
                  <a:lnTo>
                    <a:pt x="128" y="358"/>
                  </a:lnTo>
                  <a:lnTo>
                    <a:pt x="124" y="372"/>
                  </a:lnTo>
                  <a:lnTo>
                    <a:pt x="119" y="386"/>
                  </a:lnTo>
                  <a:lnTo>
                    <a:pt x="114" y="400"/>
                  </a:lnTo>
                  <a:lnTo>
                    <a:pt x="110" y="413"/>
                  </a:lnTo>
                  <a:lnTo>
                    <a:pt x="105" y="426"/>
                  </a:lnTo>
                  <a:lnTo>
                    <a:pt x="102" y="436"/>
                  </a:lnTo>
                  <a:lnTo>
                    <a:pt x="97" y="447"/>
                  </a:lnTo>
                  <a:lnTo>
                    <a:pt x="93" y="458"/>
                  </a:lnTo>
                  <a:lnTo>
                    <a:pt x="90" y="469"/>
                  </a:lnTo>
                  <a:lnTo>
                    <a:pt x="85" y="478"/>
                  </a:lnTo>
                  <a:lnTo>
                    <a:pt x="80" y="487"/>
                  </a:lnTo>
                  <a:lnTo>
                    <a:pt x="77" y="495"/>
                  </a:lnTo>
                  <a:lnTo>
                    <a:pt x="73" y="503"/>
                  </a:lnTo>
                  <a:lnTo>
                    <a:pt x="70" y="509"/>
                  </a:lnTo>
                  <a:lnTo>
                    <a:pt x="65" y="517"/>
                  </a:lnTo>
                  <a:lnTo>
                    <a:pt x="62" y="523"/>
                  </a:lnTo>
                  <a:lnTo>
                    <a:pt x="59" y="527"/>
                  </a:lnTo>
                  <a:lnTo>
                    <a:pt x="54" y="532"/>
                  </a:lnTo>
                  <a:lnTo>
                    <a:pt x="51" y="537"/>
                  </a:lnTo>
                  <a:lnTo>
                    <a:pt x="48" y="541"/>
                  </a:lnTo>
                  <a:lnTo>
                    <a:pt x="43" y="544"/>
                  </a:lnTo>
                  <a:lnTo>
                    <a:pt x="40" y="547"/>
                  </a:lnTo>
                  <a:lnTo>
                    <a:pt x="37" y="551"/>
                  </a:lnTo>
                  <a:lnTo>
                    <a:pt x="34" y="552"/>
                  </a:lnTo>
                  <a:lnTo>
                    <a:pt x="30" y="554"/>
                  </a:lnTo>
                  <a:lnTo>
                    <a:pt x="26" y="554"/>
                  </a:lnTo>
                  <a:lnTo>
                    <a:pt x="23" y="554"/>
                  </a:lnTo>
                  <a:lnTo>
                    <a:pt x="20" y="554"/>
                  </a:lnTo>
                  <a:lnTo>
                    <a:pt x="17" y="554"/>
                  </a:lnTo>
                  <a:lnTo>
                    <a:pt x="14" y="552"/>
                  </a:lnTo>
                  <a:lnTo>
                    <a:pt x="11" y="551"/>
                  </a:lnTo>
                  <a:lnTo>
                    <a:pt x="10" y="549"/>
                  </a:lnTo>
                  <a:lnTo>
                    <a:pt x="6" y="546"/>
                  </a:lnTo>
                  <a:lnTo>
                    <a:pt x="5" y="543"/>
                  </a:lnTo>
                  <a:lnTo>
                    <a:pt x="5" y="540"/>
                  </a:lnTo>
                  <a:lnTo>
                    <a:pt x="3" y="535"/>
                  </a:lnTo>
                  <a:lnTo>
                    <a:pt x="2" y="530"/>
                  </a:lnTo>
                  <a:lnTo>
                    <a:pt x="2" y="526"/>
                  </a:lnTo>
                  <a:lnTo>
                    <a:pt x="0" y="521"/>
                  </a:lnTo>
                  <a:lnTo>
                    <a:pt x="0" y="515"/>
                  </a:lnTo>
                  <a:lnTo>
                    <a:pt x="0" y="509"/>
                  </a:lnTo>
                  <a:lnTo>
                    <a:pt x="0" y="503"/>
                  </a:lnTo>
                  <a:lnTo>
                    <a:pt x="0" y="497"/>
                  </a:lnTo>
                  <a:lnTo>
                    <a:pt x="2" y="489"/>
                  </a:lnTo>
                  <a:lnTo>
                    <a:pt x="2" y="481"/>
                  </a:lnTo>
                  <a:lnTo>
                    <a:pt x="3" y="472"/>
                  </a:lnTo>
                  <a:lnTo>
                    <a:pt x="3" y="464"/>
                  </a:lnTo>
                  <a:lnTo>
                    <a:pt x="5" y="455"/>
                  </a:lnTo>
                  <a:lnTo>
                    <a:pt x="6" y="446"/>
                  </a:lnTo>
                  <a:lnTo>
                    <a:pt x="8" y="435"/>
                  </a:lnTo>
                  <a:lnTo>
                    <a:pt x="11" y="424"/>
                  </a:lnTo>
                  <a:lnTo>
                    <a:pt x="11" y="424"/>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8"/>
            <p:cNvSpPr>
              <a:spLocks/>
            </p:cNvSpPr>
            <p:nvPr/>
          </p:nvSpPr>
          <p:spPr bwMode="auto">
            <a:xfrm>
              <a:off x="3473" y="1206"/>
              <a:ext cx="29" cy="91"/>
            </a:xfrm>
            <a:custGeom>
              <a:avLst/>
              <a:gdLst>
                <a:gd name="T0" fmla="*/ 48 w 59"/>
                <a:gd name="T1" fmla="*/ 82 h 182"/>
                <a:gd name="T2" fmla="*/ 53 w 59"/>
                <a:gd name="T3" fmla="*/ 63 h 182"/>
                <a:gd name="T4" fmla="*/ 56 w 59"/>
                <a:gd name="T5" fmla="*/ 46 h 182"/>
                <a:gd name="T6" fmla="*/ 57 w 59"/>
                <a:gd name="T7" fmla="*/ 31 h 182"/>
                <a:gd name="T8" fmla="*/ 59 w 59"/>
                <a:gd name="T9" fmla="*/ 18 h 182"/>
                <a:gd name="T10" fmla="*/ 59 w 59"/>
                <a:gd name="T11" fmla="*/ 9 h 182"/>
                <a:gd name="T12" fmla="*/ 57 w 59"/>
                <a:gd name="T13" fmla="*/ 3 h 182"/>
                <a:gd name="T14" fmla="*/ 54 w 59"/>
                <a:gd name="T15" fmla="*/ 0 h 182"/>
                <a:gd name="T16" fmla="*/ 51 w 59"/>
                <a:gd name="T17" fmla="*/ 0 h 182"/>
                <a:gd name="T18" fmla="*/ 46 w 59"/>
                <a:gd name="T19" fmla="*/ 3 h 182"/>
                <a:gd name="T20" fmla="*/ 42 w 59"/>
                <a:gd name="T21" fmla="*/ 8 h 182"/>
                <a:gd name="T22" fmla="*/ 37 w 59"/>
                <a:gd name="T23" fmla="*/ 17 h 182"/>
                <a:gd name="T24" fmla="*/ 33 w 59"/>
                <a:gd name="T25" fmla="*/ 28 h 182"/>
                <a:gd name="T26" fmla="*/ 26 w 59"/>
                <a:gd name="T27" fmla="*/ 41 h 182"/>
                <a:gd name="T28" fmla="*/ 22 w 59"/>
                <a:gd name="T29" fmla="*/ 58 h 182"/>
                <a:gd name="T30" fmla="*/ 16 w 59"/>
                <a:gd name="T31" fmla="*/ 78 h 182"/>
                <a:gd name="T32" fmla="*/ 11 w 59"/>
                <a:gd name="T33" fmla="*/ 100 h 182"/>
                <a:gd name="T34" fmla="*/ 6 w 59"/>
                <a:gd name="T35" fmla="*/ 120 h 182"/>
                <a:gd name="T36" fmla="*/ 3 w 59"/>
                <a:gd name="T37" fmla="*/ 137 h 182"/>
                <a:gd name="T38" fmla="*/ 0 w 59"/>
                <a:gd name="T39" fmla="*/ 151 h 182"/>
                <a:gd name="T40" fmla="*/ 0 w 59"/>
                <a:gd name="T41" fmla="*/ 163 h 182"/>
                <a:gd name="T42" fmla="*/ 0 w 59"/>
                <a:gd name="T43" fmla="*/ 172 h 182"/>
                <a:gd name="T44" fmla="*/ 2 w 59"/>
                <a:gd name="T45" fmla="*/ 179 h 182"/>
                <a:gd name="T46" fmla="*/ 3 w 59"/>
                <a:gd name="T47" fmla="*/ 182 h 182"/>
                <a:gd name="T48" fmla="*/ 8 w 59"/>
                <a:gd name="T49" fmla="*/ 182 h 182"/>
                <a:gd name="T50" fmla="*/ 11 w 59"/>
                <a:gd name="T51" fmla="*/ 179 h 182"/>
                <a:gd name="T52" fmla="*/ 16 w 59"/>
                <a:gd name="T53" fmla="*/ 172 h 182"/>
                <a:gd name="T54" fmla="*/ 22 w 59"/>
                <a:gd name="T55" fmla="*/ 163 h 182"/>
                <a:gd name="T56" fmla="*/ 26 w 59"/>
                <a:gd name="T57" fmla="*/ 152 h 182"/>
                <a:gd name="T58" fmla="*/ 33 w 59"/>
                <a:gd name="T59" fmla="*/ 139 h 182"/>
                <a:gd name="T60" fmla="*/ 37 w 59"/>
                <a:gd name="T61" fmla="*/ 122 h 182"/>
                <a:gd name="T62" fmla="*/ 43 w 59"/>
                <a:gd name="T63" fmla="*/ 103 h 182"/>
                <a:gd name="T64" fmla="*/ 46 w 59"/>
                <a:gd name="T65" fmla="*/ 9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182">
                  <a:moveTo>
                    <a:pt x="46" y="92"/>
                  </a:moveTo>
                  <a:lnTo>
                    <a:pt x="48" y="82"/>
                  </a:lnTo>
                  <a:lnTo>
                    <a:pt x="51" y="72"/>
                  </a:lnTo>
                  <a:lnTo>
                    <a:pt x="53" y="63"/>
                  </a:lnTo>
                  <a:lnTo>
                    <a:pt x="54" y="54"/>
                  </a:lnTo>
                  <a:lnTo>
                    <a:pt x="56" y="46"/>
                  </a:lnTo>
                  <a:lnTo>
                    <a:pt x="57" y="38"/>
                  </a:lnTo>
                  <a:lnTo>
                    <a:pt x="57" y="31"/>
                  </a:lnTo>
                  <a:lnTo>
                    <a:pt x="59" y="25"/>
                  </a:lnTo>
                  <a:lnTo>
                    <a:pt x="59" y="18"/>
                  </a:lnTo>
                  <a:lnTo>
                    <a:pt x="59" y="14"/>
                  </a:lnTo>
                  <a:lnTo>
                    <a:pt x="59" y="9"/>
                  </a:lnTo>
                  <a:lnTo>
                    <a:pt x="57" y="6"/>
                  </a:lnTo>
                  <a:lnTo>
                    <a:pt x="57" y="3"/>
                  </a:lnTo>
                  <a:lnTo>
                    <a:pt x="56" y="1"/>
                  </a:lnTo>
                  <a:lnTo>
                    <a:pt x="54" y="0"/>
                  </a:lnTo>
                  <a:lnTo>
                    <a:pt x="53" y="0"/>
                  </a:lnTo>
                  <a:lnTo>
                    <a:pt x="51" y="0"/>
                  </a:lnTo>
                  <a:lnTo>
                    <a:pt x="48" y="1"/>
                  </a:lnTo>
                  <a:lnTo>
                    <a:pt x="46" y="3"/>
                  </a:lnTo>
                  <a:lnTo>
                    <a:pt x="45" y="4"/>
                  </a:lnTo>
                  <a:lnTo>
                    <a:pt x="42" y="8"/>
                  </a:lnTo>
                  <a:lnTo>
                    <a:pt x="40" y="12"/>
                  </a:lnTo>
                  <a:lnTo>
                    <a:pt x="37" y="17"/>
                  </a:lnTo>
                  <a:lnTo>
                    <a:pt x="36" y="21"/>
                  </a:lnTo>
                  <a:lnTo>
                    <a:pt x="33" y="28"/>
                  </a:lnTo>
                  <a:lnTo>
                    <a:pt x="29" y="34"/>
                  </a:lnTo>
                  <a:lnTo>
                    <a:pt x="26" y="41"/>
                  </a:lnTo>
                  <a:lnTo>
                    <a:pt x="25" y="49"/>
                  </a:lnTo>
                  <a:lnTo>
                    <a:pt x="22" y="58"/>
                  </a:lnTo>
                  <a:lnTo>
                    <a:pt x="19" y="68"/>
                  </a:lnTo>
                  <a:lnTo>
                    <a:pt x="16" y="78"/>
                  </a:lnTo>
                  <a:lnTo>
                    <a:pt x="13" y="89"/>
                  </a:lnTo>
                  <a:lnTo>
                    <a:pt x="11" y="100"/>
                  </a:lnTo>
                  <a:lnTo>
                    <a:pt x="8" y="109"/>
                  </a:lnTo>
                  <a:lnTo>
                    <a:pt x="6" y="120"/>
                  </a:lnTo>
                  <a:lnTo>
                    <a:pt x="3" y="129"/>
                  </a:lnTo>
                  <a:lnTo>
                    <a:pt x="3" y="137"/>
                  </a:lnTo>
                  <a:lnTo>
                    <a:pt x="2" y="145"/>
                  </a:lnTo>
                  <a:lnTo>
                    <a:pt x="0" y="151"/>
                  </a:lnTo>
                  <a:lnTo>
                    <a:pt x="0" y="157"/>
                  </a:lnTo>
                  <a:lnTo>
                    <a:pt x="0" y="163"/>
                  </a:lnTo>
                  <a:lnTo>
                    <a:pt x="0" y="168"/>
                  </a:lnTo>
                  <a:lnTo>
                    <a:pt x="0" y="172"/>
                  </a:lnTo>
                  <a:lnTo>
                    <a:pt x="0" y="176"/>
                  </a:lnTo>
                  <a:lnTo>
                    <a:pt x="2" y="179"/>
                  </a:lnTo>
                  <a:lnTo>
                    <a:pt x="3" y="180"/>
                  </a:lnTo>
                  <a:lnTo>
                    <a:pt x="3" y="182"/>
                  </a:lnTo>
                  <a:lnTo>
                    <a:pt x="6" y="182"/>
                  </a:lnTo>
                  <a:lnTo>
                    <a:pt x="8" y="182"/>
                  </a:lnTo>
                  <a:lnTo>
                    <a:pt x="9" y="180"/>
                  </a:lnTo>
                  <a:lnTo>
                    <a:pt x="11" y="179"/>
                  </a:lnTo>
                  <a:lnTo>
                    <a:pt x="14" y="176"/>
                  </a:lnTo>
                  <a:lnTo>
                    <a:pt x="16" y="172"/>
                  </a:lnTo>
                  <a:lnTo>
                    <a:pt x="19" y="168"/>
                  </a:lnTo>
                  <a:lnTo>
                    <a:pt x="22" y="163"/>
                  </a:lnTo>
                  <a:lnTo>
                    <a:pt x="23" y="159"/>
                  </a:lnTo>
                  <a:lnTo>
                    <a:pt x="26" y="152"/>
                  </a:lnTo>
                  <a:lnTo>
                    <a:pt x="29" y="146"/>
                  </a:lnTo>
                  <a:lnTo>
                    <a:pt x="33" y="139"/>
                  </a:lnTo>
                  <a:lnTo>
                    <a:pt x="34" y="131"/>
                  </a:lnTo>
                  <a:lnTo>
                    <a:pt x="37" y="122"/>
                  </a:lnTo>
                  <a:lnTo>
                    <a:pt x="40" y="112"/>
                  </a:lnTo>
                  <a:lnTo>
                    <a:pt x="43" y="103"/>
                  </a:lnTo>
                  <a:lnTo>
                    <a:pt x="46" y="92"/>
                  </a:lnTo>
                  <a:lnTo>
                    <a:pt x="46" y="92"/>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309"/>
            <p:cNvSpPr>
              <a:spLocks/>
            </p:cNvSpPr>
            <p:nvPr/>
          </p:nvSpPr>
          <p:spPr bwMode="auto">
            <a:xfrm>
              <a:off x="3488" y="1160"/>
              <a:ext cx="94" cy="277"/>
            </a:xfrm>
            <a:custGeom>
              <a:avLst/>
              <a:gdLst>
                <a:gd name="T0" fmla="*/ 48 w 188"/>
                <a:gd name="T1" fmla="*/ 256 h 554"/>
                <a:gd name="T2" fmla="*/ 57 w 188"/>
                <a:gd name="T3" fmla="*/ 221 h 554"/>
                <a:gd name="T4" fmla="*/ 66 w 188"/>
                <a:gd name="T5" fmla="*/ 188 h 554"/>
                <a:gd name="T6" fmla="*/ 76 w 188"/>
                <a:gd name="T7" fmla="*/ 159 h 554"/>
                <a:gd name="T8" fmla="*/ 83 w 188"/>
                <a:gd name="T9" fmla="*/ 131 h 554"/>
                <a:gd name="T10" fmla="*/ 93 w 188"/>
                <a:gd name="T11" fmla="*/ 108 h 554"/>
                <a:gd name="T12" fmla="*/ 100 w 188"/>
                <a:gd name="T13" fmla="*/ 87 h 554"/>
                <a:gd name="T14" fmla="*/ 108 w 188"/>
                <a:gd name="T15" fmla="*/ 68 h 554"/>
                <a:gd name="T16" fmla="*/ 114 w 188"/>
                <a:gd name="T17" fmla="*/ 53 h 554"/>
                <a:gd name="T18" fmla="*/ 122 w 188"/>
                <a:gd name="T19" fmla="*/ 40 h 554"/>
                <a:gd name="T20" fmla="*/ 129 w 188"/>
                <a:gd name="T21" fmla="*/ 28 h 554"/>
                <a:gd name="T22" fmla="*/ 136 w 188"/>
                <a:gd name="T23" fmla="*/ 19 h 554"/>
                <a:gd name="T24" fmla="*/ 143 w 188"/>
                <a:gd name="T25" fmla="*/ 11 h 554"/>
                <a:gd name="T26" fmla="*/ 150 w 188"/>
                <a:gd name="T27" fmla="*/ 5 h 554"/>
                <a:gd name="T28" fmla="*/ 156 w 188"/>
                <a:gd name="T29" fmla="*/ 2 h 554"/>
                <a:gd name="T30" fmla="*/ 163 w 188"/>
                <a:gd name="T31" fmla="*/ 0 h 554"/>
                <a:gd name="T32" fmla="*/ 170 w 188"/>
                <a:gd name="T33" fmla="*/ 0 h 554"/>
                <a:gd name="T34" fmla="*/ 174 w 188"/>
                <a:gd name="T35" fmla="*/ 2 h 554"/>
                <a:gd name="T36" fmla="*/ 179 w 188"/>
                <a:gd name="T37" fmla="*/ 5 h 554"/>
                <a:gd name="T38" fmla="*/ 182 w 188"/>
                <a:gd name="T39" fmla="*/ 10 h 554"/>
                <a:gd name="T40" fmla="*/ 185 w 188"/>
                <a:gd name="T41" fmla="*/ 20 h 554"/>
                <a:gd name="T42" fmla="*/ 188 w 188"/>
                <a:gd name="T43" fmla="*/ 37 h 554"/>
                <a:gd name="T44" fmla="*/ 187 w 188"/>
                <a:gd name="T45" fmla="*/ 70 h 554"/>
                <a:gd name="T46" fmla="*/ 185 w 188"/>
                <a:gd name="T47" fmla="*/ 93 h 554"/>
                <a:gd name="T48" fmla="*/ 180 w 188"/>
                <a:gd name="T49" fmla="*/ 119 h 554"/>
                <a:gd name="T50" fmla="*/ 174 w 188"/>
                <a:gd name="T51" fmla="*/ 148 h 554"/>
                <a:gd name="T52" fmla="*/ 162 w 188"/>
                <a:gd name="T53" fmla="*/ 208 h 554"/>
                <a:gd name="T54" fmla="*/ 146 w 188"/>
                <a:gd name="T55" fmla="*/ 273 h 554"/>
                <a:gd name="T56" fmla="*/ 137 w 188"/>
                <a:gd name="T57" fmla="*/ 309 h 554"/>
                <a:gd name="T58" fmla="*/ 128 w 188"/>
                <a:gd name="T59" fmla="*/ 341 h 554"/>
                <a:gd name="T60" fmla="*/ 119 w 188"/>
                <a:gd name="T61" fmla="*/ 372 h 554"/>
                <a:gd name="T62" fmla="*/ 109 w 188"/>
                <a:gd name="T63" fmla="*/ 400 h 554"/>
                <a:gd name="T64" fmla="*/ 102 w 188"/>
                <a:gd name="T65" fmla="*/ 424 h 554"/>
                <a:gd name="T66" fmla="*/ 94 w 188"/>
                <a:gd name="T67" fmla="*/ 447 h 554"/>
                <a:gd name="T68" fmla="*/ 86 w 188"/>
                <a:gd name="T69" fmla="*/ 469 h 554"/>
                <a:gd name="T70" fmla="*/ 79 w 188"/>
                <a:gd name="T71" fmla="*/ 487 h 554"/>
                <a:gd name="T72" fmla="*/ 71 w 188"/>
                <a:gd name="T73" fmla="*/ 503 h 554"/>
                <a:gd name="T74" fmla="*/ 65 w 188"/>
                <a:gd name="T75" fmla="*/ 517 h 554"/>
                <a:gd name="T76" fmla="*/ 57 w 188"/>
                <a:gd name="T77" fmla="*/ 527 h 554"/>
                <a:gd name="T78" fmla="*/ 49 w 188"/>
                <a:gd name="T79" fmla="*/ 537 h 554"/>
                <a:gd name="T80" fmla="*/ 43 w 188"/>
                <a:gd name="T81" fmla="*/ 544 h 554"/>
                <a:gd name="T82" fmla="*/ 35 w 188"/>
                <a:gd name="T83" fmla="*/ 551 h 554"/>
                <a:gd name="T84" fmla="*/ 29 w 188"/>
                <a:gd name="T85" fmla="*/ 554 h 554"/>
                <a:gd name="T86" fmla="*/ 22 w 188"/>
                <a:gd name="T87" fmla="*/ 554 h 554"/>
                <a:gd name="T88" fmla="*/ 14 w 188"/>
                <a:gd name="T89" fmla="*/ 554 h 554"/>
                <a:gd name="T90" fmla="*/ 9 w 188"/>
                <a:gd name="T91" fmla="*/ 549 h 554"/>
                <a:gd name="T92" fmla="*/ 5 w 188"/>
                <a:gd name="T93" fmla="*/ 541 h 554"/>
                <a:gd name="T94" fmla="*/ 2 w 188"/>
                <a:gd name="T95" fmla="*/ 532 h 554"/>
                <a:gd name="T96" fmla="*/ 0 w 188"/>
                <a:gd name="T97" fmla="*/ 521 h 554"/>
                <a:gd name="T98" fmla="*/ 0 w 188"/>
                <a:gd name="T99" fmla="*/ 506 h 554"/>
                <a:gd name="T100" fmla="*/ 0 w 188"/>
                <a:gd name="T101" fmla="*/ 489 h 554"/>
                <a:gd name="T102" fmla="*/ 2 w 188"/>
                <a:gd name="T103" fmla="*/ 469 h 554"/>
                <a:gd name="T104" fmla="*/ 5 w 188"/>
                <a:gd name="T105" fmla="*/ 453 h 554"/>
                <a:gd name="T106" fmla="*/ 8 w 188"/>
                <a:gd name="T107" fmla="*/ 435 h 554"/>
                <a:gd name="T108" fmla="*/ 11 w 188"/>
                <a:gd name="T109" fmla="*/ 412 h 554"/>
                <a:gd name="T110" fmla="*/ 15 w 188"/>
                <a:gd name="T111" fmla="*/ 389 h 554"/>
                <a:gd name="T112" fmla="*/ 28 w 188"/>
                <a:gd name="T113" fmla="*/ 335 h 554"/>
                <a:gd name="T114" fmla="*/ 43 w 188"/>
                <a:gd name="T115" fmla="*/ 275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554">
                  <a:moveTo>
                    <a:pt x="43" y="275"/>
                  </a:moveTo>
                  <a:lnTo>
                    <a:pt x="48" y="256"/>
                  </a:lnTo>
                  <a:lnTo>
                    <a:pt x="52" y="238"/>
                  </a:lnTo>
                  <a:lnTo>
                    <a:pt x="57" y="221"/>
                  </a:lnTo>
                  <a:lnTo>
                    <a:pt x="62" y="204"/>
                  </a:lnTo>
                  <a:lnTo>
                    <a:pt x="66" y="188"/>
                  </a:lnTo>
                  <a:lnTo>
                    <a:pt x="71" y="173"/>
                  </a:lnTo>
                  <a:lnTo>
                    <a:pt x="76" y="159"/>
                  </a:lnTo>
                  <a:lnTo>
                    <a:pt x="80" y="145"/>
                  </a:lnTo>
                  <a:lnTo>
                    <a:pt x="83" y="131"/>
                  </a:lnTo>
                  <a:lnTo>
                    <a:pt x="88" y="119"/>
                  </a:lnTo>
                  <a:lnTo>
                    <a:pt x="93" y="108"/>
                  </a:lnTo>
                  <a:lnTo>
                    <a:pt x="96" y="97"/>
                  </a:lnTo>
                  <a:lnTo>
                    <a:pt x="100" y="87"/>
                  </a:lnTo>
                  <a:lnTo>
                    <a:pt x="103" y="77"/>
                  </a:lnTo>
                  <a:lnTo>
                    <a:pt x="108" y="68"/>
                  </a:lnTo>
                  <a:lnTo>
                    <a:pt x="111" y="60"/>
                  </a:lnTo>
                  <a:lnTo>
                    <a:pt x="114" y="53"/>
                  </a:lnTo>
                  <a:lnTo>
                    <a:pt x="119" y="47"/>
                  </a:lnTo>
                  <a:lnTo>
                    <a:pt x="122" y="40"/>
                  </a:lnTo>
                  <a:lnTo>
                    <a:pt x="125" y="34"/>
                  </a:lnTo>
                  <a:lnTo>
                    <a:pt x="129" y="28"/>
                  </a:lnTo>
                  <a:lnTo>
                    <a:pt x="133" y="24"/>
                  </a:lnTo>
                  <a:lnTo>
                    <a:pt x="136" y="19"/>
                  </a:lnTo>
                  <a:lnTo>
                    <a:pt x="139" y="14"/>
                  </a:lnTo>
                  <a:lnTo>
                    <a:pt x="143" y="11"/>
                  </a:lnTo>
                  <a:lnTo>
                    <a:pt x="146" y="8"/>
                  </a:lnTo>
                  <a:lnTo>
                    <a:pt x="150" y="5"/>
                  </a:lnTo>
                  <a:lnTo>
                    <a:pt x="153" y="3"/>
                  </a:lnTo>
                  <a:lnTo>
                    <a:pt x="156" y="2"/>
                  </a:lnTo>
                  <a:lnTo>
                    <a:pt x="160" y="0"/>
                  </a:lnTo>
                  <a:lnTo>
                    <a:pt x="163" y="0"/>
                  </a:lnTo>
                  <a:lnTo>
                    <a:pt x="166" y="0"/>
                  </a:lnTo>
                  <a:lnTo>
                    <a:pt x="170" y="0"/>
                  </a:lnTo>
                  <a:lnTo>
                    <a:pt x="173" y="0"/>
                  </a:lnTo>
                  <a:lnTo>
                    <a:pt x="174" y="2"/>
                  </a:lnTo>
                  <a:lnTo>
                    <a:pt x="177" y="3"/>
                  </a:lnTo>
                  <a:lnTo>
                    <a:pt x="179" y="5"/>
                  </a:lnTo>
                  <a:lnTo>
                    <a:pt x="180" y="7"/>
                  </a:lnTo>
                  <a:lnTo>
                    <a:pt x="182" y="10"/>
                  </a:lnTo>
                  <a:lnTo>
                    <a:pt x="183" y="13"/>
                  </a:lnTo>
                  <a:lnTo>
                    <a:pt x="185" y="20"/>
                  </a:lnTo>
                  <a:lnTo>
                    <a:pt x="187" y="28"/>
                  </a:lnTo>
                  <a:lnTo>
                    <a:pt x="188" y="37"/>
                  </a:lnTo>
                  <a:lnTo>
                    <a:pt x="188" y="48"/>
                  </a:lnTo>
                  <a:lnTo>
                    <a:pt x="187" y="70"/>
                  </a:lnTo>
                  <a:lnTo>
                    <a:pt x="187" y="81"/>
                  </a:lnTo>
                  <a:lnTo>
                    <a:pt x="185" y="93"/>
                  </a:lnTo>
                  <a:lnTo>
                    <a:pt x="182" y="105"/>
                  </a:lnTo>
                  <a:lnTo>
                    <a:pt x="180" y="119"/>
                  </a:lnTo>
                  <a:lnTo>
                    <a:pt x="177" y="133"/>
                  </a:lnTo>
                  <a:lnTo>
                    <a:pt x="174" y="148"/>
                  </a:lnTo>
                  <a:lnTo>
                    <a:pt x="168" y="178"/>
                  </a:lnTo>
                  <a:lnTo>
                    <a:pt x="162" y="208"/>
                  </a:lnTo>
                  <a:lnTo>
                    <a:pt x="154" y="241"/>
                  </a:lnTo>
                  <a:lnTo>
                    <a:pt x="146" y="273"/>
                  </a:lnTo>
                  <a:lnTo>
                    <a:pt x="142" y="292"/>
                  </a:lnTo>
                  <a:lnTo>
                    <a:pt x="137" y="309"/>
                  </a:lnTo>
                  <a:lnTo>
                    <a:pt x="133" y="326"/>
                  </a:lnTo>
                  <a:lnTo>
                    <a:pt x="128" y="341"/>
                  </a:lnTo>
                  <a:lnTo>
                    <a:pt x="123" y="356"/>
                  </a:lnTo>
                  <a:lnTo>
                    <a:pt x="119" y="372"/>
                  </a:lnTo>
                  <a:lnTo>
                    <a:pt x="114" y="386"/>
                  </a:lnTo>
                  <a:lnTo>
                    <a:pt x="109" y="400"/>
                  </a:lnTo>
                  <a:lnTo>
                    <a:pt x="106" y="412"/>
                  </a:lnTo>
                  <a:lnTo>
                    <a:pt x="102" y="424"/>
                  </a:lnTo>
                  <a:lnTo>
                    <a:pt x="97" y="436"/>
                  </a:lnTo>
                  <a:lnTo>
                    <a:pt x="94" y="447"/>
                  </a:lnTo>
                  <a:lnTo>
                    <a:pt x="89" y="458"/>
                  </a:lnTo>
                  <a:lnTo>
                    <a:pt x="86" y="469"/>
                  </a:lnTo>
                  <a:lnTo>
                    <a:pt x="83" y="478"/>
                  </a:lnTo>
                  <a:lnTo>
                    <a:pt x="79" y="487"/>
                  </a:lnTo>
                  <a:lnTo>
                    <a:pt x="76" y="495"/>
                  </a:lnTo>
                  <a:lnTo>
                    <a:pt x="71" y="503"/>
                  </a:lnTo>
                  <a:lnTo>
                    <a:pt x="68" y="509"/>
                  </a:lnTo>
                  <a:lnTo>
                    <a:pt x="65" y="517"/>
                  </a:lnTo>
                  <a:lnTo>
                    <a:pt x="60" y="523"/>
                  </a:lnTo>
                  <a:lnTo>
                    <a:pt x="57" y="527"/>
                  </a:lnTo>
                  <a:lnTo>
                    <a:pt x="54" y="532"/>
                  </a:lnTo>
                  <a:lnTo>
                    <a:pt x="49" y="537"/>
                  </a:lnTo>
                  <a:lnTo>
                    <a:pt x="46" y="541"/>
                  </a:lnTo>
                  <a:lnTo>
                    <a:pt x="43" y="544"/>
                  </a:lnTo>
                  <a:lnTo>
                    <a:pt x="39" y="547"/>
                  </a:lnTo>
                  <a:lnTo>
                    <a:pt x="35" y="551"/>
                  </a:lnTo>
                  <a:lnTo>
                    <a:pt x="32" y="552"/>
                  </a:lnTo>
                  <a:lnTo>
                    <a:pt x="29" y="554"/>
                  </a:lnTo>
                  <a:lnTo>
                    <a:pt x="25" y="554"/>
                  </a:lnTo>
                  <a:lnTo>
                    <a:pt x="22" y="554"/>
                  </a:lnTo>
                  <a:lnTo>
                    <a:pt x="19" y="554"/>
                  </a:lnTo>
                  <a:lnTo>
                    <a:pt x="14" y="554"/>
                  </a:lnTo>
                  <a:lnTo>
                    <a:pt x="11" y="551"/>
                  </a:lnTo>
                  <a:lnTo>
                    <a:pt x="9" y="549"/>
                  </a:lnTo>
                  <a:lnTo>
                    <a:pt x="6" y="546"/>
                  </a:lnTo>
                  <a:lnTo>
                    <a:pt x="5" y="541"/>
                  </a:lnTo>
                  <a:lnTo>
                    <a:pt x="3" y="538"/>
                  </a:lnTo>
                  <a:lnTo>
                    <a:pt x="2" y="532"/>
                  </a:lnTo>
                  <a:lnTo>
                    <a:pt x="0" y="527"/>
                  </a:lnTo>
                  <a:lnTo>
                    <a:pt x="0" y="521"/>
                  </a:lnTo>
                  <a:lnTo>
                    <a:pt x="0" y="514"/>
                  </a:lnTo>
                  <a:lnTo>
                    <a:pt x="0" y="506"/>
                  </a:lnTo>
                  <a:lnTo>
                    <a:pt x="0" y="498"/>
                  </a:lnTo>
                  <a:lnTo>
                    <a:pt x="0" y="489"/>
                  </a:lnTo>
                  <a:lnTo>
                    <a:pt x="2" y="480"/>
                  </a:lnTo>
                  <a:lnTo>
                    <a:pt x="2" y="469"/>
                  </a:lnTo>
                  <a:lnTo>
                    <a:pt x="3" y="461"/>
                  </a:lnTo>
                  <a:lnTo>
                    <a:pt x="5" y="453"/>
                  </a:lnTo>
                  <a:lnTo>
                    <a:pt x="6" y="444"/>
                  </a:lnTo>
                  <a:lnTo>
                    <a:pt x="8" y="435"/>
                  </a:lnTo>
                  <a:lnTo>
                    <a:pt x="9" y="424"/>
                  </a:lnTo>
                  <a:lnTo>
                    <a:pt x="11" y="412"/>
                  </a:lnTo>
                  <a:lnTo>
                    <a:pt x="14" y="401"/>
                  </a:lnTo>
                  <a:lnTo>
                    <a:pt x="15" y="389"/>
                  </a:lnTo>
                  <a:lnTo>
                    <a:pt x="22" y="363"/>
                  </a:lnTo>
                  <a:lnTo>
                    <a:pt x="28" y="335"/>
                  </a:lnTo>
                  <a:lnTo>
                    <a:pt x="35" y="306"/>
                  </a:lnTo>
                  <a:lnTo>
                    <a:pt x="43" y="275"/>
                  </a:lnTo>
                  <a:lnTo>
                    <a:pt x="43" y="275"/>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310"/>
            <p:cNvSpPr>
              <a:spLocks/>
            </p:cNvSpPr>
            <p:nvPr/>
          </p:nvSpPr>
          <p:spPr bwMode="auto">
            <a:xfrm>
              <a:off x="3510" y="1210"/>
              <a:ext cx="50" cy="176"/>
            </a:xfrm>
            <a:custGeom>
              <a:avLst/>
              <a:gdLst>
                <a:gd name="T0" fmla="*/ 31 w 102"/>
                <a:gd name="T1" fmla="*/ 188 h 353"/>
                <a:gd name="T2" fmla="*/ 25 w 102"/>
                <a:gd name="T3" fmla="*/ 213 h 353"/>
                <a:gd name="T4" fmla="*/ 20 w 102"/>
                <a:gd name="T5" fmla="*/ 234 h 353"/>
                <a:gd name="T6" fmla="*/ 16 w 102"/>
                <a:gd name="T7" fmla="*/ 253 h 353"/>
                <a:gd name="T8" fmla="*/ 11 w 102"/>
                <a:gd name="T9" fmla="*/ 271 h 353"/>
                <a:gd name="T10" fmla="*/ 8 w 102"/>
                <a:gd name="T11" fmla="*/ 287 h 353"/>
                <a:gd name="T12" fmla="*/ 5 w 102"/>
                <a:gd name="T13" fmla="*/ 299 h 353"/>
                <a:gd name="T14" fmla="*/ 3 w 102"/>
                <a:gd name="T15" fmla="*/ 311 h 353"/>
                <a:gd name="T16" fmla="*/ 2 w 102"/>
                <a:gd name="T17" fmla="*/ 325 h 353"/>
                <a:gd name="T18" fmla="*/ 0 w 102"/>
                <a:gd name="T19" fmla="*/ 339 h 353"/>
                <a:gd name="T20" fmla="*/ 0 w 102"/>
                <a:gd name="T21" fmla="*/ 348 h 353"/>
                <a:gd name="T22" fmla="*/ 3 w 102"/>
                <a:gd name="T23" fmla="*/ 353 h 353"/>
                <a:gd name="T24" fmla="*/ 6 w 102"/>
                <a:gd name="T25" fmla="*/ 353 h 353"/>
                <a:gd name="T26" fmla="*/ 9 w 102"/>
                <a:gd name="T27" fmla="*/ 351 h 353"/>
                <a:gd name="T28" fmla="*/ 13 w 102"/>
                <a:gd name="T29" fmla="*/ 347 h 353"/>
                <a:gd name="T30" fmla="*/ 16 w 102"/>
                <a:gd name="T31" fmla="*/ 341 h 353"/>
                <a:gd name="T32" fmla="*/ 20 w 102"/>
                <a:gd name="T33" fmla="*/ 333 h 353"/>
                <a:gd name="T34" fmla="*/ 25 w 102"/>
                <a:gd name="T35" fmla="*/ 324 h 353"/>
                <a:gd name="T36" fmla="*/ 29 w 102"/>
                <a:gd name="T37" fmla="*/ 310 h 353"/>
                <a:gd name="T38" fmla="*/ 34 w 102"/>
                <a:gd name="T39" fmla="*/ 296 h 353"/>
                <a:gd name="T40" fmla="*/ 40 w 102"/>
                <a:gd name="T41" fmla="*/ 277 h 353"/>
                <a:gd name="T42" fmla="*/ 46 w 102"/>
                <a:gd name="T43" fmla="*/ 256 h 353"/>
                <a:gd name="T44" fmla="*/ 54 w 102"/>
                <a:gd name="T45" fmla="*/ 230 h 353"/>
                <a:gd name="T46" fmla="*/ 62 w 102"/>
                <a:gd name="T47" fmla="*/ 197 h 353"/>
                <a:gd name="T48" fmla="*/ 70 w 102"/>
                <a:gd name="T49" fmla="*/ 166 h 353"/>
                <a:gd name="T50" fmla="*/ 76 w 102"/>
                <a:gd name="T51" fmla="*/ 142 h 353"/>
                <a:gd name="T52" fmla="*/ 82 w 102"/>
                <a:gd name="T53" fmla="*/ 120 h 353"/>
                <a:gd name="T54" fmla="*/ 86 w 102"/>
                <a:gd name="T55" fmla="*/ 100 h 353"/>
                <a:gd name="T56" fmla="*/ 91 w 102"/>
                <a:gd name="T57" fmla="*/ 82 h 353"/>
                <a:gd name="T58" fmla="*/ 94 w 102"/>
                <a:gd name="T59" fmla="*/ 66 h 353"/>
                <a:gd name="T60" fmla="*/ 97 w 102"/>
                <a:gd name="T61" fmla="*/ 52 h 353"/>
                <a:gd name="T62" fmla="*/ 99 w 102"/>
                <a:gd name="T63" fmla="*/ 42 h 353"/>
                <a:gd name="T64" fmla="*/ 100 w 102"/>
                <a:gd name="T65" fmla="*/ 28 h 353"/>
                <a:gd name="T66" fmla="*/ 102 w 102"/>
                <a:gd name="T67" fmla="*/ 14 h 353"/>
                <a:gd name="T68" fmla="*/ 100 w 102"/>
                <a:gd name="T69" fmla="*/ 5 h 353"/>
                <a:gd name="T70" fmla="*/ 99 w 102"/>
                <a:gd name="T71" fmla="*/ 0 h 353"/>
                <a:gd name="T72" fmla="*/ 94 w 102"/>
                <a:gd name="T73" fmla="*/ 0 h 353"/>
                <a:gd name="T74" fmla="*/ 90 w 102"/>
                <a:gd name="T75" fmla="*/ 5 h 353"/>
                <a:gd name="T76" fmla="*/ 83 w 102"/>
                <a:gd name="T77" fmla="*/ 14 h 353"/>
                <a:gd name="T78" fmla="*/ 77 w 102"/>
                <a:gd name="T79" fmla="*/ 28 h 353"/>
                <a:gd name="T80" fmla="*/ 73 w 102"/>
                <a:gd name="T81" fmla="*/ 42 h 353"/>
                <a:gd name="T82" fmla="*/ 68 w 102"/>
                <a:gd name="T83" fmla="*/ 54 h 353"/>
                <a:gd name="T84" fmla="*/ 65 w 102"/>
                <a:gd name="T85" fmla="*/ 66 h 353"/>
                <a:gd name="T86" fmla="*/ 60 w 102"/>
                <a:gd name="T87" fmla="*/ 82 h 353"/>
                <a:gd name="T88" fmla="*/ 54 w 102"/>
                <a:gd name="T89" fmla="*/ 100 h 353"/>
                <a:gd name="T90" fmla="*/ 50 w 102"/>
                <a:gd name="T91" fmla="*/ 119 h 353"/>
                <a:gd name="T92" fmla="*/ 43 w 102"/>
                <a:gd name="T93" fmla="*/ 140 h 353"/>
                <a:gd name="T94" fmla="*/ 37 w 102"/>
                <a:gd name="T95" fmla="*/ 163 h 353"/>
                <a:gd name="T96" fmla="*/ 34 w 102"/>
                <a:gd name="T97" fmla="*/ 17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 h="353">
                  <a:moveTo>
                    <a:pt x="34" y="176"/>
                  </a:moveTo>
                  <a:lnTo>
                    <a:pt x="31" y="188"/>
                  </a:lnTo>
                  <a:lnTo>
                    <a:pt x="28" y="200"/>
                  </a:lnTo>
                  <a:lnTo>
                    <a:pt x="25" y="213"/>
                  </a:lnTo>
                  <a:lnTo>
                    <a:pt x="22" y="223"/>
                  </a:lnTo>
                  <a:lnTo>
                    <a:pt x="20" y="234"/>
                  </a:lnTo>
                  <a:lnTo>
                    <a:pt x="17" y="243"/>
                  </a:lnTo>
                  <a:lnTo>
                    <a:pt x="16" y="253"/>
                  </a:lnTo>
                  <a:lnTo>
                    <a:pt x="13" y="262"/>
                  </a:lnTo>
                  <a:lnTo>
                    <a:pt x="11" y="271"/>
                  </a:lnTo>
                  <a:lnTo>
                    <a:pt x="9" y="279"/>
                  </a:lnTo>
                  <a:lnTo>
                    <a:pt x="8" y="287"/>
                  </a:lnTo>
                  <a:lnTo>
                    <a:pt x="6" y="293"/>
                  </a:lnTo>
                  <a:lnTo>
                    <a:pt x="5" y="299"/>
                  </a:lnTo>
                  <a:lnTo>
                    <a:pt x="3" y="305"/>
                  </a:lnTo>
                  <a:lnTo>
                    <a:pt x="3" y="311"/>
                  </a:lnTo>
                  <a:lnTo>
                    <a:pt x="2" y="316"/>
                  </a:lnTo>
                  <a:lnTo>
                    <a:pt x="2" y="325"/>
                  </a:lnTo>
                  <a:lnTo>
                    <a:pt x="0" y="333"/>
                  </a:lnTo>
                  <a:lnTo>
                    <a:pt x="0" y="339"/>
                  </a:lnTo>
                  <a:lnTo>
                    <a:pt x="0" y="344"/>
                  </a:lnTo>
                  <a:lnTo>
                    <a:pt x="0" y="348"/>
                  </a:lnTo>
                  <a:lnTo>
                    <a:pt x="2" y="351"/>
                  </a:lnTo>
                  <a:lnTo>
                    <a:pt x="3" y="353"/>
                  </a:lnTo>
                  <a:lnTo>
                    <a:pt x="5" y="353"/>
                  </a:lnTo>
                  <a:lnTo>
                    <a:pt x="6" y="353"/>
                  </a:lnTo>
                  <a:lnTo>
                    <a:pt x="8" y="353"/>
                  </a:lnTo>
                  <a:lnTo>
                    <a:pt x="9" y="351"/>
                  </a:lnTo>
                  <a:lnTo>
                    <a:pt x="11" y="350"/>
                  </a:lnTo>
                  <a:lnTo>
                    <a:pt x="13" y="347"/>
                  </a:lnTo>
                  <a:lnTo>
                    <a:pt x="14" y="344"/>
                  </a:lnTo>
                  <a:lnTo>
                    <a:pt x="16" y="341"/>
                  </a:lnTo>
                  <a:lnTo>
                    <a:pt x="19" y="337"/>
                  </a:lnTo>
                  <a:lnTo>
                    <a:pt x="20" y="333"/>
                  </a:lnTo>
                  <a:lnTo>
                    <a:pt x="22" y="328"/>
                  </a:lnTo>
                  <a:lnTo>
                    <a:pt x="25" y="324"/>
                  </a:lnTo>
                  <a:lnTo>
                    <a:pt x="26" y="317"/>
                  </a:lnTo>
                  <a:lnTo>
                    <a:pt x="29" y="310"/>
                  </a:lnTo>
                  <a:lnTo>
                    <a:pt x="31" y="304"/>
                  </a:lnTo>
                  <a:lnTo>
                    <a:pt x="34" y="296"/>
                  </a:lnTo>
                  <a:lnTo>
                    <a:pt x="37" y="287"/>
                  </a:lnTo>
                  <a:lnTo>
                    <a:pt x="40" y="277"/>
                  </a:lnTo>
                  <a:lnTo>
                    <a:pt x="43" y="268"/>
                  </a:lnTo>
                  <a:lnTo>
                    <a:pt x="46" y="256"/>
                  </a:lnTo>
                  <a:lnTo>
                    <a:pt x="50" y="243"/>
                  </a:lnTo>
                  <a:lnTo>
                    <a:pt x="54" y="230"/>
                  </a:lnTo>
                  <a:lnTo>
                    <a:pt x="57" y="214"/>
                  </a:lnTo>
                  <a:lnTo>
                    <a:pt x="62" y="197"/>
                  </a:lnTo>
                  <a:lnTo>
                    <a:pt x="66" y="180"/>
                  </a:lnTo>
                  <a:lnTo>
                    <a:pt x="70" y="166"/>
                  </a:lnTo>
                  <a:lnTo>
                    <a:pt x="73" y="154"/>
                  </a:lnTo>
                  <a:lnTo>
                    <a:pt x="76" y="142"/>
                  </a:lnTo>
                  <a:lnTo>
                    <a:pt x="79" y="131"/>
                  </a:lnTo>
                  <a:lnTo>
                    <a:pt x="82" y="120"/>
                  </a:lnTo>
                  <a:lnTo>
                    <a:pt x="83" y="109"/>
                  </a:lnTo>
                  <a:lnTo>
                    <a:pt x="86" y="100"/>
                  </a:lnTo>
                  <a:lnTo>
                    <a:pt x="88" y="91"/>
                  </a:lnTo>
                  <a:lnTo>
                    <a:pt x="91" y="82"/>
                  </a:lnTo>
                  <a:lnTo>
                    <a:pt x="93" y="74"/>
                  </a:lnTo>
                  <a:lnTo>
                    <a:pt x="94" y="66"/>
                  </a:lnTo>
                  <a:lnTo>
                    <a:pt x="96" y="59"/>
                  </a:lnTo>
                  <a:lnTo>
                    <a:pt x="97" y="52"/>
                  </a:lnTo>
                  <a:lnTo>
                    <a:pt x="97" y="46"/>
                  </a:lnTo>
                  <a:lnTo>
                    <a:pt x="99" y="42"/>
                  </a:lnTo>
                  <a:lnTo>
                    <a:pt x="100" y="37"/>
                  </a:lnTo>
                  <a:lnTo>
                    <a:pt x="100" y="28"/>
                  </a:lnTo>
                  <a:lnTo>
                    <a:pt x="102" y="20"/>
                  </a:lnTo>
                  <a:lnTo>
                    <a:pt x="102" y="14"/>
                  </a:lnTo>
                  <a:lnTo>
                    <a:pt x="102" y="9"/>
                  </a:lnTo>
                  <a:lnTo>
                    <a:pt x="100" y="5"/>
                  </a:lnTo>
                  <a:lnTo>
                    <a:pt x="100" y="2"/>
                  </a:lnTo>
                  <a:lnTo>
                    <a:pt x="99" y="0"/>
                  </a:lnTo>
                  <a:lnTo>
                    <a:pt x="96" y="0"/>
                  </a:lnTo>
                  <a:lnTo>
                    <a:pt x="94" y="0"/>
                  </a:lnTo>
                  <a:lnTo>
                    <a:pt x="91" y="2"/>
                  </a:lnTo>
                  <a:lnTo>
                    <a:pt x="90" y="5"/>
                  </a:lnTo>
                  <a:lnTo>
                    <a:pt x="86" y="9"/>
                  </a:lnTo>
                  <a:lnTo>
                    <a:pt x="83" y="14"/>
                  </a:lnTo>
                  <a:lnTo>
                    <a:pt x="80" y="22"/>
                  </a:lnTo>
                  <a:lnTo>
                    <a:pt x="77" y="28"/>
                  </a:lnTo>
                  <a:lnTo>
                    <a:pt x="74" y="37"/>
                  </a:lnTo>
                  <a:lnTo>
                    <a:pt x="73" y="42"/>
                  </a:lnTo>
                  <a:lnTo>
                    <a:pt x="71" y="48"/>
                  </a:lnTo>
                  <a:lnTo>
                    <a:pt x="68" y="54"/>
                  </a:lnTo>
                  <a:lnTo>
                    <a:pt x="66" y="60"/>
                  </a:lnTo>
                  <a:lnTo>
                    <a:pt x="65" y="66"/>
                  </a:lnTo>
                  <a:lnTo>
                    <a:pt x="62" y="74"/>
                  </a:lnTo>
                  <a:lnTo>
                    <a:pt x="60" y="82"/>
                  </a:lnTo>
                  <a:lnTo>
                    <a:pt x="57" y="91"/>
                  </a:lnTo>
                  <a:lnTo>
                    <a:pt x="54" y="100"/>
                  </a:lnTo>
                  <a:lnTo>
                    <a:pt x="53" y="109"/>
                  </a:lnTo>
                  <a:lnTo>
                    <a:pt x="50" y="119"/>
                  </a:lnTo>
                  <a:lnTo>
                    <a:pt x="46" y="129"/>
                  </a:lnTo>
                  <a:lnTo>
                    <a:pt x="43" y="140"/>
                  </a:lnTo>
                  <a:lnTo>
                    <a:pt x="40" y="151"/>
                  </a:lnTo>
                  <a:lnTo>
                    <a:pt x="37" y="163"/>
                  </a:lnTo>
                  <a:lnTo>
                    <a:pt x="34" y="176"/>
                  </a:lnTo>
                  <a:lnTo>
                    <a:pt x="34" y="176"/>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311"/>
            <p:cNvSpPr>
              <a:spLocks/>
            </p:cNvSpPr>
            <p:nvPr/>
          </p:nvSpPr>
          <p:spPr bwMode="auto">
            <a:xfrm>
              <a:off x="3547" y="1160"/>
              <a:ext cx="94" cy="277"/>
            </a:xfrm>
            <a:custGeom>
              <a:avLst/>
              <a:gdLst>
                <a:gd name="T0" fmla="*/ 48 w 188"/>
                <a:gd name="T1" fmla="*/ 256 h 554"/>
                <a:gd name="T2" fmla="*/ 57 w 188"/>
                <a:gd name="T3" fmla="*/ 221 h 554"/>
                <a:gd name="T4" fmla="*/ 66 w 188"/>
                <a:gd name="T5" fmla="*/ 188 h 554"/>
                <a:gd name="T6" fmla="*/ 76 w 188"/>
                <a:gd name="T7" fmla="*/ 159 h 554"/>
                <a:gd name="T8" fmla="*/ 83 w 188"/>
                <a:gd name="T9" fmla="*/ 131 h 554"/>
                <a:gd name="T10" fmla="*/ 93 w 188"/>
                <a:gd name="T11" fmla="*/ 108 h 554"/>
                <a:gd name="T12" fmla="*/ 100 w 188"/>
                <a:gd name="T13" fmla="*/ 87 h 554"/>
                <a:gd name="T14" fmla="*/ 108 w 188"/>
                <a:gd name="T15" fmla="*/ 68 h 554"/>
                <a:gd name="T16" fmla="*/ 114 w 188"/>
                <a:gd name="T17" fmla="*/ 53 h 554"/>
                <a:gd name="T18" fmla="*/ 122 w 188"/>
                <a:gd name="T19" fmla="*/ 40 h 554"/>
                <a:gd name="T20" fmla="*/ 128 w 188"/>
                <a:gd name="T21" fmla="*/ 28 h 554"/>
                <a:gd name="T22" fmla="*/ 136 w 188"/>
                <a:gd name="T23" fmla="*/ 19 h 554"/>
                <a:gd name="T24" fmla="*/ 142 w 188"/>
                <a:gd name="T25" fmla="*/ 11 h 554"/>
                <a:gd name="T26" fmla="*/ 150 w 188"/>
                <a:gd name="T27" fmla="*/ 5 h 554"/>
                <a:gd name="T28" fmla="*/ 156 w 188"/>
                <a:gd name="T29" fmla="*/ 2 h 554"/>
                <a:gd name="T30" fmla="*/ 164 w 188"/>
                <a:gd name="T31" fmla="*/ 0 h 554"/>
                <a:gd name="T32" fmla="*/ 170 w 188"/>
                <a:gd name="T33" fmla="*/ 0 h 554"/>
                <a:gd name="T34" fmla="*/ 174 w 188"/>
                <a:gd name="T35" fmla="*/ 2 h 554"/>
                <a:gd name="T36" fmla="*/ 179 w 188"/>
                <a:gd name="T37" fmla="*/ 5 h 554"/>
                <a:gd name="T38" fmla="*/ 182 w 188"/>
                <a:gd name="T39" fmla="*/ 10 h 554"/>
                <a:gd name="T40" fmla="*/ 185 w 188"/>
                <a:gd name="T41" fmla="*/ 20 h 554"/>
                <a:gd name="T42" fmla="*/ 188 w 188"/>
                <a:gd name="T43" fmla="*/ 37 h 554"/>
                <a:gd name="T44" fmla="*/ 187 w 188"/>
                <a:gd name="T45" fmla="*/ 70 h 554"/>
                <a:gd name="T46" fmla="*/ 185 w 188"/>
                <a:gd name="T47" fmla="*/ 93 h 554"/>
                <a:gd name="T48" fmla="*/ 180 w 188"/>
                <a:gd name="T49" fmla="*/ 119 h 554"/>
                <a:gd name="T50" fmla="*/ 174 w 188"/>
                <a:gd name="T51" fmla="*/ 148 h 554"/>
                <a:gd name="T52" fmla="*/ 162 w 188"/>
                <a:gd name="T53" fmla="*/ 208 h 554"/>
                <a:gd name="T54" fmla="*/ 147 w 188"/>
                <a:gd name="T55" fmla="*/ 273 h 554"/>
                <a:gd name="T56" fmla="*/ 136 w 188"/>
                <a:gd name="T57" fmla="*/ 309 h 554"/>
                <a:gd name="T58" fmla="*/ 128 w 188"/>
                <a:gd name="T59" fmla="*/ 341 h 554"/>
                <a:gd name="T60" fmla="*/ 119 w 188"/>
                <a:gd name="T61" fmla="*/ 372 h 554"/>
                <a:gd name="T62" fmla="*/ 110 w 188"/>
                <a:gd name="T63" fmla="*/ 400 h 554"/>
                <a:gd name="T64" fmla="*/ 102 w 188"/>
                <a:gd name="T65" fmla="*/ 424 h 554"/>
                <a:gd name="T66" fmla="*/ 94 w 188"/>
                <a:gd name="T67" fmla="*/ 447 h 554"/>
                <a:gd name="T68" fmla="*/ 86 w 188"/>
                <a:gd name="T69" fmla="*/ 469 h 554"/>
                <a:gd name="T70" fmla="*/ 79 w 188"/>
                <a:gd name="T71" fmla="*/ 487 h 554"/>
                <a:gd name="T72" fmla="*/ 71 w 188"/>
                <a:gd name="T73" fmla="*/ 503 h 554"/>
                <a:gd name="T74" fmla="*/ 65 w 188"/>
                <a:gd name="T75" fmla="*/ 517 h 554"/>
                <a:gd name="T76" fmla="*/ 57 w 188"/>
                <a:gd name="T77" fmla="*/ 527 h 554"/>
                <a:gd name="T78" fmla="*/ 49 w 188"/>
                <a:gd name="T79" fmla="*/ 537 h 554"/>
                <a:gd name="T80" fmla="*/ 43 w 188"/>
                <a:gd name="T81" fmla="*/ 544 h 554"/>
                <a:gd name="T82" fmla="*/ 36 w 188"/>
                <a:gd name="T83" fmla="*/ 551 h 554"/>
                <a:gd name="T84" fmla="*/ 28 w 188"/>
                <a:gd name="T85" fmla="*/ 554 h 554"/>
                <a:gd name="T86" fmla="*/ 22 w 188"/>
                <a:gd name="T87" fmla="*/ 554 h 554"/>
                <a:gd name="T88" fmla="*/ 14 w 188"/>
                <a:gd name="T89" fmla="*/ 554 h 554"/>
                <a:gd name="T90" fmla="*/ 8 w 188"/>
                <a:gd name="T91" fmla="*/ 549 h 554"/>
                <a:gd name="T92" fmla="*/ 5 w 188"/>
                <a:gd name="T93" fmla="*/ 541 h 554"/>
                <a:gd name="T94" fmla="*/ 2 w 188"/>
                <a:gd name="T95" fmla="*/ 532 h 554"/>
                <a:gd name="T96" fmla="*/ 0 w 188"/>
                <a:gd name="T97" fmla="*/ 521 h 554"/>
                <a:gd name="T98" fmla="*/ 0 w 188"/>
                <a:gd name="T99" fmla="*/ 506 h 554"/>
                <a:gd name="T100" fmla="*/ 0 w 188"/>
                <a:gd name="T101" fmla="*/ 489 h 554"/>
                <a:gd name="T102" fmla="*/ 2 w 188"/>
                <a:gd name="T103" fmla="*/ 469 h 554"/>
                <a:gd name="T104" fmla="*/ 3 w 188"/>
                <a:gd name="T105" fmla="*/ 453 h 554"/>
                <a:gd name="T106" fmla="*/ 6 w 188"/>
                <a:gd name="T107" fmla="*/ 435 h 554"/>
                <a:gd name="T108" fmla="*/ 11 w 188"/>
                <a:gd name="T109" fmla="*/ 412 h 554"/>
                <a:gd name="T110" fmla="*/ 16 w 188"/>
                <a:gd name="T111" fmla="*/ 389 h 554"/>
                <a:gd name="T112" fmla="*/ 28 w 188"/>
                <a:gd name="T113" fmla="*/ 335 h 554"/>
                <a:gd name="T114" fmla="*/ 43 w 188"/>
                <a:gd name="T115" fmla="*/ 275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554">
                  <a:moveTo>
                    <a:pt x="43" y="275"/>
                  </a:moveTo>
                  <a:lnTo>
                    <a:pt x="48" y="256"/>
                  </a:lnTo>
                  <a:lnTo>
                    <a:pt x="53" y="238"/>
                  </a:lnTo>
                  <a:lnTo>
                    <a:pt x="57" y="221"/>
                  </a:lnTo>
                  <a:lnTo>
                    <a:pt x="62" y="204"/>
                  </a:lnTo>
                  <a:lnTo>
                    <a:pt x="66" y="188"/>
                  </a:lnTo>
                  <a:lnTo>
                    <a:pt x="71" y="173"/>
                  </a:lnTo>
                  <a:lnTo>
                    <a:pt x="76" y="159"/>
                  </a:lnTo>
                  <a:lnTo>
                    <a:pt x="80" y="145"/>
                  </a:lnTo>
                  <a:lnTo>
                    <a:pt x="83" y="131"/>
                  </a:lnTo>
                  <a:lnTo>
                    <a:pt x="88" y="119"/>
                  </a:lnTo>
                  <a:lnTo>
                    <a:pt x="93" y="108"/>
                  </a:lnTo>
                  <a:lnTo>
                    <a:pt x="96" y="97"/>
                  </a:lnTo>
                  <a:lnTo>
                    <a:pt x="100" y="87"/>
                  </a:lnTo>
                  <a:lnTo>
                    <a:pt x="103" y="77"/>
                  </a:lnTo>
                  <a:lnTo>
                    <a:pt x="108" y="68"/>
                  </a:lnTo>
                  <a:lnTo>
                    <a:pt x="111" y="60"/>
                  </a:lnTo>
                  <a:lnTo>
                    <a:pt x="114" y="53"/>
                  </a:lnTo>
                  <a:lnTo>
                    <a:pt x="119" y="47"/>
                  </a:lnTo>
                  <a:lnTo>
                    <a:pt x="122" y="40"/>
                  </a:lnTo>
                  <a:lnTo>
                    <a:pt x="125" y="34"/>
                  </a:lnTo>
                  <a:lnTo>
                    <a:pt x="128" y="28"/>
                  </a:lnTo>
                  <a:lnTo>
                    <a:pt x="133" y="24"/>
                  </a:lnTo>
                  <a:lnTo>
                    <a:pt x="136" y="19"/>
                  </a:lnTo>
                  <a:lnTo>
                    <a:pt x="139" y="14"/>
                  </a:lnTo>
                  <a:lnTo>
                    <a:pt x="142" y="11"/>
                  </a:lnTo>
                  <a:lnTo>
                    <a:pt x="147" y="8"/>
                  </a:lnTo>
                  <a:lnTo>
                    <a:pt x="150" y="5"/>
                  </a:lnTo>
                  <a:lnTo>
                    <a:pt x="153" y="3"/>
                  </a:lnTo>
                  <a:lnTo>
                    <a:pt x="156" y="2"/>
                  </a:lnTo>
                  <a:lnTo>
                    <a:pt x="159" y="0"/>
                  </a:lnTo>
                  <a:lnTo>
                    <a:pt x="164" y="0"/>
                  </a:lnTo>
                  <a:lnTo>
                    <a:pt x="167" y="0"/>
                  </a:lnTo>
                  <a:lnTo>
                    <a:pt x="170" y="0"/>
                  </a:lnTo>
                  <a:lnTo>
                    <a:pt x="173" y="0"/>
                  </a:lnTo>
                  <a:lnTo>
                    <a:pt x="174" y="2"/>
                  </a:lnTo>
                  <a:lnTo>
                    <a:pt x="177" y="3"/>
                  </a:lnTo>
                  <a:lnTo>
                    <a:pt x="179" y="5"/>
                  </a:lnTo>
                  <a:lnTo>
                    <a:pt x="180" y="7"/>
                  </a:lnTo>
                  <a:lnTo>
                    <a:pt x="182" y="10"/>
                  </a:lnTo>
                  <a:lnTo>
                    <a:pt x="184" y="13"/>
                  </a:lnTo>
                  <a:lnTo>
                    <a:pt x="185" y="20"/>
                  </a:lnTo>
                  <a:lnTo>
                    <a:pt x="187" y="28"/>
                  </a:lnTo>
                  <a:lnTo>
                    <a:pt x="188" y="37"/>
                  </a:lnTo>
                  <a:lnTo>
                    <a:pt x="188" y="48"/>
                  </a:lnTo>
                  <a:lnTo>
                    <a:pt x="187" y="70"/>
                  </a:lnTo>
                  <a:lnTo>
                    <a:pt x="185" y="81"/>
                  </a:lnTo>
                  <a:lnTo>
                    <a:pt x="185" y="93"/>
                  </a:lnTo>
                  <a:lnTo>
                    <a:pt x="182" y="105"/>
                  </a:lnTo>
                  <a:lnTo>
                    <a:pt x="180" y="119"/>
                  </a:lnTo>
                  <a:lnTo>
                    <a:pt x="177" y="133"/>
                  </a:lnTo>
                  <a:lnTo>
                    <a:pt x="174" y="148"/>
                  </a:lnTo>
                  <a:lnTo>
                    <a:pt x="168" y="178"/>
                  </a:lnTo>
                  <a:lnTo>
                    <a:pt x="162" y="208"/>
                  </a:lnTo>
                  <a:lnTo>
                    <a:pt x="154" y="241"/>
                  </a:lnTo>
                  <a:lnTo>
                    <a:pt x="147" y="273"/>
                  </a:lnTo>
                  <a:lnTo>
                    <a:pt x="140" y="292"/>
                  </a:lnTo>
                  <a:lnTo>
                    <a:pt x="136" y="309"/>
                  </a:lnTo>
                  <a:lnTo>
                    <a:pt x="131" y="326"/>
                  </a:lnTo>
                  <a:lnTo>
                    <a:pt x="128" y="341"/>
                  </a:lnTo>
                  <a:lnTo>
                    <a:pt x="123" y="356"/>
                  </a:lnTo>
                  <a:lnTo>
                    <a:pt x="119" y="372"/>
                  </a:lnTo>
                  <a:lnTo>
                    <a:pt x="114" y="386"/>
                  </a:lnTo>
                  <a:lnTo>
                    <a:pt x="110" y="400"/>
                  </a:lnTo>
                  <a:lnTo>
                    <a:pt x="106" y="412"/>
                  </a:lnTo>
                  <a:lnTo>
                    <a:pt x="102" y="424"/>
                  </a:lnTo>
                  <a:lnTo>
                    <a:pt x="97" y="436"/>
                  </a:lnTo>
                  <a:lnTo>
                    <a:pt x="94" y="447"/>
                  </a:lnTo>
                  <a:lnTo>
                    <a:pt x="90" y="458"/>
                  </a:lnTo>
                  <a:lnTo>
                    <a:pt x="86" y="469"/>
                  </a:lnTo>
                  <a:lnTo>
                    <a:pt x="82" y="478"/>
                  </a:lnTo>
                  <a:lnTo>
                    <a:pt x="79" y="487"/>
                  </a:lnTo>
                  <a:lnTo>
                    <a:pt x="76" y="495"/>
                  </a:lnTo>
                  <a:lnTo>
                    <a:pt x="71" y="503"/>
                  </a:lnTo>
                  <a:lnTo>
                    <a:pt x="68" y="509"/>
                  </a:lnTo>
                  <a:lnTo>
                    <a:pt x="65" y="517"/>
                  </a:lnTo>
                  <a:lnTo>
                    <a:pt x="60" y="523"/>
                  </a:lnTo>
                  <a:lnTo>
                    <a:pt x="57" y="527"/>
                  </a:lnTo>
                  <a:lnTo>
                    <a:pt x="54" y="532"/>
                  </a:lnTo>
                  <a:lnTo>
                    <a:pt x="49" y="537"/>
                  </a:lnTo>
                  <a:lnTo>
                    <a:pt x="46" y="541"/>
                  </a:lnTo>
                  <a:lnTo>
                    <a:pt x="43" y="544"/>
                  </a:lnTo>
                  <a:lnTo>
                    <a:pt x="39" y="547"/>
                  </a:lnTo>
                  <a:lnTo>
                    <a:pt x="36" y="551"/>
                  </a:lnTo>
                  <a:lnTo>
                    <a:pt x="33" y="552"/>
                  </a:lnTo>
                  <a:lnTo>
                    <a:pt x="28" y="554"/>
                  </a:lnTo>
                  <a:lnTo>
                    <a:pt x="25" y="554"/>
                  </a:lnTo>
                  <a:lnTo>
                    <a:pt x="22" y="554"/>
                  </a:lnTo>
                  <a:lnTo>
                    <a:pt x="17" y="554"/>
                  </a:lnTo>
                  <a:lnTo>
                    <a:pt x="14" y="554"/>
                  </a:lnTo>
                  <a:lnTo>
                    <a:pt x="11" y="551"/>
                  </a:lnTo>
                  <a:lnTo>
                    <a:pt x="8" y="549"/>
                  </a:lnTo>
                  <a:lnTo>
                    <a:pt x="6" y="546"/>
                  </a:lnTo>
                  <a:lnTo>
                    <a:pt x="5" y="541"/>
                  </a:lnTo>
                  <a:lnTo>
                    <a:pt x="3" y="538"/>
                  </a:lnTo>
                  <a:lnTo>
                    <a:pt x="2" y="532"/>
                  </a:lnTo>
                  <a:lnTo>
                    <a:pt x="0" y="527"/>
                  </a:lnTo>
                  <a:lnTo>
                    <a:pt x="0" y="521"/>
                  </a:lnTo>
                  <a:lnTo>
                    <a:pt x="0" y="514"/>
                  </a:lnTo>
                  <a:lnTo>
                    <a:pt x="0" y="506"/>
                  </a:lnTo>
                  <a:lnTo>
                    <a:pt x="0" y="498"/>
                  </a:lnTo>
                  <a:lnTo>
                    <a:pt x="0" y="489"/>
                  </a:lnTo>
                  <a:lnTo>
                    <a:pt x="0" y="480"/>
                  </a:lnTo>
                  <a:lnTo>
                    <a:pt x="2" y="469"/>
                  </a:lnTo>
                  <a:lnTo>
                    <a:pt x="3" y="461"/>
                  </a:lnTo>
                  <a:lnTo>
                    <a:pt x="3" y="453"/>
                  </a:lnTo>
                  <a:lnTo>
                    <a:pt x="5" y="444"/>
                  </a:lnTo>
                  <a:lnTo>
                    <a:pt x="6" y="435"/>
                  </a:lnTo>
                  <a:lnTo>
                    <a:pt x="9" y="424"/>
                  </a:lnTo>
                  <a:lnTo>
                    <a:pt x="11" y="412"/>
                  </a:lnTo>
                  <a:lnTo>
                    <a:pt x="12" y="401"/>
                  </a:lnTo>
                  <a:lnTo>
                    <a:pt x="16" y="389"/>
                  </a:lnTo>
                  <a:lnTo>
                    <a:pt x="22" y="363"/>
                  </a:lnTo>
                  <a:lnTo>
                    <a:pt x="28" y="335"/>
                  </a:lnTo>
                  <a:lnTo>
                    <a:pt x="36" y="306"/>
                  </a:lnTo>
                  <a:lnTo>
                    <a:pt x="43" y="275"/>
                  </a:lnTo>
                  <a:lnTo>
                    <a:pt x="43" y="275"/>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312"/>
            <p:cNvSpPr>
              <a:spLocks/>
            </p:cNvSpPr>
            <p:nvPr/>
          </p:nvSpPr>
          <p:spPr bwMode="auto">
            <a:xfrm>
              <a:off x="3568" y="1210"/>
              <a:ext cx="51" cy="176"/>
            </a:xfrm>
            <a:custGeom>
              <a:avLst/>
              <a:gdLst>
                <a:gd name="T0" fmla="*/ 31 w 102"/>
                <a:gd name="T1" fmla="*/ 188 h 353"/>
                <a:gd name="T2" fmla="*/ 25 w 102"/>
                <a:gd name="T3" fmla="*/ 213 h 353"/>
                <a:gd name="T4" fmla="*/ 20 w 102"/>
                <a:gd name="T5" fmla="*/ 234 h 353"/>
                <a:gd name="T6" fmla="*/ 16 w 102"/>
                <a:gd name="T7" fmla="*/ 253 h 353"/>
                <a:gd name="T8" fmla="*/ 11 w 102"/>
                <a:gd name="T9" fmla="*/ 271 h 353"/>
                <a:gd name="T10" fmla="*/ 8 w 102"/>
                <a:gd name="T11" fmla="*/ 287 h 353"/>
                <a:gd name="T12" fmla="*/ 5 w 102"/>
                <a:gd name="T13" fmla="*/ 299 h 353"/>
                <a:gd name="T14" fmla="*/ 3 w 102"/>
                <a:gd name="T15" fmla="*/ 311 h 353"/>
                <a:gd name="T16" fmla="*/ 0 w 102"/>
                <a:gd name="T17" fmla="*/ 325 h 353"/>
                <a:gd name="T18" fmla="*/ 0 w 102"/>
                <a:gd name="T19" fmla="*/ 339 h 353"/>
                <a:gd name="T20" fmla="*/ 0 w 102"/>
                <a:gd name="T21" fmla="*/ 348 h 353"/>
                <a:gd name="T22" fmla="*/ 3 w 102"/>
                <a:gd name="T23" fmla="*/ 353 h 353"/>
                <a:gd name="T24" fmla="*/ 6 w 102"/>
                <a:gd name="T25" fmla="*/ 353 h 353"/>
                <a:gd name="T26" fmla="*/ 10 w 102"/>
                <a:gd name="T27" fmla="*/ 351 h 353"/>
                <a:gd name="T28" fmla="*/ 13 w 102"/>
                <a:gd name="T29" fmla="*/ 347 h 353"/>
                <a:gd name="T30" fmla="*/ 16 w 102"/>
                <a:gd name="T31" fmla="*/ 341 h 353"/>
                <a:gd name="T32" fmla="*/ 20 w 102"/>
                <a:gd name="T33" fmla="*/ 333 h 353"/>
                <a:gd name="T34" fmla="*/ 25 w 102"/>
                <a:gd name="T35" fmla="*/ 324 h 353"/>
                <a:gd name="T36" fmla="*/ 30 w 102"/>
                <a:gd name="T37" fmla="*/ 310 h 353"/>
                <a:gd name="T38" fmla="*/ 34 w 102"/>
                <a:gd name="T39" fmla="*/ 296 h 353"/>
                <a:gd name="T40" fmla="*/ 40 w 102"/>
                <a:gd name="T41" fmla="*/ 277 h 353"/>
                <a:gd name="T42" fmla="*/ 47 w 102"/>
                <a:gd name="T43" fmla="*/ 256 h 353"/>
                <a:gd name="T44" fmla="*/ 53 w 102"/>
                <a:gd name="T45" fmla="*/ 230 h 353"/>
                <a:gd name="T46" fmla="*/ 62 w 102"/>
                <a:gd name="T47" fmla="*/ 197 h 353"/>
                <a:gd name="T48" fmla="*/ 70 w 102"/>
                <a:gd name="T49" fmla="*/ 166 h 353"/>
                <a:gd name="T50" fmla="*/ 76 w 102"/>
                <a:gd name="T51" fmla="*/ 142 h 353"/>
                <a:gd name="T52" fmla="*/ 82 w 102"/>
                <a:gd name="T53" fmla="*/ 120 h 353"/>
                <a:gd name="T54" fmla="*/ 87 w 102"/>
                <a:gd name="T55" fmla="*/ 100 h 353"/>
                <a:gd name="T56" fmla="*/ 91 w 102"/>
                <a:gd name="T57" fmla="*/ 82 h 353"/>
                <a:gd name="T58" fmla="*/ 94 w 102"/>
                <a:gd name="T59" fmla="*/ 66 h 353"/>
                <a:gd name="T60" fmla="*/ 97 w 102"/>
                <a:gd name="T61" fmla="*/ 52 h 353"/>
                <a:gd name="T62" fmla="*/ 99 w 102"/>
                <a:gd name="T63" fmla="*/ 42 h 353"/>
                <a:gd name="T64" fmla="*/ 100 w 102"/>
                <a:gd name="T65" fmla="*/ 28 h 353"/>
                <a:gd name="T66" fmla="*/ 102 w 102"/>
                <a:gd name="T67" fmla="*/ 14 h 353"/>
                <a:gd name="T68" fmla="*/ 100 w 102"/>
                <a:gd name="T69" fmla="*/ 5 h 353"/>
                <a:gd name="T70" fmla="*/ 99 w 102"/>
                <a:gd name="T71" fmla="*/ 0 h 353"/>
                <a:gd name="T72" fmla="*/ 94 w 102"/>
                <a:gd name="T73" fmla="*/ 0 h 353"/>
                <a:gd name="T74" fmla="*/ 90 w 102"/>
                <a:gd name="T75" fmla="*/ 5 h 353"/>
                <a:gd name="T76" fmla="*/ 84 w 102"/>
                <a:gd name="T77" fmla="*/ 14 h 353"/>
                <a:gd name="T78" fmla="*/ 77 w 102"/>
                <a:gd name="T79" fmla="*/ 28 h 353"/>
                <a:gd name="T80" fmla="*/ 73 w 102"/>
                <a:gd name="T81" fmla="*/ 42 h 353"/>
                <a:gd name="T82" fmla="*/ 68 w 102"/>
                <a:gd name="T83" fmla="*/ 54 h 353"/>
                <a:gd name="T84" fmla="*/ 65 w 102"/>
                <a:gd name="T85" fmla="*/ 66 h 353"/>
                <a:gd name="T86" fmla="*/ 60 w 102"/>
                <a:gd name="T87" fmla="*/ 82 h 353"/>
                <a:gd name="T88" fmla="*/ 54 w 102"/>
                <a:gd name="T89" fmla="*/ 100 h 353"/>
                <a:gd name="T90" fmla="*/ 50 w 102"/>
                <a:gd name="T91" fmla="*/ 119 h 353"/>
                <a:gd name="T92" fmla="*/ 43 w 102"/>
                <a:gd name="T93" fmla="*/ 140 h 353"/>
                <a:gd name="T94" fmla="*/ 37 w 102"/>
                <a:gd name="T95" fmla="*/ 163 h 353"/>
                <a:gd name="T96" fmla="*/ 34 w 102"/>
                <a:gd name="T97" fmla="*/ 17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 h="353">
                  <a:moveTo>
                    <a:pt x="34" y="176"/>
                  </a:moveTo>
                  <a:lnTo>
                    <a:pt x="31" y="188"/>
                  </a:lnTo>
                  <a:lnTo>
                    <a:pt x="28" y="200"/>
                  </a:lnTo>
                  <a:lnTo>
                    <a:pt x="25" y="213"/>
                  </a:lnTo>
                  <a:lnTo>
                    <a:pt x="22" y="223"/>
                  </a:lnTo>
                  <a:lnTo>
                    <a:pt x="20" y="234"/>
                  </a:lnTo>
                  <a:lnTo>
                    <a:pt x="17" y="243"/>
                  </a:lnTo>
                  <a:lnTo>
                    <a:pt x="16" y="253"/>
                  </a:lnTo>
                  <a:lnTo>
                    <a:pt x="13" y="262"/>
                  </a:lnTo>
                  <a:lnTo>
                    <a:pt x="11" y="271"/>
                  </a:lnTo>
                  <a:lnTo>
                    <a:pt x="10" y="279"/>
                  </a:lnTo>
                  <a:lnTo>
                    <a:pt x="8" y="287"/>
                  </a:lnTo>
                  <a:lnTo>
                    <a:pt x="6" y="293"/>
                  </a:lnTo>
                  <a:lnTo>
                    <a:pt x="5" y="299"/>
                  </a:lnTo>
                  <a:lnTo>
                    <a:pt x="3" y="305"/>
                  </a:lnTo>
                  <a:lnTo>
                    <a:pt x="3" y="311"/>
                  </a:lnTo>
                  <a:lnTo>
                    <a:pt x="2" y="316"/>
                  </a:lnTo>
                  <a:lnTo>
                    <a:pt x="0" y="325"/>
                  </a:lnTo>
                  <a:lnTo>
                    <a:pt x="0" y="333"/>
                  </a:lnTo>
                  <a:lnTo>
                    <a:pt x="0" y="339"/>
                  </a:lnTo>
                  <a:lnTo>
                    <a:pt x="0" y="344"/>
                  </a:lnTo>
                  <a:lnTo>
                    <a:pt x="0" y="348"/>
                  </a:lnTo>
                  <a:lnTo>
                    <a:pt x="2" y="351"/>
                  </a:lnTo>
                  <a:lnTo>
                    <a:pt x="3" y="353"/>
                  </a:lnTo>
                  <a:lnTo>
                    <a:pt x="5" y="353"/>
                  </a:lnTo>
                  <a:lnTo>
                    <a:pt x="6" y="353"/>
                  </a:lnTo>
                  <a:lnTo>
                    <a:pt x="8" y="353"/>
                  </a:lnTo>
                  <a:lnTo>
                    <a:pt x="10" y="351"/>
                  </a:lnTo>
                  <a:lnTo>
                    <a:pt x="11" y="350"/>
                  </a:lnTo>
                  <a:lnTo>
                    <a:pt x="13" y="347"/>
                  </a:lnTo>
                  <a:lnTo>
                    <a:pt x="14" y="344"/>
                  </a:lnTo>
                  <a:lnTo>
                    <a:pt x="16" y="341"/>
                  </a:lnTo>
                  <a:lnTo>
                    <a:pt x="19" y="337"/>
                  </a:lnTo>
                  <a:lnTo>
                    <a:pt x="20" y="333"/>
                  </a:lnTo>
                  <a:lnTo>
                    <a:pt x="22" y="328"/>
                  </a:lnTo>
                  <a:lnTo>
                    <a:pt x="25" y="324"/>
                  </a:lnTo>
                  <a:lnTo>
                    <a:pt x="27" y="317"/>
                  </a:lnTo>
                  <a:lnTo>
                    <a:pt x="30" y="310"/>
                  </a:lnTo>
                  <a:lnTo>
                    <a:pt x="31" y="304"/>
                  </a:lnTo>
                  <a:lnTo>
                    <a:pt x="34" y="296"/>
                  </a:lnTo>
                  <a:lnTo>
                    <a:pt x="37" y="287"/>
                  </a:lnTo>
                  <a:lnTo>
                    <a:pt x="40" y="277"/>
                  </a:lnTo>
                  <a:lnTo>
                    <a:pt x="43" y="268"/>
                  </a:lnTo>
                  <a:lnTo>
                    <a:pt x="47" y="256"/>
                  </a:lnTo>
                  <a:lnTo>
                    <a:pt x="50" y="243"/>
                  </a:lnTo>
                  <a:lnTo>
                    <a:pt x="53" y="230"/>
                  </a:lnTo>
                  <a:lnTo>
                    <a:pt x="57" y="214"/>
                  </a:lnTo>
                  <a:lnTo>
                    <a:pt x="62" y="197"/>
                  </a:lnTo>
                  <a:lnTo>
                    <a:pt x="67" y="180"/>
                  </a:lnTo>
                  <a:lnTo>
                    <a:pt x="70" y="166"/>
                  </a:lnTo>
                  <a:lnTo>
                    <a:pt x="73" y="154"/>
                  </a:lnTo>
                  <a:lnTo>
                    <a:pt x="76" y="142"/>
                  </a:lnTo>
                  <a:lnTo>
                    <a:pt x="79" y="131"/>
                  </a:lnTo>
                  <a:lnTo>
                    <a:pt x="82" y="120"/>
                  </a:lnTo>
                  <a:lnTo>
                    <a:pt x="84" y="109"/>
                  </a:lnTo>
                  <a:lnTo>
                    <a:pt x="87" y="100"/>
                  </a:lnTo>
                  <a:lnTo>
                    <a:pt x="88" y="91"/>
                  </a:lnTo>
                  <a:lnTo>
                    <a:pt x="91" y="82"/>
                  </a:lnTo>
                  <a:lnTo>
                    <a:pt x="93" y="74"/>
                  </a:lnTo>
                  <a:lnTo>
                    <a:pt x="94" y="66"/>
                  </a:lnTo>
                  <a:lnTo>
                    <a:pt x="96" y="59"/>
                  </a:lnTo>
                  <a:lnTo>
                    <a:pt x="97" y="52"/>
                  </a:lnTo>
                  <a:lnTo>
                    <a:pt x="97" y="46"/>
                  </a:lnTo>
                  <a:lnTo>
                    <a:pt x="99" y="42"/>
                  </a:lnTo>
                  <a:lnTo>
                    <a:pt x="99" y="37"/>
                  </a:lnTo>
                  <a:lnTo>
                    <a:pt x="100" y="28"/>
                  </a:lnTo>
                  <a:lnTo>
                    <a:pt x="102" y="20"/>
                  </a:lnTo>
                  <a:lnTo>
                    <a:pt x="102" y="14"/>
                  </a:lnTo>
                  <a:lnTo>
                    <a:pt x="102" y="9"/>
                  </a:lnTo>
                  <a:lnTo>
                    <a:pt x="100" y="5"/>
                  </a:lnTo>
                  <a:lnTo>
                    <a:pt x="99" y="2"/>
                  </a:lnTo>
                  <a:lnTo>
                    <a:pt x="99" y="0"/>
                  </a:lnTo>
                  <a:lnTo>
                    <a:pt x="96" y="0"/>
                  </a:lnTo>
                  <a:lnTo>
                    <a:pt x="94" y="0"/>
                  </a:lnTo>
                  <a:lnTo>
                    <a:pt x="91" y="2"/>
                  </a:lnTo>
                  <a:lnTo>
                    <a:pt x="90" y="5"/>
                  </a:lnTo>
                  <a:lnTo>
                    <a:pt x="87" y="9"/>
                  </a:lnTo>
                  <a:lnTo>
                    <a:pt x="84" y="14"/>
                  </a:lnTo>
                  <a:lnTo>
                    <a:pt x="80" y="22"/>
                  </a:lnTo>
                  <a:lnTo>
                    <a:pt x="77" y="28"/>
                  </a:lnTo>
                  <a:lnTo>
                    <a:pt x="74" y="37"/>
                  </a:lnTo>
                  <a:lnTo>
                    <a:pt x="73" y="42"/>
                  </a:lnTo>
                  <a:lnTo>
                    <a:pt x="71" y="48"/>
                  </a:lnTo>
                  <a:lnTo>
                    <a:pt x="68" y="54"/>
                  </a:lnTo>
                  <a:lnTo>
                    <a:pt x="67" y="60"/>
                  </a:lnTo>
                  <a:lnTo>
                    <a:pt x="65" y="66"/>
                  </a:lnTo>
                  <a:lnTo>
                    <a:pt x="62" y="74"/>
                  </a:lnTo>
                  <a:lnTo>
                    <a:pt x="60" y="82"/>
                  </a:lnTo>
                  <a:lnTo>
                    <a:pt x="57" y="91"/>
                  </a:lnTo>
                  <a:lnTo>
                    <a:pt x="54" y="100"/>
                  </a:lnTo>
                  <a:lnTo>
                    <a:pt x="53" y="109"/>
                  </a:lnTo>
                  <a:lnTo>
                    <a:pt x="50" y="119"/>
                  </a:lnTo>
                  <a:lnTo>
                    <a:pt x="47" y="129"/>
                  </a:lnTo>
                  <a:lnTo>
                    <a:pt x="43" y="140"/>
                  </a:lnTo>
                  <a:lnTo>
                    <a:pt x="40" y="151"/>
                  </a:lnTo>
                  <a:lnTo>
                    <a:pt x="37" y="163"/>
                  </a:lnTo>
                  <a:lnTo>
                    <a:pt x="34" y="176"/>
                  </a:lnTo>
                  <a:lnTo>
                    <a:pt x="34" y="176"/>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313"/>
            <p:cNvSpPr>
              <a:spLocks/>
            </p:cNvSpPr>
            <p:nvPr/>
          </p:nvSpPr>
          <p:spPr bwMode="auto">
            <a:xfrm>
              <a:off x="3604" y="1160"/>
              <a:ext cx="95" cy="277"/>
            </a:xfrm>
            <a:custGeom>
              <a:avLst/>
              <a:gdLst>
                <a:gd name="T0" fmla="*/ 49 w 189"/>
                <a:gd name="T1" fmla="*/ 256 h 554"/>
                <a:gd name="T2" fmla="*/ 58 w 189"/>
                <a:gd name="T3" fmla="*/ 221 h 554"/>
                <a:gd name="T4" fmla="*/ 68 w 189"/>
                <a:gd name="T5" fmla="*/ 188 h 554"/>
                <a:gd name="T6" fmla="*/ 77 w 189"/>
                <a:gd name="T7" fmla="*/ 159 h 554"/>
                <a:gd name="T8" fmla="*/ 85 w 189"/>
                <a:gd name="T9" fmla="*/ 131 h 554"/>
                <a:gd name="T10" fmla="*/ 94 w 189"/>
                <a:gd name="T11" fmla="*/ 108 h 554"/>
                <a:gd name="T12" fmla="*/ 101 w 189"/>
                <a:gd name="T13" fmla="*/ 87 h 554"/>
                <a:gd name="T14" fmla="*/ 109 w 189"/>
                <a:gd name="T15" fmla="*/ 68 h 554"/>
                <a:gd name="T16" fmla="*/ 115 w 189"/>
                <a:gd name="T17" fmla="*/ 53 h 554"/>
                <a:gd name="T18" fmla="*/ 123 w 189"/>
                <a:gd name="T19" fmla="*/ 40 h 554"/>
                <a:gd name="T20" fmla="*/ 129 w 189"/>
                <a:gd name="T21" fmla="*/ 28 h 554"/>
                <a:gd name="T22" fmla="*/ 137 w 189"/>
                <a:gd name="T23" fmla="*/ 19 h 554"/>
                <a:gd name="T24" fmla="*/ 143 w 189"/>
                <a:gd name="T25" fmla="*/ 11 h 554"/>
                <a:gd name="T26" fmla="*/ 151 w 189"/>
                <a:gd name="T27" fmla="*/ 5 h 554"/>
                <a:gd name="T28" fmla="*/ 157 w 189"/>
                <a:gd name="T29" fmla="*/ 2 h 554"/>
                <a:gd name="T30" fmla="*/ 163 w 189"/>
                <a:gd name="T31" fmla="*/ 0 h 554"/>
                <a:gd name="T32" fmla="*/ 171 w 189"/>
                <a:gd name="T33" fmla="*/ 0 h 554"/>
                <a:gd name="T34" fmla="*/ 175 w 189"/>
                <a:gd name="T35" fmla="*/ 2 h 554"/>
                <a:gd name="T36" fmla="*/ 180 w 189"/>
                <a:gd name="T37" fmla="*/ 5 h 554"/>
                <a:gd name="T38" fmla="*/ 183 w 189"/>
                <a:gd name="T39" fmla="*/ 10 h 554"/>
                <a:gd name="T40" fmla="*/ 186 w 189"/>
                <a:gd name="T41" fmla="*/ 20 h 554"/>
                <a:gd name="T42" fmla="*/ 189 w 189"/>
                <a:gd name="T43" fmla="*/ 37 h 554"/>
                <a:gd name="T44" fmla="*/ 188 w 189"/>
                <a:gd name="T45" fmla="*/ 70 h 554"/>
                <a:gd name="T46" fmla="*/ 185 w 189"/>
                <a:gd name="T47" fmla="*/ 93 h 554"/>
                <a:gd name="T48" fmla="*/ 182 w 189"/>
                <a:gd name="T49" fmla="*/ 119 h 554"/>
                <a:gd name="T50" fmla="*/ 175 w 189"/>
                <a:gd name="T51" fmla="*/ 148 h 554"/>
                <a:gd name="T52" fmla="*/ 163 w 189"/>
                <a:gd name="T53" fmla="*/ 208 h 554"/>
                <a:gd name="T54" fmla="*/ 146 w 189"/>
                <a:gd name="T55" fmla="*/ 273 h 554"/>
                <a:gd name="T56" fmla="*/ 137 w 189"/>
                <a:gd name="T57" fmla="*/ 309 h 554"/>
                <a:gd name="T58" fmla="*/ 128 w 189"/>
                <a:gd name="T59" fmla="*/ 341 h 554"/>
                <a:gd name="T60" fmla="*/ 120 w 189"/>
                <a:gd name="T61" fmla="*/ 372 h 554"/>
                <a:gd name="T62" fmla="*/ 111 w 189"/>
                <a:gd name="T63" fmla="*/ 400 h 554"/>
                <a:gd name="T64" fmla="*/ 103 w 189"/>
                <a:gd name="T65" fmla="*/ 424 h 554"/>
                <a:gd name="T66" fmla="*/ 95 w 189"/>
                <a:gd name="T67" fmla="*/ 447 h 554"/>
                <a:gd name="T68" fmla="*/ 88 w 189"/>
                <a:gd name="T69" fmla="*/ 469 h 554"/>
                <a:gd name="T70" fmla="*/ 80 w 189"/>
                <a:gd name="T71" fmla="*/ 487 h 554"/>
                <a:gd name="T72" fmla="*/ 72 w 189"/>
                <a:gd name="T73" fmla="*/ 503 h 554"/>
                <a:gd name="T74" fmla="*/ 66 w 189"/>
                <a:gd name="T75" fmla="*/ 517 h 554"/>
                <a:gd name="T76" fmla="*/ 58 w 189"/>
                <a:gd name="T77" fmla="*/ 527 h 554"/>
                <a:gd name="T78" fmla="*/ 51 w 189"/>
                <a:gd name="T79" fmla="*/ 537 h 554"/>
                <a:gd name="T80" fmla="*/ 44 w 189"/>
                <a:gd name="T81" fmla="*/ 544 h 554"/>
                <a:gd name="T82" fmla="*/ 37 w 189"/>
                <a:gd name="T83" fmla="*/ 551 h 554"/>
                <a:gd name="T84" fmla="*/ 29 w 189"/>
                <a:gd name="T85" fmla="*/ 554 h 554"/>
                <a:gd name="T86" fmla="*/ 23 w 189"/>
                <a:gd name="T87" fmla="*/ 554 h 554"/>
                <a:gd name="T88" fmla="*/ 15 w 189"/>
                <a:gd name="T89" fmla="*/ 554 h 554"/>
                <a:gd name="T90" fmla="*/ 9 w 189"/>
                <a:gd name="T91" fmla="*/ 549 h 554"/>
                <a:gd name="T92" fmla="*/ 6 w 189"/>
                <a:gd name="T93" fmla="*/ 541 h 554"/>
                <a:gd name="T94" fmla="*/ 3 w 189"/>
                <a:gd name="T95" fmla="*/ 532 h 554"/>
                <a:gd name="T96" fmla="*/ 1 w 189"/>
                <a:gd name="T97" fmla="*/ 521 h 554"/>
                <a:gd name="T98" fmla="*/ 0 w 189"/>
                <a:gd name="T99" fmla="*/ 506 h 554"/>
                <a:gd name="T100" fmla="*/ 1 w 189"/>
                <a:gd name="T101" fmla="*/ 489 h 554"/>
                <a:gd name="T102" fmla="*/ 3 w 189"/>
                <a:gd name="T103" fmla="*/ 469 h 554"/>
                <a:gd name="T104" fmla="*/ 4 w 189"/>
                <a:gd name="T105" fmla="*/ 453 h 554"/>
                <a:gd name="T106" fmla="*/ 7 w 189"/>
                <a:gd name="T107" fmla="*/ 435 h 554"/>
                <a:gd name="T108" fmla="*/ 12 w 189"/>
                <a:gd name="T109" fmla="*/ 412 h 554"/>
                <a:gd name="T110" fmla="*/ 17 w 189"/>
                <a:gd name="T111" fmla="*/ 389 h 554"/>
                <a:gd name="T112" fmla="*/ 29 w 189"/>
                <a:gd name="T113" fmla="*/ 335 h 554"/>
                <a:gd name="T114" fmla="*/ 44 w 189"/>
                <a:gd name="T115" fmla="*/ 275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 h="554">
                  <a:moveTo>
                    <a:pt x="44" y="275"/>
                  </a:moveTo>
                  <a:lnTo>
                    <a:pt x="49" y="256"/>
                  </a:lnTo>
                  <a:lnTo>
                    <a:pt x="54" y="238"/>
                  </a:lnTo>
                  <a:lnTo>
                    <a:pt x="58" y="221"/>
                  </a:lnTo>
                  <a:lnTo>
                    <a:pt x="63" y="204"/>
                  </a:lnTo>
                  <a:lnTo>
                    <a:pt x="68" y="188"/>
                  </a:lnTo>
                  <a:lnTo>
                    <a:pt x="72" y="173"/>
                  </a:lnTo>
                  <a:lnTo>
                    <a:pt x="77" y="159"/>
                  </a:lnTo>
                  <a:lnTo>
                    <a:pt x="80" y="145"/>
                  </a:lnTo>
                  <a:lnTo>
                    <a:pt x="85" y="131"/>
                  </a:lnTo>
                  <a:lnTo>
                    <a:pt x="89" y="119"/>
                  </a:lnTo>
                  <a:lnTo>
                    <a:pt x="94" y="108"/>
                  </a:lnTo>
                  <a:lnTo>
                    <a:pt x="97" y="97"/>
                  </a:lnTo>
                  <a:lnTo>
                    <a:pt x="101" y="87"/>
                  </a:lnTo>
                  <a:lnTo>
                    <a:pt x="105" y="77"/>
                  </a:lnTo>
                  <a:lnTo>
                    <a:pt x="109" y="68"/>
                  </a:lnTo>
                  <a:lnTo>
                    <a:pt x="112" y="60"/>
                  </a:lnTo>
                  <a:lnTo>
                    <a:pt x="115" y="53"/>
                  </a:lnTo>
                  <a:lnTo>
                    <a:pt x="118" y="47"/>
                  </a:lnTo>
                  <a:lnTo>
                    <a:pt x="123" y="40"/>
                  </a:lnTo>
                  <a:lnTo>
                    <a:pt x="126" y="34"/>
                  </a:lnTo>
                  <a:lnTo>
                    <a:pt x="129" y="28"/>
                  </a:lnTo>
                  <a:lnTo>
                    <a:pt x="134" y="24"/>
                  </a:lnTo>
                  <a:lnTo>
                    <a:pt x="137" y="19"/>
                  </a:lnTo>
                  <a:lnTo>
                    <a:pt x="140" y="14"/>
                  </a:lnTo>
                  <a:lnTo>
                    <a:pt x="143" y="11"/>
                  </a:lnTo>
                  <a:lnTo>
                    <a:pt x="148" y="8"/>
                  </a:lnTo>
                  <a:lnTo>
                    <a:pt x="151" y="5"/>
                  </a:lnTo>
                  <a:lnTo>
                    <a:pt x="154" y="3"/>
                  </a:lnTo>
                  <a:lnTo>
                    <a:pt x="157" y="2"/>
                  </a:lnTo>
                  <a:lnTo>
                    <a:pt x="160" y="0"/>
                  </a:lnTo>
                  <a:lnTo>
                    <a:pt x="163" y="0"/>
                  </a:lnTo>
                  <a:lnTo>
                    <a:pt x="168" y="0"/>
                  </a:lnTo>
                  <a:lnTo>
                    <a:pt x="171" y="0"/>
                  </a:lnTo>
                  <a:lnTo>
                    <a:pt x="172" y="0"/>
                  </a:lnTo>
                  <a:lnTo>
                    <a:pt x="175" y="2"/>
                  </a:lnTo>
                  <a:lnTo>
                    <a:pt x="179" y="3"/>
                  </a:lnTo>
                  <a:lnTo>
                    <a:pt x="180" y="5"/>
                  </a:lnTo>
                  <a:lnTo>
                    <a:pt x="182" y="7"/>
                  </a:lnTo>
                  <a:lnTo>
                    <a:pt x="183" y="10"/>
                  </a:lnTo>
                  <a:lnTo>
                    <a:pt x="185" y="13"/>
                  </a:lnTo>
                  <a:lnTo>
                    <a:pt x="186" y="20"/>
                  </a:lnTo>
                  <a:lnTo>
                    <a:pt x="188" y="28"/>
                  </a:lnTo>
                  <a:lnTo>
                    <a:pt x="189" y="37"/>
                  </a:lnTo>
                  <a:lnTo>
                    <a:pt x="189" y="48"/>
                  </a:lnTo>
                  <a:lnTo>
                    <a:pt x="188" y="70"/>
                  </a:lnTo>
                  <a:lnTo>
                    <a:pt x="186" y="81"/>
                  </a:lnTo>
                  <a:lnTo>
                    <a:pt x="185" y="93"/>
                  </a:lnTo>
                  <a:lnTo>
                    <a:pt x="183" y="105"/>
                  </a:lnTo>
                  <a:lnTo>
                    <a:pt x="182" y="119"/>
                  </a:lnTo>
                  <a:lnTo>
                    <a:pt x="179" y="133"/>
                  </a:lnTo>
                  <a:lnTo>
                    <a:pt x="175" y="148"/>
                  </a:lnTo>
                  <a:lnTo>
                    <a:pt x="169" y="178"/>
                  </a:lnTo>
                  <a:lnTo>
                    <a:pt x="163" y="208"/>
                  </a:lnTo>
                  <a:lnTo>
                    <a:pt x="155" y="241"/>
                  </a:lnTo>
                  <a:lnTo>
                    <a:pt x="146" y="273"/>
                  </a:lnTo>
                  <a:lnTo>
                    <a:pt x="142" y="292"/>
                  </a:lnTo>
                  <a:lnTo>
                    <a:pt x="137" y="309"/>
                  </a:lnTo>
                  <a:lnTo>
                    <a:pt x="132" y="326"/>
                  </a:lnTo>
                  <a:lnTo>
                    <a:pt x="128" y="341"/>
                  </a:lnTo>
                  <a:lnTo>
                    <a:pt x="125" y="356"/>
                  </a:lnTo>
                  <a:lnTo>
                    <a:pt x="120" y="372"/>
                  </a:lnTo>
                  <a:lnTo>
                    <a:pt x="115" y="386"/>
                  </a:lnTo>
                  <a:lnTo>
                    <a:pt x="111" y="400"/>
                  </a:lnTo>
                  <a:lnTo>
                    <a:pt x="106" y="412"/>
                  </a:lnTo>
                  <a:lnTo>
                    <a:pt x="103" y="424"/>
                  </a:lnTo>
                  <a:lnTo>
                    <a:pt x="98" y="436"/>
                  </a:lnTo>
                  <a:lnTo>
                    <a:pt x="95" y="447"/>
                  </a:lnTo>
                  <a:lnTo>
                    <a:pt x="91" y="458"/>
                  </a:lnTo>
                  <a:lnTo>
                    <a:pt x="88" y="469"/>
                  </a:lnTo>
                  <a:lnTo>
                    <a:pt x="83" y="478"/>
                  </a:lnTo>
                  <a:lnTo>
                    <a:pt x="80" y="487"/>
                  </a:lnTo>
                  <a:lnTo>
                    <a:pt x="77" y="495"/>
                  </a:lnTo>
                  <a:lnTo>
                    <a:pt x="72" y="503"/>
                  </a:lnTo>
                  <a:lnTo>
                    <a:pt x="69" y="509"/>
                  </a:lnTo>
                  <a:lnTo>
                    <a:pt x="66" y="517"/>
                  </a:lnTo>
                  <a:lnTo>
                    <a:pt x="61" y="523"/>
                  </a:lnTo>
                  <a:lnTo>
                    <a:pt x="58" y="527"/>
                  </a:lnTo>
                  <a:lnTo>
                    <a:pt x="55" y="532"/>
                  </a:lnTo>
                  <a:lnTo>
                    <a:pt x="51" y="537"/>
                  </a:lnTo>
                  <a:lnTo>
                    <a:pt x="48" y="541"/>
                  </a:lnTo>
                  <a:lnTo>
                    <a:pt x="44" y="544"/>
                  </a:lnTo>
                  <a:lnTo>
                    <a:pt x="40" y="547"/>
                  </a:lnTo>
                  <a:lnTo>
                    <a:pt x="37" y="551"/>
                  </a:lnTo>
                  <a:lnTo>
                    <a:pt x="34" y="552"/>
                  </a:lnTo>
                  <a:lnTo>
                    <a:pt x="29" y="554"/>
                  </a:lnTo>
                  <a:lnTo>
                    <a:pt x="26" y="554"/>
                  </a:lnTo>
                  <a:lnTo>
                    <a:pt x="23" y="554"/>
                  </a:lnTo>
                  <a:lnTo>
                    <a:pt x="18" y="554"/>
                  </a:lnTo>
                  <a:lnTo>
                    <a:pt x="15" y="554"/>
                  </a:lnTo>
                  <a:lnTo>
                    <a:pt x="12" y="551"/>
                  </a:lnTo>
                  <a:lnTo>
                    <a:pt x="9" y="549"/>
                  </a:lnTo>
                  <a:lnTo>
                    <a:pt x="7" y="546"/>
                  </a:lnTo>
                  <a:lnTo>
                    <a:pt x="6" y="541"/>
                  </a:lnTo>
                  <a:lnTo>
                    <a:pt x="4" y="538"/>
                  </a:lnTo>
                  <a:lnTo>
                    <a:pt x="3" y="532"/>
                  </a:lnTo>
                  <a:lnTo>
                    <a:pt x="1" y="527"/>
                  </a:lnTo>
                  <a:lnTo>
                    <a:pt x="1" y="521"/>
                  </a:lnTo>
                  <a:lnTo>
                    <a:pt x="1" y="514"/>
                  </a:lnTo>
                  <a:lnTo>
                    <a:pt x="0" y="506"/>
                  </a:lnTo>
                  <a:lnTo>
                    <a:pt x="1" y="498"/>
                  </a:lnTo>
                  <a:lnTo>
                    <a:pt x="1" y="489"/>
                  </a:lnTo>
                  <a:lnTo>
                    <a:pt x="1" y="480"/>
                  </a:lnTo>
                  <a:lnTo>
                    <a:pt x="3" y="469"/>
                  </a:lnTo>
                  <a:lnTo>
                    <a:pt x="4" y="461"/>
                  </a:lnTo>
                  <a:lnTo>
                    <a:pt x="4" y="453"/>
                  </a:lnTo>
                  <a:lnTo>
                    <a:pt x="6" y="444"/>
                  </a:lnTo>
                  <a:lnTo>
                    <a:pt x="7" y="435"/>
                  </a:lnTo>
                  <a:lnTo>
                    <a:pt x="9" y="424"/>
                  </a:lnTo>
                  <a:lnTo>
                    <a:pt x="12" y="412"/>
                  </a:lnTo>
                  <a:lnTo>
                    <a:pt x="14" y="401"/>
                  </a:lnTo>
                  <a:lnTo>
                    <a:pt x="17" y="389"/>
                  </a:lnTo>
                  <a:lnTo>
                    <a:pt x="23" y="363"/>
                  </a:lnTo>
                  <a:lnTo>
                    <a:pt x="29" y="335"/>
                  </a:lnTo>
                  <a:lnTo>
                    <a:pt x="35" y="306"/>
                  </a:lnTo>
                  <a:lnTo>
                    <a:pt x="44" y="275"/>
                  </a:lnTo>
                  <a:lnTo>
                    <a:pt x="44" y="275"/>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314"/>
            <p:cNvSpPr>
              <a:spLocks/>
            </p:cNvSpPr>
            <p:nvPr/>
          </p:nvSpPr>
          <p:spPr bwMode="auto">
            <a:xfrm>
              <a:off x="3627" y="1210"/>
              <a:ext cx="51" cy="176"/>
            </a:xfrm>
            <a:custGeom>
              <a:avLst/>
              <a:gdLst>
                <a:gd name="T0" fmla="*/ 31 w 102"/>
                <a:gd name="T1" fmla="*/ 188 h 353"/>
                <a:gd name="T2" fmla="*/ 25 w 102"/>
                <a:gd name="T3" fmla="*/ 213 h 353"/>
                <a:gd name="T4" fmla="*/ 19 w 102"/>
                <a:gd name="T5" fmla="*/ 234 h 353"/>
                <a:gd name="T6" fmla="*/ 14 w 102"/>
                <a:gd name="T7" fmla="*/ 253 h 353"/>
                <a:gd name="T8" fmla="*/ 11 w 102"/>
                <a:gd name="T9" fmla="*/ 271 h 353"/>
                <a:gd name="T10" fmla="*/ 8 w 102"/>
                <a:gd name="T11" fmla="*/ 287 h 353"/>
                <a:gd name="T12" fmla="*/ 5 w 102"/>
                <a:gd name="T13" fmla="*/ 299 h 353"/>
                <a:gd name="T14" fmla="*/ 4 w 102"/>
                <a:gd name="T15" fmla="*/ 311 h 353"/>
                <a:gd name="T16" fmla="*/ 0 w 102"/>
                <a:gd name="T17" fmla="*/ 325 h 353"/>
                <a:gd name="T18" fmla="*/ 0 w 102"/>
                <a:gd name="T19" fmla="*/ 339 h 353"/>
                <a:gd name="T20" fmla="*/ 0 w 102"/>
                <a:gd name="T21" fmla="*/ 348 h 353"/>
                <a:gd name="T22" fmla="*/ 4 w 102"/>
                <a:gd name="T23" fmla="*/ 353 h 353"/>
                <a:gd name="T24" fmla="*/ 7 w 102"/>
                <a:gd name="T25" fmla="*/ 353 h 353"/>
                <a:gd name="T26" fmla="*/ 10 w 102"/>
                <a:gd name="T27" fmla="*/ 351 h 353"/>
                <a:gd name="T28" fmla="*/ 13 w 102"/>
                <a:gd name="T29" fmla="*/ 347 h 353"/>
                <a:gd name="T30" fmla="*/ 16 w 102"/>
                <a:gd name="T31" fmla="*/ 341 h 353"/>
                <a:gd name="T32" fmla="*/ 20 w 102"/>
                <a:gd name="T33" fmla="*/ 333 h 353"/>
                <a:gd name="T34" fmla="*/ 25 w 102"/>
                <a:gd name="T35" fmla="*/ 324 h 353"/>
                <a:gd name="T36" fmla="*/ 30 w 102"/>
                <a:gd name="T37" fmla="*/ 310 h 353"/>
                <a:gd name="T38" fmla="*/ 34 w 102"/>
                <a:gd name="T39" fmla="*/ 296 h 353"/>
                <a:gd name="T40" fmla="*/ 39 w 102"/>
                <a:gd name="T41" fmla="*/ 277 h 353"/>
                <a:gd name="T42" fmla="*/ 47 w 102"/>
                <a:gd name="T43" fmla="*/ 256 h 353"/>
                <a:gd name="T44" fmla="*/ 53 w 102"/>
                <a:gd name="T45" fmla="*/ 230 h 353"/>
                <a:gd name="T46" fmla="*/ 62 w 102"/>
                <a:gd name="T47" fmla="*/ 197 h 353"/>
                <a:gd name="T48" fmla="*/ 70 w 102"/>
                <a:gd name="T49" fmla="*/ 166 h 353"/>
                <a:gd name="T50" fmla="*/ 76 w 102"/>
                <a:gd name="T51" fmla="*/ 142 h 353"/>
                <a:gd name="T52" fmla="*/ 82 w 102"/>
                <a:gd name="T53" fmla="*/ 120 h 353"/>
                <a:gd name="T54" fmla="*/ 87 w 102"/>
                <a:gd name="T55" fmla="*/ 100 h 353"/>
                <a:gd name="T56" fmla="*/ 90 w 102"/>
                <a:gd name="T57" fmla="*/ 82 h 353"/>
                <a:gd name="T58" fmla="*/ 94 w 102"/>
                <a:gd name="T59" fmla="*/ 66 h 353"/>
                <a:gd name="T60" fmla="*/ 96 w 102"/>
                <a:gd name="T61" fmla="*/ 52 h 353"/>
                <a:gd name="T62" fmla="*/ 99 w 102"/>
                <a:gd name="T63" fmla="*/ 42 h 353"/>
                <a:gd name="T64" fmla="*/ 101 w 102"/>
                <a:gd name="T65" fmla="*/ 28 h 353"/>
                <a:gd name="T66" fmla="*/ 102 w 102"/>
                <a:gd name="T67" fmla="*/ 14 h 353"/>
                <a:gd name="T68" fmla="*/ 101 w 102"/>
                <a:gd name="T69" fmla="*/ 5 h 353"/>
                <a:gd name="T70" fmla="*/ 98 w 102"/>
                <a:gd name="T71" fmla="*/ 0 h 353"/>
                <a:gd name="T72" fmla="*/ 94 w 102"/>
                <a:gd name="T73" fmla="*/ 0 h 353"/>
                <a:gd name="T74" fmla="*/ 88 w 102"/>
                <a:gd name="T75" fmla="*/ 5 h 353"/>
                <a:gd name="T76" fmla="*/ 84 w 102"/>
                <a:gd name="T77" fmla="*/ 14 h 353"/>
                <a:gd name="T78" fmla="*/ 77 w 102"/>
                <a:gd name="T79" fmla="*/ 28 h 353"/>
                <a:gd name="T80" fmla="*/ 73 w 102"/>
                <a:gd name="T81" fmla="*/ 42 h 353"/>
                <a:gd name="T82" fmla="*/ 68 w 102"/>
                <a:gd name="T83" fmla="*/ 54 h 353"/>
                <a:gd name="T84" fmla="*/ 64 w 102"/>
                <a:gd name="T85" fmla="*/ 66 h 353"/>
                <a:gd name="T86" fmla="*/ 59 w 102"/>
                <a:gd name="T87" fmla="*/ 82 h 353"/>
                <a:gd name="T88" fmla="*/ 54 w 102"/>
                <a:gd name="T89" fmla="*/ 100 h 353"/>
                <a:gd name="T90" fmla="*/ 50 w 102"/>
                <a:gd name="T91" fmla="*/ 119 h 353"/>
                <a:gd name="T92" fmla="*/ 44 w 102"/>
                <a:gd name="T93" fmla="*/ 140 h 353"/>
                <a:gd name="T94" fmla="*/ 37 w 102"/>
                <a:gd name="T95" fmla="*/ 163 h 353"/>
                <a:gd name="T96" fmla="*/ 34 w 102"/>
                <a:gd name="T97" fmla="*/ 17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 h="353">
                  <a:moveTo>
                    <a:pt x="34" y="176"/>
                  </a:moveTo>
                  <a:lnTo>
                    <a:pt x="31" y="188"/>
                  </a:lnTo>
                  <a:lnTo>
                    <a:pt x="28" y="200"/>
                  </a:lnTo>
                  <a:lnTo>
                    <a:pt x="25" y="213"/>
                  </a:lnTo>
                  <a:lnTo>
                    <a:pt x="22" y="223"/>
                  </a:lnTo>
                  <a:lnTo>
                    <a:pt x="19" y="234"/>
                  </a:lnTo>
                  <a:lnTo>
                    <a:pt x="17" y="243"/>
                  </a:lnTo>
                  <a:lnTo>
                    <a:pt x="14" y="253"/>
                  </a:lnTo>
                  <a:lnTo>
                    <a:pt x="13" y="262"/>
                  </a:lnTo>
                  <a:lnTo>
                    <a:pt x="11" y="271"/>
                  </a:lnTo>
                  <a:lnTo>
                    <a:pt x="10" y="279"/>
                  </a:lnTo>
                  <a:lnTo>
                    <a:pt x="8" y="287"/>
                  </a:lnTo>
                  <a:lnTo>
                    <a:pt x="7" y="293"/>
                  </a:lnTo>
                  <a:lnTo>
                    <a:pt x="5" y="299"/>
                  </a:lnTo>
                  <a:lnTo>
                    <a:pt x="4" y="305"/>
                  </a:lnTo>
                  <a:lnTo>
                    <a:pt x="4" y="311"/>
                  </a:lnTo>
                  <a:lnTo>
                    <a:pt x="2" y="316"/>
                  </a:lnTo>
                  <a:lnTo>
                    <a:pt x="0" y="325"/>
                  </a:lnTo>
                  <a:lnTo>
                    <a:pt x="0" y="333"/>
                  </a:lnTo>
                  <a:lnTo>
                    <a:pt x="0" y="339"/>
                  </a:lnTo>
                  <a:lnTo>
                    <a:pt x="0" y="344"/>
                  </a:lnTo>
                  <a:lnTo>
                    <a:pt x="0" y="348"/>
                  </a:lnTo>
                  <a:lnTo>
                    <a:pt x="2" y="351"/>
                  </a:lnTo>
                  <a:lnTo>
                    <a:pt x="4" y="353"/>
                  </a:lnTo>
                  <a:lnTo>
                    <a:pt x="5" y="353"/>
                  </a:lnTo>
                  <a:lnTo>
                    <a:pt x="7" y="353"/>
                  </a:lnTo>
                  <a:lnTo>
                    <a:pt x="8" y="353"/>
                  </a:lnTo>
                  <a:lnTo>
                    <a:pt x="10" y="351"/>
                  </a:lnTo>
                  <a:lnTo>
                    <a:pt x="11" y="350"/>
                  </a:lnTo>
                  <a:lnTo>
                    <a:pt x="13" y="347"/>
                  </a:lnTo>
                  <a:lnTo>
                    <a:pt x="14" y="344"/>
                  </a:lnTo>
                  <a:lnTo>
                    <a:pt x="16" y="341"/>
                  </a:lnTo>
                  <a:lnTo>
                    <a:pt x="17" y="337"/>
                  </a:lnTo>
                  <a:lnTo>
                    <a:pt x="20" y="333"/>
                  </a:lnTo>
                  <a:lnTo>
                    <a:pt x="22" y="328"/>
                  </a:lnTo>
                  <a:lnTo>
                    <a:pt x="25" y="324"/>
                  </a:lnTo>
                  <a:lnTo>
                    <a:pt x="27" y="317"/>
                  </a:lnTo>
                  <a:lnTo>
                    <a:pt x="30" y="310"/>
                  </a:lnTo>
                  <a:lnTo>
                    <a:pt x="31" y="304"/>
                  </a:lnTo>
                  <a:lnTo>
                    <a:pt x="34" y="296"/>
                  </a:lnTo>
                  <a:lnTo>
                    <a:pt x="37" y="287"/>
                  </a:lnTo>
                  <a:lnTo>
                    <a:pt x="39" y="277"/>
                  </a:lnTo>
                  <a:lnTo>
                    <a:pt x="42" y="268"/>
                  </a:lnTo>
                  <a:lnTo>
                    <a:pt x="47" y="256"/>
                  </a:lnTo>
                  <a:lnTo>
                    <a:pt x="50" y="243"/>
                  </a:lnTo>
                  <a:lnTo>
                    <a:pt x="53" y="230"/>
                  </a:lnTo>
                  <a:lnTo>
                    <a:pt x="57" y="214"/>
                  </a:lnTo>
                  <a:lnTo>
                    <a:pt x="62" y="197"/>
                  </a:lnTo>
                  <a:lnTo>
                    <a:pt x="67" y="180"/>
                  </a:lnTo>
                  <a:lnTo>
                    <a:pt x="70" y="166"/>
                  </a:lnTo>
                  <a:lnTo>
                    <a:pt x="73" y="154"/>
                  </a:lnTo>
                  <a:lnTo>
                    <a:pt x="76" y="142"/>
                  </a:lnTo>
                  <a:lnTo>
                    <a:pt x="79" y="131"/>
                  </a:lnTo>
                  <a:lnTo>
                    <a:pt x="82" y="120"/>
                  </a:lnTo>
                  <a:lnTo>
                    <a:pt x="84" y="109"/>
                  </a:lnTo>
                  <a:lnTo>
                    <a:pt x="87" y="100"/>
                  </a:lnTo>
                  <a:lnTo>
                    <a:pt x="88" y="91"/>
                  </a:lnTo>
                  <a:lnTo>
                    <a:pt x="90" y="82"/>
                  </a:lnTo>
                  <a:lnTo>
                    <a:pt x="93" y="74"/>
                  </a:lnTo>
                  <a:lnTo>
                    <a:pt x="94" y="66"/>
                  </a:lnTo>
                  <a:lnTo>
                    <a:pt x="96" y="59"/>
                  </a:lnTo>
                  <a:lnTo>
                    <a:pt x="96" y="52"/>
                  </a:lnTo>
                  <a:lnTo>
                    <a:pt x="98" y="46"/>
                  </a:lnTo>
                  <a:lnTo>
                    <a:pt x="99" y="42"/>
                  </a:lnTo>
                  <a:lnTo>
                    <a:pt x="99" y="37"/>
                  </a:lnTo>
                  <a:lnTo>
                    <a:pt x="101" y="28"/>
                  </a:lnTo>
                  <a:lnTo>
                    <a:pt x="101" y="20"/>
                  </a:lnTo>
                  <a:lnTo>
                    <a:pt x="102" y="14"/>
                  </a:lnTo>
                  <a:lnTo>
                    <a:pt x="101" y="9"/>
                  </a:lnTo>
                  <a:lnTo>
                    <a:pt x="101" y="5"/>
                  </a:lnTo>
                  <a:lnTo>
                    <a:pt x="99" y="2"/>
                  </a:lnTo>
                  <a:lnTo>
                    <a:pt x="98" y="0"/>
                  </a:lnTo>
                  <a:lnTo>
                    <a:pt x="96" y="0"/>
                  </a:lnTo>
                  <a:lnTo>
                    <a:pt x="94" y="0"/>
                  </a:lnTo>
                  <a:lnTo>
                    <a:pt x="91" y="2"/>
                  </a:lnTo>
                  <a:lnTo>
                    <a:pt x="88" y="5"/>
                  </a:lnTo>
                  <a:lnTo>
                    <a:pt x="87" y="9"/>
                  </a:lnTo>
                  <a:lnTo>
                    <a:pt x="84" y="14"/>
                  </a:lnTo>
                  <a:lnTo>
                    <a:pt x="81" y="22"/>
                  </a:lnTo>
                  <a:lnTo>
                    <a:pt x="77" y="28"/>
                  </a:lnTo>
                  <a:lnTo>
                    <a:pt x="74" y="37"/>
                  </a:lnTo>
                  <a:lnTo>
                    <a:pt x="73" y="42"/>
                  </a:lnTo>
                  <a:lnTo>
                    <a:pt x="70" y="48"/>
                  </a:lnTo>
                  <a:lnTo>
                    <a:pt x="68" y="54"/>
                  </a:lnTo>
                  <a:lnTo>
                    <a:pt x="67" y="60"/>
                  </a:lnTo>
                  <a:lnTo>
                    <a:pt x="64" y="66"/>
                  </a:lnTo>
                  <a:lnTo>
                    <a:pt x="62" y="74"/>
                  </a:lnTo>
                  <a:lnTo>
                    <a:pt x="59" y="82"/>
                  </a:lnTo>
                  <a:lnTo>
                    <a:pt x="57" y="91"/>
                  </a:lnTo>
                  <a:lnTo>
                    <a:pt x="54" y="100"/>
                  </a:lnTo>
                  <a:lnTo>
                    <a:pt x="53" y="109"/>
                  </a:lnTo>
                  <a:lnTo>
                    <a:pt x="50" y="119"/>
                  </a:lnTo>
                  <a:lnTo>
                    <a:pt x="47" y="129"/>
                  </a:lnTo>
                  <a:lnTo>
                    <a:pt x="44" y="140"/>
                  </a:lnTo>
                  <a:lnTo>
                    <a:pt x="41" y="151"/>
                  </a:lnTo>
                  <a:lnTo>
                    <a:pt x="37" y="163"/>
                  </a:lnTo>
                  <a:lnTo>
                    <a:pt x="34" y="176"/>
                  </a:lnTo>
                  <a:lnTo>
                    <a:pt x="34" y="176"/>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315"/>
            <p:cNvSpPr>
              <a:spLocks/>
            </p:cNvSpPr>
            <p:nvPr/>
          </p:nvSpPr>
          <p:spPr bwMode="auto">
            <a:xfrm>
              <a:off x="3666" y="1306"/>
              <a:ext cx="40" cy="58"/>
            </a:xfrm>
            <a:custGeom>
              <a:avLst/>
              <a:gdLst>
                <a:gd name="T0" fmla="*/ 29 w 80"/>
                <a:gd name="T1" fmla="*/ 0 h 115"/>
                <a:gd name="T2" fmla="*/ 80 w 80"/>
                <a:gd name="T3" fmla="*/ 0 h 115"/>
                <a:gd name="T4" fmla="*/ 51 w 80"/>
                <a:gd name="T5" fmla="*/ 115 h 115"/>
                <a:gd name="T6" fmla="*/ 0 w 80"/>
                <a:gd name="T7" fmla="*/ 115 h 115"/>
                <a:gd name="T8" fmla="*/ 29 w 80"/>
                <a:gd name="T9" fmla="*/ 0 h 115"/>
              </a:gdLst>
              <a:ahLst/>
              <a:cxnLst>
                <a:cxn ang="0">
                  <a:pos x="T0" y="T1"/>
                </a:cxn>
                <a:cxn ang="0">
                  <a:pos x="T2" y="T3"/>
                </a:cxn>
                <a:cxn ang="0">
                  <a:pos x="T4" y="T5"/>
                </a:cxn>
                <a:cxn ang="0">
                  <a:pos x="T6" y="T7"/>
                </a:cxn>
                <a:cxn ang="0">
                  <a:pos x="T8" y="T9"/>
                </a:cxn>
              </a:cxnLst>
              <a:rect l="0" t="0" r="r" b="b"/>
              <a:pathLst>
                <a:path w="80" h="115">
                  <a:moveTo>
                    <a:pt x="29" y="0"/>
                  </a:moveTo>
                  <a:lnTo>
                    <a:pt x="80" y="0"/>
                  </a:lnTo>
                  <a:lnTo>
                    <a:pt x="51" y="115"/>
                  </a:lnTo>
                  <a:lnTo>
                    <a:pt x="0" y="115"/>
                  </a:lnTo>
                  <a:lnTo>
                    <a:pt x="29"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316"/>
            <p:cNvSpPr>
              <a:spLocks/>
            </p:cNvSpPr>
            <p:nvPr/>
          </p:nvSpPr>
          <p:spPr bwMode="auto">
            <a:xfrm>
              <a:off x="3691" y="1160"/>
              <a:ext cx="96" cy="277"/>
            </a:xfrm>
            <a:custGeom>
              <a:avLst/>
              <a:gdLst>
                <a:gd name="T0" fmla="*/ 88 w 193"/>
                <a:gd name="T1" fmla="*/ 122 h 554"/>
                <a:gd name="T2" fmla="*/ 110 w 193"/>
                <a:gd name="T3" fmla="*/ 67 h 554"/>
                <a:gd name="T4" fmla="*/ 131 w 193"/>
                <a:gd name="T5" fmla="*/ 27 h 554"/>
                <a:gd name="T6" fmla="*/ 151 w 193"/>
                <a:gd name="T7" fmla="*/ 5 h 554"/>
                <a:gd name="T8" fmla="*/ 174 w 193"/>
                <a:gd name="T9" fmla="*/ 0 h 554"/>
                <a:gd name="T10" fmla="*/ 190 w 193"/>
                <a:gd name="T11" fmla="*/ 16 h 554"/>
                <a:gd name="T12" fmla="*/ 193 w 193"/>
                <a:gd name="T13" fmla="*/ 48 h 554"/>
                <a:gd name="T14" fmla="*/ 188 w 193"/>
                <a:gd name="T15" fmla="*/ 96 h 554"/>
                <a:gd name="T16" fmla="*/ 174 w 193"/>
                <a:gd name="T17" fmla="*/ 154 h 554"/>
                <a:gd name="T18" fmla="*/ 151 w 193"/>
                <a:gd name="T19" fmla="*/ 213 h 554"/>
                <a:gd name="T20" fmla="*/ 134 w 193"/>
                <a:gd name="T21" fmla="*/ 253 h 554"/>
                <a:gd name="T22" fmla="*/ 139 w 193"/>
                <a:gd name="T23" fmla="*/ 276 h 554"/>
                <a:gd name="T24" fmla="*/ 134 w 193"/>
                <a:gd name="T25" fmla="*/ 324 h 554"/>
                <a:gd name="T26" fmla="*/ 117 w 193"/>
                <a:gd name="T27" fmla="*/ 398 h 554"/>
                <a:gd name="T28" fmla="*/ 90 w 193"/>
                <a:gd name="T29" fmla="*/ 475 h 554"/>
                <a:gd name="T30" fmla="*/ 73 w 193"/>
                <a:gd name="T31" fmla="*/ 510 h 554"/>
                <a:gd name="T32" fmla="*/ 57 w 193"/>
                <a:gd name="T33" fmla="*/ 537 h 554"/>
                <a:gd name="T34" fmla="*/ 40 w 193"/>
                <a:gd name="T35" fmla="*/ 551 h 554"/>
                <a:gd name="T36" fmla="*/ 22 w 193"/>
                <a:gd name="T37" fmla="*/ 554 h 554"/>
                <a:gd name="T38" fmla="*/ 10 w 193"/>
                <a:gd name="T39" fmla="*/ 547 h 554"/>
                <a:gd name="T40" fmla="*/ 3 w 193"/>
                <a:gd name="T41" fmla="*/ 532 h 554"/>
                <a:gd name="T42" fmla="*/ 0 w 193"/>
                <a:gd name="T43" fmla="*/ 509 h 554"/>
                <a:gd name="T44" fmla="*/ 2 w 193"/>
                <a:gd name="T45" fmla="*/ 478 h 554"/>
                <a:gd name="T46" fmla="*/ 7 w 193"/>
                <a:gd name="T47" fmla="*/ 438 h 554"/>
                <a:gd name="T48" fmla="*/ 33 w 193"/>
                <a:gd name="T49" fmla="*/ 393 h 554"/>
                <a:gd name="T50" fmla="*/ 47 w 193"/>
                <a:gd name="T51" fmla="*/ 413 h 554"/>
                <a:gd name="T52" fmla="*/ 43 w 193"/>
                <a:gd name="T53" fmla="*/ 441 h 554"/>
                <a:gd name="T54" fmla="*/ 43 w 193"/>
                <a:gd name="T55" fmla="*/ 457 h 554"/>
                <a:gd name="T56" fmla="*/ 48 w 193"/>
                <a:gd name="T57" fmla="*/ 463 h 554"/>
                <a:gd name="T58" fmla="*/ 54 w 193"/>
                <a:gd name="T59" fmla="*/ 461 h 554"/>
                <a:gd name="T60" fmla="*/ 64 w 193"/>
                <a:gd name="T61" fmla="*/ 447 h 554"/>
                <a:gd name="T62" fmla="*/ 74 w 193"/>
                <a:gd name="T63" fmla="*/ 423 h 554"/>
                <a:gd name="T64" fmla="*/ 84 w 193"/>
                <a:gd name="T65" fmla="*/ 392 h 554"/>
                <a:gd name="T66" fmla="*/ 93 w 193"/>
                <a:gd name="T67" fmla="*/ 358 h 554"/>
                <a:gd name="T68" fmla="*/ 96 w 193"/>
                <a:gd name="T69" fmla="*/ 330 h 554"/>
                <a:gd name="T70" fmla="*/ 96 w 193"/>
                <a:gd name="T71" fmla="*/ 313 h 554"/>
                <a:gd name="T72" fmla="*/ 91 w 193"/>
                <a:gd name="T73" fmla="*/ 306 h 554"/>
                <a:gd name="T74" fmla="*/ 80 w 193"/>
                <a:gd name="T75" fmla="*/ 310 h 554"/>
                <a:gd name="T76" fmla="*/ 110 w 193"/>
                <a:gd name="T77" fmla="*/ 208 h 554"/>
                <a:gd name="T78" fmla="*/ 117 w 193"/>
                <a:gd name="T79" fmla="*/ 204 h 554"/>
                <a:gd name="T80" fmla="*/ 127 w 193"/>
                <a:gd name="T81" fmla="*/ 190 h 554"/>
                <a:gd name="T82" fmla="*/ 142 w 193"/>
                <a:gd name="T83" fmla="*/ 147 h 554"/>
                <a:gd name="T84" fmla="*/ 148 w 193"/>
                <a:gd name="T85" fmla="*/ 107 h 554"/>
                <a:gd name="T86" fmla="*/ 148 w 193"/>
                <a:gd name="T87" fmla="*/ 96 h 554"/>
                <a:gd name="T88" fmla="*/ 144 w 193"/>
                <a:gd name="T89" fmla="*/ 93 h 554"/>
                <a:gd name="T90" fmla="*/ 136 w 193"/>
                <a:gd name="T91" fmla="*/ 96 h 554"/>
                <a:gd name="T92" fmla="*/ 130 w 193"/>
                <a:gd name="T93" fmla="*/ 108 h 554"/>
                <a:gd name="T94" fmla="*/ 121 w 193"/>
                <a:gd name="T95" fmla="*/ 130 h 554"/>
                <a:gd name="T96" fmla="*/ 110 w 193"/>
                <a:gd name="T97" fmla="*/ 16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554">
                  <a:moveTo>
                    <a:pt x="110" y="164"/>
                  </a:moveTo>
                  <a:lnTo>
                    <a:pt x="96" y="151"/>
                  </a:lnTo>
                  <a:lnTo>
                    <a:pt x="84" y="139"/>
                  </a:lnTo>
                  <a:lnTo>
                    <a:pt x="88" y="122"/>
                  </a:lnTo>
                  <a:lnTo>
                    <a:pt x="94" y="107"/>
                  </a:lnTo>
                  <a:lnTo>
                    <a:pt x="99" y="93"/>
                  </a:lnTo>
                  <a:lnTo>
                    <a:pt x="105" y="79"/>
                  </a:lnTo>
                  <a:lnTo>
                    <a:pt x="110" y="67"/>
                  </a:lnTo>
                  <a:lnTo>
                    <a:pt x="114" y="56"/>
                  </a:lnTo>
                  <a:lnTo>
                    <a:pt x="121" y="45"/>
                  </a:lnTo>
                  <a:lnTo>
                    <a:pt x="125" y="36"/>
                  </a:lnTo>
                  <a:lnTo>
                    <a:pt x="131" y="27"/>
                  </a:lnTo>
                  <a:lnTo>
                    <a:pt x="136" y="20"/>
                  </a:lnTo>
                  <a:lnTo>
                    <a:pt x="141" y="14"/>
                  </a:lnTo>
                  <a:lnTo>
                    <a:pt x="147" y="8"/>
                  </a:lnTo>
                  <a:lnTo>
                    <a:pt x="151" y="5"/>
                  </a:lnTo>
                  <a:lnTo>
                    <a:pt x="158" y="2"/>
                  </a:lnTo>
                  <a:lnTo>
                    <a:pt x="162" y="0"/>
                  </a:lnTo>
                  <a:lnTo>
                    <a:pt x="168" y="0"/>
                  </a:lnTo>
                  <a:lnTo>
                    <a:pt x="174" y="0"/>
                  </a:lnTo>
                  <a:lnTo>
                    <a:pt x="179" y="2"/>
                  </a:lnTo>
                  <a:lnTo>
                    <a:pt x="184" y="5"/>
                  </a:lnTo>
                  <a:lnTo>
                    <a:pt x="187" y="10"/>
                  </a:lnTo>
                  <a:lnTo>
                    <a:pt x="190" y="16"/>
                  </a:lnTo>
                  <a:lnTo>
                    <a:pt x="191" y="22"/>
                  </a:lnTo>
                  <a:lnTo>
                    <a:pt x="193" y="30"/>
                  </a:lnTo>
                  <a:lnTo>
                    <a:pt x="193" y="39"/>
                  </a:lnTo>
                  <a:lnTo>
                    <a:pt x="193" y="48"/>
                  </a:lnTo>
                  <a:lnTo>
                    <a:pt x="193" y="59"/>
                  </a:lnTo>
                  <a:lnTo>
                    <a:pt x="191" y="71"/>
                  </a:lnTo>
                  <a:lnTo>
                    <a:pt x="190" y="84"/>
                  </a:lnTo>
                  <a:lnTo>
                    <a:pt x="188" y="96"/>
                  </a:lnTo>
                  <a:lnTo>
                    <a:pt x="185" y="108"/>
                  </a:lnTo>
                  <a:lnTo>
                    <a:pt x="182" y="122"/>
                  </a:lnTo>
                  <a:lnTo>
                    <a:pt x="179" y="138"/>
                  </a:lnTo>
                  <a:lnTo>
                    <a:pt x="174" y="154"/>
                  </a:lnTo>
                  <a:lnTo>
                    <a:pt x="168" y="170"/>
                  </a:lnTo>
                  <a:lnTo>
                    <a:pt x="164" y="185"/>
                  </a:lnTo>
                  <a:lnTo>
                    <a:pt x="158" y="201"/>
                  </a:lnTo>
                  <a:lnTo>
                    <a:pt x="151" y="213"/>
                  </a:lnTo>
                  <a:lnTo>
                    <a:pt x="145" y="227"/>
                  </a:lnTo>
                  <a:lnTo>
                    <a:pt x="139" y="238"/>
                  </a:lnTo>
                  <a:lnTo>
                    <a:pt x="131" y="250"/>
                  </a:lnTo>
                  <a:lnTo>
                    <a:pt x="134" y="253"/>
                  </a:lnTo>
                  <a:lnTo>
                    <a:pt x="136" y="258"/>
                  </a:lnTo>
                  <a:lnTo>
                    <a:pt x="137" y="262"/>
                  </a:lnTo>
                  <a:lnTo>
                    <a:pt x="139" y="267"/>
                  </a:lnTo>
                  <a:lnTo>
                    <a:pt x="139" y="276"/>
                  </a:lnTo>
                  <a:lnTo>
                    <a:pt x="139" y="287"/>
                  </a:lnTo>
                  <a:lnTo>
                    <a:pt x="137" y="298"/>
                  </a:lnTo>
                  <a:lnTo>
                    <a:pt x="137" y="310"/>
                  </a:lnTo>
                  <a:lnTo>
                    <a:pt x="134" y="324"/>
                  </a:lnTo>
                  <a:lnTo>
                    <a:pt x="131" y="339"/>
                  </a:lnTo>
                  <a:lnTo>
                    <a:pt x="128" y="356"/>
                  </a:lnTo>
                  <a:lnTo>
                    <a:pt x="124" y="375"/>
                  </a:lnTo>
                  <a:lnTo>
                    <a:pt x="117" y="398"/>
                  </a:lnTo>
                  <a:lnTo>
                    <a:pt x="110" y="421"/>
                  </a:lnTo>
                  <a:lnTo>
                    <a:pt x="102" y="443"/>
                  </a:lnTo>
                  <a:lnTo>
                    <a:pt x="94" y="464"/>
                  </a:lnTo>
                  <a:lnTo>
                    <a:pt x="90" y="475"/>
                  </a:lnTo>
                  <a:lnTo>
                    <a:pt x="87" y="484"/>
                  </a:lnTo>
                  <a:lnTo>
                    <a:pt x="82" y="494"/>
                  </a:lnTo>
                  <a:lnTo>
                    <a:pt x="77" y="503"/>
                  </a:lnTo>
                  <a:lnTo>
                    <a:pt x="73" y="510"/>
                  </a:lnTo>
                  <a:lnTo>
                    <a:pt x="70" y="518"/>
                  </a:lnTo>
                  <a:lnTo>
                    <a:pt x="65" y="524"/>
                  </a:lnTo>
                  <a:lnTo>
                    <a:pt x="60" y="530"/>
                  </a:lnTo>
                  <a:lnTo>
                    <a:pt x="57" y="537"/>
                  </a:lnTo>
                  <a:lnTo>
                    <a:pt x="53" y="541"/>
                  </a:lnTo>
                  <a:lnTo>
                    <a:pt x="48" y="544"/>
                  </a:lnTo>
                  <a:lnTo>
                    <a:pt x="43" y="549"/>
                  </a:lnTo>
                  <a:lnTo>
                    <a:pt x="40" y="551"/>
                  </a:lnTo>
                  <a:lnTo>
                    <a:pt x="36" y="552"/>
                  </a:lnTo>
                  <a:lnTo>
                    <a:pt x="31" y="554"/>
                  </a:lnTo>
                  <a:lnTo>
                    <a:pt x="27" y="554"/>
                  </a:lnTo>
                  <a:lnTo>
                    <a:pt x="22" y="554"/>
                  </a:lnTo>
                  <a:lnTo>
                    <a:pt x="19" y="554"/>
                  </a:lnTo>
                  <a:lnTo>
                    <a:pt x="16" y="552"/>
                  </a:lnTo>
                  <a:lnTo>
                    <a:pt x="13" y="551"/>
                  </a:lnTo>
                  <a:lnTo>
                    <a:pt x="10" y="547"/>
                  </a:lnTo>
                  <a:lnTo>
                    <a:pt x="8" y="544"/>
                  </a:lnTo>
                  <a:lnTo>
                    <a:pt x="5" y="541"/>
                  </a:lnTo>
                  <a:lnTo>
                    <a:pt x="3" y="537"/>
                  </a:lnTo>
                  <a:lnTo>
                    <a:pt x="3" y="532"/>
                  </a:lnTo>
                  <a:lnTo>
                    <a:pt x="2" y="527"/>
                  </a:lnTo>
                  <a:lnTo>
                    <a:pt x="0" y="521"/>
                  </a:lnTo>
                  <a:lnTo>
                    <a:pt x="0" y="517"/>
                  </a:lnTo>
                  <a:lnTo>
                    <a:pt x="0" y="509"/>
                  </a:lnTo>
                  <a:lnTo>
                    <a:pt x="0" y="503"/>
                  </a:lnTo>
                  <a:lnTo>
                    <a:pt x="0" y="495"/>
                  </a:lnTo>
                  <a:lnTo>
                    <a:pt x="0" y="487"/>
                  </a:lnTo>
                  <a:lnTo>
                    <a:pt x="2" y="478"/>
                  </a:lnTo>
                  <a:lnTo>
                    <a:pt x="2" y="469"/>
                  </a:lnTo>
                  <a:lnTo>
                    <a:pt x="3" y="460"/>
                  </a:lnTo>
                  <a:lnTo>
                    <a:pt x="5" y="449"/>
                  </a:lnTo>
                  <a:lnTo>
                    <a:pt x="7" y="438"/>
                  </a:lnTo>
                  <a:lnTo>
                    <a:pt x="8" y="427"/>
                  </a:lnTo>
                  <a:lnTo>
                    <a:pt x="10" y="416"/>
                  </a:lnTo>
                  <a:lnTo>
                    <a:pt x="13" y="404"/>
                  </a:lnTo>
                  <a:lnTo>
                    <a:pt x="33" y="393"/>
                  </a:lnTo>
                  <a:lnTo>
                    <a:pt x="53" y="384"/>
                  </a:lnTo>
                  <a:lnTo>
                    <a:pt x="50" y="395"/>
                  </a:lnTo>
                  <a:lnTo>
                    <a:pt x="48" y="404"/>
                  </a:lnTo>
                  <a:lnTo>
                    <a:pt x="47" y="413"/>
                  </a:lnTo>
                  <a:lnTo>
                    <a:pt x="45" y="423"/>
                  </a:lnTo>
                  <a:lnTo>
                    <a:pt x="43" y="429"/>
                  </a:lnTo>
                  <a:lnTo>
                    <a:pt x="43" y="435"/>
                  </a:lnTo>
                  <a:lnTo>
                    <a:pt x="43" y="441"/>
                  </a:lnTo>
                  <a:lnTo>
                    <a:pt x="43" y="446"/>
                  </a:lnTo>
                  <a:lnTo>
                    <a:pt x="43" y="450"/>
                  </a:lnTo>
                  <a:lnTo>
                    <a:pt x="43" y="453"/>
                  </a:lnTo>
                  <a:lnTo>
                    <a:pt x="43" y="457"/>
                  </a:lnTo>
                  <a:lnTo>
                    <a:pt x="43" y="460"/>
                  </a:lnTo>
                  <a:lnTo>
                    <a:pt x="45" y="461"/>
                  </a:lnTo>
                  <a:lnTo>
                    <a:pt x="47" y="463"/>
                  </a:lnTo>
                  <a:lnTo>
                    <a:pt x="48" y="463"/>
                  </a:lnTo>
                  <a:lnTo>
                    <a:pt x="50" y="464"/>
                  </a:lnTo>
                  <a:lnTo>
                    <a:pt x="51" y="463"/>
                  </a:lnTo>
                  <a:lnTo>
                    <a:pt x="53" y="463"/>
                  </a:lnTo>
                  <a:lnTo>
                    <a:pt x="54" y="461"/>
                  </a:lnTo>
                  <a:lnTo>
                    <a:pt x="57" y="458"/>
                  </a:lnTo>
                  <a:lnTo>
                    <a:pt x="59" y="455"/>
                  </a:lnTo>
                  <a:lnTo>
                    <a:pt x="62" y="452"/>
                  </a:lnTo>
                  <a:lnTo>
                    <a:pt x="64" y="447"/>
                  </a:lnTo>
                  <a:lnTo>
                    <a:pt x="67" y="441"/>
                  </a:lnTo>
                  <a:lnTo>
                    <a:pt x="70" y="436"/>
                  </a:lnTo>
                  <a:lnTo>
                    <a:pt x="71" y="430"/>
                  </a:lnTo>
                  <a:lnTo>
                    <a:pt x="74" y="423"/>
                  </a:lnTo>
                  <a:lnTo>
                    <a:pt x="77" y="416"/>
                  </a:lnTo>
                  <a:lnTo>
                    <a:pt x="79" y="409"/>
                  </a:lnTo>
                  <a:lnTo>
                    <a:pt x="82" y="401"/>
                  </a:lnTo>
                  <a:lnTo>
                    <a:pt x="84" y="392"/>
                  </a:lnTo>
                  <a:lnTo>
                    <a:pt x="87" y="383"/>
                  </a:lnTo>
                  <a:lnTo>
                    <a:pt x="88" y="373"/>
                  </a:lnTo>
                  <a:lnTo>
                    <a:pt x="91" y="366"/>
                  </a:lnTo>
                  <a:lnTo>
                    <a:pt x="93" y="358"/>
                  </a:lnTo>
                  <a:lnTo>
                    <a:pt x="94" y="350"/>
                  </a:lnTo>
                  <a:lnTo>
                    <a:pt x="94" y="342"/>
                  </a:lnTo>
                  <a:lnTo>
                    <a:pt x="96" y="336"/>
                  </a:lnTo>
                  <a:lnTo>
                    <a:pt x="96" y="330"/>
                  </a:lnTo>
                  <a:lnTo>
                    <a:pt x="97" y="326"/>
                  </a:lnTo>
                  <a:lnTo>
                    <a:pt x="97" y="321"/>
                  </a:lnTo>
                  <a:lnTo>
                    <a:pt x="97" y="316"/>
                  </a:lnTo>
                  <a:lnTo>
                    <a:pt x="96" y="313"/>
                  </a:lnTo>
                  <a:lnTo>
                    <a:pt x="96" y="310"/>
                  </a:lnTo>
                  <a:lnTo>
                    <a:pt x="94" y="307"/>
                  </a:lnTo>
                  <a:lnTo>
                    <a:pt x="93" y="306"/>
                  </a:lnTo>
                  <a:lnTo>
                    <a:pt x="91" y="306"/>
                  </a:lnTo>
                  <a:lnTo>
                    <a:pt x="90" y="306"/>
                  </a:lnTo>
                  <a:lnTo>
                    <a:pt x="88" y="306"/>
                  </a:lnTo>
                  <a:lnTo>
                    <a:pt x="85" y="307"/>
                  </a:lnTo>
                  <a:lnTo>
                    <a:pt x="80" y="310"/>
                  </a:lnTo>
                  <a:lnTo>
                    <a:pt x="76" y="313"/>
                  </a:lnTo>
                  <a:lnTo>
                    <a:pt x="105" y="207"/>
                  </a:lnTo>
                  <a:lnTo>
                    <a:pt x="108" y="208"/>
                  </a:lnTo>
                  <a:lnTo>
                    <a:pt x="110" y="208"/>
                  </a:lnTo>
                  <a:lnTo>
                    <a:pt x="111" y="208"/>
                  </a:lnTo>
                  <a:lnTo>
                    <a:pt x="113" y="208"/>
                  </a:lnTo>
                  <a:lnTo>
                    <a:pt x="116" y="207"/>
                  </a:lnTo>
                  <a:lnTo>
                    <a:pt x="117" y="204"/>
                  </a:lnTo>
                  <a:lnTo>
                    <a:pt x="119" y="202"/>
                  </a:lnTo>
                  <a:lnTo>
                    <a:pt x="122" y="199"/>
                  </a:lnTo>
                  <a:lnTo>
                    <a:pt x="124" y="195"/>
                  </a:lnTo>
                  <a:lnTo>
                    <a:pt x="127" y="190"/>
                  </a:lnTo>
                  <a:lnTo>
                    <a:pt x="131" y="181"/>
                  </a:lnTo>
                  <a:lnTo>
                    <a:pt x="134" y="170"/>
                  </a:lnTo>
                  <a:lnTo>
                    <a:pt x="139" y="159"/>
                  </a:lnTo>
                  <a:lnTo>
                    <a:pt x="142" y="147"/>
                  </a:lnTo>
                  <a:lnTo>
                    <a:pt x="145" y="134"/>
                  </a:lnTo>
                  <a:lnTo>
                    <a:pt x="147" y="124"/>
                  </a:lnTo>
                  <a:lnTo>
                    <a:pt x="148" y="114"/>
                  </a:lnTo>
                  <a:lnTo>
                    <a:pt x="148" y="107"/>
                  </a:lnTo>
                  <a:lnTo>
                    <a:pt x="148" y="104"/>
                  </a:lnTo>
                  <a:lnTo>
                    <a:pt x="148" y="101"/>
                  </a:lnTo>
                  <a:lnTo>
                    <a:pt x="148" y="97"/>
                  </a:lnTo>
                  <a:lnTo>
                    <a:pt x="148" y="96"/>
                  </a:lnTo>
                  <a:lnTo>
                    <a:pt x="147" y="94"/>
                  </a:lnTo>
                  <a:lnTo>
                    <a:pt x="145" y="93"/>
                  </a:lnTo>
                  <a:lnTo>
                    <a:pt x="145" y="93"/>
                  </a:lnTo>
                  <a:lnTo>
                    <a:pt x="144" y="93"/>
                  </a:lnTo>
                  <a:lnTo>
                    <a:pt x="142" y="93"/>
                  </a:lnTo>
                  <a:lnTo>
                    <a:pt x="141" y="93"/>
                  </a:lnTo>
                  <a:lnTo>
                    <a:pt x="139" y="94"/>
                  </a:lnTo>
                  <a:lnTo>
                    <a:pt x="136" y="96"/>
                  </a:lnTo>
                  <a:lnTo>
                    <a:pt x="134" y="99"/>
                  </a:lnTo>
                  <a:lnTo>
                    <a:pt x="133" y="101"/>
                  </a:lnTo>
                  <a:lnTo>
                    <a:pt x="131" y="104"/>
                  </a:lnTo>
                  <a:lnTo>
                    <a:pt x="130" y="108"/>
                  </a:lnTo>
                  <a:lnTo>
                    <a:pt x="127" y="113"/>
                  </a:lnTo>
                  <a:lnTo>
                    <a:pt x="125" y="118"/>
                  </a:lnTo>
                  <a:lnTo>
                    <a:pt x="122" y="124"/>
                  </a:lnTo>
                  <a:lnTo>
                    <a:pt x="121" y="130"/>
                  </a:lnTo>
                  <a:lnTo>
                    <a:pt x="117" y="138"/>
                  </a:lnTo>
                  <a:lnTo>
                    <a:pt x="114" y="145"/>
                  </a:lnTo>
                  <a:lnTo>
                    <a:pt x="113" y="154"/>
                  </a:lnTo>
                  <a:lnTo>
                    <a:pt x="110" y="164"/>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317"/>
            <p:cNvSpPr>
              <a:spLocks/>
            </p:cNvSpPr>
            <p:nvPr/>
          </p:nvSpPr>
          <p:spPr bwMode="auto">
            <a:xfrm>
              <a:off x="3779" y="1234"/>
              <a:ext cx="78" cy="203"/>
            </a:xfrm>
            <a:custGeom>
              <a:avLst/>
              <a:gdLst>
                <a:gd name="T0" fmla="*/ 116 w 157"/>
                <a:gd name="T1" fmla="*/ 261 h 406"/>
                <a:gd name="T2" fmla="*/ 105 w 157"/>
                <a:gd name="T3" fmla="*/ 293 h 406"/>
                <a:gd name="T4" fmla="*/ 88 w 157"/>
                <a:gd name="T5" fmla="*/ 338 h 406"/>
                <a:gd name="T6" fmla="*/ 76 w 157"/>
                <a:gd name="T7" fmla="*/ 359 h 406"/>
                <a:gd name="T8" fmla="*/ 65 w 157"/>
                <a:gd name="T9" fmla="*/ 378 h 406"/>
                <a:gd name="T10" fmla="*/ 54 w 157"/>
                <a:gd name="T11" fmla="*/ 392 h 406"/>
                <a:gd name="T12" fmla="*/ 43 w 157"/>
                <a:gd name="T13" fmla="*/ 401 h 406"/>
                <a:gd name="T14" fmla="*/ 32 w 157"/>
                <a:gd name="T15" fmla="*/ 406 h 406"/>
                <a:gd name="T16" fmla="*/ 15 w 157"/>
                <a:gd name="T17" fmla="*/ 403 h 406"/>
                <a:gd name="T18" fmla="*/ 6 w 157"/>
                <a:gd name="T19" fmla="*/ 392 h 406"/>
                <a:gd name="T20" fmla="*/ 3 w 157"/>
                <a:gd name="T21" fmla="*/ 379 h 406"/>
                <a:gd name="T22" fmla="*/ 0 w 157"/>
                <a:gd name="T23" fmla="*/ 364 h 406"/>
                <a:gd name="T24" fmla="*/ 2 w 157"/>
                <a:gd name="T25" fmla="*/ 330 h 406"/>
                <a:gd name="T26" fmla="*/ 6 w 157"/>
                <a:gd name="T27" fmla="*/ 288 h 406"/>
                <a:gd name="T28" fmla="*/ 12 w 157"/>
                <a:gd name="T29" fmla="*/ 256 h 406"/>
                <a:gd name="T30" fmla="*/ 22 w 157"/>
                <a:gd name="T31" fmla="*/ 219 h 406"/>
                <a:gd name="T32" fmla="*/ 32 w 157"/>
                <a:gd name="T33" fmla="*/ 176 h 406"/>
                <a:gd name="T34" fmla="*/ 45 w 157"/>
                <a:gd name="T35" fmla="*/ 137 h 406"/>
                <a:gd name="T36" fmla="*/ 56 w 157"/>
                <a:gd name="T37" fmla="*/ 105 h 406"/>
                <a:gd name="T38" fmla="*/ 74 w 157"/>
                <a:gd name="T39" fmla="*/ 65 h 406"/>
                <a:gd name="T40" fmla="*/ 91 w 157"/>
                <a:gd name="T41" fmla="*/ 33 h 406"/>
                <a:gd name="T42" fmla="*/ 105 w 157"/>
                <a:gd name="T43" fmla="*/ 14 h 406"/>
                <a:gd name="T44" fmla="*/ 116 w 157"/>
                <a:gd name="T45" fmla="*/ 5 h 406"/>
                <a:gd name="T46" fmla="*/ 128 w 157"/>
                <a:gd name="T47" fmla="*/ 0 h 406"/>
                <a:gd name="T48" fmla="*/ 142 w 157"/>
                <a:gd name="T49" fmla="*/ 2 h 406"/>
                <a:gd name="T50" fmla="*/ 151 w 157"/>
                <a:gd name="T51" fmla="*/ 13 h 406"/>
                <a:gd name="T52" fmla="*/ 157 w 157"/>
                <a:gd name="T53" fmla="*/ 34 h 406"/>
                <a:gd name="T54" fmla="*/ 157 w 157"/>
                <a:gd name="T55" fmla="*/ 64 h 406"/>
                <a:gd name="T56" fmla="*/ 153 w 157"/>
                <a:gd name="T57" fmla="*/ 102 h 406"/>
                <a:gd name="T58" fmla="*/ 128 w 157"/>
                <a:gd name="T59" fmla="*/ 142 h 406"/>
                <a:gd name="T60" fmla="*/ 113 w 157"/>
                <a:gd name="T61" fmla="*/ 130 h 406"/>
                <a:gd name="T62" fmla="*/ 114 w 157"/>
                <a:gd name="T63" fmla="*/ 117 h 406"/>
                <a:gd name="T64" fmla="*/ 113 w 157"/>
                <a:gd name="T65" fmla="*/ 108 h 406"/>
                <a:gd name="T66" fmla="*/ 111 w 157"/>
                <a:gd name="T67" fmla="*/ 104 h 406"/>
                <a:gd name="T68" fmla="*/ 103 w 157"/>
                <a:gd name="T69" fmla="*/ 102 h 406"/>
                <a:gd name="T70" fmla="*/ 97 w 157"/>
                <a:gd name="T71" fmla="*/ 108 h 406"/>
                <a:gd name="T72" fmla="*/ 88 w 157"/>
                <a:gd name="T73" fmla="*/ 122 h 406"/>
                <a:gd name="T74" fmla="*/ 79 w 157"/>
                <a:gd name="T75" fmla="*/ 144 h 406"/>
                <a:gd name="T76" fmla="*/ 69 w 157"/>
                <a:gd name="T77" fmla="*/ 173 h 406"/>
                <a:gd name="T78" fmla="*/ 59 w 157"/>
                <a:gd name="T79" fmla="*/ 208 h 406"/>
                <a:gd name="T80" fmla="*/ 51 w 157"/>
                <a:gd name="T81" fmla="*/ 241 h 406"/>
                <a:gd name="T82" fmla="*/ 46 w 157"/>
                <a:gd name="T83" fmla="*/ 267 h 406"/>
                <a:gd name="T84" fmla="*/ 45 w 157"/>
                <a:gd name="T85" fmla="*/ 287 h 406"/>
                <a:gd name="T86" fmla="*/ 46 w 157"/>
                <a:gd name="T87" fmla="*/ 299 h 406"/>
                <a:gd name="T88" fmla="*/ 51 w 157"/>
                <a:gd name="T89" fmla="*/ 305 h 406"/>
                <a:gd name="T90" fmla="*/ 56 w 157"/>
                <a:gd name="T91" fmla="*/ 305 h 406"/>
                <a:gd name="T92" fmla="*/ 62 w 157"/>
                <a:gd name="T93" fmla="*/ 301 h 406"/>
                <a:gd name="T94" fmla="*/ 68 w 157"/>
                <a:gd name="T95" fmla="*/ 292 h 406"/>
                <a:gd name="T96" fmla="*/ 74 w 157"/>
                <a:gd name="T97" fmla="*/ 278 h 406"/>
                <a:gd name="T98" fmla="*/ 82 w 157"/>
                <a:gd name="T99" fmla="*/ 259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406">
                  <a:moveTo>
                    <a:pt x="86" y="245"/>
                  </a:moveTo>
                  <a:lnTo>
                    <a:pt x="102" y="253"/>
                  </a:lnTo>
                  <a:lnTo>
                    <a:pt x="116" y="261"/>
                  </a:lnTo>
                  <a:lnTo>
                    <a:pt x="113" y="272"/>
                  </a:lnTo>
                  <a:lnTo>
                    <a:pt x="108" y="282"/>
                  </a:lnTo>
                  <a:lnTo>
                    <a:pt x="105" y="293"/>
                  </a:lnTo>
                  <a:lnTo>
                    <a:pt x="102" y="302"/>
                  </a:lnTo>
                  <a:lnTo>
                    <a:pt x="94" y="321"/>
                  </a:lnTo>
                  <a:lnTo>
                    <a:pt x="88" y="338"/>
                  </a:lnTo>
                  <a:lnTo>
                    <a:pt x="83" y="346"/>
                  </a:lnTo>
                  <a:lnTo>
                    <a:pt x="80" y="353"/>
                  </a:lnTo>
                  <a:lnTo>
                    <a:pt x="76" y="359"/>
                  </a:lnTo>
                  <a:lnTo>
                    <a:pt x="72" y="366"/>
                  </a:lnTo>
                  <a:lnTo>
                    <a:pt x="69" y="372"/>
                  </a:lnTo>
                  <a:lnTo>
                    <a:pt x="65" y="378"/>
                  </a:lnTo>
                  <a:lnTo>
                    <a:pt x="62" y="382"/>
                  </a:lnTo>
                  <a:lnTo>
                    <a:pt x="59" y="389"/>
                  </a:lnTo>
                  <a:lnTo>
                    <a:pt x="54" y="392"/>
                  </a:lnTo>
                  <a:lnTo>
                    <a:pt x="51" y="396"/>
                  </a:lnTo>
                  <a:lnTo>
                    <a:pt x="48" y="399"/>
                  </a:lnTo>
                  <a:lnTo>
                    <a:pt x="43" y="401"/>
                  </a:lnTo>
                  <a:lnTo>
                    <a:pt x="40" y="404"/>
                  </a:lnTo>
                  <a:lnTo>
                    <a:pt x="35" y="406"/>
                  </a:lnTo>
                  <a:lnTo>
                    <a:pt x="32" y="406"/>
                  </a:lnTo>
                  <a:lnTo>
                    <a:pt x="29" y="406"/>
                  </a:lnTo>
                  <a:lnTo>
                    <a:pt x="22" y="406"/>
                  </a:lnTo>
                  <a:lnTo>
                    <a:pt x="15" y="403"/>
                  </a:lnTo>
                  <a:lnTo>
                    <a:pt x="11" y="399"/>
                  </a:lnTo>
                  <a:lnTo>
                    <a:pt x="8" y="395"/>
                  </a:lnTo>
                  <a:lnTo>
                    <a:pt x="6" y="392"/>
                  </a:lnTo>
                  <a:lnTo>
                    <a:pt x="5" y="387"/>
                  </a:lnTo>
                  <a:lnTo>
                    <a:pt x="3" y="384"/>
                  </a:lnTo>
                  <a:lnTo>
                    <a:pt x="3" y="379"/>
                  </a:lnTo>
                  <a:lnTo>
                    <a:pt x="2" y="375"/>
                  </a:lnTo>
                  <a:lnTo>
                    <a:pt x="2" y="369"/>
                  </a:lnTo>
                  <a:lnTo>
                    <a:pt x="0" y="364"/>
                  </a:lnTo>
                  <a:lnTo>
                    <a:pt x="0" y="358"/>
                  </a:lnTo>
                  <a:lnTo>
                    <a:pt x="0" y="344"/>
                  </a:lnTo>
                  <a:lnTo>
                    <a:pt x="2" y="330"/>
                  </a:lnTo>
                  <a:lnTo>
                    <a:pt x="3" y="313"/>
                  </a:lnTo>
                  <a:lnTo>
                    <a:pt x="6" y="298"/>
                  </a:lnTo>
                  <a:lnTo>
                    <a:pt x="6" y="288"/>
                  </a:lnTo>
                  <a:lnTo>
                    <a:pt x="8" y="278"/>
                  </a:lnTo>
                  <a:lnTo>
                    <a:pt x="11" y="268"/>
                  </a:lnTo>
                  <a:lnTo>
                    <a:pt x="12" y="256"/>
                  </a:lnTo>
                  <a:lnTo>
                    <a:pt x="15" y="245"/>
                  </a:lnTo>
                  <a:lnTo>
                    <a:pt x="19" y="231"/>
                  </a:lnTo>
                  <a:lnTo>
                    <a:pt x="22" y="219"/>
                  </a:lnTo>
                  <a:lnTo>
                    <a:pt x="26" y="205"/>
                  </a:lnTo>
                  <a:lnTo>
                    <a:pt x="29" y="190"/>
                  </a:lnTo>
                  <a:lnTo>
                    <a:pt x="32" y="176"/>
                  </a:lnTo>
                  <a:lnTo>
                    <a:pt x="37" y="162"/>
                  </a:lnTo>
                  <a:lnTo>
                    <a:pt x="40" y="150"/>
                  </a:lnTo>
                  <a:lnTo>
                    <a:pt x="45" y="137"/>
                  </a:lnTo>
                  <a:lnTo>
                    <a:pt x="48" y="127"/>
                  </a:lnTo>
                  <a:lnTo>
                    <a:pt x="52" y="116"/>
                  </a:lnTo>
                  <a:lnTo>
                    <a:pt x="56" y="105"/>
                  </a:lnTo>
                  <a:lnTo>
                    <a:pt x="62" y="91"/>
                  </a:lnTo>
                  <a:lnTo>
                    <a:pt x="68" y="77"/>
                  </a:lnTo>
                  <a:lnTo>
                    <a:pt x="74" y="65"/>
                  </a:lnTo>
                  <a:lnTo>
                    <a:pt x="80" y="53"/>
                  </a:lnTo>
                  <a:lnTo>
                    <a:pt x="85" y="42"/>
                  </a:lnTo>
                  <a:lnTo>
                    <a:pt x="91" y="33"/>
                  </a:lnTo>
                  <a:lnTo>
                    <a:pt x="96" y="23"/>
                  </a:lnTo>
                  <a:lnTo>
                    <a:pt x="100" y="17"/>
                  </a:lnTo>
                  <a:lnTo>
                    <a:pt x="105" y="14"/>
                  </a:lnTo>
                  <a:lnTo>
                    <a:pt x="108" y="10"/>
                  </a:lnTo>
                  <a:lnTo>
                    <a:pt x="113" y="6"/>
                  </a:lnTo>
                  <a:lnTo>
                    <a:pt x="116" y="5"/>
                  </a:lnTo>
                  <a:lnTo>
                    <a:pt x="120" y="2"/>
                  </a:lnTo>
                  <a:lnTo>
                    <a:pt x="123" y="0"/>
                  </a:lnTo>
                  <a:lnTo>
                    <a:pt x="128" y="0"/>
                  </a:lnTo>
                  <a:lnTo>
                    <a:pt x="131" y="0"/>
                  </a:lnTo>
                  <a:lnTo>
                    <a:pt x="137" y="0"/>
                  </a:lnTo>
                  <a:lnTo>
                    <a:pt x="142" y="2"/>
                  </a:lnTo>
                  <a:lnTo>
                    <a:pt x="145" y="5"/>
                  </a:lnTo>
                  <a:lnTo>
                    <a:pt x="150" y="8"/>
                  </a:lnTo>
                  <a:lnTo>
                    <a:pt x="151" y="13"/>
                  </a:lnTo>
                  <a:lnTo>
                    <a:pt x="154" y="19"/>
                  </a:lnTo>
                  <a:lnTo>
                    <a:pt x="156" y="27"/>
                  </a:lnTo>
                  <a:lnTo>
                    <a:pt x="157" y="34"/>
                  </a:lnTo>
                  <a:lnTo>
                    <a:pt x="157" y="43"/>
                  </a:lnTo>
                  <a:lnTo>
                    <a:pt x="157" y="53"/>
                  </a:lnTo>
                  <a:lnTo>
                    <a:pt x="157" y="64"/>
                  </a:lnTo>
                  <a:lnTo>
                    <a:pt x="156" y="76"/>
                  </a:lnTo>
                  <a:lnTo>
                    <a:pt x="154" y="88"/>
                  </a:lnTo>
                  <a:lnTo>
                    <a:pt x="153" y="102"/>
                  </a:lnTo>
                  <a:lnTo>
                    <a:pt x="150" y="117"/>
                  </a:lnTo>
                  <a:lnTo>
                    <a:pt x="148" y="133"/>
                  </a:lnTo>
                  <a:lnTo>
                    <a:pt x="128" y="142"/>
                  </a:lnTo>
                  <a:lnTo>
                    <a:pt x="109" y="153"/>
                  </a:lnTo>
                  <a:lnTo>
                    <a:pt x="111" y="141"/>
                  </a:lnTo>
                  <a:lnTo>
                    <a:pt x="113" y="130"/>
                  </a:lnTo>
                  <a:lnTo>
                    <a:pt x="114" y="125"/>
                  </a:lnTo>
                  <a:lnTo>
                    <a:pt x="114" y="122"/>
                  </a:lnTo>
                  <a:lnTo>
                    <a:pt x="114" y="117"/>
                  </a:lnTo>
                  <a:lnTo>
                    <a:pt x="114" y="114"/>
                  </a:lnTo>
                  <a:lnTo>
                    <a:pt x="114" y="111"/>
                  </a:lnTo>
                  <a:lnTo>
                    <a:pt x="113" y="108"/>
                  </a:lnTo>
                  <a:lnTo>
                    <a:pt x="113" y="107"/>
                  </a:lnTo>
                  <a:lnTo>
                    <a:pt x="111" y="105"/>
                  </a:lnTo>
                  <a:lnTo>
                    <a:pt x="111" y="104"/>
                  </a:lnTo>
                  <a:lnTo>
                    <a:pt x="109" y="102"/>
                  </a:lnTo>
                  <a:lnTo>
                    <a:pt x="106" y="102"/>
                  </a:lnTo>
                  <a:lnTo>
                    <a:pt x="103" y="102"/>
                  </a:lnTo>
                  <a:lnTo>
                    <a:pt x="102" y="104"/>
                  </a:lnTo>
                  <a:lnTo>
                    <a:pt x="99" y="105"/>
                  </a:lnTo>
                  <a:lnTo>
                    <a:pt x="97" y="108"/>
                  </a:lnTo>
                  <a:lnTo>
                    <a:pt x="94" y="113"/>
                  </a:lnTo>
                  <a:lnTo>
                    <a:pt x="91" y="117"/>
                  </a:lnTo>
                  <a:lnTo>
                    <a:pt x="88" y="122"/>
                  </a:lnTo>
                  <a:lnTo>
                    <a:pt x="85" y="128"/>
                  </a:lnTo>
                  <a:lnTo>
                    <a:pt x="82" y="136"/>
                  </a:lnTo>
                  <a:lnTo>
                    <a:pt x="79" y="144"/>
                  </a:lnTo>
                  <a:lnTo>
                    <a:pt x="76" y="153"/>
                  </a:lnTo>
                  <a:lnTo>
                    <a:pt x="72" y="162"/>
                  </a:lnTo>
                  <a:lnTo>
                    <a:pt x="69" y="173"/>
                  </a:lnTo>
                  <a:lnTo>
                    <a:pt x="66" y="184"/>
                  </a:lnTo>
                  <a:lnTo>
                    <a:pt x="63" y="196"/>
                  </a:lnTo>
                  <a:lnTo>
                    <a:pt x="59" y="208"/>
                  </a:lnTo>
                  <a:lnTo>
                    <a:pt x="56" y="221"/>
                  </a:lnTo>
                  <a:lnTo>
                    <a:pt x="54" y="231"/>
                  </a:lnTo>
                  <a:lnTo>
                    <a:pt x="51" y="241"/>
                  </a:lnTo>
                  <a:lnTo>
                    <a:pt x="49" y="252"/>
                  </a:lnTo>
                  <a:lnTo>
                    <a:pt x="48" y="259"/>
                  </a:lnTo>
                  <a:lnTo>
                    <a:pt x="46" y="267"/>
                  </a:lnTo>
                  <a:lnTo>
                    <a:pt x="46" y="275"/>
                  </a:lnTo>
                  <a:lnTo>
                    <a:pt x="46" y="281"/>
                  </a:lnTo>
                  <a:lnTo>
                    <a:pt x="45" y="287"/>
                  </a:lnTo>
                  <a:lnTo>
                    <a:pt x="46" y="292"/>
                  </a:lnTo>
                  <a:lnTo>
                    <a:pt x="46" y="296"/>
                  </a:lnTo>
                  <a:lnTo>
                    <a:pt x="46" y="299"/>
                  </a:lnTo>
                  <a:lnTo>
                    <a:pt x="48" y="302"/>
                  </a:lnTo>
                  <a:lnTo>
                    <a:pt x="49" y="304"/>
                  </a:lnTo>
                  <a:lnTo>
                    <a:pt x="51" y="305"/>
                  </a:lnTo>
                  <a:lnTo>
                    <a:pt x="52" y="307"/>
                  </a:lnTo>
                  <a:lnTo>
                    <a:pt x="54" y="305"/>
                  </a:lnTo>
                  <a:lnTo>
                    <a:pt x="56" y="305"/>
                  </a:lnTo>
                  <a:lnTo>
                    <a:pt x="59" y="304"/>
                  </a:lnTo>
                  <a:lnTo>
                    <a:pt x="60" y="302"/>
                  </a:lnTo>
                  <a:lnTo>
                    <a:pt x="62" y="301"/>
                  </a:lnTo>
                  <a:lnTo>
                    <a:pt x="63" y="298"/>
                  </a:lnTo>
                  <a:lnTo>
                    <a:pt x="66" y="295"/>
                  </a:lnTo>
                  <a:lnTo>
                    <a:pt x="68" y="292"/>
                  </a:lnTo>
                  <a:lnTo>
                    <a:pt x="69" y="287"/>
                  </a:lnTo>
                  <a:lnTo>
                    <a:pt x="72" y="282"/>
                  </a:lnTo>
                  <a:lnTo>
                    <a:pt x="74" y="278"/>
                  </a:lnTo>
                  <a:lnTo>
                    <a:pt x="77" y="272"/>
                  </a:lnTo>
                  <a:lnTo>
                    <a:pt x="79" y="265"/>
                  </a:lnTo>
                  <a:lnTo>
                    <a:pt x="82" y="259"/>
                  </a:lnTo>
                  <a:lnTo>
                    <a:pt x="85" y="253"/>
                  </a:lnTo>
                  <a:lnTo>
                    <a:pt x="86" y="245"/>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318"/>
            <p:cNvSpPr>
              <a:spLocks/>
            </p:cNvSpPr>
            <p:nvPr/>
          </p:nvSpPr>
          <p:spPr bwMode="auto">
            <a:xfrm>
              <a:off x="3837" y="1234"/>
              <a:ext cx="78" cy="203"/>
            </a:xfrm>
            <a:custGeom>
              <a:avLst/>
              <a:gdLst>
                <a:gd name="T0" fmla="*/ 86 w 156"/>
                <a:gd name="T1" fmla="*/ 241 h 406"/>
                <a:gd name="T2" fmla="*/ 49 w 156"/>
                <a:gd name="T3" fmla="*/ 248 h 406"/>
                <a:gd name="T4" fmla="*/ 46 w 156"/>
                <a:gd name="T5" fmla="*/ 264 h 406"/>
                <a:gd name="T6" fmla="*/ 43 w 156"/>
                <a:gd name="T7" fmla="*/ 278 h 406"/>
                <a:gd name="T8" fmla="*/ 42 w 156"/>
                <a:gd name="T9" fmla="*/ 288 h 406"/>
                <a:gd name="T10" fmla="*/ 42 w 156"/>
                <a:gd name="T11" fmla="*/ 299 h 406"/>
                <a:gd name="T12" fmla="*/ 42 w 156"/>
                <a:gd name="T13" fmla="*/ 309 h 406"/>
                <a:gd name="T14" fmla="*/ 43 w 156"/>
                <a:gd name="T15" fmla="*/ 315 h 406"/>
                <a:gd name="T16" fmla="*/ 46 w 156"/>
                <a:gd name="T17" fmla="*/ 318 h 406"/>
                <a:gd name="T18" fmla="*/ 51 w 156"/>
                <a:gd name="T19" fmla="*/ 318 h 406"/>
                <a:gd name="T20" fmla="*/ 57 w 156"/>
                <a:gd name="T21" fmla="*/ 312 h 406"/>
                <a:gd name="T22" fmla="*/ 63 w 156"/>
                <a:gd name="T23" fmla="*/ 304 h 406"/>
                <a:gd name="T24" fmla="*/ 69 w 156"/>
                <a:gd name="T25" fmla="*/ 292 h 406"/>
                <a:gd name="T26" fmla="*/ 90 w 156"/>
                <a:gd name="T27" fmla="*/ 290 h 406"/>
                <a:gd name="T28" fmla="*/ 99 w 156"/>
                <a:gd name="T29" fmla="*/ 310 h 406"/>
                <a:gd name="T30" fmla="*/ 88 w 156"/>
                <a:gd name="T31" fmla="*/ 336 h 406"/>
                <a:gd name="T32" fmla="*/ 77 w 156"/>
                <a:gd name="T33" fmla="*/ 356 h 406"/>
                <a:gd name="T34" fmla="*/ 68 w 156"/>
                <a:gd name="T35" fmla="*/ 373 h 406"/>
                <a:gd name="T36" fmla="*/ 59 w 156"/>
                <a:gd name="T37" fmla="*/ 386 h 406"/>
                <a:gd name="T38" fmla="*/ 49 w 156"/>
                <a:gd name="T39" fmla="*/ 396 h 406"/>
                <a:gd name="T40" fmla="*/ 40 w 156"/>
                <a:gd name="T41" fmla="*/ 403 h 406"/>
                <a:gd name="T42" fmla="*/ 31 w 156"/>
                <a:gd name="T43" fmla="*/ 406 h 406"/>
                <a:gd name="T44" fmla="*/ 20 w 156"/>
                <a:gd name="T45" fmla="*/ 406 h 406"/>
                <a:gd name="T46" fmla="*/ 14 w 156"/>
                <a:gd name="T47" fmla="*/ 403 h 406"/>
                <a:gd name="T48" fmla="*/ 8 w 156"/>
                <a:gd name="T49" fmla="*/ 398 h 406"/>
                <a:gd name="T50" fmla="*/ 3 w 156"/>
                <a:gd name="T51" fmla="*/ 389 h 406"/>
                <a:gd name="T52" fmla="*/ 2 w 156"/>
                <a:gd name="T53" fmla="*/ 378 h 406"/>
                <a:gd name="T54" fmla="*/ 0 w 156"/>
                <a:gd name="T55" fmla="*/ 364 h 406"/>
                <a:gd name="T56" fmla="*/ 0 w 156"/>
                <a:gd name="T57" fmla="*/ 347 h 406"/>
                <a:gd name="T58" fmla="*/ 2 w 156"/>
                <a:gd name="T59" fmla="*/ 327 h 406"/>
                <a:gd name="T60" fmla="*/ 5 w 156"/>
                <a:gd name="T61" fmla="*/ 302 h 406"/>
                <a:gd name="T62" fmla="*/ 9 w 156"/>
                <a:gd name="T63" fmla="*/ 278 h 406"/>
                <a:gd name="T64" fmla="*/ 14 w 156"/>
                <a:gd name="T65" fmla="*/ 250 h 406"/>
                <a:gd name="T66" fmla="*/ 22 w 156"/>
                <a:gd name="T67" fmla="*/ 219 h 406"/>
                <a:gd name="T68" fmla="*/ 31 w 156"/>
                <a:gd name="T69" fmla="*/ 182 h 406"/>
                <a:gd name="T70" fmla="*/ 43 w 156"/>
                <a:gd name="T71" fmla="*/ 141 h 406"/>
                <a:gd name="T72" fmla="*/ 57 w 156"/>
                <a:gd name="T73" fmla="*/ 104 h 406"/>
                <a:gd name="T74" fmla="*/ 69 w 156"/>
                <a:gd name="T75" fmla="*/ 71 h 406"/>
                <a:gd name="T76" fmla="*/ 80 w 156"/>
                <a:gd name="T77" fmla="*/ 50 h 406"/>
                <a:gd name="T78" fmla="*/ 88 w 156"/>
                <a:gd name="T79" fmla="*/ 37 h 406"/>
                <a:gd name="T80" fmla="*/ 94 w 156"/>
                <a:gd name="T81" fmla="*/ 27 h 406"/>
                <a:gd name="T82" fmla="*/ 102 w 156"/>
                <a:gd name="T83" fmla="*/ 17 h 406"/>
                <a:gd name="T84" fmla="*/ 108 w 156"/>
                <a:gd name="T85" fmla="*/ 11 h 406"/>
                <a:gd name="T86" fmla="*/ 114 w 156"/>
                <a:gd name="T87" fmla="*/ 5 h 406"/>
                <a:gd name="T88" fmla="*/ 120 w 156"/>
                <a:gd name="T89" fmla="*/ 2 h 406"/>
                <a:gd name="T90" fmla="*/ 127 w 156"/>
                <a:gd name="T91" fmla="*/ 0 h 406"/>
                <a:gd name="T92" fmla="*/ 134 w 156"/>
                <a:gd name="T93" fmla="*/ 0 h 406"/>
                <a:gd name="T94" fmla="*/ 142 w 156"/>
                <a:gd name="T95" fmla="*/ 3 h 406"/>
                <a:gd name="T96" fmla="*/ 148 w 156"/>
                <a:gd name="T97" fmla="*/ 10 h 406"/>
                <a:gd name="T98" fmla="*/ 153 w 156"/>
                <a:gd name="T99" fmla="*/ 19 h 406"/>
                <a:gd name="T100" fmla="*/ 154 w 156"/>
                <a:gd name="T101" fmla="*/ 31 h 406"/>
                <a:gd name="T102" fmla="*/ 156 w 156"/>
                <a:gd name="T103" fmla="*/ 47 h 406"/>
                <a:gd name="T104" fmla="*/ 156 w 156"/>
                <a:gd name="T105" fmla="*/ 65 h 406"/>
                <a:gd name="T106" fmla="*/ 153 w 156"/>
                <a:gd name="T107" fmla="*/ 87 h 406"/>
                <a:gd name="T108" fmla="*/ 150 w 156"/>
                <a:gd name="T109" fmla="*/ 111 h 406"/>
                <a:gd name="T110" fmla="*/ 145 w 156"/>
                <a:gd name="T111" fmla="*/ 139 h 406"/>
                <a:gd name="T112" fmla="*/ 139 w 156"/>
                <a:gd name="T113" fmla="*/ 170 h 406"/>
                <a:gd name="T114" fmla="*/ 130 w 156"/>
                <a:gd name="T115" fmla="*/ 204 h 406"/>
                <a:gd name="T116" fmla="*/ 123 w 156"/>
                <a:gd name="T117" fmla="*/ 231 h 406"/>
                <a:gd name="T118" fmla="*/ 122 w 156"/>
                <a:gd name="T119" fmla="*/ 241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6" h="406">
                  <a:moveTo>
                    <a:pt x="122" y="241"/>
                  </a:moveTo>
                  <a:lnTo>
                    <a:pt x="86" y="241"/>
                  </a:lnTo>
                  <a:lnTo>
                    <a:pt x="51" y="241"/>
                  </a:lnTo>
                  <a:lnTo>
                    <a:pt x="49" y="248"/>
                  </a:lnTo>
                  <a:lnTo>
                    <a:pt x="48" y="256"/>
                  </a:lnTo>
                  <a:lnTo>
                    <a:pt x="46" y="264"/>
                  </a:lnTo>
                  <a:lnTo>
                    <a:pt x="45" y="272"/>
                  </a:lnTo>
                  <a:lnTo>
                    <a:pt x="43" y="278"/>
                  </a:lnTo>
                  <a:lnTo>
                    <a:pt x="43" y="284"/>
                  </a:lnTo>
                  <a:lnTo>
                    <a:pt x="42" y="288"/>
                  </a:lnTo>
                  <a:lnTo>
                    <a:pt x="42" y="293"/>
                  </a:lnTo>
                  <a:lnTo>
                    <a:pt x="42" y="299"/>
                  </a:lnTo>
                  <a:lnTo>
                    <a:pt x="42" y="304"/>
                  </a:lnTo>
                  <a:lnTo>
                    <a:pt x="42" y="309"/>
                  </a:lnTo>
                  <a:lnTo>
                    <a:pt x="43" y="312"/>
                  </a:lnTo>
                  <a:lnTo>
                    <a:pt x="43" y="315"/>
                  </a:lnTo>
                  <a:lnTo>
                    <a:pt x="45" y="316"/>
                  </a:lnTo>
                  <a:lnTo>
                    <a:pt x="46" y="318"/>
                  </a:lnTo>
                  <a:lnTo>
                    <a:pt x="49" y="319"/>
                  </a:lnTo>
                  <a:lnTo>
                    <a:pt x="51" y="318"/>
                  </a:lnTo>
                  <a:lnTo>
                    <a:pt x="54" y="316"/>
                  </a:lnTo>
                  <a:lnTo>
                    <a:pt x="57" y="312"/>
                  </a:lnTo>
                  <a:lnTo>
                    <a:pt x="62" y="307"/>
                  </a:lnTo>
                  <a:lnTo>
                    <a:pt x="63" y="304"/>
                  </a:lnTo>
                  <a:lnTo>
                    <a:pt x="66" y="298"/>
                  </a:lnTo>
                  <a:lnTo>
                    <a:pt x="69" y="292"/>
                  </a:lnTo>
                  <a:lnTo>
                    <a:pt x="74" y="284"/>
                  </a:lnTo>
                  <a:lnTo>
                    <a:pt x="90" y="290"/>
                  </a:lnTo>
                  <a:lnTo>
                    <a:pt x="105" y="296"/>
                  </a:lnTo>
                  <a:lnTo>
                    <a:pt x="99" y="310"/>
                  </a:lnTo>
                  <a:lnTo>
                    <a:pt x="94" y="324"/>
                  </a:lnTo>
                  <a:lnTo>
                    <a:pt x="88" y="336"/>
                  </a:lnTo>
                  <a:lnTo>
                    <a:pt x="83" y="347"/>
                  </a:lnTo>
                  <a:lnTo>
                    <a:pt x="77" y="356"/>
                  </a:lnTo>
                  <a:lnTo>
                    <a:pt x="73" y="366"/>
                  </a:lnTo>
                  <a:lnTo>
                    <a:pt x="68" y="373"/>
                  </a:lnTo>
                  <a:lnTo>
                    <a:pt x="63" y="381"/>
                  </a:lnTo>
                  <a:lnTo>
                    <a:pt x="59" y="386"/>
                  </a:lnTo>
                  <a:lnTo>
                    <a:pt x="54" y="392"/>
                  </a:lnTo>
                  <a:lnTo>
                    <a:pt x="49" y="396"/>
                  </a:lnTo>
                  <a:lnTo>
                    <a:pt x="45" y="399"/>
                  </a:lnTo>
                  <a:lnTo>
                    <a:pt x="40" y="403"/>
                  </a:lnTo>
                  <a:lnTo>
                    <a:pt x="36" y="404"/>
                  </a:lnTo>
                  <a:lnTo>
                    <a:pt x="31" y="406"/>
                  </a:lnTo>
                  <a:lnTo>
                    <a:pt x="25" y="406"/>
                  </a:lnTo>
                  <a:lnTo>
                    <a:pt x="20" y="406"/>
                  </a:lnTo>
                  <a:lnTo>
                    <a:pt x="17" y="404"/>
                  </a:lnTo>
                  <a:lnTo>
                    <a:pt x="14" y="403"/>
                  </a:lnTo>
                  <a:lnTo>
                    <a:pt x="11" y="401"/>
                  </a:lnTo>
                  <a:lnTo>
                    <a:pt x="8" y="398"/>
                  </a:lnTo>
                  <a:lnTo>
                    <a:pt x="6" y="393"/>
                  </a:lnTo>
                  <a:lnTo>
                    <a:pt x="3" y="389"/>
                  </a:lnTo>
                  <a:lnTo>
                    <a:pt x="3" y="384"/>
                  </a:lnTo>
                  <a:lnTo>
                    <a:pt x="2" y="378"/>
                  </a:lnTo>
                  <a:lnTo>
                    <a:pt x="0" y="372"/>
                  </a:lnTo>
                  <a:lnTo>
                    <a:pt x="0" y="364"/>
                  </a:lnTo>
                  <a:lnTo>
                    <a:pt x="0" y="356"/>
                  </a:lnTo>
                  <a:lnTo>
                    <a:pt x="0" y="347"/>
                  </a:lnTo>
                  <a:lnTo>
                    <a:pt x="2" y="338"/>
                  </a:lnTo>
                  <a:lnTo>
                    <a:pt x="2" y="327"/>
                  </a:lnTo>
                  <a:lnTo>
                    <a:pt x="3" y="315"/>
                  </a:lnTo>
                  <a:lnTo>
                    <a:pt x="5" y="302"/>
                  </a:lnTo>
                  <a:lnTo>
                    <a:pt x="6" y="290"/>
                  </a:lnTo>
                  <a:lnTo>
                    <a:pt x="9" y="278"/>
                  </a:lnTo>
                  <a:lnTo>
                    <a:pt x="11" y="264"/>
                  </a:lnTo>
                  <a:lnTo>
                    <a:pt x="14" y="250"/>
                  </a:lnTo>
                  <a:lnTo>
                    <a:pt x="17" y="235"/>
                  </a:lnTo>
                  <a:lnTo>
                    <a:pt x="22" y="219"/>
                  </a:lnTo>
                  <a:lnTo>
                    <a:pt x="25" y="204"/>
                  </a:lnTo>
                  <a:lnTo>
                    <a:pt x="31" y="182"/>
                  </a:lnTo>
                  <a:lnTo>
                    <a:pt x="37" y="161"/>
                  </a:lnTo>
                  <a:lnTo>
                    <a:pt x="43" y="141"/>
                  </a:lnTo>
                  <a:lnTo>
                    <a:pt x="49" y="122"/>
                  </a:lnTo>
                  <a:lnTo>
                    <a:pt x="57" y="104"/>
                  </a:lnTo>
                  <a:lnTo>
                    <a:pt x="63" y="87"/>
                  </a:lnTo>
                  <a:lnTo>
                    <a:pt x="69" y="71"/>
                  </a:lnTo>
                  <a:lnTo>
                    <a:pt x="77" y="56"/>
                  </a:lnTo>
                  <a:lnTo>
                    <a:pt x="80" y="50"/>
                  </a:lnTo>
                  <a:lnTo>
                    <a:pt x="85" y="43"/>
                  </a:lnTo>
                  <a:lnTo>
                    <a:pt x="88" y="37"/>
                  </a:lnTo>
                  <a:lnTo>
                    <a:pt x="91" y="31"/>
                  </a:lnTo>
                  <a:lnTo>
                    <a:pt x="94" y="27"/>
                  </a:lnTo>
                  <a:lnTo>
                    <a:pt x="97" y="22"/>
                  </a:lnTo>
                  <a:lnTo>
                    <a:pt x="102" y="17"/>
                  </a:lnTo>
                  <a:lnTo>
                    <a:pt x="105" y="14"/>
                  </a:lnTo>
                  <a:lnTo>
                    <a:pt x="108" y="11"/>
                  </a:lnTo>
                  <a:lnTo>
                    <a:pt x="111" y="8"/>
                  </a:lnTo>
                  <a:lnTo>
                    <a:pt x="114" y="5"/>
                  </a:lnTo>
                  <a:lnTo>
                    <a:pt x="117" y="3"/>
                  </a:lnTo>
                  <a:lnTo>
                    <a:pt x="120" y="2"/>
                  </a:lnTo>
                  <a:lnTo>
                    <a:pt x="123" y="0"/>
                  </a:lnTo>
                  <a:lnTo>
                    <a:pt x="127" y="0"/>
                  </a:lnTo>
                  <a:lnTo>
                    <a:pt x="130" y="0"/>
                  </a:lnTo>
                  <a:lnTo>
                    <a:pt x="134" y="0"/>
                  </a:lnTo>
                  <a:lnTo>
                    <a:pt x="139" y="2"/>
                  </a:lnTo>
                  <a:lnTo>
                    <a:pt x="142" y="3"/>
                  </a:lnTo>
                  <a:lnTo>
                    <a:pt x="145" y="6"/>
                  </a:lnTo>
                  <a:lnTo>
                    <a:pt x="148" y="10"/>
                  </a:lnTo>
                  <a:lnTo>
                    <a:pt x="151" y="14"/>
                  </a:lnTo>
                  <a:lnTo>
                    <a:pt x="153" y="19"/>
                  </a:lnTo>
                  <a:lnTo>
                    <a:pt x="154" y="25"/>
                  </a:lnTo>
                  <a:lnTo>
                    <a:pt x="154" y="31"/>
                  </a:lnTo>
                  <a:lnTo>
                    <a:pt x="156" y="39"/>
                  </a:lnTo>
                  <a:lnTo>
                    <a:pt x="156" y="47"/>
                  </a:lnTo>
                  <a:lnTo>
                    <a:pt x="156" y="56"/>
                  </a:lnTo>
                  <a:lnTo>
                    <a:pt x="156" y="65"/>
                  </a:lnTo>
                  <a:lnTo>
                    <a:pt x="154" y="76"/>
                  </a:lnTo>
                  <a:lnTo>
                    <a:pt x="153" y="87"/>
                  </a:lnTo>
                  <a:lnTo>
                    <a:pt x="153" y="99"/>
                  </a:lnTo>
                  <a:lnTo>
                    <a:pt x="150" y="111"/>
                  </a:lnTo>
                  <a:lnTo>
                    <a:pt x="148" y="124"/>
                  </a:lnTo>
                  <a:lnTo>
                    <a:pt x="145" y="139"/>
                  </a:lnTo>
                  <a:lnTo>
                    <a:pt x="142" y="153"/>
                  </a:lnTo>
                  <a:lnTo>
                    <a:pt x="139" y="170"/>
                  </a:lnTo>
                  <a:lnTo>
                    <a:pt x="134" y="187"/>
                  </a:lnTo>
                  <a:lnTo>
                    <a:pt x="130" y="204"/>
                  </a:lnTo>
                  <a:lnTo>
                    <a:pt x="125" y="224"/>
                  </a:lnTo>
                  <a:lnTo>
                    <a:pt x="123" y="231"/>
                  </a:lnTo>
                  <a:lnTo>
                    <a:pt x="122" y="241"/>
                  </a:lnTo>
                  <a:lnTo>
                    <a:pt x="122" y="241"/>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319"/>
            <p:cNvSpPr>
              <a:spLocks/>
            </p:cNvSpPr>
            <p:nvPr/>
          </p:nvSpPr>
          <p:spPr bwMode="auto">
            <a:xfrm>
              <a:off x="3872" y="1278"/>
              <a:ext cx="23" cy="40"/>
            </a:xfrm>
            <a:custGeom>
              <a:avLst/>
              <a:gdLst>
                <a:gd name="T0" fmla="*/ 36 w 47"/>
                <a:gd name="T1" fmla="*/ 80 h 80"/>
                <a:gd name="T2" fmla="*/ 37 w 47"/>
                <a:gd name="T3" fmla="*/ 70 h 80"/>
                <a:gd name="T4" fmla="*/ 39 w 47"/>
                <a:gd name="T5" fmla="*/ 60 h 80"/>
                <a:gd name="T6" fmla="*/ 42 w 47"/>
                <a:gd name="T7" fmla="*/ 51 h 80"/>
                <a:gd name="T8" fmla="*/ 44 w 47"/>
                <a:gd name="T9" fmla="*/ 43 h 80"/>
                <a:gd name="T10" fmla="*/ 44 w 47"/>
                <a:gd name="T11" fmla="*/ 36 h 80"/>
                <a:gd name="T12" fmla="*/ 45 w 47"/>
                <a:gd name="T13" fmla="*/ 29 h 80"/>
                <a:gd name="T14" fmla="*/ 45 w 47"/>
                <a:gd name="T15" fmla="*/ 23 h 80"/>
                <a:gd name="T16" fmla="*/ 47 w 47"/>
                <a:gd name="T17" fmla="*/ 19 h 80"/>
                <a:gd name="T18" fmla="*/ 47 w 47"/>
                <a:gd name="T19" fmla="*/ 14 h 80"/>
                <a:gd name="T20" fmla="*/ 45 w 47"/>
                <a:gd name="T21" fmla="*/ 11 h 80"/>
                <a:gd name="T22" fmla="*/ 45 w 47"/>
                <a:gd name="T23" fmla="*/ 8 h 80"/>
                <a:gd name="T24" fmla="*/ 45 w 47"/>
                <a:gd name="T25" fmla="*/ 5 h 80"/>
                <a:gd name="T26" fmla="*/ 44 w 47"/>
                <a:gd name="T27" fmla="*/ 3 h 80"/>
                <a:gd name="T28" fmla="*/ 42 w 47"/>
                <a:gd name="T29" fmla="*/ 2 h 80"/>
                <a:gd name="T30" fmla="*/ 41 w 47"/>
                <a:gd name="T31" fmla="*/ 0 h 80"/>
                <a:gd name="T32" fmla="*/ 39 w 47"/>
                <a:gd name="T33" fmla="*/ 0 h 80"/>
                <a:gd name="T34" fmla="*/ 37 w 47"/>
                <a:gd name="T35" fmla="*/ 0 h 80"/>
                <a:gd name="T36" fmla="*/ 34 w 47"/>
                <a:gd name="T37" fmla="*/ 2 h 80"/>
                <a:gd name="T38" fmla="*/ 33 w 47"/>
                <a:gd name="T39" fmla="*/ 5 h 80"/>
                <a:gd name="T40" fmla="*/ 30 w 47"/>
                <a:gd name="T41" fmla="*/ 8 h 80"/>
                <a:gd name="T42" fmla="*/ 27 w 47"/>
                <a:gd name="T43" fmla="*/ 11 h 80"/>
                <a:gd name="T44" fmla="*/ 25 w 47"/>
                <a:gd name="T45" fmla="*/ 16 h 80"/>
                <a:gd name="T46" fmla="*/ 22 w 47"/>
                <a:gd name="T47" fmla="*/ 22 h 80"/>
                <a:gd name="T48" fmla="*/ 19 w 47"/>
                <a:gd name="T49" fmla="*/ 28 h 80"/>
                <a:gd name="T50" fmla="*/ 16 w 47"/>
                <a:gd name="T51" fmla="*/ 33 h 80"/>
                <a:gd name="T52" fmla="*/ 14 w 47"/>
                <a:gd name="T53" fmla="*/ 39 h 80"/>
                <a:gd name="T54" fmla="*/ 13 w 47"/>
                <a:gd name="T55" fmla="*/ 43 h 80"/>
                <a:gd name="T56" fmla="*/ 10 w 47"/>
                <a:gd name="T57" fmla="*/ 49 h 80"/>
                <a:gd name="T58" fmla="*/ 8 w 47"/>
                <a:gd name="T59" fmla="*/ 57 h 80"/>
                <a:gd name="T60" fmla="*/ 5 w 47"/>
                <a:gd name="T61" fmla="*/ 65 h 80"/>
                <a:gd name="T62" fmla="*/ 4 w 47"/>
                <a:gd name="T63" fmla="*/ 73 h 80"/>
                <a:gd name="T64" fmla="*/ 0 w 47"/>
                <a:gd name="T65" fmla="*/ 80 h 80"/>
                <a:gd name="T66" fmla="*/ 17 w 47"/>
                <a:gd name="T67" fmla="*/ 80 h 80"/>
                <a:gd name="T68" fmla="*/ 36 w 47"/>
                <a:gd name="T69" fmla="*/ 80 h 80"/>
                <a:gd name="T70" fmla="*/ 36 w 47"/>
                <a:gd name="T7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80">
                  <a:moveTo>
                    <a:pt x="36" y="80"/>
                  </a:moveTo>
                  <a:lnTo>
                    <a:pt x="37" y="70"/>
                  </a:lnTo>
                  <a:lnTo>
                    <a:pt x="39" y="60"/>
                  </a:lnTo>
                  <a:lnTo>
                    <a:pt x="42" y="51"/>
                  </a:lnTo>
                  <a:lnTo>
                    <a:pt x="44" y="43"/>
                  </a:lnTo>
                  <a:lnTo>
                    <a:pt x="44" y="36"/>
                  </a:lnTo>
                  <a:lnTo>
                    <a:pt x="45" y="29"/>
                  </a:lnTo>
                  <a:lnTo>
                    <a:pt x="45" y="23"/>
                  </a:lnTo>
                  <a:lnTo>
                    <a:pt x="47" y="19"/>
                  </a:lnTo>
                  <a:lnTo>
                    <a:pt x="47" y="14"/>
                  </a:lnTo>
                  <a:lnTo>
                    <a:pt x="45" y="11"/>
                  </a:lnTo>
                  <a:lnTo>
                    <a:pt x="45" y="8"/>
                  </a:lnTo>
                  <a:lnTo>
                    <a:pt x="45" y="5"/>
                  </a:lnTo>
                  <a:lnTo>
                    <a:pt x="44" y="3"/>
                  </a:lnTo>
                  <a:lnTo>
                    <a:pt x="42" y="2"/>
                  </a:lnTo>
                  <a:lnTo>
                    <a:pt x="41" y="0"/>
                  </a:lnTo>
                  <a:lnTo>
                    <a:pt x="39" y="0"/>
                  </a:lnTo>
                  <a:lnTo>
                    <a:pt x="37" y="0"/>
                  </a:lnTo>
                  <a:lnTo>
                    <a:pt x="34" y="2"/>
                  </a:lnTo>
                  <a:lnTo>
                    <a:pt x="33" y="5"/>
                  </a:lnTo>
                  <a:lnTo>
                    <a:pt x="30" y="8"/>
                  </a:lnTo>
                  <a:lnTo>
                    <a:pt x="27" y="11"/>
                  </a:lnTo>
                  <a:lnTo>
                    <a:pt x="25" y="16"/>
                  </a:lnTo>
                  <a:lnTo>
                    <a:pt x="22" y="22"/>
                  </a:lnTo>
                  <a:lnTo>
                    <a:pt x="19" y="28"/>
                  </a:lnTo>
                  <a:lnTo>
                    <a:pt x="16" y="33"/>
                  </a:lnTo>
                  <a:lnTo>
                    <a:pt x="14" y="39"/>
                  </a:lnTo>
                  <a:lnTo>
                    <a:pt x="13" y="43"/>
                  </a:lnTo>
                  <a:lnTo>
                    <a:pt x="10" y="49"/>
                  </a:lnTo>
                  <a:lnTo>
                    <a:pt x="8" y="57"/>
                  </a:lnTo>
                  <a:lnTo>
                    <a:pt x="5" y="65"/>
                  </a:lnTo>
                  <a:lnTo>
                    <a:pt x="4" y="73"/>
                  </a:lnTo>
                  <a:lnTo>
                    <a:pt x="0" y="80"/>
                  </a:lnTo>
                  <a:lnTo>
                    <a:pt x="17" y="80"/>
                  </a:lnTo>
                  <a:lnTo>
                    <a:pt x="36" y="80"/>
                  </a:lnTo>
                  <a:lnTo>
                    <a:pt x="36" y="8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320"/>
            <p:cNvSpPr>
              <a:spLocks/>
            </p:cNvSpPr>
            <p:nvPr/>
          </p:nvSpPr>
          <p:spPr bwMode="auto">
            <a:xfrm>
              <a:off x="3886" y="1234"/>
              <a:ext cx="84" cy="199"/>
            </a:xfrm>
            <a:custGeom>
              <a:avLst/>
              <a:gdLst>
                <a:gd name="T0" fmla="*/ 117 w 170"/>
                <a:gd name="T1" fmla="*/ 10 h 398"/>
                <a:gd name="T2" fmla="*/ 125 w 170"/>
                <a:gd name="T3" fmla="*/ 40 h 398"/>
                <a:gd name="T4" fmla="*/ 120 w 170"/>
                <a:gd name="T5" fmla="*/ 62 h 398"/>
                <a:gd name="T6" fmla="*/ 127 w 170"/>
                <a:gd name="T7" fmla="*/ 45 h 398"/>
                <a:gd name="T8" fmla="*/ 133 w 170"/>
                <a:gd name="T9" fmla="*/ 31 h 398"/>
                <a:gd name="T10" fmla="*/ 139 w 170"/>
                <a:gd name="T11" fmla="*/ 20 h 398"/>
                <a:gd name="T12" fmla="*/ 144 w 170"/>
                <a:gd name="T13" fmla="*/ 11 h 398"/>
                <a:gd name="T14" fmla="*/ 148 w 170"/>
                <a:gd name="T15" fmla="*/ 6 h 398"/>
                <a:gd name="T16" fmla="*/ 151 w 170"/>
                <a:gd name="T17" fmla="*/ 2 h 398"/>
                <a:gd name="T18" fmla="*/ 156 w 170"/>
                <a:gd name="T19" fmla="*/ 0 h 398"/>
                <a:gd name="T20" fmla="*/ 159 w 170"/>
                <a:gd name="T21" fmla="*/ 0 h 398"/>
                <a:gd name="T22" fmla="*/ 162 w 170"/>
                <a:gd name="T23" fmla="*/ 3 h 398"/>
                <a:gd name="T24" fmla="*/ 165 w 170"/>
                <a:gd name="T25" fmla="*/ 8 h 398"/>
                <a:gd name="T26" fmla="*/ 168 w 170"/>
                <a:gd name="T27" fmla="*/ 16 h 398"/>
                <a:gd name="T28" fmla="*/ 150 w 170"/>
                <a:gd name="T29" fmla="*/ 73 h 398"/>
                <a:gd name="T30" fmla="*/ 130 w 170"/>
                <a:gd name="T31" fmla="*/ 122 h 398"/>
                <a:gd name="T32" fmla="*/ 125 w 170"/>
                <a:gd name="T33" fmla="*/ 116 h 398"/>
                <a:gd name="T34" fmla="*/ 122 w 170"/>
                <a:gd name="T35" fmla="*/ 116 h 398"/>
                <a:gd name="T36" fmla="*/ 119 w 170"/>
                <a:gd name="T37" fmla="*/ 119 h 398"/>
                <a:gd name="T38" fmla="*/ 114 w 170"/>
                <a:gd name="T39" fmla="*/ 125 h 398"/>
                <a:gd name="T40" fmla="*/ 110 w 170"/>
                <a:gd name="T41" fmla="*/ 134 h 398"/>
                <a:gd name="T42" fmla="*/ 105 w 170"/>
                <a:gd name="T43" fmla="*/ 144 h 398"/>
                <a:gd name="T44" fmla="*/ 102 w 170"/>
                <a:gd name="T45" fmla="*/ 154 h 398"/>
                <a:gd name="T46" fmla="*/ 97 w 170"/>
                <a:gd name="T47" fmla="*/ 167 h 398"/>
                <a:gd name="T48" fmla="*/ 93 w 170"/>
                <a:gd name="T49" fmla="*/ 181 h 398"/>
                <a:gd name="T50" fmla="*/ 88 w 170"/>
                <a:gd name="T51" fmla="*/ 196 h 398"/>
                <a:gd name="T52" fmla="*/ 83 w 170"/>
                <a:gd name="T53" fmla="*/ 215 h 398"/>
                <a:gd name="T54" fmla="*/ 77 w 170"/>
                <a:gd name="T55" fmla="*/ 235 h 398"/>
                <a:gd name="T56" fmla="*/ 71 w 170"/>
                <a:gd name="T57" fmla="*/ 256 h 398"/>
                <a:gd name="T58" fmla="*/ 51 w 170"/>
                <a:gd name="T59" fmla="*/ 332 h 398"/>
                <a:gd name="T60" fmla="*/ 17 w 170"/>
                <a:gd name="T61" fmla="*/ 398 h 398"/>
                <a:gd name="T62" fmla="*/ 100 w 170"/>
                <a:gd name="T63" fmla="*/ 1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398">
                  <a:moveTo>
                    <a:pt x="100" y="10"/>
                  </a:moveTo>
                  <a:lnTo>
                    <a:pt x="117" y="10"/>
                  </a:lnTo>
                  <a:lnTo>
                    <a:pt x="133" y="10"/>
                  </a:lnTo>
                  <a:lnTo>
                    <a:pt x="125" y="40"/>
                  </a:lnTo>
                  <a:lnTo>
                    <a:pt x="117" y="73"/>
                  </a:lnTo>
                  <a:lnTo>
                    <a:pt x="120" y="62"/>
                  </a:lnTo>
                  <a:lnTo>
                    <a:pt x="124" y="53"/>
                  </a:lnTo>
                  <a:lnTo>
                    <a:pt x="127" y="45"/>
                  </a:lnTo>
                  <a:lnTo>
                    <a:pt x="131" y="37"/>
                  </a:lnTo>
                  <a:lnTo>
                    <a:pt x="133" y="31"/>
                  </a:lnTo>
                  <a:lnTo>
                    <a:pt x="136" y="25"/>
                  </a:lnTo>
                  <a:lnTo>
                    <a:pt x="139" y="20"/>
                  </a:lnTo>
                  <a:lnTo>
                    <a:pt x="142" y="16"/>
                  </a:lnTo>
                  <a:lnTo>
                    <a:pt x="144" y="11"/>
                  </a:lnTo>
                  <a:lnTo>
                    <a:pt x="145" y="8"/>
                  </a:lnTo>
                  <a:lnTo>
                    <a:pt x="148" y="6"/>
                  </a:lnTo>
                  <a:lnTo>
                    <a:pt x="150" y="3"/>
                  </a:lnTo>
                  <a:lnTo>
                    <a:pt x="151" y="2"/>
                  </a:lnTo>
                  <a:lnTo>
                    <a:pt x="154" y="0"/>
                  </a:lnTo>
                  <a:lnTo>
                    <a:pt x="156" y="0"/>
                  </a:lnTo>
                  <a:lnTo>
                    <a:pt x="157" y="0"/>
                  </a:lnTo>
                  <a:lnTo>
                    <a:pt x="159" y="0"/>
                  </a:lnTo>
                  <a:lnTo>
                    <a:pt x="161" y="2"/>
                  </a:lnTo>
                  <a:lnTo>
                    <a:pt x="162" y="3"/>
                  </a:lnTo>
                  <a:lnTo>
                    <a:pt x="164" y="5"/>
                  </a:lnTo>
                  <a:lnTo>
                    <a:pt x="165" y="8"/>
                  </a:lnTo>
                  <a:lnTo>
                    <a:pt x="167" y="11"/>
                  </a:lnTo>
                  <a:lnTo>
                    <a:pt x="168" y="16"/>
                  </a:lnTo>
                  <a:lnTo>
                    <a:pt x="170" y="20"/>
                  </a:lnTo>
                  <a:lnTo>
                    <a:pt x="150" y="73"/>
                  </a:lnTo>
                  <a:lnTo>
                    <a:pt x="131" y="127"/>
                  </a:lnTo>
                  <a:lnTo>
                    <a:pt x="130" y="122"/>
                  </a:lnTo>
                  <a:lnTo>
                    <a:pt x="128" y="117"/>
                  </a:lnTo>
                  <a:lnTo>
                    <a:pt x="125" y="116"/>
                  </a:lnTo>
                  <a:lnTo>
                    <a:pt x="124" y="116"/>
                  </a:lnTo>
                  <a:lnTo>
                    <a:pt x="122" y="116"/>
                  </a:lnTo>
                  <a:lnTo>
                    <a:pt x="120" y="117"/>
                  </a:lnTo>
                  <a:lnTo>
                    <a:pt x="119" y="119"/>
                  </a:lnTo>
                  <a:lnTo>
                    <a:pt x="116" y="122"/>
                  </a:lnTo>
                  <a:lnTo>
                    <a:pt x="114" y="125"/>
                  </a:lnTo>
                  <a:lnTo>
                    <a:pt x="111" y="130"/>
                  </a:lnTo>
                  <a:lnTo>
                    <a:pt x="110" y="134"/>
                  </a:lnTo>
                  <a:lnTo>
                    <a:pt x="107" y="141"/>
                  </a:lnTo>
                  <a:lnTo>
                    <a:pt x="105" y="144"/>
                  </a:lnTo>
                  <a:lnTo>
                    <a:pt x="103" y="150"/>
                  </a:lnTo>
                  <a:lnTo>
                    <a:pt x="102" y="154"/>
                  </a:lnTo>
                  <a:lnTo>
                    <a:pt x="99" y="161"/>
                  </a:lnTo>
                  <a:lnTo>
                    <a:pt x="97" y="167"/>
                  </a:lnTo>
                  <a:lnTo>
                    <a:pt x="94" y="173"/>
                  </a:lnTo>
                  <a:lnTo>
                    <a:pt x="93" y="181"/>
                  </a:lnTo>
                  <a:lnTo>
                    <a:pt x="90" y="188"/>
                  </a:lnTo>
                  <a:lnTo>
                    <a:pt x="88" y="196"/>
                  </a:lnTo>
                  <a:lnTo>
                    <a:pt x="85" y="205"/>
                  </a:lnTo>
                  <a:lnTo>
                    <a:pt x="83" y="215"/>
                  </a:lnTo>
                  <a:lnTo>
                    <a:pt x="80" y="224"/>
                  </a:lnTo>
                  <a:lnTo>
                    <a:pt x="77" y="235"/>
                  </a:lnTo>
                  <a:lnTo>
                    <a:pt x="74" y="245"/>
                  </a:lnTo>
                  <a:lnTo>
                    <a:pt x="71" y="256"/>
                  </a:lnTo>
                  <a:lnTo>
                    <a:pt x="68" y="267"/>
                  </a:lnTo>
                  <a:lnTo>
                    <a:pt x="51" y="332"/>
                  </a:lnTo>
                  <a:lnTo>
                    <a:pt x="36" y="398"/>
                  </a:lnTo>
                  <a:lnTo>
                    <a:pt x="17" y="398"/>
                  </a:lnTo>
                  <a:lnTo>
                    <a:pt x="0" y="398"/>
                  </a:lnTo>
                  <a:lnTo>
                    <a:pt x="100" y="1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321"/>
            <p:cNvSpPr>
              <a:spLocks/>
            </p:cNvSpPr>
            <p:nvPr/>
          </p:nvSpPr>
          <p:spPr bwMode="auto">
            <a:xfrm>
              <a:off x="3938" y="1165"/>
              <a:ext cx="81" cy="272"/>
            </a:xfrm>
            <a:custGeom>
              <a:avLst/>
              <a:gdLst>
                <a:gd name="T0" fmla="*/ 123 w 162"/>
                <a:gd name="T1" fmla="*/ 148 h 544"/>
                <a:gd name="T2" fmla="*/ 143 w 162"/>
                <a:gd name="T3" fmla="*/ 148 h 544"/>
                <a:gd name="T4" fmla="*/ 114 w 162"/>
                <a:gd name="T5" fmla="*/ 255 h 544"/>
                <a:gd name="T6" fmla="*/ 96 w 162"/>
                <a:gd name="T7" fmla="*/ 255 h 544"/>
                <a:gd name="T8" fmla="*/ 60 w 162"/>
                <a:gd name="T9" fmla="*/ 394 h 544"/>
                <a:gd name="T10" fmla="*/ 57 w 162"/>
                <a:gd name="T11" fmla="*/ 405 h 544"/>
                <a:gd name="T12" fmla="*/ 54 w 162"/>
                <a:gd name="T13" fmla="*/ 414 h 544"/>
                <a:gd name="T14" fmla="*/ 52 w 162"/>
                <a:gd name="T15" fmla="*/ 422 h 544"/>
                <a:gd name="T16" fmla="*/ 52 w 162"/>
                <a:gd name="T17" fmla="*/ 426 h 544"/>
                <a:gd name="T18" fmla="*/ 52 w 162"/>
                <a:gd name="T19" fmla="*/ 431 h 544"/>
                <a:gd name="T20" fmla="*/ 52 w 162"/>
                <a:gd name="T21" fmla="*/ 436 h 544"/>
                <a:gd name="T22" fmla="*/ 56 w 162"/>
                <a:gd name="T23" fmla="*/ 439 h 544"/>
                <a:gd name="T24" fmla="*/ 60 w 162"/>
                <a:gd name="T25" fmla="*/ 436 h 544"/>
                <a:gd name="T26" fmla="*/ 68 w 162"/>
                <a:gd name="T27" fmla="*/ 430 h 544"/>
                <a:gd name="T28" fmla="*/ 45 w 162"/>
                <a:gd name="T29" fmla="*/ 531 h 544"/>
                <a:gd name="T30" fmla="*/ 29 w 162"/>
                <a:gd name="T31" fmla="*/ 541 h 544"/>
                <a:gd name="T32" fmla="*/ 23 w 162"/>
                <a:gd name="T33" fmla="*/ 544 h 544"/>
                <a:gd name="T34" fmla="*/ 17 w 162"/>
                <a:gd name="T35" fmla="*/ 544 h 544"/>
                <a:gd name="T36" fmla="*/ 11 w 162"/>
                <a:gd name="T37" fmla="*/ 544 h 544"/>
                <a:gd name="T38" fmla="*/ 6 w 162"/>
                <a:gd name="T39" fmla="*/ 541 h 544"/>
                <a:gd name="T40" fmla="*/ 3 w 162"/>
                <a:gd name="T41" fmla="*/ 536 h 544"/>
                <a:gd name="T42" fmla="*/ 2 w 162"/>
                <a:gd name="T43" fmla="*/ 530 h 544"/>
                <a:gd name="T44" fmla="*/ 2 w 162"/>
                <a:gd name="T45" fmla="*/ 522 h 544"/>
                <a:gd name="T46" fmla="*/ 2 w 162"/>
                <a:gd name="T47" fmla="*/ 511 h 544"/>
                <a:gd name="T48" fmla="*/ 2 w 162"/>
                <a:gd name="T49" fmla="*/ 500 h 544"/>
                <a:gd name="T50" fmla="*/ 3 w 162"/>
                <a:gd name="T51" fmla="*/ 487 h 544"/>
                <a:gd name="T52" fmla="*/ 6 w 162"/>
                <a:gd name="T53" fmla="*/ 470 h 544"/>
                <a:gd name="T54" fmla="*/ 11 w 162"/>
                <a:gd name="T55" fmla="*/ 448 h 544"/>
                <a:gd name="T56" fmla="*/ 17 w 162"/>
                <a:gd name="T57" fmla="*/ 423 h 544"/>
                <a:gd name="T58" fmla="*/ 25 w 162"/>
                <a:gd name="T59" fmla="*/ 393 h 544"/>
                <a:gd name="T60" fmla="*/ 60 w 162"/>
                <a:gd name="T61" fmla="*/ 255 h 544"/>
                <a:gd name="T62" fmla="*/ 62 w 162"/>
                <a:gd name="T63" fmla="*/ 202 h 544"/>
                <a:gd name="T64" fmla="*/ 89 w 162"/>
                <a:gd name="T65" fmla="*/ 148 h 544"/>
                <a:gd name="T66" fmla="*/ 108 w 162"/>
                <a:gd name="T67" fmla="*/ 75 h 544"/>
                <a:gd name="T68" fmla="*/ 162 w 162"/>
                <a:gd name="T6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44">
                  <a:moveTo>
                    <a:pt x="162" y="0"/>
                  </a:moveTo>
                  <a:lnTo>
                    <a:pt x="123" y="148"/>
                  </a:lnTo>
                  <a:lnTo>
                    <a:pt x="133" y="148"/>
                  </a:lnTo>
                  <a:lnTo>
                    <a:pt x="143" y="148"/>
                  </a:lnTo>
                  <a:lnTo>
                    <a:pt x="129" y="202"/>
                  </a:lnTo>
                  <a:lnTo>
                    <a:pt x="114" y="255"/>
                  </a:lnTo>
                  <a:lnTo>
                    <a:pt x="105" y="255"/>
                  </a:lnTo>
                  <a:lnTo>
                    <a:pt x="96" y="255"/>
                  </a:lnTo>
                  <a:lnTo>
                    <a:pt x="77" y="325"/>
                  </a:lnTo>
                  <a:lnTo>
                    <a:pt x="60" y="394"/>
                  </a:lnTo>
                  <a:lnTo>
                    <a:pt x="59" y="400"/>
                  </a:lnTo>
                  <a:lnTo>
                    <a:pt x="57" y="405"/>
                  </a:lnTo>
                  <a:lnTo>
                    <a:pt x="56" y="410"/>
                  </a:lnTo>
                  <a:lnTo>
                    <a:pt x="54" y="414"/>
                  </a:lnTo>
                  <a:lnTo>
                    <a:pt x="54" y="419"/>
                  </a:lnTo>
                  <a:lnTo>
                    <a:pt x="52" y="422"/>
                  </a:lnTo>
                  <a:lnTo>
                    <a:pt x="52" y="425"/>
                  </a:lnTo>
                  <a:lnTo>
                    <a:pt x="52" y="426"/>
                  </a:lnTo>
                  <a:lnTo>
                    <a:pt x="52" y="430"/>
                  </a:lnTo>
                  <a:lnTo>
                    <a:pt x="52" y="431"/>
                  </a:lnTo>
                  <a:lnTo>
                    <a:pt x="52" y="434"/>
                  </a:lnTo>
                  <a:lnTo>
                    <a:pt x="52" y="436"/>
                  </a:lnTo>
                  <a:lnTo>
                    <a:pt x="54" y="437"/>
                  </a:lnTo>
                  <a:lnTo>
                    <a:pt x="56" y="439"/>
                  </a:lnTo>
                  <a:lnTo>
                    <a:pt x="57" y="437"/>
                  </a:lnTo>
                  <a:lnTo>
                    <a:pt x="60" y="436"/>
                  </a:lnTo>
                  <a:lnTo>
                    <a:pt x="65" y="434"/>
                  </a:lnTo>
                  <a:lnTo>
                    <a:pt x="68" y="430"/>
                  </a:lnTo>
                  <a:lnTo>
                    <a:pt x="57" y="480"/>
                  </a:lnTo>
                  <a:lnTo>
                    <a:pt x="45" y="531"/>
                  </a:lnTo>
                  <a:lnTo>
                    <a:pt x="37" y="537"/>
                  </a:lnTo>
                  <a:lnTo>
                    <a:pt x="29" y="541"/>
                  </a:lnTo>
                  <a:lnTo>
                    <a:pt x="26" y="542"/>
                  </a:lnTo>
                  <a:lnTo>
                    <a:pt x="23" y="544"/>
                  </a:lnTo>
                  <a:lnTo>
                    <a:pt x="20" y="544"/>
                  </a:lnTo>
                  <a:lnTo>
                    <a:pt x="17" y="544"/>
                  </a:lnTo>
                  <a:lnTo>
                    <a:pt x="14" y="544"/>
                  </a:lnTo>
                  <a:lnTo>
                    <a:pt x="11" y="544"/>
                  </a:lnTo>
                  <a:lnTo>
                    <a:pt x="9" y="542"/>
                  </a:lnTo>
                  <a:lnTo>
                    <a:pt x="6" y="541"/>
                  </a:lnTo>
                  <a:lnTo>
                    <a:pt x="5" y="539"/>
                  </a:lnTo>
                  <a:lnTo>
                    <a:pt x="3" y="536"/>
                  </a:lnTo>
                  <a:lnTo>
                    <a:pt x="3" y="533"/>
                  </a:lnTo>
                  <a:lnTo>
                    <a:pt x="2" y="530"/>
                  </a:lnTo>
                  <a:lnTo>
                    <a:pt x="2" y="527"/>
                  </a:lnTo>
                  <a:lnTo>
                    <a:pt x="2" y="522"/>
                  </a:lnTo>
                  <a:lnTo>
                    <a:pt x="0" y="517"/>
                  </a:lnTo>
                  <a:lnTo>
                    <a:pt x="2" y="511"/>
                  </a:lnTo>
                  <a:lnTo>
                    <a:pt x="2" y="507"/>
                  </a:lnTo>
                  <a:lnTo>
                    <a:pt x="2" y="500"/>
                  </a:lnTo>
                  <a:lnTo>
                    <a:pt x="3" y="494"/>
                  </a:lnTo>
                  <a:lnTo>
                    <a:pt x="3" y="487"/>
                  </a:lnTo>
                  <a:lnTo>
                    <a:pt x="5" y="479"/>
                  </a:lnTo>
                  <a:lnTo>
                    <a:pt x="6" y="470"/>
                  </a:lnTo>
                  <a:lnTo>
                    <a:pt x="9" y="460"/>
                  </a:lnTo>
                  <a:lnTo>
                    <a:pt x="11" y="448"/>
                  </a:lnTo>
                  <a:lnTo>
                    <a:pt x="14" y="436"/>
                  </a:lnTo>
                  <a:lnTo>
                    <a:pt x="17" y="423"/>
                  </a:lnTo>
                  <a:lnTo>
                    <a:pt x="22" y="408"/>
                  </a:lnTo>
                  <a:lnTo>
                    <a:pt x="25" y="393"/>
                  </a:lnTo>
                  <a:lnTo>
                    <a:pt x="43" y="325"/>
                  </a:lnTo>
                  <a:lnTo>
                    <a:pt x="60" y="255"/>
                  </a:lnTo>
                  <a:lnTo>
                    <a:pt x="48" y="255"/>
                  </a:lnTo>
                  <a:lnTo>
                    <a:pt x="62" y="202"/>
                  </a:lnTo>
                  <a:lnTo>
                    <a:pt x="76" y="148"/>
                  </a:lnTo>
                  <a:lnTo>
                    <a:pt x="89" y="148"/>
                  </a:lnTo>
                  <a:lnTo>
                    <a:pt x="99" y="111"/>
                  </a:lnTo>
                  <a:lnTo>
                    <a:pt x="108" y="75"/>
                  </a:lnTo>
                  <a:lnTo>
                    <a:pt x="134" y="37"/>
                  </a:lnTo>
                  <a:lnTo>
                    <a:pt x="162"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322"/>
            <p:cNvSpPr>
              <a:spLocks/>
            </p:cNvSpPr>
            <p:nvPr/>
          </p:nvSpPr>
          <p:spPr bwMode="auto">
            <a:xfrm>
              <a:off x="4024" y="1165"/>
              <a:ext cx="31" cy="50"/>
            </a:xfrm>
            <a:custGeom>
              <a:avLst/>
              <a:gdLst>
                <a:gd name="T0" fmla="*/ 26 w 61"/>
                <a:gd name="T1" fmla="*/ 0 h 100"/>
                <a:gd name="T2" fmla="*/ 43 w 61"/>
                <a:gd name="T3" fmla="*/ 0 h 100"/>
                <a:gd name="T4" fmla="*/ 61 w 61"/>
                <a:gd name="T5" fmla="*/ 0 h 100"/>
                <a:gd name="T6" fmla="*/ 47 w 61"/>
                <a:gd name="T7" fmla="*/ 49 h 100"/>
                <a:gd name="T8" fmla="*/ 35 w 61"/>
                <a:gd name="T9" fmla="*/ 100 h 100"/>
                <a:gd name="T10" fmla="*/ 17 w 61"/>
                <a:gd name="T11" fmla="*/ 100 h 100"/>
                <a:gd name="T12" fmla="*/ 0 w 61"/>
                <a:gd name="T13" fmla="*/ 100 h 100"/>
                <a:gd name="T14" fmla="*/ 13 w 61"/>
                <a:gd name="T15" fmla="*/ 49 h 100"/>
                <a:gd name="T16" fmla="*/ 26 w 61"/>
                <a:gd name="T17" fmla="*/ 0 h 100"/>
                <a:gd name="T18" fmla="*/ 26 w 61"/>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00">
                  <a:moveTo>
                    <a:pt x="26" y="0"/>
                  </a:moveTo>
                  <a:lnTo>
                    <a:pt x="43" y="0"/>
                  </a:lnTo>
                  <a:lnTo>
                    <a:pt x="61" y="0"/>
                  </a:lnTo>
                  <a:lnTo>
                    <a:pt x="47" y="49"/>
                  </a:lnTo>
                  <a:lnTo>
                    <a:pt x="35" y="100"/>
                  </a:lnTo>
                  <a:lnTo>
                    <a:pt x="17" y="100"/>
                  </a:lnTo>
                  <a:lnTo>
                    <a:pt x="0" y="100"/>
                  </a:lnTo>
                  <a:lnTo>
                    <a:pt x="13" y="49"/>
                  </a:lnTo>
                  <a:lnTo>
                    <a:pt x="26" y="0"/>
                  </a:lnTo>
                  <a:lnTo>
                    <a:pt x="26"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3"/>
            <p:cNvSpPr>
              <a:spLocks/>
            </p:cNvSpPr>
            <p:nvPr/>
          </p:nvSpPr>
          <p:spPr bwMode="auto">
            <a:xfrm>
              <a:off x="3968" y="1239"/>
              <a:ext cx="68" cy="194"/>
            </a:xfrm>
            <a:custGeom>
              <a:avLst/>
              <a:gdLst>
                <a:gd name="T0" fmla="*/ 100 w 136"/>
                <a:gd name="T1" fmla="*/ 0 h 388"/>
                <a:gd name="T2" fmla="*/ 119 w 136"/>
                <a:gd name="T3" fmla="*/ 0 h 388"/>
                <a:gd name="T4" fmla="*/ 136 w 136"/>
                <a:gd name="T5" fmla="*/ 0 h 388"/>
                <a:gd name="T6" fmla="*/ 85 w 136"/>
                <a:gd name="T7" fmla="*/ 194 h 388"/>
                <a:gd name="T8" fmla="*/ 36 w 136"/>
                <a:gd name="T9" fmla="*/ 388 h 388"/>
                <a:gd name="T10" fmla="*/ 0 w 136"/>
                <a:gd name="T11" fmla="*/ 388 h 388"/>
                <a:gd name="T12" fmla="*/ 100 w 136"/>
                <a:gd name="T13" fmla="*/ 0 h 388"/>
                <a:gd name="T14" fmla="*/ 100 w 136"/>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88">
                  <a:moveTo>
                    <a:pt x="100" y="0"/>
                  </a:moveTo>
                  <a:lnTo>
                    <a:pt x="119" y="0"/>
                  </a:lnTo>
                  <a:lnTo>
                    <a:pt x="136" y="0"/>
                  </a:lnTo>
                  <a:lnTo>
                    <a:pt x="85" y="194"/>
                  </a:lnTo>
                  <a:lnTo>
                    <a:pt x="36" y="388"/>
                  </a:lnTo>
                  <a:lnTo>
                    <a:pt x="0" y="388"/>
                  </a:lnTo>
                  <a:lnTo>
                    <a:pt x="100" y="0"/>
                  </a:lnTo>
                  <a:lnTo>
                    <a:pt x="100"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324"/>
            <p:cNvSpPr>
              <a:spLocks/>
            </p:cNvSpPr>
            <p:nvPr/>
          </p:nvSpPr>
          <p:spPr bwMode="auto">
            <a:xfrm>
              <a:off x="3999" y="1160"/>
              <a:ext cx="99" cy="273"/>
            </a:xfrm>
            <a:custGeom>
              <a:avLst/>
              <a:gdLst>
                <a:gd name="T0" fmla="*/ 135 w 197"/>
                <a:gd name="T1" fmla="*/ 158 h 546"/>
                <a:gd name="T2" fmla="*/ 143 w 197"/>
                <a:gd name="T3" fmla="*/ 158 h 546"/>
                <a:gd name="T4" fmla="*/ 151 w 197"/>
                <a:gd name="T5" fmla="*/ 158 h 546"/>
                <a:gd name="T6" fmla="*/ 137 w 197"/>
                <a:gd name="T7" fmla="*/ 212 h 546"/>
                <a:gd name="T8" fmla="*/ 123 w 197"/>
                <a:gd name="T9" fmla="*/ 265 h 546"/>
                <a:gd name="T10" fmla="*/ 115 w 197"/>
                <a:gd name="T11" fmla="*/ 265 h 546"/>
                <a:gd name="T12" fmla="*/ 106 w 197"/>
                <a:gd name="T13" fmla="*/ 265 h 546"/>
                <a:gd name="T14" fmla="*/ 71 w 197"/>
                <a:gd name="T15" fmla="*/ 406 h 546"/>
                <a:gd name="T16" fmla="*/ 34 w 197"/>
                <a:gd name="T17" fmla="*/ 546 h 546"/>
                <a:gd name="T18" fmla="*/ 0 w 197"/>
                <a:gd name="T19" fmla="*/ 546 h 546"/>
                <a:gd name="T20" fmla="*/ 35 w 197"/>
                <a:gd name="T21" fmla="*/ 406 h 546"/>
                <a:gd name="T22" fmla="*/ 72 w 197"/>
                <a:gd name="T23" fmla="*/ 265 h 546"/>
                <a:gd name="T24" fmla="*/ 64 w 197"/>
                <a:gd name="T25" fmla="*/ 265 h 546"/>
                <a:gd name="T26" fmla="*/ 58 w 197"/>
                <a:gd name="T27" fmla="*/ 265 h 546"/>
                <a:gd name="T28" fmla="*/ 72 w 197"/>
                <a:gd name="T29" fmla="*/ 212 h 546"/>
                <a:gd name="T30" fmla="*/ 88 w 197"/>
                <a:gd name="T31" fmla="*/ 158 h 546"/>
                <a:gd name="T32" fmla="*/ 100 w 197"/>
                <a:gd name="T33" fmla="*/ 158 h 546"/>
                <a:gd name="T34" fmla="*/ 101 w 197"/>
                <a:gd name="T35" fmla="*/ 148 h 546"/>
                <a:gd name="T36" fmla="*/ 105 w 197"/>
                <a:gd name="T37" fmla="*/ 139 h 546"/>
                <a:gd name="T38" fmla="*/ 108 w 197"/>
                <a:gd name="T39" fmla="*/ 127 h 546"/>
                <a:gd name="T40" fmla="*/ 111 w 197"/>
                <a:gd name="T41" fmla="*/ 114 h 546"/>
                <a:gd name="T42" fmla="*/ 115 w 197"/>
                <a:gd name="T43" fmla="*/ 101 h 546"/>
                <a:gd name="T44" fmla="*/ 118 w 197"/>
                <a:gd name="T45" fmla="*/ 87 h 546"/>
                <a:gd name="T46" fmla="*/ 123 w 197"/>
                <a:gd name="T47" fmla="*/ 73 h 546"/>
                <a:gd name="T48" fmla="*/ 128 w 197"/>
                <a:gd name="T49" fmla="*/ 60 h 546"/>
                <a:gd name="T50" fmla="*/ 132 w 197"/>
                <a:gd name="T51" fmla="*/ 50 h 546"/>
                <a:gd name="T52" fmla="*/ 135 w 197"/>
                <a:gd name="T53" fmla="*/ 40 h 546"/>
                <a:gd name="T54" fmla="*/ 140 w 197"/>
                <a:gd name="T55" fmla="*/ 31 h 546"/>
                <a:gd name="T56" fmla="*/ 143 w 197"/>
                <a:gd name="T57" fmla="*/ 24 h 546"/>
                <a:gd name="T58" fmla="*/ 148 w 197"/>
                <a:gd name="T59" fmla="*/ 17 h 546"/>
                <a:gd name="T60" fmla="*/ 152 w 197"/>
                <a:gd name="T61" fmla="*/ 11 h 546"/>
                <a:gd name="T62" fmla="*/ 157 w 197"/>
                <a:gd name="T63" fmla="*/ 7 h 546"/>
                <a:gd name="T64" fmla="*/ 162 w 197"/>
                <a:gd name="T65" fmla="*/ 2 h 546"/>
                <a:gd name="T66" fmla="*/ 168 w 197"/>
                <a:gd name="T67" fmla="*/ 0 h 546"/>
                <a:gd name="T68" fmla="*/ 172 w 197"/>
                <a:gd name="T69" fmla="*/ 0 h 546"/>
                <a:gd name="T70" fmla="*/ 179 w 197"/>
                <a:gd name="T71" fmla="*/ 0 h 546"/>
                <a:gd name="T72" fmla="*/ 183 w 197"/>
                <a:gd name="T73" fmla="*/ 2 h 546"/>
                <a:gd name="T74" fmla="*/ 189 w 197"/>
                <a:gd name="T75" fmla="*/ 5 h 546"/>
                <a:gd name="T76" fmla="*/ 197 w 197"/>
                <a:gd name="T77" fmla="*/ 10 h 546"/>
                <a:gd name="T78" fmla="*/ 183 w 197"/>
                <a:gd name="T79" fmla="*/ 54 h 546"/>
                <a:gd name="T80" fmla="*/ 169 w 197"/>
                <a:gd name="T81" fmla="*/ 99 h 546"/>
                <a:gd name="T82" fmla="*/ 168 w 197"/>
                <a:gd name="T83" fmla="*/ 97 h 546"/>
                <a:gd name="T84" fmla="*/ 165 w 197"/>
                <a:gd name="T85" fmla="*/ 96 h 546"/>
                <a:gd name="T86" fmla="*/ 163 w 197"/>
                <a:gd name="T87" fmla="*/ 94 h 546"/>
                <a:gd name="T88" fmla="*/ 162 w 197"/>
                <a:gd name="T89" fmla="*/ 94 h 546"/>
                <a:gd name="T90" fmla="*/ 159 w 197"/>
                <a:gd name="T91" fmla="*/ 94 h 546"/>
                <a:gd name="T92" fmla="*/ 157 w 197"/>
                <a:gd name="T93" fmla="*/ 96 h 546"/>
                <a:gd name="T94" fmla="*/ 154 w 197"/>
                <a:gd name="T95" fmla="*/ 97 h 546"/>
                <a:gd name="T96" fmla="*/ 152 w 197"/>
                <a:gd name="T97" fmla="*/ 101 h 546"/>
                <a:gd name="T98" fmla="*/ 151 w 197"/>
                <a:gd name="T99" fmla="*/ 105 h 546"/>
                <a:gd name="T100" fmla="*/ 148 w 197"/>
                <a:gd name="T101" fmla="*/ 110 h 546"/>
                <a:gd name="T102" fmla="*/ 146 w 197"/>
                <a:gd name="T103" fmla="*/ 116 h 546"/>
                <a:gd name="T104" fmla="*/ 145 w 197"/>
                <a:gd name="T105" fmla="*/ 122 h 546"/>
                <a:gd name="T106" fmla="*/ 143 w 197"/>
                <a:gd name="T107" fmla="*/ 125 h 546"/>
                <a:gd name="T108" fmla="*/ 143 w 197"/>
                <a:gd name="T109" fmla="*/ 128 h 546"/>
                <a:gd name="T110" fmla="*/ 142 w 197"/>
                <a:gd name="T111" fmla="*/ 131 h 546"/>
                <a:gd name="T112" fmla="*/ 140 w 197"/>
                <a:gd name="T113" fmla="*/ 136 h 546"/>
                <a:gd name="T114" fmla="*/ 138 w 197"/>
                <a:gd name="T115" fmla="*/ 141 h 546"/>
                <a:gd name="T116" fmla="*/ 137 w 197"/>
                <a:gd name="T117" fmla="*/ 145 h 546"/>
                <a:gd name="T118" fmla="*/ 137 w 197"/>
                <a:gd name="T119" fmla="*/ 150 h 546"/>
                <a:gd name="T120" fmla="*/ 135 w 197"/>
                <a:gd name="T121" fmla="*/ 158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7" h="546">
                  <a:moveTo>
                    <a:pt x="135" y="158"/>
                  </a:moveTo>
                  <a:lnTo>
                    <a:pt x="143" y="158"/>
                  </a:lnTo>
                  <a:lnTo>
                    <a:pt x="151" y="158"/>
                  </a:lnTo>
                  <a:lnTo>
                    <a:pt x="137" y="212"/>
                  </a:lnTo>
                  <a:lnTo>
                    <a:pt x="123" y="265"/>
                  </a:lnTo>
                  <a:lnTo>
                    <a:pt x="115" y="265"/>
                  </a:lnTo>
                  <a:lnTo>
                    <a:pt x="106" y="265"/>
                  </a:lnTo>
                  <a:lnTo>
                    <a:pt x="71" y="406"/>
                  </a:lnTo>
                  <a:lnTo>
                    <a:pt x="34" y="546"/>
                  </a:lnTo>
                  <a:lnTo>
                    <a:pt x="0" y="546"/>
                  </a:lnTo>
                  <a:lnTo>
                    <a:pt x="35" y="406"/>
                  </a:lnTo>
                  <a:lnTo>
                    <a:pt x="72" y="265"/>
                  </a:lnTo>
                  <a:lnTo>
                    <a:pt x="64" y="265"/>
                  </a:lnTo>
                  <a:lnTo>
                    <a:pt x="58" y="265"/>
                  </a:lnTo>
                  <a:lnTo>
                    <a:pt x="72" y="212"/>
                  </a:lnTo>
                  <a:lnTo>
                    <a:pt x="88" y="158"/>
                  </a:lnTo>
                  <a:lnTo>
                    <a:pt x="100" y="158"/>
                  </a:lnTo>
                  <a:lnTo>
                    <a:pt x="101" y="148"/>
                  </a:lnTo>
                  <a:lnTo>
                    <a:pt x="105" y="139"/>
                  </a:lnTo>
                  <a:lnTo>
                    <a:pt x="108" y="127"/>
                  </a:lnTo>
                  <a:lnTo>
                    <a:pt x="111" y="114"/>
                  </a:lnTo>
                  <a:lnTo>
                    <a:pt x="115" y="101"/>
                  </a:lnTo>
                  <a:lnTo>
                    <a:pt x="118" y="87"/>
                  </a:lnTo>
                  <a:lnTo>
                    <a:pt x="123" y="73"/>
                  </a:lnTo>
                  <a:lnTo>
                    <a:pt x="128" y="60"/>
                  </a:lnTo>
                  <a:lnTo>
                    <a:pt x="132" y="50"/>
                  </a:lnTo>
                  <a:lnTo>
                    <a:pt x="135" y="40"/>
                  </a:lnTo>
                  <a:lnTo>
                    <a:pt x="140" y="31"/>
                  </a:lnTo>
                  <a:lnTo>
                    <a:pt x="143" y="24"/>
                  </a:lnTo>
                  <a:lnTo>
                    <a:pt x="148" y="17"/>
                  </a:lnTo>
                  <a:lnTo>
                    <a:pt x="152" y="11"/>
                  </a:lnTo>
                  <a:lnTo>
                    <a:pt x="157" y="7"/>
                  </a:lnTo>
                  <a:lnTo>
                    <a:pt x="162" y="2"/>
                  </a:lnTo>
                  <a:lnTo>
                    <a:pt x="168" y="0"/>
                  </a:lnTo>
                  <a:lnTo>
                    <a:pt x="172" y="0"/>
                  </a:lnTo>
                  <a:lnTo>
                    <a:pt x="179" y="0"/>
                  </a:lnTo>
                  <a:lnTo>
                    <a:pt x="183" y="2"/>
                  </a:lnTo>
                  <a:lnTo>
                    <a:pt x="189" y="5"/>
                  </a:lnTo>
                  <a:lnTo>
                    <a:pt x="197" y="10"/>
                  </a:lnTo>
                  <a:lnTo>
                    <a:pt x="183" y="54"/>
                  </a:lnTo>
                  <a:lnTo>
                    <a:pt x="169" y="99"/>
                  </a:lnTo>
                  <a:lnTo>
                    <a:pt x="168" y="97"/>
                  </a:lnTo>
                  <a:lnTo>
                    <a:pt x="165" y="96"/>
                  </a:lnTo>
                  <a:lnTo>
                    <a:pt x="163" y="94"/>
                  </a:lnTo>
                  <a:lnTo>
                    <a:pt x="162" y="94"/>
                  </a:lnTo>
                  <a:lnTo>
                    <a:pt x="159" y="94"/>
                  </a:lnTo>
                  <a:lnTo>
                    <a:pt x="157" y="96"/>
                  </a:lnTo>
                  <a:lnTo>
                    <a:pt x="154" y="97"/>
                  </a:lnTo>
                  <a:lnTo>
                    <a:pt x="152" y="101"/>
                  </a:lnTo>
                  <a:lnTo>
                    <a:pt x="151" y="105"/>
                  </a:lnTo>
                  <a:lnTo>
                    <a:pt x="148" y="110"/>
                  </a:lnTo>
                  <a:lnTo>
                    <a:pt x="146" y="116"/>
                  </a:lnTo>
                  <a:lnTo>
                    <a:pt x="145" y="122"/>
                  </a:lnTo>
                  <a:lnTo>
                    <a:pt x="143" y="125"/>
                  </a:lnTo>
                  <a:lnTo>
                    <a:pt x="143" y="128"/>
                  </a:lnTo>
                  <a:lnTo>
                    <a:pt x="142" y="131"/>
                  </a:lnTo>
                  <a:lnTo>
                    <a:pt x="140" y="136"/>
                  </a:lnTo>
                  <a:lnTo>
                    <a:pt x="138" y="141"/>
                  </a:lnTo>
                  <a:lnTo>
                    <a:pt x="137" y="145"/>
                  </a:lnTo>
                  <a:lnTo>
                    <a:pt x="137" y="150"/>
                  </a:lnTo>
                  <a:lnTo>
                    <a:pt x="135" y="158"/>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325"/>
            <p:cNvSpPr>
              <a:spLocks/>
            </p:cNvSpPr>
            <p:nvPr/>
          </p:nvSpPr>
          <p:spPr bwMode="auto">
            <a:xfrm>
              <a:off x="4087" y="1165"/>
              <a:ext cx="31" cy="50"/>
            </a:xfrm>
            <a:custGeom>
              <a:avLst/>
              <a:gdLst>
                <a:gd name="T0" fmla="*/ 26 w 62"/>
                <a:gd name="T1" fmla="*/ 0 h 100"/>
                <a:gd name="T2" fmla="*/ 62 w 62"/>
                <a:gd name="T3" fmla="*/ 0 h 100"/>
                <a:gd name="T4" fmla="*/ 48 w 62"/>
                <a:gd name="T5" fmla="*/ 49 h 100"/>
                <a:gd name="T6" fmla="*/ 35 w 62"/>
                <a:gd name="T7" fmla="*/ 100 h 100"/>
                <a:gd name="T8" fmla="*/ 0 w 62"/>
                <a:gd name="T9" fmla="*/ 100 h 100"/>
                <a:gd name="T10" fmla="*/ 14 w 62"/>
                <a:gd name="T11" fmla="*/ 49 h 100"/>
                <a:gd name="T12" fmla="*/ 26 w 62"/>
                <a:gd name="T13" fmla="*/ 0 h 100"/>
                <a:gd name="T14" fmla="*/ 26 w 62"/>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00">
                  <a:moveTo>
                    <a:pt x="26" y="0"/>
                  </a:moveTo>
                  <a:lnTo>
                    <a:pt x="62" y="0"/>
                  </a:lnTo>
                  <a:lnTo>
                    <a:pt x="48" y="49"/>
                  </a:lnTo>
                  <a:lnTo>
                    <a:pt x="35" y="100"/>
                  </a:lnTo>
                  <a:lnTo>
                    <a:pt x="0" y="100"/>
                  </a:lnTo>
                  <a:lnTo>
                    <a:pt x="14" y="49"/>
                  </a:lnTo>
                  <a:lnTo>
                    <a:pt x="26" y="0"/>
                  </a:lnTo>
                  <a:lnTo>
                    <a:pt x="26"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326"/>
            <p:cNvSpPr>
              <a:spLocks/>
            </p:cNvSpPr>
            <p:nvPr/>
          </p:nvSpPr>
          <p:spPr bwMode="auto">
            <a:xfrm>
              <a:off x="4031" y="1239"/>
              <a:ext cx="68" cy="194"/>
            </a:xfrm>
            <a:custGeom>
              <a:avLst/>
              <a:gdLst>
                <a:gd name="T0" fmla="*/ 102 w 136"/>
                <a:gd name="T1" fmla="*/ 0 h 388"/>
                <a:gd name="T2" fmla="*/ 136 w 136"/>
                <a:gd name="T3" fmla="*/ 0 h 388"/>
                <a:gd name="T4" fmla="*/ 36 w 136"/>
                <a:gd name="T5" fmla="*/ 388 h 388"/>
                <a:gd name="T6" fmla="*/ 17 w 136"/>
                <a:gd name="T7" fmla="*/ 388 h 388"/>
                <a:gd name="T8" fmla="*/ 0 w 136"/>
                <a:gd name="T9" fmla="*/ 388 h 388"/>
                <a:gd name="T10" fmla="*/ 51 w 136"/>
                <a:gd name="T11" fmla="*/ 194 h 388"/>
                <a:gd name="T12" fmla="*/ 102 w 136"/>
                <a:gd name="T13" fmla="*/ 0 h 388"/>
                <a:gd name="T14" fmla="*/ 102 w 136"/>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88">
                  <a:moveTo>
                    <a:pt x="102" y="0"/>
                  </a:moveTo>
                  <a:lnTo>
                    <a:pt x="136" y="0"/>
                  </a:lnTo>
                  <a:lnTo>
                    <a:pt x="36" y="388"/>
                  </a:lnTo>
                  <a:lnTo>
                    <a:pt x="17" y="388"/>
                  </a:lnTo>
                  <a:lnTo>
                    <a:pt x="0" y="388"/>
                  </a:lnTo>
                  <a:lnTo>
                    <a:pt x="51" y="194"/>
                  </a:lnTo>
                  <a:lnTo>
                    <a:pt x="102" y="0"/>
                  </a:lnTo>
                  <a:lnTo>
                    <a:pt x="102"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327"/>
            <p:cNvSpPr>
              <a:spLocks/>
            </p:cNvSpPr>
            <p:nvPr/>
          </p:nvSpPr>
          <p:spPr bwMode="auto">
            <a:xfrm>
              <a:off x="4071" y="1234"/>
              <a:ext cx="77" cy="203"/>
            </a:xfrm>
            <a:custGeom>
              <a:avLst/>
              <a:gdLst>
                <a:gd name="T0" fmla="*/ 111 w 156"/>
                <a:gd name="T1" fmla="*/ 272 h 406"/>
                <a:gd name="T2" fmla="*/ 100 w 156"/>
                <a:gd name="T3" fmla="*/ 302 h 406"/>
                <a:gd name="T4" fmla="*/ 82 w 156"/>
                <a:gd name="T5" fmla="*/ 346 h 406"/>
                <a:gd name="T6" fmla="*/ 71 w 156"/>
                <a:gd name="T7" fmla="*/ 366 h 406"/>
                <a:gd name="T8" fmla="*/ 60 w 156"/>
                <a:gd name="T9" fmla="*/ 382 h 406"/>
                <a:gd name="T10" fmla="*/ 49 w 156"/>
                <a:gd name="T11" fmla="*/ 396 h 406"/>
                <a:gd name="T12" fmla="*/ 39 w 156"/>
                <a:gd name="T13" fmla="*/ 404 h 406"/>
                <a:gd name="T14" fmla="*/ 28 w 156"/>
                <a:gd name="T15" fmla="*/ 406 h 406"/>
                <a:gd name="T16" fmla="*/ 11 w 156"/>
                <a:gd name="T17" fmla="*/ 399 h 406"/>
                <a:gd name="T18" fmla="*/ 3 w 156"/>
                <a:gd name="T19" fmla="*/ 387 h 406"/>
                <a:gd name="T20" fmla="*/ 0 w 156"/>
                <a:gd name="T21" fmla="*/ 375 h 406"/>
                <a:gd name="T22" fmla="*/ 0 w 156"/>
                <a:gd name="T23" fmla="*/ 358 h 406"/>
                <a:gd name="T24" fmla="*/ 2 w 156"/>
                <a:gd name="T25" fmla="*/ 313 h 406"/>
                <a:gd name="T26" fmla="*/ 8 w 156"/>
                <a:gd name="T27" fmla="*/ 278 h 406"/>
                <a:gd name="T28" fmla="*/ 14 w 156"/>
                <a:gd name="T29" fmla="*/ 245 h 406"/>
                <a:gd name="T30" fmla="*/ 25 w 156"/>
                <a:gd name="T31" fmla="*/ 205 h 406"/>
                <a:gd name="T32" fmla="*/ 36 w 156"/>
                <a:gd name="T33" fmla="*/ 162 h 406"/>
                <a:gd name="T34" fmla="*/ 48 w 156"/>
                <a:gd name="T35" fmla="*/ 127 h 406"/>
                <a:gd name="T36" fmla="*/ 60 w 156"/>
                <a:gd name="T37" fmla="*/ 91 h 406"/>
                <a:gd name="T38" fmla="*/ 79 w 156"/>
                <a:gd name="T39" fmla="*/ 53 h 406"/>
                <a:gd name="T40" fmla="*/ 94 w 156"/>
                <a:gd name="T41" fmla="*/ 23 h 406"/>
                <a:gd name="T42" fmla="*/ 106 w 156"/>
                <a:gd name="T43" fmla="*/ 10 h 406"/>
                <a:gd name="T44" fmla="*/ 119 w 156"/>
                <a:gd name="T45" fmla="*/ 2 h 406"/>
                <a:gd name="T46" fmla="*/ 131 w 156"/>
                <a:gd name="T47" fmla="*/ 0 h 406"/>
                <a:gd name="T48" fmla="*/ 145 w 156"/>
                <a:gd name="T49" fmla="*/ 5 h 406"/>
                <a:gd name="T50" fmla="*/ 153 w 156"/>
                <a:gd name="T51" fmla="*/ 19 h 406"/>
                <a:gd name="T52" fmla="*/ 156 w 156"/>
                <a:gd name="T53" fmla="*/ 43 h 406"/>
                <a:gd name="T54" fmla="*/ 154 w 156"/>
                <a:gd name="T55" fmla="*/ 76 h 406"/>
                <a:gd name="T56" fmla="*/ 150 w 156"/>
                <a:gd name="T57" fmla="*/ 117 h 406"/>
                <a:gd name="T58" fmla="*/ 108 w 156"/>
                <a:gd name="T59" fmla="*/ 153 h 406"/>
                <a:gd name="T60" fmla="*/ 113 w 156"/>
                <a:gd name="T61" fmla="*/ 125 h 406"/>
                <a:gd name="T62" fmla="*/ 113 w 156"/>
                <a:gd name="T63" fmla="*/ 114 h 406"/>
                <a:gd name="T64" fmla="*/ 111 w 156"/>
                <a:gd name="T65" fmla="*/ 107 h 406"/>
                <a:gd name="T66" fmla="*/ 108 w 156"/>
                <a:gd name="T67" fmla="*/ 102 h 406"/>
                <a:gd name="T68" fmla="*/ 100 w 156"/>
                <a:gd name="T69" fmla="*/ 104 h 406"/>
                <a:gd name="T70" fmla="*/ 93 w 156"/>
                <a:gd name="T71" fmla="*/ 113 h 406"/>
                <a:gd name="T72" fmla="*/ 85 w 156"/>
                <a:gd name="T73" fmla="*/ 128 h 406"/>
                <a:gd name="T74" fmla="*/ 74 w 156"/>
                <a:gd name="T75" fmla="*/ 153 h 406"/>
                <a:gd name="T76" fmla="*/ 65 w 156"/>
                <a:gd name="T77" fmla="*/ 184 h 406"/>
                <a:gd name="T78" fmla="*/ 56 w 156"/>
                <a:gd name="T79" fmla="*/ 221 h 406"/>
                <a:gd name="T80" fmla="*/ 48 w 156"/>
                <a:gd name="T81" fmla="*/ 252 h 406"/>
                <a:gd name="T82" fmla="*/ 45 w 156"/>
                <a:gd name="T83" fmla="*/ 275 h 406"/>
                <a:gd name="T84" fmla="*/ 45 w 156"/>
                <a:gd name="T85" fmla="*/ 292 h 406"/>
                <a:gd name="T86" fmla="*/ 46 w 156"/>
                <a:gd name="T87" fmla="*/ 302 h 406"/>
                <a:gd name="T88" fmla="*/ 52 w 156"/>
                <a:gd name="T89" fmla="*/ 307 h 406"/>
                <a:gd name="T90" fmla="*/ 57 w 156"/>
                <a:gd name="T91" fmla="*/ 304 h 406"/>
                <a:gd name="T92" fmla="*/ 63 w 156"/>
                <a:gd name="T93" fmla="*/ 298 h 406"/>
                <a:gd name="T94" fmla="*/ 69 w 156"/>
                <a:gd name="T95" fmla="*/ 287 h 406"/>
                <a:gd name="T96" fmla="*/ 76 w 156"/>
                <a:gd name="T97" fmla="*/ 272 h 406"/>
                <a:gd name="T98" fmla="*/ 83 w 156"/>
                <a:gd name="T99" fmla="*/ 25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6" h="406">
                  <a:moveTo>
                    <a:pt x="86" y="245"/>
                  </a:moveTo>
                  <a:lnTo>
                    <a:pt x="116" y="261"/>
                  </a:lnTo>
                  <a:lnTo>
                    <a:pt x="111" y="272"/>
                  </a:lnTo>
                  <a:lnTo>
                    <a:pt x="108" y="282"/>
                  </a:lnTo>
                  <a:lnTo>
                    <a:pt x="103" y="293"/>
                  </a:lnTo>
                  <a:lnTo>
                    <a:pt x="100" y="302"/>
                  </a:lnTo>
                  <a:lnTo>
                    <a:pt x="93" y="321"/>
                  </a:lnTo>
                  <a:lnTo>
                    <a:pt x="86" y="338"/>
                  </a:lnTo>
                  <a:lnTo>
                    <a:pt x="82" y="346"/>
                  </a:lnTo>
                  <a:lnTo>
                    <a:pt x="79" y="353"/>
                  </a:lnTo>
                  <a:lnTo>
                    <a:pt x="76" y="359"/>
                  </a:lnTo>
                  <a:lnTo>
                    <a:pt x="71" y="366"/>
                  </a:lnTo>
                  <a:lnTo>
                    <a:pt x="68" y="372"/>
                  </a:lnTo>
                  <a:lnTo>
                    <a:pt x="65" y="378"/>
                  </a:lnTo>
                  <a:lnTo>
                    <a:pt x="60" y="382"/>
                  </a:lnTo>
                  <a:lnTo>
                    <a:pt x="57" y="389"/>
                  </a:lnTo>
                  <a:lnTo>
                    <a:pt x="54" y="392"/>
                  </a:lnTo>
                  <a:lnTo>
                    <a:pt x="49" y="396"/>
                  </a:lnTo>
                  <a:lnTo>
                    <a:pt x="46" y="399"/>
                  </a:lnTo>
                  <a:lnTo>
                    <a:pt x="43" y="401"/>
                  </a:lnTo>
                  <a:lnTo>
                    <a:pt x="39" y="404"/>
                  </a:lnTo>
                  <a:lnTo>
                    <a:pt x="36" y="406"/>
                  </a:lnTo>
                  <a:lnTo>
                    <a:pt x="31" y="406"/>
                  </a:lnTo>
                  <a:lnTo>
                    <a:pt x="28" y="406"/>
                  </a:lnTo>
                  <a:lnTo>
                    <a:pt x="22" y="406"/>
                  </a:lnTo>
                  <a:lnTo>
                    <a:pt x="16" y="403"/>
                  </a:lnTo>
                  <a:lnTo>
                    <a:pt x="11" y="399"/>
                  </a:lnTo>
                  <a:lnTo>
                    <a:pt x="6" y="395"/>
                  </a:lnTo>
                  <a:lnTo>
                    <a:pt x="5" y="392"/>
                  </a:lnTo>
                  <a:lnTo>
                    <a:pt x="3" y="387"/>
                  </a:lnTo>
                  <a:lnTo>
                    <a:pt x="3" y="384"/>
                  </a:lnTo>
                  <a:lnTo>
                    <a:pt x="2" y="379"/>
                  </a:lnTo>
                  <a:lnTo>
                    <a:pt x="0" y="375"/>
                  </a:lnTo>
                  <a:lnTo>
                    <a:pt x="0" y="369"/>
                  </a:lnTo>
                  <a:lnTo>
                    <a:pt x="0" y="364"/>
                  </a:lnTo>
                  <a:lnTo>
                    <a:pt x="0" y="358"/>
                  </a:lnTo>
                  <a:lnTo>
                    <a:pt x="0" y="344"/>
                  </a:lnTo>
                  <a:lnTo>
                    <a:pt x="0" y="330"/>
                  </a:lnTo>
                  <a:lnTo>
                    <a:pt x="2" y="313"/>
                  </a:lnTo>
                  <a:lnTo>
                    <a:pt x="5" y="298"/>
                  </a:lnTo>
                  <a:lnTo>
                    <a:pt x="6" y="288"/>
                  </a:lnTo>
                  <a:lnTo>
                    <a:pt x="8" y="278"/>
                  </a:lnTo>
                  <a:lnTo>
                    <a:pt x="9" y="268"/>
                  </a:lnTo>
                  <a:lnTo>
                    <a:pt x="12" y="256"/>
                  </a:lnTo>
                  <a:lnTo>
                    <a:pt x="14" y="245"/>
                  </a:lnTo>
                  <a:lnTo>
                    <a:pt x="17" y="231"/>
                  </a:lnTo>
                  <a:lnTo>
                    <a:pt x="20" y="219"/>
                  </a:lnTo>
                  <a:lnTo>
                    <a:pt x="25" y="205"/>
                  </a:lnTo>
                  <a:lnTo>
                    <a:pt x="28" y="190"/>
                  </a:lnTo>
                  <a:lnTo>
                    <a:pt x="32" y="176"/>
                  </a:lnTo>
                  <a:lnTo>
                    <a:pt x="36" y="162"/>
                  </a:lnTo>
                  <a:lnTo>
                    <a:pt x="40" y="150"/>
                  </a:lnTo>
                  <a:lnTo>
                    <a:pt x="43" y="137"/>
                  </a:lnTo>
                  <a:lnTo>
                    <a:pt x="48" y="127"/>
                  </a:lnTo>
                  <a:lnTo>
                    <a:pt x="51" y="116"/>
                  </a:lnTo>
                  <a:lnTo>
                    <a:pt x="56" y="105"/>
                  </a:lnTo>
                  <a:lnTo>
                    <a:pt x="60" y="91"/>
                  </a:lnTo>
                  <a:lnTo>
                    <a:pt x="66" y="77"/>
                  </a:lnTo>
                  <a:lnTo>
                    <a:pt x="73" y="65"/>
                  </a:lnTo>
                  <a:lnTo>
                    <a:pt x="79" y="53"/>
                  </a:lnTo>
                  <a:lnTo>
                    <a:pt x="85" y="42"/>
                  </a:lnTo>
                  <a:lnTo>
                    <a:pt x="89" y="33"/>
                  </a:lnTo>
                  <a:lnTo>
                    <a:pt x="94" y="23"/>
                  </a:lnTo>
                  <a:lnTo>
                    <a:pt x="100" y="17"/>
                  </a:lnTo>
                  <a:lnTo>
                    <a:pt x="103" y="14"/>
                  </a:lnTo>
                  <a:lnTo>
                    <a:pt x="106" y="10"/>
                  </a:lnTo>
                  <a:lnTo>
                    <a:pt x="111" y="6"/>
                  </a:lnTo>
                  <a:lnTo>
                    <a:pt x="114" y="5"/>
                  </a:lnTo>
                  <a:lnTo>
                    <a:pt x="119" y="2"/>
                  </a:lnTo>
                  <a:lnTo>
                    <a:pt x="122" y="0"/>
                  </a:lnTo>
                  <a:lnTo>
                    <a:pt x="126" y="0"/>
                  </a:lnTo>
                  <a:lnTo>
                    <a:pt x="131" y="0"/>
                  </a:lnTo>
                  <a:lnTo>
                    <a:pt x="136" y="0"/>
                  </a:lnTo>
                  <a:lnTo>
                    <a:pt x="140" y="2"/>
                  </a:lnTo>
                  <a:lnTo>
                    <a:pt x="145" y="5"/>
                  </a:lnTo>
                  <a:lnTo>
                    <a:pt x="148" y="8"/>
                  </a:lnTo>
                  <a:lnTo>
                    <a:pt x="151" y="13"/>
                  </a:lnTo>
                  <a:lnTo>
                    <a:pt x="153" y="19"/>
                  </a:lnTo>
                  <a:lnTo>
                    <a:pt x="154" y="27"/>
                  </a:lnTo>
                  <a:lnTo>
                    <a:pt x="156" y="34"/>
                  </a:lnTo>
                  <a:lnTo>
                    <a:pt x="156" y="43"/>
                  </a:lnTo>
                  <a:lnTo>
                    <a:pt x="156" y="53"/>
                  </a:lnTo>
                  <a:lnTo>
                    <a:pt x="156" y="64"/>
                  </a:lnTo>
                  <a:lnTo>
                    <a:pt x="154" y="76"/>
                  </a:lnTo>
                  <a:lnTo>
                    <a:pt x="153" y="88"/>
                  </a:lnTo>
                  <a:lnTo>
                    <a:pt x="151" y="102"/>
                  </a:lnTo>
                  <a:lnTo>
                    <a:pt x="150" y="117"/>
                  </a:lnTo>
                  <a:lnTo>
                    <a:pt x="146" y="133"/>
                  </a:lnTo>
                  <a:lnTo>
                    <a:pt x="128" y="142"/>
                  </a:lnTo>
                  <a:lnTo>
                    <a:pt x="108" y="153"/>
                  </a:lnTo>
                  <a:lnTo>
                    <a:pt x="111" y="141"/>
                  </a:lnTo>
                  <a:lnTo>
                    <a:pt x="113" y="130"/>
                  </a:lnTo>
                  <a:lnTo>
                    <a:pt x="113" y="125"/>
                  </a:lnTo>
                  <a:lnTo>
                    <a:pt x="113" y="122"/>
                  </a:lnTo>
                  <a:lnTo>
                    <a:pt x="113" y="117"/>
                  </a:lnTo>
                  <a:lnTo>
                    <a:pt x="113" y="114"/>
                  </a:lnTo>
                  <a:lnTo>
                    <a:pt x="113" y="111"/>
                  </a:lnTo>
                  <a:lnTo>
                    <a:pt x="113" y="108"/>
                  </a:lnTo>
                  <a:lnTo>
                    <a:pt x="111" y="107"/>
                  </a:lnTo>
                  <a:lnTo>
                    <a:pt x="111" y="105"/>
                  </a:lnTo>
                  <a:lnTo>
                    <a:pt x="110" y="104"/>
                  </a:lnTo>
                  <a:lnTo>
                    <a:pt x="108" y="102"/>
                  </a:lnTo>
                  <a:lnTo>
                    <a:pt x="105" y="102"/>
                  </a:lnTo>
                  <a:lnTo>
                    <a:pt x="103" y="102"/>
                  </a:lnTo>
                  <a:lnTo>
                    <a:pt x="100" y="104"/>
                  </a:lnTo>
                  <a:lnTo>
                    <a:pt x="97" y="105"/>
                  </a:lnTo>
                  <a:lnTo>
                    <a:pt x="96" y="108"/>
                  </a:lnTo>
                  <a:lnTo>
                    <a:pt x="93" y="113"/>
                  </a:lnTo>
                  <a:lnTo>
                    <a:pt x="89" y="117"/>
                  </a:lnTo>
                  <a:lnTo>
                    <a:pt x="86" y="122"/>
                  </a:lnTo>
                  <a:lnTo>
                    <a:pt x="85" y="128"/>
                  </a:lnTo>
                  <a:lnTo>
                    <a:pt x="82" y="136"/>
                  </a:lnTo>
                  <a:lnTo>
                    <a:pt x="77" y="144"/>
                  </a:lnTo>
                  <a:lnTo>
                    <a:pt x="74" y="153"/>
                  </a:lnTo>
                  <a:lnTo>
                    <a:pt x="71" y="162"/>
                  </a:lnTo>
                  <a:lnTo>
                    <a:pt x="68" y="173"/>
                  </a:lnTo>
                  <a:lnTo>
                    <a:pt x="65" y="184"/>
                  </a:lnTo>
                  <a:lnTo>
                    <a:pt x="62" y="196"/>
                  </a:lnTo>
                  <a:lnTo>
                    <a:pt x="59" y="208"/>
                  </a:lnTo>
                  <a:lnTo>
                    <a:pt x="56" y="221"/>
                  </a:lnTo>
                  <a:lnTo>
                    <a:pt x="52" y="231"/>
                  </a:lnTo>
                  <a:lnTo>
                    <a:pt x="51" y="241"/>
                  </a:lnTo>
                  <a:lnTo>
                    <a:pt x="48" y="252"/>
                  </a:lnTo>
                  <a:lnTo>
                    <a:pt x="46" y="259"/>
                  </a:lnTo>
                  <a:lnTo>
                    <a:pt x="46" y="267"/>
                  </a:lnTo>
                  <a:lnTo>
                    <a:pt x="45" y="275"/>
                  </a:lnTo>
                  <a:lnTo>
                    <a:pt x="45" y="281"/>
                  </a:lnTo>
                  <a:lnTo>
                    <a:pt x="45" y="287"/>
                  </a:lnTo>
                  <a:lnTo>
                    <a:pt x="45" y="292"/>
                  </a:lnTo>
                  <a:lnTo>
                    <a:pt x="45" y="296"/>
                  </a:lnTo>
                  <a:lnTo>
                    <a:pt x="46" y="299"/>
                  </a:lnTo>
                  <a:lnTo>
                    <a:pt x="46" y="302"/>
                  </a:lnTo>
                  <a:lnTo>
                    <a:pt x="48" y="304"/>
                  </a:lnTo>
                  <a:lnTo>
                    <a:pt x="49" y="305"/>
                  </a:lnTo>
                  <a:lnTo>
                    <a:pt x="52" y="307"/>
                  </a:lnTo>
                  <a:lnTo>
                    <a:pt x="54" y="305"/>
                  </a:lnTo>
                  <a:lnTo>
                    <a:pt x="56" y="305"/>
                  </a:lnTo>
                  <a:lnTo>
                    <a:pt x="57" y="304"/>
                  </a:lnTo>
                  <a:lnTo>
                    <a:pt x="59" y="302"/>
                  </a:lnTo>
                  <a:lnTo>
                    <a:pt x="60" y="301"/>
                  </a:lnTo>
                  <a:lnTo>
                    <a:pt x="63" y="298"/>
                  </a:lnTo>
                  <a:lnTo>
                    <a:pt x="65" y="295"/>
                  </a:lnTo>
                  <a:lnTo>
                    <a:pt x="68" y="292"/>
                  </a:lnTo>
                  <a:lnTo>
                    <a:pt x="69" y="287"/>
                  </a:lnTo>
                  <a:lnTo>
                    <a:pt x="71" y="282"/>
                  </a:lnTo>
                  <a:lnTo>
                    <a:pt x="74" y="278"/>
                  </a:lnTo>
                  <a:lnTo>
                    <a:pt x="76" y="272"/>
                  </a:lnTo>
                  <a:lnTo>
                    <a:pt x="79" y="265"/>
                  </a:lnTo>
                  <a:lnTo>
                    <a:pt x="80" y="259"/>
                  </a:lnTo>
                  <a:lnTo>
                    <a:pt x="83" y="253"/>
                  </a:lnTo>
                  <a:lnTo>
                    <a:pt x="86" y="245"/>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328"/>
            <p:cNvSpPr>
              <a:spLocks/>
            </p:cNvSpPr>
            <p:nvPr/>
          </p:nvSpPr>
          <p:spPr bwMode="auto">
            <a:xfrm>
              <a:off x="4124" y="1234"/>
              <a:ext cx="84" cy="203"/>
            </a:xfrm>
            <a:custGeom>
              <a:avLst/>
              <a:gdLst>
                <a:gd name="T0" fmla="*/ 61 w 168"/>
                <a:gd name="T1" fmla="*/ 119 h 406"/>
                <a:gd name="T2" fmla="*/ 68 w 168"/>
                <a:gd name="T3" fmla="*/ 94 h 406"/>
                <a:gd name="T4" fmla="*/ 76 w 168"/>
                <a:gd name="T5" fmla="*/ 73 h 406"/>
                <a:gd name="T6" fmla="*/ 85 w 168"/>
                <a:gd name="T7" fmla="*/ 50 h 406"/>
                <a:gd name="T8" fmla="*/ 101 w 168"/>
                <a:gd name="T9" fmla="*/ 23 h 406"/>
                <a:gd name="T10" fmla="*/ 113 w 168"/>
                <a:gd name="T11" fmla="*/ 10 h 406"/>
                <a:gd name="T12" fmla="*/ 128 w 168"/>
                <a:gd name="T13" fmla="*/ 2 h 406"/>
                <a:gd name="T14" fmla="*/ 145 w 168"/>
                <a:gd name="T15" fmla="*/ 0 h 406"/>
                <a:gd name="T16" fmla="*/ 161 w 168"/>
                <a:gd name="T17" fmla="*/ 8 h 406"/>
                <a:gd name="T18" fmla="*/ 165 w 168"/>
                <a:gd name="T19" fmla="*/ 16 h 406"/>
                <a:gd name="T20" fmla="*/ 168 w 168"/>
                <a:gd name="T21" fmla="*/ 28 h 406"/>
                <a:gd name="T22" fmla="*/ 168 w 168"/>
                <a:gd name="T23" fmla="*/ 43 h 406"/>
                <a:gd name="T24" fmla="*/ 168 w 168"/>
                <a:gd name="T25" fmla="*/ 59 h 406"/>
                <a:gd name="T26" fmla="*/ 165 w 168"/>
                <a:gd name="T27" fmla="*/ 77 h 406"/>
                <a:gd name="T28" fmla="*/ 155 w 168"/>
                <a:gd name="T29" fmla="*/ 130 h 406"/>
                <a:gd name="T30" fmla="*/ 107 w 168"/>
                <a:gd name="T31" fmla="*/ 315 h 406"/>
                <a:gd name="T32" fmla="*/ 102 w 168"/>
                <a:gd name="T33" fmla="*/ 333 h 406"/>
                <a:gd name="T34" fmla="*/ 99 w 168"/>
                <a:gd name="T35" fmla="*/ 349 h 406"/>
                <a:gd name="T36" fmla="*/ 94 w 168"/>
                <a:gd name="T37" fmla="*/ 366 h 406"/>
                <a:gd name="T38" fmla="*/ 90 w 168"/>
                <a:gd name="T39" fmla="*/ 398 h 406"/>
                <a:gd name="T40" fmla="*/ 59 w 168"/>
                <a:gd name="T41" fmla="*/ 384 h 406"/>
                <a:gd name="T42" fmla="*/ 62 w 168"/>
                <a:gd name="T43" fmla="*/ 370 h 406"/>
                <a:gd name="T44" fmla="*/ 67 w 168"/>
                <a:gd name="T45" fmla="*/ 350 h 406"/>
                <a:gd name="T46" fmla="*/ 56 w 168"/>
                <a:gd name="T47" fmla="*/ 369 h 406"/>
                <a:gd name="T48" fmla="*/ 47 w 168"/>
                <a:gd name="T49" fmla="*/ 382 h 406"/>
                <a:gd name="T50" fmla="*/ 39 w 168"/>
                <a:gd name="T51" fmla="*/ 393 h 406"/>
                <a:gd name="T52" fmla="*/ 28 w 168"/>
                <a:gd name="T53" fmla="*/ 403 h 406"/>
                <a:gd name="T54" fmla="*/ 19 w 168"/>
                <a:gd name="T55" fmla="*/ 406 h 406"/>
                <a:gd name="T56" fmla="*/ 10 w 168"/>
                <a:gd name="T57" fmla="*/ 404 h 406"/>
                <a:gd name="T58" fmla="*/ 2 w 168"/>
                <a:gd name="T59" fmla="*/ 393 h 406"/>
                <a:gd name="T60" fmla="*/ 0 w 168"/>
                <a:gd name="T61" fmla="*/ 373 h 406"/>
                <a:gd name="T62" fmla="*/ 2 w 168"/>
                <a:gd name="T63" fmla="*/ 347 h 406"/>
                <a:gd name="T64" fmla="*/ 7 w 168"/>
                <a:gd name="T65" fmla="*/ 316 h 406"/>
                <a:gd name="T66" fmla="*/ 14 w 168"/>
                <a:gd name="T67" fmla="*/ 284 h 406"/>
                <a:gd name="T68" fmla="*/ 24 w 168"/>
                <a:gd name="T69" fmla="*/ 255 h 406"/>
                <a:gd name="T70" fmla="*/ 34 w 168"/>
                <a:gd name="T71" fmla="*/ 228 h 406"/>
                <a:gd name="T72" fmla="*/ 44 w 168"/>
                <a:gd name="T73" fmla="*/ 208 h 406"/>
                <a:gd name="T74" fmla="*/ 56 w 168"/>
                <a:gd name="T75" fmla="*/ 191 h 406"/>
                <a:gd name="T76" fmla="*/ 70 w 168"/>
                <a:gd name="T77" fmla="*/ 179 h 406"/>
                <a:gd name="T78" fmla="*/ 87 w 168"/>
                <a:gd name="T79" fmla="*/ 168 h 406"/>
                <a:gd name="T80" fmla="*/ 98 w 168"/>
                <a:gd name="T81" fmla="*/ 159 h 406"/>
                <a:gd name="T82" fmla="*/ 105 w 168"/>
                <a:gd name="T83" fmla="*/ 151 h 406"/>
                <a:gd name="T84" fmla="*/ 119 w 168"/>
                <a:gd name="T85" fmla="*/ 137 h 406"/>
                <a:gd name="T86" fmla="*/ 124 w 168"/>
                <a:gd name="T87" fmla="*/ 119 h 406"/>
                <a:gd name="T88" fmla="*/ 125 w 168"/>
                <a:gd name="T89" fmla="*/ 105 h 406"/>
                <a:gd name="T90" fmla="*/ 125 w 168"/>
                <a:gd name="T91" fmla="*/ 94 h 406"/>
                <a:gd name="T92" fmla="*/ 119 w 168"/>
                <a:gd name="T93" fmla="*/ 88 h 406"/>
                <a:gd name="T94" fmla="*/ 107 w 168"/>
                <a:gd name="T95" fmla="*/ 94 h 406"/>
                <a:gd name="T96" fmla="*/ 101 w 168"/>
                <a:gd name="T97" fmla="*/ 105 h 406"/>
                <a:gd name="T98" fmla="*/ 96 w 168"/>
                <a:gd name="T99" fmla="*/ 117 h 406"/>
                <a:gd name="T100" fmla="*/ 90 w 168"/>
                <a:gd name="T101" fmla="*/ 13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406">
                  <a:moveTo>
                    <a:pt x="90" y="134"/>
                  </a:moveTo>
                  <a:lnTo>
                    <a:pt x="74" y="127"/>
                  </a:lnTo>
                  <a:lnTo>
                    <a:pt x="61" y="119"/>
                  </a:lnTo>
                  <a:lnTo>
                    <a:pt x="64" y="110"/>
                  </a:lnTo>
                  <a:lnTo>
                    <a:pt x="65" y="102"/>
                  </a:lnTo>
                  <a:lnTo>
                    <a:pt x="68" y="94"/>
                  </a:lnTo>
                  <a:lnTo>
                    <a:pt x="71" y="87"/>
                  </a:lnTo>
                  <a:lnTo>
                    <a:pt x="73" y="79"/>
                  </a:lnTo>
                  <a:lnTo>
                    <a:pt x="76" y="73"/>
                  </a:lnTo>
                  <a:lnTo>
                    <a:pt x="79" y="67"/>
                  </a:lnTo>
                  <a:lnTo>
                    <a:pt x="81" y="60"/>
                  </a:lnTo>
                  <a:lnTo>
                    <a:pt x="85" y="50"/>
                  </a:lnTo>
                  <a:lnTo>
                    <a:pt x="90" y="40"/>
                  </a:lnTo>
                  <a:lnTo>
                    <a:pt x="96" y="33"/>
                  </a:lnTo>
                  <a:lnTo>
                    <a:pt x="101" y="23"/>
                  </a:lnTo>
                  <a:lnTo>
                    <a:pt x="105" y="19"/>
                  </a:lnTo>
                  <a:lnTo>
                    <a:pt x="108" y="14"/>
                  </a:lnTo>
                  <a:lnTo>
                    <a:pt x="113" y="10"/>
                  </a:lnTo>
                  <a:lnTo>
                    <a:pt x="119" y="6"/>
                  </a:lnTo>
                  <a:lnTo>
                    <a:pt x="124" y="3"/>
                  </a:lnTo>
                  <a:lnTo>
                    <a:pt x="128" y="2"/>
                  </a:lnTo>
                  <a:lnTo>
                    <a:pt x="133" y="0"/>
                  </a:lnTo>
                  <a:lnTo>
                    <a:pt x="138" y="0"/>
                  </a:lnTo>
                  <a:lnTo>
                    <a:pt x="145" y="0"/>
                  </a:lnTo>
                  <a:lnTo>
                    <a:pt x="151" y="2"/>
                  </a:lnTo>
                  <a:lnTo>
                    <a:pt x="158" y="3"/>
                  </a:lnTo>
                  <a:lnTo>
                    <a:pt x="161" y="8"/>
                  </a:lnTo>
                  <a:lnTo>
                    <a:pt x="162" y="10"/>
                  </a:lnTo>
                  <a:lnTo>
                    <a:pt x="164" y="13"/>
                  </a:lnTo>
                  <a:lnTo>
                    <a:pt x="165" y="16"/>
                  </a:lnTo>
                  <a:lnTo>
                    <a:pt x="167" y="19"/>
                  </a:lnTo>
                  <a:lnTo>
                    <a:pt x="168" y="23"/>
                  </a:lnTo>
                  <a:lnTo>
                    <a:pt x="168" y="28"/>
                  </a:lnTo>
                  <a:lnTo>
                    <a:pt x="168" y="33"/>
                  </a:lnTo>
                  <a:lnTo>
                    <a:pt x="168" y="39"/>
                  </a:lnTo>
                  <a:lnTo>
                    <a:pt x="168" y="43"/>
                  </a:lnTo>
                  <a:lnTo>
                    <a:pt x="168" y="48"/>
                  </a:lnTo>
                  <a:lnTo>
                    <a:pt x="168" y="53"/>
                  </a:lnTo>
                  <a:lnTo>
                    <a:pt x="168" y="59"/>
                  </a:lnTo>
                  <a:lnTo>
                    <a:pt x="167" y="65"/>
                  </a:lnTo>
                  <a:lnTo>
                    <a:pt x="167" y="71"/>
                  </a:lnTo>
                  <a:lnTo>
                    <a:pt x="165" y="77"/>
                  </a:lnTo>
                  <a:lnTo>
                    <a:pt x="164" y="85"/>
                  </a:lnTo>
                  <a:lnTo>
                    <a:pt x="158" y="114"/>
                  </a:lnTo>
                  <a:lnTo>
                    <a:pt x="155" y="130"/>
                  </a:lnTo>
                  <a:lnTo>
                    <a:pt x="151" y="144"/>
                  </a:lnTo>
                  <a:lnTo>
                    <a:pt x="130" y="228"/>
                  </a:lnTo>
                  <a:lnTo>
                    <a:pt x="107" y="315"/>
                  </a:lnTo>
                  <a:lnTo>
                    <a:pt x="105" y="321"/>
                  </a:lnTo>
                  <a:lnTo>
                    <a:pt x="104" y="327"/>
                  </a:lnTo>
                  <a:lnTo>
                    <a:pt x="102" y="333"/>
                  </a:lnTo>
                  <a:lnTo>
                    <a:pt x="101" y="339"/>
                  </a:lnTo>
                  <a:lnTo>
                    <a:pt x="99" y="344"/>
                  </a:lnTo>
                  <a:lnTo>
                    <a:pt x="99" y="349"/>
                  </a:lnTo>
                  <a:lnTo>
                    <a:pt x="98" y="353"/>
                  </a:lnTo>
                  <a:lnTo>
                    <a:pt x="98" y="358"/>
                  </a:lnTo>
                  <a:lnTo>
                    <a:pt x="94" y="366"/>
                  </a:lnTo>
                  <a:lnTo>
                    <a:pt x="93" y="375"/>
                  </a:lnTo>
                  <a:lnTo>
                    <a:pt x="91" y="386"/>
                  </a:lnTo>
                  <a:lnTo>
                    <a:pt x="90" y="398"/>
                  </a:lnTo>
                  <a:lnTo>
                    <a:pt x="57" y="398"/>
                  </a:lnTo>
                  <a:lnTo>
                    <a:pt x="59" y="390"/>
                  </a:lnTo>
                  <a:lnTo>
                    <a:pt x="59" y="384"/>
                  </a:lnTo>
                  <a:lnTo>
                    <a:pt x="61" y="378"/>
                  </a:lnTo>
                  <a:lnTo>
                    <a:pt x="61" y="375"/>
                  </a:lnTo>
                  <a:lnTo>
                    <a:pt x="62" y="370"/>
                  </a:lnTo>
                  <a:lnTo>
                    <a:pt x="62" y="364"/>
                  </a:lnTo>
                  <a:lnTo>
                    <a:pt x="64" y="358"/>
                  </a:lnTo>
                  <a:lnTo>
                    <a:pt x="67" y="350"/>
                  </a:lnTo>
                  <a:lnTo>
                    <a:pt x="62" y="356"/>
                  </a:lnTo>
                  <a:lnTo>
                    <a:pt x="59" y="362"/>
                  </a:lnTo>
                  <a:lnTo>
                    <a:pt x="56" y="369"/>
                  </a:lnTo>
                  <a:lnTo>
                    <a:pt x="53" y="373"/>
                  </a:lnTo>
                  <a:lnTo>
                    <a:pt x="50" y="378"/>
                  </a:lnTo>
                  <a:lnTo>
                    <a:pt x="47" y="382"/>
                  </a:lnTo>
                  <a:lnTo>
                    <a:pt x="44" y="387"/>
                  </a:lnTo>
                  <a:lnTo>
                    <a:pt x="42" y="390"/>
                  </a:lnTo>
                  <a:lnTo>
                    <a:pt x="39" y="393"/>
                  </a:lnTo>
                  <a:lnTo>
                    <a:pt x="36" y="396"/>
                  </a:lnTo>
                  <a:lnTo>
                    <a:pt x="31" y="399"/>
                  </a:lnTo>
                  <a:lnTo>
                    <a:pt x="28" y="403"/>
                  </a:lnTo>
                  <a:lnTo>
                    <a:pt x="25" y="404"/>
                  </a:lnTo>
                  <a:lnTo>
                    <a:pt x="22" y="406"/>
                  </a:lnTo>
                  <a:lnTo>
                    <a:pt x="19" y="406"/>
                  </a:lnTo>
                  <a:lnTo>
                    <a:pt x="16" y="406"/>
                  </a:lnTo>
                  <a:lnTo>
                    <a:pt x="13" y="406"/>
                  </a:lnTo>
                  <a:lnTo>
                    <a:pt x="10" y="404"/>
                  </a:lnTo>
                  <a:lnTo>
                    <a:pt x="7" y="401"/>
                  </a:lnTo>
                  <a:lnTo>
                    <a:pt x="4" y="398"/>
                  </a:lnTo>
                  <a:lnTo>
                    <a:pt x="2" y="393"/>
                  </a:lnTo>
                  <a:lnTo>
                    <a:pt x="0" y="387"/>
                  </a:lnTo>
                  <a:lnTo>
                    <a:pt x="0" y="381"/>
                  </a:lnTo>
                  <a:lnTo>
                    <a:pt x="0" y="373"/>
                  </a:lnTo>
                  <a:lnTo>
                    <a:pt x="0" y="366"/>
                  </a:lnTo>
                  <a:lnTo>
                    <a:pt x="0" y="356"/>
                  </a:lnTo>
                  <a:lnTo>
                    <a:pt x="2" y="347"/>
                  </a:lnTo>
                  <a:lnTo>
                    <a:pt x="4" y="338"/>
                  </a:lnTo>
                  <a:lnTo>
                    <a:pt x="5" y="327"/>
                  </a:lnTo>
                  <a:lnTo>
                    <a:pt x="7" y="316"/>
                  </a:lnTo>
                  <a:lnTo>
                    <a:pt x="10" y="305"/>
                  </a:lnTo>
                  <a:lnTo>
                    <a:pt x="13" y="295"/>
                  </a:lnTo>
                  <a:lnTo>
                    <a:pt x="14" y="284"/>
                  </a:lnTo>
                  <a:lnTo>
                    <a:pt x="17" y="273"/>
                  </a:lnTo>
                  <a:lnTo>
                    <a:pt x="20" y="264"/>
                  </a:lnTo>
                  <a:lnTo>
                    <a:pt x="24" y="255"/>
                  </a:lnTo>
                  <a:lnTo>
                    <a:pt x="27" y="245"/>
                  </a:lnTo>
                  <a:lnTo>
                    <a:pt x="31" y="236"/>
                  </a:lnTo>
                  <a:lnTo>
                    <a:pt x="34" y="228"/>
                  </a:lnTo>
                  <a:lnTo>
                    <a:pt x="37" y="222"/>
                  </a:lnTo>
                  <a:lnTo>
                    <a:pt x="40" y="215"/>
                  </a:lnTo>
                  <a:lnTo>
                    <a:pt x="44" y="208"/>
                  </a:lnTo>
                  <a:lnTo>
                    <a:pt x="48" y="202"/>
                  </a:lnTo>
                  <a:lnTo>
                    <a:pt x="51" y="196"/>
                  </a:lnTo>
                  <a:lnTo>
                    <a:pt x="56" y="191"/>
                  </a:lnTo>
                  <a:lnTo>
                    <a:pt x="61" y="187"/>
                  </a:lnTo>
                  <a:lnTo>
                    <a:pt x="65" y="182"/>
                  </a:lnTo>
                  <a:lnTo>
                    <a:pt x="70" y="179"/>
                  </a:lnTo>
                  <a:lnTo>
                    <a:pt x="76" y="174"/>
                  </a:lnTo>
                  <a:lnTo>
                    <a:pt x="81" y="171"/>
                  </a:lnTo>
                  <a:lnTo>
                    <a:pt x="87" y="168"/>
                  </a:lnTo>
                  <a:lnTo>
                    <a:pt x="90" y="165"/>
                  </a:lnTo>
                  <a:lnTo>
                    <a:pt x="94" y="162"/>
                  </a:lnTo>
                  <a:lnTo>
                    <a:pt x="98" y="159"/>
                  </a:lnTo>
                  <a:lnTo>
                    <a:pt x="99" y="158"/>
                  </a:lnTo>
                  <a:lnTo>
                    <a:pt x="102" y="156"/>
                  </a:lnTo>
                  <a:lnTo>
                    <a:pt x="105" y="151"/>
                  </a:lnTo>
                  <a:lnTo>
                    <a:pt x="110" y="148"/>
                  </a:lnTo>
                  <a:lnTo>
                    <a:pt x="114" y="144"/>
                  </a:lnTo>
                  <a:lnTo>
                    <a:pt x="119" y="137"/>
                  </a:lnTo>
                  <a:lnTo>
                    <a:pt x="121" y="131"/>
                  </a:lnTo>
                  <a:lnTo>
                    <a:pt x="122" y="125"/>
                  </a:lnTo>
                  <a:lnTo>
                    <a:pt x="124" y="119"/>
                  </a:lnTo>
                  <a:lnTo>
                    <a:pt x="124" y="114"/>
                  </a:lnTo>
                  <a:lnTo>
                    <a:pt x="125" y="110"/>
                  </a:lnTo>
                  <a:lnTo>
                    <a:pt x="125" y="105"/>
                  </a:lnTo>
                  <a:lnTo>
                    <a:pt x="125" y="102"/>
                  </a:lnTo>
                  <a:lnTo>
                    <a:pt x="127" y="99"/>
                  </a:lnTo>
                  <a:lnTo>
                    <a:pt x="125" y="94"/>
                  </a:lnTo>
                  <a:lnTo>
                    <a:pt x="125" y="91"/>
                  </a:lnTo>
                  <a:lnTo>
                    <a:pt x="122" y="90"/>
                  </a:lnTo>
                  <a:lnTo>
                    <a:pt x="119" y="88"/>
                  </a:lnTo>
                  <a:lnTo>
                    <a:pt x="116" y="90"/>
                  </a:lnTo>
                  <a:lnTo>
                    <a:pt x="111" y="91"/>
                  </a:lnTo>
                  <a:lnTo>
                    <a:pt x="107" y="94"/>
                  </a:lnTo>
                  <a:lnTo>
                    <a:pt x="104" y="100"/>
                  </a:lnTo>
                  <a:lnTo>
                    <a:pt x="102" y="102"/>
                  </a:lnTo>
                  <a:lnTo>
                    <a:pt x="101" y="105"/>
                  </a:lnTo>
                  <a:lnTo>
                    <a:pt x="99" y="110"/>
                  </a:lnTo>
                  <a:lnTo>
                    <a:pt x="98" y="113"/>
                  </a:lnTo>
                  <a:lnTo>
                    <a:pt x="96" y="117"/>
                  </a:lnTo>
                  <a:lnTo>
                    <a:pt x="93" y="124"/>
                  </a:lnTo>
                  <a:lnTo>
                    <a:pt x="91" y="128"/>
                  </a:lnTo>
                  <a:lnTo>
                    <a:pt x="90" y="134"/>
                  </a:lnTo>
                  <a:lnTo>
                    <a:pt x="90" y="134"/>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329"/>
            <p:cNvSpPr>
              <a:spLocks/>
            </p:cNvSpPr>
            <p:nvPr/>
          </p:nvSpPr>
          <p:spPr bwMode="auto">
            <a:xfrm>
              <a:off x="4146" y="1340"/>
              <a:ext cx="27" cy="56"/>
            </a:xfrm>
            <a:custGeom>
              <a:avLst/>
              <a:gdLst>
                <a:gd name="T0" fmla="*/ 54 w 54"/>
                <a:gd name="T1" fmla="*/ 0 h 111"/>
                <a:gd name="T2" fmla="*/ 49 w 54"/>
                <a:gd name="T3" fmla="*/ 5 h 111"/>
                <a:gd name="T4" fmla="*/ 45 w 54"/>
                <a:gd name="T5" fmla="*/ 11 h 111"/>
                <a:gd name="T6" fmla="*/ 34 w 54"/>
                <a:gd name="T7" fmla="*/ 20 h 111"/>
                <a:gd name="T8" fmla="*/ 28 w 54"/>
                <a:gd name="T9" fmla="*/ 25 h 111"/>
                <a:gd name="T10" fmla="*/ 23 w 54"/>
                <a:gd name="T11" fmla="*/ 31 h 111"/>
                <a:gd name="T12" fmla="*/ 19 w 54"/>
                <a:gd name="T13" fmla="*/ 37 h 111"/>
                <a:gd name="T14" fmla="*/ 16 w 54"/>
                <a:gd name="T15" fmla="*/ 43 h 111"/>
                <a:gd name="T16" fmla="*/ 12 w 54"/>
                <a:gd name="T17" fmla="*/ 49 h 111"/>
                <a:gd name="T18" fmla="*/ 9 w 54"/>
                <a:gd name="T19" fmla="*/ 55 h 111"/>
                <a:gd name="T20" fmla="*/ 6 w 54"/>
                <a:gd name="T21" fmla="*/ 63 h 111"/>
                <a:gd name="T22" fmla="*/ 5 w 54"/>
                <a:gd name="T23" fmla="*/ 71 h 111"/>
                <a:gd name="T24" fmla="*/ 3 w 54"/>
                <a:gd name="T25" fmla="*/ 79 h 111"/>
                <a:gd name="T26" fmla="*/ 2 w 54"/>
                <a:gd name="T27" fmla="*/ 86 h 111"/>
                <a:gd name="T28" fmla="*/ 0 w 54"/>
                <a:gd name="T29" fmla="*/ 92 h 111"/>
                <a:gd name="T30" fmla="*/ 0 w 54"/>
                <a:gd name="T31" fmla="*/ 99 h 111"/>
                <a:gd name="T32" fmla="*/ 0 w 54"/>
                <a:gd name="T33" fmla="*/ 102 h 111"/>
                <a:gd name="T34" fmla="*/ 0 w 54"/>
                <a:gd name="T35" fmla="*/ 105 h 111"/>
                <a:gd name="T36" fmla="*/ 2 w 54"/>
                <a:gd name="T37" fmla="*/ 108 h 111"/>
                <a:gd name="T38" fmla="*/ 3 w 54"/>
                <a:gd name="T39" fmla="*/ 109 h 111"/>
                <a:gd name="T40" fmla="*/ 6 w 54"/>
                <a:gd name="T41" fmla="*/ 111 h 111"/>
                <a:gd name="T42" fmla="*/ 9 w 54"/>
                <a:gd name="T43" fmla="*/ 109 h 111"/>
                <a:gd name="T44" fmla="*/ 12 w 54"/>
                <a:gd name="T45" fmla="*/ 108 h 111"/>
                <a:gd name="T46" fmla="*/ 14 w 54"/>
                <a:gd name="T47" fmla="*/ 106 h 111"/>
                <a:gd name="T48" fmla="*/ 16 w 54"/>
                <a:gd name="T49" fmla="*/ 103 h 111"/>
                <a:gd name="T50" fmla="*/ 17 w 54"/>
                <a:gd name="T51" fmla="*/ 102 h 111"/>
                <a:gd name="T52" fmla="*/ 20 w 54"/>
                <a:gd name="T53" fmla="*/ 99 h 111"/>
                <a:gd name="T54" fmla="*/ 23 w 54"/>
                <a:gd name="T55" fmla="*/ 92 h 111"/>
                <a:gd name="T56" fmla="*/ 28 w 54"/>
                <a:gd name="T57" fmla="*/ 85 h 111"/>
                <a:gd name="T58" fmla="*/ 31 w 54"/>
                <a:gd name="T59" fmla="*/ 77 h 111"/>
                <a:gd name="T60" fmla="*/ 34 w 54"/>
                <a:gd name="T61" fmla="*/ 69 h 111"/>
                <a:gd name="T62" fmla="*/ 37 w 54"/>
                <a:gd name="T63" fmla="*/ 60 h 111"/>
                <a:gd name="T64" fmla="*/ 42 w 54"/>
                <a:gd name="T65" fmla="*/ 49 h 111"/>
                <a:gd name="T66" fmla="*/ 45 w 54"/>
                <a:gd name="T67" fmla="*/ 37 h 111"/>
                <a:gd name="T68" fmla="*/ 48 w 54"/>
                <a:gd name="T69" fmla="*/ 23 h 111"/>
                <a:gd name="T70" fmla="*/ 51 w 54"/>
                <a:gd name="T71" fmla="*/ 12 h 111"/>
                <a:gd name="T72" fmla="*/ 54 w 54"/>
                <a:gd name="T73" fmla="*/ 0 h 111"/>
                <a:gd name="T74" fmla="*/ 54 w 54"/>
                <a:gd name="T7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111">
                  <a:moveTo>
                    <a:pt x="54" y="0"/>
                  </a:moveTo>
                  <a:lnTo>
                    <a:pt x="49" y="5"/>
                  </a:lnTo>
                  <a:lnTo>
                    <a:pt x="45" y="11"/>
                  </a:lnTo>
                  <a:lnTo>
                    <a:pt x="34" y="20"/>
                  </a:lnTo>
                  <a:lnTo>
                    <a:pt x="28" y="25"/>
                  </a:lnTo>
                  <a:lnTo>
                    <a:pt x="23" y="31"/>
                  </a:lnTo>
                  <a:lnTo>
                    <a:pt x="19" y="37"/>
                  </a:lnTo>
                  <a:lnTo>
                    <a:pt x="16" y="43"/>
                  </a:lnTo>
                  <a:lnTo>
                    <a:pt x="12" y="49"/>
                  </a:lnTo>
                  <a:lnTo>
                    <a:pt x="9" y="55"/>
                  </a:lnTo>
                  <a:lnTo>
                    <a:pt x="6" y="63"/>
                  </a:lnTo>
                  <a:lnTo>
                    <a:pt x="5" y="71"/>
                  </a:lnTo>
                  <a:lnTo>
                    <a:pt x="3" y="79"/>
                  </a:lnTo>
                  <a:lnTo>
                    <a:pt x="2" y="86"/>
                  </a:lnTo>
                  <a:lnTo>
                    <a:pt x="0" y="92"/>
                  </a:lnTo>
                  <a:lnTo>
                    <a:pt x="0" y="99"/>
                  </a:lnTo>
                  <a:lnTo>
                    <a:pt x="0" y="102"/>
                  </a:lnTo>
                  <a:lnTo>
                    <a:pt x="0" y="105"/>
                  </a:lnTo>
                  <a:lnTo>
                    <a:pt x="2" y="108"/>
                  </a:lnTo>
                  <a:lnTo>
                    <a:pt x="3" y="109"/>
                  </a:lnTo>
                  <a:lnTo>
                    <a:pt x="6" y="111"/>
                  </a:lnTo>
                  <a:lnTo>
                    <a:pt x="9" y="109"/>
                  </a:lnTo>
                  <a:lnTo>
                    <a:pt x="12" y="108"/>
                  </a:lnTo>
                  <a:lnTo>
                    <a:pt x="14" y="106"/>
                  </a:lnTo>
                  <a:lnTo>
                    <a:pt x="16" y="103"/>
                  </a:lnTo>
                  <a:lnTo>
                    <a:pt x="17" y="102"/>
                  </a:lnTo>
                  <a:lnTo>
                    <a:pt x="20" y="99"/>
                  </a:lnTo>
                  <a:lnTo>
                    <a:pt x="23" y="92"/>
                  </a:lnTo>
                  <a:lnTo>
                    <a:pt x="28" y="85"/>
                  </a:lnTo>
                  <a:lnTo>
                    <a:pt x="31" y="77"/>
                  </a:lnTo>
                  <a:lnTo>
                    <a:pt x="34" y="69"/>
                  </a:lnTo>
                  <a:lnTo>
                    <a:pt x="37" y="60"/>
                  </a:lnTo>
                  <a:lnTo>
                    <a:pt x="42" y="49"/>
                  </a:lnTo>
                  <a:lnTo>
                    <a:pt x="45" y="37"/>
                  </a:lnTo>
                  <a:lnTo>
                    <a:pt x="48" y="23"/>
                  </a:lnTo>
                  <a:lnTo>
                    <a:pt x="51" y="12"/>
                  </a:lnTo>
                  <a:lnTo>
                    <a:pt x="54" y="0"/>
                  </a:lnTo>
                  <a:lnTo>
                    <a:pt x="54"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330"/>
            <p:cNvSpPr>
              <a:spLocks/>
            </p:cNvSpPr>
            <p:nvPr/>
          </p:nvSpPr>
          <p:spPr bwMode="auto">
            <a:xfrm>
              <a:off x="4185" y="1165"/>
              <a:ext cx="80" cy="272"/>
            </a:xfrm>
            <a:custGeom>
              <a:avLst/>
              <a:gdLst>
                <a:gd name="T0" fmla="*/ 123 w 160"/>
                <a:gd name="T1" fmla="*/ 148 h 544"/>
                <a:gd name="T2" fmla="*/ 141 w 160"/>
                <a:gd name="T3" fmla="*/ 148 h 544"/>
                <a:gd name="T4" fmla="*/ 114 w 160"/>
                <a:gd name="T5" fmla="*/ 255 h 544"/>
                <a:gd name="T6" fmla="*/ 94 w 160"/>
                <a:gd name="T7" fmla="*/ 255 h 544"/>
                <a:gd name="T8" fmla="*/ 58 w 160"/>
                <a:gd name="T9" fmla="*/ 394 h 544"/>
                <a:gd name="T10" fmla="*/ 55 w 160"/>
                <a:gd name="T11" fmla="*/ 405 h 544"/>
                <a:gd name="T12" fmla="*/ 54 w 160"/>
                <a:gd name="T13" fmla="*/ 414 h 544"/>
                <a:gd name="T14" fmla="*/ 52 w 160"/>
                <a:gd name="T15" fmla="*/ 422 h 544"/>
                <a:gd name="T16" fmla="*/ 51 w 160"/>
                <a:gd name="T17" fmla="*/ 426 h 544"/>
                <a:gd name="T18" fmla="*/ 51 w 160"/>
                <a:gd name="T19" fmla="*/ 431 h 544"/>
                <a:gd name="T20" fmla="*/ 51 w 160"/>
                <a:gd name="T21" fmla="*/ 436 h 544"/>
                <a:gd name="T22" fmla="*/ 54 w 160"/>
                <a:gd name="T23" fmla="*/ 439 h 544"/>
                <a:gd name="T24" fmla="*/ 58 w 160"/>
                <a:gd name="T25" fmla="*/ 436 h 544"/>
                <a:gd name="T26" fmla="*/ 68 w 160"/>
                <a:gd name="T27" fmla="*/ 430 h 544"/>
                <a:gd name="T28" fmla="*/ 43 w 160"/>
                <a:gd name="T29" fmla="*/ 531 h 544"/>
                <a:gd name="T30" fmla="*/ 27 w 160"/>
                <a:gd name="T31" fmla="*/ 541 h 544"/>
                <a:gd name="T32" fmla="*/ 21 w 160"/>
                <a:gd name="T33" fmla="*/ 544 h 544"/>
                <a:gd name="T34" fmla="*/ 15 w 160"/>
                <a:gd name="T35" fmla="*/ 544 h 544"/>
                <a:gd name="T36" fmla="*/ 11 w 160"/>
                <a:gd name="T37" fmla="*/ 544 h 544"/>
                <a:gd name="T38" fmla="*/ 6 w 160"/>
                <a:gd name="T39" fmla="*/ 541 h 544"/>
                <a:gd name="T40" fmla="*/ 1 w 160"/>
                <a:gd name="T41" fmla="*/ 536 h 544"/>
                <a:gd name="T42" fmla="*/ 0 w 160"/>
                <a:gd name="T43" fmla="*/ 530 h 544"/>
                <a:gd name="T44" fmla="*/ 0 w 160"/>
                <a:gd name="T45" fmla="*/ 522 h 544"/>
                <a:gd name="T46" fmla="*/ 0 w 160"/>
                <a:gd name="T47" fmla="*/ 511 h 544"/>
                <a:gd name="T48" fmla="*/ 0 w 160"/>
                <a:gd name="T49" fmla="*/ 500 h 544"/>
                <a:gd name="T50" fmla="*/ 3 w 160"/>
                <a:gd name="T51" fmla="*/ 487 h 544"/>
                <a:gd name="T52" fmla="*/ 6 w 160"/>
                <a:gd name="T53" fmla="*/ 470 h 544"/>
                <a:gd name="T54" fmla="*/ 11 w 160"/>
                <a:gd name="T55" fmla="*/ 448 h 544"/>
                <a:gd name="T56" fmla="*/ 17 w 160"/>
                <a:gd name="T57" fmla="*/ 423 h 544"/>
                <a:gd name="T58" fmla="*/ 24 w 160"/>
                <a:gd name="T59" fmla="*/ 393 h 544"/>
                <a:gd name="T60" fmla="*/ 60 w 160"/>
                <a:gd name="T61" fmla="*/ 255 h 544"/>
                <a:gd name="T62" fmla="*/ 60 w 160"/>
                <a:gd name="T63" fmla="*/ 202 h 544"/>
                <a:gd name="T64" fmla="*/ 88 w 160"/>
                <a:gd name="T65" fmla="*/ 148 h 544"/>
                <a:gd name="T66" fmla="*/ 106 w 160"/>
                <a:gd name="T67" fmla="*/ 75 h 544"/>
                <a:gd name="T68" fmla="*/ 160 w 160"/>
                <a:gd name="T6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544">
                  <a:moveTo>
                    <a:pt x="160" y="0"/>
                  </a:moveTo>
                  <a:lnTo>
                    <a:pt x="123" y="148"/>
                  </a:lnTo>
                  <a:lnTo>
                    <a:pt x="132" y="148"/>
                  </a:lnTo>
                  <a:lnTo>
                    <a:pt x="141" y="148"/>
                  </a:lnTo>
                  <a:lnTo>
                    <a:pt x="128" y="202"/>
                  </a:lnTo>
                  <a:lnTo>
                    <a:pt x="114" y="255"/>
                  </a:lnTo>
                  <a:lnTo>
                    <a:pt x="103" y="255"/>
                  </a:lnTo>
                  <a:lnTo>
                    <a:pt x="94" y="255"/>
                  </a:lnTo>
                  <a:lnTo>
                    <a:pt x="77" y="325"/>
                  </a:lnTo>
                  <a:lnTo>
                    <a:pt x="58" y="394"/>
                  </a:lnTo>
                  <a:lnTo>
                    <a:pt x="57" y="400"/>
                  </a:lnTo>
                  <a:lnTo>
                    <a:pt x="55" y="405"/>
                  </a:lnTo>
                  <a:lnTo>
                    <a:pt x="54" y="410"/>
                  </a:lnTo>
                  <a:lnTo>
                    <a:pt x="54" y="414"/>
                  </a:lnTo>
                  <a:lnTo>
                    <a:pt x="52" y="419"/>
                  </a:lnTo>
                  <a:lnTo>
                    <a:pt x="52" y="422"/>
                  </a:lnTo>
                  <a:lnTo>
                    <a:pt x="51" y="425"/>
                  </a:lnTo>
                  <a:lnTo>
                    <a:pt x="51" y="426"/>
                  </a:lnTo>
                  <a:lnTo>
                    <a:pt x="51" y="430"/>
                  </a:lnTo>
                  <a:lnTo>
                    <a:pt x="51" y="431"/>
                  </a:lnTo>
                  <a:lnTo>
                    <a:pt x="51" y="434"/>
                  </a:lnTo>
                  <a:lnTo>
                    <a:pt x="51" y="436"/>
                  </a:lnTo>
                  <a:lnTo>
                    <a:pt x="52" y="437"/>
                  </a:lnTo>
                  <a:lnTo>
                    <a:pt x="54" y="439"/>
                  </a:lnTo>
                  <a:lnTo>
                    <a:pt x="57" y="437"/>
                  </a:lnTo>
                  <a:lnTo>
                    <a:pt x="58" y="436"/>
                  </a:lnTo>
                  <a:lnTo>
                    <a:pt x="63" y="434"/>
                  </a:lnTo>
                  <a:lnTo>
                    <a:pt x="68" y="430"/>
                  </a:lnTo>
                  <a:lnTo>
                    <a:pt x="55" y="480"/>
                  </a:lnTo>
                  <a:lnTo>
                    <a:pt x="43" y="531"/>
                  </a:lnTo>
                  <a:lnTo>
                    <a:pt x="35" y="537"/>
                  </a:lnTo>
                  <a:lnTo>
                    <a:pt x="27" y="541"/>
                  </a:lnTo>
                  <a:lnTo>
                    <a:pt x="24" y="542"/>
                  </a:lnTo>
                  <a:lnTo>
                    <a:pt x="21" y="544"/>
                  </a:lnTo>
                  <a:lnTo>
                    <a:pt x="18" y="544"/>
                  </a:lnTo>
                  <a:lnTo>
                    <a:pt x="15" y="544"/>
                  </a:lnTo>
                  <a:lnTo>
                    <a:pt x="12" y="544"/>
                  </a:lnTo>
                  <a:lnTo>
                    <a:pt x="11" y="544"/>
                  </a:lnTo>
                  <a:lnTo>
                    <a:pt x="7" y="542"/>
                  </a:lnTo>
                  <a:lnTo>
                    <a:pt x="6" y="541"/>
                  </a:lnTo>
                  <a:lnTo>
                    <a:pt x="3" y="539"/>
                  </a:lnTo>
                  <a:lnTo>
                    <a:pt x="1" y="536"/>
                  </a:lnTo>
                  <a:lnTo>
                    <a:pt x="1" y="533"/>
                  </a:lnTo>
                  <a:lnTo>
                    <a:pt x="0" y="530"/>
                  </a:lnTo>
                  <a:lnTo>
                    <a:pt x="0" y="527"/>
                  </a:lnTo>
                  <a:lnTo>
                    <a:pt x="0" y="522"/>
                  </a:lnTo>
                  <a:lnTo>
                    <a:pt x="0" y="517"/>
                  </a:lnTo>
                  <a:lnTo>
                    <a:pt x="0" y="511"/>
                  </a:lnTo>
                  <a:lnTo>
                    <a:pt x="0" y="507"/>
                  </a:lnTo>
                  <a:lnTo>
                    <a:pt x="0" y="500"/>
                  </a:lnTo>
                  <a:lnTo>
                    <a:pt x="1" y="494"/>
                  </a:lnTo>
                  <a:lnTo>
                    <a:pt x="3" y="487"/>
                  </a:lnTo>
                  <a:lnTo>
                    <a:pt x="3" y="479"/>
                  </a:lnTo>
                  <a:lnTo>
                    <a:pt x="6" y="470"/>
                  </a:lnTo>
                  <a:lnTo>
                    <a:pt x="7" y="460"/>
                  </a:lnTo>
                  <a:lnTo>
                    <a:pt x="11" y="448"/>
                  </a:lnTo>
                  <a:lnTo>
                    <a:pt x="12" y="436"/>
                  </a:lnTo>
                  <a:lnTo>
                    <a:pt x="17" y="423"/>
                  </a:lnTo>
                  <a:lnTo>
                    <a:pt x="20" y="408"/>
                  </a:lnTo>
                  <a:lnTo>
                    <a:pt x="24" y="393"/>
                  </a:lnTo>
                  <a:lnTo>
                    <a:pt x="41" y="325"/>
                  </a:lnTo>
                  <a:lnTo>
                    <a:pt x="60" y="255"/>
                  </a:lnTo>
                  <a:lnTo>
                    <a:pt x="46" y="255"/>
                  </a:lnTo>
                  <a:lnTo>
                    <a:pt x="60" y="202"/>
                  </a:lnTo>
                  <a:lnTo>
                    <a:pt x="75" y="148"/>
                  </a:lnTo>
                  <a:lnTo>
                    <a:pt x="88" y="148"/>
                  </a:lnTo>
                  <a:lnTo>
                    <a:pt x="97" y="111"/>
                  </a:lnTo>
                  <a:lnTo>
                    <a:pt x="106" y="75"/>
                  </a:lnTo>
                  <a:lnTo>
                    <a:pt x="134" y="37"/>
                  </a:lnTo>
                  <a:lnTo>
                    <a:pt x="160"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1"/>
            <p:cNvSpPr>
              <a:spLocks/>
            </p:cNvSpPr>
            <p:nvPr/>
          </p:nvSpPr>
          <p:spPr bwMode="auto">
            <a:xfrm>
              <a:off x="4271" y="1165"/>
              <a:ext cx="31" cy="50"/>
            </a:xfrm>
            <a:custGeom>
              <a:avLst/>
              <a:gdLst>
                <a:gd name="T0" fmla="*/ 28 w 61"/>
                <a:gd name="T1" fmla="*/ 0 h 100"/>
                <a:gd name="T2" fmla="*/ 61 w 61"/>
                <a:gd name="T3" fmla="*/ 0 h 100"/>
                <a:gd name="T4" fmla="*/ 48 w 61"/>
                <a:gd name="T5" fmla="*/ 49 h 100"/>
                <a:gd name="T6" fmla="*/ 35 w 61"/>
                <a:gd name="T7" fmla="*/ 100 h 100"/>
                <a:gd name="T8" fmla="*/ 18 w 61"/>
                <a:gd name="T9" fmla="*/ 100 h 100"/>
                <a:gd name="T10" fmla="*/ 0 w 61"/>
                <a:gd name="T11" fmla="*/ 100 h 100"/>
                <a:gd name="T12" fmla="*/ 14 w 61"/>
                <a:gd name="T13" fmla="*/ 49 h 100"/>
                <a:gd name="T14" fmla="*/ 28 w 61"/>
                <a:gd name="T15" fmla="*/ 0 h 100"/>
                <a:gd name="T16" fmla="*/ 28 w 61"/>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00">
                  <a:moveTo>
                    <a:pt x="28" y="0"/>
                  </a:moveTo>
                  <a:lnTo>
                    <a:pt x="61" y="0"/>
                  </a:lnTo>
                  <a:lnTo>
                    <a:pt x="48" y="49"/>
                  </a:lnTo>
                  <a:lnTo>
                    <a:pt x="35" y="100"/>
                  </a:lnTo>
                  <a:lnTo>
                    <a:pt x="18" y="100"/>
                  </a:lnTo>
                  <a:lnTo>
                    <a:pt x="0" y="100"/>
                  </a:lnTo>
                  <a:lnTo>
                    <a:pt x="14" y="49"/>
                  </a:lnTo>
                  <a:lnTo>
                    <a:pt x="28" y="0"/>
                  </a:lnTo>
                  <a:lnTo>
                    <a:pt x="28"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332"/>
            <p:cNvSpPr>
              <a:spLocks/>
            </p:cNvSpPr>
            <p:nvPr/>
          </p:nvSpPr>
          <p:spPr bwMode="auto">
            <a:xfrm>
              <a:off x="4215" y="1239"/>
              <a:ext cx="67" cy="194"/>
            </a:xfrm>
            <a:custGeom>
              <a:avLst/>
              <a:gdLst>
                <a:gd name="T0" fmla="*/ 102 w 136"/>
                <a:gd name="T1" fmla="*/ 0 h 388"/>
                <a:gd name="T2" fmla="*/ 119 w 136"/>
                <a:gd name="T3" fmla="*/ 0 h 388"/>
                <a:gd name="T4" fmla="*/ 136 w 136"/>
                <a:gd name="T5" fmla="*/ 0 h 388"/>
                <a:gd name="T6" fmla="*/ 85 w 136"/>
                <a:gd name="T7" fmla="*/ 194 h 388"/>
                <a:gd name="T8" fmla="*/ 36 w 136"/>
                <a:gd name="T9" fmla="*/ 388 h 388"/>
                <a:gd name="T10" fmla="*/ 0 w 136"/>
                <a:gd name="T11" fmla="*/ 388 h 388"/>
                <a:gd name="T12" fmla="*/ 102 w 136"/>
                <a:gd name="T13" fmla="*/ 0 h 388"/>
                <a:gd name="T14" fmla="*/ 102 w 136"/>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88">
                  <a:moveTo>
                    <a:pt x="102" y="0"/>
                  </a:moveTo>
                  <a:lnTo>
                    <a:pt x="119" y="0"/>
                  </a:lnTo>
                  <a:lnTo>
                    <a:pt x="136" y="0"/>
                  </a:lnTo>
                  <a:lnTo>
                    <a:pt x="85" y="194"/>
                  </a:lnTo>
                  <a:lnTo>
                    <a:pt x="36" y="388"/>
                  </a:lnTo>
                  <a:lnTo>
                    <a:pt x="0" y="388"/>
                  </a:lnTo>
                  <a:lnTo>
                    <a:pt x="102" y="0"/>
                  </a:lnTo>
                  <a:lnTo>
                    <a:pt x="102" y="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333"/>
            <p:cNvSpPr>
              <a:spLocks/>
            </p:cNvSpPr>
            <p:nvPr/>
          </p:nvSpPr>
          <p:spPr bwMode="auto">
            <a:xfrm>
              <a:off x="4255" y="1234"/>
              <a:ext cx="76" cy="203"/>
            </a:xfrm>
            <a:custGeom>
              <a:avLst/>
              <a:gdLst>
                <a:gd name="T0" fmla="*/ 30 w 153"/>
                <a:gd name="T1" fmla="*/ 182 h 406"/>
                <a:gd name="T2" fmla="*/ 42 w 153"/>
                <a:gd name="T3" fmla="*/ 142 h 406"/>
                <a:gd name="T4" fmla="*/ 54 w 153"/>
                <a:gd name="T5" fmla="*/ 105 h 406"/>
                <a:gd name="T6" fmla="*/ 68 w 153"/>
                <a:gd name="T7" fmla="*/ 73 h 406"/>
                <a:gd name="T8" fmla="*/ 79 w 153"/>
                <a:gd name="T9" fmla="*/ 50 h 406"/>
                <a:gd name="T10" fmla="*/ 87 w 153"/>
                <a:gd name="T11" fmla="*/ 37 h 406"/>
                <a:gd name="T12" fmla="*/ 93 w 153"/>
                <a:gd name="T13" fmla="*/ 27 h 406"/>
                <a:gd name="T14" fmla="*/ 101 w 153"/>
                <a:gd name="T15" fmla="*/ 17 h 406"/>
                <a:gd name="T16" fmla="*/ 107 w 153"/>
                <a:gd name="T17" fmla="*/ 11 h 406"/>
                <a:gd name="T18" fmla="*/ 113 w 153"/>
                <a:gd name="T19" fmla="*/ 5 h 406"/>
                <a:gd name="T20" fmla="*/ 119 w 153"/>
                <a:gd name="T21" fmla="*/ 2 h 406"/>
                <a:gd name="T22" fmla="*/ 125 w 153"/>
                <a:gd name="T23" fmla="*/ 0 h 406"/>
                <a:gd name="T24" fmla="*/ 131 w 153"/>
                <a:gd name="T25" fmla="*/ 0 h 406"/>
                <a:gd name="T26" fmla="*/ 138 w 153"/>
                <a:gd name="T27" fmla="*/ 2 h 406"/>
                <a:gd name="T28" fmla="*/ 142 w 153"/>
                <a:gd name="T29" fmla="*/ 6 h 406"/>
                <a:gd name="T30" fmla="*/ 147 w 153"/>
                <a:gd name="T31" fmla="*/ 13 h 406"/>
                <a:gd name="T32" fmla="*/ 150 w 153"/>
                <a:gd name="T33" fmla="*/ 22 h 406"/>
                <a:gd name="T34" fmla="*/ 151 w 153"/>
                <a:gd name="T35" fmla="*/ 33 h 406"/>
                <a:gd name="T36" fmla="*/ 153 w 153"/>
                <a:gd name="T37" fmla="*/ 45 h 406"/>
                <a:gd name="T38" fmla="*/ 153 w 153"/>
                <a:gd name="T39" fmla="*/ 59 h 406"/>
                <a:gd name="T40" fmla="*/ 151 w 153"/>
                <a:gd name="T41" fmla="*/ 82 h 406"/>
                <a:gd name="T42" fmla="*/ 147 w 153"/>
                <a:gd name="T43" fmla="*/ 111 h 406"/>
                <a:gd name="T44" fmla="*/ 141 w 153"/>
                <a:gd name="T45" fmla="*/ 145 h 406"/>
                <a:gd name="T46" fmla="*/ 133 w 153"/>
                <a:gd name="T47" fmla="*/ 182 h 406"/>
                <a:gd name="T48" fmla="*/ 122 w 153"/>
                <a:gd name="T49" fmla="*/ 224 h 406"/>
                <a:gd name="T50" fmla="*/ 110 w 153"/>
                <a:gd name="T51" fmla="*/ 264 h 406"/>
                <a:gd name="T52" fmla="*/ 97 w 153"/>
                <a:gd name="T53" fmla="*/ 301 h 406"/>
                <a:gd name="T54" fmla="*/ 84 w 153"/>
                <a:gd name="T55" fmla="*/ 333 h 406"/>
                <a:gd name="T56" fmla="*/ 73 w 153"/>
                <a:gd name="T57" fmla="*/ 356 h 406"/>
                <a:gd name="T58" fmla="*/ 67 w 153"/>
                <a:gd name="T59" fmla="*/ 369 h 406"/>
                <a:gd name="T60" fmla="*/ 59 w 153"/>
                <a:gd name="T61" fmla="*/ 379 h 406"/>
                <a:gd name="T62" fmla="*/ 53 w 153"/>
                <a:gd name="T63" fmla="*/ 389 h 406"/>
                <a:gd name="T64" fmla="*/ 45 w 153"/>
                <a:gd name="T65" fmla="*/ 395 h 406"/>
                <a:gd name="T66" fmla="*/ 39 w 153"/>
                <a:gd name="T67" fmla="*/ 401 h 406"/>
                <a:gd name="T68" fmla="*/ 33 w 153"/>
                <a:gd name="T69" fmla="*/ 404 h 406"/>
                <a:gd name="T70" fmla="*/ 27 w 153"/>
                <a:gd name="T71" fmla="*/ 406 h 406"/>
                <a:gd name="T72" fmla="*/ 17 w 153"/>
                <a:gd name="T73" fmla="*/ 406 h 406"/>
                <a:gd name="T74" fmla="*/ 10 w 153"/>
                <a:gd name="T75" fmla="*/ 399 h 406"/>
                <a:gd name="T76" fmla="*/ 3 w 153"/>
                <a:gd name="T77" fmla="*/ 387 h 406"/>
                <a:gd name="T78" fmla="*/ 0 w 153"/>
                <a:gd name="T79" fmla="*/ 370 h 406"/>
                <a:gd name="T80" fmla="*/ 0 w 153"/>
                <a:gd name="T81" fmla="*/ 342 h 406"/>
                <a:gd name="T82" fmla="*/ 3 w 153"/>
                <a:gd name="T83" fmla="*/ 309 h 406"/>
                <a:gd name="T84" fmla="*/ 8 w 153"/>
                <a:gd name="T85" fmla="*/ 270 h 406"/>
                <a:gd name="T86" fmla="*/ 17 w 153"/>
                <a:gd name="T87" fmla="*/ 227 h 406"/>
                <a:gd name="T88" fmla="*/ 24 w 153"/>
                <a:gd name="T89" fmla="*/ 20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 h="406">
                  <a:moveTo>
                    <a:pt x="24" y="204"/>
                  </a:moveTo>
                  <a:lnTo>
                    <a:pt x="30" y="182"/>
                  </a:lnTo>
                  <a:lnTo>
                    <a:pt x="36" y="162"/>
                  </a:lnTo>
                  <a:lnTo>
                    <a:pt x="42" y="142"/>
                  </a:lnTo>
                  <a:lnTo>
                    <a:pt x="48" y="124"/>
                  </a:lnTo>
                  <a:lnTo>
                    <a:pt x="54" y="105"/>
                  </a:lnTo>
                  <a:lnTo>
                    <a:pt x="62" y="88"/>
                  </a:lnTo>
                  <a:lnTo>
                    <a:pt x="68" y="73"/>
                  </a:lnTo>
                  <a:lnTo>
                    <a:pt x="76" y="57"/>
                  </a:lnTo>
                  <a:lnTo>
                    <a:pt x="79" y="50"/>
                  </a:lnTo>
                  <a:lnTo>
                    <a:pt x="82" y="43"/>
                  </a:lnTo>
                  <a:lnTo>
                    <a:pt x="87" y="37"/>
                  </a:lnTo>
                  <a:lnTo>
                    <a:pt x="90" y="33"/>
                  </a:lnTo>
                  <a:lnTo>
                    <a:pt x="93" y="27"/>
                  </a:lnTo>
                  <a:lnTo>
                    <a:pt x="96" y="22"/>
                  </a:lnTo>
                  <a:lnTo>
                    <a:pt x="101" y="17"/>
                  </a:lnTo>
                  <a:lnTo>
                    <a:pt x="104" y="14"/>
                  </a:lnTo>
                  <a:lnTo>
                    <a:pt x="107" y="11"/>
                  </a:lnTo>
                  <a:lnTo>
                    <a:pt x="110" y="8"/>
                  </a:lnTo>
                  <a:lnTo>
                    <a:pt x="113" y="5"/>
                  </a:lnTo>
                  <a:lnTo>
                    <a:pt x="116" y="3"/>
                  </a:lnTo>
                  <a:lnTo>
                    <a:pt x="119" y="2"/>
                  </a:lnTo>
                  <a:lnTo>
                    <a:pt x="122" y="0"/>
                  </a:lnTo>
                  <a:lnTo>
                    <a:pt x="125" y="0"/>
                  </a:lnTo>
                  <a:lnTo>
                    <a:pt x="128" y="0"/>
                  </a:lnTo>
                  <a:lnTo>
                    <a:pt x="131" y="0"/>
                  </a:lnTo>
                  <a:lnTo>
                    <a:pt x="134" y="0"/>
                  </a:lnTo>
                  <a:lnTo>
                    <a:pt x="138" y="2"/>
                  </a:lnTo>
                  <a:lnTo>
                    <a:pt x="141" y="5"/>
                  </a:lnTo>
                  <a:lnTo>
                    <a:pt x="142" y="6"/>
                  </a:lnTo>
                  <a:lnTo>
                    <a:pt x="144" y="10"/>
                  </a:lnTo>
                  <a:lnTo>
                    <a:pt x="147" y="13"/>
                  </a:lnTo>
                  <a:lnTo>
                    <a:pt x="148" y="17"/>
                  </a:lnTo>
                  <a:lnTo>
                    <a:pt x="150" y="22"/>
                  </a:lnTo>
                  <a:lnTo>
                    <a:pt x="150" y="27"/>
                  </a:lnTo>
                  <a:lnTo>
                    <a:pt x="151" y="33"/>
                  </a:lnTo>
                  <a:lnTo>
                    <a:pt x="151" y="37"/>
                  </a:lnTo>
                  <a:lnTo>
                    <a:pt x="153" y="45"/>
                  </a:lnTo>
                  <a:lnTo>
                    <a:pt x="153" y="51"/>
                  </a:lnTo>
                  <a:lnTo>
                    <a:pt x="153" y="59"/>
                  </a:lnTo>
                  <a:lnTo>
                    <a:pt x="151" y="68"/>
                  </a:lnTo>
                  <a:lnTo>
                    <a:pt x="151" y="82"/>
                  </a:lnTo>
                  <a:lnTo>
                    <a:pt x="150" y="96"/>
                  </a:lnTo>
                  <a:lnTo>
                    <a:pt x="147" y="111"/>
                  </a:lnTo>
                  <a:lnTo>
                    <a:pt x="145" y="128"/>
                  </a:lnTo>
                  <a:lnTo>
                    <a:pt x="141" y="145"/>
                  </a:lnTo>
                  <a:lnTo>
                    <a:pt x="138" y="164"/>
                  </a:lnTo>
                  <a:lnTo>
                    <a:pt x="133" y="182"/>
                  </a:lnTo>
                  <a:lnTo>
                    <a:pt x="128" y="202"/>
                  </a:lnTo>
                  <a:lnTo>
                    <a:pt x="122" y="224"/>
                  </a:lnTo>
                  <a:lnTo>
                    <a:pt x="116" y="245"/>
                  </a:lnTo>
                  <a:lnTo>
                    <a:pt x="110" y="264"/>
                  </a:lnTo>
                  <a:lnTo>
                    <a:pt x="104" y="284"/>
                  </a:lnTo>
                  <a:lnTo>
                    <a:pt x="97" y="301"/>
                  </a:lnTo>
                  <a:lnTo>
                    <a:pt x="91" y="318"/>
                  </a:lnTo>
                  <a:lnTo>
                    <a:pt x="84" y="333"/>
                  </a:lnTo>
                  <a:lnTo>
                    <a:pt x="77" y="349"/>
                  </a:lnTo>
                  <a:lnTo>
                    <a:pt x="73" y="356"/>
                  </a:lnTo>
                  <a:lnTo>
                    <a:pt x="70" y="362"/>
                  </a:lnTo>
                  <a:lnTo>
                    <a:pt x="67" y="369"/>
                  </a:lnTo>
                  <a:lnTo>
                    <a:pt x="62" y="373"/>
                  </a:lnTo>
                  <a:lnTo>
                    <a:pt x="59" y="379"/>
                  </a:lnTo>
                  <a:lnTo>
                    <a:pt x="56" y="384"/>
                  </a:lnTo>
                  <a:lnTo>
                    <a:pt x="53" y="389"/>
                  </a:lnTo>
                  <a:lnTo>
                    <a:pt x="48" y="392"/>
                  </a:lnTo>
                  <a:lnTo>
                    <a:pt x="45" y="395"/>
                  </a:lnTo>
                  <a:lnTo>
                    <a:pt x="42" y="398"/>
                  </a:lnTo>
                  <a:lnTo>
                    <a:pt x="39" y="401"/>
                  </a:lnTo>
                  <a:lnTo>
                    <a:pt x="36" y="403"/>
                  </a:lnTo>
                  <a:lnTo>
                    <a:pt x="33" y="404"/>
                  </a:lnTo>
                  <a:lnTo>
                    <a:pt x="30" y="406"/>
                  </a:lnTo>
                  <a:lnTo>
                    <a:pt x="27" y="406"/>
                  </a:lnTo>
                  <a:lnTo>
                    <a:pt x="24" y="406"/>
                  </a:lnTo>
                  <a:lnTo>
                    <a:pt x="17" y="406"/>
                  </a:lnTo>
                  <a:lnTo>
                    <a:pt x="13" y="403"/>
                  </a:lnTo>
                  <a:lnTo>
                    <a:pt x="10" y="399"/>
                  </a:lnTo>
                  <a:lnTo>
                    <a:pt x="7" y="395"/>
                  </a:lnTo>
                  <a:lnTo>
                    <a:pt x="3" y="387"/>
                  </a:lnTo>
                  <a:lnTo>
                    <a:pt x="2" y="379"/>
                  </a:lnTo>
                  <a:lnTo>
                    <a:pt x="0" y="370"/>
                  </a:lnTo>
                  <a:lnTo>
                    <a:pt x="0" y="358"/>
                  </a:lnTo>
                  <a:lnTo>
                    <a:pt x="0" y="342"/>
                  </a:lnTo>
                  <a:lnTo>
                    <a:pt x="0" y="327"/>
                  </a:lnTo>
                  <a:lnTo>
                    <a:pt x="3" y="309"/>
                  </a:lnTo>
                  <a:lnTo>
                    <a:pt x="5" y="290"/>
                  </a:lnTo>
                  <a:lnTo>
                    <a:pt x="8" y="270"/>
                  </a:lnTo>
                  <a:lnTo>
                    <a:pt x="13" y="250"/>
                  </a:lnTo>
                  <a:lnTo>
                    <a:pt x="17" y="227"/>
                  </a:lnTo>
                  <a:lnTo>
                    <a:pt x="24" y="204"/>
                  </a:lnTo>
                  <a:lnTo>
                    <a:pt x="24" y="204"/>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334"/>
            <p:cNvSpPr>
              <a:spLocks/>
            </p:cNvSpPr>
            <p:nvPr/>
          </p:nvSpPr>
          <p:spPr bwMode="auto">
            <a:xfrm>
              <a:off x="4276" y="1285"/>
              <a:ext cx="33" cy="102"/>
            </a:xfrm>
            <a:custGeom>
              <a:avLst/>
              <a:gdLst>
                <a:gd name="T0" fmla="*/ 12 w 64"/>
                <a:gd name="T1" fmla="*/ 114 h 203"/>
                <a:gd name="T2" fmla="*/ 6 w 64"/>
                <a:gd name="T3" fmla="*/ 137 h 203"/>
                <a:gd name="T4" fmla="*/ 3 w 64"/>
                <a:gd name="T5" fmla="*/ 156 h 203"/>
                <a:gd name="T6" fmla="*/ 0 w 64"/>
                <a:gd name="T7" fmla="*/ 171 h 203"/>
                <a:gd name="T8" fmla="*/ 0 w 64"/>
                <a:gd name="T9" fmla="*/ 185 h 203"/>
                <a:gd name="T10" fmla="*/ 0 w 64"/>
                <a:gd name="T11" fmla="*/ 194 h 203"/>
                <a:gd name="T12" fmla="*/ 1 w 64"/>
                <a:gd name="T13" fmla="*/ 200 h 203"/>
                <a:gd name="T14" fmla="*/ 4 w 64"/>
                <a:gd name="T15" fmla="*/ 203 h 203"/>
                <a:gd name="T16" fmla="*/ 7 w 64"/>
                <a:gd name="T17" fmla="*/ 203 h 203"/>
                <a:gd name="T18" fmla="*/ 12 w 64"/>
                <a:gd name="T19" fmla="*/ 200 h 203"/>
                <a:gd name="T20" fmla="*/ 17 w 64"/>
                <a:gd name="T21" fmla="*/ 194 h 203"/>
                <a:gd name="T22" fmla="*/ 21 w 64"/>
                <a:gd name="T23" fmla="*/ 185 h 203"/>
                <a:gd name="T24" fmla="*/ 27 w 64"/>
                <a:gd name="T25" fmla="*/ 173 h 203"/>
                <a:gd name="T26" fmla="*/ 33 w 64"/>
                <a:gd name="T27" fmla="*/ 156 h 203"/>
                <a:gd name="T28" fmla="*/ 40 w 64"/>
                <a:gd name="T29" fmla="*/ 137 h 203"/>
                <a:gd name="T30" fmla="*/ 46 w 64"/>
                <a:gd name="T31" fmla="*/ 114 h 203"/>
                <a:gd name="T32" fmla="*/ 52 w 64"/>
                <a:gd name="T33" fmla="*/ 88 h 203"/>
                <a:gd name="T34" fmla="*/ 58 w 64"/>
                <a:gd name="T35" fmla="*/ 66 h 203"/>
                <a:gd name="T36" fmla="*/ 61 w 64"/>
                <a:gd name="T37" fmla="*/ 48 h 203"/>
                <a:gd name="T38" fmla="*/ 63 w 64"/>
                <a:gd name="T39" fmla="*/ 31 h 203"/>
                <a:gd name="T40" fmla="*/ 64 w 64"/>
                <a:gd name="T41" fmla="*/ 19 h 203"/>
                <a:gd name="T42" fmla="*/ 64 w 64"/>
                <a:gd name="T43" fmla="*/ 9 h 203"/>
                <a:gd name="T44" fmla="*/ 63 w 64"/>
                <a:gd name="T45" fmla="*/ 3 h 203"/>
                <a:gd name="T46" fmla="*/ 60 w 64"/>
                <a:gd name="T47" fmla="*/ 2 h 203"/>
                <a:gd name="T48" fmla="*/ 57 w 64"/>
                <a:gd name="T49" fmla="*/ 2 h 203"/>
                <a:gd name="T50" fmla="*/ 52 w 64"/>
                <a:gd name="T51" fmla="*/ 5 h 203"/>
                <a:gd name="T52" fmla="*/ 47 w 64"/>
                <a:gd name="T53" fmla="*/ 11 h 203"/>
                <a:gd name="T54" fmla="*/ 43 w 64"/>
                <a:gd name="T55" fmla="*/ 20 h 203"/>
                <a:gd name="T56" fmla="*/ 37 w 64"/>
                <a:gd name="T57" fmla="*/ 32 h 203"/>
                <a:gd name="T58" fmla="*/ 30 w 64"/>
                <a:gd name="T59" fmla="*/ 48 h 203"/>
                <a:gd name="T60" fmla="*/ 24 w 64"/>
                <a:gd name="T61" fmla="*/ 66 h 203"/>
                <a:gd name="T62" fmla="*/ 18 w 64"/>
                <a:gd name="T63" fmla="*/ 89 h 203"/>
                <a:gd name="T64" fmla="*/ 15 w 64"/>
                <a:gd name="T65" fmla="*/ 1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03">
                  <a:moveTo>
                    <a:pt x="15" y="102"/>
                  </a:moveTo>
                  <a:lnTo>
                    <a:pt x="12" y="114"/>
                  </a:lnTo>
                  <a:lnTo>
                    <a:pt x="9" y="126"/>
                  </a:lnTo>
                  <a:lnTo>
                    <a:pt x="6" y="137"/>
                  </a:lnTo>
                  <a:lnTo>
                    <a:pt x="4" y="146"/>
                  </a:lnTo>
                  <a:lnTo>
                    <a:pt x="3" y="156"/>
                  </a:lnTo>
                  <a:lnTo>
                    <a:pt x="1" y="165"/>
                  </a:lnTo>
                  <a:lnTo>
                    <a:pt x="0" y="171"/>
                  </a:lnTo>
                  <a:lnTo>
                    <a:pt x="0" y="179"/>
                  </a:lnTo>
                  <a:lnTo>
                    <a:pt x="0" y="185"/>
                  </a:lnTo>
                  <a:lnTo>
                    <a:pt x="0" y="190"/>
                  </a:lnTo>
                  <a:lnTo>
                    <a:pt x="0" y="194"/>
                  </a:lnTo>
                  <a:lnTo>
                    <a:pt x="0" y="197"/>
                  </a:lnTo>
                  <a:lnTo>
                    <a:pt x="1" y="200"/>
                  </a:lnTo>
                  <a:lnTo>
                    <a:pt x="3" y="202"/>
                  </a:lnTo>
                  <a:lnTo>
                    <a:pt x="4" y="203"/>
                  </a:lnTo>
                  <a:lnTo>
                    <a:pt x="6" y="203"/>
                  </a:lnTo>
                  <a:lnTo>
                    <a:pt x="7" y="203"/>
                  </a:lnTo>
                  <a:lnTo>
                    <a:pt x="9" y="202"/>
                  </a:lnTo>
                  <a:lnTo>
                    <a:pt x="12" y="200"/>
                  </a:lnTo>
                  <a:lnTo>
                    <a:pt x="13" y="197"/>
                  </a:lnTo>
                  <a:lnTo>
                    <a:pt x="17" y="194"/>
                  </a:lnTo>
                  <a:lnTo>
                    <a:pt x="18" y="190"/>
                  </a:lnTo>
                  <a:lnTo>
                    <a:pt x="21" y="185"/>
                  </a:lnTo>
                  <a:lnTo>
                    <a:pt x="24" y="179"/>
                  </a:lnTo>
                  <a:lnTo>
                    <a:pt x="27" y="173"/>
                  </a:lnTo>
                  <a:lnTo>
                    <a:pt x="30" y="165"/>
                  </a:lnTo>
                  <a:lnTo>
                    <a:pt x="33" y="156"/>
                  </a:lnTo>
                  <a:lnTo>
                    <a:pt x="37" y="146"/>
                  </a:lnTo>
                  <a:lnTo>
                    <a:pt x="40" y="137"/>
                  </a:lnTo>
                  <a:lnTo>
                    <a:pt x="43" y="125"/>
                  </a:lnTo>
                  <a:lnTo>
                    <a:pt x="46" y="114"/>
                  </a:lnTo>
                  <a:lnTo>
                    <a:pt x="49" y="100"/>
                  </a:lnTo>
                  <a:lnTo>
                    <a:pt x="52" y="88"/>
                  </a:lnTo>
                  <a:lnTo>
                    <a:pt x="55" y="77"/>
                  </a:lnTo>
                  <a:lnTo>
                    <a:pt x="58" y="66"/>
                  </a:lnTo>
                  <a:lnTo>
                    <a:pt x="60" y="56"/>
                  </a:lnTo>
                  <a:lnTo>
                    <a:pt x="61" y="48"/>
                  </a:lnTo>
                  <a:lnTo>
                    <a:pt x="63" y="39"/>
                  </a:lnTo>
                  <a:lnTo>
                    <a:pt x="63" y="31"/>
                  </a:lnTo>
                  <a:lnTo>
                    <a:pt x="64" y="25"/>
                  </a:lnTo>
                  <a:lnTo>
                    <a:pt x="64" y="19"/>
                  </a:lnTo>
                  <a:lnTo>
                    <a:pt x="64" y="14"/>
                  </a:lnTo>
                  <a:lnTo>
                    <a:pt x="64" y="9"/>
                  </a:lnTo>
                  <a:lnTo>
                    <a:pt x="63" y="6"/>
                  </a:lnTo>
                  <a:lnTo>
                    <a:pt x="63" y="3"/>
                  </a:lnTo>
                  <a:lnTo>
                    <a:pt x="61" y="2"/>
                  </a:lnTo>
                  <a:lnTo>
                    <a:pt x="60" y="2"/>
                  </a:lnTo>
                  <a:lnTo>
                    <a:pt x="58" y="0"/>
                  </a:lnTo>
                  <a:lnTo>
                    <a:pt x="57" y="2"/>
                  </a:lnTo>
                  <a:lnTo>
                    <a:pt x="53" y="2"/>
                  </a:lnTo>
                  <a:lnTo>
                    <a:pt x="52" y="5"/>
                  </a:lnTo>
                  <a:lnTo>
                    <a:pt x="50" y="6"/>
                  </a:lnTo>
                  <a:lnTo>
                    <a:pt x="47" y="11"/>
                  </a:lnTo>
                  <a:lnTo>
                    <a:pt x="44" y="14"/>
                  </a:lnTo>
                  <a:lnTo>
                    <a:pt x="43" y="20"/>
                  </a:lnTo>
                  <a:lnTo>
                    <a:pt x="40" y="25"/>
                  </a:lnTo>
                  <a:lnTo>
                    <a:pt x="37" y="32"/>
                  </a:lnTo>
                  <a:lnTo>
                    <a:pt x="33" y="40"/>
                  </a:lnTo>
                  <a:lnTo>
                    <a:pt x="30" y="48"/>
                  </a:lnTo>
                  <a:lnTo>
                    <a:pt x="27" y="57"/>
                  </a:lnTo>
                  <a:lnTo>
                    <a:pt x="24" y="66"/>
                  </a:lnTo>
                  <a:lnTo>
                    <a:pt x="21" y="77"/>
                  </a:lnTo>
                  <a:lnTo>
                    <a:pt x="18" y="89"/>
                  </a:lnTo>
                  <a:lnTo>
                    <a:pt x="15" y="102"/>
                  </a:lnTo>
                  <a:lnTo>
                    <a:pt x="15" y="102"/>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335"/>
            <p:cNvSpPr>
              <a:spLocks/>
            </p:cNvSpPr>
            <p:nvPr/>
          </p:nvSpPr>
          <p:spPr bwMode="auto">
            <a:xfrm>
              <a:off x="4302" y="1234"/>
              <a:ext cx="91" cy="199"/>
            </a:xfrm>
            <a:custGeom>
              <a:avLst/>
              <a:gdLst>
                <a:gd name="T0" fmla="*/ 134 w 182"/>
                <a:gd name="T1" fmla="*/ 10 h 398"/>
                <a:gd name="T2" fmla="*/ 118 w 182"/>
                <a:gd name="T3" fmla="*/ 73 h 398"/>
                <a:gd name="T4" fmla="*/ 125 w 182"/>
                <a:gd name="T5" fmla="*/ 54 h 398"/>
                <a:gd name="T6" fmla="*/ 133 w 182"/>
                <a:gd name="T7" fmla="*/ 39 h 398"/>
                <a:gd name="T8" fmla="*/ 141 w 182"/>
                <a:gd name="T9" fmla="*/ 27 h 398"/>
                <a:gd name="T10" fmla="*/ 147 w 182"/>
                <a:gd name="T11" fmla="*/ 17 h 398"/>
                <a:gd name="T12" fmla="*/ 153 w 182"/>
                <a:gd name="T13" fmla="*/ 10 h 398"/>
                <a:gd name="T14" fmla="*/ 158 w 182"/>
                <a:gd name="T15" fmla="*/ 3 h 398"/>
                <a:gd name="T16" fmla="*/ 164 w 182"/>
                <a:gd name="T17" fmla="*/ 0 h 398"/>
                <a:gd name="T18" fmla="*/ 168 w 182"/>
                <a:gd name="T19" fmla="*/ 0 h 398"/>
                <a:gd name="T20" fmla="*/ 175 w 182"/>
                <a:gd name="T21" fmla="*/ 2 h 398"/>
                <a:gd name="T22" fmla="*/ 179 w 182"/>
                <a:gd name="T23" fmla="*/ 10 h 398"/>
                <a:gd name="T24" fmla="*/ 182 w 182"/>
                <a:gd name="T25" fmla="*/ 20 h 398"/>
                <a:gd name="T26" fmla="*/ 182 w 182"/>
                <a:gd name="T27" fmla="*/ 37 h 398"/>
                <a:gd name="T28" fmla="*/ 181 w 182"/>
                <a:gd name="T29" fmla="*/ 57 h 398"/>
                <a:gd name="T30" fmla="*/ 176 w 182"/>
                <a:gd name="T31" fmla="*/ 84 h 398"/>
                <a:gd name="T32" fmla="*/ 170 w 182"/>
                <a:gd name="T33" fmla="*/ 114 h 398"/>
                <a:gd name="T34" fmla="*/ 161 w 182"/>
                <a:gd name="T35" fmla="*/ 150 h 398"/>
                <a:gd name="T36" fmla="*/ 98 w 182"/>
                <a:gd name="T37" fmla="*/ 398 h 398"/>
                <a:gd name="T38" fmla="*/ 62 w 182"/>
                <a:gd name="T39" fmla="*/ 398 h 398"/>
                <a:gd name="T40" fmla="*/ 118 w 182"/>
                <a:gd name="T41" fmla="*/ 184 h 398"/>
                <a:gd name="T42" fmla="*/ 121 w 182"/>
                <a:gd name="T43" fmla="*/ 167 h 398"/>
                <a:gd name="T44" fmla="*/ 124 w 182"/>
                <a:gd name="T45" fmla="*/ 153 h 398"/>
                <a:gd name="T46" fmla="*/ 127 w 182"/>
                <a:gd name="T47" fmla="*/ 141 h 398"/>
                <a:gd name="T48" fmla="*/ 127 w 182"/>
                <a:gd name="T49" fmla="*/ 131 h 398"/>
                <a:gd name="T50" fmla="*/ 127 w 182"/>
                <a:gd name="T51" fmla="*/ 125 h 398"/>
                <a:gd name="T52" fmla="*/ 127 w 182"/>
                <a:gd name="T53" fmla="*/ 121 h 398"/>
                <a:gd name="T54" fmla="*/ 125 w 182"/>
                <a:gd name="T55" fmla="*/ 117 h 398"/>
                <a:gd name="T56" fmla="*/ 122 w 182"/>
                <a:gd name="T57" fmla="*/ 117 h 398"/>
                <a:gd name="T58" fmla="*/ 119 w 182"/>
                <a:gd name="T59" fmla="*/ 117 h 398"/>
                <a:gd name="T60" fmla="*/ 116 w 182"/>
                <a:gd name="T61" fmla="*/ 122 h 398"/>
                <a:gd name="T62" fmla="*/ 111 w 182"/>
                <a:gd name="T63" fmla="*/ 128 h 398"/>
                <a:gd name="T64" fmla="*/ 107 w 182"/>
                <a:gd name="T65" fmla="*/ 137 h 398"/>
                <a:gd name="T66" fmla="*/ 102 w 182"/>
                <a:gd name="T67" fmla="*/ 150 h 398"/>
                <a:gd name="T68" fmla="*/ 96 w 182"/>
                <a:gd name="T69" fmla="*/ 165 h 398"/>
                <a:gd name="T70" fmla="*/ 90 w 182"/>
                <a:gd name="T71" fmla="*/ 187 h 398"/>
                <a:gd name="T72" fmla="*/ 84 w 182"/>
                <a:gd name="T73" fmla="*/ 211 h 398"/>
                <a:gd name="T74" fmla="*/ 36 w 182"/>
                <a:gd name="T75" fmla="*/ 398 h 398"/>
                <a:gd name="T76" fmla="*/ 0 w 182"/>
                <a:gd name="T77" fmla="*/ 398 h 398"/>
                <a:gd name="T78" fmla="*/ 102 w 182"/>
                <a:gd name="T79" fmla="*/ 1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 h="398">
                  <a:moveTo>
                    <a:pt x="102" y="10"/>
                  </a:moveTo>
                  <a:lnTo>
                    <a:pt x="134" y="10"/>
                  </a:lnTo>
                  <a:lnTo>
                    <a:pt x="125" y="40"/>
                  </a:lnTo>
                  <a:lnTo>
                    <a:pt x="118" y="73"/>
                  </a:lnTo>
                  <a:lnTo>
                    <a:pt x="122" y="62"/>
                  </a:lnTo>
                  <a:lnTo>
                    <a:pt x="125" y="54"/>
                  </a:lnTo>
                  <a:lnTo>
                    <a:pt x="130" y="47"/>
                  </a:lnTo>
                  <a:lnTo>
                    <a:pt x="133" y="39"/>
                  </a:lnTo>
                  <a:lnTo>
                    <a:pt x="138" y="33"/>
                  </a:lnTo>
                  <a:lnTo>
                    <a:pt x="141" y="27"/>
                  </a:lnTo>
                  <a:lnTo>
                    <a:pt x="144" y="20"/>
                  </a:lnTo>
                  <a:lnTo>
                    <a:pt x="147" y="17"/>
                  </a:lnTo>
                  <a:lnTo>
                    <a:pt x="150" y="13"/>
                  </a:lnTo>
                  <a:lnTo>
                    <a:pt x="153" y="10"/>
                  </a:lnTo>
                  <a:lnTo>
                    <a:pt x="155" y="6"/>
                  </a:lnTo>
                  <a:lnTo>
                    <a:pt x="158" y="3"/>
                  </a:lnTo>
                  <a:lnTo>
                    <a:pt x="161" y="2"/>
                  </a:lnTo>
                  <a:lnTo>
                    <a:pt x="164" y="0"/>
                  </a:lnTo>
                  <a:lnTo>
                    <a:pt x="167" y="0"/>
                  </a:lnTo>
                  <a:lnTo>
                    <a:pt x="168" y="0"/>
                  </a:lnTo>
                  <a:lnTo>
                    <a:pt x="171" y="0"/>
                  </a:lnTo>
                  <a:lnTo>
                    <a:pt x="175" y="2"/>
                  </a:lnTo>
                  <a:lnTo>
                    <a:pt x="178" y="5"/>
                  </a:lnTo>
                  <a:lnTo>
                    <a:pt x="179" y="10"/>
                  </a:lnTo>
                  <a:lnTo>
                    <a:pt x="181" y="14"/>
                  </a:lnTo>
                  <a:lnTo>
                    <a:pt x="182" y="20"/>
                  </a:lnTo>
                  <a:lnTo>
                    <a:pt x="182" y="28"/>
                  </a:lnTo>
                  <a:lnTo>
                    <a:pt x="182" y="37"/>
                  </a:lnTo>
                  <a:lnTo>
                    <a:pt x="181" y="47"/>
                  </a:lnTo>
                  <a:lnTo>
                    <a:pt x="181" y="57"/>
                  </a:lnTo>
                  <a:lnTo>
                    <a:pt x="178" y="70"/>
                  </a:lnTo>
                  <a:lnTo>
                    <a:pt x="176" y="84"/>
                  </a:lnTo>
                  <a:lnTo>
                    <a:pt x="173" y="97"/>
                  </a:lnTo>
                  <a:lnTo>
                    <a:pt x="170" y="114"/>
                  </a:lnTo>
                  <a:lnTo>
                    <a:pt x="165" y="131"/>
                  </a:lnTo>
                  <a:lnTo>
                    <a:pt x="161" y="150"/>
                  </a:lnTo>
                  <a:lnTo>
                    <a:pt x="128" y="273"/>
                  </a:lnTo>
                  <a:lnTo>
                    <a:pt x="98" y="398"/>
                  </a:lnTo>
                  <a:lnTo>
                    <a:pt x="79" y="398"/>
                  </a:lnTo>
                  <a:lnTo>
                    <a:pt x="62" y="398"/>
                  </a:lnTo>
                  <a:lnTo>
                    <a:pt x="90" y="290"/>
                  </a:lnTo>
                  <a:lnTo>
                    <a:pt x="118" y="184"/>
                  </a:lnTo>
                  <a:lnTo>
                    <a:pt x="119" y="174"/>
                  </a:lnTo>
                  <a:lnTo>
                    <a:pt x="121" y="167"/>
                  </a:lnTo>
                  <a:lnTo>
                    <a:pt x="124" y="159"/>
                  </a:lnTo>
                  <a:lnTo>
                    <a:pt x="124" y="153"/>
                  </a:lnTo>
                  <a:lnTo>
                    <a:pt x="125" y="147"/>
                  </a:lnTo>
                  <a:lnTo>
                    <a:pt x="127" y="141"/>
                  </a:lnTo>
                  <a:lnTo>
                    <a:pt x="127" y="136"/>
                  </a:lnTo>
                  <a:lnTo>
                    <a:pt x="127" y="131"/>
                  </a:lnTo>
                  <a:lnTo>
                    <a:pt x="127" y="128"/>
                  </a:lnTo>
                  <a:lnTo>
                    <a:pt x="127" y="125"/>
                  </a:lnTo>
                  <a:lnTo>
                    <a:pt x="127" y="122"/>
                  </a:lnTo>
                  <a:lnTo>
                    <a:pt x="127" y="121"/>
                  </a:lnTo>
                  <a:lnTo>
                    <a:pt x="125" y="119"/>
                  </a:lnTo>
                  <a:lnTo>
                    <a:pt x="125" y="117"/>
                  </a:lnTo>
                  <a:lnTo>
                    <a:pt x="124" y="117"/>
                  </a:lnTo>
                  <a:lnTo>
                    <a:pt x="122" y="117"/>
                  </a:lnTo>
                  <a:lnTo>
                    <a:pt x="121" y="117"/>
                  </a:lnTo>
                  <a:lnTo>
                    <a:pt x="119" y="117"/>
                  </a:lnTo>
                  <a:lnTo>
                    <a:pt x="118" y="119"/>
                  </a:lnTo>
                  <a:lnTo>
                    <a:pt x="116" y="122"/>
                  </a:lnTo>
                  <a:lnTo>
                    <a:pt x="113" y="125"/>
                  </a:lnTo>
                  <a:lnTo>
                    <a:pt x="111" y="128"/>
                  </a:lnTo>
                  <a:lnTo>
                    <a:pt x="108" y="133"/>
                  </a:lnTo>
                  <a:lnTo>
                    <a:pt x="107" y="137"/>
                  </a:lnTo>
                  <a:lnTo>
                    <a:pt x="104" y="142"/>
                  </a:lnTo>
                  <a:lnTo>
                    <a:pt x="102" y="150"/>
                  </a:lnTo>
                  <a:lnTo>
                    <a:pt x="99" y="158"/>
                  </a:lnTo>
                  <a:lnTo>
                    <a:pt x="96" y="165"/>
                  </a:lnTo>
                  <a:lnTo>
                    <a:pt x="93" y="176"/>
                  </a:lnTo>
                  <a:lnTo>
                    <a:pt x="90" y="187"/>
                  </a:lnTo>
                  <a:lnTo>
                    <a:pt x="87" y="198"/>
                  </a:lnTo>
                  <a:lnTo>
                    <a:pt x="84" y="211"/>
                  </a:lnTo>
                  <a:lnTo>
                    <a:pt x="59" y="304"/>
                  </a:lnTo>
                  <a:lnTo>
                    <a:pt x="36" y="398"/>
                  </a:lnTo>
                  <a:lnTo>
                    <a:pt x="17" y="398"/>
                  </a:lnTo>
                  <a:lnTo>
                    <a:pt x="0" y="398"/>
                  </a:lnTo>
                  <a:lnTo>
                    <a:pt x="51" y="204"/>
                  </a:lnTo>
                  <a:lnTo>
                    <a:pt x="102" y="1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336"/>
            <p:cNvSpPr>
              <a:spLocks/>
            </p:cNvSpPr>
            <p:nvPr/>
          </p:nvSpPr>
          <p:spPr bwMode="auto">
            <a:xfrm>
              <a:off x="4370" y="1234"/>
              <a:ext cx="109" cy="272"/>
            </a:xfrm>
            <a:custGeom>
              <a:avLst/>
              <a:gdLst>
                <a:gd name="T0" fmla="*/ 69 w 217"/>
                <a:gd name="T1" fmla="*/ 276 h 544"/>
                <a:gd name="T2" fmla="*/ 155 w 217"/>
                <a:gd name="T3" fmla="*/ 10 h 544"/>
                <a:gd name="T4" fmla="*/ 164 w 217"/>
                <a:gd name="T5" fmla="*/ 37 h 544"/>
                <a:gd name="T6" fmla="*/ 160 w 217"/>
                <a:gd name="T7" fmla="*/ 57 h 544"/>
                <a:gd name="T8" fmla="*/ 168 w 217"/>
                <a:gd name="T9" fmla="*/ 42 h 544"/>
                <a:gd name="T10" fmla="*/ 174 w 217"/>
                <a:gd name="T11" fmla="*/ 30 h 544"/>
                <a:gd name="T12" fmla="*/ 180 w 217"/>
                <a:gd name="T13" fmla="*/ 20 h 544"/>
                <a:gd name="T14" fmla="*/ 185 w 217"/>
                <a:gd name="T15" fmla="*/ 13 h 544"/>
                <a:gd name="T16" fmla="*/ 191 w 217"/>
                <a:gd name="T17" fmla="*/ 6 h 544"/>
                <a:gd name="T18" fmla="*/ 195 w 217"/>
                <a:gd name="T19" fmla="*/ 2 h 544"/>
                <a:gd name="T20" fmla="*/ 200 w 217"/>
                <a:gd name="T21" fmla="*/ 0 h 544"/>
                <a:gd name="T22" fmla="*/ 205 w 217"/>
                <a:gd name="T23" fmla="*/ 0 h 544"/>
                <a:gd name="T24" fmla="*/ 209 w 217"/>
                <a:gd name="T25" fmla="*/ 2 h 544"/>
                <a:gd name="T26" fmla="*/ 212 w 217"/>
                <a:gd name="T27" fmla="*/ 6 h 544"/>
                <a:gd name="T28" fmla="*/ 214 w 217"/>
                <a:gd name="T29" fmla="*/ 11 h 544"/>
                <a:gd name="T30" fmla="*/ 215 w 217"/>
                <a:gd name="T31" fmla="*/ 19 h 544"/>
                <a:gd name="T32" fmla="*/ 217 w 217"/>
                <a:gd name="T33" fmla="*/ 28 h 544"/>
                <a:gd name="T34" fmla="*/ 217 w 217"/>
                <a:gd name="T35" fmla="*/ 39 h 544"/>
                <a:gd name="T36" fmla="*/ 217 w 217"/>
                <a:gd name="T37" fmla="*/ 53 h 544"/>
                <a:gd name="T38" fmla="*/ 214 w 217"/>
                <a:gd name="T39" fmla="*/ 74 h 544"/>
                <a:gd name="T40" fmla="*/ 209 w 217"/>
                <a:gd name="T41" fmla="*/ 108 h 544"/>
                <a:gd name="T42" fmla="*/ 201 w 217"/>
                <a:gd name="T43" fmla="*/ 145 h 544"/>
                <a:gd name="T44" fmla="*/ 194 w 217"/>
                <a:gd name="T45" fmla="*/ 185 h 544"/>
                <a:gd name="T46" fmla="*/ 181 w 217"/>
                <a:gd name="T47" fmla="*/ 230 h 544"/>
                <a:gd name="T48" fmla="*/ 169 w 217"/>
                <a:gd name="T49" fmla="*/ 273 h 544"/>
                <a:gd name="T50" fmla="*/ 157 w 217"/>
                <a:gd name="T51" fmla="*/ 310 h 544"/>
                <a:gd name="T52" fmla="*/ 144 w 217"/>
                <a:gd name="T53" fmla="*/ 341 h 544"/>
                <a:gd name="T54" fmla="*/ 135 w 217"/>
                <a:gd name="T55" fmla="*/ 361 h 544"/>
                <a:gd name="T56" fmla="*/ 129 w 217"/>
                <a:gd name="T57" fmla="*/ 372 h 544"/>
                <a:gd name="T58" fmla="*/ 124 w 217"/>
                <a:gd name="T59" fmla="*/ 381 h 544"/>
                <a:gd name="T60" fmla="*/ 118 w 217"/>
                <a:gd name="T61" fmla="*/ 390 h 544"/>
                <a:gd name="T62" fmla="*/ 114 w 217"/>
                <a:gd name="T63" fmla="*/ 396 h 544"/>
                <a:gd name="T64" fmla="*/ 109 w 217"/>
                <a:gd name="T65" fmla="*/ 401 h 544"/>
                <a:gd name="T66" fmla="*/ 104 w 217"/>
                <a:gd name="T67" fmla="*/ 404 h 544"/>
                <a:gd name="T68" fmla="*/ 100 w 217"/>
                <a:gd name="T69" fmla="*/ 406 h 544"/>
                <a:gd name="T70" fmla="*/ 95 w 217"/>
                <a:gd name="T71" fmla="*/ 406 h 544"/>
                <a:gd name="T72" fmla="*/ 90 w 217"/>
                <a:gd name="T73" fmla="*/ 403 h 544"/>
                <a:gd name="T74" fmla="*/ 86 w 217"/>
                <a:gd name="T75" fmla="*/ 395 h 544"/>
                <a:gd name="T76" fmla="*/ 83 w 217"/>
                <a:gd name="T77" fmla="*/ 379 h 544"/>
                <a:gd name="T78" fmla="*/ 83 w 217"/>
                <a:gd name="T79" fmla="*/ 359 h 544"/>
                <a:gd name="T80" fmla="*/ 35 w 217"/>
                <a:gd name="T81" fmla="*/ 544 h 544"/>
                <a:gd name="T82" fmla="*/ 0 w 217"/>
                <a:gd name="T83" fmla="*/ 54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 h="544">
                  <a:moveTo>
                    <a:pt x="0" y="544"/>
                  </a:moveTo>
                  <a:lnTo>
                    <a:pt x="69" y="276"/>
                  </a:lnTo>
                  <a:lnTo>
                    <a:pt x="138" y="10"/>
                  </a:lnTo>
                  <a:lnTo>
                    <a:pt x="155" y="10"/>
                  </a:lnTo>
                  <a:lnTo>
                    <a:pt x="172" y="10"/>
                  </a:lnTo>
                  <a:lnTo>
                    <a:pt x="164" y="37"/>
                  </a:lnTo>
                  <a:lnTo>
                    <a:pt x="157" y="67"/>
                  </a:lnTo>
                  <a:lnTo>
                    <a:pt x="160" y="57"/>
                  </a:lnTo>
                  <a:lnTo>
                    <a:pt x="164" y="50"/>
                  </a:lnTo>
                  <a:lnTo>
                    <a:pt x="168" y="42"/>
                  </a:lnTo>
                  <a:lnTo>
                    <a:pt x="171" y="36"/>
                  </a:lnTo>
                  <a:lnTo>
                    <a:pt x="174" y="30"/>
                  </a:lnTo>
                  <a:lnTo>
                    <a:pt x="177" y="25"/>
                  </a:lnTo>
                  <a:lnTo>
                    <a:pt x="180" y="20"/>
                  </a:lnTo>
                  <a:lnTo>
                    <a:pt x="181" y="17"/>
                  </a:lnTo>
                  <a:lnTo>
                    <a:pt x="185" y="13"/>
                  </a:lnTo>
                  <a:lnTo>
                    <a:pt x="188" y="10"/>
                  </a:lnTo>
                  <a:lnTo>
                    <a:pt x="191" y="6"/>
                  </a:lnTo>
                  <a:lnTo>
                    <a:pt x="194" y="5"/>
                  </a:lnTo>
                  <a:lnTo>
                    <a:pt x="195" y="2"/>
                  </a:lnTo>
                  <a:lnTo>
                    <a:pt x="198" y="0"/>
                  </a:lnTo>
                  <a:lnTo>
                    <a:pt x="200" y="0"/>
                  </a:lnTo>
                  <a:lnTo>
                    <a:pt x="203" y="0"/>
                  </a:lnTo>
                  <a:lnTo>
                    <a:pt x="205" y="0"/>
                  </a:lnTo>
                  <a:lnTo>
                    <a:pt x="208" y="0"/>
                  </a:lnTo>
                  <a:lnTo>
                    <a:pt x="209" y="2"/>
                  </a:lnTo>
                  <a:lnTo>
                    <a:pt x="211" y="3"/>
                  </a:lnTo>
                  <a:lnTo>
                    <a:pt x="212" y="6"/>
                  </a:lnTo>
                  <a:lnTo>
                    <a:pt x="214" y="8"/>
                  </a:lnTo>
                  <a:lnTo>
                    <a:pt x="214" y="11"/>
                  </a:lnTo>
                  <a:lnTo>
                    <a:pt x="215" y="14"/>
                  </a:lnTo>
                  <a:lnTo>
                    <a:pt x="215" y="19"/>
                  </a:lnTo>
                  <a:lnTo>
                    <a:pt x="217" y="23"/>
                  </a:lnTo>
                  <a:lnTo>
                    <a:pt x="217" y="28"/>
                  </a:lnTo>
                  <a:lnTo>
                    <a:pt x="217" y="33"/>
                  </a:lnTo>
                  <a:lnTo>
                    <a:pt x="217" y="39"/>
                  </a:lnTo>
                  <a:lnTo>
                    <a:pt x="217" y="45"/>
                  </a:lnTo>
                  <a:lnTo>
                    <a:pt x="217" y="53"/>
                  </a:lnTo>
                  <a:lnTo>
                    <a:pt x="215" y="60"/>
                  </a:lnTo>
                  <a:lnTo>
                    <a:pt x="214" y="74"/>
                  </a:lnTo>
                  <a:lnTo>
                    <a:pt x="212" y="91"/>
                  </a:lnTo>
                  <a:lnTo>
                    <a:pt x="209" y="108"/>
                  </a:lnTo>
                  <a:lnTo>
                    <a:pt x="206" y="127"/>
                  </a:lnTo>
                  <a:lnTo>
                    <a:pt x="201" y="145"/>
                  </a:lnTo>
                  <a:lnTo>
                    <a:pt x="198" y="165"/>
                  </a:lnTo>
                  <a:lnTo>
                    <a:pt x="194" y="185"/>
                  </a:lnTo>
                  <a:lnTo>
                    <a:pt x="188" y="207"/>
                  </a:lnTo>
                  <a:lnTo>
                    <a:pt x="181" y="230"/>
                  </a:lnTo>
                  <a:lnTo>
                    <a:pt x="175" y="253"/>
                  </a:lnTo>
                  <a:lnTo>
                    <a:pt x="169" y="273"/>
                  </a:lnTo>
                  <a:lnTo>
                    <a:pt x="163" y="292"/>
                  </a:lnTo>
                  <a:lnTo>
                    <a:pt x="157" y="310"/>
                  </a:lnTo>
                  <a:lnTo>
                    <a:pt x="151" y="327"/>
                  </a:lnTo>
                  <a:lnTo>
                    <a:pt x="144" y="341"/>
                  </a:lnTo>
                  <a:lnTo>
                    <a:pt x="138" y="355"/>
                  </a:lnTo>
                  <a:lnTo>
                    <a:pt x="135" y="361"/>
                  </a:lnTo>
                  <a:lnTo>
                    <a:pt x="132" y="367"/>
                  </a:lnTo>
                  <a:lnTo>
                    <a:pt x="129" y="372"/>
                  </a:lnTo>
                  <a:lnTo>
                    <a:pt x="126" y="376"/>
                  </a:lnTo>
                  <a:lnTo>
                    <a:pt x="124" y="381"/>
                  </a:lnTo>
                  <a:lnTo>
                    <a:pt x="121" y="386"/>
                  </a:lnTo>
                  <a:lnTo>
                    <a:pt x="118" y="390"/>
                  </a:lnTo>
                  <a:lnTo>
                    <a:pt x="117" y="393"/>
                  </a:lnTo>
                  <a:lnTo>
                    <a:pt x="114" y="396"/>
                  </a:lnTo>
                  <a:lnTo>
                    <a:pt x="111" y="399"/>
                  </a:lnTo>
                  <a:lnTo>
                    <a:pt x="109" y="401"/>
                  </a:lnTo>
                  <a:lnTo>
                    <a:pt x="106" y="403"/>
                  </a:lnTo>
                  <a:lnTo>
                    <a:pt x="104" y="404"/>
                  </a:lnTo>
                  <a:lnTo>
                    <a:pt x="101" y="406"/>
                  </a:lnTo>
                  <a:lnTo>
                    <a:pt x="100" y="406"/>
                  </a:lnTo>
                  <a:lnTo>
                    <a:pt x="98" y="406"/>
                  </a:lnTo>
                  <a:lnTo>
                    <a:pt x="95" y="406"/>
                  </a:lnTo>
                  <a:lnTo>
                    <a:pt x="94" y="406"/>
                  </a:lnTo>
                  <a:lnTo>
                    <a:pt x="90" y="403"/>
                  </a:lnTo>
                  <a:lnTo>
                    <a:pt x="87" y="399"/>
                  </a:lnTo>
                  <a:lnTo>
                    <a:pt x="86" y="395"/>
                  </a:lnTo>
                  <a:lnTo>
                    <a:pt x="84" y="387"/>
                  </a:lnTo>
                  <a:lnTo>
                    <a:pt x="83" y="379"/>
                  </a:lnTo>
                  <a:lnTo>
                    <a:pt x="83" y="370"/>
                  </a:lnTo>
                  <a:lnTo>
                    <a:pt x="83" y="359"/>
                  </a:lnTo>
                  <a:lnTo>
                    <a:pt x="60" y="452"/>
                  </a:lnTo>
                  <a:lnTo>
                    <a:pt x="35" y="544"/>
                  </a:lnTo>
                  <a:lnTo>
                    <a:pt x="18" y="544"/>
                  </a:lnTo>
                  <a:lnTo>
                    <a:pt x="0" y="544"/>
                  </a:lnTo>
                  <a:lnTo>
                    <a:pt x="0" y="544"/>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337"/>
            <p:cNvSpPr>
              <a:spLocks/>
            </p:cNvSpPr>
            <p:nvPr/>
          </p:nvSpPr>
          <p:spPr bwMode="auto">
            <a:xfrm>
              <a:off x="4425" y="1289"/>
              <a:ext cx="29" cy="92"/>
            </a:xfrm>
            <a:custGeom>
              <a:avLst/>
              <a:gdLst>
                <a:gd name="T0" fmla="*/ 11 w 59"/>
                <a:gd name="T1" fmla="*/ 105 h 185"/>
                <a:gd name="T2" fmla="*/ 6 w 59"/>
                <a:gd name="T3" fmla="*/ 125 h 185"/>
                <a:gd name="T4" fmla="*/ 3 w 59"/>
                <a:gd name="T5" fmla="*/ 142 h 185"/>
                <a:gd name="T6" fmla="*/ 2 w 59"/>
                <a:gd name="T7" fmla="*/ 157 h 185"/>
                <a:gd name="T8" fmla="*/ 0 w 59"/>
                <a:gd name="T9" fmla="*/ 168 h 185"/>
                <a:gd name="T10" fmla="*/ 2 w 59"/>
                <a:gd name="T11" fmla="*/ 175 h 185"/>
                <a:gd name="T12" fmla="*/ 3 w 59"/>
                <a:gd name="T13" fmla="*/ 182 h 185"/>
                <a:gd name="T14" fmla="*/ 5 w 59"/>
                <a:gd name="T15" fmla="*/ 185 h 185"/>
                <a:gd name="T16" fmla="*/ 8 w 59"/>
                <a:gd name="T17" fmla="*/ 185 h 185"/>
                <a:gd name="T18" fmla="*/ 11 w 59"/>
                <a:gd name="T19" fmla="*/ 182 h 185"/>
                <a:gd name="T20" fmla="*/ 15 w 59"/>
                <a:gd name="T21" fmla="*/ 177 h 185"/>
                <a:gd name="T22" fmla="*/ 20 w 59"/>
                <a:gd name="T23" fmla="*/ 168 h 185"/>
                <a:gd name="T24" fmla="*/ 25 w 59"/>
                <a:gd name="T25" fmla="*/ 157 h 185"/>
                <a:gd name="T26" fmla="*/ 31 w 59"/>
                <a:gd name="T27" fmla="*/ 143 h 185"/>
                <a:gd name="T28" fmla="*/ 35 w 59"/>
                <a:gd name="T29" fmla="*/ 125 h 185"/>
                <a:gd name="T30" fmla="*/ 42 w 59"/>
                <a:gd name="T31" fmla="*/ 103 h 185"/>
                <a:gd name="T32" fmla="*/ 48 w 59"/>
                <a:gd name="T33" fmla="*/ 80 h 185"/>
                <a:gd name="T34" fmla="*/ 52 w 59"/>
                <a:gd name="T35" fmla="*/ 58 h 185"/>
                <a:gd name="T36" fmla="*/ 57 w 59"/>
                <a:gd name="T37" fmla="*/ 41 h 185"/>
                <a:gd name="T38" fmla="*/ 59 w 59"/>
                <a:gd name="T39" fmla="*/ 27 h 185"/>
                <a:gd name="T40" fmla="*/ 59 w 59"/>
                <a:gd name="T41" fmla="*/ 17 h 185"/>
                <a:gd name="T42" fmla="*/ 59 w 59"/>
                <a:gd name="T43" fmla="*/ 7 h 185"/>
                <a:gd name="T44" fmla="*/ 59 w 59"/>
                <a:gd name="T45" fmla="*/ 3 h 185"/>
                <a:gd name="T46" fmla="*/ 55 w 59"/>
                <a:gd name="T47" fmla="*/ 0 h 185"/>
                <a:gd name="T48" fmla="*/ 52 w 59"/>
                <a:gd name="T49" fmla="*/ 0 h 185"/>
                <a:gd name="T50" fmla="*/ 49 w 59"/>
                <a:gd name="T51" fmla="*/ 3 h 185"/>
                <a:gd name="T52" fmla="*/ 45 w 59"/>
                <a:gd name="T53" fmla="*/ 7 h 185"/>
                <a:gd name="T54" fmla="*/ 40 w 59"/>
                <a:gd name="T55" fmla="*/ 17 h 185"/>
                <a:gd name="T56" fmla="*/ 35 w 59"/>
                <a:gd name="T57" fmla="*/ 27 h 185"/>
                <a:gd name="T58" fmla="*/ 29 w 59"/>
                <a:gd name="T59" fmla="*/ 43 h 185"/>
                <a:gd name="T60" fmla="*/ 23 w 59"/>
                <a:gd name="T61" fmla="*/ 60 h 185"/>
                <a:gd name="T62" fmla="*/ 17 w 59"/>
                <a:gd name="T63" fmla="*/ 81 h 185"/>
                <a:gd name="T64" fmla="*/ 14 w 59"/>
                <a:gd name="T65" fmla="*/ 9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185">
                  <a:moveTo>
                    <a:pt x="14" y="94"/>
                  </a:moveTo>
                  <a:lnTo>
                    <a:pt x="11" y="105"/>
                  </a:lnTo>
                  <a:lnTo>
                    <a:pt x="9" y="115"/>
                  </a:lnTo>
                  <a:lnTo>
                    <a:pt x="6" y="125"/>
                  </a:lnTo>
                  <a:lnTo>
                    <a:pt x="5" y="134"/>
                  </a:lnTo>
                  <a:lnTo>
                    <a:pt x="3" y="142"/>
                  </a:lnTo>
                  <a:lnTo>
                    <a:pt x="2" y="149"/>
                  </a:lnTo>
                  <a:lnTo>
                    <a:pt x="2" y="157"/>
                  </a:lnTo>
                  <a:lnTo>
                    <a:pt x="2" y="163"/>
                  </a:lnTo>
                  <a:lnTo>
                    <a:pt x="0" y="168"/>
                  </a:lnTo>
                  <a:lnTo>
                    <a:pt x="0" y="172"/>
                  </a:lnTo>
                  <a:lnTo>
                    <a:pt x="2" y="175"/>
                  </a:lnTo>
                  <a:lnTo>
                    <a:pt x="2" y="178"/>
                  </a:lnTo>
                  <a:lnTo>
                    <a:pt x="3" y="182"/>
                  </a:lnTo>
                  <a:lnTo>
                    <a:pt x="3" y="183"/>
                  </a:lnTo>
                  <a:lnTo>
                    <a:pt x="5" y="185"/>
                  </a:lnTo>
                  <a:lnTo>
                    <a:pt x="6" y="185"/>
                  </a:lnTo>
                  <a:lnTo>
                    <a:pt x="8" y="185"/>
                  </a:lnTo>
                  <a:lnTo>
                    <a:pt x="9" y="183"/>
                  </a:lnTo>
                  <a:lnTo>
                    <a:pt x="11" y="182"/>
                  </a:lnTo>
                  <a:lnTo>
                    <a:pt x="14" y="178"/>
                  </a:lnTo>
                  <a:lnTo>
                    <a:pt x="15" y="177"/>
                  </a:lnTo>
                  <a:lnTo>
                    <a:pt x="17" y="172"/>
                  </a:lnTo>
                  <a:lnTo>
                    <a:pt x="20" y="168"/>
                  </a:lnTo>
                  <a:lnTo>
                    <a:pt x="23" y="163"/>
                  </a:lnTo>
                  <a:lnTo>
                    <a:pt x="25" y="157"/>
                  </a:lnTo>
                  <a:lnTo>
                    <a:pt x="28" y="151"/>
                  </a:lnTo>
                  <a:lnTo>
                    <a:pt x="31" y="143"/>
                  </a:lnTo>
                  <a:lnTo>
                    <a:pt x="32" y="134"/>
                  </a:lnTo>
                  <a:lnTo>
                    <a:pt x="35" y="125"/>
                  </a:lnTo>
                  <a:lnTo>
                    <a:pt x="39" y="114"/>
                  </a:lnTo>
                  <a:lnTo>
                    <a:pt x="42" y="103"/>
                  </a:lnTo>
                  <a:lnTo>
                    <a:pt x="45" y="91"/>
                  </a:lnTo>
                  <a:lnTo>
                    <a:pt x="48" y="80"/>
                  </a:lnTo>
                  <a:lnTo>
                    <a:pt x="51" y="69"/>
                  </a:lnTo>
                  <a:lnTo>
                    <a:pt x="52" y="58"/>
                  </a:lnTo>
                  <a:lnTo>
                    <a:pt x="55" y="49"/>
                  </a:lnTo>
                  <a:lnTo>
                    <a:pt x="57" y="41"/>
                  </a:lnTo>
                  <a:lnTo>
                    <a:pt x="57" y="34"/>
                  </a:lnTo>
                  <a:lnTo>
                    <a:pt x="59" y="27"/>
                  </a:lnTo>
                  <a:lnTo>
                    <a:pt x="59" y="21"/>
                  </a:lnTo>
                  <a:lnTo>
                    <a:pt x="59" y="17"/>
                  </a:lnTo>
                  <a:lnTo>
                    <a:pt x="59" y="12"/>
                  </a:lnTo>
                  <a:lnTo>
                    <a:pt x="59" y="7"/>
                  </a:lnTo>
                  <a:lnTo>
                    <a:pt x="59" y="4"/>
                  </a:lnTo>
                  <a:lnTo>
                    <a:pt x="59" y="3"/>
                  </a:lnTo>
                  <a:lnTo>
                    <a:pt x="57" y="1"/>
                  </a:lnTo>
                  <a:lnTo>
                    <a:pt x="55" y="0"/>
                  </a:lnTo>
                  <a:lnTo>
                    <a:pt x="54" y="0"/>
                  </a:lnTo>
                  <a:lnTo>
                    <a:pt x="52" y="0"/>
                  </a:lnTo>
                  <a:lnTo>
                    <a:pt x="51" y="1"/>
                  </a:lnTo>
                  <a:lnTo>
                    <a:pt x="49" y="3"/>
                  </a:lnTo>
                  <a:lnTo>
                    <a:pt x="46" y="4"/>
                  </a:lnTo>
                  <a:lnTo>
                    <a:pt x="45" y="7"/>
                  </a:lnTo>
                  <a:lnTo>
                    <a:pt x="42" y="12"/>
                  </a:lnTo>
                  <a:lnTo>
                    <a:pt x="40" y="17"/>
                  </a:lnTo>
                  <a:lnTo>
                    <a:pt x="37" y="21"/>
                  </a:lnTo>
                  <a:lnTo>
                    <a:pt x="35" y="27"/>
                  </a:lnTo>
                  <a:lnTo>
                    <a:pt x="32" y="35"/>
                  </a:lnTo>
                  <a:lnTo>
                    <a:pt x="29" y="43"/>
                  </a:lnTo>
                  <a:lnTo>
                    <a:pt x="26" y="51"/>
                  </a:lnTo>
                  <a:lnTo>
                    <a:pt x="23" y="60"/>
                  </a:lnTo>
                  <a:lnTo>
                    <a:pt x="20" y="71"/>
                  </a:lnTo>
                  <a:lnTo>
                    <a:pt x="17" y="81"/>
                  </a:lnTo>
                  <a:lnTo>
                    <a:pt x="14" y="94"/>
                  </a:lnTo>
                  <a:lnTo>
                    <a:pt x="14" y="94"/>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338"/>
            <p:cNvSpPr>
              <a:spLocks/>
            </p:cNvSpPr>
            <p:nvPr/>
          </p:nvSpPr>
          <p:spPr bwMode="auto">
            <a:xfrm>
              <a:off x="4448" y="1234"/>
              <a:ext cx="85" cy="199"/>
            </a:xfrm>
            <a:custGeom>
              <a:avLst/>
              <a:gdLst>
                <a:gd name="T0" fmla="*/ 117 w 170"/>
                <a:gd name="T1" fmla="*/ 10 h 398"/>
                <a:gd name="T2" fmla="*/ 125 w 170"/>
                <a:gd name="T3" fmla="*/ 40 h 398"/>
                <a:gd name="T4" fmla="*/ 120 w 170"/>
                <a:gd name="T5" fmla="*/ 62 h 398"/>
                <a:gd name="T6" fmla="*/ 128 w 170"/>
                <a:gd name="T7" fmla="*/ 45 h 398"/>
                <a:gd name="T8" fmla="*/ 134 w 170"/>
                <a:gd name="T9" fmla="*/ 31 h 398"/>
                <a:gd name="T10" fmla="*/ 139 w 170"/>
                <a:gd name="T11" fmla="*/ 20 h 398"/>
                <a:gd name="T12" fmla="*/ 144 w 170"/>
                <a:gd name="T13" fmla="*/ 11 h 398"/>
                <a:gd name="T14" fmla="*/ 148 w 170"/>
                <a:gd name="T15" fmla="*/ 6 h 398"/>
                <a:gd name="T16" fmla="*/ 153 w 170"/>
                <a:gd name="T17" fmla="*/ 2 h 398"/>
                <a:gd name="T18" fmla="*/ 156 w 170"/>
                <a:gd name="T19" fmla="*/ 0 h 398"/>
                <a:gd name="T20" fmla="*/ 159 w 170"/>
                <a:gd name="T21" fmla="*/ 0 h 398"/>
                <a:gd name="T22" fmla="*/ 164 w 170"/>
                <a:gd name="T23" fmla="*/ 3 h 398"/>
                <a:gd name="T24" fmla="*/ 167 w 170"/>
                <a:gd name="T25" fmla="*/ 8 h 398"/>
                <a:gd name="T26" fmla="*/ 168 w 170"/>
                <a:gd name="T27" fmla="*/ 16 h 398"/>
                <a:gd name="T28" fmla="*/ 150 w 170"/>
                <a:gd name="T29" fmla="*/ 73 h 398"/>
                <a:gd name="T30" fmla="*/ 130 w 170"/>
                <a:gd name="T31" fmla="*/ 122 h 398"/>
                <a:gd name="T32" fmla="*/ 127 w 170"/>
                <a:gd name="T33" fmla="*/ 116 h 398"/>
                <a:gd name="T34" fmla="*/ 122 w 170"/>
                <a:gd name="T35" fmla="*/ 116 h 398"/>
                <a:gd name="T36" fmla="*/ 119 w 170"/>
                <a:gd name="T37" fmla="*/ 119 h 398"/>
                <a:gd name="T38" fmla="*/ 114 w 170"/>
                <a:gd name="T39" fmla="*/ 125 h 398"/>
                <a:gd name="T40" fmla="*/ 110 w 170"/>
                <a:gd name="T41" fmla="*/ 134 h 398"/>
                <a:gd name="T42" fmla="*/ 105 w 170"/>
                <a:gd name="T43" fmla="*/ 144 h 398"/>
                <a:gd name="T44" fmla="*/ 102 w 170"/>
                <a:gd name="T45" fmla="*/ 154 h 398"/>
                <a:gd name="T46" fmla="*/ 97 w 170"/>
                <a:gd name="T47" fmla="*/ 167 h 398"/>
                <a:gd name="T48" fmla="*/ 93 w 170"/>
                <a:gd name="T49" fmla="*/ 181 h 398"/>
                <a:gd name="T50" fmla="*/ 88 w 170"/>
                <a:gd name="T51" fmla="*/ 196 h 398"/>
                <a:gd name="T52" fmla="*/ 83 w 170"/>
                <a:gd name="T53" fmla="*/ 215 h 398"/>
                <a:gd name="T54" fmla="*/ 77 w 170"/>
                <a:gd name="T55" fmla="*/ 235 h 398"/>
                <a:gd name="T56" fmla="*/ 71 w 170"/>
                <a:gd name="T57" fmla="*/ 256 h 398"/>
                <a:gd name="T58" fmla="*/ 53 w 170"/>
                <a:gd name="T59" fmla="*/ 332 h 398"/>
                <a:gd name="T60" fmla="*/ 17 w 170"/>
                <a:gd name="T61" fmla="*/ 398 h 398"/>
                <a:gd name="T62" fmla="*/ 100 w 170"/>
                <a:gd name="T63" fmla="*/ 1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398">
                  <a:moveTo>
                    <a:pt x="100" y="10"/>
                  </a:moveTo>
                  <a:lnTo>
                    <a:pt x="117" y="10"/>
                  </a:lnTo>
                  <a:lnTo>
                    <a:pt x="134" y="10"/>
                  </a:lnTo>
                  <a:lnTo>
                    <a:pt x="125" y="40"/>
                  </a:lnTo>
                  <a:lnTo>
                    <a:pt x="117" y="73"/>
                  </a:lnTo>
                  <a:lnTo>
                    <a:pt x="120" y="62"/>
                  </a:lnTo>
                  <a:lnTo>
                    <a:pt x="125" y="53"/>
                  </a:lnTo>
                  <a:lnTo>
                    <a:pt x="128" y="45"/>
                  </a:lnTo>
                  <a:lnTo>
                    <a:pt x="131" y="37"/>
                  </a:lnTo>
                  <a:lnTo>
                    <a:pt x="134" y="31"/>
                  </a:lnTo>
                  <a:lnTo>
                    <a:pt x="137" y="25"/>
                  </a:lnTo>
                  <a:lnTo>
                    <a:pt x="139" y="20"/>
                  </a:lnTo>
                  <a:lnTo>
                    <a:pt x="142" y="16"/>
                  </a:lnTo>
                  <a:lnTo>
                    <a:pt x="144" y="11"/>
                  </a:lnTo>
                  <a:lnTo>
                    <a:pt x="147" y="8"/>
                  </a:lnTo>
                  <a:lnTo>
                    <a:pt x="148" y="6"/>
                  </a:lnTo>
                  <a:lnTo>
                    <a:pt x="150" y="3"/>
                  </a:lnTo>
                  <a:lnTo>
                    <a:pt x="153" y="2"/>
                  </a:lnTo>
                  <a:lnTo>
                    <a:pt x="154" y="0"/>
                  </a:lnTo>
                  <a:lnTo>
                    <a:pt x="156" y="0"/>
                  </a:lnTo>
                  <a:lnTo>
                    <a:pt x="157" y="0"/>
                  </a:lnTo>
                  <a:lnTo>
                    <a:pt x="159" y="0"/>
                  </a:lnTo>
                  <a:lnTo>
                    <a:pt x="162" y="2"/>
                  </a:lnTo>
                  <a:lnTo>
                    <a:pt x="164" y="3"/>
                  </a:lnTo>
                  <a:lnTo>
                    <a:pt x="165" y="5"/>
                  </a:lnTo>
                  <a:lnTo>
                    <a:pt x="167" y="8"/>
                  </a:lnTo>
                  <a:lnTo>
                    <a:pt x="167" y="11"/>
                  </a:lnTo>
                  <a:lnTo>
                    <a:pt x="168" y="16"/>
                  </a:lnTo>
                  <a:lnTo>
                    <a:pt x="170" y="20"/>
                  </a:lnTo>
                  <a:lnTo>
                    <a:pt x="150" y="73"/>
                  </a:lnTo>
                  <a:lnTo>
                    <a:pt x="131" y="127"/>
                  </a:lnTo>
                  <a:lnTo>
                    <a:pt x="130" y="122"/>
                  </a:lnTo>
                  <a:lnTo>
                    <a:pt x="128" y="117"/>
                  </a:lnTo>
                  <a:lnTo>
                    <a:pt x="127" y="116"/>
                  </a:lnTo>
                  <a:lnTo>
                    <a:pt x="125" y="116"/>
                  </a:lnTo>
                  <a:lnTo>
                    <a:pt x="122" y="116"/>
                  </a:lnTo>
                  <a:lnTo>
                    <a:pt x="120" y="117"/>
                  </a:lnTo>
                  <a:lnTo>
                    <a:pt x="119" y="119"/>
                  </a:lnTo>
                  <a:lnTo>
                    <a:pt x="116" y="122"/>
                  </a:lnTo>
                  <a:lnTo>
                    <a:pt x="114" y="125"/>
                  </a:lnTo>
                  <a:lnTo>
                    <a:pt x="113" y="130"/>
                  </a:lnTo>
                  <a:lnTo>
                    <a:pt x="110" y="134"/>
                  </a:lnTo>
                  <a:lnTo>
                    <a:pt x="108" y="141"/>
                  </a:lnTo>
                  <a:lnTo>
                    <a:pt x="105" y="144"/>
                  </a:lnTo>
                  <a:lnTo>
                    <a:pt x="103" y="150"/>
                  </a:lnTo>
                  <a:lnTo>
                    <a:pt x="102" y="154"/>
                  </a:lnTo>
                  <a:lnTo>
                    <a:pt x="100" y="161"/>
                  </a:lnTo>
                  <a:lnTo>
                    <a:pt x="97" y="167"/>
                  </a:lnTo>
                  <a:lnTo>
                    <a:pt x="96" y="173"/>
                  </a:lnTo>
                  <a:lnTo>
                    <a:pt x="93" y="181"/>
                  </a:lnTo>
                  <a:lnTo>
                    <a:pt x="91" y="188"/>
                  </a:lnTo>
                  <a:lnTo>
                    <a:pt x="88" y="196"/>
                  </a:lnTo>
                  <a:lnTo>
                    <a:pt x="85" y="205"/>
                  </a:lnTo>
                  <a:lnTo>
                    <a:pt x="83" y="215"/>
                  </a:lnTo>
                  <a:lnTo>
                    <a:pt x="80" y="224"/>
                  </a:lnTo>
                  <a:lnTo>
                    <a:pt x="77" y="235"/>
                  </a:lnTo>
                  <a:lnTo>
                    <a:pt x="74" y="245"/>
                  </a:lnTo>
                  <a:lnTo>
                    <a:pt x="71" y="256"/>
                  </a:lnTo>
                  <a:lnTo>
                    <a:pt x="70" y="267"/>
                  </a:lnTo>
                  <a:lnTo>
                    <a:pt x="53" y="332"/>
                  </a:lnTo>
                  <a:lnTo>
                    <a:pt x="36" y="398"/>
                  </a:lnTo>
                  <a:lnTo>
                    <a:pt x="17" y="398"/>
                  </a:lnTo>
                  <a:lnTo>
                    <a:pt x="0" y="398"/>
                  </a:lnTo>
                  <a:lnTo>
                    <a:pt x="100" y="1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339"/>
            <p:cNvSpPr>
              <a:spLocks/>
            </p:cNvSpPr>
            <p:nvPr/>
          </p:nvSpPr>
          <p:spPr bwMode="auto">
            <a:xfrm>
              <a:off x="4500" y="1234"/>
              <a:ext cx="76" cy="203"/>
            </a:xfrm>
            <a:custGeom>
              <a:avLst/>
              <a:gdLst>
                <a:gd name="T0" fmla="*/ 30 w 153"/>
                <a:gd name="T1" fmla="*/ 182 h 406"/>
                <a:gd name="T2" fmla="*/ 42 w 153"/>
                <a:gd name="T3" fmla="*/ 142 h 406"/>
                <a:gd name="T4" fmla="*/ 54 w 153"/>
                <a:gd name="T5" fmla="*/ 105 h 406"/>
                <a:gd name="T6" fmla="*/ 68 w 153"/>
                <a:gd name="T7" fmla="*/ 73 h 406"/>
                <a:gd name="T8" fmla="*/ 79 w 153"/>
                <a:gd name="T9" fmla="*/ 50 h 406"/>
                <a:gd name="T10" fmla="*/ 85 w 153"/>
                <a:gd name="T11" fmla="*/ 37 h 406"/>
                <a:gd name="T12" fmla="*/ 93 w 153"/>
                <a:gd name="T13" fmla="*/ 27 h 406"/>
                <a:gd name="T14" fmla="*/ 99 w 153"/>
                <a:gd name="T15" fmla="*/ 17 h 406"/>
                <a:gd name="T16" fmla="*/ 107 w 153"/>
                <a:gd name="T17" fmla="*/ 11 h 406"/>
                <a:gd name="T18" fmla="*/ 113 w 153"/>
                <a:gd name="T19" fmla="*/ 5 h 406"/>
                <a:gd name="T20" fmla="*/ 119 w 153"/>
                <a:gd name="T21" fmla="*/ 2 h 406"/>
                <a:gd name="T22" fmla="*/ 125 w 153"/>
                <a:gd name="T23" fmla="*/ 0 h 406"/>
                <a:gd name="T24" fmla="*/ 131 w 153"/>
                <a:gd name="T25" fmla="*/ 0 h 406"/>
                <a:gd name="T26" fmla="*/ 138 w 153"/>
                <a:gd name="T27" fmla="*/ 2 h 406"/>
                <a:gd name="T28" fmla="*/ 142 w 153"/>
                <a:gd name="T29" fmla="*/ 6 h 406"/>
                <a:gd name="T30" fmla="*/ 147 w 153"/>
                <a:gd name="T31" fmla="*/ 13 h 406"/>
                <a:gd name="T32" fmla="*/ 148 w 153"/>
                <a:gd name="T33" fmla="*/ 22 h 406"/>
                <a:gd name="T34" fmla="*/ 151 w 153"/>
                <a:gd name="T35" fmla="*/ 33 h 406"/>
                <a:gd name="T36" fmla="*/ 151 w 153"/>
                <a:gd name="T37" fmla="*/ 45 h 406"/>
                <a:gd name="T38" fmla="*/ 151 w 153"/>
                <a:gd name="T39" fmla="*/ 59 h 406"/>
                <a:gd name="T40" fmla="*/ 151 w 153"/>
                <a:gd name="T41" fmla="*/ 82 h 406"/>
                <a:gd name="T42" fmla="*/ 147 w 153"/>
                <a:gd name="T43" fmla="*/ 111 h 406"/>
                <a:gd name="T44" fmla="*/ 141 w 153"/>
                <a:gd name="T45" fmla="*/ 145 h 406"/>
                <a:gd name="T46" fmla="*/ 133 w 153"/>
                <a:gd name="T47" fmla="*/ 182 h 406"/>
                <a:gd name="T48" fmla="*/ 122 w 153"/>
                <a:gd name="T49" fmla="*/ 224 h 406"/>
                <a:gd name="T50" fmla="*/ 110 w 153"/>
                <a:gd name="T51" fmla="*/ 264 h 406"/>
                <a:gd name="T52" fmla="*/ 98 w 153"/>
                <a:gd name="T53" fmla="*/ 301 h 406"/>
                <a:gd name="T54" fmla="*/ 84 w 153"/>
                <a:gd name="T55" fmla="*/ 333 h 406"/>
                <a:gd name="T56" fmla="*/ 73 w 153"/>
                <a:gd name="T57" fmla="*/ 356 h 406"/>
                <a:gd name="T58" fmla="*/ 65 w 153"/>
                <a:gd name="T59" fmla="*/ 369 h 406"/>
                <a:gd name="T60" fmla="*/ 59 w 153"/>
                <a:gd name="T61" fmla="*/ 379 h 406"/>
                <a:gd name="T62" fmla="*/ 51 w 153"/>
                <a:gd name="T63" fmla="*/ 389 h 406"/>
                <a:gd name="T64" fmla="*/ 45 w 153"/>
                <a:gd name="T65" fmla="*/ 395 h 406"/>
                <a:gd name="T66" fmla="*/ 39 w 153"/>
                <a:gd name="T67" fmla="*/ 401 h 406"/>
                <a:gd name="T68" fmla="*/ 33 w 153"/>
                <a:gd name="T69" fmla="*/ 404 h 406"/>
                <a:gd name="T70" fmla="*/ 27 w 153"/>
                <a:gd name="T71" fmla="*/ 406 h 406"/>
                <a:gd name="T72" fmla="*/ 17 w 153"/>
                <a:gd name="T73" fmla="*/ 406 h 406"/>
                <a:gd name="T74" fmla="*/ 10 w 153"/>
                <a:gd name="T75" fmla="*/ 399 h 406"/>
                <a:gd name="T76" fmla="*/ 4 w 153"/>
                <a:gd name="T77" fmla="*/ 387 h 406"/>
                <a:gd name="T78" fmla="*/ 0 w 153"/>
                <a:gd name="T79" fmla="*/ 370 h 406"/>
                <a:gd name="T80" fmla="*/ 0 w 153"/>
                <a:gd name="T81" fmla="*/ 342 h 406"/>
                <a:gd name="T82" fmla="*/ 2 w 153"/>
                <a:gd name="T83" fmla="*/ 309 h 406"/>
                <a:gd name="T84" fmla="*/ 8 w 153"/>
                <a:gd name="T85" fmla="*/ 270 h 406"/>
                <a:gd name="T86" fmla="*/ 17 w 153"/>
                <a:gd name="T87" fmla="*/ 227 h 406"/>
                <a:gd name="T88" fmla="*/ 24 w 153"/>
                <a:gd name="T89" fmla="*/ 204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 h="406">
                  <a:moveTo>
                    <a:pt x="24" y="204"/>
                  </a:moveTo>
                  <a:lnTo>
                    <a:pt x="30" y="182"/>
                  </a:lnTo>
                  <a:lnTo>
                    <a:pt x="36" y="162"/>
                  </a:lnTo>
                  <a:lnTo>
                    <a:pt x="42" y="142"/>
                  </a:lnTo>
                  <a:lnTo>
                    <a:pt x="48" y="124"/>
                  </a:lnTo>
                  <a:lnTo>
                    <a:pt x="54" y="105"/>
                  </a:lnTo>
                  <a:lnTo>
                    <a:pt x="61" y="88"/>
                  </a:lnTo>
                  <a:lnTo>
                    <a:pt x="68" y="73"/>
                  </a:lnTo>
                  <a:lnTo>
                    <a:pt x="76" y="57"/>
                  </a:lnTo>
                  <a:lnTo>
                    <a:pt x="79" y="50"/>
                  </a:lnTo>
                  <a:lnTo>
                    <a:pt x="82" y="43"/>
                  </a:lnTo>
                  <a:lnTo>
                    <a:pt x="85" y="37"/>
                  </a:lnTo>
                  <a:lnTo>
                    <a:pt x="90" y="33"/>
                  </a:lnTo>
                  <a:lnTo>
                    <a:pt x="93" y="27"/>
                  </a:lnTo>
                  <a:lnTo>
                    <a:pt x="96" y="22"/>
                  </a:lnTo>
                  <a:lnTo>
                    <a:pt x="99" y="17"/>
                  </a:lnTo>
                  <a:lnTo>
                    <a:pt x="102" y="14"/>
                  </a:lnTo>
                  <a:lnTo>
                    <a:pt x="107" y="11"/>
                  </a:lnTo>
                  <a:lnTo>
                    <a:pt x="110" y="8"/>
                  </a:lnTo>
                  <a:lnTo>
                    <a:pt x="113" y="5"/>
                  </a:lnTo>
                  <a:lnTo>
                    <a:pt x="116" y="3"/>
                  </a:lnTo>
                  <a:lnTo>
                    <a:pt x="119" y="2"/>
                  </a:lnTo>
                  <a:lnTo>
                    <a:pt x="122" y="0"/>
                  </a:lnTo>
                  <a:lnTo>
                    <a:pt x="125" y="0"/>
                  </a:lnTo>
                  <a:lnTo>
                    <a:pt x="128" y="0"/>
                  </a:lnTo>
                  <a:lnTo>
                    <a:pt x="131" y="0"/>
                  </a:lnTo>
                  <a:lnTo>
                    <a:pt x="135" y="0"/>
                  </a:lnTo>
                  <a:lnTo>
                    <a:pt x="138" y="2"/>
                  </a:lnTo>
                  <a:lnTo>
                    <a:pt x="139" y="5"/>
                  </a:lnTo>
                  <a:lnTo>
                    <a:pt x="142" y="6"/>
                  </a:lnTo>
                  <a:lnTo>
                    <a:pt x="144" y="10"/>
                  </a:lnTo>
                  <a:lnTo>
                    <a:pt x="147" y="13"/>
                  </a:lnTo>
                  <a:lnTo>
                    <a:pt x="148" y="17"/>
                  </a:lnTo>
                  <a:lnTo>
                    <a:pt x="148" y="22"/>
                  </a:lnTo>
                  <a:lnTo>
                    <a:pt x="150" y="27"/>
                  </a:lnTo>
                  <a:lnTo>
                    <a:pt x="151" y="33"/>
                  </a:lnTo>
                  <a:lnTo>
                    <a:pt x="151" y="37"/>
                  </a:lnTo>
                  <a:lnTo>
                    <a:pt x="151" y="45"/>
                  </a:lnTo>
                  <a:lnTo>
                    <a:pt x="153" y="51"/>
                  </a:lnTo>
                  <a:lnTo>
                    <a:pt x="151" y="59"/>
                  </a:lnTo>
                  <a:lnTo>
                    <a:pt x="151" y="68"/>
                  </a:lnTo>
                  <a:lnTo>
                    <a:pt x="151" y="82"/>
                  </a:lnTo>
                  <a:lnTo>
                    <a:pt x="148" y="96"/>
                  </a:lnTo>
                  <a:lnTo>
                    <a:pt x="147" y="111"/>
                  </a:lnTo>
                  <a:lnTo>
                    <a:pt x="144" y="128"/>
                  </a:lnTo>
                  <a:lnTo>
                    <a:pt x="141" y="145"/>
                  </a:lnTo>
                  <a:lnTo>
                    <a:pt x="138" y="164"/>
                  </a:lnTo>
                  <a:lnTo>
                    <a:pt x="133" y="182"/>
                  </a:lnTo>
                  <a:lnTo>
                    <a:pt x="128" y="202"/>
                  </a:lnTo>
                  <a:lnTo>
                    <a:pt x="122" y="224"/>
                  </a:lnTo>
                  <a:lnTo>
                    <a:pt x="116" y="245"/>
                  </a:lnTo>
                  <a:lnTo>
                    <a:pt x="110" y="264"/>
                  </a:lnTo>
                  <a:lnTo>
                    <a:pt x="104" y="284"/>
                  </a:lnTo>
                  <a:lnTo>
                    <a:pt x="98" y="301"/>
                  </a:lnTo>
                  <a:lnTo>
                    <a:pt x="90" y="318"/>
                  </a:lnTo>
                  <a:lnTo>
                    <a:pt x="84" y="333"/>
                  </a:lnTo>
                  <a:lnTo>
                    <a:pt x="76" y="349"/>
                  </a:lnTo>
                  <a:lnTo>
                    <a:pt x="73" y="356"/>
                  </a:lnTo>
                  <a:lnTo>
                    <a:pt x="70" y="362"/>
                  </a:lnTo>
                  <a:lnTo>
                    <a:pt x="65" y="369"/>
                  </a:lnTo>
                  <a:lnTo>
                    <a:pt x="62" y="373"/>
                  </a:lnTo>
                  <a:lnTo>
                    <a:pt x="59" y="379"/>
                  </a:lnTo>
                  <a:lnTo>
                    <a:pt x="56" y="384"/>
                  </a:lnTo>
                  <a:lnTo>
                    <a:pt x="51" y="389"/>
                  </a:lnTo>
                  <a:lnTo>
                    <a:pt x="48" y="392"/>
                  </a:lnTo>
                  <a:lnTo>
                    <a:pt x="45" y="395"/>
                  </a:lnTo>
                  <a:lnTo>
                    <a:pt x="42" y="398"/>
                  </a:lnTo>
                  <a:lnTo>
                    <a:pt x="39" y="401"/>
                  </a:lnTo>
                  <a:lnTo>
                    <a:pt x="36" y="403"/>
                  </a:lnTo>
                  <a:lnTo>
                    <a:pt x="33" y="404"/>
                  </a:lnTo>
                  <a:lnTo>
                    <a:pt x="30" y="406"/>
                  </a:lnTo>
                  <a:lnTo>
                    <a:pt x="27" y="406"/>
                  </a:lnTo>
                  <a:lnTo>
                    <a:pt x="24" y="406"/>
                  </a:lnTo>
                  <a:lnTo>
                    <a:pt x="17" y="406"/>
                  </a:lnTo>
                  <a:lnTo>
                    <a:pt x="13" y="403"/>
                  </a:lnTo>
                  <a:lnTo>
                    <a:pt x="10" y="399"/>
                  </a:lnTo>
                  <a:lnTo>
                    <a:pt x="7" y="395"/>
                  </a:lnTo>
                  <a:lnTo>
                    <a:pt x="4" y="387"/>
                  </a:lnTo>
                  <a:lnTo>
                    <a:pt x="2" y="379"/>
                  </a:lnTo>
                  <a:lnTo>
                    <a:pt x="0" y="370"/>
                  </a:lnTo>
                  <a:lnTo>
                    <a:pt x="0" y="358"/>
                  </a:lnTo>
                  <a:lnTo>
                    <a:pt x="0" y="342"/>
                  </a:lnTo>
                  <a:lnTo>
                    <a:pt x="0" y="327"/>
                  </a:lnTo>
                  <a:lnTo>
                    <a:pt x="2" y="309"/>
                  </a:lnTo>
                  <a:lnTo>
                    <a:pt x="5" y="290"/>
                  </a:lnTo>
                  <a:lnTo>
                    <a:pt x="8" y="270"/>
                  </a:lnTo>
                  <a:lnTo>
                    <a:pt x="13" y="250"/>
                  </a:lnTo>
                  <a:lnTo>
                    <a:pt x="17" y="227"/>
                  </a:lnTo>
                  <a:lnTo>
                    <a:pt x="24" y="204"/>
                  </a:lnTo>
                  <a:lnTo>
                    <a:pt x="24" y="204"/>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340"/>
            <p:cNvSpPr>
              <a:spLocks/>
            </p:cNvSpPr>
            <p:nvPr/>
          </p:nvSpPr>
          <p:spPr bwMode="auto">
            <a:xfrm>
              <a:off x="4521" y="1285"/>
              <a:ext cx="33" cy="102"/>
            </a:xfrm>
            <a:custGeom>
              <a:avLst/>
              <a:gdLst>
                <a:gd name="T0" fmla="*/ 10 w 64"/>
                <a:gd name="T1" fmla="*/ 114 h 203"/>
                <a:gd name="T2" fmla="*/ 6 w 64"/>
                <a:gd name="T3" fmla="*/ 137 h 203"/>
                <a:gd name="T4" fmla="*/ 3 w 64"/>
                <a:gd name="T5" fmla="*/ 156 h 203"/>
                <a:gd name="T6" fmla="*/ 0 w 64"/>
                <a:gd name="T7" fmla="*/ 171 h 203"/>
                <a:gd name="T8" fmla="*/ 0 w 64"/>
                <a:gd name="T9" fmla="*/ 185 h 203"/>
                <a:gd name="T10" fmla="*/ 0 w 64"/>
                <a:gd name="T11" fmla="*/ 194 h 203"/>
                <a:gd name="T12" fmla="*/ 1 w 64"/>
                <a:gd name="T13" fmla="*/ 200 h 203"/>
                <a:gd name="T14" fmla="*/ 3 w 64"/>
                <a:gd name="T15" fmla="*/ 203 h 203"/>
                <a:gd name="T16" fmla="*/ 7 w 64"/>
                <a:gd name="T17" fmla="*/ 203 h 203"/>
                <a:gd name="T18" fmla="*/ 12 w 64"/>
                <a:gd name="T19" fmla="*/ 200 h 203"/>
                <a:gd name="T20" fmla="*/ 17 w 64"/>
                <a:gd name="T21" fmla="*/ 194 h 203"/>
                <a:gd name="T22" fmla="*/ 21 w 64"/>
                <a:gd name="T23" fmla="*/ 185 h 203"/>
                <a:gd name="T24" fmla="*/ 27 w 64"/>
                <a:gd name="T25" fmla="*/ 173 h 203"/>
                <a:gd name="T26" fmla="*/ 32 w 64"/>
                <a:gd name="T27" fmla="*/ 156 h 203"/>
                <a:gd name="T28" fmla="*/ 38 w 64"/>
                <a:gd name="T29" fmla="*/ 137 h 203"/>
                <a:gd name="T30" fmla="*/ 46 w 64"/>
                <a:gd name="T31" fmla="*/ 114 h 203"/>
                <a:gd name="T32" fmla="*/ 52 w 64"/>
                <a:gd name="T33" fmla="*/ 88 h 203"/>
                <a:gd name="T34" fmla="*/ 57 w 64"/>
                <a:gd name="T35" fmla="*/ 66 h 203"/>
                <a:gd name="T36" fmla="*/ 61 w 64"/>
                <a:gd name="T37" fmla="*/ 48 h 203"/>
                <a:gd name="T38" fmla="*/ 63 w 64"/>
                <a:gd name="T39" fmla="*/ 31 h 203"/>
                <a:gd name="T40" fmla="*/ 64 w 64"/>
                <a:gd name="T41" fmla="*/ 19 h 203"/>
                <a:gd name="T42" fmla="*/ 64 w 64"/>
                <a:gd name="T43" fmla="*/ 9 h 203"/>
                <a:gd name="T44" fmla="*/ 63 w 64"/>
                <a:gd name="T45" fmla="*/ 3 h 203"/>
                <a:gd name="T46" fmla="*/ 60 w 64"/>
                <a:gd name="T47" fmla="*/ 2 h 203"/>
                <a:gd name="T48" fmla="*/ 57 w 64"/>
                <a:gd name="T49" fmla="*/ 2 h 203"/>
                <a:gd name="T50" fmla="*/ 52 w 64"/>
                <a:gd name="T51" fmla="*/ 5 h 203"/>
                <a:gd name="T52" fmla="*/ 47 w 64"/>
                <a:gd name="T53" fmla="*/ 11 h 203"/>
                <a:gd name="T54" fmla="*/ 41 w 64"/>
                <a:gd name="T55" fmla="*/ 20 h 203"/>
                <a:gd name="T56" fmla="*/ 37 w 64"/>
                <a:gd name="T57" fmla="*/ 32 h 203"/>
                <a:gd name="T58" fmla="*/ 30 w 64"/>
                <a:gd name="T59" fmla="*/ 48 h 203"/>
                <a:gd name="T60" fmla="*/ 24 w 64"/>
                <a:gd name="T61" fmla="*/ 66 h 203"/>
                <a:gd name="T62" fmla="*/ 18 w 64"/>
                <a:gd name="T63" fmla="*/ 89 h 203"/>
                <a:gd name="T64" fmla="*/ 15 w 64"/>
                <a:gd name="T65" fmla="*/ 1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03">
                  <a:moveTo>
                    <a:pt x="15" y="102"/>
                  </a:moveTo>
                  <a:lnTo>
                    <a:pt x="10" y="114"/>
                  </a:lnTo>
                  <a:lnTo>
                    <a:pt x="9" y="126"/>
                  </a:lnTo>
                  <a:lnTo>
                    <a:pt x="6" y="137"/>
                  </a:lnTo>
                  <a:lnTo>
                    <a:pt x="4" y="146"/>
                  </a:lnTo>
                  <a:lnTo>
                    <a:pt x="3" y="156"/>
                  </a:lnTo>
                  <a:lnTo>
                    <a:pt x="1" y="165"/>
                  </a:lnTo>
                  <a:lnTo>
                    <a:pt x="0" y="171"/>
                  </a:lnTo>
                  <a:lnTo>
                    <a:pt x="0" y="179"/>
                  </a:lnTo>
                  <a:lnTo>
                    <a:pt x="0" y="185"/>
                  </a:lnTo>
                  <a:lnTo>
                    <a:pt x="0" y="190"/>
                  </a:lnTo>
                  <a:lnTo>
                    <a:pt x="0" y="194"/>
                  </a:lnTo>
                  <a:lnTo>
                    <a:pt x="0" y="197"/>
                  </a:lnTo>
                  <a:lnTo>
                    <a:pt x="1" y="200"/>
                  </a:lnTo>
                  <a:lnTo>
                    <a:pt x="1" y="202"/>
                  </a:lnTo>
                  <a:lnTo>
                    <a:pt x="3" y="203"/>
                  </a:lnTo>
                  <a:lnTo>
                    <a:pt x="6" y="203"/>
                  </a:lnTo>
                  <a:lnTo>
                    <a:pt x="7" y="203"/>
                  </a:lnTo>
                  <a:lnTo>
                    <a:pt x="9" y="202"/>
                  </a:lnTo>
                  <a:lnTo>
                    <a:pt x="12" y="200"/>
                  </a:lnTo>
                  <a:lnTo>
                    <a:pt x="13" y="197"/>
                  </a:lnTo>
                  <a:lnTo>
                    <a:pt x="17" y="194"/>
                  </a:lnTo>
                  <a:lnTo>
                    <a:pt x="18" y="190"/>
                  </a:lnTo>
                  <a:lnTo>
                    <a:pt x="21" y="185"/>
                  </a:lnTo>
                  <a:lnTo>
                    <a:pt x="24" y="179"/>
                  </a:lnTo>
                  <a:lnTo>
                    <a:pt x="27" y="173"/>
                  </a:lnTo>
                  <a:lnTo>
                    <a:pt x="29" y="165"/>
                  </a:lnTo>
                  <a:lnTo>
                    <a:pt x="32" y="156"/>
                  </a:lnTo>
                  <a:lnTo>
                    <a:pt x="35" y="146"/>
                  </a:lnTo>
                  <a:lnTo>
                    <a:pt x="38" y="137"/>
                  </a:lnTo>
                  <a:lnTo>
                    <a:pt x="43" y="125"/>
                  </a:lnTo>
                  <a:lnTo>
                    <a:pt x="46" y="114"/>
                  </a:lnTo>
                  <a:lnTo>
                    <a:pt x="49" y="100"/>
                  </a:lnTo>
                  <a:lnTo>
                    <a:pt x="52" y="88"/>
                  </a:lnTo>
                  <a:lnTo>
                    <a:pt x="55" y="77"/>
                  </a:lnTo>
                  <a:lnTo>
                    <a:pt x="57" y="66"/>
                  </a:lnTo>
                  <a:lnTo>
                    <a:pt x="60" y="56"/>
                  </a:lnTo>
                  <a:lnTo>
                    <a:pt x="61" y="48"/>
                  </a:lnTo>
                  <a:lnTo>
                    <a:pt x="63" y="39"/>
                  </a:lnTo>
                  <a:lnTo>
                    <a:pt x="63" y="31"/>
                  </a:lnTo>
                  <a:lnTo>
                    <a:pt x="64" y="25"/>
                  </a:lnTo>
                  <a:lnTo>
                    <a:pt x="64" y="19"/>
                  </a:lnTo>
                  <a:lnTo>
                    <a:pt x="64" y="14"/>
                  </a:lnTo>
                  <a:lnTo>
                    <a:pt x="64" y="9"/>
                  </a:lnTo>
                  <a:lnTo>
                    <a:pt x="63" y="6"/>
                  </a:lnTo>
                  <a:lnTo>
                    <a:pt x="63" y="3"/>
                  </a:lnTo>
                  <a:lnTo>
                    <a:pt x="61" y="2"/>
                  </a:lnTo>
                  <a:lnTo>
                    <a:pt x="60" y="2"/>
                  </a:lnTo>
                  <a:lnTo>
                    <a:pt x="58" y="0"/>
                  </a:lnTo>
                  <a:lnTo>
                    <a:pt x="57" y="2"/>
                  </a:lnTo>
                  <a:lnTo>
                    <a:pt x="54" y="2"/>
                  </a:lnTo>
                  <a:lnTo>
                    <a:pt x="52" y="5"/>
                  </a:lnTo>
                  <a:lnTo>
                    <a:pt x="49" y="6"/>
                  </a:lnTo>
                  <a:lnTo>
                    <a:pt x="47" y="11"/>
                  </a:lnTo>
                  <a:lnTo>
                    <a:pt x="44" y="14"/>
                  </a:lnTo>
                  <a:lnTo>
                    <a:pt x="41" y="20"/>
                  </a:lnTo>
                  <a:lnTo>
                    <a:pt x="40" y="25"/>
                  </a:lnTo>
                  <a:lnTo>
                    <a:pt x="37" y="32"/>
                  </a:lnTo>
                  <a:lnTo>
                    <a:pt x="34" y="40"/>
                  </a:lnTo>
                  <a:lnTo>
                    <a:pt x="30" y="48"/>
                  </a:lnTo>
                  <a:lnTo>
                    <a:pt x="27" y="57"/>
                  </a:lnTo>
                  <a:lnTo>
                    <a:pt x="24" y="66"/>
                  </a:lnTo>
                  <a:lnTo>
                    <a:pt x="21" y="77"/>
                  </a:lnTo>
                  <a:lnTo>
                    <a:pt x="18" y="89"/>
                  </a:lnTo>
                  <a:lnTo>
                    <a:pt x="15" y="102"/>
                  </a:lnTo>
                  <a:lnTo>
                    <a:pt x="15" y="102"/>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341"/>
            <p:cNvSpPr>
              <a:spLocks/>
            </p:cNvSpPr>
            <p:nvPr/>
          </p:nvSpPr>
          <p:spPr bwMode="auto">
            <a:xfrm>
              <a:off x="4558" y="1234"/>
              <a:ext cx="77" cy="203"/>
            </a:xfrm>
            <a:custGeom>
              <a:avLst/>
              <a:gdLst>
                <a:gd name="T0" fmla="*/ 111 w 156"/>
                <a:gd name="T1" fmla="*/ 272 h 406"/>
                <a:gd name="T2" fmla="*/ 100 w 156"/>
                <a:gd name="T3" fmla="*/ 302 h 406"/>
                <a:gd name="T4" fmla="*/ 82 w 156"/>
                <a:gd name="T5" fmla="*/ 346 h 406"/>
                <a:gd name="T6" fmla="*/ 71 w 156"/>
                <a:gd name="T7" fmla="*/ 366 h 406"/>
                <a:gd name="T8" fmla="*/ 60 w 156"/>
                <a:gd name="T9" fmla="*/ 382 h 406"/>
                <a:gd name="T10" fmla="*/ 49 w 156"/>
                <a:gd name="T11" fmla="*/ 396 h 406"/>
                <a:gd name="T12" fmla="*/ 39 w 156"/>
                <a:gd name="T13" fmla="*/ 404 h 406"/>
                <a:gd name="T14" fmla="*/ 28 w 156"/>
                <a:gd name="T15" fmla="*/ 406 h 406"/>
                <a:gd name="T16" fmla="*/ 9 w 156"/>
                <a:gd name="T17" fmla="*/ 399 h 406"/>
                <a:gd name="T18" fmla="*/ 3 w 156"/>
                <a:gd name="T19" fmla="*/ 387 h 406"/>
                <a:gd name="T20" fmla="*/ 0 w 156"/>
                <a:gd name="T21" fmla="*/ 375 h 406"/>
                <a:gd name="T22" fmla="*/ 0 w 156"/>
                <a:gd name="T23" fmla="*/ 358 h 406"/>
                <a:gd name="T24" fmla="*/ 2 w 156"/>
                <a:gd name="T25" fmla="*/ 313 h 406"/>
                <a:gd name="T26" fmla="*/ 8 w 156"/>
                <a:gd name="T27" fmla="*/ 278 h 406"/>
                <a:gd name="T28" fmla="*/ 14 w 156"/>
                <a:gd name="T29" fmla="*/ 245 h 406"/>
                <a:gd name="T30" fmla="*/ 25 w 156"/>
                <a:gd name="T31" fmla="*/ 205 h 406"/>
                <a:gd name="T32" fmla="*/ 35 w 156"/>
                <a:gd name="T33" fmla="*/ 162 h 406"/>
                <a:gd name="T34" fmla="*/ 48 w 156"/>
                <a:gd name="T35" fmla="*/ 127 h 406"/>
                <a:gd name="T36" fmla="*/ 60 w 156"/>
                <a:gd name="T37" fmla="*/ 91 h 406"/>
                <a:gd name="T38" fmla="*/ 79 w 156"/>
                <a:gd name="T39" fmla="*/ 53 h 406"/>
                <a:gd name="T40" fmla="*/ 94 w 156"/>
                <a:gd name="T41" fmla="*/ 23 h 406"/>
                <a:gd name="T42" fmla="*/ 106 w 156"/>
                <a:gd name="T43" fmla="*/ 10 h 406"/>
                <a:gd name="T44" fmla="*/ 119 w 156"/>
                <a:gd name="T45" fmla="*/ 2 h 406"/>
                <a:gd name="T46" fmla="*/ 131 w 156"/>
                <a:gd name="T47" fmla="*/ 0 h 406"/>
                <a:gd name="T48" fmla="*/ 145 w 156"/>
                <a:gd name="T49" fmla="*/ 5 h 406"/>
                <a:gd name="T50" fmla="*/ 153 w 156"/>
                <a:gd name="T51" fmla="*/ 19 h 406"/>
                <a:gd name="T52" fmla="*/ 156 w 156"/>
                <a:gd name="T53" fmla="*/ 43 h 406"/>
                <a:gd name="T54" fmla="*/ 154 w 156"/>
                <a:gd name="T55" fmla="*/ 76 h 406"/>
                <a:gd name="T56" fmla="*/ 148 w 156"/>
                <a:gd name="T57" fmla="*/ 117 h 406"/>
                <a:gd name="T58" fmla="*/ 108 w 156"/>
                <a:gd name="T59" fmla="*/ 153 h 406"/>
                <a:gd name="T60" fmla="*/ 113 w 156"/>
                <a:gd name="T61" fmla="*/ 125 h 406"/>
                <a:gd name="T62" fmla="*/ 113 w 156"/>
                <a:gd name="T63" fmla="*/ 114 h 406"/>
                <a:gd name="T64" fmla="*/ 111 w 156"/>
                <a:gd name="T65" fmla="*/ 107 h 406"/>
                <a:gd name="T66" fmla="*/ 108 w 156"/>
                <a:gd name="T67" fmla="*/ 102 h 406"/>
                <a:gd name="T68" fmla="*/ 100 w 156"/>
                <a:gd name="T69" fmla="*/ 104 h 406"/>
                <a:gd name="T70" fmla="*/ 93 w 156"/>
                <a:gd name="T71" fmla="*/ 113 h 406"/>
                <a:gd name="T72" fmla="*/ 85 w 156"/>
                <a:gd name="T73" fmla="*/ 128 h 406"/>
                <a:gd name="T74" fmla="*/ 74 w 156"/>
                <a:gd name="T75" fmla="*/ 153 h 406"/>
                <a:gd name="T76" fmla="*/ 65 w 156"/>
                <a:gd name="T77" fmla="*/ 184 h 406"/>
                <a:gd name="T78" fmla="*/ 54 w 156"/>
                <a:gd name="T79" fmla="*/ 221 h 406"/>
                <a:gd name="T80" fmla="*/ 48 w 156"/>
                <a:gd name="T81" fmla="*/ 252 h 406"/>
                <a:gd name="T82" fmla="*/ 45 w 156"/>
                <a:gd name="T83" fmla="*/ 275 h 406"/>
                <a:gd name="T84" fmla="*/ 45 w 156"/>
                <a:gd name="T85" fmla="*/ 292 h 406"/>
                <a:gd name="T86" fmla="*/ 46 w 156"/>
                <a:gd name="T87" fmla="*/ 302 h 406"/>
                <a:gd name="T88" fmla="*/ 51 w 156"/>
                <a:gd name="T89" fmla="*/ 307 h 406"/>
                <a:gd name="T90" fmla="*/ 57 w 156"/>
                <a:gd name="T91" fmla="*/ 304 h 406"/>
                <a:gd name="T92" fmla="*/ 63 w 156"/>
                <a:gd name="T93" fmla="*/ 298 h 406"/>
                <a:gd name="T94" fmla="*/ 69 w 156"/>
                <a:gd name="T95" fmla="*/ 287 h 406"/>
                <a:gd name="T96" fmla="*/ 76 w 156"/>
                <a:gd name="T97" fmla="*/ 272 h 406"/>
                <a:gd name="T98" fmla="*/ 83 w 156"/>
                <a:gd name="T99" fmla="*/ 25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6" h="406">
                  <a:moveTo>
                    <a:pt x="86" y="245"/>
                  </a:moveTo>
                  <a:lnTo>
                    <a:pt x="114" y="261"/>
                  </a:lnTo>
                  <a:lnTo>
                    <a:pt x="111" y="272"/>
                  </a:lnTo>
                  <a:lnTo>
                    <a:pt x="108" y="282"/>
                  </a:lnTo>
                  <a:lnTo>
                    <a:pt x="103" y="293"/>
                  </a:lnTo>
                  <a:lnTo>
                    <a:pt x="100" y="302"/>
                  </a:lnTo>
                  <a:lnTo>
                    <a:pt x="93" y="321"/>
                  </a:lnTo>
                  <a:lnTo>
                    <a:pt x="86" y="338"/>
                  </a:lnTo>
                  <a:lnTo>
                    <a:pt x="82" y="346"/>
                  </a:lnTo>
                  <a:lnTo>
                    <a:pt x="79" y="353"/>
                  </a:lnTo>
                  <a:lnTo>
                    <a:pt x="74" y="359"/>
                  </a:lnTo>
                  <a:lnTo>
                    <a:pt x="71" y="366"/>
                  </a:lnTo>
                  <a:lnTo>
                    <a:pt x="68" y="372"/>
                  </a:lnTo>
                  <a:lnTo>
                    <a:pt x="63" y="378"/>
                  </a:lnTo>
                  <a:lnTo>
                    <a:pt x="60" y="382"/>
                  </a:lnTo>
                  <a:lnTo>
                    <a:pt x="57" y="389"/>
                  </a:lnTo>
                  <a:lnTo>
                    <a:pt x="52" y="392"/>
                  </a:lnTo>
                  <a:lnTo>
                    <a:pt x="49" y="396"/>
                  </a:lnTo>
                  <a:lnTo>
                    <a:pt x="46" y="399"/>
                  </a:lnTo>
                  <a:lnTo>
                    <a:pt x="42" y="401"/>
                  </a:lnTo>
                  <a:lnTo>
                    <a:pt x="39" y="404"/>
                  </a:lnTo>
                  <a:lnTo>
                    <a:pt x="35" y="406"/>
                  </a:lnTo>
                  <a:lnTo>
                    <a:pt x="31" y="406"/>
                  </a:lnTo>
                  <a:lnTo>
                    <a:pt x="28" y="406"/>
                  </a:lnTo>
                  <a:lnTo>
                    <a:pt x="20" y="406"/>
                  </a:lnTo>
                  <a:lnTo>
                    <a:pt x="15" y="403"/>
                  </a:lnTo>
                  <a:lnTo>
                    <a:pt x="9" y="399"/>
                  </a:lnTo>
                  <a:lnTo>
                    <a:pt x="6" y="395"/>
                  </a:lnTo>
                  <a:lnTo>
                    <a:pt x="5" y="392"/>
                  </a:lnTo>
                  <a:lnTo>
                    <a:pt x="3" y="387"/>
                  </a:lnTo>
                  <a:lnTo>
                    <a:pt x="2" y="384"/>
                  </a:lnTo>
                  <a:lnTo>
                    <a:pt x="2" y="379"/>
                  </a:lnTo>
                  <a:lnTo>
                    <a:pt x="0" y="375"/>
                  </a:lnTo>
                  <a:lnTo>
                    <a:pt x="0" y="369"/>
                  </a:lnTo>
                  <a:lnTo>
                    <a:pt x="0" y="364"/>
                  </a:lnTo>
                  <a:lnTo>
                    <a:pt x="0" y="358"/>
                  </a:lnTo>
                  <a:lnTo>
                    <a:pt x="0" y="344"/>
                  </a:lnTo>
                  <a:lnTo>
                    <a:pt x="0" y="330"/>
                  </a:lnTo>
                  <a:lnTo>
                    <a:pt x="2" y="313"/>
                  </a:lnTo>
                  <a:lnTo>
                    <a:pt x="5" y="298"/>
                  </a:lnTo>
                  <a:lnTo>
                    <a:pt x="5" y="288"/>
                  </a:lnTo>
                  <a:lnTo>
                    <a:pt x="8" y="278"/>
                  </a:lnTo>
                  <a:lnTo>
                    <a:pt x="9" y="268"/>
                  </a:lnTo>
                  <a:lnTo>
                    <a:pt x="11" y="256"/>
                  </a:lnTo>
                  <a:lnTo>
                    <a:pt x="14" y="245"/>
                  </a:lnTo>
                  <a:lnTo>
                    <a:pt x="17" y="231"/>
                  </a:lnTo>
                  <a:lnTo>
                    <a:pt x="20" y="219"/>
                  </a:lnTo>
                  <a:lnTo>
                    <a:pt x="25" y="205"/>
                  </a:lnTo>
                  <a:lnTo>
                    <a:pt x="28" y="190"/>
                  </a:lnTo>
                  <a:lnTo>
                    <a:pt x="32" y="176"/>
                  </a:lnTo>
                  <a:lnTo>
                    <a:pt x="35" y="162"/>
                  </a:lnTo>
                  <a:lnTo>
                    <a:pt x="40" y="150"/>
                  </a:lnTo>
                  <a:lnTo>
                    <a:pt x="43" y="137"/>
                  </a:lnTo>
                  <a:lnTo>
                    <a:pt x="48" y="127"/>
                  </a:lnTo>
                  <a:lnTo>
                    <a:pt x="51" y="116"/>
                  </a:lnTo>
                  <a:lnTo>
                    <a:pt x="56" y="105"/>
                  </a:lnTo>
                  <a:lnTo>
                    <a:pt x="60" y="91"/>
                  </a:lnTo>
                  <a:lnTo>
                    <a:pt x="66" y="77"/>
                  </a:lnTo>
                  <a:lnTo>
                    <a:pt x="72" y="65"/>
                  </a:lnTo>
                  <a:lnTo>
                    <a:pt x="79" y="53"/>
                  </a:lnTo>
                  <a:lnTo>
                    <a:pt x="83" y="42"/>
                  </a:lnTo>
                  <a:lnTo>
                    <a:pt x="89" y="33"/>
                  </a:lnTo>
                  <a:lnTo>
                    <a:pt x="94" y="23"/>
                  </a:lnTo>
                  <a:lnTo>
                    <a:pt x="100" y="17"/>
                  </a:lnTo>
                  <a:lnTo>
                    <a:pt x="103" y="14"/>
                  </a:lnTo>
                  <a:lnTo>
                    <a:pt x="106" y="10"/>
                  </a:lnTo>
                  <a:lnTo>
                    <a:pt x="111" y="6"/>
                  </a:lnTo>
                  <a:lnTo>
                    <a:pt x="114" y="5"/>
                  </a:lnTo>
                  <a:lnTo>
                    <a:pt x="119" y="2"/>
                  </a:lnTo>
                  <a:lnTo>
                    <a:pt x="122" y="0"/>
                  </a:lnTo>
                  <a:lnTo>
                    <a:pt x="126" y="0"/>
                  </a:lnTo>
                  <a:lnTo>
                    <a:pt x="131" y="0"/>
                  </a:lnTo>
                  <a:lnTo>
                    <a:pt x="136" y="0"/>
                  </a:lnTo>
                  <a:lnTo>
                    <a:pt x="140" y="2"/>
                  </a:lnTo>
                  <a:lnTo>
                    <a:pt x="145" y="5"/>
                  </a:lnTo>
                  <a:lnTo>
                    <a:pt x="148" y="8"/>
                  </a:lnTo>
                  <a:lnTo>
                    <a:pt x="151" y="13"/>
                  </a:lnTo>
                  <a:lnTo>
                    <a:pt x="153" y="19"/>
                  </a:lnTo>
                  <a:lnTo>
                    <a:pt x="154" y="27"/>
                  </a:lnTo>
                  <a:lnTo>
                    <a:pt x="156" y="34"/>
                  </a:lnTo>
                  <a:lnTo>
                    <a:pt x="156" y="43"/>
                  </a:lnTo>
                  <a:lnTo>
                    <a:pt x="156" y="53"/>
                  </a:lnTo>
                  <a:lnTo>
                    <a:pt x="156" y="64"/>
                  </a:lnTo>
                  <a:lnTo>
                    <a:pt x="154" y="76"/>
                  </a:lnTo>
                  <a:lnTo>
                    <a:pt x="153" y="88"/>
                  </a:lnTo>
                  <a:lnTo>
                    <a:pt x="151" y="102"/>
                  </a:lnTo>
                  <a:lnTo>
                    <a:pt x="148" y="117"/>
                  </a:lnTo>
                  <a:lnTo>
                    <a:pt x="146" y="133"/>
                  </a:lnTo>
                  <a:lnTo>
                    <a:pt x="126" y="142"/>
                  </a:lnTo>
                  <a:lnTo>
                    <a:pt x="108" y="153"/>
                  </a:lnTo>
                  <a:lnTo>
                    <a:pt x="111" y="141"/>
                  </a:lnTo>
                  <a:lnTo>
                    <a:pt x="111" y="130"/>
                  </a:lnTo>
                  <a:lnTo>
                    <a:pt x="113" y="125"/>
                  </a:lnTo>
                  <a:lnTo>
                    <a:pt x="113" y="122"/>
                  </a:lnTo>
                  <a:lnTo>
                    <a:pt x="113" y="117"/>
                  </a:lnTo>
                  <a:lnTo>
                    <a:pt x="113" y="114"/>
                  </a:lnTo>
                  <a:lnTo>
                    <a:pt x="113" y="111"/>
                  </a:lnTo>
                  <a:lnTo>
                    <a:pt x="111" y="108"/>
                  </a:lnTo>
                  <a:lnTo>
                    <a:pt x="111" y="107"/>
                  </a:lnTo>
                  <a:lnTo>
                    <a:pt x="109" y="105"/>
                  </a:lnTo>
                  <a:lnTo>
                    <a:pt x="109" y="104"/>
                  </a:lnTo>
                  <a:lnTo>
                    <a:pt x="108" y="102"/>
                  </a:lnTo>
                  <a:lnTo>
                    <a:pt x="105" y="102"/>
                  </a:lnTo>
                  <a:lnTo>
                    <a:pt x="102" y="102"/>
                  </a:lnTo>
                  <a:lnTo>
                    <a:pt x="100" y="104"/>
                  </a:lnTo>
                  <a:lnTo>
                    <a:pt x="97" y="105"/>
                  </a:lnTo>
                  <a:lnTo>
                    <a:pt x="96" y="108"/>
                  </a:lnTo>
                  <a:lnTo>
                    <a:pt x="93" y="113"/>
                  </a:lnTo>
                  <a:lnTo>
                    <a:pt x="89" y="117"/>
                  </a:lnTo>
                  <a:lnTo>
                    <a:pt x="86" y="122"/>
                  </a:lnTo>
                  <a:lnTo>
                    <a:pt x="85" y="128"/>
                  </a:lnTo>
                  <a:lnTo>
                    <a:pt x="80" y="136"/>
                  </a:lnTo>
                  <a:lnTo>
                    <a:pt x="77" y="144"/>
                  </a:lnTo>
                  <a:lnTo>
                    <a:pt x="74" y="153"/>
                  </a:lnTo>
                  <a:lnTo>
                    <a:pt x="71" y="162"/>
                  </a:lnTo>
                  <a:lnTo>
                    <a:pt x="68" y="173"/>
                  </a:lnTo>
                  <a:lnTo>
                    <a:pt x="65" y="184"/>
                  </a:lnTo>
                  <a:lnTo>
                    <a:pt x="62" y="196"/>
                  </a:lnTo>
                  <a:lnTo>
                    <a:pt x="57" y="208"/>
                  </a:lnTo>
                  <a:lnTo>
                    <a:pt x="54" y="221"/>
                  </a:lnTo>
                  <a:lnTo>
                    <a:pt x="52" y="231"/>
                  </a:lnTo>
                  <a:lnTo>
                    <a:pt x="49" y="241"/>
                  </a:lnTo>
                  <a:lnTo>
                    <a:pt x="48" y="252"/>
                  </a:lnTo>
                  <a:lnTo>
                    <a:pt x="46" y="259"/>
                  </a:lnTo>
                  <a:lnTo>
                    <a:pt x="45" y="267"/>
                  </a:lnTo>
                  <a:lnTo>
                    <a:pt x="45" y="275"/>
                  </a:lnTo>
                  <a:lnTo>
                    <a:pt x="45" y="281"/>
                  </a:lnTo>
                  <a:lnTo>
                    <a:pt x="43" y="287"/>
                  </a:lnTo>
                  <a:lnTo>
                    <a:pt x="45" y="292"/>
                  </a:lnTo>
                  <a:lnTo>
                    <a:pt x="45" y="296"/>
                  </a:lnTo>
                  <a:lnTo>
                    <a:pt x="45" y="299"/>
                  </a:lnTo>
                  <a:lnTo>
                    <a:pt x="46" y="302"/>
                  </a:lnTo>
                  <a:lnTo>
                    <a:pt x="48" y="304"/>
                  </a:lnTo>
                  <a:lnTo>
                    <a:pt x="49" y="305"/>
                  </a:lnTo>
                  <a:lnTo>
                    <a:pt x="51" y="307"/>
                  </a:lnTo>
                  <a:lnTo>
                    <a:pt x="52" y="305"/>
                  </a:lnTo>
                  <a:lnTo>
                    <a:pt x="56" y="305"/>
                  </a:lnTo>
                  <a:lnTo>
                    <a:pt x="57" y="304"/>
                  </a:lnTo>
                  <a:lnTo>
                    <a:pt x="59" y="302"/>
                  </a:lnTo>
                  <a:lnTo>
                    <a:pt x="60" y="301"/>
                  </a:lnTo>
                  <a:lnTo>
                    <a:pt x="63" y="298"/>
                  </a:lnTo>
                  <a:lnTo>
                    <a:pt x="65" y="295"/>
                  </a:lnTo>
                  <a:lnTo>
                    <a:pt x="66" y="292"/>
                  </a:lnTo>
                  <a:lnTo>
                    <a:pt x="69" y="287"/>
                  </a:lnTo>
                  <a:lnTo>
                    <a:pt x="71" y="282"/>
                  </a:lnTo>
                  <a:lnTo>
                    <a:pt x="72" y="278"/>
                  </a:lnTo>
                  <a:lnTo>
                    <a:pt x="76" y="272"/>
                  </a:lnTo>
                  <a:lnTo>
                    <a:pt x="79" y="265"/>
                  </a:lnTo>
                  <a:lnTo>
                    <a:pt x="80" y="259"/>
                  </a:lnTo>
                  <a:lnTo>
                    <a:pt x="83" y="253"/>
                  </a:lnTo>
                  <a:lnTo>
                    <a:pt x="86" y="245"/>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342"/>
            <p:cNvSpPr>
              <a:spLocks/>
            </p:cNvSpPr>
            <p:nvPr/>
          </p:nvSpPr>
          <p:spPr bwMode="auto">
            <a:xfrm>
              <a:off x="4615" y="1234"/>
              <a:ext cx="78" cy="203"/>
            </a:xfrm>
            <a:custGeom>
              <a:avLst/>
              <a:gdLst>
                <a:gd name="T0" fmla="*/ 86 w 155"/>
                <a:gd name="T1" fmla="*/ 241 h 406"/>
                <a:gd name="T2" fmla="*/ 49 w 155"/>
                <a:gd name="T3" fmla="*/ 248 h 406"/>
                <a:gd name="T4" fmla="*/ 46 w 155"/>
                <a:gd name="T5" fmla="*/ 264 h 406"/>
                <a:gd name="T6" fmla="*/ 43 w 155"/>
                <a:gd name="T7" fmla="*/ 278 h 406"/>
                <a:gd name="T8" fmla="*/ 43 w 155"/>
                <a:gd name="T9" fmla="*/ 288 h 406"/>
                <a:gd name="T10" fmla="*/ 41 w 155"/>
                <a:gd name="T11" fmla="*/ 299 h 406"/>
                <a:gd name="T12" fmla="*/ 43 w 155"/>
                <a:gd name="T13" fmla="*/ 309 h 406"/>
                <a:gd name="T14" fmla="*/ 44 w 155"/>
                <a:gd name="T15" fmla="*/ 315 h 406"/>
                <a:gd name="T16" fmla="*/ 47 w 155"/>
                <a:gd name="T17" fmla="*/ 318 h 406"/>
                <a:gd name="T18" fmla="*/ 52 w 155"/>
                <a:gd name="T19" fmla="*/ 318 h 406"/>
                <a:gd name="T20" fmla="*/ 58 w 155"/>
                <a:gd name="T21" fmla="*/ 312 h 406"/>
                <a:gd name="T22" fmla="*/ 63 w 155"/>
                <a:gd name="T23" fmla="*/ 304 h 406"/>
                <a:gd name="T24" fmla="*/ 71 w 155"/>
                <a:gd name="T25" fmla="*/ 292 h 406"/>
                <a:gd name="T26" fmla="*/ 89 w 155"/>
                <a:gd name="T27" fmla="*/ 290 h 406"/>
                <a:gd name="T28" fmla="*/ 98 w 155"/>
                <a:gd name="T29" fmla="*/ 310 h 406"/>
                <a:gd name="T30" fmla="*/ 87 w 155"/>
                <a:gd name="T31" fmla="*/ 336 h 406"/>
                <a:gd name="T32" fmla="*/ 78 w 155"/>
                <a:gd name="T33" fmla="*/ 356 h 406"/>
                <a:gd name="T34" fmla="*/ 67 w 155"/>
                <a:gd name="T35" fmla="*/ 373 h 406"/>
                <a:gd name="T36" fmla="*/ 60 w 155"/>
                <a:gd name="T37" fmla="*/ 386 h 406"/>
                <a:gd name="T38" fmla="*/ 50 w 155"/>
                <a:gd name="T39" fmla="*/ 396 h 406"/>
                <a:gd name="T40" fmla="*/ 40 w 155"/>
                <a:gd name="T41" fmla="*/ 403 h 406"/>
                <a:gd name="T42" fmla="*/ 30 w 155"/>
                <a:gd name="T43" fmla="*/ 406 h 406"/>
                <a:gd name="T44" fmla="*/ 21 w 155"/>
                <a:gd name="T45" fmla="*/ 406 h 406"/>
                <a:gd name="T46" fmla="*/ 14 w 155"/>
                <a:gd name="T47" fmla="*/ 403 h 406"/>
                <a:gd name="T48" fmla="*/ 7 w 155"/>
                <a:gd name="T49" fmla="*/ 398 h 406"/>
                <a:gd name="T50" fmla="*/ 4 w 155"/>
                <a:gd name="T51" fmla="*/ 389 h 406"/>
                <a:gd name="T52" fmla="*/ 1 w 155"/>
                <a:gd name="T53" fmla="*/ 378 h 406"/>
                <a:gd name="T54" fmla="*/ 0 w 155"/>
                <a:gd name="T55" fmla="*/ 364 h 406"/>
                <a:gd name="T56" fmla="*/ 0 w 155"/>
                <a:gd name="T57" fmla="*/ 347 h 406"/>
                <a:gd name="T58" fmla="*/ 1 w 155"/>
                <a:gd name="T59" fmla="*/ 327 h 406"/>
                <a:gd name="T60" fmla="*/ 4 w 155"/>
                <a:gd name="T61" fmla="*/ 302 h 406"/>
                <a:gd name="T62" fmla="*/ 9 w 155"/>
                <a:gd name="T63" fmla="*/ 278 h 406"/>
                <a:gd name="T64" fmla="*/ 14 w 155"/>
                <a:gd name="T65" fmla="*/ 250 h 406"/>
                <a:gd name="T66" fmla="*/ 21 w 155"/>
                <a:gd name="T67" fmla="*/ 219 h 406"/>
                <a:gd name="T68" fmla="*/ 30 w 155"/>
                <a:gd name="T69" fmla="*/ 182 h 406"/>
                <a:gd name="T70" fmla="*/ 43 w 155"/>
                <a:gd name="T71" fmla="*/ 141 h 406"/>
                <a:gd name="T72" fmla="*/ 57 w 155"/>
                <a:gd name="T73" fmla="*/ 104 h 406"/>
                <a:gd name="T74" fmla="*/ 71 w 155"/>
                <a:gd name="T75" fmla="*/ 71 h 406"/>
                <a:gd name="T76" fmla="*/ 81 w 155"/>
                <a:gd name="T77" fmla="*/ 50 h 406"/>
                <a:gd name="T78" fmla="*/ 87 w 155"/>
                <a:gd name="T79" fmla="*/ 37 h 406"/>
                <a:gd name="T80" fmla="*/ 94 w 155"/>
                <a:gd name="T81" fmla="*/ 27 h 406"/>
                <a:gd name="T82" fmla="*/ 101 w 155"/>
                <a:gd name="T83" fmla="*/ 17 h 406"/>
                <a:gd name="T84" fmla="*/ 108 w 155"/>
                <a:gd name="T85" fmla="*/ 11 h 406"/>
                <a:gd name="T86" fmla="*/ 114 w 155"/>
                <a:gd name="T87" fmla="*/ 5 h 406"/>
                <a:gd name="T88" fmla="*/ 120 w 155"/>
                <a:gd name="T89" fmla="*/ 2 h 406"/>
                <a:gd name="T90" fmla="*/ 126 w 155"/>
                <a:gd name="T91" fmla="*/ 0 h 406"/>
                <a:gd name="T92" fmla="*/ 134 w 155"/>
                <a:gd name="T93" fmla="*/ 0 h 406"/>
                <a:gd name="T94" fmla="*/ 141 w 155"/>
                <a:gd name="T95" fmla="*/ 3 h 406"/>
                <a:gd name="T96" fmla="*/ 148 w 155"/>
                <a:gd name="T97" fmla="*/ 10 h 406"/>
                <a:gd name="T98" fmla="*/ 152 w 155"/>
                <a:gd name="T99" fmla="*/ 19 h 406"/>
                <a:gd name="T100" fmla="*/ 154 w 155"/>
                <a:gd name="T101" fmla="*/ 31 h 406"/>
                <a:gd name="T102" fmla="*/ 155 w 155"/>
                <a:gd name="T103" fmla="*/ 47 h 406"/>
                <a:gd name="T104" fmla="*/ 155 w 155"/>
                <a:gd name="T105" fmla="*/ 65 h 406"/>
                <a:gd name="T106" fmla="*/ 154 w 155"/>
                <a:gd name="T107" fmla="*/ 87 h 406"/>
                <a:gd name="T108" fmla="*/ 151 w 155"/>
                <a:gd name="T109" fmla="*/ 111 h 406"/>
                <a:gd name="T110" fmla="*/ 144 w 155"/>
                <a:gd name="T111" fmla="*/ 139 h 406"/>
                <a:gd name="T112" fmla="*/ 138 w 155"/>
                <a:gd name="T113" fmla="*/ 170 h 406"/>
                <a:gd name="T114" fmla="*/ 131 w 155"/>
                <a:gd name="T115" fmla="*/ 204 h 406"/>
                <a:gd name="T116" fmla="*/ 123 w 155"/>
                <a:gd name="T117" fmla="*/ 231 h 406"/>
                <a:gd name="T118" fmla="*/ 121 w 155"/>
                <a:gd name="T119" fmla="*/ 241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 h="406">
                  <a:moveTo>
                    <a:pt x="121" y="241"/>
                  </a:moveTo>
                  <a:lnTo>
                    <a:pt x="86" y="241"/>
                  </a:lnTo>
                  <a:lnTo>
                    <a:pt x="50" y="241"/>
                  </a:lnTo>
                  <a:lnTo>
                    <a:pt x="49" y="248"/>
                  </a:lnTo>
                  <a:lnTo>
                    <a:pt x="47" y="256"/>
                  </a:lnTo>
                  <a:lnTo>
                    <a:pt x="46" y="264"/>
                  </a:lnTo>
                  <a:lnTo>
                    <a:pt x="44" y="272"/>
                  </a:lnTo>
                  <a:lnTo>
                    <a:pt x="43" y="278"/>
                  </a:lnTo>
                  <a:lnTo>
                    <a:pt x="43" y="284"/>
                  </a:lnTo>
                  <a:lnTo>
                    <a:pt x="43" y="288"/>
                  </a:lnTo>
                  <a:lnTo>
                    <a:pt x="41" y="293"/>
                  </a:lnTo>
                  <a:lnTo>
                    <a:pt x="41" y="299"/>
                  </a:lnTo>
                  <a:lnTo>
                    <a:pt x="41" y="304"/>
                  </a:lnTo>
                  <a:lnTo>
                    <a:pt x="43" y="309"/>
                  </a:lnTo>
                  <a:lnTo>
                    <a:pt x="43" y="312"/>
                  </a:lnTo>
                  <a:lnTo>
                    <a:pt x="44" y="315"/>
                  </a:lnTo>
                  <a:lnTo>
                    <a:pt x="46" y="316"/>
                  </a:lnTo>
                  <a:lnTo>
                    <a:pt x="47" y="318"/>
                  </a:lnTo>
                  <a:lnTo>
                    <a:pt x="49" y="319"/>
                  </a:lnTo>
                  <a:lnTo>
                    <a:pt x="52" y="318"/>
                  </a:lnTo>
                  <a:lnTo>
                    <a:pt x="54" y="316"/>
                  </a:lnTo>
                  <a:lnTo>
                    <a:pt x="58" y="312"/>
                  </a:lnTo>
                  <a:lnTo>
                    <a:pt x="61" y="307"/>
                  </a:lnTo>
                  <a:lnTo>
                    <a:pt x="63" y="304"/>
                  </a:lnTo>
                  <a:lnTo>
                    <a:pt x="66" y="298"/>
                  </a:lnTo>
                  <a:lnTo>
                    <a:pt x="71" y="292"/>
                  </a:lnTo>
                  <a:lnTo>
                    <a:pt x="74" y="284"/>
                  </a:lnTo>
                  <a:lnTo>
                    <a:pt x="89" y="290"/>
                  </a:lnTo>
                  <a:lnTo>
                    <a:pt x="104" y="296"/>
                  </a:lnTo>
                  <a:lnTo>
                    <a:pt x="98" y="310"/>
                  </a:lnTo>
                  <a:lnTo>
                    <a:pt x="94" y="324"/>
                  </a:lnTo>
                  <a:lnTo>
                    <a:pt x="87" y="336"/>
                  </a:lnTo>
                  <a:lnTo>
                    <a:pt x="83" y="347"/>
                  </a:lnTo>
                  <a:lnTo>
                    <a:pt x="78" y="356"/>
                  </a:lnTo>
                  <a:lnTo>
                    <a:pt x="72" y="366"/>
                  </a:lnTo>
                  <a:lnTo>
                    <a:pt x="67" y="373"/>
                  </a:lnTo>
                  <a:lnTo>
                    <a:pt x="64" y="381"/>
                  </a:lnTo>
                  <a:lnTo>
                    <a:pt x="60" y="386"/>
                  </a:lnTo>
                  <a:lnTo>
                    <a:pt x="55" y="392"/>
                  </a:lnTo>
                  <a:lnTo>
                    <a:pt x="50" y="396"/>
                  </a:lnTo>
                  <a:lnTo>
                    <a:pt x="44" y="399"/>
                  </a:lnTo>
                  <a:lnTo>
                    <a:pt x="40" y="403"/>
                  </a:lnTo>
                  <a:lnTo>
                    <a:pt x="35" y="404"/>
                  </a:lnTo>
                  <a:lnTo>
                    <a:pt x="30" y="406"/>
                  </a:lnTo>
                  <a:lnTo>
                    <a:pt x="26" y="406"/>
                  </a:lnTo>
                  <a:lnTo>
                    <a:pt x="21" y="406"/>
                  </a:lnTo>
                  <a:lnTo>
                    <a:pt x="17" y="404"/>
                  </a:lnTo>
                  <a:lnTo>
                    <a:pt x="14" y="403"/>
                  </a:lnTo>
                  <a:lnTo>
                    <a:pt x="10" y="401"/>
                  </a:lnTo>
                  <a:lnTo>
                    <a:pt x="7" y="398"/>
                  </a:lnTo>
                  <a:lnTo>
                    <a:pt x="6" y="393"/>
                  </a:lnTo>
                  <a:lnTo>
                    <a:pt x="4" y="389"/>
                  </a:lnTo>
                  <a:lnTo>
                    <a:pt x="3" y="384"/>
                  </a:lnTo>
                  <a:lnTo>
                    <a:pt x="1" y="378"/>
                  </a:lnTo>
                  <a:lnTo>
                    <a:pt x="1" y="372"/>
                  </a:lnTo>
                  <a:lnTo>
                    <a:pt x="0" y="364"/>
                  </a:lnTo>
                  <a:lnTo>
                    <a:pt x="0" y="356"/>
                  </a:lnTo>
                  <a:lnTo>
                    <a:pt x="0" y="347"/>
                  </a:lnTo>
                  <a:lnTo>
                    <a:pt x="1" y="338"/>
                  </a:lnTo>
                  <a:lnTo>
                    <a:pt x="1" y="327"/>
                  </a:lnTo>
                  <a:lnTo>
                    <a:pt x="3" y="315"/>
                  </a:lnTo>
                  <a:lnTo>
                    <a:pt x="4" y="302"/>
                  </a:lnTo>
                  <a:lnTo>
                    <a:pt x="7" y="290"/>
                  </a:lnTo>
                  <a:lnTo>
                    <a:pt x="9" y="278"/>
                  </a:lnTo>
                  <a:lnTo>
                    <a:pt x="12" y="264"/>
                  </a:lnTo>
                  <a:lnTo>
                    <a:pt x="14" y="250"/>
                  </a:lnTo>
                  <a:lnTo>
                    <a:pt x="18" y="235"/>
                  </a:lnTo>
                  <a:lnTo>
                    <a:pt x="21" y="219"/>
                  </a:lnTo>
                  <a:lnTo>
                    <a:pt x="26" y="204"/>
                  </a:lnTo>
                  <a:lnTo>
                    <a:pt x="30" y="182"/>
                  </a:lnTo>
                  <a:lnTo>
                    <a:pt x="37" y="161"/>
                  </a:lnTo>
                  <a:lnTo>
                    <a:pt x="43" y="141"/>
                  </a:lnTo>
                  <a:lnTo>
                    <a:pt x="50" y="122"/>
                  </a:lnTo>
                  <a:lnTo>
                    <a:pt x="57" y="104"/>
                  </a:lnTo>
                  <a:lnTo>
                    <a:pt x="63" y="87"/>
                  </a:lnTo>
                  <a:lnTo>
                    <a:pt x="71" y="71"/>
                  </a:lnTo>
                  <a:lnTo>
                    <a:pt x="77" y="56"/>
                  </a:lnTo>
                  <a:lnTo>
                    <a:pt x="81" y="50"/>
                  </a:lnTo>
                  <a:lnTo>
                    <a:pt x="84" y="43"/>
                  </a:lnTo>
                  <a:lnTo>
                    <a:pt x="87" y="37"/>
                  </a:lnTo>
                  <a:lnTo>
                    <a:pt x="91" y="31"/>
                  </a:lnTo>
                  <a:lnTo>
                    <a:pt x="94" y="27"/>
                  </a:lnTo>
                  <a:lnTo>
                    <a:pt x="98" y="22"/>
                  </a:lnTo>
                  <a:lnTo>
                    <a:pt x="101" y="17"/>
                  </a:lnTo>
                  <a:lnTo>
                    <a:pt x="104" y="14"/>
                  </a:lnTo>
                  <a:lnTo>
                    <a:pt x="108" y="11"/>
                  </a:lnTo>
                  <a:lnTo>
                    <a:pt x="111" y="8"/>
                  </a:lnTo>
                  <a:lnTo>
                    <a:pt x="114" y="5"/>
                  </a:lnTo>
                  <a:lnTo>
                    <a:pt x="117" y="3"/>
                  </a:lnTo>
                  <a:lnTo>
                    <a:pt x="120" y="2"/>
                  </a:lnTo>
                  <a:lnTo>
                    <a:pt x="123" y="0"/>
                  </a:lnTo>
                  <a:lnTo>
                    <a:pt x="126" y="0"/>
                  </a:lnTo>
                  <a:lnTo>
                    <a:pt x="129" y="0"/>
                  </a:lnTo>
                  <a:lnTo>
                    <a:pt x="134" y="0"/>
                  </a:lnTo>
                  <a:lnTo>
                    <a:pt x="138" y="2"/>
                  </a:lnTo>
                  <a:lnTo>
                    <a:pt x="141" y="3"/>
                  </a:lnTo>
                  <a:lnTo>
                    <a:pt x="144" y="6"/>
                  </a:lnTo>
                  <a:lnTo>
                    <a:pt x="148" y="10"/>
                  </a:lnTo>
                  <a:lnTo>
                    <a:pt x="151" y="14"/>
                  </a:lnTo>
                  <a:lnTo>
                    <a:pt x="152" y="19"/>
                  </a:lnTo>
                  <a:lnTo>
                    <a:pt x="154" y="25"/>
                  </a:lnTo>
                  <a:lnTo>
                    <a:pt x="154" y="31"/>
                  </a:lnTo>
                  <a:lnTo>
                    <a:pt x="155" y="39"/>
                  </a:lnTo>
                  <a:lnTo>
                    <a:pt x="155" y="47"/>
                  </a:lnTo>
                  <a:lnTo>
                    <a:pt x="155" y="56"/>
                  </a:lnTo>
                  <a:lnTo>
                    <a:pt x="155" y="65"/>
                  </a:lnTo>
                  <a:lnTo>
                    <a:pt x="154" y="76"/>
                  </a:lnTo>
                  <a:lnTo>
                    <a:pt x="154" y="87"/>
                  </a:lnTo>
                  <a:lnTo>
                    <a:pt x="152" y="99"/>
                  </a:lnTo>
                  <a:lnTo>
                    <a:pt x="151" y="111"/>
                  </a:lnTo>
                  <a:lnTo>
                    <a:pt x="148" y="124"/>
                  </a:lnTo>
                  <a:lnTo>
                    <a:pt x="144" y="139"/>
                  </a:lnTo>
                  <a:lnTo>
                    <a:pt x="141" y="153"/>
                  </a:lnTo>
                  <a:lnTo>
                    <a:pt x="138" y="170"/>
                  </a:lnTo>
                  <a:lnTo>
                    <a:pt x="134" y="187"/>
                  </a:lnTo>
                  <a:lnTo>
                    <a:pt x="131" y="204"/>
                  </a:lnTo>
                  <a:lnTo>
                    <a:pt x="126" y="224"/>
                  </a:lnTo>
                  <a:lnTo>
                    <a:pt x="123" y="231"/>
                  </a:lnTo>
                  <a:lnTo>
                    <a:pt x="121" y="241"/>
                  </a:lnTo>
                  <a:lnTo>
                    <a:pt x="121" y="241"/>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343"/>
            <p:cNvSpPr>
              <a:spLocks/>
            </p:cNvSpPr>
            <p:nvPr/>
          </p:nvSpPr>
          <p:spPr bwMode="auto">
            <a:xfrm>
              <a:off x="4651" y="1278"/>
              <a:ext cx="22" cy="40"/>
            </a:xfrm>
            <a:custGeom>
              <a:avLst/>
              <a:gdLst>
                <a:gd name="T0" fmla="*/ 33 w 44"/>
                <a:gd name="T1" fmla="*/ 80 h 80"/>
                <a:gd name="T2" fmla="*/ 35 w 44"/>
                <a:gd name="T3" fmla="*/ 70 h 80"/>
                <a:gd name="T4" fmla="*/ 38 w 44"/>
                <a:gd name="T5" fmla="*/ 60 h 80"/>
                <a:gd name="T6" fmla="*/ 40 w 44"/>
                <a:gd name="T7" fmla="*/ 51 h 80"/>
                <a:gd name="T8" fmla="*/ 41 w 44"/>
                <a:gd name="T9" fmla="*/ 43 h 80"/>
                <a:gd name="T10" fmla="*/ 41 w 44"/>
                <a:gd name="T11" fmla="*/ 36 h 80"/>
                <a:gd name="T12" fmla="*/ 43 w 44"/>
                <a:gd name="T13" fmla="*/ 29 h 80"/>
                <a:gd name="T14" fmla="*/ 43 w 44"/>
                <a:gd name="T15" fmla="*/ 23 h 80"/>
                <a:gd name="T16" fmla="*/ 44 w 44"/>
                <a:gd name="T17" fmla="*/ 19 h 80"/>
                <a:gd name="T18" fmla="*/ 44 w 44"/>
                <a:gd name="T19" fmla="*/ 14 h 80"/>
                <a:gd name="T20" fmla="*/ 43 w 44"/>
                <a:gd name="T21" fmla="*/ 11 h 80"/>
                <a:gd name="T22" fmla="*/ 43 w 44"/>
                <a:gd name="T23" fmla="*/ 8 h 80"/>
                <a:gd name="T24" fmla="*/ 43 w 44"/>
                <a:gd name="T25" fmla="*/ 5 h 80"/>
                <a:gd name="T26" fmla="*/ 41 w 44"/>
                <a:gd name="T27" fmla="*/ 3 h 80"/>
                <a:gd name="T28" fmla="*/ 40 w 44"/>
                <a:gd name="T29" fmla="*/ 2 h 80"/>
                <a:gd name="T30" fmla="*/ 38 w 44"/>
                <a:gd name="T31" fmla="*/ 0 h 80"/>
                <a:gd name="T32" fmla="*/ 37 w 44"/>
                <a:gd name="T33" fmla="*/ 0 h 80"/>
                <a:gd name="T34" fmla="*/ 35 w 44"/>
                <a:gd name="T35" fmla="*/ 0 h 80"/>
                <a:gd name="T36" fmla="*/ 32 w 44"/>
                <a:gd name="T37" fmla="*/ 2 h 80"/>
                <a:gd name="T38" fmla="*/ 30 w 44"/>
                <a:gd name="T39" fmla="*/ 5 h 80"/>
                <a:gd name="T40" fmla="*/ 27 w 44"/>
                <a:gd name="T41" fmla="*/ 8 h 80"/>
                <a:gd name="T42" fmla="*/ 24 w 44"/>
                <a:gd name="T43" fmla="*/ 11 h 80"/>
                <a:gd name="T44" fmla="*/ 23 w 44"/>
                <a:gd name="T45" fmla="*/ 16 h 80"/>
                <a:gd name="T46" fmla="*/ 20 w 44"/>
                <a:gd name="T47" fmla="*/ 22 h 80"/>
                <a:gd name="T48" fmla="*/ 16 w 44"/>
                <a:gd name="T49" fmla="*/ 28 h 80"/>
                <a:gd name="T50" fmla="*/ 15 w 44"/>
                <a:gd name="T51" fmla="*/ 33 h 80"/>
                <a:gd name="T52" fmla="*/ 12 w 44"/>
                <a:gd name="T53" fmla="*/ 39 h 80"/>
                <a:gd name="T54" fmla="*/ 10 w 44"/>
                <a:gd name="T55" fmla="*/ 43 h 80"/>
                <a:gd name="T56" fmla="*/ 9 w 44"/>
                <a:gd name="T57" fmla="*/ 49 h 80"/>
                <a:gd name="T58" fmla="*/ 6 w 44"/>
                <a:gd name="T59" fmla="*/ 57 h 80"/>
                <a:gd name="T60" fmla="*/ 4 w 44"/>
                <a:gd name="T61" fmla="*/ 65 h 80"/>
                <a:gd name="T62" fmla="*/ 1 w 44"/>
                <a:gd name="T63" fmla="*/ 73 h 80"/>
                <a:gd name="T64" fmla="*/ 0 w 44"/>
                <a:gd name="T65" fmla="*/ 80 h 80"/>
                <a:gd name="T66" fmla="*/ 16 w 44"/>
                <a:gd name="T67" fmla="*/ 80 h 80"/>
                <a:gd name="T68" fmla="*/ 33 w 44"/>
                <a:gd name="T69" fmla="*/ 80 h 80"/>
                <a:gd name="T70" fmla="*/ 33 w 44"/>
                <a:gd name="T7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80">
                  <a:moveTo>
                    <a:pt x="33" y="80"/>
                  </a:moveTo>
                  <a:lnTo>
                    <a:pt x="35" y="70"/>
                  </a:lnTo>
                  <a:lnTo>
                    <a:pt x="38" y="60"/>
                  </a:lnTo>
                  <a:lnTo>
                    <a:pt x="40" y="51"/>
                  </a:lnTo>
                  <a:lnTo>
                    <a:pt x="41" y="43"/>
                  </a:lnTo>
                  <a:lnTo>
                    <a:pt x="41" y="36"/>
                  </a:lnTo>
                  <a:lnTo>
                    <a:pt x="43" y="29"/>
                  </a:lnTo>
                  <a:lnTo>
                    <a:pt x="43" y="23"/>
                  </a:lnTo>
                  <a:lnTo>
                    <a:pt x="44" y="19"/>
                  </a:lnTo>
                  <a:lnTo>
                    <a:pt x="44" y="14"/>
                  </a:lnTo>
                  <a:lnTo>
                    <a:pt x="43" y="11"/>
                  </a:lnTo>
                  <a:lnTo>
                    <a:pt x="43" y="8"/>
                  </a:lnTo>
                  <a:lnTo>
                    <a:pt x="43" y="5"/>
                  </a:lnTo>
                  <a:lnTo>
                    <a:pt x="41" y="3"/>
                  </a:lnTo>
                  <a:lnTo>
                    <a:pt x="40" y="2"/>
                  </a:lnTo>
                  <a:lnTo>
                    <a:pt x="38" y="0"/>
                  </a:lnTo>
                  <a:lnTo>
                    <a:pt x="37" y="0"/>
                  </a:lnTo>
                  <a:lnTo>
                    <a:pt x="35" y="0"/>
                  </a:lnTo>
                  <a:lnTo>
                    <a:pt x="32" y="2"/>
                  </a:lnTo>
                  <a:lnTo>
                    <a:pt x="30" y="5"/>
                  </a:lnTo>
                  <a:lnTo>
                    <a:pt x="27" y="8"/>
                  </a:lnTo>
                  <a:lnTo>
                    <a:pt x="24" y="11"/>
                  </a:lnTo>
                  <a:lnTo>
                    <a:pt x="23" y="16"/>
                  </a:lnTo>
                  <a:lnTo>
                    <a:pt x="20" y="22"/>
                  </a:lnTo>
                  <a:lnTo>
                    <a:pt x="16" y="28"/>
                  </a:lnTo>
                  <a:lnTo>
                    <a:pt x="15" y="33"/>
                  </a:lnTo>
                  <a:lnTo>
                    <a:pt x="12" y="39"/>
                  </a:lnTo>
                  <a:lnTo>
                    <a:pt x="10" y="43"/>
                  </a:lnTo>
                  <a:lnTo>
                    <a:pt x="9" y="49"/>
                  </a:lnTo>
                  <a:lnTo>
                    <a:pt x="6" y="57"/>
                  </a:lnTo>
                  <a:lnTo>
                    <a:pt x="4" y="65"/>
                  </a:lnTo>
                  <a:lnTo>
                    <a:pt x="1" y="73"/>
                  </a:lnTo>
                  <a:lnTo>
                    <a:pt x="0" y="80"/>
                  </a:lnTo>
                  <a:lnTo>
                    <a:pt x="16" y="80"/>
                  </a:lnTo>
                  <a:lnTo>
                    <a:pt x="33" y="80"/>
                  </a:lnTo>
                  <a:lnTo>
                    <a:pt x="33" y="8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344"/>
            <p:cNvSpPr>
              <a:spLocks/>
            </p:cNvSpPr>
            <p:nvPr/>
          </p:nvSpPr>
          <p:spPr bwMode="auto">
            <a:xfrm>
              <a:off x="4670" y="1234"/>
              <a:ext cx="79" cy="203"/>
            </a:xfrm>
            <a:custGeom>
              <a:avLst/>
              <a:gdLst>
                <a:gd name="T0" fmla="*/ 46 w 157"/>
                <a:gd name="T1" fmla="*/ 282 h 406"/>
                <a:gd name="T2" fmla="*/ 43 w 157"/>
                <a:gd name="T3" fmla="*/ 298 h 406"/>
                <a:gd name="T4" fmla="*/ 43 w 157"/>
                <a:gd name="T5" fmla="*/ 310 h 406"/>
                <a:gd name="T6" fmla="*/ 46 w 157"/>
                <a:gd name="T7" fmla="*/ 321 h 406"/>
                <a:gd name="T8" fmla="*/ 54 w 157"/>
                <a:gd name="T9" fmla="*/ 324 h 406"/>
                <a:gd name="T10" fmla="*/ 60 w 157"/>
                <a:gd name="T11" fmla="*/ 319 h 406"/>
                <a:gd name="T12" fmla="*/ 65 w 157"/>
                <a:gd name="T13" fmla="*/ 312 h 406"/>
                <a:gd name="T14" fmla="*/ 72 w 157"/>
                <a:gd name="T15" fmla="*/ 295 h 406"/>
                <a:gd name="T16" fmla="*/ 77 w 157"/>
                <a:gd name="T17" fmla="*/ 275 h 406"/>
                <a:gd name="T18" fmla="*/ 76 w 157"/>
                <a:gd name="T19" fmla="*/ 261 h 406"/>
                <a:gd name="T20" fmla="*/ 66 w 157"/>
                <a:gd name="T21" fmla="*/ 248 h 406"/>
                <a:gd name="T22" fmla="*/ 49 w 157"/>
                <a:gd name="T23" fmla="*/ 228 h 406"/>
                <a:gd name="T24" fmla="*/ 46 w 157"/>
                <a:gd name="T25" fmla="*/ 219 h 406"/>
                <a:gd name="T26" fmla="*/ 45 w 157"/>
                <a:gd name="T27" fmla="*/ 207 h 406"/>
                <a:gd name="T28" fmla="*/ 45 w 157"/>
                <a:gd name="T29" fmla="*/ 190 h 406"/>
                <a:gd name="T30" fmla="*/ 49 w 157"/>
                <a:gd name="T31" fmla="*/ 154 h 406"/>
                <a:gd name="T32" fmla="*/ 62 w 157"/>
                <a:gd name="T33" fmla="*/ 104 h 406"/>
                <a:gd name="T34" fmla="*/ 79 w 157"/>
                <a:gd name="T35" fmla="*/ 56 h 406"/>
                <a:gd name="T36" fmla="*/ 88 w 157"/>
                <a:gd name="T37" fmla="*/ 36 h 406"/>
                <a:gd name="T38" fmla="*/ 97 w 157"/>
                <a:gd name="T39" fmla="*/ 22 h 406"/>
                <a:gd name="T40" fmla="*/ 108 w 157"/>
                <a:gd name="T41" fmla="*/ 10 h 406"/>
                <a:gd name="T42" fmla="*/ 117 w 157"/>
                <a:gd name="T43" fmla="*/ 3 h 406"/>
                <a:gd name="T44" fmla="*/ 128 w 157"/>
                <a:gd name="T45" fmla="*/ 0 h 406"/>
                <a:gd name="T46" fmla="*/ 139 w 157"/>
                <a:gd name="T47" fmla="*/ 0 h 406"/>
                <a:gd name="T48" fmla="*/ 154 w 157"/>
                <a:gd name="T49" fmla="*/ 11 h 406"/>
                <a:gd name="T50" fmla="*/ 157 w 157"/>
                <a:gd name="T51" fmla="*/ 33 h 406"/>
                <a:gd name="T52" fmla="*/ 157 w 157"/>
                <a:gd name="T53" fmla="*/ 50 h 406"/>
                <a:gd name="T54" fmla="*/ 156 w 157"/>
                <a:gd name="T55" fmla="*/ 70 h 406"/>
                <a:gd name="T56" fmla="*/ 153 w 157"/>
                <a:gd name="T57" fmla="*/ 94 h 406"/>
                <a:gd name="T58" fmla="*/ 114 w 157"/>
                <a:gd name="T59" fmla="*/ 117 h 406"/>
                <a:gd name="T60" fmla="*/ 117 w 157"/>
                <a:gd name="T61" fmla="*/ 96 h 406"/>
                <a:gd name="T62" fmla="*/ 114 w 157"/>
                <a:gd name="T63" fmla="*/ 82 h 406"/>
                <a:gd name="T64" fmla="*/ 106 w 157"/>
                <a:gd name="T65" fmla="*/ 79 h 406"/>
                <a:gd name="T66" fmla="*/ 99 w 157"/>
                <a:gd name="T67" fmla="*/ 88 h 406"/>
                <a:gd name="T68" fmla="*/ 93 w 157"/>
                <a:gd name="T69" fmla="*/ 104 h 406"/>
                <a:gd name="T70" fmla="*/ 88 w 157"/>
                <a:gd name="T71" fmla="*/ 122 h 406"/>
                <a:gd name="T72" fmla="*/ 89 w 157"/>
                <a:gd name="T73" fmla="*/ 134 h 406"/>
                <a:gd name="T74" fmla="*/ 100 w 157"/>
                <a:gd name="T75" fmla="*/ 144 h 406"/>
                <a:gd name="T76" fmla="*/ 117 w 157"/>
                <a:gd name="T77" fmla="*/ 161 h 406"/>
                <a:gd name="T78" fmla="*/ 120 w 157"/>
                <a:gd name="T79" fmla="*/ 171 h 406"/>
                <a:gd name="T80" fmla="*/ 122 w 157"/>
                <a:gd name="T81" fmla="*/ 185 h 406"/>
                <a:gd name="T82" fmla="*/ 122 w 157"/>
                <a:gd name="T83" fmla="*/ 204 h 406"/>
                <a:gd name="T84" fmla="*/ 117 w 157"/>
                <a:gd name="T85" fmla="*/ 239 h 406"/>
                <a:gd name="T86" fmla="*/ 106 w 157"/>
                <a:gd name="T87" fmla="*/ 288 h 406"/>
                <a:gd name="T88" fmla="*/ 89 w 157"/>
                <a:gd name="T89" fmla="*/ 336 h 406"/>
                <a:gd name="T90" fmla="*/ 79 w 157"/>
                <a:gd name="T91" fmla="*/ 359 h 406"/>
                <a:gd name="T92" fmla="*/ 68 w 157"/>
                <a:gd name="T93" fmla="*/ 376 h 406"/>
                <a:gd name="T94" fmla="*/ 57 w 157"/>
                <a:gd name="T95" fmla="*/ 392 h 406"/>
                <a:gd name="T96" fmla="*/ 45 w 157"/>
                <a:gd name="T97" fmla="*/ 401 h 406"/>
                <a:gd name="T98" fmla="*/ 32 w 157"/>
                <a:gd name="T99" fmla="*/ 406 h 406"/>
                <a:gd name="T100" fmla="*/ 17 w 157"/>
                <a:gd name="T101" fmla="*/ 404 h 406"/>
                <a:gd name="T102" fmla="*/ 5 w 157"/>
                <a:gd name="T103" fmla="*/ 393 h 406"/>
                <a:gd name="T104" fmla="*/ 0 w 157"/>
                <a:gd name="T105" fmla="*/ 376 h 406"/>
                <a:gd name="T106" fmla="*/ 0 w 157"/>
                <a:gd name="T107" fmla="*/ 349 h 406"/>
                <a:gd name="T108" fmla="*/ 5 w 157"/>
                <a:gd name="T109" fmla="*/ 31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406">
                  <a:moveTo>
                    <a:pt x="9" y="290"/>
                  </a:moveTo>
                  <a:lnTo>
                    <a:pt x="48" y="276"/>
                  </a:lnTo>
                  <a:lnTo>
                    <a:pt x="46" y="282"/>
                  </a:lnTo>
                  <a:lnTo>
                    <a:pt x="45" y="287"/>
                  </a:lnTo>
                  <a:lnTo>
                    <a:pt x="45" y="293"/>
                  </a:lnTo>
                  <a:lnTo>
                    <a:pt x="43" y="298"/>
                  </a:lnTo>
                  <a:lnTo>
                    <a:pt x="43" y="302"/>
                  </a:lnTo>
                  <a:lnTo>
                    <a:pt x="43" y="307"/>
                  </a:lnTo>
                  <a:lnTo>
                    <a:pt x="43" y="310"/>
                  </a:lnTo>
                  <a:lnTo>
                    <a:pt x="43" y="313"/>
                  </a:lnTo>
                  <a:lnTo>
                    <a:pt x="45" y="318"/>
                  </a:lnTo>
                  <a:lnTo>
                    <a:pt x="46" y="321"/>
                  </a:lnTo>
                  <a:lnTo>
                    <a:pt x="48" y="324"/>
                  </a:lnTo>
                  <a:lnTo>
                    <a:pt x="51" y="324"/>
                  </a:lnTo>
                  <a:lnTo>
                    <a:pt x="54" y="324"/>
                  </a:lnTo>
                  <a:lnTo>
                    <a:pt x="56" y="322"/>
                  </a:lnTo>
                  <a:lnTo>
                    <a:pt x="57" y="321"/>
                  </a:lnTo>
                  <a:lnTo>
                    <a:pt x="60" y="319"/>
                  </a:lnTo>
                  <a:lnTo>
                    <a:pt x="62" y="318"/>
                  </a:lnTo>
                  <a:lnTo>
                    <a:pt x="63" y="315"/>
                  </a:lnTo>
                  <a:lnTo>
                    <a:pt x="65" y="312"/>
                  </a:lnTo>
                  <a:lnTo>
                    <a:pt x="68" y="307"/>
                  </a:lnTo>
                  <a:lnTo>
                    <a:pt x="69" y="301"/>
                  </a:lnTo>
                  <a:lnTo>
                    <a:pt x="72" y="295"/>
                  </a:lnTo>
                  <a:lnTo>
                    <a:pt x="74" y="288"/>
                  </a:lnTo>
                  <a:lnTo>
                    <a:pt x="76" y="281"/>
                  </a:lnTo>
                  <a:lnTo>
                    <a:pt x="77" y="275"/>
                  </a:lnTo>
                  <a:lnTo>
                    <a:pt x="77" y="268"/>
                  </a:lnTo>
                  <a:lnTo>
                    <a:pt x="77" y="264"/>
                  </a:lnTo>
                  <a:lnTo>
                    <a:pt x="76" y="261"/>
                  </a:lnTo>
                  <a:lnTo>
                    <a:pt x="72" y="256"/>
                  </a:lnTo>
                  <a:lnTo>
                    <a:pt x="69" y="253"/>
                  </a:lnTo>
                  <a:lnTo>
                    <a:pt x="66" y="248"/>
                  </a:lnTo>
                  <a:lnTo>
                    <a:pt x="59" y="241"/>
                  </a:lnTo>
                  <a:lnTo>
                    <a:pt x="54" y="235"/>
                  </a:lnTo>
                  <a:lnTo>
                    <a:pt x="49" y="228"/>
                  </a:lnTo>
                  <a:lnTo>
                    <a:pt x="48" y="225"/>
                  </a:lnTo>
                  <a:lnTo>
                    <a:pt x="48" y="222"/>
                  </a:lnTo>
                  <a:lnTo>
                    <a:pt x="46" y="219"/>
                  </a:lnTo>
                  <a:lnTo>
                    <a:pt x="45" y="216"/>
                  </a:lnTo>
                  <a:lnTo>
                    <a:pt x="45" y="211"/>
                  </a:lnTo>
                  <a:lnTo>
                    <a:pt x="45" y="207"/>
                  </a:lnTo>
                  <a:lnTo>
                    <a:pt x="45" y="202"/>
                  </a:lnTo>
                  <a:lnTo>
                    <a:pt x="45" y="196"/>
                  </a:lnTo>
                  <a:lnTo>
                    <a:pt x="45" y="190"/>
                  </a:lnTo>
                  <a:lnTo>
                    <a:pt x="45" y="184"/>
                  </a:lnTo>
                  <a:lnTo>
                    <a:pt x="46" y="170"/>
                  </a:lnTo>
                  <a:lnTo>
                    <a:pt x="49" y="154"/>
                  </a:lnTo>
                  <a:lnTo>
                    <a:pt x="52" y="139"/>
                  </a:lnTo>
                  <a:lnTo>
                    <a:pt x="57" y="122"/>
                  </a:lnTo>
                  <a:lnTo>
                    <a:pt x="62" y="104"/>
                  </a:lnTo>
                  <a:lnTo>
                    <a:pt x="66" y="85"/>
                  </a:lnTo>
                  <a:lnTo>
                    <a:pt x="72" y="70"/>
                  </a:lnTo>
                  <a:lnTo>
                    <a:pt x="79" y="56"/>
                  </a:lnTo>
                  <a:lnTo>
                    <a:pt x="82" y="48"/>
                  </a:lnTo>
                  <a:lnTo>
                    <a:pt x="85" y="42"/>
                  </a:lnTo>
                  <a:lnTo>
                    <a:pt x="88" y="36"/>
                  </a:lnTo>
                  <a:lnTo>
                    <a:pt x="91" y="31"/>
                  </a:lnTo>
                  <a:lnTo>
                    <a:pt x="94" y="27"/>
                  </a:lnTo>
                  <a:lnTo>
                    <a:pt x="97" y="22"/>
                  </a:lnTo>
                  <a:lnTo>
                    <a:pt x="100" y="17"/>
                  </a:lnTo>
                  <a:lnTo>
                    <a:pt x="105" y="14"/>
                  </a:lnTo>
                  <a:lnTo>
                    <a:pt x="108" y="10"/>
                  </a:lnTo>
                  <a:lnTo>
                    <a:pt x="111" y="8"/>
                  </a:lnTo>
                  <a:lnTo>
                    <a:pt x="114" y="5"/>
                  </a:lnTo>
                  <a:lnTo>
                    <a:pt x="117" y="3"/>
                  </a:lnTo>
                  <a:lnTo>
                    <a:pt x="120" y="2"/>
                  </a:lnTo>
                  <a:lnTo>
                    <a:pt x="125" y="0"/>
                  </a:lnTo>
                  <a:lnTo>
                    <a:pt x="128" y="0"/>
                  </a:lnTo>
                  <a:lnTo>
                    <a:pt x="133" y="0"/>
                  </a:lnTo>
                  <a:lnTo>
                    <a:pt x="136" y="0"/>
                  </a:lnTo>
                  <a:lnTo>
                    <a:pt x="139" y="0"/>
                  </a:lnTo>
                  <a:lnTo>
                    <a:pt x="145" y="2"/>
                  </a:lnTo>
                  <a:lnTo>
                    <a:pt x="150" y="6"/>
                  </a:lnTo>
                  <a:lnTo>
                    <a:pt x="154" y="11"/>
                  </a:lnTo>
                  <a:lnTo>
                    <a:pt x="156" y="17"/>
                  </a:lnTo>
                  <a:lnTo>
                    <a:pt x="157" y="23"/>
                  </a:lnTo>
                  <a:lnTo>
                    <a:pt x="157" y="33"/>
                  </a:lnTo>
                  <a:lnTo>
                    <a:pt x="157" y="37"/>
                  </a:lnTo>
                  <a:lnTo>
                    <a:pt x="157" y="43"/>
                  </a:lnTo>
                  <a:lnTo>
                    <a:pt x="157" y="50"/>
                  </a:lnTo>
                  <a:lnTo>
                    <a:pt x="157" y="56"/>
                  </a:lnTo>
                  <a:lnTo>
                    <a:pt x="156" y="62"/>
                  </a:lnTo>
                  <a:lnTo>
                    <a:pt x="156" y="70"/>
                  </a:lnTo>
                  <a:lnTo>
                    <a:pt x="154" y="77"/>
                  </a:lnTo>
                  <a:lnTo>
                    <a:pt x="154" y="87"/>
                  </a:lnTo>
                  <a:lnTo>
                    <a:pt x="153" y="94"/>
                  </a:lnTo>
                  <a:lnTo>
                    <a:pt x="151" y="104"/>
                  </a:lnTo>
                  <a:lnTo>
                    <a:pt x="133" y="111"/>
                  </a:lnTo>
                  <a:lnTo>
                    <a:pt x="114" y="117"/>
                  </a:lnTo>
                  <a:lnTo>
                    <a:pt x="116" y="110"/>
                  </a:lnTo>
                  <a:lnTo>
                    <a:pt x="117" y="102"/>
                  </a:lnTo>
                  <a:lnTo>
                    <a:pt x="117" y="96"/>
                  </a:lnTo>
                  <a:lnTo>
                    <a:pt x="117" y="90"/>
                  </a:lnTo>
                  <a:lnTo>
                    <a:pt x="116" y="85"/>
                  </a:lnTo>
                  <a:lnTo>
                    <a:pt x="114" y="82"/>
                  </a:lnTo>
                  <a:lnTo>
                    <a:pt x="113" y="79"/>
                  </a:lnTo>
                  <a:lnTo>
                    <a:pt x="109" y="79"/>
                  </a:lnTo>
                  <a:lnTo>
                    <a:pt x="106" y="79"/>
                  </a:lnTo>
                  <a:lnTo>
                    <a:pt x="105" y="80"/>
                  </a:lnTo>
                  <a:lnTo>
                    <a:pt x="102" y="84"/>
                  </a:lnTo>
                  <a:lnTo>
                    <a:pt x="99" y="88"/>
                  </a:lnTo>
                  <a:lnTo>
                    <a:pt x="97" y="93"/>
                  </a:lnTo>
                  <a:lnTo>
                    <a:pt x="94" y="97"/>
                  </a:lnTo>
                  <a:lnTo>
                    <a:pt x="93" y="104"/>
                  </a:lnTo>
                  <a:lnTo>
                    <a:pt x="91" y="110"/>
                  </a:lnTo>
                  <a:lnTo>
                    <a:pt x="89" y="116"/>
                  </a:lnTo>
                  <a:lnTo>
                    <a:pt x="88" y="122"/>
                  </a:lnTo>
                  <a:lnTo>
                    <a:pt x="88" y="127"/>
                  </a:lnTo>
                  <a:lnTo>
                    <a:pt x="88" y="131"/>
                  </a:lnTo>
                  <a:lnTo>
                    <a:pt x="89" y="134"/>
                  </a:lnTo>
                  <a:lnTo>
                    <a:pt x="93" y="137"/>
                  </a:lnTo>
                  <a:lnTo>
                    <a:pt x="96" y="141"/>
                  </a:lnTo>
                  <a:lnTo>
                    <a:pt x="100" y="144"/>
                  </a:lnTo>
                  <a:lnTo>
                    <a:pt x="106" y="148"/>
                  </a:lnTo>
                  <a:lnTo>
                    <a:pt x="113" y="154"/>
                  </a:lnTo>
                  <a:lnTo>
                    <a:pt x="117" y="161"/>
                  </a:lnTo>
                  <a:lnTo>
                    <a:pt x="119" y="164"/>
                  </a:lnTo>
                  <a:lnTo>
                    <a:pt x="120" y="168"/>
                  </a:lnTo>
                  <a:lnTo>
                    <a:pt x="120" y="171"/>
                  </a:lnTo>
                  <a:lnTo>
                    <a:pt x="122" y="176"/>
                  </a:lnTo>
                  <a:lnTo>
                    <a:pt x="122" y="181"/>
                  </a:lnTo>
                  <a:lnTo>
                    <a:pt x="122" y="185"/>
                  </a:lnTo>
                  <a:lnTo>
                    <a:pt x="122" y="191"/>
                  </a:lnTo>
                  <a:lnTo>
                    <a:pt x="122" y="198"/>
                  </a:lnTo>
                  <a:lnTo>
                    <a:pt x="122" y="204"/>
                  </a:lnTo>
                  <a:lnTo>
                    <a:pt x="122" y="210"/>
                  </a:lnTo>
                  <a:lnTo>
                    <a:pt x="120" y="224"/>
                  </a:lnTo>
                  <a:lnTo>
                    <a:pt x="117" y="239"/>
                  </a:lnTo>
                  <a:lnTo>
                    <a:pt x="114" y="255"/>
                  </a:lnTo>
                  <a:lnTo>
                    <a:pt x="111" y="272"/>
                  </a:lnTo>
                  <a:lnTo>
                    <a:pt x="106" y="288"/>
                  </a:lnTo>
                  <a:lnTo>
                    <a:pt x="100" y="304"/>
                  </a:lnTo>
                  <a:lnTo>
                    <a:pt x="96" y="321"/>
                  </a:lnTo>
                  <a:lnTo>
                    <a:pt x="89" y="336"/>
                  </a:lnTo>
                  <a:lnTo>
                    <a:pt x="85" y="344"/>
                  </a:lnTo>
                  <a:lnTo>
                    <a:pt x="82" y="352"/>
                  </a:lnTo>
                  <a:lnTo>
                    <a:pt x="79" y="359"/>
                  </a:lnTo>
                  <a:lnTo>
                    <a:pt x="76" y="366"/>
                  </a:lnTo>
                  <a:lnTo>
                    <a:pt x="71" y="372"/>
                  </a:lnTo>
                  <a:lnTo>
                    <a:pt x="68" y="376"/>
                  </a:lnTo>
                  <a:lnTo>
                    <a:pt x="65" y="382"/>
                  </a:lnTo>
                  <a:lnTo>
                    <a:pt x="60" y="387"/>
                  </a:lnTo>
                  <a:lnTo>
                    <a:pt x="57" y="392"/>
                  </a:lnTo>
                  <a:lnTo>
                    <a:pt x="52" y="395"/>
                  </a:lnTo>
                  <a:lnTo>
                    <a:pt x="49" y="399"/>
                  </a:lnTo>
                  <a:lnTo>
                    <a:pt x="45" y="401"/>
                  </a:lnTo>
                  <a:lnTo>
                    <a:pt x="40" y="404"/>
                  </a:lnTo>
                  <a:lnTo>
                    <a:pt x="37" y="406"/>
                  </a:lnTo>
                  <a:lnTo>
                    <a:pt x="32" y="406"/>
                  </a:lnTo>
                  <a:lnTo>
                    <a:pt x="28" y="406"/>
                  </a:lnTo>
                  <a:lnTo>
                    <a:pt x="22" y="406"/>
                  </a:lnTo>
                  <a:lnTo>
                    <a:pt x="17" y="404"/>
                  </a:lnTo>
                  <a:lnTo>
                    <a:pt x="12" y="401"/>
                  </a:lnTo>
                  <a:lnTo>
                    <a:pt x="8" y="398"/>
                  </a:lnTo>
                  <a:lnTo>
                    <a:pt x="5" y="393"/>
                  </a:lnTo>
                  <a:lnTo>
                    <a:pt x="3" y="389"/>
                  </a:lnTo>
                  <a:lnTo>
                    <a:pt x="2" y="382"/>
                  </a:lnTo>
                  <a:lnTo>
                    <a:pt x="0" y="376"/>
                  </a:lnTo>
                  <a:lnTo>
                    <a:pt x="0" y="367"/>
                  </a:lnTo>
                  <a:lnTo>
                    <a:pt x="0" y="359"/>
                  </a:lnTo>
                  <a:lnTo>
                    <a:pt x="0" y="349"/>
                  </a:lnTo>
                  <a:lnTo>
                    <a:pt x="2" y="339"/>
                  </a:lnTo>
                  <a:lnTo>
                    <a:pt x="2" y="327"/>
                  </a:lnTo>
                  <a:lnTo>
                    <a:pt x="5" y="316"/>
                  </a:lnTo>
                  <a:lnTo>
                    <a:pt x="6" y="302"/>
                  </a:lnTo>
                  <a:lnTo>
                    <a:pt x="9" y="29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345"/>
            <p:cNvSpPr>
              <a:spLocks/>
            </p:cNvSpPr>
            <p:nvPr/>
          </p:nvSpPr>
          <p:spPr bwMode="auto">
            <a:xfrm>
              <a:off x="4723" y="1234"/>
              <a:ext cx="80" cy="203"/>
            </a:xfrm>
            <a:custGeom>
              <a:avLst/>
              <a:gdLst>
                <a:gd name="T0" fmla="*/ 47 w 159"/>
                <a:gd name="T1" fmla="*/ 282 h 406"/>
                <a:gd name="T2" fmla="*/ 45 w 159"/>
                <a:gd name="T3" fmla="*/ 298 h 406"/>
                <a:gd name="T4" fmla="*/ 44 w 159"/>
                <a:gd name="T5" fmla="*/ 310 h 406"/>
                <a:gd name="T6" fmla="*/ 47 w 159"/>
                <a:gd name="T7" fmla="*/ 321 h 406"/>
                <a:gd name="T8" fmla="*/ 56 w 159"/>
                <a:gd name="T9" fmla="*/ 324 h 406"/>
                <a:gd name="T10" fmla="*/ 60 w 159"/>
                <a:gd name="T11" fmla="*/ 319 h 406"/>
                <a:gd name="T12" fmla="*/ 67 w 159"/>
                <a:gd name="T13" fmla="*/ 312 h 406"/>
                <a:gd name="T14" fmla="*/ 73 w 159"/>
                <a:gd name="T15" fmla="*/ 295 h 406"/>
                <a:gd name="T16" fmla="*/ 77 w 159"/>
                <a:gd name="T17" fmla="*/ 275 h 406"/>
                <a:gd name="T18" fmla="*/ 76 w 159"/>
                <a:gd name="T19" fmla="*/ 261 h 406"/>
                <a:gd name="T20" fmla="*/ 67 w 159"/>
                <a:gd name="T21" fmla="*/ 248 h 406"/>
                <a:gd name="T22" fmla="*/ 51 w 159"/>
                <a:gd name="T23" fmla="*/ 228 h 406"/>
                <a:gd name="T24" fmla="*/ 47 w 159"/>
                <a:gd name="T25" fmla="*/ 216 h 406"/>
                <a:gd name="T26" fmla="*/ 45 w 159"/>
                <a:gd name="T27" fmla="*/ 202 h 406"/>
                <a:gd name="T28" fmla="*/ 47 w 159"/>
                <a:gd name="T29" fmla="*/ 184 h 406"/>
                <a:gd name="T30" fmla="*/ 53 w 159"/>
                <a:gd name="T31" fmla="*/ 139 h 406"/>
                <a:gd name="T32" fmla="*/ 68 w 159"/>
                <a:gd name="T33" fmla="*/ 85 h 406"/>
                <a:gd name="T34" fmla="*/ 84 w 159"/>
                <a:gd name="T35" fmla="*/ 48 h 406"/>
                <a:gd name="T36" fmla="*/ 93 w 159"/>
                <a:gd name="T37" fmla="*/ 31 h 406"/>
                <a:gd name="T38" fmla="*/ 102 w 159"/>
                <a:gd name="T39" fmla="*/ 17 h 406"/>
                <a:gd name="T40" fmla="*/ 111 w 159"/>
                <a:gd name="T41" fmla="*/ 8 h 406"/>
                <a:gd name="T42" fmla="*/ 122 w 159"/>
                <a:gd name="T43" fmla="*/ 2 h 406"/>
                <a:gd name="T44" fmla="*/ 133 w 159"/>
                <a:gd name="T45" fmla="*/ 0 h 406"/>
                <a:gd name="T46" fmla="*/ 147 w 159"/>
                <a:gd name="T47" fmla="*/ 2 h 406"/>
                <a:gd name="T48" fmla="*/ 156 w 159"/>
                <a:gd name="T49" fmla="*/ 17 h 406"/>
                <a:gd name="T50" fmla="*/ 159 w 159"/>
                <a:gd name="T51" fmla="*/ 37 h 406"/>
                <a:gd name="T52" fmla="*/ 158 w 159"/>
                <a:gd name="T53" fmla="*/ 56 h 406"/>
                <a:gd name="T54" fmla="*/ 156 w 159"/>
                <a:gd name="T55" fmla="*/ 77 h 406"/>
                <a:gd name="T56" fmla="*/ 151 w 159"/>
                <a:gd name="T57" fmla="*/ 104 h 406"/>
                <a:gd name="T58" fmla="*/ 116 w 159"/>
                <a:gd name="T59" fmla="*/ 110 h 406"/>
                <a:gd name="T60" fmla="*/ 118 w 159"/>
                <a:gd name="T61" fmla="*/ 90 h 406"/>
                <a:gd name="T62" fmla="*/ 113 w 159"/>
                <a:gd name="T63" fmla="*/ 79 h 406"/>
                <a:gd name="T64" fmla="*/ 105 w 159"/>
                <a:gd name="T65" fmla="*/ 80 h 406"/>
                <a:gd name="T66" fmla="*/ 97 w 159"/>
                <a:gd name="T67" fmla="*/ 93 h 406"/>
                <a:gd name="T68" fmla="*/ 91 w 159"/>
                <a:gd name="T69" fmla="*/ 110 h 406"/>
                <a:gd name="T70" fmla="*/ 90 w 159"/>
                <a:gd name="T71" fmla="*/ 127 h 406"/>
                <a:gd name="T72" fmla="*/ 93 w 159"/>
                <a:gd name="T73" fmla="*/ 137 h 406"/>
                <a:gd name="T74" fmla="*/ 108 w 159"/>
                <a:gd name="T75" fmla="*/ 148 h 406"/>
                <a:gd name="T76" fmla="*/ 121 w 159"/>
                <a:gd name="T77" fmla="*/ 168 h 406"/>
                <a:gd name="T78" fmla="*/ 124 w 159"/>
                <a:gd name="T79" fmla="*/ 181 h 406"/>
                <a:gd name="T80" fmla="*/ 124 w 159"/>
                <a:gd name="T81" fmla="*/ 198 h 406"/>
                <a:gd name="T82" fmla="*/ 121 w 159"/>
                <a:gd name="T83" fmla="*/ 224 h 406"/>
                <a:gd name="T84" fmla="*/ 111 w 159"/>
                <a:gd name="T85" fmla="*/ 272 h 406"/>
                <a:gd name="T86" fmla="*/ 96 w 159"/>
                <a:gd name="T87" fmla="*/ 321 h 406"/>
                <a:gd name="T88" fmla="*/ 84 w 159"/>
                <a:gd name="T89" fmla="*/ 352 h 406"/>
                <a:gd name="T90" fmla="*/ 73 w 159"/>
                <a:gd name="T91" fmla="*/ 372 h 406"/>
                <a:gd name="T92" fmla="*/ 62 w 159"/>
                <a:gd name="T93" fmla="*/ 387 h 406"/>
                <a:gd name="T94" fmla="*/ 50 w 159"/>
                <a:gd name="T95" fmla="*/ 399 h 406"/>
                <a:gd name="T96" fmla="*/ 37 w 159"/>
                <a:gd name="T97" fmla="*/ 406 h 406"/>
                <a:gd name="T98" fmla="*/ 24 w 159"/>
                <a:gd name="T99" fmla="*/ 406 h 406"/>
                <a:gd name="T100" fmla="*/ 10 w 159"/>
                <a:gd name="T101" fmla="*/ 398 h 406"/>
                <a:gd name="T102" fmla="*/ 2 w 159"/>
                <a:gd name="T103" fmla="*/ 382 h 406"/>
                <a:gd name="T104" fmla="*/ 0 w 159"/>
                <a:gd name="T105" fmla="*/ 359 h 406"/>
                <a:gd name="T106" fmla="*/ 3 w 159"/>
                <a:gd name="T107" fmla="*/ 327 h 406"/>
                <a:gd name="T108" fmla="*/ 10 w 159"/>
                <a:gd name="T109" fmla="*/ 29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406">
                  <a:moveTo>
                    <a:pt x="10" y="290"/>
                  </a:moveTo>
                  <a:lnTo>
                    <a:pt x="48" y="276"/>
                  </a:lnTo>
                  <a:lnTo>
                    <a:pt x="47" y="282"/>
                  </a:lnTo>
                  <a:lnTo>
                    <a:pt x="47" y="287"/>
                  </a:lnTo>
                  <a:lnTo>
                    <a:pt x="45" y="293"/>
                  </a:lnTo>
                  <a:lnTo>
                    <a:pt x="45" y="298"/>
                  </a:lnTo>
                  <a:lnTo>
                    <a:pt x="45" y="302"/>
                  </a:lnTo>
                  <a:lnTo>
                    <a:pt x="45" y="307"/>
                  </a:lnTo>
                  <a:lnTo>
                    <a:pt x="44" y="310"/>
                  </a:lnTo>
                  <a:lnTo>
                    <a:pt x="45" y="313"/>
                  </a:lnTo>
                  <a:lnTo>
                    <a:pt x="45" y="318"/>
                  </a:lnTo>
                  <a:lnTo>
                    <a:pt x="47" y="321"/>
                  </a:lnTo>
                  <a:lnTo>
                    <a:pt x="48" y="324"/>
                  </a:lnTo>
                  <a:lnTo>
                    <a:pt x="51" y="324"/>
                  </a:lnTo>
                  <a:lnTo>
                    <a:pt x="56" y="324"/>
                  </a:lnTo>
                  <a:lnTo>
                    <a:pt x="57" y="322"/>
                  </a:lnTo>
                  <a:lnTo>
                    <a:pt x="59" y="321"/>
                  </a:lnTo>
                  <a:lnTo>
                    <a:pt x="60" y="319"/>
                  </a:lnTo>
                  <a:lnTo>
                    <a:pt x="62" y="318"/>
                  </a:lnTo>
                  <a:lnTo>
                    <a:pt x="64" y="315"/>
                  </a:lnTo>
                  <a:lnTo>
                    <a:pt x="67" y="312"/>
                  </a:lnTo>
                  <a:lnTo>
                    <a:pt x="68" y="307"/>
                  </a:lnTo>
                  <a:lnTo>
                    <a:pt x="71" y="301"/>
                  </a:lnTo>
                  <a:lnTo>
                    <a:pt x="73" y="295"/>
                  </a:lnTo>
                  <a:lnTo>
                    <a:pt x="76" y="288"/>
                  </a:lnTo>
                  <a:lnTo>
                    <a:pt x="77" y="281"/>
                  </a:lnTo>
                  <a:lnTo>
                    <a:pt x="77" y="275"/>
                  </a:lnTo>
                  <a:lnTo>
                    <a:pt x="77" y="268"/>
                  </a:lnTo>
                  <a:lnTo>
                    <a:pt x="77" y="264"/>
                  </a:lnTo>
                  <a:lnTo>
                    <a:pt x="76" y="261"/>
                  </a:lnTo>
                  <a:lnTo>
                    <a:pt x="74" y="256"/>
                  </a:lnTo>
                  <a:lnTo>
                    <a:pt x="71" y="253"/>
                  </a:lnTo>
                  <a:lnTo>
                    <a:pt x="67" y="248"/>
                  </a:lnTo>
                  <a:lnTo>
                    <a:pt x="60" y="241"/>
                  </a:lnTo>
                  <a:lnTo>
                    <a:pt x="54" y="235"/>
                  </a:lnTo>
                  <a:lnTo>
                    <a:pt x="51" y="228"/>
                  </a:lnTo>
                  <a:lnTo>
                    <a:pt x="48" y="222"/>
                  </a:lnTo>
                  <a:lnTo>
                    <a:pt x="47" y="219"/>
                  </a:lnTo>
                  <a:lnTo>
                    <a:pt x="47" y="216"/>
                  </a:lnTo>
                  <a:lnTo>
                    <a:pt x="45" y="211"/>
                  </a:lnTo>
                  <a:lnTo>
                    <a:pt x="45" y="207"/>
                  </a:lnTo>
                  <a:lnTo>
                    <a:pt x="45" y="202"/>
                  </a:lnTo>
                  <a:lnTo>
                    <a:pt x="45" y="196"/>
                  </a:lnTo>
                  <a:lnTo>
                    <a:pt x="45" y="190"/>
                  </a:lnTo>
                  <a:lnTo>
                    <a:pt x="47" y="184"/>
                  </a:lnTo>
                  <a:lnTo>
                    <a:pt x="48" y="170"/>
                  </a:lnTo>
                  <a:lnTo>
                    <a:pt x="50" y="154"/>
                  </a:lnTo>
                  <a:lnTo>
                    <a:pt x="53" y="139"/>
                  </a:lnTo>
                  <a:lnTo>
                    <a:pt x="57" y="122"/>
                  </a:lnTo>
                  <a:lnTo>
                    <a:pt x="62" y="104"/>
                  </a:lnTo>
                  <a:lnTo>
                    <a:pt x="68" y="85"/>
                  </a:lnTo>
                  <a:lnTo>
                    <a:pt x="74" y="70"/>
                  </a:lnTo>
                  <a:lnTo>
                    <a:pt x="81" y="56"/>
                  </a:lnTo>
                  <a:lnTo>
                    <a:pt x="84" y="48"/>
                  </a:lnTo>
                  <a:lnTo>
                    <a:pt x="87" y="42"/>
                  </a:lnTo>
                  <a:lnTo>
                    <a:pt x="90" y="36"/>
                  </a:lnTo>
                  <a:lnTo>
                    <a:pt x="93" y="31"/>
                  </a:lnTo>
                  <a:lnTo>
                    <a:pt x="96" y="27"/>
                  </a:lnTo>
                  <a:lnTo>
                    <a:pt x="99" y="22"/>
                  </a:lnTo>
                  <a:lnTo>
                    <a:pt x="102" y="17"/>
                  </a:lnTo>
                  <a:lnTo>
                    <a:pt x="105" y="14"/>
                  </a:lnTo>
                  <a:lnTo>
                    <a:pt x="108" y="10"/>
                  </a:lnTo>
                  <a:lnTo>
                    <a:pt x="111" y="8"/>
                  </a:lnTo>
                  <a:lnTo>
                    <a:pt x="114" y="5"/>
                  </a:lnTo>
                  <a:lnTo>
                    <a:pt x="119" y="3"/>
                  </a:lnTo>
                  <a:lnTo>
                    <a:pt x="122" y="2"/>
                  </a:lnTo>
                  <a:lnTo>
                    <a:pt x="125" y="0"/>
                  </a:lnTo>
                  <a:lnTo>
                    <a:pt x="130" y="0"/>
                  </a:lnTo>
                  <a:lnTo>
                    <a:pt x="133" y="0"/>
                  </a:lnTo>
                  <a:lnTo>
                    <a:pt x="138" y="0"/>
                  </a:lnTo>
                  <a:lnTo>
                    <a:pt x="141" y="0"/>
                  </a:lnTo>
                  <a:lnTo>
                    <a:pt x="147" y="2"/>
                  </a:lnTo>
                  <a:lnTo>
                    <a:pt x="151" y="6"/>
                  </a:lnTo>
                  <a:lnTo>
                    <a:pt x="154" y="11"/>
                  </a:lnTo>
                  <a:lnTo>
                    <a:pt x="156" y="17"/>
                  </a:lnTo>
                  <a:lnTo>
                    <a:pt x="158" y="23"/>
                  </a:lnTo>
                  <a:lnTo>
                    <a:pt x="159" y="33"/>
                  </a:lnTo>
                  <a:lnTo>
                    <a:pt x="159" y="37"/>
                  </a:lnTo>
                  <a:lnTo>
                    <a:pt x="159" y="43"/>
                  </a:lnTo>
                  <a:lnTo>
                    <a:pt x="159" y="50"/>
                  </a:lnTo>
                  <a:lnTo>
                    <a:pt x="158" y="56"/>
                  </a:lnTo>
                  <a:lnTo>
                    <a:pt x="158" y="62"/>
                  </a:lnTo>
                  <a:lnTo>
                    <a:pt x="156" y="70"/>
                  </a:lnTo>
                  <a:lnTo>
                    <a:pt x="156" y="77"/>
                  </a:lnTo>
                  <a:lnTo>
                    <a:pt x="154" y="87"/>
                  </a:lnTo>
                  <a:lnTo>
                    <a:pt x="153" y="94"/>
                  </a:lnTo>
                  <a:lnTo>
                    <a:pt x="151" y="104"/>
                  </a:lnTo>
                  <a:lnTo>
                    <a:pt x="133" y="111"/>
                  </a:lnTo>
                  <a:lnTo>
                    <a:pt x="114" y="117"/>
                  </a:lnTo>
                  <a:lnTo>
                    <a:pt x="116" y="110"/>
                  </a:lnTo>
                  <a:lnTo>
                    <a:pt x="118" y="102"/>
                  </a:lnTo>
                  <a:lnTo>
                    <a:pt x="118" y="96"/>
                  </a:lnTo>
                  <a:lnTo>
                    <a:pt x="118" y="90"/>
                  </a:lnTo>
                  <a:lnTo>
                    <a:pt x="118" y="85"/>
                  </a:lnTo>
                  <a:lnTo>
                    <a:pt x="116" y="82"/>
                  </a:lnTo>
                  <a:lnTo>
                    <a:pt x="113" y="79"/>
                  </a:lnTo>
                  <a:lnTo>
                    <a:pt x="111" y="79"/>
                  </a:lnTo>
                  <a:lnTo>
                    <a:pt x="108" y="79"/>
                  </a:lnTo>
                  <a:lnTo>
                    <a:pt x="105" y="80"/>
                  </a:lnTo>
                  <a:lnTo>
                    <a:pt x="102" y="84"/>
                  </a:lnTo>
                  <a:lnTo>
                    <a:pt x="101" y="88"/>
                  </a:lnTo>
                  <a:lnTo>
                    <a:pt x="97" y="93"/>
                  </a:lnTo>
                  <a:lnTo>
                    <a:pt x="96" y="97"/>
                  </a:lnTo>
                  <a:lnTo>
                    <a:pt x="93" y="104"/>
                  </a:lnTo>
                  <a:lnTo>
                    <a:pt x="91" y="110"/>
                  </a:lnTo>
                  <a:lnTo>
                    <a:pt x="90" y="116"/>
                  </a:lnTo>
                  <a:lnTo>
                    <a:pt x="90" y="122"/>
                  </a:lnTo>
                  <a:lnTo>
                    <a:pt x="90" y="127"/>
                  </a:lnTo>
                  <a:lnTo>
                    <a:pt x="90" y="131"/>
                  </a:lnTo>
                  <a:lnTo>
                    <a:pt x="91" y="134"/>
                  </a:lnTo>
                  <a:lnTo>
                    <a:pt x="93" y="137"/>
                  </a:lnTo>
                  <a:lnTo>
                    <a:pt x="96" y="141"/>
                  </a:lnTo>
                  <a:lnTo>
                    <a:pt x="101" y="144"/>
                  </a:lnTo>
                  <a:lnTo>
                    <a:pt x="108" y="148"/>
                  </a:lnTo>
                  <a:lnTo>
                    <a:pt x="113" y="154"/>
                  </a:lnTo>
                  <a:lnTo>
                    <a:pt x="118" y="161"/>
                  </a:lnTo>
                  <a:lnTo>
                    <a:pt x="121" y="168"/>
                  </a:lnTo>
                  <a:lnTo>
                    <a:pt x="122" y="171"/>
                  </a:lnTo>
                  <a:lnTo>
                    <a:pt x="122" y="176"/>
                  </a:lnTo>
                  <a:lnTo>
                    <a:pt x="124" y="181"/>
                  </a:lnTo>
                  <a:lnTo>
                    <a:pt x="124" y="185"/>
                  </a:lnTo>
                  <a:lnTo>
                    <a:pt x="124" y="191"/>
                  </a:lnTo>
                  <a:lnTo>
                    <a:pt x="124" y="198"/>
                  </a:lnTo>
                  <a:lnTo>
                    <a:pt x="124" y="204"/>
                  </a:lnTo>
                  <a:lnTo>
                    <a:pt x="122" y="210"/>
                  </a:lnTo>
                  <a:lnTo>
                    <a:pt x="121" y="224"/>
                  </a:lnTo>
                  <a:lnTo>
                    <a:pt x="119" y="239"/>
                  </a:lnTo>
                  <a:lnTo>
                    <a:pt x="116" y="255"/>
                  </a:lnTo>
                  <a:lnTo>
                    <a:pt x="111" y="272"/>
                  </a:lnTo>
                  <a:lnTo>
                    <a:pt x="107" y="288"/>
                  </a:lnTo>
                  <a:lnTo>
                    <a:pt x="102" y="304"/>
                  </a:lnTo>
                  <a:lnTo>
                    <a:pt x="96" y="321"/>
                  </a:lnTo>
                  <a:lnTo>
                    <a:pt x="90" y="336"/>
                  </a:lnTo>
                  <a:lnTo>
                    <a:pt x="87" y="344"/>
                  </a:lnTo>
                  <a:lnTo>
                    <a:pt x="84" y="352"/>
                  </a:lnTo>
                  <a:lnTo>
                    <a:pt x="79" y="359"/>
                  </a:lnTo>
                  <a:lnTo>
                    <a:pt x="76" y="366"/>
                  </a:lnTo>
                  <a:lnTo>
                    <a:pt x="73" y="372"/>
                  </a:lnTo>
                  <a:lnTo>
                    <a:pt x="68" y="376"/>
                  </a:lnTo>
                  <a:lnTo>
                    <a:pt x="65" y="382"/>
                  </a:lnTo>
                  <a:lnTo>
                    <a:pt x="62" y="387"/>
                  </a:lnTo>
                  <a:lnTo>
                    <a:pt x="57" y="392"/>
                  </a:lnTo>
                  <a:lnTo>
                    <a:pt x="54" y="395"/>
                  </a:lnTo>
                  <a:lnTo>
                    <a:pt x="50" y="399"/>
                  </a:lnTo>
                  <a:lnTo>
                    <a:pt x="47" y="401"/>
                  </a:lnTo>
                  <a:lnTo>
                    <a:pt x="42" y="404"/>
                  </a:lnTo>
                  <a:lnTo>
                    <a:pt x="37" y="406"/>
                  </a:lnTo>
                  <a:lnTo>
                    <a:pt x="33" y="406"/>
                  </a:lnTo>
                  <a:lnTo>
                    <a:pt x="30" y="406"/>
                  </a:lnTo>
                  <a:lnTo>
                    <a:pt x="24" y="406"/>
                  </a:lnTo>
                  <a:lnTo>
                    <a:pt x="17" y="404"/>
                  </a:lnTo>
                  <a:lnTo>
                    <a:pt x="13" y="401"/>
                  </a:lnTo>
                  <a:lnTo>
                    <a:pt x="10" y="398"/>
                  </a:lnTo>
                  <a:lnTo>
                    <a:pt x="7" y="393"/>
                  </a:lnTo>
                  <a:lnTo>
                    <a:pt x="3" y="389"/>
                  </a:lnTo>
                  <a:lnTo>
                    <a:pt x="2" y="382"/>
                  </a:lnTo>
                  <a:lnTo>
                    <a:pt x="2" y="376"/>
                  </a:lnTo>
                  <a:lnTo>
                    <a:pt x="0" y="367"/>
                  </a:lnTo>
                  <a:lnTo>
                    <a:pt x="0" y="359"/>
                  </a:lnTo>
                  <a:lnTo>
                    <a:pt x="2" y="349"/>
                  </a:lnTo>
                  <a:lnTo>
                    <a:pt x="2" y="339"/>
                  </a:lnTo>
                  <a:lnTo>
                    <a:pt x="3" y="327"/>
                  </a:lnTo>
                  <a:lnTo>
                    <a:pt x="5" y="316"/>
                  </a:lnTo>
                  <a:lnTo>
                    <a:pt x="8" y="302"/>
                  </a:lnTo>
                  <a:lnTo>
                    <a:pt x="10" y="290"/>
                  </a:lnTo>
                </a:path>
              </a:pathLst>
            </a:custGeom>
            <a:noFill/>
            <a:ln w="1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346"/>
            <p:cNvSpPr>
              <a:spLocks noEditPoints="1"/>
            </p:cNvSpPr>
            <p:nvPr/>
          </p:nvSpPr>
          <p:spPr bwMode="auto">
            <a:xfrm>
              <a:off x="2892" y="1107"/>
              <a:ext cx="1994" cy="414"/>
            </a:xfrm>
            <a:custGeom>
              <a:avLst/>
              <a:gdLst>
                <a:gd name="T0" fmla="*/ 3987 w 3987"/>
                <a:gd name="T1" fmla="*/ 0 h 828"/>
                <a:gd name="T2" fmla="*/ 3987 w 3987"/>
                <a:gd name="T3" fmla="*/ 828 h 828"/>
                <a:gd name="T4" fmla="*/ 0 w 3987"/>
                <a:gd name="T5" fmla="*/ 828 h 828"/>
                <a:gd name="T6" fmla="*/ 0 w 3987"/>
                <a:gd name="T7" fmla="*/ 0 h 828"/>
                <a:gd name="T8" fmla="*/ 3987 w 3987"/>
                <a:gd name="T9" fmla="*/ 0 h 828"/>
                <a:gd name="T10" fmla="*/ 34 w 3987"/>
                <a:gd name="T11" fmla="*/ 34 h 828"/>
                <a:gd name="T12" fmla="*/ 34 w 3987"/>
                <a:gd name="T13" fmla="*/ 794 h 828"/>
                <a:gd name="T14" fmla="*/ 3953 w 3987"/>
                <a:gd name="T15" fmla="*/ 794 h 828"/>
                <a:gd name="T16" fmla="*/ 3953 w 3987"/>
                <a:gd name="T17" fmla="*/ 34 h 828"/>
                <a:gd name="T18" fmla="*/ 34 w 3987"/>
                <a:gd name="T19" fmla="*/ 34 h 828"/>
                <a:gd name="T20" fmla="*/ 3940 w 3987"/>
                <a:gd name="T21" fmla="*/ 46 h 828"/>
                <a:gd name="T22" fmla="*/ 3940 w 3987"/>
                <a:gd name="T23" fmla="*/ 781 h 828"/>
                <a:gd name="T24" fmla="*/ 46 w 3987"/>
                <a:gd name="T25" fmla="*/ 781 h 828"/>
                <a:gd name="T26" fmla="*/ 46 w 3987"/>
                <a:gd name="T27" fmla="*/ 46 h 828"/>
                <a:gd name="T28" fmla="*/ 3940 w 3987"/>
                <a:gd name="T29" fmla="*/ 46 h 828"/>
                <a:gd name="T30" fmla="*/ 57 w 3987"/>
                <a:gd name="T31" fmla="*/ 57 h 828"/>
                <a:gd name="T32" fmla="*/ 57 w 3987"/>
                <a:gd name="T33" fmla="*/ 771 h 828"/>
                <a:gd name="T34" fmla="*/ 3930 w 3987"/>
                <a:gd name="T35" fmla="*/ 771 h 828"/>
                <a:gd name="T36" fmla="*/ 3930 w 3987"/>
                <a:gd name="T37" fmla="*/ 57 h 828"/>
                <a:gd name="T38" fmla="*/ 57 w 3987"/>
                <a:gd name="T39" fmla="*/ 57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7" h="828">
                  <a:moveTo>
                    <a:pt x="3987" y="0"/>
                  </a:moveTo>
                  <a:lnTo>
                    <a:pt x="3987" y="828"/>
                  </a:lnTo>
                  <a:lnTo>
                    <a:pt x="0" y="828"/>
                  </a:lnTo>
                  <a:lnTo>
                    <a:pt x="0" y="0"/>
                  </a:lnTo>
                  <a:lnTo>
                    <a:pt x="3987" y="0"/>
                  </a:lnTo>
                  <a:close/>
                  <a:moveTo>
                    <a:pt x="34" y="34"/>
                  </a:moveTo>
                  <a:lnTo>
                    <a:pt x="34" y="794"/>
                  </a:lnTo>
                  <a:lnTo>
                    <a:pt x="3953" y="794"/>
                  </a:lnTo>
                  <a:lnTo>
                    <a:pt x="3953" y="34"/>
                  </a:lnTo>
                  <a:lnTo>
                    <a:pt x="34" y="34"/>
                  </a:lnTo>
                  <a:close/>
                  <a:moveTo>
                    <a:pt x="3940" y="46"/>
                  </a:moveTo>
                  <a:lnTo>
                    <a:pt x="3940" y="781"/>
                  </a:lnTo>
                  <a:lnTo>
                    <a:pt x="46" y="781"/>
                  </a:lnTo>
                  <a:lnTo>
                    <a:pt x="46" y="46"/>
                  </a:lnTo>
                  <a:lnTo>
                    <a:pt x="3940" y="46"/>
                  </a:lnTo>
                  <a:close/>
                  <a:moveTo>
                    <a:pt x="57" y="57"/>
                  </a:moveTo>
                  <a:lnTo>
                    <a:pt x="57" y="771"/>
                  </a:lnTo>
                  <a:lnTo>
                    <a:pt x="3930" y="771"/>
                  </a:lnTo>
                  <a:lnTo>
                    <a:pt x="3930" y="57"/>
                  </a:lnTo>
                  <a:lnTo>
                    <a:pt x="57" y="57"/>
                  </a:lnTo>
                  <a:close/>
                </a:path>
              </a:pathLst>
            </a:custGeom>
            <a:solidFill>
              <a:srgbClr val="000000"/>
            </a:solidFill>
            <a:ln w="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16</a:t>
            </a:fld>
            <a:endParaRPr lang="en-US"/>
          </a:p>
        </p:txBody>
      </p:sp>
    </p:spTree>
    <p:extLst>
      <p:ext uri="{BB962C8B-B14F-4D97-AF65-F5344CB8AC3E}">
        <p14:creationId xmlns:p14="http://schemas.microsoft.com/office/powerpoint/2010/main" val="351340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Software Capability Maturity Model (CMM)</a:t>
            </a:r>
          </a:p>
        </p:txBody>
      </p:sp>
      <p:sp>
        <p:nvSpPr>
          <p:cNvPr id="3" name="Content Placeholder 2"/>
          <p:cNvSpPr>
            <a:spLocks noGrp="1"/>
          </p:cNvSpPr>
          <p:nvPr>
            <p:ph idx="1"/>
          </p:nvPr>
        </p:nvSpPr>
        <p:spPr/>
        <p:txBody>
          <a:bodyPr/>
          <a:lstStyle/>
          <a:p>
            <a:r>
              <a:rPr lang="en-US"/>
              <a:t>Developed by the Software Engineering Institute (SEI), sponsored by the U.S. Department of Defense (DoD) in the late 1980s</a:t>
            </a:r>
          </a:p>
          <a:p>
            <a:r>
              <a:rPr lang="en-US"/>
              <a:t>A methodology used to </a:t>
            </a:r>
            <a:r>
              <a:rPr lang="en-US" b="1"/>
              <a:t>develop</a:t>
            </a:r>
            <a:r>
              <a:rPr lang="en-US"/>
              <a:t> and </a:t>
            </a:r>
            <a:r>
              <a:rPr lang="en-US" b="1"/>
              <a:t>refine</a:t>
            </a:r>
            <a:r>
              <a:rPr lang="en-US"/>
              <a:t> an organization's software development process, from </a:t>
            </a:r>
            <a:r>
              <a:rPr lang="en-US" i="1"/>
              <a:t>ad hoc</a:t>
            </a:r>
            <a:r>
              <a:rPr lang="en-US"/>
              <a:t> practices, to formally defined steps</a:t>
            </a:r>
          </a:p>
          <a:p>
            <a:r>
              <a:rPr lang="en-US"/>
              <a:t>It has been widely adopted in industry, primarily by large software development organizations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17</a:t>
            </a:fld>
            <a:endParaRPr lang="en-US"/>
          </a:p>
        </p:txBody>
      </p:sp>
    </p:spTree>
    <p:extLst>
      <p:ext uri="{BB962C8B-B14F-4D97-AF65-F5344CB8AC3E}">
        <p14:creationId xmlns:p14="http://schemas.microsoft.com/office/powerpoint/2010/main" val="371428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principles of CMM</a:t>
            </a:r>
          </a:p>
        </p:txBody>
      </p:sp>
      <p:sp>
        <p:nvSpPr>
          <p:cNvPr id="3" name="Content Placeholder 2"/>
          <p:cNvSpPr>
            <a:spLocks noGrp="1"/>
          </p:cNvSpPr>
          <p:nvPr>
            <p:ph idx="1"/>
          </p:nvPr>
        </p:nvSpPr>
        <p:spPr/>
        <p:txBody>
          <a:bodyPr>
            <a:normAutofit fontScale="92500" lnSpcReduction="10000"/>
          </a:bodyPr>
          <a:lstStyle/>
          <a:p>
            <a:r>
              <a:rPr lang="en-US" b="1"/>
              <a:t>Quantitative management methods </a:t>
            </a:r>
            <a:r>
              <a:rPr lang="en-US"/>
              <a:t>increases the  organization's capability to control the quality and improve the productivity</a:t>
            </a:r>
          </a:p>
          <a:p>
            <a:r>
              <a:rPr lang="en-US"/>
              <a:t>Application of the </a:t>
            </a:r>
            <a:r>
              <a:rPr lang="en-US" b="1"/>
              <a:t>five-level</a:t>
            </a:r>
            <a:r>
              <a:rPr lang="en-US"/>
              <a:t> capability maturity model that enables to evaluate the achievements and determine the  efforts needed to reach the next capability</a:t>
            </a:r>
          </a:p>
          <a:p>
            <a:r>
              <a:rPr lang="en-US"/>
              <a:t>Generic process areas that </a:t>
            </a:r>
            <a:r>
              <a:rPr lang="en-US" b="1"/>
              <a:t>define the “what”</a:t>
            </a:r>
            <a:r>
              <a:rPr lang="en-US"/>
              <a:t> — not “how” enables the model's applicability to a wide range of  implementation organizations:</a:t>
            </a:r>
          </a:p>
          <a:p>
            <a:pPr lvl="1"/>
            <a:r>
              <a:rPr lang="en-US"/>
              <a:t>it allows use of any life cycle model</a:t>
            </a:r>
          </a:p>
          <a:p>
            <a:pPr lvl="1"/>
            <a:r>
              <a:rPr lang="en-US"/>
              <a:t>it allows use of any design methodology, development tool and programming language</a:t>
            </a:r>
          </a:p>
          <a:p>
            <a:pPr lvl="1"/>
            <a:r>
              <a:rPr lang="en-US"/>
              <a:t>it does not specify any particular documentation standard</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18</a:t>
            </a:fld>
            <a:endParaRPr lang="en-US"/>
          </a:p>
        </p:txBody>
      </p:sp>
    </p:spTree>
    <p:extLst>
      <p:ext uri="{BB962C8B-B14F-4D97-AF65-F5344CB8AC3E}">
        <p14:creationId xmlns:p14="http://schemas.microsoft.com/office/powerpoint/2010/main" val="1990403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SW-CMM Levels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56471"/>
              </p:ext>
            </p:extLst>
          </p:nvPr>
        </p:nvGraphicFramePr>
        <p:xfrm>
          <a:off x="0" y="1442720"/>
          <a:ext cx="9144000" cy="54914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370840">
                <a:tc>
                  <a:txBody>
                    <a:bodyPr/>
                    <a:lstStyle/>
                    <a:p>
                      <a:r>
                        <a:rPr lang="en-US" sz="1600"/>
                        <a:t>Level</a:t>
                      </a:r>
                    </a:p>
                  </a:txBody>
                  <a:tcPr/>
                </a:tc>
                <a:tc>
                  <a:txBody>
                    <a:bodyPr/>
                    <a:lstStyle/>
                    <a:p>
                      <a:r>
                        <a:rPr lang="en-US" sz="1600"/>
                        <a:t>Focus</a:t>
                      </a:r>
                    </a:p>
                  </a:txBody>
                  <a:tcPr/>
                </a:tc>
                <a:tc>
                  <a:txBody>
                    <a:bodyPr/>
                    <a:lstStyle/>
                    <a:p>
                      <a:r>
                        <a:rPr lang="en-US" sz="1600"/>
                        <a:t>Decription</a:t>
                      </a:r>
                    </a:p>
                  </a:txBody>
                  <a:tcPr/>
                </a:tc>
                <a:extLst>
                  <a:ext uri="{0D108BD9-81ED-4DB2-BD59-A6C34878D82A}">
                    <a16:rowId xmlns:a16="http://schemas.microsoft.com/office/drawing/2014/main" val="10000"/>
                  </a:ext>
                </a:extLst>
              </a:tr>
              <a:tr h="370840">
                <a:tc>
                  <a:txBody>
                    <a:bodyPr/>
                    <a:lstStyle/>
                    <a:p>
                      <a:r>
                        <a:rPr lang="en-US" sz="1500"/>
                        <a:t>5: Optimizing</a:t>
                      </a:r>
                    </a:p>
                  </a:txBody>
                  <a:tcPr/>
                </a:tc>
                <a:tc>
                  <a:txBody>
                    <a:bodyPr/>
                    <a:lstStyle/>
                    <a:p>
                      <a:r>
                        <a:rPr lang="en-US" sz="1500"/>
                        <a:t>Continuous Process </a:t>
                      </a:r>
                    </a:p>
                    <a:p>
                      <a:r>
                        <a:rPr lang="en-US" sz="1500"/>
                        <a:t>Improvement </a:t>
                      </a:r>
                    </a:p>
                  </a:txBody>
                  <a:tcPr/>
                </a:tc>
                <a:tc>
                  <a:txBody>
                    <a:bodyPr/>
                    <a:lstStyle/>
                    <a:p>
                      <a:r>
                        <a:rPr lang="en-US" sz="1800" b="1"/>
                        <a:t>Continuous process improvement</a:t>
                      </a:r>
                      <a:r>
                        <a:rPr lang="en-US" sz="1800"/>
                        <a:t> is enabled by quantitative feedback from the process and from piloting innovative ideas and technologies</a:t>
                      </a:r>
                    </a:p>
                  </a:txBody>
                  <a:tcPr/>
                </a:tc>
                <a:extLst>
                  <a:ext uri="{0D108BD9-81ED-4DB2-BD59-A6C34878D82A}">
                    <a16:rowId xmlns:a16="http://schemas.microsoft.com/office/drawing/2014/main" val="10001"/>
                  </a:ext>
                </a:extLst>
              </a:tr>
              <a:tr h="370840">
                <a:tc>
                  <a:txBody>
                    <a:bodyPr/>
                    <a:lstStyle/>
                    <a:p>
                      <a:r>
                        <a:rPr lang="en-US" sz="1500"/>
                        <a:t>4: Managed</a:t>
                      </a:r>
                    </a:p>
                  </a:txBody>
                  <a:tcPr/>
                </a:tc>
                <a:tc>
                  <a:txBody>
                    <a:bodyPr/>
                    <a:lstStyle/>
                    <a:p>
                      <a:r>
                        <a:rPr lang="en-US" sz="1500"/>
                        <a:t>Product and Process </a:t>
                      </a:r>
                    </a:p>
                    <a:p>
                      <a:r>
                        <a:rPr lang="en-US" sz="1500"/>
                        <a:t>Quality </a:t>
                      </a:r>
                    </a:p>
                  </a:txBody>
                  <a:tcPr/>
                </a:tc>
                <a:tc>
                  <a:txBody>
                    <a:bodyPr/>
                    <a:lstStyle/>
                    <a:p>
                      <a:r>
                        <a:rPr lang="en-US" sz="1800" b="1"/>
                        <a:t>Detailed measures</a:t>
                      </a:r>
                      <a:r>
                        <a:rPr lang="en-US" sz="1800"/>
                        <a:t> of the software process and product quality are collected. Both the software process and products are</a:t>
                      </a:r>
                      <a:r>
                        <a:rPr lang="en-US" sz="1800" baseline="0"/>
                        <a:t> </a:t>
                      </a:r>
                      <a:r>
                        <a:rPr lang="en-US" sz="1800"/>
                        <a:t>quantitatively understood and controlled</a:t>
                      </a:r>
                    </a:p>
                  </a:txBody>
                  <a:tcPr/>
                </a:tc>
                <a:extLst>
                  <a:ext uri="{0D108BD9-81ED-4DB2-BD59-A6C34878D82A}">
                    <a16:rowId xmlns:a16="http://schemas.microsoft.com/office/drawing/2014/main" val="10002"/>
                  </a:ext>
                </a:extLst>
              </a:tr>
              <a:tr h="370840">
                <a:tc>
                  <a:txBody>
                    <a:bodyPr/>
                    <a:lstStyle/>
                    <a:p>
                      <a:r>
                        <a:rPr lang="en-US" sz="1500"/>
                        <a:t>3: Defined</a:t>
                      </a:r>
                    </a:p>
                  </a:txBody>
                  <a:tcPr/>
                </a:tc>
                <a:tc>
                  <a:txBody>
                    <a:bodyPr/>
                    <a:lstStyle/>
                    <a:p>
                      <a:r>
                        <a:rPr lang="en-US" sz="1500"/>
                        <a:t>Engineering Process</a:t>
                      </a:r>
                    </a:p>
                  </a:txBody>
                  <a:tcPr/>
                </a:tc>
                <a:tc>
                  <a:txBody>
                    <a:bodyPr/>
                    <a:lstStyle/>
                    <a:p>
                      <a:r>
                        <a:rPr lang="en-US" sz="1800"/>
                        <a:t>The software process for both management and engineering activities is </a:t>
                      </a:r>
                      <a:r>
                        <a:rPr lang="en-US" sz="1800" b="1"/>
                        <a:t>documented, standardized, and integrated</a:t>
                      </a:r>
                      <a:r>
                        <a:rPr lang="en-US" sz="1800"/>
                        <a:t> into a standard software process for the organization. All projects use an approved, tailored version of the organization's standard software process for developing and maintaining software</a:t>
                      </a:r>
                    </a:p>
                  </a:txBody>
                  <a:tcPr/>
                </a:tc>
                <a:extLst>
                  <a:ext uri="{0D108BD9-81ED-4DB2-BD59-A6C34878D82A}">
                    <a16:rowId xmlns:a16="http://schemas.microsoft.com/office/drawing/2014/main" val="10003"/>
                  </a:ext>
                </a:extLst>
              </a:tr>
              <a:tr h="370840">
                <a:tc>
                  <a:txBody>
                    <a:bodyPr/>
                    <a:lstStyle/>
                    <a:p>
                      <a:r>
                        <a:rPr lang="en-US" sz="1500"/>
                        <a:t>2: Repeatable</a:t>
                      </a:r>
                    </a:p>
                  </a:txBody>
                  <a:tcPr/>
                </a:tc>
                <a:tc>
                  <a:txBody>
                    <a:bodyPr/>
                    <a:lstStyle/>
                    <a:p>
                      <a:r>
                        <a:rPr lang="en-US" sz="1500"/>
                        <a:t>Project Management</a:t>
                      </a:r>
                    </a:p>
                  </a:txBody>
                  <a:tcPr/>
                </a:tc>
                <a:tc>
                  <a:txBody>
                    <a:bodyPr/>
                    <a:lstStyle/>
                    <a:p>
                      <a:r>
                        <a:rPr lang="en-US" sz="1800"/>
                        <a:t>Basic project management processes are established to </a:t>
                      </a:r>
                      <a:r>
                        <a:rPr lang="en-US" sz="1800" b="1"/>
                        <a:t>track</a:t>
                      </a:r>
                      <a:r>
                        <a:rPr lang="en-US" sz="1800"/>
                        <a:t> </a:t>
                      </a:r>
                      <a:r>
                        <a:rPr lang="en-US" sz="1800" b="1"/>
                        <a:t>cost, schedule, and functionality</a:t>
                      </a:r>
                      <a:r>
                        <a:rPr lang="en-US" sz="1800"/>
                        <a:t>. The necessary process discipline is in place to repeat earlier successes on projects with similar applications</a:t>
                      </a:r>
                    </a:p>
                  </a:txBody>
                  <a:tcPr/>
                </a:tc>
                <a:extLst>
                  <a:ext uri="{0D108BD9-81ED-4DB2-BD59-A6C34878D82A}">
                    <a16:rowId xmlns:a16="http://schemas.microsoft.com/office/drawing/2014/main" val="10004"/>
                  </a:ext>
                </a:extLst>
              </a:tr>
              <a:tr h="370840">
                <a:tc>
                  <a:txBody>
                    <a:bodyPr/>
                    <a:lstStyle/>
                    <a:p>
                      <a:r>
                        <a:rPr lang="en-US" sz="1500"/>
                        <a:t>1: Initial </a:t>
                      </a:r>
                    </a:p>
                  </a:txBody>
                  <a:tcPr/>
                </a:tc>
                <a:tc>
                  <a:txBody>
                    <a:bodyPr/>
                    <a:lstStyle/>
                    <a:p>
                      <a:r>
                        <a:rPr lang="en-US" sz="1500"/>
                        <a:t>No focus</a:t>
                      </a:r>
                    </a:p>
                  </a:txBody>
                  <a:tcPr/>
                </a:tc>
                <a:tc>
                  <a:txBody>
                    <a:bodyPr/>
                    <a:lstStyle/>
                    <a:p>
                      <a:r>
                        <a:rPr lang="en-US" sz="1800"/>
                        <a:t>Project success primary depends on individuals and their heroics</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19</a:t>
            </a:fld>
            <a:endParaRPr lang="en-US"/>
          </a:p>
        </p:txBody>
      </p:sp>
    </p:spTree>
    <p:extLst>
      <p:ext uri="{BB962C8B-B14F-4D97-AF65-F5344CB8AC3E}">
        <p14:creationId xmlns:p14="http://schemas.microsoft.com/office/powerpoint/2010/main" val="286494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1646"/>
            <a:ext cx="8305800" cy="570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57200"/>
            <a:ext cx="8382000" cy="838200"/>
          </a:xfrm>
        </p:spPr>
        <p:txBody>
          <a:bodyPr/>
          <a:lstStyle/>
          <a:p>
            <a:r>
              <a:rPr lang="en-US"/>
              <a:t>SQA Architecture</a:t>
            </a:r>
          </a:p>
        </p:txBody>
      </p:sp>
      <p:sp>
        <p:nvSpPr>
          <p:cNvPr id="3" name="Rectangle 2"/>
          <p:cNvSpPr/>
          <p:nvPr/>
        </p:nvSpPr>
        <p:spPr>
          <a:xfrm flipH="1" flipV="1">
            <a:off x="7162800" y="5029200"/>
            <a:ext cx="1676400" cy="990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flipH="1" flipV="1">
            <a:off x="533400" y="6038850"/>
            <a:ext cx="8305800" cy="8191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a:t>
            </a:fld>
            <a:endParaRPr lang="en-US"/>
          </a:p>
        </p:txBody>
      </p:sp>
    </p:spTree>
    <p:extLst>
      <p:ext uri="{BB962C8B-B14F-4D97-AF65-F5344CB8AC3E}">
        <p14:creationId xmlns:p14="http://schemas.microsoft.com/office/powerpoint/2010/main" val="86612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CMMI</a:t>
            </a:r>
          </a:p>
        </p:txBody>
      </p:sp>
      <p:sp>
        <p:nvSpPr>
          <p:cNvPr id="3" name="Content Placeholder 2"/>
          <p:cNvSpPr>
            <a:spLocks noGrp="1"/>
          </p:cNvSpPr>
          <p:nvPr>
            <p:ph idx="1"/>
          </p:nvPr>
        </p:nvSpPr>
        <p:spPr/>
        <p:txBody>
          <a:bodyPr/>
          <a:lstStyle/>
          <a:p>
            <a:r>
              <a:rPr lang="en-US"/>
              <a:t>CMMI is the successor of the CMM</a:t>
            </a:r>
          </a:p>
          <a:p>
            <a:r>
              <a:rPr lang="en-US"/>
              <a:t>In 2002, CMMI Version 1.1 was released, Version 1.2 followed in August 2006, and CMMI Version 1.3 in November 2010</a:t>
            </a:r>
          </a:p>
          <a:p>
            <a:r>
              <a:rPr lang="en-US"/>
              <a:t>The CMMI structure</a:t>
            </a:r>
          </a:p>
          <a:p>
            <a:pPr lvl="1"/>
            <a:r>
              <a:rPr lang="en-US"/>
              <a:t>Capability maturity level 1: Initial</a:t>
            </a:r>
          </a:p>
          <a:p>
            <a:pPr lvl="1"/>
            <a:r>
              <a:rPr lang="en-US"/>
              <a:t>Capability maturity level 2: Managed</a:t>
            </a:r>
          </a:p>
          <a:p>
            <a:pPr lvl="1"/>
            <a:r>
              <a:rPr lang="en-US"/>
              <a:t>Capability maturity level 3: Defined</a:t>
            </a:r>
          </a:p>
          <a:p>
            <a:pPr lvl="1"/>
            <a:r>
              <a:rPr lang="en-US" b="1"/>
              <a:t>Capability maturity level 4: Quantitatively managed</a:t>
            </a:r>
          </a:p>
          <a:p>
            <a:pPr lvl="1"/>
            <a:r>
              <a:rPr lang="en-US"/>
              <a:t>Capability maturity level 5: Optimizing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20</a:t>
            </a:fld>
            <a:endParaRPr lang="en-US"/>
          </a:p>
        </p:txBody>
      </p:sp>
    </p:spTree>
    <p:extLst>
      <p:ext uri="{BB962C8B-B14F-4D97-AF65-F5344CB8AC3E}">
        <p14:creationId xmlns:p14="http://schemas.microsoft.com/office/powerpoint/2010/main" val="168678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Comparisons, contrasts and applicability</a:t>
            </a:r>
          </a:p>
        </p:txBody>
      </p:sp>
      <p:sp>
        <p:nvSpPr>
          <p:cNvPr id="3" name="Content Placeholder 2"/>
          <p:cNvSpPr>
            <a:spLocks noGrp="1"/>
          </p:cNvSpPr>
          <p:nvPr>
            <p:ph idx="1"/>
          </p:nvPr>
        </p:nvSpPr>
        <p:spPr/>
        <p:txBody>
          <a:bodyPr/>
          <a:lstStyle/>
          <a:p>
            <a:r>
              <a:rPr lang="en-US"/>
              <a:t>Similar</a:t>
            </a:r>
          </a:p>
          <a:p>
            <a:pPr lvl="1"/>
            <a:r>
              <a:rPr lang="en-US"/>
              <a:t>the CMM and ISO 9000 address similar issues and have the common concern of quality and process management</a:t>
            </a:r>
          </a:p>
          <a:p>
            <a:r>
              <a:rPr lang="en-US"/>
              <a:t>Difference</a:t>
            </a:r>
          </a:p>
        </p:txBody>
      </p:sp>
      <p:graphicFrame>
        <p:nvGraphicFramePr>
          <p:cNvPr id="4" name="Table 3"/>
          <p:cNvGraphicFramePr>
            <a:graphicFrameLocks noGrp="1"/>
          </p:cNvGraphicFramePr>
          <p:nvPr>
            <p:extLst>
              <p:ext uri="{D42A27DB-BD31-4B8C-83A1-F6EECF244321}">
                <p14:modId xmlns:p14="http://schemas.microsoft.com/office/powerpoint/2010/main" val="1813677868"/>
              </p:ext>
            </p:extLst>
          </p:nvPr>
        </p:nvGraphicFramePr>
        <p:xfrm>
          <a:off x="838200" y="3581400"/>
          <a:ext cx="7924800" cy="24688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ctr"/>
                      <a:r>
                        <a:rPr lang="en-US" sz="2400">
                          <a:latin typeface="+mj-lt"/>
                        </a:rPr>
                        <a:t>ISO</a:t>
                      </a:r>
                    </a:p>
                  </a:txBody>
                  <a:tcPr/>
                </a:tc>
                <a:tc>
                  <a:txBody>
                    <a:bodyPr/>
                    <a:lstStyle/>
                    <a:p>
                      <a:pPr algn="ctr"/>
                      <a:r>
                        <a:rPr lang="en-US" sz="2400">
                          <a:latin typeface="+mj-lt"/>
                        </a:rPr>
                        <a:t>CMM</a:t>
                      </a:r>
                    </a:p>
                  </a:txBody>
                  <a:tcPr/>
                </a:tc>
                <a:extLst>
                  <a:ext uri="{0D108BD9-81ED-4DB2-BD59-A6C34878D82A}">
                    <a16:rowId xmlns:a16="http://schemas.microsoft.com/office/drawing/2014/main" val="10000"/>
                  </a:ext>
                </a:extLst>
              </a:tr>
              <a:tr h="370840">
                <a:tc>
                  <a:txBody>
                    <a:bodyPr/>
                    <a:lstStyle/>
                    <a:p>
                      <a:r>
                        <a:rPr lang="en-US" sz="2400">
                          <a:latin typeface="+mj-lt"/>
                        </a:rPr>
                        <a:t>Focus on the </a:t>
                      </a:r>
                      <a:r>
                        <a:rPr lang="en-US" sz="2400" b="1">
                          <a:latin typeface="+mj-lt"/>
                        </a:rPr>
                        <a:t>customer-supplier</a:t>
                      </a:r>
                      <a:r>
                        <a:rPr lang="en-US" sz="2400">
                          <a:latin typeface="+mj-lt"/>
                        </a:rPr>
                        <a:t> relationship</a:t>
                      </a:r>
                    </a:p>
                  </a:txBody>
                  <a:tcPr/>
                </a:tc>
                <a:tc>
                  <a:txBody>
                    <a:bodyPr/>
                    <a:lstStyle/>
                    <a:p>
                      <a:r>
                        <a:rPr lang="en-US" sz="2400">
                          <a:latin typeface="+mj-lt"/>
                        </a:rPr>
                        <a:t>The attention on the software </a:t>
                      </a:r>
                      <a:r>
                        <a:rPr lang="en-US" sz="2400" b="1">
                          <a:latin typeface="+mj-lt"/>
                        </a:rPr>
                        <a:t>supplier</a:t>
                      </a:r>
                      <a:r>
                        <a:rPr lang="en-US" sz="2400">
                          <a:latin typeface="+mj-lt"/>
                        </a:rPr>
                        <a:t> to improve its internal processes</a:t>
                      </a:r>
                    </a:p>
                  </a:txBody>
                  <a:tcPr/>
                </a:tc>
                <a:extLst>
                  <a:ext uri="{0D108BD9-81ED-4DB2-BD59-A6C34878D82A}">
                    <a16:rowId xmlns:a16="http://schemas.microsoft.com/office/drawing/2014/main" val="10001"/>
                  </a:ext>
                </a:extLst>
              </a:tr>
              <a:tr h="370840">
                <a:tc>
                  <a:txBody>
                    <a:bodyPr/>
                    <a:lstStyle/>
                    <a:p>
                      <a:r>
                        <a:rPr lang="en-US" sz="2400" b="0">
                          <a:latin typeface="+mj-lt"/>
                        </a:rPr>
                        <a:t>Wide range of industries</a:t>
                      </a:r>
                    </a:p>
                  </a:txBody>
                  <a:tcPr/>
                </a:tc>
                <a:tc>
                  <a:txBody>
                    <a:bodyPr/>
                    <a:lstStyle/>
                    <a:p>
                      <a:r>
                        <a:rPr lang="en-US" sz="2400">
                          <a:latin typeface="+mj-lt"/>
                        </a:rPr>
                        <a:t>Specific to the software industry</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21</a:t>
            </a:fld>
            <a:endParaRPr lang="en-US"/>
          </a:p>
        </p:txBody>
      </p:sp>
    </p:spTree>
    <p:extLst>
      <p:ext uri="{BB962C8B-B14F-4D97-AF65-F5344CB8AC3E}">
        <p14:creationId xmlns:p14="http://schemas.microsoft.com/office/powerpoint/2010/main" val="3485744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Comparisons, contrasts and applicability</a:t>
            </a:r>
          </a:p>
        </p:txBody>
      </p:sp>
      <p:graphicFrame>
        <p:nvGraphicFramePr>
          <p:cNvPr id="4" name="Table 3"/>
          <p:cNvGraphicFramePr>
            <a:graphicFrameLocks noGrp="1"/>
          </p:cNvGraphicFramePr>
          <p:nvPr>
            <p:extLst>
              <p:ext uri="{D42A27DB-BD31-4B8C-83A1-F6EECF244321}">
                <p14:modId xmlns:p14="http://schemas.microsoft.com/office/powerpoint/2010/main" val="3828557088"/>
              </p:ext>
            </p:extLst>
          </p:nvPr>
        </p:nvGraphicFramePr>
        <p:xfrm>
          <a:off x="609600" y="2057400"/>
          <a:ext cx="7924800" cy="429768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ctr"/>
                      <a:r>
                        <a:rPr lang="en-US" sz="2400">
                          <a:latin typeface="+mj-lt"/>
                        </a:rPr>
                        <a:t>ISO</a:t>
                      </a:r>
                    </a:p>
                  </a:txBody>
                  <a:tcPr/>
                </a:tc>
                <a:tc>
                  <a:txBody>
                    <a:bodyPr/>
                    <a:lstStyle/>
                    <a:p>
                      <a:pPr algn="ctr"/>
                      <a:r>
                        <a:rPr lang="en-US" sz="2400">
                          <a:latin typeface="+mj-lt"/>
                        </a:rPr>
                        <a:t>CMM</a:t>
                      </a:r>
                    </a:p>
                  </a:txBody>
                  <a:tcPr/>
                </a:tc>
                <a:extLst>
                  <a:ext uri="{0D108BD9-81ED-4DB2-BD59-A6C34878D82A}">
                    <a16:rowId xmlns:a16="http://schemas.microsoft.com/office/drawing/2014/main" val="10000"/>
                  </a:ext>
                </a:extLst>
              </a:tr>
              <a:tr h="370840">
                <a:tc>
                  <a:txBody>
                    <a:bodyPr/>
                    <a:lstStyle/>
                    <a:p>
                      <a:r>
                        <a:rPr lang="en-US" sz="2400">
                          <a:latin typeface="+mj-lt"/>
                        </a:rPr>
                        <a:t>Follow a set of </a:t>
                      </a:r>
                      <a:r>
                        <a:rPr lang="en-US" sz="2400" b="0">
                          <a:latin typeface="+mj-lt"/>
                        </a:rPr>
                        <a:t>standards</a:t>
                      </a:r>
                      <a:r>
                        <a:rPr lang="en-US" sz="2400">
                          <a:latin typeface="+mj-lt"/>
                        </a:rPr>
                        <a:t> to make </a:t>
                      </a:r>
                      <a:r>
                        <a:rPr lang="en-US" sz="2400" b="1">
                          <a:latin typeface="+mj-lt"/>
                        </a:rPr>
                        <a:t>success repeatable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a:latin typeface="+mj-lt"/>
                        </a:rPr>
                        <a:t>Emphasizes a process of </a:t>
                      </a:r>
                      <a:r>
                        <a:rPr lang="en-US" sz="2400" b="1">
                          <a:latin typeface="+mj-lt"/>
                        </a:rPr>
                        <a:t>continuous improvement</a:t>
                      </a:r>
                    </a:p>
                  </a:txBody>
                  <a:tcPr/>
                </a:tc>
                <a:extLst>
                  <a:ext uri="{0D108BD9-81ED-4DB2-BD59-A6C34878D82A}">
                    <a16:rowId xmlns:a16="http://schemas.microsoft.com/office/drawing/2014/main" val="10001"/>
                  </a:ext>
                </a:extLst>
              </a:tr>
              <a:tr h="370840">
                <a:tc>
                  <a:txBody>
                    <a:bodyPr/>
                    <a:lstStyle/>
                    <a:p>
                      <a:r>
                        <a:rPr lang="en-US" sz="2400">
                          <a:latin typeface="+mj-lt"/>
                        </a:rPr>
                        <a:t>The next step is only to </a:t>
                      </a:r>
                      <a:r>
                        <a:rPr lang="en-US" sz="2400" b="1">
                          <a:latin typeface="+mj-lt"/>
                        </a:rPr>
                        <a:t>maintain</a:t>
                      </a:r>
                      <a:r>
                        <a:rPr lang="en-US" sz="2400">
                          <a:latin typeface="+mj-lt"/>
                        </a:rPr>
                        <a:t> that level of certification</a:t>
                      </a:r>
                      <a:endParaRPr lang="en-US" sz="2400" b="0">
                        <a:latin typeface="+mj-lt"/>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a:latin typeface="+mj-lt"/>
                        </a:rPr>
                        <a:t>An </a:t>
                      </a:r>
                      <a:r>
                        <a:rPr lang="en-US" sz="2400" b="1">
                          <a:latin typeface="+mj-lt"/>
                        </a:rPr>
                        <a:t>on-going process of evaluation and improvement</a:t>
                      </a:r>
                      <a:r>
                        <a:rPr lang="en-US" sz="2400">
                          <a:latin typeface="+mj-lt"/>
                        </a:rPr>
                        <a:t>, moving from one level of achievement to the next. Even at the highest level of maturity in CMM, the focus is on continuous improvement</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22</a:t>
            </a:fld>
            <a:endParaRPr lang="en-US"/>
          </a:p>
        </p:txBody>
      </p:sp>
    </p:spTree>
    <p:extLst>
      <p:ext uri="{BB962C8B-B14F-4D97-AF65-F5344CB8AC3E}">
        <p14:creationId xmlns:p14="http://schemas.microsoft.com/office/powerpoint/2010/main" val="3180138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dirty="0"/>
              <a:t>Overview</a:t>
            </a:r>
          </a:p>
          <a:p>
            <a:r>
              <a:rPr lang="en-US" dirty="0"/>
              <a:t>Quality management standards</a:t>
            </a:r>
          </a:p>
          <a:p>
            <a:r>
              <a:rPr lang="en-US" b="1" dirty="0"/>
              <a:t>Project process standards</a:t>
            </a:r>
          </a:p>
          <a:p>
            <a:r>
              <a:rPr lang="en-US" dirty="0"/>
              <a:t>Management and its role in software quality assurance</a:t>
            </a:r>
          </a:p>
          <a:p>
            <a:r>
              <a:rPr lang="en-US" dirty="0"/>
              <a:t>The SQA unit and other actors in the SQA system</a:t>
            </a:r>
          </a:p>
          <a:p>
            <a:endParaRPr lang="en-US" dirty="0"/>
          </a:p>
        </p:txBody>
      </p:sp>
      <p:grpSp>
        <p:nvGrpSpPr>
          <p:cNvPr id="5" name="Group 4"/>
          <p:cNvGrpSpPr/>
          <p:nvPr/>
        </p:nvGrpSpPr>
        <p:grpSpPr>
          <a:xfrm>
            <a:off x="6096000" y="152400"/>
            <a:ext cx="2743200" cy="914400"/>
            <a:chOff x="6096000" y="152400"/>
            <a:chExt cx="2743200" cy="914400"/>
          </a:xfrm>
        </p:grpSpPr>
        <p:sp>
          <p:nvSpPr>
            <p:cNvPr id="6"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7"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8"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9"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10"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1"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2"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3"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5</a:t>
              </a:r>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23</a:t>
            </a:fld>
            <a:endParaRPr lang="en-US"/>
          </a:p>
        </p:txBody>
      </p:sp>
    </p:spTree>
    <p:extLst>
      <p:ext uri="{BB962C8B-B14F-4D97-AF65-F5344CB8AC3E}">
        <p14:creationId xmlns:p14="http://schemas.microsoft.com/office/powerpoint/2010/main" val="48579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a:t>Structure and content of IEEE software engineering standards</a:t>
            </a:r>
          </a:p>
          <a:p>
            <a:r>
              <a:rPr lang="en-US"/>
              <a:t>IEEE/EIA Std 12207 – software life cycle processes</a:t>
            </a:r>
          </a:p>
          <a:p>
            <a:r>
              <a:rPr lang="en-US"/>
              <a:t>IEEE Std 1012 – verification and validation</a:t>
            </a:r>
          </a:p>
          <a:p>
            <a:r>
              <a:rPr lang="en-US"/>
              <a:t>IEEE Std 1028 – reviews</a:t>
            </a:r>
          </a:p>
        </p:txBody>
      </p:sp>
      <p:sp>
        <p:nvSpPr>
          <p:cNvPr id="6" name="Content Placeholder 5"/>
          <p:cNvSpPr>
            <a:spLocks noGrp="1"/>
          </p:cNvSpPr>
          <p:nvPr>
            <p:ph idx="13"/>
          </p:nvPr>
        </p:nvSpPr>
        <p:spPr/>
        <p:txBody>
          <a:bodyPr/>
          <a:lstStyle/>
          <a:p>
            <a:r>
              <a:rPr lang="en-US"/>
              <a:t>SQA project process standards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24</a:t>
            </a:fld>
            <a:endParaRPr lang="en-US"/>
          </a:p>
        </p:txBody>
      </p:sp>
    </p:spTree>
    <p:extLst>
      <p:ext uri="{BB962C8B-B14F-4D97-AF65-F5344CB8AC3E}">
        <p14:creationId xmlns:p14="http://schemas.microsoft.com/office/powerpoint/2010/main" val="2935836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Structure and content of IEEE software engineering standards</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lphaUcPeriod"/>
            </a:pPr>
            <a:r>
              <a:rPr lang="en-US"/>
              <a:t>Conceptual standards</a:t>
            </a:r>
          </a:p>
          <a:p>
            <a:pPr lvl="1"/>
            <a:r>
              <a:rPr lang="en-US"/>
              <a:t>Guiding principles and overall approach, example:</a:t>
            </a:r>
          </a:p>
          <a:p>
            <a:pPr lvl="2"/>
            <a:r>
              <a:rPr lang="en-US"/>
              <a:t>IEEE 610.12 – Glossary of Software Engineering Terminology</a:t>
            </a:r>
          </a:p>
          <a:p>
            <a:pPr lvl="2"/>
            <a:r>
              <a:rPr lang="en-US" b="1">
                <a:solidFill>
                  <a:srgbClr val="FF0000"/>
                </a:solidFill>
              </a:rPr>
              <a:t>IEEE/EIA 12207.0 — Information Technology Software Life Cycle Processes</a:t>
            </a:r>
          </a:p>
          <a:p>
            <a:pPr marL="514350" indent="-514350">
              <a:buFont typeface="+mj-lt"/>
              <a:buAutoNum type="alphaUcPeriod"/>
            </a:pPr>
            <a:r>
              <a:rPr lang="en-US"/>
              <a:t>Prescriptive standards of conformance, example:</a:t>
            </a:r>
          </a:p>
          <a:p>
            <a:pPr lvl="1"/>
            <a:r>
              <a:rPr lang="en-US"/>
              <a:t>Requirements to which a software developer must conform</a:t>
            </a:r>
          </a:p>
          <a:p>
            <a:pPr lvl="2"/>
            <a:r>
              <a:rPr lang="en-US" b="1"/>
              <a:t>IEEE 829 — Software Test Documentation  </a:t>
            </a:r>
          </a:p>
          <a:p>
            <a:pPr lvl="2"/>
            <a:r>
              <a:rPr lang="en-US" b="1">
                <a:solidFill>
                  <a:srgbClr val="FF0000"/>
                </a:solidFill>
              </a:rPr>
              <a:t>IEEE 1012 – Software Verification And Validation</a:t>
            </a:r>
          </a:p>
          <a:p>
            <a:pPr lvl="2"/>
            <a:r>
              <a:rPr lang="en-US" b="1">
                <a:solidFill>
                  <a:srgbClr val="FF0000"/>
                </a:solidFill>
              </a:rPr>
              <a:t>IEEE 1028 – Software Reviews</a:t>
            </a:r>
          </a:p>
          <a:p>
            <a:pPr marL="514350" indent="-514350">
              <a:buFont typeface="+mj-lt"/>
              <a:buAutoNum type="alphaUcPeriod"/>
            </a:pPr>
            <a:r>
              <a:rPr lang="en-US"/>
              <a:t>Guidance standards</a:t>
            </a:r>
          </a:p>
          <a:p>
            <a:pPr lvl="1"/>
            <a:r>
              <a:rPr lang="en-US"/>
              <a:t>Implementation of class B standards, example:</a:t>
            </a:r>
          </a:p>
          <a:p>
            <a:pPr lvl="2"/>
            <a:r>
              <a:rPr lang="en-US"/>
              <a:t>IEEE 1233 – Guide for Developing System Requirement Specifications</a:t>
            </a:r>
          </a:p>
          <a:p>
            <a:pPr lvl="2"/>
            <a:r>
              <a:rPr lang="en-US"/>
              <a:t>IEEE/EIA 12207.1 – Guide, Information technology – Software Life Cycle Processes – Life Cycle Data</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25</a:t>
            </a:fld>
            <a:endParaRPr lang="en-US"/>
          </a:p>
        </p:txBody>
      </p:sp>
    </p:spTree>
    <p:extLst>
      <p:ext uri="{BB962C8B-B14F-4D97-AF65-F5344CB8AC3E}">
        <p14:creationId xmlns:p14="http://schemas.microsoft.com/office/powerpoint/2010/main" val="372630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IEEE/EIA Std 12207</a:t>
            </a:r>
            <a:br>
              <a:rPr lang="en-US"/>
            </a:br>
            <a:r>
              <a:rPr lang="en-US"/>
              <a:t>IT Software Life Cycle Processes</a:t>
            </a:r>
          </a:p>
        </p:txBody>
      </p:sp>
      <p:sp>
        <p:nvSpPr>
          <p:cNvPr id="3" name="Content Placeholder 2"/>
          <p:cNvSpPr>
            <a:spLocks noGrp="1"/>
          </p:cNvSpPr>
          <p:nvPr>
            <p:ph idx="1"/>
          </p:nvPr>
        </p:nvSpPr>
        <p:spPr/>
        <p:txBody>
          <a:bodyPr/>
          <a:lstStyle/>
          <a:p>
            <a:r>
              <a:rPr lang="en-US"/>
              <a:t>Purpose</a:t>
            </a:r>
          </a:p>
          <a:p>
            <a:pPr lvl="1"/>
            <a:r>
              <a:rPr lang="en-US"/>
              <a:t>To establish an </a:t>
            </a:r>
            <a:r>
              <a:rPr lang="en-US" b="1"/>
              <a:t>internationally recognized model </a:t>
            </a:r>
            <a:r>
              <a:rPr lang="en-US"/>
              <a:t>of common software life cycle processes that can be referenced by the software industry worldwide</a:t>
            </a:r>
          </a:p>
          <a:p>
            <a:pPr lvl="1"/>
            <a:r>
              <a:rPr lang="en-US"/>
              <a:t>To promote understanding among business parties by application of commonly recognized processes, activities and tasks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26</a:t>
            </a:fld>
            <a:endParaRPr lang="en-US"/>
          </a:p>
        </p:txBody>
      </p:sp>
    </p:spTree>
    <p:extLst>
      <p:ext uri="{BB962C8B-B14F-4D97-AF65-F5344CB8AC3E}">
        <p14:creationId xmlns:p14="http://schemas.microsoft.com/office/powerpoint/2010/main" val="1549760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IEEE/EIA Std 12207</a:t>
            </a:r>
            <a:br>
              <a:rPr lang="en-US"/>
            </a:br>
            <a:r>
              <a:rPr lang="en-US"/>
              <a:t>Software life cycle architecture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811" y="1524000"/>
            <a:ext cx="652498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6810" y="1935540"/>
            <a:ext cx="2791189" cy="1569660"/>
          </a:xfrm>
          <a:prstGeom prst="rect">
            <a:avLst/>
          </a:prstGeom>
        </p:spPr>
        <p:txBody>
          <a:bodyPr wrap="square">
            <a:spAutoFit/>
          </a:bodyPr>
          <a:lstStyle/>
          <a:p>
            <a:r>
              <a:rPr lang="en-US" sz="2400">
                <a:latin typeface="+mj-lt"/>
              </a:rPr>
              <a:t>(1) Process classes</a:t>
            </a:r>
          </a:p>
          <a:p>
            <a:r>
              <a:rPr lang="en-US" sz="2400">
                <a:latin typeface="+mj-lt"/>
              </a:rPr>
              <a:t>(2) Processes</a:t>
            </a:r>
          </a:p>
          <a:p>
            <a:r>
              <a:rPr lang="en-US" sz="2400">
                <a:latin typeface="+mj-lt"/>
              </a:rPr>
              <a:t>(3) Activities</a:t>
            </a:r>
          </a:p>
          <a:p>
            <a:r>
              <a:rPr lang="en-US" sz="2400">
                <a:latin typeface="+mj-lt"/>
              </a:rPr>
              <a:t>(4) Tasks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27</a:t>
            </a:fld>
            <a:endParaRPr lang="en-US"/>
          </a:p>
        </p:txBody>
      </p:sp>
    </p:spTree>
    <p:extLst>
      <p:ext uri="{BB962C8B-B14F-4D97-AF65-F5344CB8AC3E}">
        <p14:creationId xmlns:p14="http://schemas.microsoft.com/office/powerpoint/2010/main" val="2723069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 Std 1012</a:t>
            </a:r>
            <a:br>
              <a:rPr lang="en-US"/>
            </a:br>
            <a:r>
              <a:rPr lang="en-US"/>
              <a:t>Software Verification &amp; Validation</a:t>
            </a:r>
          </a:p>
        </p:txBody>
      </p:sp>
      <p:sp>
        <p:nvSpPr>
          <p:cNvPr id="3" name="Content Placeholder 2"/>
          <p:cNvSpPr>
            <a:spLocks noGrp="1"/>
          </p:cNvSpPr>
          <p:nvPr>
            <p:ph idx="1"/>
          </p:nvPr>
        </p:nvSpPr>
        <p:spPr/>
        <p:txBody>
          <a:bodyPr/>
          <a:lstStyle/>
          <a:p>
            <a:r>
              <a:rPr lang="en-US"/>
              <a:t>Purpose</a:t>
            </a:r>
            <a:endParaRPr lang="en-US" b="1"/>
          </a:p>
          <a:p>
            <a:pPr lvl="1"/>
            <a:r>
              <a:rPr lang="en-US" b="1"/>
              <a:t>Establish</a:t>
            </a:r>
            <a:r>
              <a:rPr lang="en-US"/>
              <a:t> a common framework for V&amp;V activities and tasks for all software life cycle processes</a:t>
            </a:r>
          </a:p>
          <a:p>
            <a:pPr lvl="1"/>
            <a:r>
              <a:rPr lang="en-US" b="1"/>
              <a:t>Define</a:t>
            </a:r>
            <a:r>
              <a:rPr lang="en-US"/>
              <a:t> V&amp;V requirements, including their inputs and outputs</a:t>
            </a:r>
          </a:p>
          <a:p>
            <a:pPr lvl="1"/>
            <a:r>
              <a:rPr lang="en-US" b="1"/>
              <a:t>Define</a:t>
            </a:r>
            <a:r>
              <a:rPr lang="en-US"/>
              <a:t> software integrity levels and the appropriate V&amp;V tasks</a:t>
            </a:r>
          </a:p>
          <a:p>
            <a:pPr lvl="1"/>
            <a:r>
              <a:rPr lang="en-US" b="1"/>
              <a:t>Define</a:t>
            </a:r>
            <a:r>
              <a:rPr lang="en-US"/>
              <a:t> the content of a SVVP (software V&amp;V plan) document</a:t>
            </a:r>
          </a:p>
          <a:p>
            <a:r>
              <a:rPr lang="en-US"/>
              <a:t>Concept: page 514</a:t>
            </a:r>
          </a:p>
          <a:p>
            <a:r>
              <a:rPr lang="en-US"/>
              <a:t>Content: page 516</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28</a:t>
            </a:fld>
            <a:endParaRPr lang="en-US"/>
          </a:p>
        </p:txBody>
      </p:sp>
    </p:spTree>
    <p:extLst>
      <p:ext uri="{BB962C8B-B14F-4D97-AF65-F5344CB8AC3E}">
        <p14:creationId xmlns:p14="http://schemas.microsoft.com/office/powerpoint/2010/main" val="221248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 Std 1028</a:t>
            </a:r>
            <a:br>
              <a:rPr lang="en-US"/>
            </a:br>
            <a:r>
              <a:rPr lang="en-US"/>
              <a:t>Review</a:t>
            </a:r>
          </a:p>
        </p:txBody>
      </p:sp>
      <p:sp>
        <p:nvSpPr>
          <p:cNvPr id="3" name="Content Placeholder 2"/>
          <p:cNvSpPr>
            <a:spLocks noGrp="1"/>
          </p:cNvSpPr>
          <p:nvPr>
            <p:ph idx="1"/>
          </p:nvPr>
        </p:nvSpPr>
        <p:spPr/>
        <p:txBody>
          <a:bodyPr>
            <a:normAutofit fontScale="92500"/>
          </a:bodyPr>
          <a:lstStyle/>
          <a:p>
            <a:r>
              <a:rPr lang="en-US"/>
              <a:t>Purpose: to define systematic review procedures that are:</a:t>
            </a:r>
          </a:p>
          <a:p>
            <a:pPr lvl="1"/>
            <a:r>
              <a:rPr lang="en-US"/>
              <a:t>applicable for reviews performed throughout the software life cycle</a:t>
            </a:r>
          </a:p>
          <a:p>
            <a:pPr lvl="1"/>
            <a:r>
              <a:rPr lang="en-US"/>
              <a:t>conform with the review requirements defined by other standards</a:t>
            </a:r>
          </a:p>
          <a:p>
            <a:r>
              <a:rPr lang="en-US"/>
              <a:t>Types of Reviews</a:t>
            </a:r>
          </a:p>
          <a:p>
            <a:pPr lvl="1"/>
            <a:r>
              <a:rPr lang="en-US"/>
              <a:t>Management reviews</a:t>
            </a:r>
          </a:p>
          <a:p>
            <a:pPr lvl="1"/>
            <a:r>
              <a:rPr lang="en-US"/>
              <a:t>Technical reviews </a:t>
            </a:r>
          </a:p>
          <a:p>
            <a:pPr lvl="1"/>
            <a:r>
              <a:rPr lang="en-US"/>
              <a:t>Inspections</a:t>
            </a:r>
          </a:p>
          <a:p>
            <a:pPr lvl="1"/>
            <a:r>
              <a:rPr lang="en-US"/>
              <a:t>Walkthroughs</a:t>
            </a:r>
          </a:p>
          <a:p>
            <a:pPr lvl="1"/>
            <a:r>
              <a:rPr lang="en-US"/>
              <a:t>Audits</a:t>
            </a:r>
          </a:p>
          <a:p>
            <a:r>
              <a:rPr lang="en-US"/>
              <a:t>Review document structure: page 547</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29</a:t>
            </a:fld>
            <a:endParaRPr lang="en-US"/>
          </a:p>
        </p:txBody>
      </p:sp>
    </p:spTree>
    <p:extLst>
      <p:ext uri="{BB962C8B-B14F-4D97-AF65-F5344CB8AC3E}">
        <p14:creationId xmlns:p14="http://schemas.microsoft.com/office/powerpoint/2010/main" val="379909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p>
        </p:txBody>
      </p:sp>
      <p:sp>
        <p:nvSpPr>
          <p:cNvPr id="7" name="Content Placeholder 6"/>
          <p:cNvSpPr>
            <a:spLocks noGrp="1"/>
          </p:cNvSpPr>
          <p:nvPr>
            <p:ph idx="1"/>
          </p:nvPr>
        </p:nvSpPr>
        <p:spPr/>
        <p:txBody>
          <a:bodyPr>
            <a:normAutofit/>
          </a:bodyPr>
          <a:lstStyle/>
          <a:p>
            <a:r>
              <a:rPr lang="en-US"/>
              <a:t>Explain the benefits of using SQA standards</a:t>
            </a:r>
          </a:p>
          <a:p>
            <a:r>
              <a:rPr lang="en-US"/>
              <a:t>List SQA and software engineering standards</a:t>
            </a:r>
          </a:p>
          <a:p>
            <a:r>
              <a:rPr lang="en-US"/>
              <a:t>Describe the general principles underlying quality management according to ISO 9000-3</a:t>
            </a:r>
          </a:p>
          <a:p>
            <a:r>
              <a:rPr lang="en-US"/>
              <a:t>Describe the ISO 9000-3 certification process</a:t>
            </a:r>
          </a:p>
          <a:p>
            <a:r>
              <a:rPr lang="en-US"/>
              <a:t>Explain the IEEE/EIA Std 12207 software life cycle architecture</a:t>
            </a:r>
          </a:p>
          <a:p>
            <a:r>
              <a:rPr lang="en-US"/>
              <a:t>List the actors of a typical quality assurance organizational framework</a:t>
            </a:r>
          </a:p>
          <a:p>
            <a:r>
              <a:rPr lang="en-US"/>
              <a:t>Describe the SQA unit’s tasks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3</a:t>
            </a:fld>
            <a:endParaRPr lang="en-US"/>
          </a:p>
        </p:txBody>
      </p:sp>
    </p:spTree>
    <p:extLst>
      <p:ext uri="{BB962C8B-B14F-4D97-AF65-F5344CB8AC3E}">
        <p14:creationId xmlns:p14="http://schemas.microsoft.com/office/powerpoint/2010/main" val="348774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dirty="0"/>
              <a:t>Overview</a:t>
            </a:r>
          </a:p>
          <a:p>
            <a:r>
              <a:rPr lang="en-US" dirty="0"/>
              <a:t>Quality management standards</a:t>
            </a:r>
          </a:p>
          <a:p>
            <a:r>
              <a:rPr lang="en-US" dirty="0"/>
              <a:t>Project process standards</a:t>
            </a:r>
          </a:p>
          <a:p>
            <a:r>
              <a:rPr lang="en-US" b="1" dirty="0"/>
              <a:t>Management and its role in software quality assurance</a:t>
            </a:r>
          </a:p>
          <a:p>
            <a:r>
              <a:rPr lang="en-US" dirty="0"/>
              <a:t>The SQA unit and other actors in the SQA system</a:t>
            </a:r>
          </a:p>
          <a:p>
            <a:endParaRPr lang="en-US" dirty="0"/>
          </a:p>
        </p:txBody>
      </p:sp>
      <p:grpSp>
        <p:nvGrpSpPr>
          <p:cNvPr id="5" name="Group 4"/>
          <p:cNvGrpSpPr/>
          <p:nvPr/>
        </p:nvGrpSpPr>
        <p:grpSpPr>
          <a:xfrm>
            <a:off x="6096000" y="152400"/>
            <a:ext cx="2743200" cy="914400"/>
            <a:chOff x="6096000" y="152400"/>
            <a:chExt cx="2743200" cy="914400"/>
          </a:xfrm>
        </p:grpSpPr>
        <p:sp>
          <p:nvSpPr>
            <p:cNvPr id="6"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7"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8"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9"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10"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1"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2"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3"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5</a:t>
              </a:r>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30</a:t>
            </a:fld>
            <a:endParaRPr lang="en-US"/>
          </a:p>
        </p:txBody>
      </p:sp>
    </p:spTree>
    <p:extLst>
      <p:ext uri="{BB962C8B-B14F-4D97-AF65-F5344CB8AC3E}">
        <p14:creationId xmlns:p14="http://schemas.microsoft.com/office/powerpoint/2010/main" val="8256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software development organizational structure</a:t>
            </a:r>
          </a:p>
        </p:txBody>
      </p:sp>
      <p:sp>
        <p:nvSpPr>
          <p:cNvPr id="3" name="Content Placeholder 2"/>
          <p:cNvSpPr>
            <a:spLocks noGrp="1"/>
          </p:cNvSpPr>
          <p:nvPr>
            <p:ph idx="1"/>
          </p:nvPr>
        </p:nvSpPr>
        <p:spPr/>
        <p:txBody>
          <a:bodyPr/>
          <a:lstStyle/>
          <a:p>
            <a:r>
              <a:rPr lang="en-US" b="1"/>
              <a:t>Top management</a:t>
            </a:r>
            <a:r>
              <a:rPr lang="en-US"/>
              <a:t>, including the organization’s general manager and its executives (CEOs)</a:t>
            </a:r>
          </a:p>
          <a:p>
            <a:r>
              <a:rPr lang="en-US" b="1"/>
              <a:t>Department managers</a:t>
            </a:r>
            <a:r>
              <a:rPr lang="en-US"/>
              <a:t>, including managers of software development, maintenance and software testing departments</a:t>
            </a:r>
          </a:p>
          <a:p>
            <a:r>
              <a:rPr lang="en-US" b="1"/>
              <a:t>Project managers </a:t>
            </a:r>
            <a:r>
              <a:rPr lang="en-US"/>
              <a:t>and </a:t>
            </a:r>
            <a:r>
              <a:rPr lang="en-US" b="1"/>
              <a:t>team leaders </a:t>
            </a:r>
            <a:r>
              <a:rPr lang="en-US"/>
              <a:t>of development projects and maintenance services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31</a:t>
            </a:fld>
            <a:endParaRPr lang="en-US"/>
          </a:p>
        </p:txBody>
      </p:sp>
    </p:spTree>
    <p:extLst>
      <p:ext uri="{BB962C8B-B14F-4D97-AF65-F5344CB8AC3E}">
        <p14:creationId xmlns:p14="http://schemas.microsoft.com/office/powerpoint/2010/main" val="3238250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quality assurance organizational framework</a:t>
            </a:r>
          </a:p>
        </p:txBody>
      </p:sp>
      <p:sp>
        <p:nvSpPr>
          <p:cNvPr id="3" name="Content Placeholder 2"/>
          <p:cNvSpPr>
            <a:spLocks noGrp="1"/>
          </p:cNvSpPr>
          <p:nvPr>
            <p:ph idx="1"/>
          </p:nvPr>
        </p:nvSpPr>
        <p:spPr/>
        <p:txBody>
          <a:bodyPr>
            <a:normAutofit fontScale="77500" lnSpcReduction="20000"/>
          </a:bodyPr>
          <a:lstStyle/>
          <a:p>
            <a:r>
              <a:rPr lang="en-US"/>
              <a:t>Managers:</a:t>
            </a:r>
          </a:p>
          <a:p>
            <a:pPr lvl="1"/>
            <a:r>
              <a:rPr lang="en-US"/>
              <a:t>Top management executives, especially the executive directly in charge of software quality assurance</a:t>
            </a:r>
          </a:p>
          <a:p>
            <a:pPr lvl="1"/>
            <a:r>
              <a:rPr lang="en-US"/>
              <a:t>Software development and maintenance </a:t>
            </a:r>
            <a:r>
              <a:rPr lang="en-US" b="1"/>
              <a:t>department managers</a:t>
            </a:r>
          </a:p>
          <a:p>
            <a:pPr lvl="1"/>
            <a:r>
              <a:rPr lang="en-US"/>
              <a:t>Software testing department managers</a:t>
            </a:r>
          </a:p>
          <a:p>
            <a:pPr lvl="1"/>
            <a:r>
              <a:rPr lang="en-US" b="1"/>
              <a:t>Project managers </a:t>
            </a:r>
            <a:r>
              <a:rPr lang="en-US"/>
              <a:t>and team leaders of development and maintenance projects</a:t>
            </a:r>
          </a:p>
          <a:p>
            <a:pPr lvl="1"/>
            <a:r>
              <a:rPr lang="en-US"/>
              <a:t>Leaders of software testing teams</a:t>
            </a:r>
          </a:p>
          <a:p>
            <a:r>
              <a:rPr lang="en-US"/>
              <a:t>Testers:</a:t>
            </a:r>
          </a:p>
          <a:p>
            <a:pPr lvl="1"/>
            <a:r>
              <a:rPr lang="en-US"/>
              <a:t>Members of software testing teams</a:t>
            </a:r>
          </a:p>
          <a:p>
            <a:r>
              <a:rPr lang="en-US"/>
              <a:t>SQA professionals and interested practitioners:</a:t>
            </a:r>
          </a:p>
          <a:p>
            <a:pPr lvl="1"/>
            <a:r>
              <a:rPr lang="en-US"/>
              <a:t>SQA trustees</a:t>
            </a:r>
          </a:p>
          <a:p>
            <a:pPr lvl="1"/>
            <a:r>
              <a:rPr lang="en-US"/>
              <a:t>SQA committee members</a:t>
            </a:r>
          </a:p>
          <a:p>
            <a:pPr lvl="1"/>
            <a:r>
              <a:rPr lang="en-US"/>
              <a:t>SQA forum members </a:t>
            </a:r>
          </a:p>
          <a:p>
            <a:pPr lvl="1"/>
            <a:r>
              <a:rPr lang="en-US"/>
              <a:t>SQA unit team members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32</a:t>
            </a:fld>
            <a:endParaRPr lang="en-US"/>
          </a:p>
        </p:txBody>
      </p:sp>
    </p:spTree>
    <p:extLst>
      <p:ext uri="{BB962C8B-B14F-4D97-AF65-F5344CB8AC3E}">
        <p14:creationId xmlns:p14="http://schemas.microsoft.com/office/powerpoint/2010/main" val="1146582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Top management’s quality assurance</a:t>
            </a:r>
            <a:br>
              <a:rPr lang="en-US"/>
            </a:br>
            <a:r>
              <a:rPr lang="en-US"/>
              <a:t>Responsibilities</a:t>
            </a:r>
          </a:p>
        </p:txBody>
      </p:sp>
      <p:sp>
        <p:nvSpPr>
          <p:cNvPr id="3" name="Content Placeholder 2"/>
          <p:cNvSpPr>
            <a:spLocks noGrp="1"/>
          </p:cNvSpPr>
          <p:nvPr>
            <p:ph idx="1"/>
          </p:nvPr>
        </p:nvSpPr>
        <p:spPr/>
        <p:txBody>
          <a:bodyPr>
            <a:normAutofit fontScale="85000" lnSpcReduction="20000"/>
          </a:bodyPr>
          <a:lstStyle/>
          <a:p>
            <a:pPr>
              <a:defRPr/>
            </a:pPr>
            <a:r>
              <a:rPr lang="en-US" b="1"/>
              <a:t>Assuring the quality </a:t>
            </a:r>
            <a:r>
              <a:rPr lang="en-US"/>
              <a:t>of company’s software products and software maintenance services </a:t>
            </a:r>
          </a:p>
          <a:p>
            <a:pPr>
              <a:defRPr/>
            </a:pPr>
            <a:r>
              <a:rPr lang="en-US" b="1"/>
              <a:t>Communicating to employees </a:t>
            </a:r>
            <a:r>
              <a:rPr lang="en-US"/>
              <a:t>at all levels the importance of product and service quality additionally to customer satisfaction </a:t>
            </a:r>
          </a:p>
          <a:p>
            <a:pPr>
              <a:defRPr/>
            </a:pPr>
            <a:r>
              <a:rPr lang="en-US" b="1"/>
              <a:t>Assuring satisfactory </a:t>
            </a:r>
            <a:r>
              <a:rPr lang="en-US"/>
              <a:t>functioning and full conformity to customer requirements </a:t>
            </a:r>
          </a:p>
          <a:p>
            <a:pPr>
              <a:defRPr/>
            </a:pPr>
            <a:r>
              <a:rPr lang="en-US"/>
              <a:t>Ensuring that the </a:t>
            </a:r>
            <a:r>
              <a:rPr lang="en-US" b="1"/>
              <a:t>SQA ‘s system objectives </a:t>
            </a:r>
            <a:r>
              <a:rPr lang="en-US"/>
              <a:t>are established and realized </a:t>
            </a:r>
          </a:p>
          <a:p>
            <a:pPr>
              <a:defRPr/>
            </a:pPr>
            <a:r>
              <a:rPr lang="en-US" b="1"/>
              <a:t>Planning and overseeing  implementation of changes </a:t>
            </a:r>
            <a:r>
              <a:rPr lang="en-US"/>
              <a:t>for the SQA system adaptation to internal or external transformations (e.g. changes in clientele, competition or technology) </a:t>
            </a:r>
          </a:p>
          <a:p>
            <a:pPr>
              <a:defRPr/>
            </a:pPr>
            <a:r>
              <a:rPr lang="en-US" b="1"/>
              <a:t>Intervening directly</a:t>
            </a:r>
            <a:r>
              <a:rPr lang="en-US"/>
              <a:t> to aid resolving crisis situations and minimize damages </a:t>
            </a:r>
          </a:p>
          <a:p>
            <a:pPr>
              <a:defRPr/>
            </a:pPr>
            <a:r>
              <a:rPr lang="en-US" b="1"/>
              <a:t>Ensuring availability </a:t>
            </a:r>
            <a:r>
              <a:rPr lang="en-US"/>
              <a:t>of resources demanded by the SQA systems </a:t>
            </a:r>
            <a:endParaRPr lang="en-GB"/>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33</a:t>
            </a:fld>
            <a:endParaRPr lang="en-US"/>
          </a:p>
        </p:txBody>
      </p:sp>
    </p:spTree>
    <p:extLst>
      <p:ext uri="{BB962C8B-B14F-4D97-AF65-F5344CB8AC3E}">
        <p14:creationId xmlns:p14="http://schemas.microsoft.com/office/powerpoint/2010/main" val="405819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Top management’s quality assurance</a:t>
            </a:r>
            <a:br>
              <a:rPr lang="en-US"/>
            </a:br>
            <a:r>
              <a:rPr lang="en-US"/>
              <a:t>Main tools</a:t>
            </a:r>
          </a:p>
        </p:txBody>
      </p:sp>
      <p:sp>
        <p:nvSpPr>
          <p:cNvPr id="3" name="Content Placeholder 2"/>
          <p:cNvSpPr>
            <a:spLocks noGrp="1"/>
          </p:cNvSpPr>
          <p:nvPr>
            <p:ph idx="1"/>
          </p:nvPr>
        </p:nvSpPr>
        <p:spPr/>
        <p:txBody>
          <a:bodyPr/>
          <a:lstStyle/>
          <a:p>
            <a:r>
              <a:rPr lang="en-US"/>
              <a:t>Establishment and updating of the organization’s </a:t>
            </a:r>
            <a:r>
              <a:rPr lang="en-US" b="1"/>
              <a:t>software quality policy</a:t>
            </a:r>
          </a:p>
          <a:p>
            <a:r>
              <a:rPr lang="en-US"/>
              <a:t>Assignation of one of the </a:t>
            </a:r>
            <a:r>
              <a:rPr lang="en-US" b="1"/>
              <a:t>executives in charge </a:t>
            </a:r>
            <a:r>
              <a:rPr lang="en-US"/>
              <a:t>of software quality issues</a:t>
            </a:r>
          </a:p>
          <a:p>
            <a:r>
              <a:rPr lang="en-GB"/>
              <a:t>Regular </a:t>
            </a:r>
            <a:r>
              <a:rPr lang="en-GB" b="1"/>
              <a:t>management reviews </a:t>
            </a:r>
            <a:r>
              <a:rPr lang="en-GB"/>
              <a:t>of performance with respect to software quality issues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34</a:t>
            </a:fld>
            <a:endParaRPr lang="en-US"/>
          </a:p>
        </p:txBody>
      </p:sp>
    </p:spTree>
    <p:extLst>
      <p:ext uri="{BB962C8B-B14F-4D97-AF65-F5344CB8AC3E}">
        <p14:creationId xmlns:p14="http://schemas.microsoft.com/office/powerpoint/2010/main" val="517581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Top management’s quality assurance</a:t>
            </a:r>
            <a:br>
              <a:rPr lang="en-US"/>
            </a:br>
            <a:r>
              <a:rPr lang="en-US"/>
              <a:t>Main tools: Software quality policy</a:t>
            </a:r>
          </a:p>
        </p:txBody>
      </p:sp>
      <p:sp>
        <p:nvSpPr>
          <p:cNvPr id="3" name="Content Placeholder 2"/>
          <p:cNvSpPr>
            <a:spLocks noGrp="1"/>
          </p:cNvSpPr>
          <p:nvPr>
            <p:ph idx="1"/>
          </p:nvPr>
        </p:nvSpPr>
        <p:spPr/>
        <p:txBody>
          <a:bodyPr/>
          <a:lstStyle/>
          <a:p>
            <a:r>
              <a:rPr lang="en-US"/>
              <a:t>Example:</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057400"/>
            <a:ext cx="6477000" cy="447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267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Top management’s quality assurance</a:t>
            </a:r>
            <a:br>
              <a:rPr lang="en-US"/>
            </a:br>
            <a:r>
              <a:rPr lang="en-US" sz="3100"/>
              <a:t>Main tools: The executive in charge of software quality</a:t>
            </a:r>
            <a:endParaRPr lang="en-US"/>
          </a:p>
        </p:txBody>
      </p:sp>
      <p:sp>
        <p:nvSpPr>
          <p:cNvPr id="3" name="Content Placeholder 2"/>
          <p:cNvSpPr>
            <a:spLocks noGrp="1"/>
          </p:cNvSpPr>
          <p:nvPr>
            <p:ph idx="1"/>
          </p:nvPr>
        </p:nvSpPr>
        <p:spPr/>
        <p:txBody>
          <a:bodyPr/>
          <a:lstStyle/>
          <a:p>
            <a:r>
              <a:rPr lang="en-US"/>
              <a:t>Responsibility for preparation of an annual SQA activities program and budget</a:t>
            </a:r>
          </a:p>
          <a:p>
            <a:r>
              <a:rPr lang="en-US"/>
              <a:t>Responsibility for preparation of SQA system development plans</a:t>
            </a:r>
          </a:p>
          <a:p>
            <a:r>
              <a:rPr lang="en-US"/>
              <a:t>Overall control of implementation of the annual SQA regular activities program and planned SQA development projects</a:t>
            </a:r>
          </a:p>
          <a:p>
            <a:r>
              <a:rPr lang="en-US"/>
              <a:t>Presentation and advocacy of SQA issues to executive management</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36</a:t>
            </a:fld>
            <a:endParaRPr lang="en-US"/>
          </a:p>
        </p:txBody>
      </p:sp>
    </p:spTree>
    <p:extLst>
      <p:ext uri="{BB962C8B-B14F-4D97-AF65-F5344CB8AC3E}">
        <p14:creationId xmlns:p14="http://schemas.microsoft.com/office/powerpoint/2010/main" val="147767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Top management’s quality assurance</a:t>
            </a:r>
            <a:br>
              <a:rPr lang="en-US"/>
            </a:br>
            <a:r>
              <a:rPr lang="en-US"/>
              <a:t>Main tools: Management review</a:t>
            </a:r>
          </a:p>
        </p:txBody>
      </p:sp>
      <p:sp>
        <p:nvSpPr>
          <p:cNvPr id="3" name="Content Placeholder 2"/>
          <p:cNvSpPr>
            <a:spLocks noGrp="1"/>
          </p:cNvSpPr>
          <p:nvPr>
            <p:ph idx="1"/>
          </p:nvPr>
        </p:nvSpPr>
        <p:spPr/>
        <p:txBody>
          <a:bodyPr/>
          <a:lstStyle/>
          <a:p>
            <a:r>
              <a:rPr lang="en-US" b="1"/>
              <a:t>Assess achievement </a:t>
            </a:r>
            <a:r>
              <a:rPr lang="en-US"/>
              <a:t>of the quality objectives set for the organization’s software quality management system </a:t>
            </a:r>
          </a:p>
          <a:p>
            <a:r>
              <a:rPr lang="en-US" b="1"/>
              <a:t>Initiate updates </a:t>
            </a:r>
            <a:r>
              <a:rPr lang="en-US"/>
              <a:t>and improvements of the software quality management system and its objectives</a:t>
            </a:r>
          </a:p>
          <a:p>
            <a:r>
              <a:rPr lang="en-US" b="1"/>
              <a:t>Outline directions </a:t>
            </a:r>
            <a:r>
              <a:rPr lang="en-US"/>
              <a:t>for remedying major SQA deficiencies and software quality management problems</a:t>
            </a:r>
          </a:p>
          <a:p>
            <a:r>
              <a:rPr lang="en-US" b="1"/>
              <a:t>Allocate additional resources </a:t>
            </a:r>
            <a:r>
              <a:rPr lang="en-US"/>
              <a:t>to the software quality management system</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37</a:t>
            </a:fld>
            <a:endParaRPr lang="en-US"/>
          </a:p>
        </p:txBody>
      </p:sp>
    </p:spTree>
    <p:extLst>
      <p:ext uri="{BB962C8B-B14F-4D97-AF65-F5344CB8AC3E}">
        <p14:creationId xmlns:p14="http://schemas.microsoft.com/office/powerpoint/2010/main" val="1174912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t>Department management</a:t>
            </a:r>
            <a:endParaRPr lang="en-US"/>
          </a:p>
        </p:txBody>
      </p:sp>
      <p:sp>
        <p:nvSpPr>
          <p:cNvPr id="16387" name="Content Placeholder 2"/>
          <p:cNvSpPr>
            <a:spLocks noGrp="1"/>
          </p:cNvSpPr>
          <p:nvPr>
            <p:ph idx="1"/>
          </p:nvPr>
        </p:nvSpPr>
        <p:spPr/>
        <p:txBody>
          <a:bodyPr/>
          <a:lstStyle/>
          <a:p>
            <a:r>
              <a:rPr lang="en-GB"/>
              <a:t>Quality system related responsibilities </a:t>
            </a:r>
          </a:p>
          <a:p>
            <a:pPr lvl="1"/>
            <a:r>
              <a:rPr lang="en-GB"/>
              <a:t>preparation of the department’s annual SQA </a:t>
            </a:r>
            <a:r>
              <a:rPr lang="en-GB" b="1"/>
              <a:t>activities</a:t>
            </a:r>
            <a:r>
              <a:rPr lang="en-GB"/>
              <a:t> and program </a:t>
            </a:r>
            <a:r>
              <a:rPr lang="en-GB" b="1"/>
              <a:t>budget</a:t>
            </a:r>
          </a:p>
          <a:p>
            <a:pPr lvl="1"/>
            <a:r>
              <a:rPr lang="en-GB"/>
              <a:t>preparation of departments SQA system development </a:t>
            </a:r>
            <a:r>
              <a:rPr lang="en-GB" b="1"/>
              <a:t>plans</a:t>
            </a:r>
          </a:p>
          <a:p>
            <a:pPr lvl="1"/>
            <a:r>
              <a:rPr lang="en-GB" b="1"/>
              <a:t>control</a:t>
            </a:r>
            <a:r>
              <a:rPr lang="en-GB"/>
              <a:t> of performance of the departments annual SQA program and development projects</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38</a:t>
            </a:fld>
            <a:endParaRPr lang="en-US"/>
          </a:p>
        </p:txBody>
      </p:sp>
    </p:spTree>
    <p:extLst>
      <p:ext uri="{BB962C8B-B14F-4D97-AF65-F5344CB8AC3E}">
        <p14:creationId xmlns:p14="http://schemas.microsoft.com/office/powerpoint/2010/main" val="1141192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t>Department management (cont’d)</a:t>
            </a:r>
            <a:endParaRPr lang="en-US"/>
          </a:p>
        </p:txBody>
      </p:sp>
      <p:sp>
        <p:nvSpPr>
          <p:cNvPr id="17411" name="Content Placeholder 2"/>
          <p:cNvSpPr>
            <a:spLocks noGrp="1"/>
          </p:cNvSpPr>
          <p:nvPr>
            <p:ph idx="1"/>
          </p:nvPr>
        </p:nvSpPr>
        <p:spPr/>
        <p:txBody>
          <a:bodyPr/>
          <a:lstStyle/>
          <a:p>
            <a:r>
              <a:rPr lang="en-GB"/>
              <a:t>Project related responsibilities </a:t>
            </a:r>
          </a:p>
          <a:p>
            <a:pPr lvl="1"/>
            <a:r>
              <a:rPr lang="en-GB"/>
              <a:t>control of </a:t>
            </a:r>
            <a:r>
              <a:rPr lang="en-GB" b="1"/>
              <a:t>compliance to quality assurance procedures </a:t>
            </a:r>
            <a:r>
              <a:rPr lang="en-GB"/>
              <a:t>in departments units</a:t>
            </a:r>
          </a:p>
          <a:p>
            <a:pPr lvl="1"/>
            <a:r>
              <a:rPr lang="en-GB"/>
              <a:t>detailed follow up of </a:t>
            </a:r>
            <a:r>
              <a:rPr lang="en-GB" b="1"/>
              <a:t>contract review results </a:t>
            </a:r>
            <a:r>
              <a:rPr lang="en-GB"/>
              <a:t>and proposal approval</a:t>
            </a:r>
          </a:p>
          <a:p>
            <a:pPr lvl="1"/>
            <a:r>
              <a:rPr lang="en-GB"/>
              <a:t>follow up of software </a:t>
            </a:r>
            <a:r>
              <a:rPr lang="en-GB" b="1"/>
              <a:t>tests and results</a:t>
            </a:r>
          </a:p>
          <a:p>
            <a:pPr lvl="1"/>
            <a:r>
              <a:rPr lang="en-GB"/>
              <a:t>follow up of quality of </a:t>
            </a:r>
            <a:r>
              <a:rPr lang="en-GB" b="1"/>
              <a:t>maintenance services </a:t>
            </a:r>
            <a:r>
              <a:rPr lang="en-GB"/>
              <a:t>provision</a:t>
            </a:r>
          </a:p>
          <a:p>
            <a:pPr lvl="1"/>
            <a:r>
              <a:rPr lang="en-GB"/>
              <a:t>follow up of the </a:t>
            </a:r>
            <a:r>
              <a:rPr lang="en-GB" b="1"/>
              <a:t>project risks </a:t>
            </a:r>
            <a:r>
              <a:rPr lang="en-GB"/>
              <a:t>and their solutions</a:t>
            </a:r>
          </a:p>
          <a:p>
            <a:pPr lvl="1"/>
            <a:r>
              <a:rPr lang="en-GB"/>
              <a:t>…</a:t>
            </a:r>
          </a:p>
          <a:p>
            <a:endParaRPr lang="en-GB"/>
          </a:p>
          <a:p>
            <a:endParaRPr lang="en-GB"/>
          </a:p>
          <a:p>
            <a:endParaRPr lang="en-GB"/>
          </a:p>
          <a:p>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39</a:t>
            </a:fld>
            <a:endParaRPr lang="en-US"/>
          </a:p>
        </p:txBody>
      </p:sp>
    </p:spTree>
    <p:extLst>
      <p:ext uri="{BB962C8B-B14F-4D97-AF65-F5344CB8AC3E}">
        <p14:creationId xmlns:p14="http://schemas.microsoft.com/office/powerpoint/2010/main" val="388687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Galin (2004). </a:t>
            </a:r>
            <a:r>
              <a:rPr lang="en-US" i="1"/>
              <a:t>Software Quality Assurance from theory to implementation. </a:t>
            </a:r>
            <a:r>
              <a:rPr lang="en-US"/>
              <a:t>Pearson Education Limited</a:t>
            </a:r>
          </a:p>
          <a:p>
            <a:r>
              <a:rPr lang="en-US"/>
              <a:t>Ian Sommerville (2011). </a:t>
            </a:r>
            <a:r>
              <a:rPr lang="en-US" i="1"/>
              <a:t>Software engineering</a:t>
            </a:r>
            <a:r>
              <a:rPr lang="en-US"/>
              <a:t>. Ninth Edition. Addison-Wesley</a:t>
            </a:r>
          </a:p>
          <a:p>
            <a:endParaRPr lang="en-US"/>
          </a:p>
          <a:p>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a:t>
            </a:fld>
            <a:endParaRPr lang="en-US"/>
          </a:p>
        </p:txBody>
      </p:sp>
    </p:spTree>
    <p:extLst>
      <p:ext uri="{BB962C8B-B14F-4D97-AF65-F5344CB8AC3E}">
        <p14:creationId xmlns:p14="http://schemas.microsoft.com/office/powerpoint/2010/main" val="187354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t>Project management</a:t>
            </a:r>
            <a:endParaRPr lang="en-US"/>
          </a:p>
        </p:txBody>
      </p:sp>
      <p:sp>
        <p:nvSpPr>
          <p:cNvPr id="18435" name="Content Placeholder 2"/>
          <p:cNvSpPr>
            <a:spLocks noGrp="1"/>
          </p:cNvSpPr>
          <p:nvPr>
            <p:ph idx="1"/>
          </p:nvPr>
        </p:nvSpPr>
        <p:spPr/>
        <p:txBody>
          <a:bodyPr/>
          <a:lstStyle/>
          <a:p>
            <a:r>
              <a:rPr lang="en-GB"/>
              <a:t>Professional hands on tasks:</a:t>
            </a:r>
          </a:p>
          <a:p>
            <a:pPr lvl="1"/>
            <a:r>
              <a:rPr lang="en-GB" b="1"/>
              <a:t>preparation</a:t>
            </a:r>
            <a:r>
              <a:rPr lang="en-GB"/>
              <a:t> of project and quality plans and their updates</a:t>
            </a:r>
          </a:p>
          <a:p>
            <a:pPr lvl="1"/>
            <a:r>
              <a:rPr lang="en-GB" b="1"/>
              <a:t>involvement</a:t>
            </a:r>
            <a:r>
              <a:rPr lang="en-GB"/>
              <a:t> in joint customer-supplier committee</a:t>
            </a:r>
          </a:p>
          <a:p>
            <a:pPr lvl="1"/>
            <a:r>
              <a:rPr lang="en-GB"/>
              <a:t>close </a:t>
            </a:r>
            <a:r>
              <a:rPr lang="en-GB" b="1"/>
              <a:t>follow up</a:t>
            </a:r>
            <a:r>
              <a:rPr lang="en-GB"/>
              <a:t> of project team staffing</a:t>
            </a:r>
          </a:p>
          <a:p>
            <a:endParaRPr lang="en-US"/>
          </a:p>
          <a:p>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40</a:t>
            </a:fld>
            <a:endParaRPr lang="en-US"/>
          </a:p>
        </p:txBody>
      </p:sp>
    </p:spTree>
    <p:extLst>
      <p:ext uri="{BB962C8B-B14F-4D97-AF65-F5344CB8AC3E}">
        <p14:creationId xmlns:p14="http://schemas.microsoft.com/office/powerpoint/2010/main" val="4063748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t>Project management (cont’d)</a:t>
            </a:r>
            <a:endParaRPr lang="en-US"/>
          </a:p>
        </p:txBody>
      </p:sp>
      <p:sp>
        <p:nvSpPr>
          <p:cNvPr id="3" name="Content Placeholder 2"/>
          <p:cNvSpPr>
            <a:spLocks noGrp="1"/>
          </p:cNvSpPr>
          <p:nvPr>
            <p:ph idx="1"/>
          </p:nvPr>
        </p:nvSpPr>
        <p:spPr/>
        <p:txBody>
          <a:bodyPr/>
          <a:lstStyle/>
          <a:p>
            <a:r>
              <a:rPr lang="en-GB"/>
              <a:t>Management tasks:</a:t>
            </a:r>
          </a:p>
          <a:p>
            <a:pPr lvl="1"/>
            <a:r>
              <a:rPr lang="en-GB"/>
              <a:t>deal with performance of review activities and consequent correction</a:t>
            </a:r>
          </a:p>
          <a:p>
            <a:pPr lvl="1"/>
            <a:r>
              <a:rPr lang="en-GB"/>
              <a:t>address the performance of </a:t>
            </a:r>
            <a:r>
              <a:rPr lang="en-GB" b="1"/>
              <a:t>acceptance tasks</a:t>
            </a:r>
          </a:p>
          <a:p>
            <a:pPr lvl="1"/>
            <a:r>
              <a:rPr lang="en-GB"/>
              <a:t>undertake software </a:t>
            </a:r>
            <a:r>
              <a:rPr lang="en-GB" b="1"/>
              <a:t>installation</a:t>
            </a:r>
            <a:r>
              <a:rPr lang="en-GB"/>
              <a:t> in customer sites and to show customer how to use software</a:t>
            </a:r>
          </a:p>
          <a:p>
            <a:pPr lvl="1"/>
            <a:r>
              <a:rPr lang="en-GB"/>
              <a:t>deal with SQA </a:t>
            </a:r>
            <a:r>
              <a:rPr lang="en-GB" b="1"/>
              <a:t>training</a:t>
            </a:r>
            <a:r>
              <a:rPr lang="en-GB"/>
              <a:t> and instruction of project team members</a:t>
            </a:r>
          </a:p>
          <a:p>
            <a:pPr lvl="1"/>
            <a:r>
              <a:rPr lang="en-GB"/>
              <a:t>address </a:t>
            </a:r>
            <a:r>
              <a:rPr lang="en-GB" b="1"/>
              <a:t>customer</a:t>
            </a:r>
            <a:r>
              <a:rPr lang="en-GB"/>
              <a:t> </a:t>
            </a:r>
            <a:r>
              <a:rPr lang="en-GB" b="1"/>
              <a:t>requests</a:t>
            </a:r>
            <a:r>
              <a:rPr lang="en-GB"/>
              <a:t> and satisfaction of customer </a:t>
            </a:r>
          </a:p>
          <a:p>
            <a:pPr lvl="1"/>
            <a:r>
              <a:rPr lang="en-GB"/>
              <a:t>…</a:t>
            </a:r>
          </a:p>
          <a:p>
            <a:endParaRPr lang="en-US"/>
          </a:p>
          <a:p>
            <a:endParaRPr lang="en-US" dirty="0"/>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41</a:t>
            </a:fld>
            <a:endParaRPr lang="en-US"/>
          </a:p>
        </p:txBody>
      </p:sp>
    </p:spTree>
    <p:extLst>
      <p:ext uri="{BB962C8B-B14F-4D97-AF65-F5344CB8AC3E}">
        <p14:creationId xmlns:p14="http://schemas.microsoft.com/office/powerpoint/2010/main" val="4146928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dirty="0"/>
              <a:t>Overview</a:t>
            </a:r>
          </a:p>
          <a:p>
            <a:r>
              <a:rPr lang="en-US" dirty="0"/>
              <a:t>Quality management standards</a:t>
            </a:r>
          </a:p>
          <a:p>
            <a:r>
              <a:rPr lang="en-US" dirty="0"/>
              <a:t>SQA project process standards</a:t>
            </a:r>
          </a:p>
          <a:p>
            <a:r>
              <a:rPr lang="en-US" dirty="0"/>
              <a:t>Management and its role in software quality assurance</a:t>
            </a:r>
          </a:p>
          <a:p>
            <a:r>
              <a:rPr lang="en-US" b="1" dirty="0"/>
              <a:t>The SQA unit and other actors in the SQA system</a:t>
            </a:r>
          </a:p>
        </p:txBody>
      </p:sp>
      <p:grpSp>
        <p:nvGrpSpPr>
          <p:cNvPr id="5" name="Group 4"/>
          <p:cNvGrpSpPr/>
          <p:nvPr/>
        </p:nvGrpSpPr>
        <p:grpSpPr>
          <a:xfrm>
            <a:off x="6096000" y="152400"/>
            <a:ext cx="2743200" cy="914400"/>
            <a:chOff x="6096000" y="152400"/>
            <a:chExt cx="2743200" cy="914400"/>
          </a:xfrm>
        </p:grpSpPr>
        <p:sp>
          <p:nvSpPr>
            <p:cNvPr id="6"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7"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8"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9"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10"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1"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2"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3"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5</a:t>
              </a:r>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42</a:t>
            </a:fld>
            <a:endParaRPr lang="en-US"/>
          </a:p>
        </p:txBody>
      </p:sp>
    </p:spTree>
    <p:extLst>
      <p:ext uri="{BB962C8B-B14F-4D97-AF65-F5344CB8AC3E}">
        <p14:creationId xmlns:p14="http://schemas.microsoft.com/office/powerpoint/2010/main" val="282794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Actors in the SQA system</a:t>
            </a:r>
          </a:p>
        </p:txBody>
      </p:sp>
      <p:sp>
        <p:nvSpPr>
          <p:cNvPr id="3" name="Content Placeholder 2"/>
          <p:cNvSpPr>
            <a:spLocks noGrp="1"/>
          </p:cNvSpPr>
          <p:nvPr>
            <p:ph idx="1"/>
          </p:nvPr>
        </p:nvSpPr>
        <p:spPr/>
        <p:txBody>
          <a:bodyPr/>
          <a:lstStyle/>
          <a:p>
            <a:r>
              <a:rPr lang="en-US"/>
              <a:t>SQA unit members</a:t>
            </a:r>
          </a:p>
          <a:p>
            <a:r>
              <a:rPr lang="en-US"/>
              <a:t>SQA trustees</a:t>
            </a:r>
          </a:p>
          <a:p>
            <a:r>
              <a:rPr lang="en-US"/>
              <a:t>SQA committee members</a:t>
            </a:r>
          </a:p>
          <a:p>
            <a:r>
              <a:rPr lang="en-US"/>
              <a:t>SQA forum members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43</a:t>
            </a:fld>
            <a:endParaRPr lang="en-US"/>
          </a:p>
        </p:txBody>
      </p:sp>
    </p:spTree>
    <p:extLst>
      <p:ext uri="{BB962C8B-B14F-4D97-AF65-F5344CB8AC3E}">
        <p14:creationId xmlns:p14="http://schemas.microsoft.com/office/powerpoint/2010/main" val="2343590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Unit</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599"/>
            <a:ext cx="9247306" cy="422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44</a:t>
            </a:fld>
            <a:endParaRPr lang="en-US"/>
          </a:p>
        </p:txBody>
      </p:sp>
    </p:spTree>
    <p:extLst>
      <p:ext uri="{BB962C8B-B14F-4D97-AF65-F5344CB8AC3E}">
        <p14:creationId xmlns:p14="http://schemas.microsoft.com/office/powerpoint/2010/main" val="957550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SQA Unit - The Head [1]</a:t>
            </a:r>
          </a:p>
        </p:txBody>
      </p:sp>
      <p:sp>
        <p:nvSpPr>
          <p:cNvPr id="3" name="Content Placeholder 2"/>
          <p:cNvSpPr>
            <a:spLocks noGrp="1"/>
          </p:cNvSpPr>
          <p:nvPr>
            <p:ph idx="1"/>
          </p:nvPr>
        </p:nvSpPr>
        <p:spPr/>
        <p:txBody>
          <a:bodyPr/>
          <a:lstStyle/>
          <a:p>
            <a:r>
              <a:rPr lang="en-US"/>
              <a:t>Tasks performed by the head of the SQA unit</a:t>
            </a:r>
          </a:p>
          <a:p>
            <a:pPr lvl="1"/>
            <a:r>
              <a:rPr lang="en-US" b="1"/>
              <a:t>planning</a:t>
            </a:r>
          </a:p>
          <a:p>
            <a:pPr lvl="1"/>
            <a:r>
              <a:rPr lang="en-US" b="1"/>
              <a:t>management</a:t>
            </a:r>
            <a:r>
              <a:rPr lang="en-US"/>
              <a:t> of the unit</a:t>
            </a:r>
          </a:p>
          <a:p>
            <a:pPr lvl="1"/>
            <a:r>
              <a:rPr lang="en-US"/>
              <a:t>tasks related to </a:t>
            </a:r>
            <a:r>
              <a:rPr lang="en-US" b="1"/>
              <a:t>contacts</a:t>
            </a:r>
            <a:r>
              <a:rPr lang="en-US"/>
              <a:t> with customers and other external bodies as well as with the executive in charge of software quality</a:t>
            </a:r>
          </a:p>
          <a:p>
            <a:pPr lvl="1"/>
            <a:r>
              <a:rPr lang="en-US" b="1"/>
              <a:t>SQA professional activities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45</a:t>
            </a:fld>
            <a:endParaRPr lang="en-US"/>
          </a:p>
        </p:txBody>
      </p:sp>
    </p:spTree>
    <p:extLst>
      <p:ext uri="{BB962C8B-B14F-4D97-AF65-F5344CB8AC3E}">
        <p14:creationId xmlns:p14="http://schemas.microsoft.com/office/powerpoint/2010/main" val="750225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Unit - The Head [2] </a:t>
            </a:r>
          </a:p>
        </p:txBody>
      </p:sp>
      <p:sp>
        <p:nvSpPr>
          <p:cNvPr id="3" name="Content Placeholder 2"/>
          <p:cNvSpPr>
            <a:spLocks noGrp="1"/>
          </p:cNvSpPr>
          <p:nvPr>
            <p:ph idx="1"/>
          </p:nvPr>
        </p:nvSpPr>
        <p:spPr/>
        <p:txBody>
          <a:bodyPr>
            <a:normAutofit/>
          </a:bodyPr>
          <a:lstStyle/>
          <a:p>
            <a:r>
              <a:rPr lang="en-US"/>
              <a:t>Planning tasks</a:t>
            </a:r>
          </a:p>
          <a:p>
            <a:pPr lvl="1"/>
            <a:r>
              <a:rPr lang="en-US" b="1"/>
              <a:t>preparation of proposed annual activity program and budget</a:t>
            </a:r>
            <a:r>
              <a:rPr lang="en-US"/>
              <a:t> for the unit</a:t>
            </a:r>
          </a:p>
          <a:p>
            <a:pPr lvl="1"/>
            <a:r>
              <a:rPr lang="en-US" b="1"/>
              <a:t>planning</a:t>
            </a:r>
            <a:r>
              <a:rPr lang="en-US"/>
              <a:t> and </a:t>
            </a:r>
            <a:r>
              <a:rPr lang="en-US" b="1"/>
              <a:t>updating</a:t>
            </a:r>
            <a:r>
              <a:rPr lang="en-US"/>
              <a:t> the organization’s software quality management system</a:t>
            </a:r>
          </a:p>
          <a:p>
            <a:pPr lvl="1"/>
            <a:r>
              <a:rPr lang="en-US" b="1"/>
              <a:t>preparation</a:t>
            </a:r>
            <a:r>
              <a:rPr lang="en-US"/>
              <a:t> </a:t>
            </a:r>
            <a:r>
              <a:rPr lang="en-US" b="1"/>
              <a:t>of recommended annual SQA activities programs </a:t>
            </a:r>
            <a:r>
              <a:rPr lang="en-US"/>
              <a:t>for the software development and maintenance departments</a:t>
            </a:r>
          </a:p>
          <a:p>
            <a:pPr lvl="1"/>
            <a:r>
              <a:rPr lang="en-US" b="1"/>
              <a:t>preparation of recommended SQA systems development plans </a:t>
            </a:r>
            <a:r>
              <a:rPr lang="en-US"/>
              <a:t>for the software development and maintenance departments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46</a:t>
            </a:fld>
            <a:endParaRPr lang="en-US"/>
          </a:p>
        </p:txBody>
      </p:sp>
    </p:spTree>
    <p:extLst>
      <p:ext uri="{BB962C8B-B14F-4D97-AF65-F5344CB8AC3E}">
        <p14:creationId xmlns:p14="http://schemas.microsoft.com/office/powerpoint/2010/main" val="2896580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Unit - The Head [3] </a:t>
            </a:r>
          </a:p>
        </p:txBody>
      </p:sp>
      <p:sp>
        <p:nvSpPr>
          <p:cNvPr id="3" name="Content Placeholder 2"/>
          <p:cNvSpPr>
            <a:spLocks noGrp="1"/>
          </p:cNvSpPr>
          <p:nvPr>
            <p:ph idx="1"/>
          </p:nvPr>
        </p:nvSpPr>
        <p:spPr/>
        <p:txBody>
          <a:bodyPr/>
          <a:lstStyle/>
          <a:p>
            <a:r>
              <a:rPr lang="en-US"/>
              <a:t>Management tasks</a:t>
            </a:r>
          </a:p>
          <a:p>
            <a:pPr lvl="1"/>
            <a:r>
              <a:rPr lang="en-US" b="1"/>
              <a:t>management</a:t>
            </a:r>
            <a:r>
              <a:rPr lang="en-US"/>
              <a:t> of the SQA team’s activities</a:t>
            </a:r>
          </a:p>
          <a:p>
            <a:pPr lvl="1"/>
            <a:r>
              <a:rPr lang="en-US" b="1"/>
              <a:t>monitoring implementation </a:t>
            </a:r>
            <a:r>
              <a:rPr lang="en-US"/>
              <a:t>of the SQA activity program</a:t>
            </a:r>
          </a:p>
          <a:p>
            <a:pPr lvl="1"/>
            <a:r>
              <a:rPr lang="en-US" b="1"/>
              <a:t>nomination</a:t>
            </a:r>
            <a:r>
              <a:rPr lang="en-US"/>
              <a:t> of team members, SQA committee members and SQA trustees</a:t>
            </a:r>
          </a:p>
          <a:p>
            <a:pPr lvl="1"/>
            <a:r>
              <a:rPr lang="en-US" b="1"/>
              <a:t>preparation of special and periodic reports</a:t>
            </a:r>
            <a:r>
              <a:rPr lang="en-US"/>
              <a:t>, e.g., status of software quality issues within the organization and monthly performance reports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47</a:t>
            </a:fld>
            <a:endParaRPr lang="en-US"/>
          </a:p>
        </p:txBody>
      </p:sp>
    </p:spTree>
    <p:extLst>
      <p:ext uri="{BB962C8B-B14F-4D97-AF65-F5344CB8AC3E}">
        <p14:creationId xmlns:p14="http://schemas.microsoft.com/office/powerpoint/2010/main" val="1469713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Unit - The Head [4] </a:t>
            </a:r>
          </a:p>
        </p:txBody>
      </p:sp>
      <p:sp>
        <p:nvSpPr>
          <p:cNvPr id="3" name="Content Placeholder 2"/>
          <p:cNvSpPr>
            <a:spLocks noGrp="1"/>
          </p:cNvSpPr>
          <p:nvPr>
            <p:ph idx="1"/>
          </p:nvPr>
        </p:nvSpPr>
        <p:spPr/>
        <p:txBody>
          <a:bodyPr>
            <a:normAutofit lnSpcReduction="10000"/>
          </a:bodyPr>
          <a:lstStyle/>
          <a:p>
            <a:r>
              <a:rPr lang="en-US"/>
              <a:t>Contacts with customers and other external bodies and the executive in charge of software quality</a:t>
            </a:r>
          </a:p>
          <a:p>
            <a:pPr lvl="1"/>
            <a:r>
              <a:rPr lang="en-US"/>
              <a:t>serving as the customer’s address for software quality issues</a:t>
            </a:r>
          </a:p>
          <a:p>
            <a:pPr lvl="1"/>
            <a:r>
              <a:rPr lang="en-US"/>
              <a:t>outreach to customers with respect to quality of software products and services supplied </a:t>
            </a:r>
          </a:p>
          <a:p>
            <a:pPr lvl="1"/>
            <a:r>
              <a:rPr lang="en-US"/>
              <a:t>representation of the organization before external bodies regarding software quality issues</a:t>
            </a:r>
          </a:p>
          <a:p>
            <a:pPr lvl="1"/>
            <a:r>
              <a:rPr lang="en-US"/>
              <a:t>drafting the management review reports required for management review meetings</a:t>
            </a:r>
          </a:p>
          <a:p>
            <a:pPr lvl="1"/>
            <a:r>
              <a:rPr lang="en-US"/>
              <a:t>SQA organizational issues, preparing requested material, and so forth, for top management’s consideration (done through the executive in charge of software quality)</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48</a:t>
            </a:fld>
            <a:endParaRPr lang="en-US"/>
          </a:p>
        </p:txBody>
      </p:sp>
    </p:spTree>
    <p:extLst>
      <p:ext uri="{BB962C8B-B14F-4D97-AF65-F5344CB8AC3E}">
        <p14:creationId xmlns:p14="http://schemas.microsoft.com/office/powerpoint/2010/main" val="2963743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Unit - The Head [5] </a:t>
            </a:r>
          </a:p>
        </p:txBody>
      </p:sp>
      <p:sp>
        <p:nvSpPr>
          <p:cNvPr id="3" name="Content Placeholder 2"/>
          <p:cNvSpPr>
            <a:spLocks noGrp="1"/>
          </p:cNvSpPr>
          <p:nvPr>
            <p:ph idx="1"/>
          </p:nvPr>
        </p:nvSpPr>
        <p:spPr/>
        <p:txBody>
          <a:bodyPr/>
          <a:lstStyle/>
          <a:p>
            <a:r>
              <a:rPr lang="en-US"/>
              <a:t>SQA professional activities</a:t>
            </a:r>
          </a:p>
          <a:p>
            <a:pPr lvl="1"/>
            <a:r>
              <a:rPr lang="en-US"/>
              <a:t>participation in project joint committees</a:t>
            </a:r>
          </a:p>
          <a:p>
            <a:pPr lvl="1"/>
            <a:r>
              <a:rPr lang="en-US"/>
              <a:t>participation in formal design reviews</a:t>
            </a:r>
          </a:p>
          <a:p>
            <a:pPr lvl="1"/>
            <a:r>
              <a:rPr lang="en-US"/>
              <a:t>review and approval of deviations from specifications (when required by procedures)</a:t>
            </a:r>
          </a:p>
          <a:p>
            <a:pPr lvl="1"/>
            <a:r>
              <a:rPr lang="en-US"/>
              <a:t>consultation with project managers and team leaders</a:t>
            </a:r>
          </a:p>
          <a:p>
            <a:pPr lvl="1"/>
            <a:r>
              <a:rPr lang="en-US"/>
              <a:t>participation in SQA committees and forums</a:t>
            </a:r>
          </a:p>
          <a:p>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49</a:t>
            </a:fld>
            <a:endParaRPr lang="en-US"/>
          </a:p>
        </p:txBody>
      </p:sp>
    </p:spTree>
    <p:extLst>
      <p:ext uri="{BB962C8B-B14F-4D97-AF65-F5344CB8AC3E}">
        <p14:creationId xmlns:p14="http://schemas.microsoft.com/office/powerpoint/2010/main" val="296374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hiểu bài</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Nêu ít nhất 2 l</a:t>
            </a:r>
            <a:r>
              <a:rPr lang="vi-VN"/>
              <a:t>ợ</a:t>
            </a:r>
            <a:r>
              <a:rPr lang="en-US"/>
              <a:t>i ích của việc s</a:t>
            </a:r>
            <a:r>
              <a:rPr lang="vi-VN"/>
              <a:t>ử </a:t>
            </a:r>
            <a:r>
              <a:rPr lang="en-US"/>
              <a:t>dụng chuẩn.</a:t>
            </a:r>
          </a:p>
          <a:p>
            <a:pPr marL="514350" indent="-514350">
              <a:buFont typeface="+mj-lt"/>
              <a:buAutoNum type="arabicPeriod"/>
            </a:pPr>
            <a:r>
              <a:rPr lang="en-US"/>
              <a:t>Nêu ít nhất 2 tổ chức hoặc viện phát triển chuẩn nổi bật. </a:t>
            </a:r>
          </a:p>
          <a:p>
            <a:pPr marL="514350" lvl="0" indent="-514350">
              <a:buFont typeface="+mj-lt"/>
              <a:buAutoNum type="arabicPeriod"/>
            </a:pPr>
            <a:r>
              <a:rPr lang="en-US"/>
              <a:t>Phân biệt chuẩn quản lý chất lượng (Quality management standards) và chuẩn tiến trình dự án (SQA project process standards). Nêu ít nhất 2 tên gọi của mỗi loại chuẩn này.</a:t>
            </a:r>
          </a:p>
          <a:p>
            <a:pPr marL="514350" indent="-514350">
              <a:buFont typeface="+mj-lt"/>
              <a:buAutoNum type="arabicPeriod"/>
            </a:pPr>
            <a:r>
              <a:rPr lang="en-US"/>
              <a:t>ISO 9000, ISO 9000-3 là chuẩn gì?</a:t>
            </a:r>
          </a:p>
          <a:p>
            <a:pPr marL="514350" lvl="0" indent="-514350">
              <a:buFont typeface="+mj-lt"/>
              <a:buAutoNum type="arabicPeriod"/>
            </a:pPr>
            <a:r>
              <a:rPr lang="en-US"/>
              <a:t>CMM là gì. Các mức phát triển của CMM.</a:t>
            </a:r>
          </a:p>
          <a:p>
            <a:pPr marL="514350" indent="-514350">
              <a:buFont typeface="+mj-lt"/>
              <a:buAutoNum type="arabicPeriod"/>
            </a:pPr>
            <a:r>
              <a:rPr lang="en-US"/>
              <a:t>So sánh ISO và CMM/CMMI.</a:t>
            </a:r>
          </a:p>
          <a:p>
            <a:pPr marL="514350" indent="-514350">
              <a:buFont typeface="+mj-lt"/>
              <a:buAutoNum type="arabicPeriod"/>
            </a:pPr>
            <a:r>
              <a:rPr lang="en-US"/>
              <a:t>Nêu một số chuẩn về kiểm thử của IEEE.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a:t>
            </a:fld>
            <a:endParaRPr lang="en-US"/>
          </a:p>
        </p:txBody>
      </p:sp>
    </p:spTree>
    <p:extLst>
      <p:ext uri="{BB962C8B-B14F-4D97-AF65-F5344CB8AC3E}">
        <p14:creationId xmlns:p14="http://schemas.microsoft.com/office/powerpoint/2010/main" val="3001923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Unit</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599"/>
            <a:ext cx="9247306" cy="422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50</a:t>
            </a:fld>
            <a:endParaRPr lang="en-US"/>
          </a:p>
        </p:txBody>
      </p:sp>
    </p:spTree>
    <p:extLst>
      <p:ext uri="{BB962C8B-B14F-4D97-AF65-F5344CB8AC3E}">
        <p14:creationId xmlns:p14="http://schemas.microsoft.com/office/powerpoint/2010/main" val="4092874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SQA Unit - SQA Operations</a:t>
            </a:r>
            <a:br>
              <a:rPr lang="en-US"/>
            </a:br>
            <a:r>
              <a:rPr lang="en-US"/>
              <a:t>Project life cycle SQA </a:t>
            </a:r>
          </a:p>
        </p:txBody>
      </p:sp>
      <p:sp>
        <p:nvSpPr>
          <p:cNvPr id="7" name="Content Placeholder 6"/>
          <p:cNvSpPr>
            <a:spLocks noGrp="1"/>
          </p:cNvSpPr>
          <p:nvPr>
            <p:ph idx="1"/>
          </p:nvPr>
        </p:nvSpPr>
        <p:spPr/>
        <p:txBody>
          <a:bodyPr/>
          <a:lstStyle/>
          <a:p>
            <a:r>
              <a:rPr lang="en-US"/>
              <a:t>Responsible for making sure that the </a:t>
            </a:r>
            <a:r>
              <a:rPr lang="en-US" b="1"/>
              <a:t>project is following SQA procedures</a:t>
            </a:r>
            <a:r>
              <a:rPr lang="en-US"/>
              <a:t> throughout its life cycle</a:t>
            </a:r>
          </a:p>
          <a:p>
            <a:r>
              <a:rPr lang="en-US"/>
              <a:t>Tasks</a:t>
            </a:r>
          </a:p>
          <a:p>
            <a:pPr lvl="1"/>
            <a:r>
              <a:rPr lang="en-US"/>
              <a:t>control tasks</a:t>
            </a:r>
          </a:p>
          <a:p>
            <a:pPr lvl="2"/>
            <a:r>
              <a:rPr lang="en-US" sz="2400"/>
              <a:t>follow up the development team to make sure they are complying with SQA procedures; approve and recommend various products; communicate with customers </a:t>
            </a:r>
            <a:endParaRPr lang="en-US"/>
          </a:p>
          <a:p>
            <a:pPr lvl="1"/>
            <a:r>
              <a:rPr lang="en-US"/>
              <a:t>participation tasks</a:t>
            </a:r>
          </a:p>
          <a:p>
            <a:pPr lvl="2"/>
            <a:r>
              <a:rPr lang="en-US" sz="2400"/>
              <a:t>take part in contract reviews, design reviews, software testing, and the installation of new products</a:t>
            </a:r>
            <a:endParaRPr lang="en-US"/>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51</a:t>
            </a:fld>
            <a:endParaRPr lang="en-US"/>
          </a:p>
        </p:txBody>
      </p:sp>
    </p:spTree>
    <p:extLst>
      <p:ext uri="{BB962C8B-B14F-4D97-AF65-F5344CB8AC3E}">
        <p14:creationId xmlns:p14="http://schemas.microsoft.com/office/powerpoint/2010/main" val="1442853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SQA Unit - SQA Operations</a:t>
            </a:r>
            <a:br>
              <a:rPr lang="en-US"/>
            </a:br>
            <a:r>
              <a:rPr lang="en-US"/>
              <a:t>SQA infrastructure operations </a:t>
            </a:r>
          </a:p>
        </p:txBody>
      </p:sp>
      <p:sp>
        <p:nvSpPr>
          <p:cNvPr id="6" name="Content Placeholder 5"/>
          <p:cNvSpPr>
            <a:spLocks noGrp="1"/>
          </p:cNvSpPr>
          <p:nvPr>
            <p:ph idx="1"/>
          </p:nvPr>
        </p:nvSpPr>
        <p:spPr/>
        <p:txBody>
          <a:bodyPr/>
          <a:lstStyle/>
          <a:p>
            <a:r>
              <a:rPr lang="en-US"/>
              <a:t>Deals with all the quality infrastructure components in the SQA system (Procedures, Supporting devices, Staff Training, Preventive Actions, Configuration Management, and Document Control)</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52</a:t>
            </a:fld>
            <a:endParaRPr lang="en-US"/>
          </a:p>
        </p:txBody>
      </p:sp>
    </p:spTree>
    <p:extLst>
      <p:ext uri="{BB962C8B-B14F-4D97-AF65-F5344CB8AC3E}">
        <p14:creationId xmlns:p14="http://schemas.microsoft.com/office/powerpoint/2010/main" val="3397354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SQA Unit - SQA Operations</a:t>
            </a:r>
            <a:br>
              <a:rPr lang="en-US"/>
            </a:br>
            <a:r>
              <a:rPr lang="en-US"/>
              <a:t>SQA audit and certification</a:t>
            </a:r>
          </a:p>
        </p:txBody>
      </p:sp>
      <p:sp>
        <p:nvSpPr>
          <p:cNvPr id="7" name="Content Placeholder 6"/>
          <p:cNvSpPr>
            <a:spLocks noGrp="1"/>
          </p:cNvSpPr>
          <p:nvPr>
            <p:ph idx="1"/>
          </p:nvPr>
        </p:nvSpPr>
        <p:spPr/>
        <p:txBody>
          <a:bodyPr/>
          <a:lstStyle/>
          <a:p>
            <a:r>
              <a:rPr lang="en-US"/>
              <a:t>Organizations carry out four types of SQA audits, two of which are performed by the SQA unit: </a:t>
            </a:r>
          </a:p>
          <a:p>
            <a:pPr lvl="1"/>
            <a:r>
              <a:rPr lang="en-US"/>
              <a:t>internal SQA audits</a:t>
            </a:r>
          </a:p>
          <a:p>
            <a:pPr lvl="1"/>
            <a:r>
              <a:rPr lang="en-US"/>
              <a:t>SQA audits of the organization’s subcontractors and suppliers to evaluate their SQA systems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53</a:t>
            </a:fld>
            <a:endParaRPr lang="en-US"/>
          </a:p>
        </p:txBody>
      </p:sp>
    </p:spTree>
    <p:extLst>
      <p:ext uri="{BB962C8B-B14F-4D97-AF65-F5344CB8AC3E}">
        <p14:creationId xmlns:p14="http://schemas.microsoft.com/office/powerpoint/2010/main" val="2641070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SQA Unit - SQA Operations</a:t>
            </a:r>
            <a:br>
              <a:rPr lang="en-US"/>
            </a:br>
            <a:r>
              <a:rPr lang="en-US"/>
              <a:t>SQA support</a:t>
            </a:r>
          </a:p>
        </p:txBody>
      </p:sp>
      <p:sp>
        <p:nvSpPr>
          <p:cNvPr id="7" name="Content Placeholder 6"/>
          <p:cNvSpPr>
            <a:spLocks noGrp="1"/>
          </p:cNvSpPr>
          <p:nvPr>
            <p:ph idx="1"/>
          </p:nvPr>
        </p:nvSpPr>
        <p:spPr/>
        <p:txBody>
          <a:bodyPr/>
          <a:lstStyle/>
          <a:p>
            <a:r>
              <a:rPr lang="en-US"/>
              <a:t>Preparation of project plans and project quality plans</a:t>
            </a:r>
          </a:p>
          <a:p>
            <a:r>
              <a:rPr lang="en-US"/>
              <a:t>Staffing review teams</a:t>
            </a:r>
          </a:p>
          <a:p>
            <a:r>
              <a:rPr lang="en-US"/>
              <a:t>Choice of development methodologies and tools that reflect the failure experience data accumulated by the SQA unit</a:t>
            </a:r>
          </a:p>
          <a:p>
            <a:r>
              <a:rPr lang="en-US"/>
              <a:t>Choice of measures to solve identified software development risks</a:t>
            </a:r>
          </a:p>
          <a:p>
            <a:r>
              <a:rPr lang="en-US"/>
              <a:t>Choice of measures to solve schedule delays and budget overruns</a:t>
            </a:r>
          </a:p>
          <a:p>
            <a:r>
              <a:rPr lang="en-US"/>
              <a:t>Choice of SQA metrics and software costs components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54</a:t>
            </a:fld>
            <a:endParaRPr lang="en-US"/>
          </a:p>
        </p:txBody>
      </p:sp>
    </p:spTree>
    <p:extLst>
      <p:ext uri="{BB962C8B-B14F-4D97-AF65-F5344CB8AC3E}">
        <p14:creationId xmlns:p14="http://schemas.microsoft.com/office/powerpoint/2010/main" val="3722887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Unit</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599"/>
            <a:ext cx="9247306" cy="422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55</a:t>
            </a:fld>
            <a:endParaRPr lang="en-US"/>
          </a:p>
        </p:txBody>
      </p:sp>
    </p:spTree>
    <p:extLst>
      <p:ext uri="{BB962C8B-B14F-4D97-AF65-F5344CB8AC3E}">
        <p14:creationId xmlns:p14="http://schemas.microsoft.com/office/powerpoint/2010/main" val="4092874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a:t>SQA Unit - SQA Development and Maintenance</a:t>
            </a:r>
            <a:br>
              <a:rPr lang="en-US"/>
            </a:br>
            <a:r>
              <a:rPr lang="en-US"/>
              <a:t>Standards and procedures</a:t>
            </a:r>
          </a:p>
        </p:txBody>
      </p:sp>
      <p:sp>
        <p:nvSpPr>
          <p:cNvPr id="6" name="Content Placeholder 5"/>
          <p:cNvSpPr>
            <a:spLocks noGrp="1"/>
          </p:cNvSpPr>
          <p:nvPr>
            <p:ph idx="1"/>
          </p:nvPr>
        </p:nvSpPr>
        <p:spPr/>
        <p:txBody>
          <a:bodyPr/>
          <a:lstStyle/>
          <a:p>
            <a:r>
              <a:rPr lang="en-US"/>
              <a:t>For standards </a:t>
            </a:r>
          </a:p>
          <a:p>
            <a:pPr lvl="1"/>
            <a:r>
              <a:rPr lang="en-US" u="sng"/>
              <a:t>follow-up</a:t>
            </a:r>
            <a:r>
              <a:rPr lang="en-US"/>
              <a:t> of developments and changes in SQA and software engineering standards and </a:t>
            </a:r>
            <a:r>
              <a:rPr lang="en-US" u="sng"/>
              <a:t>recommending</a:t>
            </a:r>
            <a:r>
              <a:rPr lang="en-US"/>
              <a:t> adoption of additional standards</a:t>
            </a:r>
          </a:p>
          <a:p>
            <a:r>
              <a:rPr lang="en-US"/>
              <a:t>For procedures</a:t>
            </a:r>
          </a:p>
          <a:p>
            <a:pPr lvl="1"/>
            <a:r>
              <a:rPr lang="en-US" u="sng"/>
              <a:t>coordination and participation</a:t>
            </a:r>
            <a:r>
              <a:rPr lang="en-US"/>
              <a:t> in development, maintenance and </a:t>
            </a:r>
            <a:r>
              <a:rPr lang="en-US" u="sng"/>
              <a:t>updating</a:t>
            </a:r>
            <a:r>
              <a:rPr lang="en-US"/>
              <a:t> of procedures as well as </a:t>
            </a:r>
            <a:r>
              <a:rPr lang="en-US" u="sng"/>
              <a:t>preparation</a:t>
            </a:r>
            <a:r>
              <a:rPr lang="en-US"/>
              <a:t> of an annual program for development of new procedures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56</a:t>
            </a:fld>
            <a:endParaRPr lang="en-US"/>
          </a:p>
        </p:txBody>
      </p:sp>
    </p:spTree>
    <p:extLst>
      <p:ext uri="{BB962C8B-B14F-4D97-AF65-F5344CB8AC3E}">
        <p14:creationId xmlns:p14="http://schemas.microsoft.com/office/powerpoint/2010/main" val="3979830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a:t>SQA Unit - SQA Development and Maintenance</a:t>
            </a:r>
            <a:br>
              <a:rPr lang="en-US"/>
            </a:br>
            <a:r>
              <a:rPr lang="en-US"/>
              <a:t>Engineering</a:t>
            </a:r>
          </a:p>
        </p:txBody>
      </p:sp>
      <p:sp>
        <p:nvSpPr>
          <p:cNvPr id="6" name="Content Placeholder 5"/>
          <p:cNvSpPr>
            <a:spLocks noGrp="1"/>
          </p:cNvSpPr>
          <p:nvPr>
            <p:ph idx="1"/>
          </p:nvPr>
        </p:nvSpPr>
        <p:spPr/>
        <p:txBody>
          <a:bodyPr/>
          <a:lstStyle/>
          <a:p>
            <a:r>
              <a:rPr lang="en-US"/>
              <a:t>Testing and evaluating new external developing methods and tools</a:t>
            </a:r>
          </a:p>
          <a:p>
            <a:r>
              <a:rPr lang="en-US"/>
              <a:t>Developing solutions to difficulties in current developing method and tools internally </a:t>
            </a:r>
          </a:p>
          <a:p>
            <a:r>
              <a:rPr lang="en-US"/>
              <a:t>Developing methods for measuring software quality and team productivity</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57</a:t>
            </a:fld>
            <a:endParaRPr lang="en-US"/>
          </a:p>
        </p:txBody>
      </p:sp>
    </p:spTree>
    <p:extLst>
      <p:ext uri="{BB962C8B-B14F-4D97-AF65-F5344CB8AC3E}">
        <p14:creationId xmlns:p14="http://schemas.microsoft.com/office/powerpoint/2010/main" val="2244344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a:t>SQA Unit - SQA Development and Maintenance</a:t>
            </a:r>
            <a:br>
              <a:rPr lang="en-US"/>
            </a:br>
            <a:r>
              <a:rPr lang="en-US"/>
              <a:t>Information System</a:t>
            </a:r>
          </a:p>
        </p:txBody>
      </p:sp>
      <p:sp>
        <p:nvSpPr>
          <p:cNvPr id="6" name="Content Placeholder 5"/>
          <p:cNvSpPr>
            <a:spLocks noGrp="1"/>
          </p:cNvSpPr>
          <p:nvPr>
            <p:ph idx="1"/>
          </p:nvPr>
        </p:nvSpPr>
        <p:spPr/>
        <p:txBody>
          <a:bodyPr>
            <a:normAutofit/>
          </a:bodyPr>
          <a:lstStyle/>
          <a:p>
            <a:r>
              <a:rPr lang="en-US"/>
              <a:t>Create, develop and update an information system that is dedicated to SQA</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58</a:t>
            </a:fld>
            <a:endParaRPr lang="en-US"/>
          </a:p>
        </p:txBody>
      </p:sp>
    </p:spTree>
    <p:extLst>
      <p:ext uri="{BB962C8B-B14F-4D97-AF65-F5344CB8AC3E}">
        <p14:creationId xmlns:p14="http://schemas.microsoft.com/office/powerpoint/2010/main" val="2244344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Actors in the SQA system</a:t>
            </a:r>
          </a:p>
        </p:txBody>
      </p:sp>
      <p:sp>
        <p:nvSpPr>
          <p:cNvPr id="3" name="Content Placeholder 2"/>
          <p:cNvSpPr>
            <a:spLocks noGrp="1"/>
          </p:cNvSpPr>
          <p:nvPr>
            <p:ph idx="1"/>
          </p:nvPr>
        </p:nvSpPr>
        <p:spPr/>
        <p:txBody>
          <a:bodyPr/>
          <a:lstStyle/>
          <a:p>
            <a:r>
              <a:rPr lang="en-US"/>
              <a:t>SQA unit members</a:t>
            </a:r>
          </a:p>
          <a:p>
            <a:r>
              <a:rPr lang="en-US" b="1"/>
              <a:t>SQA trustees</a:t>
            </a:r>
          </a:p>
          <a:p>
            <a:r>
              <a:rPr lang="en-US"/>
              <a:t>SQA committee members</a:t>
            </a:r>
          </a:p>
          <a:p>
            <a:r>
              <a:rPr lang="en-US"/>
              <a:t>SQA forum members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59</a:t>
            </a:fld>
            <a:endParaRPr lang="en-US"/>
          </a:p>
        </p:txBody>
      </p:sp>
    </p:spTree>
    <p:extLst>
      <p:ext uri="{BB962C8B-B14F-4D97-AF65-F5344CB8AC3E}">
        <p14:creationId xmlns:p14="http://schemas.microsoft.com/office/powerpoint/2010/main" val="314382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Overview</a:t>
            </a:r>
          </a:p>
          <a:p>
            <a:r>
              <a:rPr lang="en-US"/>
              <a:t>Quality management standards</a:t>
            </a:r>
          </a:p>
          <a:p>
            <a:r>
              <a:rPr lang="en-US"/>
              <a:t>Project process standards</a:t>
            </a:r>
          </a:p>
          <a:p>
            <a:r>
              <a:rPr lang="en-US"/>
              <a:t>Management and its role in software quality assurance</a:t>
            </a:r>
          </a:p>
          <a:p>
            <a:r>
              <a:rPr lang="en-US"/>
              <a:t>The SQA unit and other actors in the SQA system</a:t>
            </a:r>
          </a:p>
          <a:p>
            <a:endParaRPr lang="en-US"/>
          </a:p>
        </p:txBody>
      </p:sp>
      <p:grpSp>
        <p:nvGrpSpPr>
          <p:cNvPr id="5" name="Group 4"/>
          <p:cNvGrpSpPr/>
          <p:nvPr/>
        </p:nvGrpSpPr>
        <p:grpSpPr>
          <a:xfrm>
            <a:off x="6096000" y="152400"/>
            <a:ext cx="2743200" cy="914400"/>
            <a:chOff x="6096000" y="152400"/>
            <a:chExt cx="2743200" cy="914400"/>
          </a:xfrm>
        </p:grpSpPr>
        <p:sp>
          <p:nvSpPr>
            <p:cNvPr id="6"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7"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8"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9"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10"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1"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2"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3"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5</a:t>
              </a:r>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6</a:t>
            </a:fld>
            <a:endParaRPr lang="en-US"/>
          </a:p>
        </p:txBody>
      </p:sp>
    </p:spTree>
    <p:extLst>
      <p:ext uri="{BB962C8B-B14F-4D97-AF65-F5344CB8AC3E}">
        <p14:creationId xmlns:p14="http://schemas.microsoft.com/office/powerpoint/2010/main" val="360145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trustees and tasks</a:t>
            </a:r>
          </a:p>
        </p:txBody>
      </p:sp>
      <p:sp>
        <p:nvSpPr>
          <p:cNvPr id="3" name="Content Placeholder 2"/>
          <p:cNvSpPr>
            <a:spLocks noGrp="1"/>
          </p:cNvSpPr>
          <p:nvPr>
            <p:ph idx="1"/>
          </p:nvPr>
        </p:nvSpPr>
        <p:spPr/>
        <p:txBody>
          <a:bodyPr>
            <a:normAutofit fontScale="92500" lnSpcReduction="10000"/>
          </a:bodyPr>
          <a:lstStyle/>
          <a:p>
            <a:r>
              <a:rPr lang="en-US"/>
              <a:t>SQA trustees are involved in unit-related tasks and organization-related tasks, which vary considerably among organizations</a:t>
            </a:r>
          </a:p>
          <a:p>
            <a:r>
              <a:rPr lang="en-US"/>
              <a:t>Tasks</a:t>
            </a:r>
          </a:p>
          <a:p>
            <a:pPr lvl="1"/>
            <a:r>
              <a:rPr lang="en-US"/>
              <a:t>typical </a:t>
            </a:r>
            <a:r>
              <a:rPr lang="en-US" u="sng"/>
              <a:t>unit-related</a:t>
            </a:r>
            <a:r>
              <a:rPr lang="en-US"/>
              <a:t> tasks: </a:t>
            </a:r>
            <a:r>
              <a:rPr lang="en-US" b="1"/>
              <a:t>support</a:t>
            </a:r>
            <a:r>
              <a:rPr lang="en-US"/>
              <a:t> other unit/team members in solving difficulties in implementation of software quality procedures, </a:t>
            </a:r>
            <a:r>
              <a:rPr lang="en-US" b="1"/>
              <a:t>help</a:t>
            </a:r>
            <a:r>
              <a:rPr lang="en-US"/>
              <a:t> their unit manager in performing his SQA tasks, and </a:t>
            </a:r>
            <a:r>
              <a:rPr lang="en-US" b="1"/>
              <a:t>report</a:t>
            </a:r>
            <a:r>
              <a:rPr lang="en-US"/>
              <a:t> to the SQA unit on substantial and systematic non-compliance situations and severe software quality failures</a:t>
            </a:r>
          </a:p>
          <a:p>
            <a:pPr lvl="1"/>
            <a:r>
              <a:rPr lang="en-US"/>
              <a:t>typical </a:t>
            </a:r>
            <a:r>
              <a:rPr lang="en-US" u="sng"/>
              <a:t>organization-related</a:t>
            </a:r>
            <a:r>
              <a:rPr lang="en-US"/>
              <a:t> tasks: </a:t>
            </a:r>
            <a:r>
              <a:rPr lang="en-US" b="1"/>
              <a:t>initiation</a:t>
            </a:r>
            <a:r>
              <a:rPr lang="en-US"/>
              <a:t> of changes and </a:t>
            </a:r>
            <a:r>
              <a:rPr lang="en-US" b="1"/>
              <a:t>updates</a:t>
            </a:r>
            <a:r>
              <a:rPr lang="en-US"/>
              <a:t> of SQA procedures, initiation of organization-wide </a:t>
            </a:r>
            <a:r>
              <a:rPr lang="en-US" b="1"/>
              <a:t>improvements</a:t>
            </a:r>
            <a:r>
              <a:rPr lang="en-US"/>
              <a:t> of development and maintenance processes and applications to the CAB, </a:t>
            </a:r>
            <a:r>
              <a:rPr lang="en-US" b="1"/>
              <a:t>identification</a:t>
            </a:r>
            <a:r>
              <a:rPr lang="en-US"/>
              <a:t> of SQA training needs and preparation  of proposals for appropriate training and/or instruction programs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60</a:t>
            </a:fld>
            <a:endParaRPr lang="en-US"/>
          </a:p>
        </p:txBody>
      </p:sp>
    </p:spTree>
    <p:extLst>
      <p:ext uri="{BB962C8B-B14F-4D97-AF65-F5344CB8AC3E}">
        <p14:creationId xmlns:p14="http://schemas.microsoft.com/office/powerpoint/2010/main" val="827465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Actors in the SQA system</a:t>
            </a:r>
          </a:p>
        </p:txBody>
      </p:sp>
      <p:sp>
        <p:nvSpPr>
          <p:cNvPr id="3" name="Content Placeholder 2"/>
          <p:cNvSpPr>
            <a:spLocks noGrp="1"/>
          </p:cNvSpPr>
          <p:nvPr>
            <p:ph idx="1"/>
          </p:nvPr>
        </p:nvSpPr>
        <p:spPr/>
        <p:txBody>
          <a:bodyPr/>
          <a:lstStyle/>
          <a:p>
            <a:r>
              <a:rPr lang="en-US"/>
              <a:t>SQA unit members</a:t>
            </a:r>
          </a:p>
          <a:p>
            <a:r>
              <a:rPr lang="en-US"/>
              <a:t>SQA trustees</a:t>
            </a:r>
          </a:p>
          <a:p>
            <a:r>
              <a:rPr lang="en-US" b="1"/>
              <a:t>SQA committee members</a:t>
            </a:r>
          </a:p>
          <a:p>
            <a:r>
              <a:rPr lang="en-US"/>
              <a:t>SQA forum members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61</a:t>
            </a:fld>
            <a:endParaRPr lang="en-US"/>
          </a:p>
        </p:txBody>
      </p:sp>
    </p:spTree>
    <p:extLst>
      <p:ext uri="{BB962C8B-B14F-4D97-AF65-F5344CB8AC3E}">
        <p14:creationId xmlns:p14="http://schemas.microsoft.com/office/powerpoint/2010/main" val="3143824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committees and tasks</a:t>
            </a:r>
          </a:p>
        </p:txBody>
      </p:sp>
      <p:sp>
        <p:nvSpPr>
          <p:cNvPr id="3" name="Content Placeholder 2"/>
          <p:cNvSpPr>
            <a:spLocks noGrp="1"/>
          </p:cNvSpPr>
          <p:nvPr>
            <p:ph idx="1"/>
          </p:nvPr>
        </p:nvSpPr>
        <p:spPr/>
        <p:txBody>
          <a:bodyPr/>
          <a:lstStyle/>
          <a:p>
            <a:r>
              <a:rPr lang="en-US"/>
              <a:t>SQA committees is a body of various individuals and groups that have an interest in SQA</a:t>
            </a:r>
          </a:p>
          <a:p>
            <a:r>
              <a:rPr lang="en-US"/>
              <a:t>Permanent committee</a:t>
            </a:r>
          </a:p>
          <a:p>
            <a:pPr lvl="1"/>
            <a:r>
              <a:rPr lang="en-US"/>
              <a:t>deal with issues that are continuous such as SQA procedures, quality metrics and corrective action,…</a:t>
            </a:r>
          </a:p>
          <a:p>
            <a:r>
              <a:rPr lang="en-US"/>
              <a:t>Ad hoc committee</a:t>
            </a:r>
          </a:p>
          <a:p>
            <a:pPr lvl="1"/>
            <a:r>
              <a:rPr lang="en-US"/>
              <a:t>deal with a specific issues such as updates of a specific procedure, analysis and solution of a software failure,…</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62</a:t>
            </a:fld>
            <a:endParaRPr lang="en-US"/>
          </a:p>
        </p:txBody>
      </p:sp>
    </p:spTree>
    <p:extLst>
      <p:ext uri="{BB962C8B-B14F-4D97-AF65-F5344CB8AC3E}">
        <p14:creationId xmlns:p14="http://schemas.microsoft.com/office/powerpoint/2010/main" val="2767409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Actors in the SQA system</a:t>
            </a:r>
          </a:p>
        </p:txBody>
      </p:sp>
      <p:sp>
        <p:nvSpPr>
          <p:cNvPr id="3" name="Content Placeholder 2"/>
          <p:cNvSpPr>
            <a:spLocks noGrp="1"/>
          </p:cNvSpPr>
          <p:nvPr>
            <p:ph idx="1"/>
          </p:nvPr>
        </p:nvSpPr>
        <p:spPr/>
        <p:txBody>
          <a:bodyPr/>
          <a:lstStyle/>
          <a:p>
            <a:r>
              <a:rPr lang="en-US"/>
              <a:t>SQA unit members</a:t>
            </a:r>
          </a:p>
          <a:p>
            <a:r>
              <a:rPr lang="en-US"/>
              <a:t>SQA trustees</a:t>
            </a:r>
          </a:p>
          <a:p>
            <a:r>
              <a:rPr lang="en-US"/>
              <a:t>SQA committee members</a:t>
            </a:r>
          </a:p>
          <a:p>
            <a:r>
              <a:rPr lang="en-US" b="1"/>
              <a:t>SQA forum members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63</a:t>
            </a:fld>
            <a:endParaRPr lang="en-US"/>
          </a:p>
        </p:txBody>
      </p:sp>
    </p:spTree>
    <p:extLst>
      <p:ext uri="{BB962C8B-B14F-4D97-AF65-F5344CB8AC3E}">
        <p14:creationId xmlns:p14="http://schemas.microsoft.com/office/powerpoint/2010/main" val="3143824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SQA forums – tasks and methods of operation</a:t>
            </a:r>
          </a:p>
        </p:txBody>
      </p:sp>
      <p:sp>
        <p:nvSpPr>
          <p:cNvPr id="3" name="Content Placeholder 2"/>
          <p:cNvSpPr>
            <a:spLocks noGrp="1"/>
          </p:cNvSpPr>
          <p:nvPr>
            <p:ph idx="1"/>
          </p:nvPr>
        </p:nvSpPr>
        <p:spPr/>
        <p:txBody>
          <a:bodyPr>
            <a:normAutofit fontScale="92500" lnSpcReduction="10000"/>
          </a:bodyPr>
          <a:lstStyle/>
          <a:p>
            <a:r>
              <a:rPr lang="en-US"/>
              <a:t>SQA forums are informal components of the SQA organizational framework</a:t>
            </a:r>
          </a:p>
          <a:p>
            <a:r>
              <a:rPr lang="en-US"/>
              <a:t>Established, operated and developed freely</a:t>
            </a:r>
          </a:p>
          <a:p>
            <a:r>
              <a:rPr lang="en-US"/>
              <a:t>The purpose: discuss and communicate certain issues such as SQA procedure improvements, quality metrics, and corrective actions</a:t>
            </a:r>
          </a:p>
          <a:p>
            <a:r>
              <a:rPr lang="en-US"/>
              <a:t>The forum can meet regularly or sporadically, and can define its preferred means of communication (Internet, intranet, electronic mail, etc.)</a:t>
            </a:r>
          </a:p>
          <a:p>
            <a:r>
              <a:rPr lang="en-US"/>
              <a:t>Members of an open forum: SQA unit members, SQA trustees, software development and maintenance staff, SQA and software engineering consultants/experts, customer representatives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64</a:t>
            </a:fld>
            <a:endParaRPr lang="en-US"/>
          </a:p>
        </p:txBody>
      </p:sp>
    </p:spTree>
    <p:extLst>
      <p:ext uri="{BB962C8B-B14F-4D97-AF65-F5344CB8AC3E}">
        <p14:creationId xmlns:p14="http://schemas.microsoft.com/office/powerpoint/2010/main" val="2216682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65</a:t>
            </a:fld>
            <a:endParaRPr lang="en-US"/>
          </a:p>
        </p:txBody>
      </p:sp>
    </p:spTree>
    <p:extLst>
      <p:ext uri="{BB962C8B-B14F-4D97-AF65-F5344CB8AC3E}">
        <p14:creationId xmlns:p14="http://schemas.microsoft.com/office/powerpoint/2010/main" val="2723230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SW-CMM Levels</a:t>
            </a:r>
          </a:p>
        </p:txBody>
      </p:sp>
      <p:sp>
        <p:nvSpPr>
          <p:cNvPr id="5" name="TextBox 5"/>
          <p:cNvSpPr txBox="1">
            <a:spLocks noChangeArrowheads="1"/>
          </p:cNvSpPr>
          <p:nvPr/>
        </p:nvSpPr>
        <p:spPr bwMode="auto">
          <a:xfrm>
            <a:off x="495300" y="2116932"/>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buFont typeface="Arial" charset="0"/>
              <a:buChar char="•"/>
            </a:pPr>
            <a:r>
              <a:rPr lang="en-US" sz="2400" b="1">
                <a:latin typeface="Arial Black" pitchFamily="34" charset="0"/>
              </a:rPr>
              <a:t> LEVEL 1 :   Initial</a:t>
            </a:r>
          </a:p>
        </p:txBody>
      </p:sp>
      <p:sp>
        <p:nvSpPr>
          <p:cNvPr id="6" name="TextBox 6"/>
          <p:cNvSpPr txBox="1">
            <a:spLocks noChangeArrowheads="1"/>
          </p:cNvSpPr>
          <p:nvPr/>
        </p:nvSpPr>
        <p:spPr bwMode="auto">
          <a:xfrm>
            <a:off x="495300" y="2814637"/>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buFont typeface="Arial" charset="0"/>
              <a:buChar char="•"/>
            </a:pPr>
            <a:r>
              <a:rPr lang="en-US" sz="2400" b="1">
                <a:latin typeface="Arial Black" pitchFamily="34" charset="0"/>
              </a:rPr>
              <a:t> LEVEL 2 :   Repeatable</a:t>
            </a:r>
          </a:p>
        </p:txBody>
      </p:sp>
      <p:sp>
        <p:nvSpPr>
          <p:cNvPr id="7" name="TextBox 7"/>
          <p:cNvSpPr txBox="1">
            <a:spLocks noChangeArrowheads="1"/>
          </p:cNvSpPr>
          <p:nvPr/>
        </p:nvSpPr>
        <p:spPr bwMode="auto">
          <a:xfrm>
            <a:off x="495300" y="3500437"/>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buFont typeface="Arial" charset="0"/>
              <a:buChar char="•"/>
            </a:pPr>
            <a:r>
              <a:rPr lang="en-US" sz="2400" b="1">
                <a:latin typeface="Arial Black" pitchFamily="34" charset="0"/>
              </a:rPr>
              <a:t> LEVEL 3 :   Defined</a:t>
            </a:r>
          </a:p>
        </p:txBody>
      </p:sp>
      <p:sp>
        <p:nvSpPr>
          <p:cNvPr id="8" name="TextBox 8"/>
          <p:cNvSpPr txBox="1">
            <a:spLocks noChangeArrowheads="1"/>
          </p:cNvSpPr>
          <p:nvPr/>
        </p:nvSpPr>
        <p:spPr bwMode="auto">
          <a:xfrm>
            <a:off x="495300" y="4186535"/>
            <a:ext cx="792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buFont typeface="Arial" charset="0"/>
              <a:buChar char="•"/>
            </a:pPr>
            <a:r>
              <a:rPr lang="en-US" sz="2400" b="1">
                <a:latin typeface="Arial Black" pitchFamily="34" charset="0"/>
              </a:rPr>
              <a:t> LEVEL 4 :   Managed</a:t>
            </a:r>
          </a:p>
        </p:txBody>
      </p:sp>
      <p:sp>
        <p:nvSpPr>
          <p:cNvPr id="9" name="TextBox 9"/>
          <p:cNvSpPr txBox="1">
            <a:spLocks noChangeArrowheads="1"/>
          </p:cNvSpPr>
          <p:nvPr/>
        </p:nvSpPr>
        <p:spPr bwMode="auto">
          <a:xfrm>
            <a:off x="457200" y="4872037"/>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buFont typeface="Arial" charset="0"/>
              <a:buChar char="•"/>
            </a:pPr>
            <a:r>
              <a:rPr lang="en-US" sz="2400" b="1">
                <a:latin typeface="Arial Black" pitchFamily="34" charset="0"/>
              </a:rPr>
              <a:t> LEVEL 5 :   Optimizing</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66</a:t>
            </a:fld>
            <a:endParaRPr lang="en-US"/>
          </a:p>
        </p:txBody>
      </p:sp>
    </p:spTree>
    <p:extLst>
      <p:ext uri="{BB962C8B-B14F-4D97-AF65-F5344CB8AC3E}">
        <p14:creationId xmlns:p14="http://schemas.microsoft.com/office/powerpoint/2010/main" val="38681861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Level 1 - Initial</a:t>
            </a:r>
          </a:p>
        </p:txBody>
      </p:sp>
      <p:sp>
        <p:nvSpPr>
          <p:cNvPr id="3" name="Content Placeholder 2"/>
          <p:cNvSpPr>
            <a:spLocks noGrp="1"/>
          </p:cNvSpPr>
          <p:nvPr>
            <p:ph idx="1"/>
          </p:nvPr>
        </p:nvSpPr>
        <p:spPr/>
        <p:txBody>
          <a:bodyPr/>
          <a:lstStyle/>
          <a:p>
            <a:r>
              <a:rPr lang="en-US"/>
              <a:t>Process is ad hoc, occasionally chaotic</a:t>
            </a:r>
          </a:p>
          <a:p>
            <a:r>
              <a:rPr lang="en-US"/>
              <a:t>Few and informally defined processes</a:t>
            </a:r>
          </a:p>
          <a:p>
            <a:r>
              <a:rPr lang="en-US"/>
              <a:t>No mechanism to ensure they are used consistently</a:t>
            </a:r>
          </a:p>
          <a:p>
            <a:r>
              <a:rPr lang="en-US"/>
              <a:t>Ineffective planning</a:t>
            </a:r>
          </a:p>
          <a:p>
            <a:r>
              <a:rPr lang="en-US"/>
              <a:t>Unpredictable</a:t>
            </a:r>
          </a:p>
          <a:p>
            <a:r>
              <a:rPr lang="en-US"/>
              <a:t>Success due to heroic effort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67</a:t>
            </a:fld>
            <a:endParaRPr lang="en-US"/>
          </a:p>
        </p:txBody>
      </p:sp>
    </p:spTree>
    <p:extLst>
      <p:ext uri="{BB962C8B-B14F-4D97-AF65-F5344CB8AC3E}">
        <p14:creationId xmlns:p14="http://schemas.microsoft.com/office/powerpoint/2010/main" val="285877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Level 2 - Repeatable</a:t>
            </a:r>
          </a:p>
        </p:txBody>
      </p:sp>
      <p:sp>
        <p:nvSpPr>
          <p:cNvPr id="3" name="Content Placeholder 2"/>
          <p:cNvSpPr>
            <a:spLocks noGrp="1"/>
          </p:cNvSpPr>
          <p:nvPr>
            <p:ph idx="1"/>
          </p:nvPr>
        </p:nvSpPr>
        <p:spPr/>
        <p:txBody>
          <a:bodyPr/>
          <a:lstStyle/>
          <a:p>
            <a:r>
              <a:rPr lang="en-US"/>
              <a:t>Basic management processes, quality assurance and configuration control procedures in place</a:t>
            </a:r>
          </a:p>
          <a:p>
            <a:r>
              <a:rPr lang="en-US"/>
              <a:t>Can repeat earlier successes</a:t>
            </a:r>
          </a:p>
          <a:p>
            <a:r>
              <a:rPr lang="en-US"/>
              <a:t>Realistic project commitments based on results of previous project</a:t>
            </a:r>
          </a:p>
          <a:p>
            <a:r>
              <a:rPr lang="en-US"/>
              <a:t>Still has frequent quality problems</a:t>
            </a:r>
          </a:p>
          <a:p>
            <a:r>
              <a:rPr lang="en-US"/>
              <a:t>Stable planning and tracking </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68</a:t>
            </a:fld>
            <a:endParaRPr lang="en-US"/>
          </a:p>
        </p:txBody>
      </p:sp>
    </p:spTree>
    <p:extLst>
      <p:ext uri="{BB962C8B-B14F-4D97-AF65-F5344CB8AC3E}">
        <p14:creationId xmlns:p14="http://schemas.microsoft.com/office/powerpoint/2010/main" val="868238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Process Areas – Level 2</a:t>
            </a:r>
          </a:p>
        </p:txBody>
      </p:sp>
      <p:sp>
        <p:nvSpPr>
          <p:cNvPr id="3" name="Content Placeholder 2"/>
          <p:cNvSpPr>
            <a:spLocks noGrp="1"/>
          </p:cNvSpPr>
          <p:nvPr>
            <p:ph idx="1"/>
          </p:nvPr>
        </p:nvSpPr>
        <p:spPr/>
        <p:txBody>
          <a:bodyPr/>
          <a:lstStyle/>
          <a:p>
            <a:r>
              <a:rPr lang="vi-VN"/>
              <a:t>Requirement management </a:t>
            </a:r>
            <a:endParaRPr lang="en-US"/>
          </a:p>
          <a:p>
            <a:r>
              <a:rPr lang="vi-VN"/>
              <a:t>Software project planning </a:t>
            </a:r>
            <a:endParaRPr lang="en-US"/>
          </a:p>
          <a:p>
            <a:r>
              <a:rPr lang="vi-VN"/>
              <a:t>Software project tracking</a:t>
            </a:r>
          </a:p>
          <a:p>
            <a:r>
              <a:rPr lang="vi-VN"/>
              <a:t>Software subcontract managent </a:t>
            </a:r>
            <a:endParaRPr lang="en-US"/>
          </a:p>
          <a:p>
            <a:r>
              <a:rPr lang="vi-VN"/>
              <a:t>Software quality assurance  </a:t>
            </a:r>
          </a:p>
          <a:p>
            <a:r>
              <a:rPr lang="vi-VN"/>
              <a:t>Software configuration management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69</a:t>
            </a:fld>
            <a:endParaRPr lang="en-US"/>
          </a:p>
        </p:txBody>
      </p:sp>
    </p:spTree>
    <p:extLst>
      <p:ext uri="{BB962C8B-B14F-4D97-AF65-F5344CB8AC3E}">
        <p14:creationId xmlns:p14="http://schemas.microsoft.com/office/powerpoint/2010/main" val="170014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benefits of use of standards</a:t>
            </a:r>
          </a:p>
        </p:txBody>
      </p:sp>
      <p:sp>
        <p:nvSpPr>
          <p:cNvPr id="3" name="Content Placeholder 2"/>
          <p:cNvSpPr>
            <a:spLocks noGrp="1"/>
          </p:cNvSpPr>
          <p:nvPr>
            <p:ph idx="1"/>
          </p:nvPr>
        </p:nvSpPr>
        <p:spPr/>
        <p:txBody>
          <a:bodyPr/>
          <a:lstStyle/>
          <a:p>
            <a:r>
              <a:rPr lang="en-US"/>
              <a:t>The ability to apply methodologies and procedures of the </a:t>
            </a:r>
            <a:r>
              <a:rPr lang="en-US" b="1"/>
              <a:t>highest professional level</a:t>
            </a:r>
          </a:p>
          <a:p>
            <a:r>
              <a:rPr lang="en-US" b="1"/>
              <a:t>Better understanding </a:t>
            </a:r>
            <a:r>
              <a:rPr lang="en-US"/>
              <a:t>and</a:t>
            </a:r>
            <a:r>
              <a:rPr lang="en-US" b="1"/>
              <a:t> cooperation </a:t>
            </a:r>
            <a:r>
              <a:rPr lang="en-US"/>
              <a:t>between users of the same standards:</a:t>
            </a:r>
          </a:p>
          <a:p>
            <a:pPr lvl="1"/>
            <a:r>
              <a:rPr lang="en-US"/>
              <a:t>between team members and between project teams</a:t>
            </a:r>
          </a:p>
          <a:p>
            <a:pPr lvl="1"/>
            <a:r>
              <a:rPr lang="en-US"/>
              <a:t>between software developers and external participants in the project</a:t>
            </a:r>
          </a:p>
          <a:p>
            <a:pPr lvl="1"/>
            <a:r>
              <a:rPr lang="en-US"/>
              <a:t>between suppliers and customers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7</a:t>
            </a:fld>
            <a:endParaRPr lang="en-US"/>
          </a:p>
        </p:txBody>
      </p:sp>
    </p:spTree>
    <p:extLst>
      <p:ext uri="{BB962C8B-B14F-4D97-AF65-F5344CB8AC3E}">
        <p14:creationId xmlns:p14="http://schemas.microsoft.com/office/powerpoint/2010/main" val="1214805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Level 3 - Defined</a:t>
            </a:r>
          </a:p>
        </p:txBody>
      </p:sp>
      <p:sp>
        <p:nvSpPr>
          <p:cNvPr id="3" name="Content Placeholder 2"/>
          <p:cNvSpPr>
            <a:spLocks noGrp="1"/>
          </p:cNvSpPr>
          <p:nvPr>
            <p:ph idx="1"/>
          </p:nvPr>
        </p:nvSpPr>
        <p:spPr/>
        <p:txBody>
          <a:bodyPr/>
          <a:lstStyle/>
          <a:p>
            <a:r>
              <a:rPr lang="en-US"/>
              <a:t>The software process for both </a:t>
            </a:r>
            <a:r>
              <a:rPr lang="en-US" b="1"/>
              <a:t>management</a:t>
            </a:r>
            <a:r>
              <a:rPr lang="en-US"/>
              <a:t> and </a:t>
            </a:r>
            <a:r>
              <a:rPr lang="en-US" b="1"/>
              <a:t>engineering activities </a:t>
            </a:r>
            <a:r>
              <a:rPr lang="en-US"/>
              <a:t>is documented, standardized, and integrated into a standard software process for the organization</a:t>
            </a:r>
          </a:p>
          <a:p>
            <a:r>
              <a:rPr lang="en-US"/>
              <a:t>All projects use an approved, tailored </a:t>
            </a:r>
            <a:r>
              <a:rPr lang="en-US" b="1"/>
              <a:t>version</a:t>
            </a:r>
            <a:r>
              <a:rPr lang="en-US"/>
              <a:t> </a:t>
            </a:r>
            <a:r>
              <a:rPr lang="en-US" b="1"/>
              <a:t>of the organization's standard software process </a:t>
            </a:r>
            <a:r>
              <a:rPr lang="en-US"/>
              <a:t>for developing and maintaining software</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70</a:t>
            </a:fld>
            <a:endParaRPr lang="en-US"/>
          </a:p>
        </p:txBody>
      </p:sp>
    </p:spTree>
    <p:extLst>
      <p:ext uri="{BB962C8B-B14F-4D97-AF65-F5344CB8AC3E}">
        <p14:creationId xmlns:p14="http://schemas.microsoft.com/office/powerpoint/2010/main" val="29926186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Process Areas – Level 3</a:t>
            </a:r>
          </a:p>
        </p:txBody>
      </p:sp>
      <p:sp>
        <p:nvSpPr>
          <p:cNvPr id="3" name="Content Placeholder 2"/>
          <p:cNvSpPr>
            <a:spLocks noGrp="1"/>
          </p:cNvSpPr>
          <p:nvPr>
            <p:ph idx="1"/>
          </p:nvPr>
        </p:nvSpPr>
        <p:spPr/>
        <p:txBody>
          <a:bodyPr/>
          <a:lstStyle/>
          <a:p>
            <a:r>
              <a:rPr lang="vi-VN"/>
              <a:t>Organization process focus</a:t>
            </a:r>
            <a:endParaRPr lang="en-US"/>
          </a:p>
          <a:p>
            <a:r>
              <a:rPr lang="vi-VN"/>
              <a:t>Organization process definition</a:t>
            </a:r>
            <a:endParaRPr lang="en-US"/>
          </a:p>
          <a:p>
            <a:r>
              <a:rPr lang="vi-VN"/>
              <a:t>Training program</a:t>
            </a:r>
            <a:endParaRPr lang="en-US"/>
          </a:p>
          <a:p>
            <a:r>
              <a:rPr lang="vi-VN"/>
              <a:t>Integrated software management</a:t>
            </a:r>
            <a:endParaRPr lang="en-US"/>
          </a:p>
          <a:p>
            <a:r>
              <a:rPr lang="vi-VN"/>
              <a:t>Software product engineering</a:t>
            </a:r>
            <a:endParaRPr lang="en-US"/>
          </a:p>
          <a:p>
            <a:r>
              <a:rPr lang="vi-VN"/>
              <a:t>Intergroup coordination</a:t>
            </a:r>
            <a:endParaRPr lang="en-US"/>
          </a:p>
          <a:p>
            <a:r>
              <a:rPr lang="vi-VN"/>
              <a:t>Peer reviews</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71</a:t>
            </a:fld>
            <a:endParaRPr lang="en-US"/>
          </a:p>
        </p:txBody>
      </p:sp>
    </p:spTree>
    <p:extLst>
      <p:ext uri="{BB962C8B-B14F-4D97-AF65-F5344CB8AC3E}">
        <p14:creationId xmlns:p14="http://schemas.microsoft.com/office/powerpoint/2010/main" val="3006122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Level 4 - Managed</a:t>
            </a:r>
          </a:p>
        </p:txBody>
      </p:sp>
      <p:sp>
        <p:nvSpPr>
          <p:cNvPr id="3" name="Content Placeholder 2"/>
          <p:cNvSpPr>
            <a:spLocks noGrp="1"/>
          </p:cNvSpPr>
          <p:nvPr>
            <p:ph idx="1"/>
          </p:nvPr>
        </p:nvSpPr>
        <p:spPr/>
        <p:txBody>
          <a:bodyPr/>
          <a:lstStyle/>
          <a:p>
            <a:r>
              <a:rPr lang="en-US"/>
              <a:t>Quality and performance is measured using metrics and can be predicted</a:t>
            </a:r>
          </a:p>
          <a:p>
            <a:r>
              <a:rPr lang="en-US"/>
              <a:t>Quality and productivity quantitative goals are established</a:t>
            </a:r>
          </a:p>
          <a:p>
            <a:r>
              <a:rPr lang="en-US"/>
              <a:t>Exceptional cases are identified and  addressed</a:t>
            </a:r>
          </a:p>
          <a:p>
            <a:r>
              <a:rPr lang="en-US"/>
              <a:t>Detailed measures of the software process and product quality are collected</a:t>
            </a:r>
          </a:p>
          <a:p>
            <a:r>
              <a:rPr lang="en-US"/>
              <a:t>Both the software process and products are quantitatively understood and controlled</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72</a:t>
            </a:fld>
            <a:endParaRPr lang="en-US"/>
          </a:p>
        </p:txBody>
      </p:sp>
    </p:spTree>
    <p:extLst>
      <p:ext uri="{BB962C8B-B14F-4D97-AF65-F5344CB8AC3E}">
        <p14:creationId xmlns:p14="http://schemas.microsoft.com/office/powerpoint/2010/main" val="42562031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Process Areas – Level 4</a:t>
            </a:r>
          </a:p>
        </p:txBody>
      </p:sp>
      <p:sp>
        <p:nvSpPr>
          <p:cNvPr id="3" name="Content Placeholder 2"/>
          <p:cNvSpPr>
            <a:spLocks noGrp="1"/>
          </p:cNvSpPr>
          <p:nvPr>
            <p:ph idx="1"/>
          </p:nvPr>
        </p:nvSpPr>
        <p:spPr/>
        <p:txBody>
          <a:bodyPr/>
          <a:lstStyle/>
          <a:p>
            <a:r>
              <a:rPr lang="vi-VN"/>
              <a:t>Quantitative process management</a:t>
            </a:r>
            <a:endParaRPr lang="en-US"/>
          </a:p>
          <a:p>
            <a:r>
              <a:rPr lang="vi-VN"/>
              <a:t>Software quality management</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73</a:t>
            </a:fld>
            <a:endParaRPr lang="en-US"/>
          </a:p>
        </p:txBody>
      </p:sp>
    </p:spTree>
    <p:extLst>
      <p:ext uri="{BB962C8B-B14F-4D97-AF65-F5344CB8AC3E}">
        <p14:creationId xmlns:p14="http://schemas.microsoft.com/office/powerpoint/2010/main" val="2893734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Level 5 - Optimizing</a:t>
            </a:r>
          </a:p>
        </p:txBody>
      </p:sp>
      <p:sp>
        <p:nvSpPr>
          <p:cNvPr id="3" name="Content Placeholder 2"/>
          <p:cNvSpPr>
            <a:spLocks noGrp="1"/>
          </p:cNvSpPr>
          <p:nvPr>
            <p:ph idx="1"/>
          </p:nvPr>
        </p:nvSpPr>
        <p:spPr/>
        <p:txBody>
          <a:bodyPr/>
          <a:lstStyle/>
          <a:p>
            <a:pPr fontAlgn="ctr"/>
            <a:r>
              <a:rPr lang="en-US"/>
              <a:t>Organization focuses on </a:t>
            </a:r>
            <a:r>
              <a:rPr lang="en-US" b="1"/>
              <a:t>continuous process improvement</a:t>
            </a:r>
          </a:p>
          <a:p>
            <a:pPr fontAlgn="ctr"/>
            <a:r>
              <a:rPr lang="en-US"/>
              <a:t>Goal is to </a:t>
            </a:r>
            <a:r>
              <a:rPr lang="en-US" b="1"/>
              <a:t>address</a:t>
            </a:r>
            <a:r>
              <a:rPr lang="en-US"/>
              <a:t> and </a:t>
            </a:r>
            <a:r>
              <a:rPr lang="en-US" b="1"/>
              <a:t>prevent</a:t>
            </a:r>
            <a:r>
              <a:rPr lang="en-US"/>
              <a:t> problems by analyzing their cause in the process</a:t>
            </a:r>
          </a:p>
          <a:p>
            <a:pPr fontAlgn="ctr"/>
            <a:r>
              <a:rPr lang="en-US"/>
              <a:t>Process improvement is </a:t>
            </a:r>
            <a:r>
              <a:rPr lang="en-US" b="1"/>
              <a:t>budgeted</a:t>
            </a:r>
            <a:r>
              <a:rPr lang="en-US"/>
              <a:t>, </a:t>
            </a:r>
            <a:r>
              <a:rPr lang="en-US" b="1"/>
              <a:t>planned</a:t>
            </a:r>
            <a:r>
              <a:rPr lang="en-US"/>
              <a:t>, and part of the organization’s process</a:t>
            </a:r>
          </a:p>
          <a:p>
            <a:pPr fontAlgn="ctr"/>
            <a:r>
              <a:rPr lang="en-US"/>
              <a:t>Identify and quickly transfer best practices</a:t>
            </a:r>
          </a:p>
          <a:p>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74</a:t>
            </a:fld>
            <a:endParaRPr lang="en-US"/>
          </a:p>
        </p:txBody>
      </p:sp>
    </p:spTree>
    <p:extLst>
      <p:ext uri="{BB962C8B-B14F-4D97-AF65-F5344CB8AC3E}">
        <p14:creationId xmlns:p14="http://schemas.microsoft.com/office/powerpoint/2010/main" val="2815000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Process Areas – Level 5</a:t>
            </a:r>
          </a:p>
        </p:txBody>
      </p:sp>
      <p:sp>
        <p:nvSpPr>
          <p:cNvPr id="3" name="Content Placeholder 2"/>
          <p:cNvSpPr>
            <a:spLocks noGrp="1"/>
          </p:cNvSpPr>
          <p:nvPr>
            <p:ph idx="1"/>
          </p:nvPr>
        </p:nvSpPr>
        <p:spPr/>
        <p:txBody>
          <a:bodyPr/>
          <a:lstStyle/>
          <a:p>
            <a:r>
              <a:rPr lang="vi-VN"/>
              <a:t>Defect prevention</a:t>
            </a:r>
            <a:endParaRPr lang="en-US"/>
          </a:p>
          <a:p>
            <a:r>
              <a:rPr lang="vi-VN"/>
              <a:t>Technology change management</a:t>
            </a:r>
            <a:endParaRPr lang="en-US"/>
          </a:p>
          <a:p>
            <a:r>
              <a:rPr lang="vi-VN"/>
              <a:t>Process change management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75</a:t>
            </a:fld>
            <a:endParaRPr lang="en-US"/>
          </a:p>
        </p:txBody>
      </p:sp>
    </p:spTree>
    <p:extLst>
      <p:ext uri="{BB962C8B-B14F-4D97-AF65-F5344CB8AC3E}">
        <p14:creationId xmlns:p14="http://schemas.microsoft.com/office/powerpoint/2010/main" val="3623373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scope of quality management standards</a:t>
            </a:r>
          </a:p>
        </p:txBody>
      </p:sp>
      <p:sp>
        <p:nvSpPr>
          <p:cNvPr id="3" name="Content Placeholder 2"/>
          <p:cNvSpPr>
            <a:spLocks noGrp="1"/>
          </p:cNvSpPr>
          <p:nvPr>
            <p:ph idx="1"/>
          </p:nvPr>
        </p:nvSpPr>
        <p:spPr/>
        <p:txBody>
          <a:bodyPr>
            <a:normAutofit/>
          </a:bodyPr>
          <a:lstStyle/>
          <a:p>
            <a:r>
              <a:rPr lang="en-US"/>
              <a:t>Certification standards:</a:t>
            </a:r>
          </a:p>
          <a:p>
            <a:pPr lvl="1"/>
            <a:r>
              <a:rPr lang="en-US"/>
              <a:t>enable a software development organization to </a:t>
            </a:r>
            <a:r>
              <a:rPr lang="en-US" b="1"/>
              <a:t>demonstrate consistent ability to assure acceptable quality </a:t>
            </a:r>
            <a:r>
              <a:rPr lang="en-US"/>
              <a:t>of its software products or maintenance services. Certification is granted by an external body</a:t>
            </a:r>
          </a:p>
          <a:p>
            <a:pPr lvl="1"/>
            <a:r>
              <a:rPr lang="en-US"/>
              <a:t>serve as an </a:t>
            </a:r>
            <a:r>
              <a:rPr lang="en-US" b="1"/>
              <a:t>agreed-upon basis for customer and supplier evaluation</a:t>
            </a:r>
            <a:r>
              <a:rPr lang="en-US"/>
              <a:t> of the supplier’s quality management system</a:t>
            </a:r>
          </a:p>
          <a:p>
            <a:pPr lvl="1"/>
            <a:r>
              <a:rPr lang="en-US"/>
              <a:t>support the organization's efforts to </a:t>
            </a:r>
            <a:r>
              <a:rPr lang="en-US" b="1"/>
              <a:t>improve its quality management system </a:t>
            </a:r>
            <a:r>
              <a:rPr lang="en-US"/>
              <a:t>through compliance with the standard’s requirements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76</a:t>
            </a:fld>
            <a:endParaRPr lang="en-US"/>
          </a:p>
        </p:txBody>
      </p:sp>
    </p:spTree>
    <p:extLst>
      <p:ext uri="{BB962C8B-B14F-4D97-AF65-F5344CB8AC3E}">
        <p14:creationId xmlns:p14="http://schemas.microsoft.com/office/powerpoint/2010/main" val="1716221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scope of quality management standards</a:t>
            </a:r>
          </a:p>
        </p:txBody>
      </p:sp>
      <p:sp>
        <p:nvSpPr>
          <p:cNvPr id="3" name="Content Placeholder 2"/>
          <p:cNvSpPr>
            <a:spLocks noGrp="1"/>
          </p:cNvSpPr>
          <p:nvPr>
            <p:ph idx="1"/>
          </p:nvPr>
        </p:nvSpPr>
        <p:spPr/>
        <p:txBody>
          <a:bodyPr>
            <a:normAutofit/>
          </a:bodyPr>
          <a:lstStyle/>
          <a:p>
            <a:r>
              <a:rPr lang="en-US"/>
              <a:t>Assessment standards:</a:t>
            </a:r>
          </a:p>
          <a:p>
            <a:pPr lvl="1"/>
            <a:r>
              <a:rPr lang="en-US"/>
              <a:t>serve organizations as a tool for </a:t>
            </a:r>
            <a:r>
              <a:rPr lang="en-US" b="1"/>
              <a:t>self-assessment</a:t>
            </a:r>
            <a:r>
              <a:rPr lang="en-US"/>
              <a:t> of their ability to carry out software development projects</a:t>
            </a:r>
          </a:p>
          <a:p>
            <a:pPr lvl="1"/>
            <a:r>
              <a:rPr lang="en-US"/>
              <a:t>serve for </a:t>
            </a:r>
            <a:r>
              <a:rPr lang="en-US" b="1"/>
              <a:t>improvement of development and maintenance processes</a:t>
            </a:r>
            <a:r>
              <a:rPr lang="en-US"/>
              <a:t> by application of  the standard directions </a:t>
            </a:r>
          </a:p>
          <a:p>
            <a:pPr lvl="1"/>
            <a:r>
              <a:rPr lang="en-US"/>
              <a:t>help purchasing organizations </a:t>
            </a:r>
            <a:r>
              <a:rPr lang="en-US" b="1"/>
              <a:t>determine the capabilities of potential suppliers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77</a:t>
            </a:fld>
            <a:endParaRPr lang="en-US"/>
          </a:p>
        </p:txBody>
      </p:sp>
    </p:spTree>
    <p:extLst>
      <p:ext uri="{BB962C8B-B14F-4D97-AF65-F5344CB8AC3E}">
        <p14:creationId xmlns:p14="http://schemas.microsoft.com/office/powerpoint/2010/main" val="31489679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ISO 9000-3: Requirements classification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7536346"/>
              </p:ext>
            </p:extLst>
          </p:nvPr>
        </p:nvGraphicFramePr>
        <p:xfrm>
          <a:off x="457200" y="1625600"/>
          <a:ext cx="8382000" cy="51562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r>
                        <a:rPr lang="en-US" sz="1400" b="1"/>
                        <a:t>Requirement class</a:t>
                      </a:r>
                    </a:p>
                  </a:txBody>
                  <a:tcPr/>
                </a:tc>
                <a:tc>
                  <a:txBody>
                    <a:bodyPr/>
                    <a:lstStyle/>
                    <a:p>
                      <a:r>
                        <a:rPr lang="en-US" sz="1400" b="1"/>
                        <a:t>Requirement subjects</a:t>
                      </a:r>
                    </a:p>
                  </a:txBody>
                  <a:tcPr/>
                </a:tc>
                <a:extLst>
                  <a:ext uri="{0D108BD9-81ED-4DB2-BD59-A6C34878D82A}">
                    <a16:rowId xmlns:a16="http://schemas.microsoft.com/office/drawing/2014/main" val="10000"/>
                  </a:ext>
                </a:extLst>
              </a:tr>
              <a:tr h="370840">
                <a:tc>
                  <a:txBody>
                    <a:bodyPr/>
                    <a:lstStyle/>
                    <a:p>
                      <a:r>
                        <a:rPr lang="en-US" sz="1800" b="1"/>
                        <a:t>4. Quality management system</a:t>
                      </a:r>
                    </a:p>
                  </a:txBody>
                  <a:tcPr/>
                </a:tc>
                <a:tc>
                  <a:txBody>
                    <a:bodyPr/>
                    <a:lstStyle/>
                    <a:p>
                      <a:r>
                        <a:rPr lang="en-US" sz="1300" b="1"/>
                        <a:t>4.1 General requirements</a:t>
                      </a:r>
                    </a:p>
                    <a:p>
                      <a:r>
                        <a:rPr lang="en-US" sz="1300" b="1"/>
                        <a:t>4.2 Documentation requirements</a:t>
                      </a:r>
                    </a:p>
                  </a:txBody>
                  <a:tcPr marL="0" marR="0" marB="0"/>
                </a:tc>
                <a:extLst>
                  <a:ext uri="{0D108BD9-81ED-4DB2-BD59-A6C34878D82A}">
                    <a16:rowId xmlns:a16="http://schemas.microsoft.com/office/drawing/2014/main" val="10001"/>
                  </a:ext>
                </a:extLst>
              </a:tr>
              <a:tr h="370840">
                <a:tc>
                  <a:txBody>
                    <a:bodyPr/>
                    <a:lstStyle/>
                    <a:p>
                      <a:r>
                        <a:rPr lang="en-US" sz="1800" b="1"/>
                        <a:t>5. Management responsibilities</a:t>
                      </a:r>
                    </a:p>
                  </a:txBody>
                  <a:tcPr/>
                </a:tc>
                <a:tc>
                  <a:txBody>
                    <a:bodyPr/>
                    <a:lstStyle/>
                    <a:p>
                      <a:r>
                        <a:rPr lang="en-US" sz="1300" b="1"/>
                        <a:t>5.1 Management commitments</a:t>
                      </a:r>
                    </a:p>
                    <a:p>
                      <a:r>
                        <a:rPr lang="en-US" sz="1300" b="1"/>
                        <a:t>5.2 Customer focus</a:t>
                      </a:r>
                    </a:p>
                    <a:p>
                      <a:r>
                        <a:rPr lang="en-US" sz="1300" b="1"/>
                        <a:t>5.3 Quality policy</a:t>
                      </a:r>
                    </a:p>
                    <a:p>
                      <a:r>
                        <a:rPr lang="en-US" sz="1300" b="1"/>
                        <a:t>5,4 Planning</a:t>
                      </a:r>
                    </a:p>
                    <a:p>
                      <a:r>
                        <a:rPr lang="en-US" sz="1300" b="1"/>
                        <a:t>5.5 Responsibility, authority and communication</a:t>
                      </a:r>
                    </a:p>
                    <a:p>
                      <a:r>
                        <a:rPr lang="en-US" sz="1300" b="1"/>
                        <a:t>5.6 Management review</a:t>
                      </a:r>
                    </a:p>
                  </a:txBody>
                  <a:tcPr marL="0" marR="0" marB="0"/>
                </a:tc>
                <a:extLst>
                  <a:ext uri="{0D108BD9-81ED-4DB2-BD59-A6C34878D82A}">
                    <a16:rowId xmlns:a16="http://schemas.microsoft.com/office/drawing/2014/main" val="10002"/>
                  </a:ext>
                </a:extLst>
              </a:tr>
              <a:tr h="370840">
                <a:tc>
                  <a:txBody>
                    <a:bodyPr/>
                    <a:lstStyle/>
                    <a:p>
                      <a:r>
                        <a:rPr lang="en-US" sz="1800" b="1"/>
                        <a:t>6. Resource management</a:t>
                      </a:r>
                    </a:p>
                  </a:txBody>
                  <a:tcPr/>
                </a:tc>
                <a:tc>
                  <a:txBody>
                    <a:bodyPr/>
                    <a:lstStyle/>
                    <a:p>
                      <a:r>
                        <a:rPr lang="en-US" sz="1300" b="1"/>
                        <a:t>6.1 Provision of resources</a:t>
                      </a:r>
                    </a:p>
                    <a:p>
                      <a:r>
                        <a:rPr lang="en-US" sz="1300" b="1"/>
                        <a:t>6.2 Human resources</a:t>
                      </a:r>
                    </a:p>
                    <a:p>
                      <a:r>
                        <a:rPr lang="en-US" sz="1300" b="1"/>
                        <a:t>6.3 Infrastructure</a:t>
                      </a:r>
                    </a:p>
                    <a:p>
                      <a:r>
                        <a:rPr lang="en-US" sz="1300" b="1"/>
                        <a:t>6.4 Work environment</a:t>
                      </a:r>
                    </a:p>
                  </a:txBody>
                  <a:tcPr marL="0" marR="0" marB="0"/>
                </a:tc>
                <a:extLst>
                  <a:ext uri="{0D108BD9-81ED-4DB2-BD59-A6C34878D82A}">
                    <a16:rowId xmlns:a16="http://schemas.microsoft.com/office/drawing/2014/main" val="10003"/>
                  </a:ext>
                </a:extLst>
              </a:tr>
              <a:tr h="370840">
                <a:tc>
                  <a:txBody>
                    <a:bodyPr/>
                    <a:lstStyle/>
                    <a:p>
                      <a:r>
                        <a:rPr lang="en-US" sz="1800" b="1"/>
                        <a:t>7. Product realization </a:t>
                      </a:r>
                    </a:p>
                  </a:txBody>
                  <a:tcPr/>
                </a:tc>
                <a:tc>
                  <a:txBody>
                    <a:bodyPr/>
                    <a:lstStyle/>
                    <a:p>
                      <a:r>
                        <a:rPr lang="en-US" sz="1300" b="1"/>
                        <a:t>7.1 Planning of product realization</a:t>
                      </a:r>
                    </a:p>
                    <a:p>
                      <a:r>
                        <a:rPr lang="en-US" sz="1300" b="1"/>
                        <a:t>7.2 Customer-related processes</a:t>
                      </a:r>
                    </a:p>
                    <a:p>
                      <a:r>
                        <a:rPr lang="en-US" sz="1300" b="1"/>
                        <a:t>7.3 Design and development</a:t>
                      </a:r>
                    </a:p>
                    <a:p>
                      <a:r>
                        <a:rPr lang="en-US" sz="1300" b="1"/>
                        <a:t>7.4 Purchasing</a:t>
                      </a:r>
                    </a:p>
                    <a:p>
                      <a:r>
                        <a:rPr lang="en-US" sz="1300" b="1"/>
                        <a:t>7.5 Production and service provision</a:t>
                      </a:r>
                    </a:p>
                    <a:p>
                      <a:r>
                        <a:rPr lang="en-US" sz="1300" b="1"/>
                        <a:t>7.6 Control of monitoring and measuring devices</a:t>
                      </a:r>
                    </a:p>
                  </a:txBody>
                  <a:tcPr marL="0" marR="0" marB="0"/>
                </a:tc>
                <a:extLst>
                  <a:ext uri="{0D108BD9-81ED-4DB2-BD59-A6C34878D82A}">
                    <a16:rowId xmlns:a16="http://schemas.microsoft.com/office/drawing/2014/main" val="10004"/>
                  </a:ext>
                </a:extLst>
              </a:tr>
              <a:tr h="370840">
                <a:tc>
                  <a:txBody>
                    <a:bodyPr/>
                    <a:lstStyle/>
                    <a:p>
                      <a:r>
                        <a:rPr lang="en-US" sz="1800" b="1"/>
                        <a:t>8. Measurement, analysis and improvement</a:t>
                      </a:r>
                    </a:p>
                  </a:txBody>
                  <a:tcPr/>
                </a:tc>
                <a:tc>
                  <a:txBody>
                    <a:bodyPr/>
                    <a:lstStyle/>
                    <a:p>
                      <a:r>
                        <a:rPr lang="en-US" sz="1300" b="1"/>
                        <a:t>8.1 General</a:t>
                      </a:r>
                    </a:p>
                    <a:p>
                      <a:r>
                        <a:rPr lang="en-US" sz="1300" b="1"/>
                        <a:t>8.2 Monitoring and measurement</a:t>
                      </a:r>
                    </a:p>
                    <a:p>
                      <a:r>
                        <a:rPr lang="en-US" sz="1300" b="1"/>
                        <a:t>8.3 Control of non-conforming product</a:t>
                      </a:r>
                    </a:p>
                    <a:p>
                      <a:r>
                        <a:rPr lang="en-US" sz="1300" b="1"/>
                        <a:t>8.4 Analysis of data</a:t>
                      </a:r>
                    </a:p>
                    <a:p>
                      <a:r>
                        <a:rPr lang="en-US" sz="1300" b="1"/>
                        <a:t>8.5 Improvement</a:t>
                      </a:r>
                    </a:p>
                  </a:txBody>
                  <a:tcPr marL="0" marR="0" marB="0"/>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78</a:t>
            </a:fld>
            <a:endParaRPr lang="en-US"/>
          </a:p>
        </p:txBody>
      </p:sp>
    </p:spTree>
    <p:extLst>
      <p:ext uri="{BB962C8B-B14F-4D97-AF65-F5344CB8AC3E}">
        <p14:creationId xmlns:p14="http://schemas.microsoft.com/office/powerpoint/2010/main" val="20731156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Versions of CMMI </a:t>
            </a:r>
            <a:br>
              <a:rPr lang="en-US"/>
            </a:br>
            <a:r>
              <a:rPr lang="en-US"/>
              <a:t>(Capability Maturity Model Integration)</a:t>
            </a:r>
          </a:p>
        </p:txBody>
      </p:sp>
      <p:sp>
        <p:nvSpPr>
          <p:cNvPr id="3" name="Content Placeholder 2"/>
          <p:cNvSpPr>
            <a:spLocks noGrp="1"/>
          </p:cNvSpPr>
          <p:nvPr>
            <p:ph idx="1"/>
          </p:nvPr>
        </p:nvSpPr>
        <p:spPr/>
        <p:txBody>
          <a:bodyPr>
            <a:normAutofit fontScale="92500" lnSpcReduction="10000"/>
          </a:bodyPr>
          <a:lstStyle/>
          <a:p>
            <a:r>
              <a:rPr lang="en-US" b="1"/>
              <a:t>CMMI-SE/SW</a:t>
            </a:r>
            <a:endParaRPr lang="en-US"/>
          </a:p>
          <a:p>
            <a:pPr lvl="1"/>
            <a:r>
              <a:rPr lang="en-US"/>
              <a:t>System Engineering CMM (SE-CMM)</a:t>
            </a:r>
          </a:p>
          <a:p>
            <a:pPr lvl="1"/>
            <a:r>
              <a:rPr lang="en-US"/>
              <a:t>Software Engineering CMM (SW-CMM)</a:t>
            </a:r>
          </a:p>
          <a:p>
            <a:r>
              <a:rPr lang="en-US" b="1"/>
              <a:t>CMMI-SE/SW/IPPD/SS</a:t>
            </a:r>
          </a:p>
          <a:p>
            <a:pPr lvl="1"/>
            <a:r>
              <a:rPr lang="en-US"/>
              <a:t>System Engineering CMM (SE-CMM)</a:t>
            </a:r>
          </a:p>
          <a:p>
            <a:pPr lvl="1"/>
            <a:r>
              <a:rPr lang="en-US"/>
              <a:t>Software Engineering CMM (SW-CMM) </a:t>
            </a:r>
          </a:p>
          <a:p>
            <a:pPr lvl="1"/>
            <a:r>
              <a:rPr lang="en-US">
                <a:ea typeface="Calibri"/>
                <a:cs typeface="Times New Roman"/>
              </a:rPr>
              <a:t>Integrated Product/Process Development (IPPD-CMM)</a:t>
            </a:r>
            <a:endParaRPr lang="en-US"/>
          </a:p>
          <a:p>
            <a:pPr lvl="1"/>
            <a:r>
              <a:rPr lang="en-US">
                <a:ea typeface="Calibri"/>
                <a:cs typeface="Times New Roman"/>
              </a:rPr>
              <a:t>Supplier Sourcing</a:t>
            </a:r>
            <a:endParaRPr lang="en-US"/>
          </a:p>
          <a:p>
            <a:r>
              <a:rPr lang="en-US" b="1"/>
              <a:t>CMMI-SE/SW/IPPD</a:t>
            </a:r>
            <a:endParaRPr lang="en-US"/>
          </a:p>
          <a:p>
            <a:pPr lvl="1"/>
            <a:r>
              <a:rPr lang="en-US"/>
              <a:t>System Engineering CMM (SE-CMM)</a:t>
            </a:r>
          </a:p>
          <a:p>
            <a:pPr lvl="1"/>
            <a:r>
              <a:rPr lang="en-US"/>
              <a:t>Software Engineering CMM (SW-CMM) </a:t>
            </a:r>
          </a:p>
          <a:p>
            <a:pPr lvl="1"/>
            <a:r>
              <a:rPr lang="en-US">
                <a:ea typeface="Calibri"/>
                <a:cs typeface="Times New Roman"/>
              </a:rPr>
              <a:t>Integrated Product/Process Development (IPPD-CMM)</a:t>
            </a:r>
            <a:endParaRPr lang="en-US"/>
          </a:p>
          <a:p>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79</a:t>
            </a:fld>
            <a:endParaRPr lang="en-US"/>
          </a:p>
        </p:txBody>
      </p:sp>
    </p:spTree>
    <p:extLst>
      <p:ext uri="{BB962C8B-B14F-4D97-AF65-F5344CB8AC3E}">
        <p14:creationId xmlns:p14="http://schemas.microsoft.com/office/powerpoint/2010/main" val="58275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Organizations involved in</a:t>
            </a:r>
            <a:br>
              <a:rPr lang="en-US"/>
            </a:br>
            <a:r>
              <a:rPr lang="en-US"/>
              <a:t>SQA standards development</a:t>
            </a:r>
          </a:p>
        </p:txBody>
      </p:sp>
      <p:sp>
        <p:nvSpPr>
          <p:cNvPr id="3" name="Content Placeholder 2"/>
          <p:cNvSpPr>
            <a:spLocks noGrp="1"/>
          </p:cNvSpPr>
          <p:nvPr>
            <p:ph idx="1"/>
          </p:nvPr>
        </p:nvSpPr>
        <p:spPr/>
        <p:txBody>
          <a:bodyPr/>
          <a:lstStyle/>
          <a:p>
            <a:r>
              <a:rPr lang="en-US"/>
              <a:t>Most prominent developers of SQA and software engineering standards:</a:t>
            </a:r>
          </a:p>
          <a:p>
            <a:pPr lvl="1"/>
            <a:r>
              <a:rPr lang="en-US"/>
              <a:t>ISO (International Standards Organization)</a:t>
            </a:r>
          </a:p>
          <a:p>
            <a:pPr lvl="1"/>
            <a:r>
              <a:rPr lang="en-US"/>
              <a:t>IEEE (Institute of Electric and Electronic Engineers) Computer Society</a:t>
            </a:r>
          </a:p>
          <a:p>
            <a:pPr lvl="1"/>
            <a:r>
              <a:rPr lang="en-US"/>
              <a:t>DOD (US Department of Defense)</a:t>
            </a:r>
          </a:p>
          <a:p>
            <a:pPr lvl="1"/>
            <a:r>
              <a:rPr lang="en-US"/>
              <a:t>ANSI (American National Standards Institute)</a:t>
            </a:r>
          </a:p>
          <a:p>
            <a:pPr lvl="1"/>
            <a:r>
              <a:rPr lang="en-US"/>
              <a:t>IEC (International Electrotechnical Commission)</a:t>
            </a:r>
          </a:p>
          <a:p>
            <a:pPr lvl="1"/>
            <a:r>
              <a:rPr lang="en-US"/>
              <a:t>EIA (Electronic Industries Association)</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8</a:t>
            </a:fld>
            <a:endParaRPr lang="en-US"/>
          </a:p>
        </p:txBody>
      </p:sp>
    </p:spTree>
    <p:extLst>
      <p:ext uri="{BB962C8B-B14F-4D97-AF65-F5344CB8AC3E}">
        <p14:creationId xmlns:p14="http://schemas.microsoft.com/office/powerpoint/2010/main" val="17014600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IEEE/EIA Std 12207</a:t>
            </a:r>
            <a:br>
              <a:rPr lang="en-US"/>
            </a:br>
            <a:r>
              <a:rPr lang="en-US"/>
              <a:t>Concepts</a:t>
            </a:r>
          </a:p>
        </p:txBody>
      </p:sp>
      <p:sp>
        <p:nvSpPr>
          <p:cNvPr id="3" name="Content Placeholder 2"/>
          <p:cNvSpPr>
            <a:spLocks noGrp="1"/>
          </p:cNvSpPr>
          <p:nvPr>
            <p:ph idx="1"/>
          </p:nvPr>
        </p:nvSpPr>
        <p:spPr/>
        <p:txBody>
          <a:bodyPr>
            <a:normAutofit fontScale="85000" lnSpcReduction="10000"/>
          </a:bodyPr>
          <a:lstStyle/>
          <a:p>
            <a:r>
              <a:rPr lang="en-US"/>
              <a:t>General concepts</a:t>
            </a:r>
          </a:p>
          <a:p>
            <a:pPr lvl="1"/>
            <a:r>
              <a:rPr lang="en-US"/>
              <a:t>Applicability of the standard in general and its adaptation by tailoring</a:t>
            </a:r>
          </a:p>
          <a:p>
            <a:pPr lvl="1"/>
            <a:r>
              <a:rPr lang="en-US"/>
              <a:t>Applicability for all participants in the software life cycle </a:t>
            </a:r>
          </a:p>
          <a:p>
            <a:pPr lvl="1"/>
            <a:r>
              <a:rPr lang="en-US"/>
              <a:t>Flexibility and responsiveness to technological change </a:t>
            </a:r>
          </a:p>
          <a:p>
            <a:pPr lvl="1"/>
            <a:r>
              <a:rPr lang="en-US"/>
              <a:t>Software links to the system </a:t>
            </a:r>
          </a:p>
          <a:p>
            <a:pPr lvl="1"/>
            <a:r>
              <a:rPr lang="en-US"/>
              <a:t>TQM consistency </a:t>
            </a:r>
          </a:p>
          <a:p>
            <a:pPr lvl="1"/>
            <a:r>
              <a:rPr lang="en-US"/>
              <a:t>No certification requirements </a:t>
            </a:r>
          </a:p>
          <a:p>
            <a:pPr lvl="1"/>
            <a:r>
              <a:rPr lang="en-US"/>
              <a:t>Baselining</a:t>
            </a:r>
          </a:p>
          <a:p>
            <a:r>
              <a:rPr lang="en-US"/>
              <a:t>Task-related concepts</a:t>
            </a:r>
          </a:p>
          <a:p>
            <a:pPr lvl="1"/>
            <a:r>
              <a:rPr lang="en-US"/>
              <a:t>Responsibility for activities and tasks </a:t>
            </a:r>
          </a:p>
          <a:p>
            <a:pPr lvl="1"/>
            <a:r>
              <a:rPr lang="en-US"/>
              <a:t>Modularity of components of software life cycle </a:t>
            </a:r>
          </a:p>
          <a:p>
            <a:pPr lvl="1"/>
            <a:r>
              <a:rPr lang="en-US"/>
              <a:t>Levels of required conformance </a:t>
            </a:r>
          </a:p>
          <a:p>
            <a:pPr lvl="1"/>
            <a:r>
              <a:rPr lang="en-US"/>
              <a:t>Nature of evaluation task </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80</a:t>
            </a:fld>
            <a:endParaRPr lang="en-US"/>
          </a:p>
        </p:txBody>
      </p:sp>
    </p:spTree>
    <p:extLst>
      <p:ext uri="{BB962C8B-B14F-4D97-AF65-F5344CB8AC3E}">
        <p14:creationId xmlns:p14="http://schemas.microsoft.com/office/powerpoint/2010/main" val="36525287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 Std 1012</a:t>
            </a:r>
            <a:br>
              <a:rPr lang="en-US"/>
            </a:br>
            <a:r>
              <a:rPr lang="en-US"/>
              <a:t>Concepts</a:t>
            </a:r>
          </a:p>
        </p:txBody>
      </p:sp>
      <p:sp>
        <p:nvSpPr>
          <p:cNvPr id="3" name="Content Placeholder 2"/>
          <p:cNvSpPr>
            <a:spLocks noGrp="1"/>
          </p:cNvSpPr>
          <p:nvPr>
            <p:ph idx="1"/>
          </p:nvPr>
        </p:nvSpPr>
        <p:spPr/>
        <p:txBody>
          <a:bodyPr>
            <a:normAutofit fontScale="85000" lnSpcReduction="20000"/>
          </a:bodyPr>
          <a:lstStyle/>
          <a:p>
            <a:pPr marL="0" indent="0">
              <a:buNone/>
            </a:pPr>
            <a:r>
              <a:rPr lang="en-US"/>
              <a:t>(1) Broad definition of V&amp;V activities </a:t>
            </a:r>
          </a:p>
          <a:p>
            <a:pPr marL="0" indent="0">
              <a:buNone/>
            </a:pPr>
            <a:r>
              <a:rPr lang="en-US"/>
              <a:t>(2) Software integrity levels and their V&amp;V requirements </a:t>
            </a:r>
          </a:p>
          <a:p>
            <a:pPr marL="0" indent="0">
              <a:buNone/>
            </a:pPr>
            <a:r>
              <a:rPr lang="en-US"/>
              <a:t>(3) Prescriptive requirements</a:t>
            </a:r>
          </a:p>
          <a:p>
            <a:pPr marL="393192" lvl="1" indent="0">
              <a:buNone/>
            </a:pPr>
            <a:r>
              <a:rPr lang="en-US"/>
              <a:t>Detailed description of the performance methodology</a:t>
            </a:r>
          </a:p>
          <a:p>
            <a:pPr marL="393192" lvl="1" indent="0">
              <a:buNone/>
            </a:pPr>
            <a:r>
              <a:rPr lang="en-US"/>
              <a:t>Required inputs</a:t>
            </a:r>
          </a:p>
          <a:p>
            <a:pPr marL="393192" lvl="1" indent="0">
              <a:buNone/>
            </a:pPr>
            <a:r>
              <a:rPr lang="en-US"/>
              <a:t>Required outputs</a:t>
            </a:r>
          </a:p>
          <a:p>
            <a:pPr marL="393192" lvl="1" indent="0">
              <a:buNone/>
            </a:pPr>
            <a:r>
              <a:rPr lang="en-US"/>
              <a:t>Definition of integrity levels for which performance of the task is not mandatory</a:t>
            </a:r>
          </a:p>
          <a:p>
            <a:pPr marL="393192" lvl="1" indent="0">
              <a:buNone/>
            </a:pPr>
            <a:r>
              <a:rPr lang="en-US"/>
              <a:t>Optional V&amp;V tasks to be performed during selected life cycle process</a:t>
            </a:r>
          </a:p>
          <a:p>
            <a:pPr marL="0" indent="0">
              <a:buNone/>
            </a:pPr>
            <a:r>
              <a:rPr lang="en-US"/>
              <a:t>(4-6) Independence of V&amp;V activities</a:t>
            </a:r>
          </a:p>
          <a:p>
            <a:pPr marL="0" indent="0">
              <a:buNone/>
            </a:pPr>
            <a:r>
              <a:rPr lang="en-US"/>
              <a:t>(7) Compliance and compatibility with international standards </a:t>
            </a:r>
          </a:p>
          <a:p>
            <a:pPr marL="0" indent="0">
              <a:buNone/>
            </a:pPr>
            <a:r>
              <a:rPr lang="en-US"/>
              <a:t>(8) Special characteristics of reusable software V&amp;V </a:t>
            </a:r>
          </a:p>
          <a:p>
            <a:pPr marL="0" indent="0">
              <a:buNone/>
            </a:pPr>
            <a:r>
              <a:rPr lang="en-US"/>
              <a:t>(9) Application of V&amp;V metrics </a:t>
            </a:r>
          </a:p>
          <a:p>
            <a:pPr marL="0" indent="0">
              <a:buNone/>
            </a:pPr>
            <a:r>
              <a:rPr lang="en-US"/>
              <a:t>(10) Quantitative criteria for V&amp;V tasks </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81</a:t>
            </a:fld>
            <a:endParaRPr lang="en-US"/>
          </a:p>
        </p:txBody>
      </p:sp>
    </p:spTree>
    <p:extLst>
      <p:ext uri="{BB962C8B-B14F-4D97-AF65-F5344CB8AC3E}">
        <p14:creationId xmlns:p14="http://schemas.microsoft.com/office/powerpoint/2010/main" val="31325022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 Std 1012</a:t>
            </a:r>
            <a:br>
              <a:rPr lang="en-US"/>
            </a:br>
            <a:r>
              <a:rPr lang="en-US"/>
              <a:t>Content</a:t>
            </a:r>
          </a:p>
        </p:txBody>
      </p:sp>
      <p:sp>
        <p:nvSpPr>
          <p:cNvPr id="7" name="Content Placeholder 6"/>
          <p:cNvSpPr>
            <a:spLocks noGrp="1"/>
          </p:cNvSpPr>
          <p:nvPr>
            <p:ph idx="1"/>
          </p:nvPr>
        </p:nvSpPr>
        <p:spPr/>
        <p:txBody>
          <a:bodyPr/>
          <a:lstStyle/>
          <a:p>
            <a:r>
              <a:rPr lang="en-US"/>
              <a:t>Page 516</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82</a:t>
            </a:fld>
            <a:endParaRPr lang="en-US"/>
          </a:p>
        </p:txBody>
      </p:sp>
    </p:spTree>
    <p:extLst>
      <p:ext uri="{BB962C8B-B14F-4D97-AF65-F5344CB8AC3E}">
        <p14:creationId xmlns:p14="http://schemas.microsoft.com/office/powerpoint/2010/main" val="2537952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 Std 1028</a:t>
            </a:r>
            <a:br>
              <a:rPr lang="en-US"/>
            </a:br>
            <a:r>
              <a:rPr lang="en-US"/>
              <a:t>Types of Reviews</a:t>
            </a:r>
          </a:p>
        </p:txBody>
      </p:sp>
      <p:sp>
        <p:nvSpPr>
          <p:cNvPr id="3" name="Content Placeholder 2"/>
          <p:cNvSpPr>
            <a:spLocks noGrp="1"/>
          </p:cNvSpPr>
          <p:nvPr>
            <p:ph idx="1"/>
          </p:nvPr>
        </p:nvSpPr>
        <p:spPr/>
        <p:txBody>
          <a:bodyPr/>
          <a:lstStyle/>
          <a:p>
            <a:r>
              <a:rPr lang="en-US"/>
              <a:t> Management reviews</a:t>
            </a:r>
          </a:p>
          <a:p>
            <a:r>
              <a:rPr lang="en-US"/>
              <a:t> Technical reviews </a:t>
            </a:r>
          </a:p>
          <a:p>
            <a:r>
              <a:rPr lang="en-US"/>
              <a:t> Inspections</a:t>
            </a:r>
          </a:p>
          <a:p>
            <a:r>
              <a:rPr lang="en-US"/>
              <a:t> Walkthroughs</a:t>
            </a:r>
          </a:p>
          <a:p>
            <a:r>
              <a:rPr lang="en-US"/>
              <a:t> Audits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83</a:t>
            </a:fld>
            <a:endParaRPr lang="en-US"/>
          </a:p>
        </p:txBody>
      </p:sp>
    </p:spTree>
    <p:extLst>
      <p:ext uri="{BB962C8B-B14F-4D97-AF65-F5344CB8AC3E}">
        <p14:creationId xmlns:p14="http://schemas.microsoft.com/office/powerpoint/2010/main" val="15949832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 Std 1028</a:t>
            </a:r>
            <a:br>
              <a:rPr lang="en-US"/>
            </a:br>
            <a:r>
              <a:rPr lang="en-US"/>
              <a:t>Review document structure</a:t>
            </a:r>
          </a:p>
        </p:txBody>
      </p:sp>
      <p:sp>
        <p:nvSpPr>
          <p:cNvPr id="3" name="Content Placeholder 2"/>
          <p:cNvSpPr>
            <a:spLocks noGrp="1"/>
          </p:cNvSpPr>
          <p:nvPr>
            <p:ph idx="1"/>
          </p:nvPr>
        </p:nvSpPr>
        <p:spPr/>
        <p:txBody>
          <a:bodyPr>
            <a:normAutofit fontScale="77500" lnSpcReduction="20000"/>
          </a:bodyPr>
          <a:lstStyle/>
          <a:p>
            <a:pPr marL="342900" indent="-342900">
              <a:buNone/>
            </a:pPr>
            <a:r>
              <a:rPr lang="en-US"/>
              <a:t>(1) Introduction</a:t>
            </a:r>
          </a:p>
          <a:p>
            <a:pPr marL="342900" indent="-342900">
              <a:buNone/>
            </a:pPr>
            <a:r>
              <a:rPr lang="en-US"/>
              <a:t>(2) Responsibilities- The responsibilities of the participants in the review</a:t>
            </a:r>
          </a:p>
          <a:p>
            <a:pPr marL="342900" indent="-342900">
              <a:buNone/>
            </a:pPr>
            <a:r>
              <a:rPr lang="en-US"/>
              <a:t>(3) Input - Mandatory and optional data items</a:t>
            </a:r>
          </a:p>
          <a:p>
            <a:pPr marL="342900" indent="-342900">
              <a:buNone/>
            </a:pPr>
            <a:r>
              <a:rPr lang="en-US"/>
              <a:t>(4) Entry criteria-  Common criteria: a. a statement of the review's objectives. b. Availability of the required input data</a:t>
            </a:r>
          </a:p>
          <a:p>
            <a:pPr marL="342900" indent="-342900">
              <a:buNone/>
            </a:pPr>
            <a:r>
              <a:rPr lang="en-US"/>
              <a:t>(5) Procedure- Required to include: management preparations, planning, team preparation, examination of the products, follow up of corrections</a:t>
            </a:r>
          </a:p>
          <a:p>
            <a:pPr marL="342900" indent="-342900">
              <a:buNone/>
            </a:pPr>
            <a:r>
              <a:rPr lang="en-US"/>
              <a:t>(6) Exit criteria-  What must be accomplished before the review can be concluded</a:t>
            </a:r>
          </a:p>
          <a:p>
            <a:pPr marL="342900" indent="-342900">
              <a:buNone/>
            </a:pPr>
            <a:r>
              <a:rPr lang="en-US"/>
              <a:t>(7) Output items</a:t>
            </a:r>
          </a:p>
          <a:p>
            <a:pPr marL="342900" indent="-342900">
              <a:buNone/>
            </a:pPr>
            <a:r>
              <a:rPr lang="en-US"/>
              <a:t>(8) Data collection recommendations - To  be used to study the effectiveness and efficiency of current practices</a:t>
            </a:r>
          </a:p>
          <a:p>
            <a:pPr marL="342900" indent="-342900">
              <a:buNone/>
            </a:pPr>
            <a:r>
              <a:rPr lang="en-US"/>
              <a:t>(9) Improvements- Formulate improved procedures, checklists and development processes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84</a:t>
            </a:fld>
            <a:endParaRPr lang="en-US"/>
          </a:p>
        </p:txBody>
      </p:sp>
    </p:spTree>
    <p:extLst>
      <p:ext uri="{BB962C8B-B14F-4D97-AF65-F5344CB8AC3E}">
        <p14:creationId xmlns:p14="http://schemas.microsoft.com/office/powerpoint/2010/main" val="29788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contribution of organizations to SQA</a:t>
            </a:r>
          </a:p>
        </p:txBody>
      </p:sp>
      <p:sp>
        <p:nvSpPr>
          <p:cNvPr id="3" name="Content Placeholder 2"/>
          <p:cNvSpPr>
            <a:spLocks noGrp="1"/>
          </p:cNvSpPr>
          <p:nvPr>
            <p:ph idx="1"/>
          </p:nvPr>
        </p:nvSpPr>
        <p:spPr/>
        <p:txBody>
          <a:bodyPr/>
          <a:lstStyle/>
          <a:p>
            <a:r>
              <a:rPr lang="en-US"/>
              <a:t>Provision of </a:t>
            </a:r>
            <a:r>
              <a:rPr lang="en-US" b="1"/>
              <a:t>updated international standards </a:t>
            </a:r>
            <a:r>
              <a:rPr lang="en-US"/>
              <a:t>for use by professionals and managers of SQA activities</a:t>
            </a:r>
          </a:p>
          <a:p>
            <a:r>
              <a:rPr lang="en-US"/>
              <a:t>Provision of </a:t>
            </a:r>
            <a:r>
              <a:rPr lang="en-US" b="1"/>
              <a:t>SQA certification services </a:t>
            </a:r>
            <a:r>
              <a:rPr lang="en-US"/>
              <a:t>based on independent professional quality audits</a:t>
            </a:r>
          </a:p>
          <a:p>
            <a:r>
              <a:rPr lang="en-US"/>
              <a:t>Provision of </a:t>
            </a:r>
            <a:r>
              <a:rPr lang="en-US" b="1"/>
              <a:t>tools for “self-assessment” </a:t>
            </a:r>
            <a:r>
              <a:rPr lang="en-US"/>
              <a:t>of an organization’s SQA system and its operation</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9</a:t>
            </a:fld>
            <a:endParaRPr lang="en-US"/>
          </a:p>
        </p:txBody>
      </p:sp>
    </p:spTree>
    <p:extLst>
      <p:ext uri="{BB962C8B-B14F-4D97-AF65-F5344CB8AC3E}">
        <p14:creationId xmlns:p14="http://schemas.microsoft.com/office/powerpoint/2010/main" val="3194066821"/>
      </p:ext>
    </p:extLst>
  </p:cSld>
  <p:clrMapOvr>
    <a:masterClrMapping/>
  </p:clrMapOvr>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low">
  <a:themeElements>
    <a:clrScheme name="Custom 2">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2060"/>
      </a:hlink>
      <a:folHlink>
        <a:srgbClr val="C0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6.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49588</TotalTime>
  <Words>23015</Words>
  <Application>Microsoft Office PowerPoint</Application>
  <PresentationFormat>On-screen Show (4:3)</PresentationFormat>
  <Paragraphs>1768</Paragraphs>
  <Slides>84</Slides>
  <Notes>80</Notes>
  <HiddenSlides>21</HiddenSlides>
  <MMClips>0</MMClips>
  <ScaleCrop>false</ScaleCrop>
  <HeadingPairs>
    <vt:vector size="6" baseType="variant">
      <vt:variant>
        <vt:lpstr>Fonts Used</vt:lpstr>
      </vt:variant>
      <vt:variant>
        <vt:i4>9</vt:i4>
      </vt:variant>
      <vt:variant>
        <vt:lpstr>Theme</vt:lpstr>
      </vt:variant>
      <vt:variant>
        <vt:i4>16</vt:i4>
      </vt:variant>
      <vt:variant>
        <vt:lpstr>Slide Titles</vt:lpstr>
      </vt:variant>
      <vt:variant>
        <vt:i4>84</vt:i4>
      </vt:variant>
    </vt:vector>
  </HeadingPairs>
  <TitlesOfParts>
    <vt:vector size="109" baseType="lpstr">
      <vt:lpstr>Arial</vt:lpstr>
      <vt:lpstr>Arial Black</vt:lpstr>
      <vt:lpstr>Calibri</vt:lpstr>
      <vt:lpstr>Constantia</vt:lpstr>
      <vt:lpstr>Franklin Gothic Book</vt:lpstr>
      <vt:lpstr>Franklin Gothic Medium</vt:lpstr>
      <vt:lpstr>Times New Roman</vt:lpstr>
      <vt:lpstr>Wingdings</vt:lpstr>
      <vt:lpstr>Wingdings 2</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Angles</vt:lpstr>
      <vt:lpstr>Standards and Organizing  for SQA</vt:lpstr>
      <vt:lpstr>SQA Architecture</vt:lpstr>
      <vt:lpstr>Learning objectives</vt:lpstr>
      <vt:lpstr>References</vt:lpstr>
      <vt:lpstr>Câu hỏi hiểu bài</vt:lpstr>
      <vt:lpstr>Contents</vt:lpstr>
      <vt:lpstr>The benefits of use of standards</vt:lpstr>
      <vt:lpstr>Organizations involved in SQA standards development</vt:lpstr>
      <vt:lpstr>The contribution of organizations to SQA</vt:lpstr>
      <vt:lpstr>Classes of standards</vt:lpstr>
      <vt:lpstr>Contents</vt:lpstr>
      <vt:lpstr>PowerPoint Presentation</vt:lpstr>
      <vt:lpstr>ISO 9001 and ISO 9000-3</vt:lpstr>
      <vt:lpstr>Overview of ISO 9000</vt:lpstr>
      <vt:lpstr>ISO 9000-3 Principles</vt:lpstr>
      <vt:lpstr>ISO 9000-3: Certification process</vt:lpstr>
      <vt:lpstr>Software Capability Maturity Model (CMM)</vt:lpstr>
      <vt:lpstr>The principles of CMM</vt:lpstr>
      <vt:lpstr>SW-CMM Levels</vt:lpstr>
      <vt:lpstr>CMMI</vt:lpstr>
      <vt:lpstr>Comparisons, contrasts and applicability</vt:lpstr>
      <vt:lpstr>Comparisons, contrasts and applicability</vt:lpstr>
      <vt:lpstr>Contents</vt:lpstr>
      <vt:lpstr>PowerPoint Presentation</vt:lpstr>
      <vt:lpstr>Structure and content of IEEE software engineering standards</vt:lpstr>
      <vt:lpstr>IEEE/EIA Std 12207 IT Software Life Cycle Processes</vt:lpstr>
      <vt:lpstr>IEEE/EIA Std 12207 Software life cycle architecture</vt:lpstr>
      <vt:lpstr>IEEE Std 1012 Software Verification &amp; Validation</vt:lpstr>
      <vt:lpstr>IEEE Std 1028 Review</vt:lpstr>
      <vt:lpstr>Contents</vt:lpstr>
      <vt:lpstr>The software development organizational structure</vt:lpstr>
      <vt:lpstr>The quality assurance organizational framework</vt:lpstr>
      <vt:lpstr>Top management’s quality assurance Responsibilities</vt:lpstr>
      <vt:lpstr>Top management’s quality assurance Main tools</vt:lpstr>
      <vt:lpstr>Top management’s quality assurance Main tools: Software quality policy</vt:lpstr>
      <vt:lpstr>Top management’s quality assurance Main tools: The executive in charge of software quality</vt:lpstr>
      <vt:lpstr>Top management’s quality assurance Main tools: Management review</vt:lpstr>
      <vt:lpstr>Department management</vt:lpstr>
      <vt:lpstr>Department management (cont’d)</vt:lpstr>
      <vt:lpstr>Project management</vt:lpstr>
      <vt:lpstr>Project management (cont’d)</vt:lpstr>
      <vt:lpstr>Contents</vt:lpstr>
      <vt:lpstr>Actors in the SQA system</vt:lpstr>
      <vt:lpstr>SQA Unit</vt:lpstr>
      <vt:lpstr>SQA Unit - The Head [1]</vt:lpstr>
      <vt:lpstr>SQA Unit - The Head [2] </vt:lpstr>
      <vt:lpstr>SQA Unit - The Head [3] </vt:lpstr>
      <vt:lpstr>SQA Unit - The Head [4] </vt:lpstr>
      <vt:lpstr>SQA Unit - The Head [5] </vt:lpstr>
      <vt:lpstr>SQA Unit</vt:lpstr>
      <vt:lpstr>SQA Unit - SQA Operations Project life cycle SQA </vt:lpstr>
      <vt:lpstr>SQA Unit - SQA Operations SQA infrastructure operations </vt:lpstr>
      <vt:lpstr>SQA Unit - SQA Operations SQA audit and certification</vt:lpstr>
      <vt:lpstr>SQA Unit - SQA Operations SQA support</vt:lpstr>
      <vt:lpstr>SQA Unit</vt:lpstr>
      <vt:lpstr>SQA Unit - SQA Development and Maintenance Standards and procedures</vt:lpstr>
      <vt:lpstr>SQA Unit - SQA Development and Maintenance Engineering</vt:lpstr>
      <vt:lpstr>SQA Unit - SQA Development and Maintenance Information System</vt:lpstr>
      <vt:lpstr>Actors in the SQA system</vt:lpstr>
      <vt:lpstr>SQA trustees and tasks</vt:lpstr>
      <vt:lpstr>Actors in the SQA system</vt:lpstr>
      <vt:lpstr>SQA committees and tasks</vt:lpstr>
      <vt:lpstr>Actors in the SQA system</vt:lpstr>
      <vt:lpstr>SQA forums – tasks and methods of operation</vt:lpstr>
      <vt:lpstr>PowerPoint Presentation</vt:lpstr>
      <vt:lpstr>SW-CMM Levels</vt:lpstr>
      <vt:lpstr>Level 1 - Initial</vt:lpstr>
      <vt:lpstr>Level 2 - Repeatable</vt:lpstr>
      <vt:lpstr>Key Process Areas – Level 2</vt:lpstr>
      <vt:lpstr>Level 3 - Defined</vt:lpstr>
      <vt:lpstr>Key Process Areas – Level 3</vt:lpstr>
      <vt:lpstr>Level 4 - Managed</vt:lpstr>
      <vt:lpstr>Key Process Areas – Level 4</vt:lpstr>
      <vt:lpstr>Level 5 - Optimizing</vt:lpstr>
      <vt:lpstr>Key Process Areas – Level 5</vt:lpstr>
      <vt:lpstr>The scope of quality management standards</vt:lpstr>
      <vt:lpstr>The scope of quality management standards</vt:lpstr>
      <vt:lpstr>ISO 9000-3: Requirements classification</vt:lpstr>
      <vt:lpstr>Versions of CMMI  (Capability Maturity Model Integration)</vt:lpstr>
      <vt:lpstr>IEEE/EIA Std 12207 Concepts</vt:lpstr>
      <vt:lpstr>IEEE Std 1012 Concepts</vt:lpstr>
      <vt:lpstr>IEEE Std 1012 Content</vt:lpstr>
      <vt:lpstr>IEEE Std 1028 Types of Reviews</vt:lpstr>
      <vt:lpstr>IEEE Std 1028 Review document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Châu Thị Bảo Hà</cp:lastModifiedBy>
  <cp:revision>1257</cp:revision>
  <dcterms:created xsi:type="dcterms:W3CDTF">2011-10-06T02:30:27Z</dcterms:created>
  <dcterms:modified xsi:type="dcterms:W3CDTF">2022-02-18T15:32:15Z</dcterms:modified>
</cp:coreProperties>
</file>