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8.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9.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0" r:id="rId2"/>
    <p:sldMasterId id="2147483712" r:id="rId3"/>
    <p:sldMasterId id="2147483716" r:id="rId4"/>
    <p:sldMasterId id="2147483720" r:id="rId5"/>
    <p:sldMasterId id="2147483790" r:id="rId6"/>
    <p:sldMasterId id="2147483802" r:id="rId7"/>
    <p:sldMasterId id="2147483814" r:id="rId8"/>
    <p:sldMasterId id="2147483826" r:id="rId9"/>
    <p:sldMasterId id="2147483852" r:id="rId10"/>
  </p:sldMasterIdLst>
  <p:notesMasterIdLst>
    <p:notesMasterId r:id="rId79"/>
  </p:notesMasterIdLst>
  <p:handoutMasterIdLst>
    <p:handoutMasterId r:id="rId80"/>
  </p:handoutMasterIdLst>
  <p:sldIdLst>
    <p:sldId id="329" r:id="rId11"/>
    <p:sldId id="416" r:id="rId12"/>
    <p:sldId id="467" r:id="rId13"/>
    <p:sldId id="468" r:id="rId14"/>
    <p:sldId id="330" r:id="rId15"/>
    <p:sldId id="339" r:id="rId16"/>
    <p:sldId id="475" r:id="rId17"/>
    <p:sldId id="473" r:id="rId18"/>
    <p:sldId id="331" r:id="rId19"/>
    <p:sldId id="258" r:id="rId20"/>
    <p:sldId id="270" r:id="rId21"/>
    <p:sldId id="280" r:id="rId22"/>
    <p:sldId id="471" r:id="rId23"/>
    <p:sldId id="371" r:id="rId24"/>
    <p:sldId id="332" r:id="rId25"/>
    <p:sldId id="426" r:id="rId26"/>
    <p:sldId id="427" r:id="rId27"/>
    <p:sldId id="474" r:id="rId28"/>
    <p:sldId id="285" r:id="rId29"/>
    <p:sldId id="340" r:id="rId30"/>
    <p:sldId id="287" r:id="rId31"/>
    <p:sldId id="288" r:id="rId32"/>
    <p:sldId id="347" r:id="rId33"/>
    <p:sldId id="348" r:id="rId34"/>
    <p:sldId id="350" r:id="rId35"/>
    <p:sldId id="351" r:id="rId36"/>
    <p:sldId id="352" r:id="rId37"/>
    <p:sldId id="290" r:id="rId38"/>
    <p:sldId id="376" r:id="rId39"/>
    <p:sldId id="291" r:id="rId40"/>
    <p:sldId id="372" r:id="rId41"/>
    <p:sldId id="346" r:id="rId42"/>
    <p:sldId id="469" r:id="rId43"/>
    <p:sldId id="354" r:id="rId44"/>
    <p:sldId id="316" r:id="rId45"/>
    <p:sldId id="428" r:id="rId46"/>
    <p:sldId id="429" r:id="rId47"/>
    <p:sldId id="447" r:id="rId48"/>
    <p:sldId id="430" r:id="rId49"/>
    <p:sldId id="431" r:id="rId50"/>
    <p:sldId id="432" r:id="rId51"/>
    <p:sldId id="448" r:id="rId52"/>
    <p:sldId id="461" r:id="rId53"/>
    <p:sldId id="462" r:id="rId54"/>
    <p:sldId id="449" r:id="rId55"/>
    <p:sldId id="450" r:id="rId56"/>
    <p:sldId id="451" r:id="rId57"/>
    <p:sldId id="457" r:id="rId58"/>
    <p:sldId id="463" r:id="rId59"/>
    <p:sldId id="464" r:id="rId60"/>
    <p:sldId id="472" r:id="rId61"/>
    <p:sldId id="465" r:id="rId62"/>
    <p:sldId id="466" r:id="rId63"/>
    <p:sldId id="433" r:id="rId64"/>
    <p:sldId id="434" r:id="rId65"/>
    <p:sldId id="435" r:id="rId66"/>
    <p:sldId id="436" r:id="rId67"/>
    <p:sldId id="437" r:id="rId68"/>
    <p:sldId id="438" r:id="rId69"/>
    <p:sldId id="439" r:id="rId70"/>
    <p:sldId id="440" r:id="rId71"/>
    <p:sldId id="441" r:id="rId72"/>
    <p:sldId id="442" r:id="rId73"/>
    <p:sldId id="443" r:id="rId74"/>
    <p:sldId id="444" r:id="rId75"/>
    <p:sldId id="445" r:id="rId76"/>
    <p:sldId id="446" r:id="rId77"/>
    <p:sldId id="476"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17" autoAdjust="0"/>
    <p:restoredTop sz="68031" autoAdjust="0"/>
  </p:normalViewPr>
  <p:slideViewPr>
    <p:cSldViewPr>
      <p:cViewPr varScale="1">
        <p:scale>
          <a:sx n="56" d="100"/>
          <a:sy n="56" d="100"/>
        </p:scale>
        <p:origin x="1992" y="4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9" d="100"/>
          <a:sy n="59" d="100"/>
        </p:scale>
        <p:origin x="2517"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6" Type="http://schemas.openxmlformats.org/officeDocument/2006/relationships/slide" Target="slides/slide66.xml"/><Relationship Id="rId84"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1.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slide" Target="slides/slide64.xml"/><Relationship Id="rId79"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1.xml"/><Relationship Id="rId82"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FFAA4-0791-49CC-AE5D-462D4D6A7D4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81A340E7-D57B-421D-977F-6C9140E08F42}">
      <dgm:prSet phldrT="[Text]"/>
      <dgm:spPr/>
      <dgm:t>
        <a:bodyPr/>
        <a:lstStyle/>
        <a:p>
          <a:r>
            <a:rPr lang="en-GB" b="1">
              <a:effectLst>
                <a:outerShdw blurRad="38100" dist="38100" dir="2700000" algn="tl">
                  <a:srgbClr val="000000">
                    <a:alpha val="43137"/>
                  </a:srgbClr>
                </a:outerShdw>
              </a:effectLst>
            </a:rPr>
            <a:t>Static analysis</a:t>
          </a:r>
          <a:endParaRPr lang="en-US"/>
        </a:p>
      </dgm:t>
    </dgm:pt>
    <dgm:pt modelId="{ABFF564F-3576-424C-BBDE-5435B3DB3F28}" type="parTrans" cxnId="{E961B200-9768-484B-8554-444A4FAC4F29}">
      <dgm:prSet/>
      <dgm:spPr/>
      <dgm:t>
        <a:bodyPr/>
        <a:lstStyle/>
        <a:p>
          <a:endParaRPr lang="en-US"/>
        </a:p>
      </dgm:t>
    </dgm:pt>
    <dgm:pt modelId="{73902E21-B869-4C6A-8AC0-8725D82890E1}" type="sibTrans" cxnId="{E961B200-9768-484B-8554-444A4FAC4F29}">
      <dgm:prSet/>
      <dgm:spPr/>
      <dgm:t>
        <a:bodyPr/>
        <a:lstStyle/>
        <a:p>
          <a:endParaRPr lang="en-US"/>
        </a:p>
      </dgm:t>
    </dgm:pt>
    <dgm:pt modelId="{888332A8-ADC6-4578-9711-8862C01AC6E7}">
      <dgm:prSet phldrT="[Text]"/>
      <dgm:spPr/>
      <dgm:t>
        <a:bodyPr/>
        <a:lstStyle/>
        <a:p>
          <a:r>
            <a:rPr lang="en-US"/>
            <a:t>Coding standards</a:t>
          </a:r>
        </a:p>
      </dgm:t>
    </dgm:pt>
    <dgm:pt modelId="{4FAA55E7-A1CC-4108-A8DD-3B2E20281750}" type="parTrans" cxnId="{8C13276C-12F7-442F-9A60-846E41DF6DDA}">
      <dgm:prSet/>
      <dgm:spPr/>
      <dgm:t>
        <a:bodyPr/>
        <a:lstStyle/>
        <a:p>
          <a:endParaRPr lang="en-US"/>
        </a:p>
      </dgm:t>
    </dgm:pt>
    <dgm:pt modelId="{006B8E7C-A8F4-43FB-9354-51F0D6B0B7F2}" type="sibTrans" cxnId="{8C13276C-12F7-442F-9A60-846E41DF6DDA}">
      <dgm:prSet/>
      <dgm:spPr/>
      <dgm:t>
        <a:bodyPr/>
        <a:lstStyle/>
        <a:p>
          <a:endParaRPr lang="en-US"/>
        </a:p>
      </dgm:t>
    </dgm:pt>
    <dgm:pt modelId="{4261A2CB-40F0-4F08-A2F0-A527F360ACAE}">
      <dgm:prSet phldrT="[Text]"/>
      <dgm:spPr/>
      <dgm:t>
        <a:bodyPr/>
        <a:lstStyle/>
        <a:p>
          <a:r>
            <a:rPr lang="en-US"/>
            <a:t>Code metrics</a:t>
          </a:r>
        </a:p>
      </dgm:t>
    </dgm:pt>
    <dgm:pt modelId="{778F9CA4-918F-4E2E-B969-BC0F704295AB}" type="parTrans" cxnId="{019CE973-BF7A-4F47-8979-4D3C88410A8F}">
      <dgm:prSet/>
      <dgm:spPr/>
      <dgm:t>
        <a:bodyPr/>
        <a:lstStyle/>
        <a:p>
          <a:endParaRPr lang="en-US"/>
        </a:p>
      </dgm:t>
    </dgm:pt>
    <dgm:pt modelId="{27495094-79F1-4B13-A986-4D2B3460817F}" type="sibTrans" cxnId="{019CE973-BF7A-4F47-8979-4D3C88410A8F}">
      <dgm:prSet/>
      <dgm:spPr/>
      <dgm:t>
        <a:bodyPr/>
        <a:lstStyle/>
        <a:p>
          <a:endParaRPr lang="en-US"/>
        </a:p>
      </dgm:t>
    </dgm:pt>
    <dgm:pt modelId="{D1343278-6266-4CFF-990F-BF584C11B61B}">
      <dgm:prSet phldrT="[Text]"/>
      <dgm:spPr/>
      <dgm:t>
        <a:bodyPr/>
        <a:lstStyle/>
        <a:p>
          <a:r>
            <a:rPr lang="en-US"/>
            <a:t>Code structure</a:t>
          </a:r>
        </a:p>
      </dgm:t>
    </dgm:pt>
    <dgm:pt modelId="{F2ACCFD9-0E00-4B26-9CDD-F5E9B3C3E035}" type="parTrans" cxnId="{FFD1DB5A-12A1-4190-B961-918DCABBADB4}">
      <dgm:prSet/>
      <dgm:spPr/>
      <dgm:t>
        <a:bodyPr/>
        <a:lstStyle/>
        <a:p>
          <a:endParaRPr lang="en-US"/>
        </a:p>
      </dgm:t>
    </dgm:pt>
    <dgm:pt modelId="{25D3220D-2383-422E-B05F-82CFDAF8AB0D}" type="sibTrans" cxnId="{FFD1DB5A-12A1-4190-B961-918DCABBADB4}">
      <dgm:prSet/>
      <dgm:spPr/>
      <dgm:t>
        <a:bodyPr/>
        <a:lstStyle/>
        <a:p>
          <a:endParaRPr lang="en-US"/>
        </a:p>
      </dgm:t>
    </dgm:pt>
    <dgm:pt modelId="{14CFD9DE-9BC1-48D9-A092-2D6CEBAAA3BD}">
      <dgm:prSet phldrT="[Text]"/>
      <dgm:spPr/>
      <dgm:t>
        <a:bodyPr/>
        <a:lstStyle/>
        <a:p>
          <a:r>
            <a:rPr lang="en-US"/>
            <a:t>Comment frequency</a:t>
          </a:r>
        </a:p>
      </dgm:t>
    </dgm:pt>
    <dgm:pt modelId="{3574C459-EE8C-4F64-B3F0-94D5F45D3B4F}" type="parTrans" cxnId="{08988F68-3D73-46EF-B201-FA8B996177E6}">
      <dgm:prSet/>
      <dgm:spPr/>
      <dgm:t>
        <a:bodyPr/>
        <a:lstStyle/>
        <a:p>
          <a:endParaRPr lang="en-US"/>
        </a:p>
      </dgm:t>
    </dgm:pt>
    <dgm:pt modelId="{7F0B451B-DEED-48FF-8CCF-D2CEFF3B5982}" type="sibTrans" cxnId="{08988F68-3D73-46EF-B201-FA8B996177E6}">
      <dgm:prSet/>
      <dgm:spPr/>
      <dgm:t>
        <a:bodyPr/>
        <a:lstStyle/>
        <a:p>
          <a:endParaRPr lang="en-US"/>
        </a:p>
      </dgm:t>
    </dgm:pt>
    <dgm:pt modelId="{0D7944A3-D37E-4904-B955-AC89749F1D41}">
      <dgm:prSet/>
      <dgm:spPr/>
      <dgm:t>
        <a:bodyPr/>
        <a:lstStyle/>
        <a:p>
          <a:r>
            <a:rPr lang="en-US"/>
            <a:t>Depth of nesting</a:t>
          </a:r>
        </a:p>
      </dgm:t>
    </dgm:pt>
    <dgm:pt modelId="{62E69585-0772-4E9B-BCF3-CBCF1D47EEA1}" type="parTrans" cxnId="{41A515C9-27AC-4412-AA7E-BE129C344AEE}">
      <dgm:prSet/>
      <dgm:spPr/>
      <dgm:t>
        <a:bodyPr/>
        <a:lstStyle/>
        <a:p>
          <a:endParaRPr lang="en-US"/>
        </a:p>
      </dgm:t>
    </dgm:pt>
    <dgm:pt modelId="{7E038FA3-6760-4564-ADD3-E287307046A9}" type="sibTrans" cxnId="{41A515C9-27AC-4412-AA7E-BE129C344AEE}">
      <dgm:prSet/>
      <dgm:spPr/>
      <dgm:t>
        <a:bodyPr/>
        <a:lstStyle/>
        <a:p>
          <a:endParaRPr lang="en-US"/>
        </a:p>
      </dgm:t>
    </dgm:pt>
    <dgm:pt modelId="{EC26B353-E1C8-4514-BC20-C2C7358967F4}">
      <dgm:prSet/>
      <dgm:spPr/>
      <dgm:t>
        <a:bodyPr/>
        <a:lstStyle/>
        <a:p>
          <a:r>
            <a:rPr lang="en-US"/>
            <a:t>Number of lines of code</a:t>
          </a:r>
        </a:p>
      </dgm:t>
    </dgm:pt>
    <dgm:pt modelId="{8D359D2A-F30E-4E1C-98A5-B736BFE667FE}" type="parTrans" cxnId="{CF3E1F61-4C1C-4F8B-9ACA-6DFF2484DEEC}">
      <dgm:prSet/>
      <dgm:spPr/>
      <dgm:t>
        <a:bodyPr/>
        <a:lstStyle/>
        <a:p>
          <a:endParaRPr lang="en-US"/>
        </a:p>
      </dgm:t>
    </dgm:pt>
    <dgm:pt modelId="{4AD14126-5414-46DE-AF64-E8D89F6D4721}" type="sibTrans" cxnId="{CF3E1F61-4C1C-4F8B-9ACA-6DFF2484DEEC}">
      <dgm:prSet/>
      <dgm:spPr/>
      <dgm:t>
        <a:bodyPr/>
        <a:lstStyle/>
        <a:p>
          <a:endParaRPr lang="en-US"/>
        </a:p>
      </dgm:t>
    </dgm:pt>
    <dgm:pt modelId="{2048EC14-25E3-4BD3-B6C6-826F822D443A}">
      <dgm:prSet/>
      <dgm:spPr/>
      <dgm:t>
        <a:bodyPr/>
        <a:lstStyle/>
        <a:p>
          <a:r>
            <a:rPr lang="en-US"/>
            <a:t>Cyclomatic number…</a:t>
          </a:r>
        </a:p>
      </dgm:t>
    </dgm:pt>
    <dgm:pt modelId="{E1592B76-EF70-432A-AFDE-4D097C5FFD65}" type="parTrans" cxnId="{8988DD0A-B570-4E23-B395-354FE7BDD9E6}">
      <dgm:prSet/>
      <dgm:spPr/>
      <dgm:t>
        <a:bodyPr/>
        <a:lstStyle/>
        <a:p>
          <a:endParaRPr lang="en-US"/>
        </a:p>
      </dgm:t>
    </dgm:pt>
    <dgm:pt modelId="{ABA97E5D-2EA8-4D99-B67D-B994F14362E4}" type="sibTrans" cxnId="{8988DD0A-B570-4E23-B395-354FE7BDD9E6}">
      <dgm:prSet/>
      <dgm:spPr/>
      <dgm:t>
        <a:bodyPr/>
        <a:lstStyle/>
        <a:p>
          <a:endParaRPr lang="en-US"/>
        </a:p>
      </dgm:t>
    </dgm:pt>
    <dgm:pt modelId="{C3D81A75-CF24-42F3-9229-C4C5B2C6DEAF}">
      <dgm:prSet phldrT="[Text]"/>
      <dgm:spPr/>
      <dgm:t>
        <a:bodyPr/>
        <a:lstStyle/>
        <a:p>
          <a:r>
            <a:rPr lang="en-US"/>
            <a:t>Control flow structure</a:t>
          </a:r>
        </a:p>
      </dgm:t>
    </dgm:pt>
    <dgm:pt modelId="{42A1650E-9C4B-400C-A594-8D2AD97DC319}" type="parTrans" cxnId="{0C294874-CB45-4A99-B612-1181D8FE61AA}">
      <dgm:prSet/>
      <dgm:spPr/>
      <dgm:t>
        <a:bodyPr/>
        <a:lstStyle/>
        <a:p>
          <a:endParaRPr lang="en-US"/>
        </a:p>
      </dgm:t>
    </dgm:pt>
    <dgm:pt modelId="{251F6969-3CA7-4A01-8389-8AF0330D65F7}" type="sibTrans" cxnId="{0C294874-CB45-4A99-B612-1181D8FE61AA}">
      <dgm:prSet/>
      <dgm:spPr/>
      <dgm:t>
        <a:bodyPr/>
        <a:lstStyle/>
        <a:p>
          <a:endParaRPr lang="en-US"/>
        </a:p>
      </dgm:t>
    </dgm:pt>
    <dgm:pt modelId="{32A273FF-E810-4296-A1D7-1B6C9B68588F}">
      <dgm:prSet/>
      <dgm:spPr/>
      <dgm:t>
        <a:bodyPr/>
        <a:lstStyle/>
        <a:p>
          <a:r>
            <a:rPr lang="en-US"/>
            <a:t>Data flow structure</a:t>
          </a:r>
        </a:p>
      </dgm:t>
    </dgm:pt>
    <dgm:pt modelId="{7E4D998F-F965-4430-AC3C-CECA46D25E49}" type="parTrans" cxnId="{8A24473A-3B88-4E40-BBAC-5D220F5D8C59}">
      <dgm:prSet/>
      <dgm:spPr/>
      <dgm:t>
        <a:bodyPr/>
        <a:lstStyle/>
        <a:p>
          <a:endParaRPr lang="en-US"/>
        </a:p>
      </dgm:t>
    </dgm:pt>
    <dgm:pt modelId="{09535D5E-244E-48AA-B057-7F0934C8A69F}" type="sibTrans" cxnId="{8A24473A-3B88-4E40-BBAC-5D220F5D8C59}">
      <dgm:prSet/>
      <dgm:spPr/>
      <dgm:t>
        <a:bodyPr/>
        <a:lstStyle/>
        <a:p>
          <a:endParaRPr lang="en-US"/>
        </a:p>
      </dgm:t>
    </dgm:pt>
    <dgm:pt modelId="{47409BB4-A990-4425-9823-4BD614F1701F}">
      <dgm:prSet/>
      <dgm:spPr/>
      <dgm:t>
        <a:bodyPr/>
        <a:lstStyle/>
        <a:p>
          <a:r>
            <a:rPr lang="en-US"/>
            <a:t>Data structure</a:t>
          </a:r>
        </a:p>
      </dgm:t>
    </dgm:pt>
    <dgm:pt modelId="{E695821C-19A3-41F3-BD8E-FF25534B17DC}" type="parTrans" cxnId="{6EC6C790-C859-43FF-A58E-8D3EB9100D82}">
      <dgm:prSet/>
      <dgm:spPr/>
      <dgm:t>
        <a:bodyPr/>
        <a:lstStyle/>
        <a:p>
          <a:endParaRPr lang="en-US"/>
        </a:p>
      </dgm:t>
    </dgm:pt>
    <dgm:pt modelId="{5F30CAD5-7EFB-480C-AC9B-1ACA786C42E9}" type="sibTrans" cxnId="{6EC6C790-C859-43FF-A58E-8D3EB9100D82}">
      <dgm:prSet/>
      <dgm:spPr/>
      <dgm:t>
        <a:bodyPr/>
        <a:lstStyle/>
        <a:p>
          <a:endParaRPr lang="en-US"/>
        </a:p>
      </dgm:t>
    </dgm:pt>
    <dgm:pt modelId="{6C823DAA-CCAD-4CBB-BD91-AA52F96895B8}" type="pres">
      <dgm:prSet presAssocID="{FCEFFAA4-0791-49CC-AE5D-462D4D6A7D4E}" presName="Name0" presStyleCnt="0">
        <dgm:presLayoutVars>
          <dgm:chPref val="1"/>
          <dgm:dir/>
          <dgm:animOne val="branch"/>
          <dgm:animLvl val="lvl"/>
          <dgm:resizeHandles val="exact"/>
        </dgm:presLayoutVars>
      </dgm:prSet>
      <dgm:spPr/>
    </dgm:pt>
    <dgm:pt modelId="{8BE118EE-E3B4-4CBE-8E0E-608A7429C886}" type="pres">
      <dgm:prSet presAssocID="{81A340E7-D57B-421D-977F-6C9140E08F42}" presName="root1" presStyleCnt="0"/>
      <dgm:spPr/>
    </dgm:pt>
    <dgm:pt modelId="{8C1DDF91-3A15-4607-81FB-FE2BFDA2BFC6}" type="pres">
      <dgm:prSet presAssocID="{81A340E7-D57B-421D-977F-6C9140E08F42}" presName="LevelOneTextNode" presStyleLbl="node0" presStyleIdx="0" presStyleCnt="1" custScaleY="128465" custLinFactX="-105275" custLinFactNeighborX="-200000" custLinFactNeighborY="2232">
        <dgm:presLayoutVars>
          <dgm:chPref val="3"/>
        </dgm:presLayoutVars>
      </dgm:prSet>
      <dgm:spPr/>
    </dgm:pt>
    <dgm:pt modelId="{A1D1A917-A2DE-4645-8E3B-AF7520377400}" type="pres">
      <dgm:prSet presAssocID="{81A340E7-D57B-421D-977F-6C9140E08F42}" presName="level2hierChild" presStyleCnt="0"/>
      <dgm:spPr/>
    </dgm:pt>
    <dgm:pt modelId="{FD6BAF85-E9D5-49AB-BFA4-1F183164CBB0}" type="pres">
      <dgm:prSet presAssocID="{4FAA55E7-A1CC-4108-A8DD-3B2E20281750}" presName="conn2-1" presStyleLbl="parChTrans1D2" presStyleIdx="0" presStyleCnt="3"/>
      <dgm:spPr/>
    </dgm:pt>
    <dgm:pt modelId="{8820CCA0-E4D0-499F-9DE3-986B1AB505D6}" type="pres">
      <dgm:prSet presAssocID="{4FAA55E7-A1CC-4108-A8DD-3B2E20281750}" presName="connTx" presStyleLbl="parChTrans1D2" presStyleIdx="0" presStyleCnt="3"/>
      <dgm:spPr/>
    </dgm:pt>
    <dgm:pt modelId="{3CF505A3-954C-47C6-BCC0-E4FE2834E754}" type="pres">
      <dgm:prSet presAssocID="{888332A8-ADC6-4578-9711-8862C01AC6E7}" presName="root2" presStyleCnt="0"/>
      <dgm:spPr/>
    </dgm:pt>
    <dgm:pt modelId="{81BFB9A3-F74C-49C7-9776-29067A97877F}" type="pres">
      <dgm:prSet presAssocID="{888332A8-ADC6-4578-9711-8862C01AC6E7}" presName="LevelTwoTextNode" presStyleLbl="node2" presStyleIdx="0" presStyleCnt="3" custScaleX="173258" custLinFactNeighborX="2596" custLinFactNeighborY="28042">
        <dgm:presLayoutVars>
          <dgm:chPref val="3"/>
        </dgm:presLayoutVars>
      </dgm:prSet>
      <dgm:spPr/>
    </dgm:pt>
    <dgm:pt modelId="{172EEB21-F224-46F7-9BBC-3D624B838E6D}" type="pres">
      <dgm:prSet presAssocID="{888332A8-ADC6-4578-9711-8862C01AC6E7}" presName="level3hierChild" presStyleCnt="0"/>
      <dgm:spPr/>
    </dgm:pt>
    <dgm:pt modelId="{79015DA9-EA9C-4219-BEB2-9751457A1336}" type="pres">
      <dgm:prSet presAssocID="{778F9CA4-918F-4E2E-B969-BC0F704295AB}" presName="conn2-1" presStyleLbl="parChTrans1D2" presStyleIdx="1" presStyleCnt="3"/>
      <dgm:spPr/>
    </dgm:pt>
    <dgm:pt modelId="{AAA0FF8E-0FE9-40E3-A276-8342414922D6}" type="pres">
      <dgm:prSet presAssocID="{778F9CA4-918F-4E2E-B969-BC0F704295AB}" presName="connTx" presStyleLbl="parChTrans1D2" presStyleIdx="1" presStyleCnt="3"/>
      <dgm:spPr/>
    </dgm:pt>
    <dgm:pt modelId="{C7070D98-6C5A-45B7-8C90-D10E1929F37A}" type="pres">
      <dgm:prSet presAssocID="{4261A2CB-40F0-4F08-A2F0-A527F360ACAE}" presName="root2" presStyleCnt="0"/>
      <dgm:spPr/>
    </dgm:pt>
    <dgm:pt modelId="{1E7D729B-F95C-4E9F-BBE9-E55068133B82}" type="pres">
      <dgm:prSet presAssocID="{4261A2CB-40F0-4F08-A2F0-A527F360ACAE}" presName="LevelTwoTextNode" presStyleLbl="node2" presStyleIdx="1" presStyleCnt="3" custScaleX="173258" custLinFactNeighborX="2596" custLinFactNeighborY="28355">
        <dgm:presLayoutVars>
          <dgm:chPref val="3"/>
        </dgm:presLayoutVars>
      </dgm:prSet>
      <dgm:spPr/>
    </dgm:pt>
    <dgm:pt modelId="{74B6EF07-22FF-475A-96D0-C514AF598A1A}" type="pres">
      <dgm:prSet presAssocID="{4261A2CB-40F0-4F08-A2F0-A527F360ACAE}" presName="level3hierChild" presStyleCnt="0"/>
      <dgm:spPr/>
    </dgm:pt>
    <dgm:pt modelId="{16846346-59CE-4361-9CFB-32FBEBC9FABF}" type="pres">
      <dgm:prSet presAssocID="{3574C459-EE8C-4F64-B3F0-94D5F45D3B4F}" presName="conn2-1" presStyleLbl="parChTrans1D3" presStyleIdx="0" presStyleCnt="7"/>
      <dgm:spPr/>
    </dgm:pt>
    <dgm:pt modelId="{13B07544-EF95-4ECE-B27E-9094292F3D1E}" type="pres">
      <dgm:prSet presAssocID="{3574C459-EE8C-4F64-B3F0-94D5F45D3B4F}" presName="connTx" presStyleLbl="parChTrans1D3" presStyleIdx="0" presStyleCnt="7"/>
      <dgm:spPr/>
    </dgm:pt>
    <dgm:pt modelId="{D83FF781-D502-4C46-A0EA-F0872F62F6AF}" type="pres">
      <dgm:prSet presAssocID="{14CFD9DE-9BC1-48D9-A092-2D6CEBAAA3BD}" presName="root2" presStyleCnt="0"/>
      <dgm:spPr/>
    </dgm:pt>
    <dgm:pt modelId="{5C29018B-9F07-4C92-BA4B-3302429892A0}" type="pres">
      <dgm:prSet presAssocID="{14CFD9DE-9BC1-48D9-A092-2D6CEBAAA3BD}" presName="LevelTwoTextNode" presStyleLbl="node3" presStyleIdx="0" presStyleCnt="7" custScaleX="179185" custLinFactNeighborX="47543" custLinFactNeighborY="-787">
        <dgm:presLayoutVars>
          <dgm:chPref val="3"/>
        </dgm:presLayoutVars>
      </dgm:prSet>
      <dgm:spPr/>
    </dgm:pt>
    <dgm:pt modelId="{54AAC388-CC30-46C3-8549-68E8061077A2}" type="pres">
      <dgm:prSet presAssocID="{14CFD9DE-9BC1-48D9-A092-2D6CEBAAA3BD}" presName="level3hierChild" presStyleCnt="0"/>
      <dgm:spPr/>
    </dgm:pt>
    <dgm:pt modelId="{01F99339-17EB-4F3A-9E4C-C99A96B8DBEA}" type="pres">
      <dgm:prSet presAssocID="{62E69585-0772-4E9B-BCF3-CBCF1D47EEA1}" presName="conn2-1" presStyleLbl="parChTrans1D3" presStyleIdx="1" presStyleCnt="7"/>
      <dgm:spPr/>
    </dgm:pt>
    <dgm:pt modelId="{55854987-BA39-421E-BEE4-A8054670ED7C}" type="pres">
      <dgm:prSet presAssocID="{62E69585-0772-4E9B-BCF3-CBCF1D47EEA1}" presName="connTx" presStyleLbl="parChTrans1D3" presStyleIdx="1" presStyleCnt="7"/>
      <dgm:spPr/>
    </dgm:pt>
    <dgm:pt modelId="{BBBC285B-EB4B-4D0C-9583-D101A4EDDAC2}" type="pres">
      <dgm:prSet presAssocID="{0D7944A3-D37E-4904-B955-AC89749F1D41}" presName="root2" presStyleCnt="0"/>
      <dgm:spPr/>
    </dgm:pt>
    <dgm:pt modelId="{D735FFE0-8D2E-4A8B-9E58-67975EE2F777}" type="pres">
      <dgm:prSet presAssocID="{0D7944A3-D37E-4904-B955-AC89749F1D41}" presName="LevelTwoTextNode" presStyleLbl="node3" presStyleIdx="1" presStyleCnt="7" custScaleX="179185" custLinFactNeighborX="47543" custLinFactNeighborY="-787">
        <dgm:presLayoutVars>
          <dgm:chPref val="3"/>
        </dgm:presLayoutVars>
      </dgm:prSet>
      <dgm:spPr/>
    </dgm:pt>
    <dgm:pt modelId="{4CD041C3-6F48-4AB1-A65E-17AC00C8FC47}" type="pres">
      <dgm:prSet presAssocID="{0D7944A3-D37E-4904-B955-AC89749F1D41}" presName="level3hierChild" presStyleCnt="0"/>
      <dgm:spPr/>
    </dgm:pt>
    <dgm:pt modelId="{828C65FF-D98C-4254-ACE4-40574F946D50}" type="pres">
      <dgm:prSet presAssocID="{8D359D2A-F30E-4E1C-98A5-B736BFE667FE}" presName="conn2-1" presStyleLbl="parChTrans1D3" presStyleIdx="2" presStyleCnt="7"/>
      <dgm:spPr/>
    </dgm:pt>
    <dgm:pt modelId="{B8B888FA-4F00-4E0B-ADC6-40F34F0D82F2}" type="pres">
      <dgm:prSet presAssocID="{8D359D2A-F30E-4E1C-98A5-B736BFE667FE}" presName="connTx" presStyleLbl="parChTrans1D3" presStyleIdx="2" presStyleCnt="7"/>
      <dgm:spPr/>
    </dgm:pt>
    <dgm:pt modelId="{C4E8D4E1-8D0C-431D-817F-AEF637800D34}" type="pres">
      <dgm:prSet presAssocID="{EC26B353-E1C8-4514-BC20-C2C7358967F4}" presName="root2" presStyleCnt="0"/>
      <dgm:spPr/>
    </dgm:pt>
    <dgm:pt modelId="{AB2D4524-F087-46CA-AFC1-9A46EE22E392}" type="pres">
      <dgm:prSet presAssocID="{EC26B353-E1C8-4514-BC20-C2C7358967F4}" presName="LevelTwoTextNode" presStyleLbl="node3" presStyleIdx="2" presStyleCnt="7" custScaleX="179185" custLinFactNeighborX="47543" custLinFactNeighborY="-787">
        <dgm:presLayoutVars>
          <dgm:chPref val="3"/>
        </dgm:presLayoutVars>
      </dgm:prSet>
      <dgm:spPr/>
    </dgm:pt>
    <dgm:pt modelId="{2C2EF20D-835D-45F5-82B7-9F5B09283C2E}" type="pres">
      <dgm:prSet presAssocID="{EC26B353-E1C8-4514-BC20-C2C7358967F4}" presName="level3hierChild" presStyleCnt="0"/>
      <dgm:spPr/>
    </dgm:pt>
    <dgm:pt modelId="{23A84BB9-A9EC-45DF-B62E-7369F895A88D}" type="pres">
      <dgm:prSet presAssocID="{E1592B76-EF70-432A-AFDE-4D097C5FFD65}" presName="conn2-1" presStyleLbl="parChTrans1D3" presStyleIdx="3" presStyleCnt="7"/>
      <dgm:spPr/>
    </dgm:pt>
    <dgm:pt modelId="{2249A615-5776-412F-B66C-0F4FED73E861}" type="pres">
      <dgm:prSet presAssocID="{E1592B76-EF70-432A-AFDE-4D097C5FFD65}" presName="connTx" presStyleLbl="parChTrans1D3" presStyleIdx="3" presStyleCnt="7"/>
      <dgm:spPr/>
    </dgm:pt>
    <dgm:pt modelId="{74847361-0C5F-43E0-AD3C-9BC1E8B164F1}" type="pres">
      <dgm:prSet presAssocID="{2048EC14-25E3-4BD3-B6C6-826F822D443A}" presName="root2" presStyleCnt="0"/>
      <dgm:spPr/>
    </dgm:pt>
    <dgm:pt modelId="{B677280F-9DEA-4412-BCA3-3BF7815B92E4}" type="pres">
      <dgm:prSet presAssocID="{2048EC14-25E3-4BD3-B6C6-826F822D443A}" presName="LevelTwoTextNode" presStyleLbl="node3" presStyleIdx="3" presStyleCnt="7" custScaleX="179185" custLinFactNeighborX="47543" custLinFactNeighborY="-787">
        <dgm:presLayoutVars>
          <dgm:chPref val="3"/>
        </dgm:presLayoutVars>
      </dgm:prSet>
      <dgm:spPr/>
    </dgm:pt>
    <dgm:pt modelId="{1C949CC6-D08F-4BB9-BF30-CD89FC736460}" type="pres">
      <dgm:prSet presAssocID="{2048EC14-25E3-4BD3-B6C6-826F822D443A}" presName="level3hierChild" presStyleCnt="0"/>
      <dgm:spPr/>
    </dgm:pt>
    <dgm:pt modelId="{CF31D5C4-E0C9-4DF9-B4A5-691618C74D88}" type="pres">
      <dgm:prSet presAssocID="{F2ACCFD9-0E00-4B26-9CDD-F5E9B3C3E035}" presName="conn2-1" presStyleLbl="parChTrans1D2" presStyleIdx="2" presStyleCnt="3"/>
      <dgm:spPr/>
    </dgm:pt>
    <dgm:pt modelId="{8B46DC6B-F1DD-4EA3-93AE-F352CC287613}" type="pres">
      <dgm:prSet presAssocID="{F2ACCFD9-0E00-4B26-9CDD-F5E9B3C3E035}" presName="connTx" presStyleLbl="parChTrans1D2" presStyleIdx="2" presStyleCnt="3"/>
      <dgm:spPr/>
    </dgm:pt>
    <dgm:pt modelId="{594F1630-62D4-4BB5-A3B3-353F651145BF}" type="pres">
      <dgm:prSet presAssocID="{D1343278-6266-4CFF-990F-BF584C11B61B}" presName="root2" presStyleCnt="0"/>
      <dgm:spPr/>
    </dgm:pt>
    <dgm:pt modelId="{415CC287-2B3F-4DA8-A9AD-196A79855BED}" type="pres">
      <dgm:prSet presAssocID="{D1343278-6266-4CFF-990F-BF584C11B61B}" presName="LevelTwoTextNode" presStyleLbl="node2" presStyleIdx="2" presStyleCnt="3" custScaleX="173258" custLinFactNeighborX="2596" custLinFactNeighborY="28668">
        <dgm:presLayoutVars>
          <dgm:chPref val="3"/>
        </dgm:presLayoutVars>
      </dgm:prSet>
      <dgm:spPr/>
    </dgm:pt>
    <dgm:pt modelId="{E2F8ABC4-B5CC-4FA0-8D23-BD5072B83356}" type="pres">
      <dgm:prSet presAssocID="{D1343278-6266-4CFF-990F-BF584C11B61B}" presName="level3hierChild" presStyleCnt="0"/>
      <dgm:spPr/>
    </dgm:pt>
    <dgm:pt modelId="{3F90746A-0288-4BDE-B137-7E8BB2C9D174}" type="pres">
      <dgm:prSet presAssocID="{42A1650E-9C4B-400C-A594-8D2AD97DC319}" presName="conn2-1" presStyleLbl="parChTrans1D3" presStyleIdx="4" presStyleCnt="7"/>
      <dgm:spPr/>
    </dgm:pt>
    <dgm:pt modelId="{C1A8D34F-CDEF-418A-B648-38E9B0F653CD}" type="pres">
      <dgm:prSet presAssocID="{42A1650E-9C4B-400C-A594-8D2AD97DC319}" presName="connTx" presStyleLbl="parChTrans1D3" presStyleIdx="4" presStyleCnt="7"/>
      <dgm:spPr/>
    </dgm:pt>
    <dgm:pt modelId="{54D44973-739F-4062-9229-9DB57D1C64B5}" type="pres">
      <dgm:prSet presAssocID="{C3D81A75-CF24-42F3-9229-C4C5B2C6DEAF}" presName="root2" presStyleCnt="0"/>
      <dgm:spPr/>
    </dgm:pt>
    <dgm:pt modelId="{89DB5A16-8FEF-45D2-B34C-B48A0FC9BE93}" type="pres">
      <dgm:prSet presAssocID="{C3D81A75-CF24-42F3-9229-C4C5B2C6DEAF}" presName="LevelTwoTextNode" presStyleLbl="node3" presStyleIdx="4" presStyleCnt="7" custScaleX="179185" custLinFactNeighborX="47543" custLinFactNeighborY="-787">
        <dgm:presLayoutVars>
          <dgm:chPref val="3"/>
        </dgm:presLayoutVars>
      </dgm:prSet>
      <dgm:spPr/>
    </dgm:pt>
    <dgm:pt modelId="{6D0A8A0E-9037-4556-9EE2-3109CE6DBA50}" type="pres">
      <dgm:prSet presAssocID="{C3D81A75-CF24-42F3-9229-C4C5B2C6DEAF}" presName="level3hierChild" presStyleCnt="0"/>
      <dgm:spPr/>
    </dgm:pt>
    <dgm:pt modelId="{CB82F354-C540-4030-9180-985493C02767}" type="pres">
      <dgm:prSet presAssocID="{7E4D998F-F965-4430-AC3C-CECA46D25E49}" presName="conn2-1" presStyleLbl="parChTrans1D3" presStyleIdx="5" presStyleCnt="7"/>
      <dgm:spPr/>
    </dgm:pt>
    <dgm:pt modelId="{8F0F70B4-421C-4D3C-B9A7-6E2A8F4FC5E9}" type="pres">
      <dgm:prSet presAssocID="{7E4D998F-F965-4430-AC3C-CECA46D25E49}" presName="connTx" presStyleLbl="parChTrans1D3" presStyleIdx="5" presStyleCnt="7"/>
      <dgm:spPr/>
    </dgm:pt>
    <dgm:pt modelId="{FD1C7BBA-2F38-4DDD-9E29-BE82999CFD6E}" type="pres">
      <dgm:prSet presAssocID="{32A273FF-E810-4296-A1D7-1B6C9B68588F}" presName="root2" presStyleCnt="0"/>
      <dgm:spPr/>
    </dgm:pt>
    <dgm:pt modelId="{2B7558C7-B89F-459D-AC40-24C590E6D786}" type="pres">
      <dgm:prSet presAssocID="{32A273FF-E810-4296-A1D7-1B6C9B68588F}" presName="LevelTwoTextNode" presStyleLbl="node3" presStyleIdx="5" presStyleCnt="7" custScaleX="179185" custLinFactNeighborX="47543" custLinFactNeighborY="-787">
        <dgm:presLayoutVars>
          <dgm:chPref val="3"/>
        </dgm:presLayoutVars>
      </dgm:prSet>
      <dgm:spPr/>
    </dgm:pt>
    <dgm:pt modelId="{B0BEAA11-0E87-43DC-91C1-9812175178BD}" type="pres">
      <dgm:prSet presAssocID="{32A273FF-E810-4296-A1D7-1B6C9B68588F}" presName="level3hierChild" presStyleCnt="0"/>
      <dgm:spPr/>
    </dgm:pt>
    <dgm:pt modelId="{D662FF43-DAA2-4E8A-9C35-7FD0F8D36F67}" type="pres">
      <dgm:prSet presAssocID="{E695821C-19A3-41F3-BD8E-FF25534B17DC}" presName="conn2-1" presStyleLbl="parChTrans1D3" presStyleIdx="6" presStyleCnt="7"/>
      <dgm:spPr/>
    </dgm:pt>
    <dgm:pt modelId="{73687423-FEE5-42D6-B1C9-DA31C8EE0C0E}" type="pres">
      <dgm:prSet presAssocID="{E695821C-19A3-41F3-BD8E-FF25534B17DC}" presName="connTx" presStyleLbl="parChTrans1D3" presStyleIdx="6" presStyleCnt="7"/>
      <dgm:spPr/>
    </dgm:pt>
    <dgm:pt modelId="{F7948887-AC9D-45DC-B8BE-75B4EAAA77A8}" type="pres">
      <dgm:prSet presAssocID="{47409BB4-A990-4425-9823-4BD614F1701F}" presName="root2" presStyleCnt="0"/>
      <dgm:spPr/>
    </dgm:pt>
    <dgm:pt modelId="{FC867744-122C-4876-9776-898518E64B31}" type="pres">
      <dgm:prSet presAssocID="{47409BB4-A990-4425-9823-4BD614F1701F}" presName="LevelTwoTextNode" presStyleLbl="node3" presStyleIdx="6" presStyleCnt="7" custScaleX="179185" custLinFactNeighborX="47543" custLinFactNeighborY="-787">
        <dgm:presLayoutVars>
          <dgm:chPref val="3"/>
        </dgm:presLayoutVars>
      </dgm:prSet>
      <dgm:spPr/>
    </dgm:pt>
    <dgm:pt modelId="{546B4CD6-05AA-4958-BAEF-05BFCC0094CC}" type="pres">
      <dgm:prSet presAssocID="{47409BB4-A990-4425-9823-4BD614F1701F}" presName="level3hierChild" presStyleCnt="0"/>
      <dgm:spPr/>
    </dgm:pt>
  </dgm:ptLst>
  <dgm:cxnLst>
    <dgm:cxn modelId="{E961B200-9768-484B-8554-444A4FAC4F29}" srcId="{FCEFFAA4-0791-49CC-AE5D-462D4D6A7D4E}" destId="{81A340E7-D57B-421D-977F-6C9140E08F42}" srcOrd="0" destOrd="0" parTransId="{ABFF564F-3576-424C-BBDE-5435B3DB3F28}" sibTransId="{73902E21-B869-4C6A-8AC0-8725D82890E1}"/>
    <dgm:cxn modelId="{32C64502-95BB-466C-BE78-F5F1134843FE}" type="presOf" srcId="{E1592B76-EF70-432A-AFDE-4D097C5FFD65}" destId="{23A84BB9-A9EC-45DF-B62E-7369F895A88D}" srcOrd="0" destOrd="0" presId="urn:microsoft.com/office/officeart/2008/layout/HorizontalMultiLevelHierarchy"/>
    <dgm:cxn modelId="{308AF708-6C1B-4436-A8F7-BFBF0AC6C48A}" type="presOf" srcId="{888332A8-ADC6-4578-9711-8862C01AC6E7}" destId="{81BFB9A3-F74C-49C7-9776-29067A97877F}" srcOrd="0" destOrd="0" presId="urn:microsoft.com/office/officeart/2008/layout/HorizontalMultiLevelHierarchy"/>
    <dgm:cxn modelId="{8988DD0A-B570-4E23-B395-354FE7BDD9E6}" srcId="{4261A2CB-40F0-4F08-A2F0-A527F360ACAE}" destId="{2048EC14-25E3-4BD3-B6C6-826F822D443A}" srcOrd="3" destOrd="0" parTransId="{E1592B76-EF70-432A-AFDE-4D097C5FFD65}" sibTransId="{ABA97E5D-2EA8-4D99-B67D-B994F14362E4}"/>
    <dgm:cxn modelId="{8EB35819-0E10-4473-88E2-74D5BE78291C}" type="presOf" srcId="{42A1650E-9C4B-400C-A594-8D2AD97DC319}" destId="{C1A8D34F-CDEF-418A-B648-38E9B0F653CD}" srcOrd="1" destOrd="0" presId="urn:microsoft.com/office/officeart/2008/layout/HorizontalMultiLevelHierarchy"/>
    <dgm:cxn modelId="{A26B8126-2D27-4AFD-845A-EC2BE0C8E513}" type="presOf" srcId="{FCEFFAA4-0791-49CC-AE5D-462D4D6A7D4E}" destId="{6C823DAA-CCAD-4CBB-BD91-AA52F96895B8}" srcOrd="0" destOrd="0" presId="urn:microsoft.com/office/officeart/2008/layout/HorizontalMultiLevelHierarchy"/>
    <dgm:cxn modelId="{8A24473A-3B88-4E40-BBAC-5D220F5D8C59}" srcId="{D1343278-6266-4CFF-990F-BF584C11B61B}" destId="{32A273FF-E810-4296-A1D7-1B6C9B68588F}" srcOrd="1" destOrd="0" parTransId="{7E4D998F-F965-4430-AC3C-CECA46D25E49}" sibTransId="{09535D5E-244E-48AA-B057-7F0934C8A69F}"/>
    <dgm:cxn modelId="{1006393D-D917-4788-8D60-F42F8B7FB9C6}" type="presOf" srcId="{E695821C-19A3-41F3-BD8E-FF25534B17DC}" destId="{73687423-FEE5-42D6-B1C9-DA31C8EE0C0E}" srcOrd="1" destOrd="0" presId="urn:microsoft.com/office/officeart/2008/layout/HorizontalMultiLevelHierarchy"/>
    <dgm:cxn modelId="{A83AD95B-0000-45F1-90F4-41F0C0637B8F}" type="presOf" srcId="{4FAA55E7-A1CC-4108-A8DD-3B2E20281750}" destId="{FD6BAF85-E9D5-49AB-BFA4-1F183164CBB0}" srcOrd="0" destOrd="0" presId="urn:microsoft.com/office/officeart/2008/layout/HorizontalMultiLevelHierarchy"/>
    <dgm:cxn modelId="{8569E45C-1DAB-4615-9192-6F05819F9115}" type="presOf" srcId="{4261A2CB-40F0-4F08-A2F0-A527F360ACAE}" destId="{1E7D729B-F95C-4E9F-BBE9-E55068133B82}" srcOrd="0" destOrd="0" presId="urn:microsoft.com/office/officeart/2008/layout/HorizontalMultiLevelHierarchy"/>
    <dgm:cxn modelId="{B347AE5F-074B-4E2F-9C39-F7E92A3C9975}" type="presOf" srcId="{62E69585-0772-4E9B-BCF3-CBCF1D47EEA1}" destId="{55854987-BA39-421E-BEE4-A8054670ED7C}" srcOrd="1" destOrd="0" presId="urn:microsoft.com/office/officeart/2008/layout/HorizontalMultiLevelHierarchy"/>
    <dgm:cxn modelId="{CF3E1F61-4C1C-4F8B-9ACA-6DFF2484DEEC}" srcId="{4261A2CB-40F0-4F08-A2F0-A527F360ACAE}" destId="{EC26B353-E1C8-4514-BC20-C2C7358967F4}" srcOrd="2" destOrd="0" parTransId="{8D359D2A-F30E-4E1C-98A5-B736BFE667FE}" sibTransId="{4AD14126-5414-46DE-AF64-E8D89F6D4721}"/>
    <dgm:cxn modelId="{778C0764-D696-4134-8D16-551171D799E6}" type="presOf" srcId="{F2ACCFD9-0E00-4B26-9CDD-F5E9B3C3E035}" destId="{8B46DC6B-F1DD-4EA3-93AE-F352CC287613}" srcOrd="1" destOrd="0" presId="urn:microsoft.com/office/officeart/2008/layout/HorizontalMultiLevelHierarchy"/>
    <dgm:cxn modelId="{D50B5344-A058-4192-913C-43FAF219B64B}" type="presOf" srcId="{2048EC14-25E3-4BD3-B6C6-826F822D443A}" destId="{B677280F-9DEA-4412-BCA3-3BF7815B92E4}" srcOrd="0" destOrd="0" presId="urn:microsoft.com/office/officeart/2008/layout/HorizontalMultiLevelHierarchy"/>
    <dgm:cxn modelId="{0CA6B565-8142-4DA9-8423-94FC61E64902}" type="presOf" srcId="{E695821C-19A3-41F3-BD8E-FF25534B17DC}" destId="{D662FF43-DAA2-4E8A-9C35-7FD0F8D36F67}" srcOrd="0" destOrd="0" presId="urn:microsoft.com/office/officeart/2008/layout/HorizontalMultiLevelHierarchy"/>
    <dgm:cxn modelId="{08988F68-3D73-46EF-B201-FA8B996177E6}" srcId="{4261A2CB-40F0-4F08-A2F0-A527F360ACAE}" destId="{14CFD9DE-9BC1-48D9-A092-2D6CEBAAA3BD}" srcOrd="0" destOrd="0" parTransId="{3574C459-EE8C-4F64-B3F0-94D5F45D3B4F}" sibTransId="{7F0B451B-DEED-48FF-8CCF-D2CEFF3B5982}"/>
    <dgm:cxn modelId="{26EE1B4B-248D-44E9-9407-D7F4CFA5588F}" type="presOf" srcId="{14CFD9DE-9BC1-48D9-A092-2D6CEBAAA3BD}" destId="{5C29018B-9F07-4C92-BA4B-3302429892A0}" srcOrd="0" destOrd="0" presId="urn:microsoft.com/office/officeart/2008/layout/HorizontalMultiLevelHierarchy"/>
    <dgm:cxn modelId="{8C13276C-12F7-442F-9A60-846E41DF6DDA}" srcId="{81A340E7-D57B-421D-977F-6C9140E08F42}" destId="{888332A8-ADC6-4578-9711-8862C01AC6E7}" srcOrd="0" destOrd="0" parTransId="{4FAA55E7-A1CC-4108-A8DD-3B2E20281750}" sibTransId="{006B8E7C-A8F4-43FB-9354-51F0D6B0B7F2}"/>
    <dgm:cxn modelId="{B0CAB752-4DF6-4472-9730-EB24EC79BEB3}" type="presOf" srcId="{62E69585-0772-4E9B-BCF3-CBCF1D47EEA1}" destId="{01F99339-17EB-4F3A-9E4C-C99A96B8DBEA}" srcOrd="0" destOrd="0" presId="urn:microsoft.com/office/officeart/2008/layout/HorizontalMultiLevelHierarchy"/>
    <dgm:cxn modelId="{019CE973-BF7A-4F47-8979-4D3C88410A8F}" srcId="{81A340E7-D57B-421D-977F-6C9140E08F42}" destId="{4261A2CB-40F0-4F08-A2F0-A527F360ACAE}" srcOrd="1" destOrd="0" parTransId="{778F9CA4-918F-4E2E-B969-BC0F704295AB}" sibTransId="{27495094-79F1-4B13-A986-4D2B3460817F}"/>
    <dgm:cxn modelId="{0C294874-CB45-4A99-B612-1181D8FE61AA}" srcId="{D1343278-6266-4CFF-990F-BF584C11B61B}" destId="{C3D81A75-CF24-42F3-9229-C4C5B2C6DEAF}" srcOrd="0" destOrd="0" parTransId="{42A1650E-9C4B-400C-A594-8D2AD97DC319}" sibTransId="{251F6969-3CA7-4A01-8389-8AF0330D65F7}"/>
    <dgm:cxn modelId="{ECE17657-5EED-4574-BE8D-8CC69C5CD0B8}" type="presOf" srcId="{32A273FF-E810-4296-A1D7-1B6C9B68588F}" destId="{2B7558C7-B89F-459D-AC40-24C590E6D786}" srcOrd="0" destOrd="0" presId="urn:microsoft.com/office/officeart/2008/layout/HorizontalMultiLevelHierarchy"/>
    <dgm:cxn modelId="{FFD1DB5A-12A1-4190-B961-918DCABBADB4}" srcId="{81A340E7-D57B-421D-977F-6C9140E08F42}" destId="{D1343278-6266-4CFF-990F-BF584C11B61B}" srcOrd="2" destOrd="0" parTransId="{F2ACCFD9-0E00-4B26-9CDD-F5E9B3C3E035}" sibTransId="{25D3220D-2383-422E-B05F-82CFDAF8AB0D}"/>
    <dgm:cxn modelId="{58E5837C-85A7-4D11-99DA-8FAC6169A0FF}" type="presOf" srcId="{0D7944A3-D37E-4904-B955-AC89749F1D41}" destId="{D735FFE0-8D2E-4A8B-9E58-67975EE2F777}" srcOrd="0" destOrd="0" presId="urn:microsoft.com/office/officeart/2008/layout/HorizontalMultiLevelHierarchy"/>
    <dgm:cxn modelId="{7F55527D-A6E1-4C7B-AD72-31793F88361C}" type="presOf" srcId="{7E4D998F-F965-4430-AC3C-CECA46D25E49}" destId="{CB82F354-C540-4030-9180-985493C02767}" srcOrd="0" destOrd="0" presId="urn:microsoft.com/office/officeart/2008/layout/HorizontalMultiLevelHierarchy"/>
    <dgm:cxn modelId="{76379581-06CB-40A0-99CE-56BFE148D11D}" type="presOf" srcId="{EC26B353-E1C8-4514-BC20-C2C7358967F4}" destId="{AB2D4524-F087-46CA-AFC1-9A46EE22E392}" srcOrd="0" destOrd="0" presId="urn:microsoft.com/office/officeart/2008/layout/HorizontalMultiLevelHierarchy"/>
    <dgm:cxn modelId="{6EC6C790-C859-43FF-A58E-8D3EB9100D82}" srcId="{D1343278-6266-4CFF-990F-BF584C11B61B}" destId="{47409BB4-A990-4425-9823-4BD614F1701F}" srcOrd="2" destOrd="0" parTransId="{E695821C-19A3-41F3-BD8E-FF25534B17DC}" sibTransId="{5F30CAD5-7EFB-480C-AC9B-1ACA786C42E9}"/>
    <dgm:cxn modelId="{FF7FA99A-FB91-4643-9B24-B18B23923A33}" type="presOf" srcId="{E1592B76-EF70-432A-AFDE-4D097C5FFD65}" destId="{2249A615-5776-412F-B66C-0F4FED73E861}" srcOrd="1" destOrd="0" presId="urn:microsoft.com/office/officeart/2008/layout/HorizontalMultiLevelHierarchy"/>
    <dgm:cxn modelId="{E7B4F5A4-58CC-4EAE-A492-2BDEC8AA6205}" type="presOf" srcId="{8D359D2A-F30E-4E1C-98A5-B736BFE667FE}" destId="{828C65FF-D98C-4254-ACE4-40574F946D50}" srcOrd="0" destOrd="0" presId="urn:microsoft.com/office/officeart/2008/layout/HorizontalMultiLevelHierarchy"/>
    <dgm:cxn modelId="{39E269AC-B369-40BA-BA4C-885B20519DC8}" type="presOf" srcId="{47409BB4-A990-4425-9823-4BD614F1701F}" destId="{FC867744-122C-4876-9776-898518E64B31}" srcOrd="0" destOrd="0" presId="urn:microsoft.com/office/officeart/2008/layout/HorizontalMultiLevelHierarchy"/>
    <dgm:cxn modelId="{B12202B5-0A5D-490F-8F83-95D80E217AA0}" type="presOf" srcId="{778F9CA4-918F-4E2E-B969-BC0F704295AB}" destId="{AAA0FF8E-0FE9-40E3-A276-8342414922D6}" srcOrd="1" destOrd="0" presId="urn:microsoft.com/office/officeart/2008/layout/HorizontalMultiLevelHierarchy"/>
    <dgm:cxn modelId="{4A7A9BB6-3969-4C68-BC2F-E3F6DF0F382C}" type="presOf" srcId="{7E4D998F-F965-4430-AC3C-CECA46D25E49}" destId="{8F0F70B4-421C-4D3C-B9A7-6E2A8F4FC5E9}" srcOrd="1" destOrd="0" presId="urn:microsoft.com/office/officeart/2008/layout/HorizontalMultiLevelHierarchy"/>
    <dgm:cxn modelId="{356324BB-8534-4237-86BE-63FC8DDAFACE}" type="presOf" srcId="{42A1650E-9C4B-400C-A594-8D2AD97DC319}" destId="{3F90746A-0288-4BDE-B137-7E8BB2C9D174}" srcOrd="0" destOrd="0" presId="urn:microsoft.com/office/officeart/2008/layout/HorizontalMultiLevelHierarchy"/>
    <dgm:cxn modelId="{1F6657BE-D6A2-4B66-BDDF-2410C6527D05}" type="presOf" srcId="{778F9CA4-918F-4E2E-B969-BC0F704295AB}" destId="{79015DA9-EA9C-4219-BEB2-9751457A1336}" srcOrd="0" destOrd="0" presId="urn:microsoft.com/office/officeart/2008/layout/HorizontalMultiLevelHierarchy"/>
    <dgm:cxn modelId="{E221B9C1-FBDF-4576-AB7F-F43C3F391D4C}" type="presOf" srcId="{C3D81A75-CF24-42F3-9229-C4C5B2C6DEAF}" destId="{89DB5A16-8FEF-45D2-B34C-B48A0FC9BE93}" srcOrd="0" destOrd="0" presId="urn:microsoft.com/office/officeart/2008/layout/HorizontalMultiLevelHierarchy"/>
    <dgm:cxn modelId="{41A515C9-27AC-4412-AA7E-BE129C344AEE}" srcId="{4261A2CB-40F0-4F08-A2F0-A527F360ACAE}" destId="{0D7944A3-D37E-4904-B955-AC89749F1D41}" srcOrd="1" destOrd="0" parTransId="{62E69585-0772-4E9B-BCF3-CBCF1D47EEA1}" sibTransId="{7E038FA3-6760-4564-ADD3-E287307046A9}"/>
    <dgm:cxn modelId="{8076C9D5-D8EA-41F6-9F58-832D61D8AF50}" type="presOf" srcId="{D1343278-6266-4CFF-990F-BF584C11B61B}" destId="{415CC287-2B3F-4DA8-A9AD-196A79855BED}" srcOrd="0" destOrd="0" presId="urn:microsoft.com/office/officeart/2008/layout/HorizontalMultiLevelHierarchy"/>
    <dgm:cxn modelId="{A36152D7-D881-46D7-8A6D-DF5170859549}" type="presOf" srcId="{F2ACCFD9-0E00-4B26-9CDD-F5E9B3C3E035}" destId="{CF31D5C4-E0C9-4DF9-B4A5-691618C74D88}" srcOrd="0" destOrd="0" presId="urn:microsoft.com/office/officeart/2008/layout/HorizontalMultiLevelHierarchy"/>
    <dgm:cxn modelId="{03F955D9-9125-480D-A285-6A971D437890}" type="presOf" srcId="{81A340E7-D57B-421D-977F-6C9140E08F42}" destId="{8C1DDF91-3A15-4607-81FB-FE2BFDA2BFC6}" srcOrd="0" destOrd="0" presId="urn:microsoft.com/office/officeart/2008/layout/HorizontalMultiLevelHierarchy"/>
    <dgm:cxn modelId="{D41E6BDA-47E1-4C3F-BFEB-B57D24656848}" type="presOf" srcId="{8D359D2A-F30E-4E1C-98A5-B736BFE667FE}" destId="{B8B888FA-4F00-4E0B-ADC6-40F34F0D82F2}" srcOrd="1" destOrd="0" presId="urn:microsoft.com/office/officeart/2008/layout/HorizontalMultiLevelHierarchy"/>
    <dgm:cxn modelId="{0673C3E7-D9F9-4B1D-9FDA-CDD5C38DE6E6}" type="presOf" srcId="{3574C459-EE8C-4F64-B3F0-94D5F45D3B4F}" destId="{16846346-59CE-4361-9CFB-32FBEBC9FABF}" srcOrd="0" destOrd="0" presId="urn:microsoft.com/office/officeart/2008/layout/HorizontalMultiLevelHierarchy"/>
    <dgm:cxn modelId="{0F57FDF0-8C8B-4477-B017-C938FD4A7862}" type="presOf" srcId="{4FAA55E7-A1CC-4108-A8DD-3B2E20281750}" destId="{8820CCA0-E4D0-499F-9DE3-986B1AB505D6}" srcOrd="1" destOrd="0" presId="urn:microsoft.com/office/officeart/2008/layout/HorizontalMultiLevelHierarchy"/>
    <dgm:cxn modelId="{563DD1F7-85F5-44F8-A1A6-EB16DEB192F4}" type="presOf" srcId="{3574C459-EE8C-4F64-B3F0-94D5F45D3B4F}" destId="{13B07544-EF95-4ECE-B27E-9094292F3D1E}" srcOrd="1" destOrd="0" presId="urn:microsoft.com/office/officeart/2008/layout/HorizontalMultiLevelHierarchy"/>
    <dgm:cxn modelId="{6E8A32B4-0DFB-4CF2-8B6F-FF6D622CE05C}" type="presParOf" srcId="{6C823DAA-CCAD-4CBB-BD91-AA52F96895B8}" destId="{8BE118EE-E3B4-4CBE-8E0E-608A7429C886}" srcOrd="0" destOrd="0" presId="urn:microsoft.com/office/officeart/2008/layout/HorizontalMultiLevelHierarchy"/>
    <dgm:cxn modelId="{BBF9252A-E86F-4C0C-A2BD-A3939466FB8D}" type="presParOf" srcId="{8BE118EE-E3B4-4CBE-8E0E-608A7429C886}" destId="{8C1DDF91-3A15-4607-81FB-FE2BFDA2BFC6}" srcOrd="0" destOrd="0" presId="urn:microsoft.com/office/officeart/2008/layout/HorizontalMultiLevelHierarchy"/>
    <dgm:cxn modelId="{2D2129AF-16F5-4E64-AC15-B5F59C797EF4}" type="presParOf" srcId="{8BE118EE-E3B4-4CBE-8E0E-608A7429C886}" destId="{A1D1A917-A2DE-4645-8E3B-AF7520377400}" srcOrd="1" destOrd="0" presId="urn:microsoft.com/office/officeart/2008/layout/HorizontalMultiLevelHierarchy"/>
    <dgm:cxn modelId="{120C7DC7-944C-4048-BAD3-B47733205514}" type="presParOf" srcId="{A1D1A917-A2DE-4645-8E3B-AF7520377400}" destId="{FD6BAF85-E9D5-49AB-BFA4-1F183164CBB0}" srcOrd="0" destOrd="0" presId="urn:microsoft.com/office/officeart/2008/layout/HorizontalMultiLevelHierarchy"/>
    <dgm:cxn modelId="{CCDE479C-2EEB-473B-9F06-6AE45A204EE0}" type="presParOf" srcId="{FD6BAF85-E9D5-49AB-BFA4-1F183164CBB0}" destId="{8820CCA0-E4D0-499F-9DE3-986B1AB505D6}" srcOrd="0" destOrd="0" presId="urn:microsoft.com/office/officeart/2008/layout/HorizontalMultiLevelHierarchy"/>
    <dgm:cxn modelId="{47EEA97F-F013-49DB-8253-DD9DE8E0E451}" type="presParOf" srcId="{A1D1A917-A2DE-4645-8E3B-AF7520377400}" destId="{3CF505A3-954C-47C6-BCC0-E4FE2834E754}" srcOrd="1" destOrd="0" presId="urn:microsoft.com/office/officeart/2008/layout/HorizontalMultiLevelHierarchy"/>
    <dgm:cxn modelId="{14C43F73-060F-4016-94A2-958CF1BE81F2}" type="presParOf" srcId="{3CF505A3-954C-47C6-BCC0-E4FE2834E754}" destId="{81BFB9A3-F74C-49C7-9776-29067A97877F}" srcOrd="0" destOrd="0" presId="urn:microsoft.com/office/officeart/2008/layout/HorizontalMultiLevelHierarchy"/>
    <dgm:cxn modelId="{56207809-F98D-42BF-916B-DAFF4C98E517}" type="presParOf" srcId="{3CF505A3-954C-47C6-BCC0-E4FE2834E754}" destId="{172EEB21-F224-46F7-9BBC-3D624B838E6D}" srcOrd="1" destOrd="0" presId="urn:microsoft.com/office/officeart/2008/layout/HorizontalMultiLevelHierarchy"/>
    <dgm:cxn modelId="{61450C43-D38F-4593-92FE-7A4298E786E4}" type="presParOf" srcId="{A1D1A917-A2DE-4645-8E3B-AF7520377400}" destId="{79015DA9-EA9C-4219-BEB2-9751457A1336}" srcOrd="2" destOrd="0" presId="urn:microsoft.com/office/officeart/2008/layout/HorizontalMultiLevelHierarchy"/>
    <dgm:cxn modelId="{6603561A-6EA4-4A49-A11D-0C7764A7345E}" type="presParOf" srcId="{79015DA9-EA9C-4219-BEB2-9751457A1336}" destId="{AAA0FF8E-0FE9-40E3-A276-8342414922D6}" srcOrd="0" destOrd="0" presId="urn:microsoft.com/office/officeart/2008/layout/HorizontalMultiLevelHierarchy"/>
    <dgm:cxn modelId="{EBF1FC5B-D9CA-4B04-936B-C15DDCE81FC4}" type="presParOf" srcId="{A1D1A917-A2DE-4645-8E3B-AF7520377400}" destId="{C7070D98-6C5A-45B7-8C90-D10E1929F37A}" srcOrd="3" destOrd="0" presId="urn:microsoft.com/office/officeart/2008/layout/HorizontalMultiLevelHierarchy"/>
    <dgm:cxn modelId="{4528E111-5641-439F-9B64-427206BF8178}" type="presParOf" srcId="{C7070D98-6C5A-45B7-8C90-D10E1929F37A}" destId="{1E7D729B-F95C-4E9F-BBE9-E55068133B82}" srcOrd="0" destOrd="0" presId="urn:microsoft.com/office/officeart/2008/layout/HorizontalMultiLevelHierarchy"/>
    <dgm:cxn modelId="{156E94DC-D0C1-4E6C-9C75-3DE6594F9E09}" type="presParOf" srcId="{C7070D98-6C5A-45B7-8C90-D10E1929F37A}" destId="{74B6EF07-22FF-475A-96D0-C514AF598A1A}" srcOrd="1" destOrd="0" presId="urn:microsoft.com/office/officeart/2008/layout/HorizontalMultiLevelHierarchy"/>
    <dgm:cxn modelId="{934D264E-1D5A-4F76-9392-A7D4A1D55391}" type="presParOf" srcId="{74B6EF07-22FF-475A-96D0-C514AF598A1A}" destId="{16846346-59CE-4361-9CFB-32FBEBC9FABF}" srcOrd="0" destOrd="0" presId="urn:microsoft.com/office/officeart/2008/layout/HorizontalMultiLevelHierarchy"/>
    <dgm:cxn modelId="{5FF3BEE3-5AF1-4ED6-BAFF-21A6002A3569}" type="presParOf" srcId="{16846346-59CE-4361-9CFB-32FBEBC9FABF}" destId="{13B07544-EF95-4ECE-B27E-9094292F3D1E}" srcOrd="0" destOrd="0" presId="urn:microsoft.com/office/officeart/2008/layout/HorizontalMultiLevelHierarchy"/>
    <dgm:cxn modelId="{1B90A84D-13C7-4094-922A-DE2619F64230}" type="presParOf" srcId="{74B6EF07-22FF-475A-96D0-C514AF598A1A}" destId="{D83FF781-D502-4C46-A0EA-F0872F62F6AF}" srcOrd="1" destOrd="0" presId="urn:microsoft.com/office/officeart/2008/layout/HorizontalMultiLevelHierarchy"/>
    <dgm:cxn modelId="{D4D1BB32-D992-4CEE-8F7B-E1927709896A}" type="presParOf" srcId="{D83FF781-D502-4C46-A0EA-F0872F62F6AF}" destId="{5C29018B-9F07-4C92-BA4B-3302429892A0}" srcOrd="0" destOrd="0" presId="urn:microsoft.com/office/officeart/2008/layout/HorizontalMultiLevelHierarchy"/>
    <dgm:cxn modelId="{CDCE5886-6869-4187-9D0A-F34C0F19BCA9}" type="presParOf" srcId="{D83FF781-D502-4C46-A0EA-F0872F62F6AF}" destId="{54AAC388-CC30-46C3-8549-68E8061077A2}" srcOrd="1" destOrd="0" presId="urn:microsoft.com/office/officeart/2008/layout/HorizontalMultiLevelHierarchy"/>
    <dgm:cxn modelId="{191E6F1D-A673-4756-897A-12A2B7BF217A}" type="presParOf" srcId="{74B6EF07-22FF-475A-96D0-C514AF598A1A}" destId="{01F99339-17EB-4F3A-9E4C-C99A96B8DBEA}" srcOrd="2" destOrd="0" presId="urn:microsoft.com/office/officeart/2008/layout/HorizontalMultiLevelHierarchy"/>
    <dgm:cxn modelId="{0FCC86DE-C11C-486E-BA4D-351A73242B89}" type="presParOf" srcId="{01F99339-17EB-4F3A-9E4C-C99A96B8DBEA}" destId="{55854987-BA39-421E-BEE4-A8054670ED7C}" srcOrd="0" destOrd="0" presId="urn:microsoft.com/office/officeart/2008/layout/HorizontalMultiLevelHierarchy"/>
    <dgm:cxn modelId="{87FC4F84-F28E-4FAE-9B14-01E07F8B4229}" type="presParOf" srcId="{74B6EF07-22FF-475A-96D0-C514AF598A1A}" destId="{BBBC285B-EB4B-4D0C-9583-D101A4EDDAC2}" srcOrd="3" destOrd="0" presId="urn:microsoft.com/office/officeart/2008/layout/HorizontalMultiLevelHierarchy"/>
    <dgm:cxn modelId="{1AEBAF66-C17B-428A-89C9-4DBEC14FB369}" type="presParOf" srcId="{BBBC285B-EB4B-4D0C-9583-D101A4EDDAC2}" destId="{D735FFE0-8D2E-4A8B-9E58-67975EE2F777}" srcOrd="0" destOrd="0" presId="urn:microsoft.com/office/officeart/2008/layout/HorizontalMultiLevelHierarchy"/>
    <dgm:cxn modelId="{2F19017D-C6D5-42F8-804A-42BD5E255636}" type="presParOf" srcId="{BBBC285B-EB4B-4D0C-9583-D101A4EDDAC2}" destId="{4CD041C3-6F48-4AB1-A65E-17AC00C8FC47}" srcOrd="1" destOrd="0" presId="urn:microsoft.com/office/officeart/2008/layout/HorizontalMultiLevelHierarchy"/>
    <dgm:cxn modelId="{ECC80870-9479-487E-9AA3-2EFD828304FC}" type="presParOf" srcId="{74B6EF07-22FF-475A-96D0-C514AF598A1A}" destId="{828C65FF-D98C-4254-ACE4-40574F946D50}" srcOrd="4" destOrd="0" presId="urn:microsoft.com/office/officeart/2008/layout/HorizontalMultiLevelHierarchy"/>
    <dgm:cxn modelId="{BC07A4B1-2E10-4216-ABE7-4B84B6D5EAD8}" type="presParOf" srcId="{828C65FF-D98C-4254-ACE4-40574F946D50}" destId="{B8B888FA-4F00-4E0B-ADC6-40F34F0D82F2}" srcOrd="0" destOrd="0" presId="urn:microsoft.com/office/officeart/2008/layout/HorizontalMultiLevelHierarchy"/>
    <dgm:cxn modelId="{07F24226-DE70-448B-8452-E5191E50BE42}" type="presParOf" srcId="{74B6EF07-22FF-475A-96D0-C514AF598A1A}" destId="{C4E8D4E1-8D0C-431D-817F-AEF637800D34}" srcOrd="5" destOrd="0" presId="urn:microsoft.com/office/officeart/2008/layout/HorizontalMultiLevelHierarchy"/>
    <dgm:cxn modelId="{00E4E765-182F-4AB6-8CA8-2B7C304AD880}" type="presParOf" srcId="{C4E8D4E1-8D0C-431D-817F-AEF637800D34}" destId="{AB2D4524-F087-46CA-AFC1-9A46EE22E392}" srcOrd="0" destOrd="0" presId="urn:microsoft.com/office/officeart/2008/layout/HorizontalMultiLevelHierarchy"/>
    <dgm:cxn modelId="{A06D9270-2BE8-4652-A525-A5123A47B0E9}" type="presParOf" srcId="{C4E8D4E1-8D0C-431D-817F-AEF637800D34}" destId="{2C2EF20D-835D-45F5-82B7-9F5B09283C2E}" srcOrd="1" destOrd="0" presId="urn:microsoft.com/office/officeart/2008/layout/HorizontalMultiLevelHierarchy"/>
    <dgm:cxn modelId="{D6C66213-8992-4991-A112-386AD6CA2380}" type="presParOf" srcId="{74B6EF07-22FF-475A-96D0-C514AF598A1A}" destId="{23A84BB9-A9EC-45DF-B62E-7369F895A88D}" srcOrd="6" destOrd="0" presId="urn:microsoft.com/office/officeart/2008/layout/HorizontalMultiLevelHierarchy"/>
    <dgm:cxn modelId="{F73F7259-6B58-4750-AE50-3608E2E8E869}" type="presParOf" srcId="{23A84BB9-A9EC-45DF-B62E-7369F895A88D}" destId="{2249A615-5776-412F-B66C-0F4FED73E861}" srcOrd="0" destOrd="0" presId="urn:microsoft.com/office/officeart/2008/layout/HorizontalMultiLevelHierarchy"/>
    <dgm:cxn modelId="{B4208C6E-F3DF-4884-A62D-0D2C288424F8}" type="presParOf" srcId="{74B6EF07-22FF-475A-96D0-C514AF598A1A}" destId="{74847361-0C5F-43E0-AD3C-9BC1E8B164F1}" srcOrd="7" destOrd="0" presId="urn:microsoft.com/office/officeart/2008/layout/HorizontalMultiLevelHierarchy"/>
    <dgm:cxn modelId="{2B1AD126-0697-426C-8CC4-6AD99BEAEA4E}" type="presParOf" srcId="{74847361-0C5F-43E0-AD3C-9BC1E8B164F1}" destId="{B677280F-9DEA-4412-BCA3-3BF7815B92E4}" srcOrd="0" destOrd="0" presId="urn:microsoft.com/office/officeart/2008/layout/HorizontalMultiLevelHierarchy"/>
    <dgm:cxn modelId="{82449C1D-4040-4F87-9F6B-08A1DCDC3744}" type="presParOf" srcId="{74847361-0C5F-43E0-AD3C-9BC1E8B164F1}" destId="{1C949CC6-D08F-4BB9-BF30-CD89FC736460}" srcOrd="1" destOrd="0" presId="urn:microsoft.com/office/officeart/2008/layout/HorizontalMultiLevelHierarchy"/>
    <dgm:cxn modelId="{E5BB8115-E27F-4F9E-B91D-5288233B89BD}" type="presParOf" srcId="{A1D1A917-A2DE-4645-8E3B-AF7520377400}" destId="{CF31D5C4-E0C9-4DF9-B4A5-691618C74D88}" srcOrd="4" destOrd="0" presId="urn:microsoft.com/office/officeart/2008/layout/HorizontalMultiLevelHierarchy"/>
    <dgm:cxn modelId="{DB91F961-106F-465F-9A3F-039573B2FBB8}" type="presParOf" srcId="{CF31D5C4-E0C9-4DF9-B4A5-691618C74D88}" destId="{8B46DC6B-F1DD-4EA3-93AE-F352CC287613}" srcOrd="0" destOrd="0" presId="urn:microsoft.com/office/officeart/2008/layout/HorizontalMultiLevelHierarchy"/>
    <dgm:cxn modelId="{34C2C900-6C54-4B3B-87CB-9716C63C528C}" type="presParOf" srcId="{A1D1A917-A2DE-4645-8E3B-AF7520377400}" destId="{594F1630-62D4-4BB5-A3B3-353F651145BF}" srcOrd="5" destOrd="0" presId="urn:microsoft.com/office/officeart/2008/layout/HorizontalMultiLevelHierarchy"/>
    <dgm:cxn modelId="{AB499AFA-2281-4968-8CD8-623AF85121BC}" type="presParOf" srcId="{594F1630-62D4-4BB5-A3B3-353F651145BF}" destId="{415CC287-2B3F-4DA8-A9AD-196A79855BED}" srcOrd="0" destOrd="0" presId="urn:microsoft.com/office/officeart/2008/layout/HorizontalMultiLevelHierarchy"/>
    <dgm:cxn modelId="{AB60A96B-AB3E-4373-9B5A-B1E83B6CDFA4}" type="presParOf" srcId="{594F1630-62D4-4BB5-A3B3-353F651145BF}" destId="{E2F8ABC4-B5CC-4FA0-8D23-BD5072B83356}" srcOrd="1" destOrd="0" presId="urn:microsoft.com/office/officeart/2008/layout/HorizontalMultiLevelHierarchy"/>
    <dgm:cxn modelId="{876849F2-45D4-443C-B3DF-3A51CA0AF70F}" type="presParOf" srcId="{E2F8ABC4-B5CC-4FA0-8D23-BD5072B83356}" destId="{3F90746A-0288-4BDE-B137-7E8BB2C9D174}" srcOrd="0" destOrd="0" presId="urn:microsoft.com/office/officeart/2008/layout/HorizontalMultiLevelHierarchy"/>
    <dgm:cxn modelId="{77A6C85D-22C0-4EF0-A89F-03CC3DCCFFC7}" type="presParOf" srcId="{3F90746A-0288-4BDE-B137-7E8BB2C9D174}" destId="{C1A8D34F-CDEF-418A-B648-38E9B0F653CD}" srcOrd="0" destOrd="0" presId="urn:microsoft.com/office/officeart/2008/layout/HorizontalMultiLevelHierarchy"/>
    <dgm:cxn modelId="{718756EE-79B2-41F2-ADFE-F9B059ECF271}" type="presParOf" srcId="{E2F8ABC4-B5CC-4FA0-8D23-BD5072B83356}" destId="{54D44973-739F-4062-9229-9DB57D1C64B5}" srcOrd="1" destOrd="0" presId="urn:microsoft.com/office/officeart/2008/layout/HorizontalMultiLevelHierarchy"/>
    <dgm:cxn modelId="{A4CE17E9-805C-4DB3-97CE-FDB388BD35D0}" type="presParOf" srcId="{54D44973-739F-4062-9229-9DB57D1C64B5}" destId="{89DB5A16-8FEF-45D2-B34C-B48A0FC9BE93}" srcOrd="0" destOrd="0" presId="urn:microsoft.com/office/officeart/2008/layout/HorizontalMultiLevelHierarchy"/>
    <dgm:cxn modelId="{50AFD55D-7F7D-4B2C-A121-1C67100B2E04}" type="presParOf" srcId="{54D44973-739F-4062-9229-9DB57D1C64B5}" destId="{6D0A8A0E-9037-4556-9EE2-3109CE6DBA50}" srcOrd="1" destOrd="0" presId="urn:microsoft.com/office/officeart/2008/layout/HorizontalMultiLevelHierarchy"/>
    <dgm:cxn modelId="{4993A057-C840-4D89-8229-E6CCE6267123}" type="presParOf" srcId="{E2F8ABC4-B5CC-4FA0-8D23-BD5072B83356}" destId="{CB82F354-C540-4030-9180-985493C02767}" srcOrd="2" destOrd="0" presId="urn:microsoft.com/office/officeart/2008/layout/HorizontalMultiLevelHierarchy"/>
    <dgm:cxn modelId="{28B1CBCE-0F58-4F76-8894-ACCFE39320EA}" type="presParOf" srcId="{CB82F354-C540-4030-9180-985493C02767}" destId="{8F0F70B4-421C-4D3C-B9A7-6E2A8F4FC5E9}" srcOrd="0" destOrd="0" presId="urn:microsoft.com/office/officeart/2008/layout/HorizontalMultiLevelHierarchy"/>
    <dgm:cxn modelId="{FBCF2643-2CAA-4188-8438-4F403289CF60}" type="presParOf" srcId="{E2F8ABC4-B5CC-4FA0-8D23-BD5072B83356}" destId="{FD1C7BBA-2F38-4DDD-9E29-BE82999CFD6E}" srcOrd="3" destOrd="0" presId="urn:microsoft.com/office/officeart/2008/layout/HorizontalMultiLevelHierarchy"/>
    <dgm:cxn modelId="{B655E8DB-22E2-43F8-8A84-7E1D65934B6A}" type="presParOf" srcId="{FD1C7BBA-2F38-4DDD-9E29-BE82999CFD6E}" destId="{2B7558C7-B89F-459D-AC40-24C590E6D786}" srcOrd="0" destOrd="0" presId="urn:microsoft.com/office/officeart/2008/layout/HorizontalMultiLevelHierarchy"/>
    <dgm:cxn modelId="{56FA7961-AC58-4E4B-B5DF-058DC4AF25AC}" type="presParOf" srcId="{FD1C7BBA-2F38-4DDD-9E29-BE82999CFD6E}" destId="{B0BEAA11-0E87-43DC-91C1-9812175178BD}" srcOrd="1" destOrd="0" presId="urn:microsoft.com/office/officeart/2008/layout/HorizontalMultiLevelHierarchy"/>
    <dgm:cxn modelId="{CA253105-5DEE-4A1E-9E53-7E8F7F4E4035}" type="presParOf" srcId="{E2F8ABC4-B5CC-4FA0-8D23-BD5072B83356}" destId="{D662FF43-DAA2-4E8A-9C35-7FD0F8D36F67}" srcOrd="4" destOrd="0" presId="urn:microsoft.com/office/officeart/2008/layout/HorizontalMultiLevelHierarchy"/>
    <dgm:cxn modelId="{0899BED2-7B6A-47CE-9E11-146EF05B5F8A}" type="presParOf" srcId="{D662FF43-DAA2-4E8A-9C35-7FD0F8D36F67}" destId="{73687423-FEE5-42D6-B1C9-DA31C8EE0C0E}" srcOrd="0" destOrd="0" presId="urn:microsoft.com/office/officeart/2008/layout/HorizontalMultiLevelHierarchy"/>
    <dgm:cxn modelId="{5FD2CED5-AEE7-4BCE-AFB4-C0BA51284DD7}" type="presParOf" srcId="{E2F8ABC4-B5CC-4FA0-8D23-BD5072B83356}" destId="{F7948887-AC9D-45DC-B8BE-75B4EAAA77A8}" srcOrd="5" destOrd="0" presId="urn:microsoft.com/office/officeart/2008/layout/HorizontalMultiLevelHierarchy"/>
    <dgm:cxn modelId="{B0C89ECF-2CF7-4CE1-AB3F-D45E902F0280}" type="presParOf" srcId="{F7948887-AC9D-45DC-B8BE-75B4EAAA77A8}" destId="{FC867744-122C-4876-9776-898518E64B31}" srcOrd="0" destOrd="0" presId="urn:microsoft.com/office/officeart/2008/layout/HorizontalMultiLevelHierarchy"/>
    <dgm:cxn modelId="{159410F2-C637-4B2B-A7AC-9D28BBE76747}" type="presParOf" srcId="{F7948887-AC9D-45DC-B8BE-75B4EAAA77A8}" destId="{546B4CD6-05AA-4958-BAEF-05BFCC0094C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2FF43-DAA2-4E8A-9C35-7FD0F8D36F67}">
      <dsp:nvSpPr>
        <dsp:cNvPr id="0" name=""/>
        <dsp:cNvSpPr/>
      </dsp:nvSpPr>
      <dsp:spPr>
        <a:xfrm>
          <a:off x="4428456" y="3974012"/>
          <a:ext cx="558292" cy="539568"/>
        </a:xfrm>
        <a:custGeom>
          <a:avLst/>
          <a:gdLst/>
          <a:ahLst/>
          <a:cxnLst/>
          <a:rect l="0" t="0" r="0" b="0"/>
          <a:pathLst>
            <a:path>
              <a:moveTo>
                <a:pt x="0" y="0"/>
              </a:moveTo>
              <a:lnTo>
                <a:pt x="279146" y="0"/>
              </a:lnTo>
              <a:lnTo>
                <a:pt x="279146" y="539568"/>
              </a:lnTo>
              <a:lnTo>
                <a:pt x="558292" y="539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8192" y="4224386"/>
        <a:ext cx="38820" cy="38820"/>
      </dsp:txXfrm>
    </dsp:sp>
    <dsp:sp modelId="{CB82F354-C540-4030-9180-985493C02767}">
      <dsp:nvSpPr>
        <dsp:cNvPr id="0" name=""/>
        <dsp:cNvSpPr/>
      </dsp:nvSpPr>
      <dsp:spPr>
        <a:xfrm>
          <a:off x="4428456" y="3807672"/>
          <a:ext cx="558292" cy="166340"/>
        </a:xfrm>
        <a:custGeom>
          <a:avLst/>
          <a:gdLst/>
          <a:ahLst/>
          <a:cxnLst/>
          <a:rect l="0" t="0" r="0" b="0"/>
          <a:pathLst>
            <a:path>
              <a:moveTo>
                <a:pt x="0" y="166340"/>
              </a:moveTo>
              <a:lnTo>
                <a:pt x="279146" y="166340"/>
              </a:lnTo>
              <a:lnTo>
                <a:pt x="279146" y="0"/>
              </a:lnTo>
              <a:lnTo>
                <a:pt x="558292"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3038" y="3876279"/>
        <a:ext cx="29127" cy="29127"/>
      </dsp:txXfrm>
    </dsp:sp>
    <dsp:sp modelId="{3F90746A-0288-4BDE-B137-7E8BB2C9D174}">
      <dsp:nvSpPr>
        <dsp:cNvPr id="0" name=""/>
        <dsp:cNvSpPr/>
      </dsp:nvSpPr>
      <dsp:spPr>
        <a:xfrm>
          <a:off x="4428456" y="3101764"/>
          <a:ext cx="558292" cy="872248"/>
        </a:xfrm>
        <a:custGeom>
          <a:avLst/>
          <a:gdLst/>
          <a:ahLst/>
          <a:cxnLst/>
          <a:rect l="0" t="0" r="0" b="0"/>
          <a:pathLst>
            <a:path>
              <a:moveTo>
                <a:pt x="0" y="872248"/>
              </a:moveTo>
              <a:lnTo>
                <a:pt x="279146" y="872248"/>
              </a:lnTo>
              <a:lnTo>
                <a:pt x="279146" y="0"/>
              </a:lnTo>
              <a:lnTo>
                <a:pt x="558292"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712" y="3511998"/>
        <a:ext cx="51781" cy="51781"/>
      </dsp:txXfrm>
    </dsp:sp>
    <dsp:sp modelId="{CF31D5C4-E0C9-4DF9-B4A5-691618C74D88}">
      <dsp:nvSpPr>
        <dsp:cNvPr id="0" name=""/>
        <dsp:cNvSpPr/>
      </dsp:nvSpPr>
      <dsp:spPr>
        <a:xfrm>
          <a:off x="564726" y="2290163"/>
          <a:ext cx="654464" cy="1683849"/>
        </a:xfrm>
        <a:custGeom>
          <a:avLst/>
          <a:gdLst/>
          <a:ahLst/>
          <a:cxnLst/>
          <a:rect l="0" t="0" r="0" b="0"/>
          <a:pathLst>
            <a:path>
              <a:moveTo>
                <a:pt x="0" y="0"/>
              </a:moveTo>
              <a:lnTo>
                <a:pt x="327232" y="0"/>
              </a:lnTo>
              <a:lnTo>
                <a:pt x="327232" y="1683849"/>
              </a:lnTo>
              <a:lnTo>
                <a:pt x="654464" y="16838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846794" y="3086924"/>
        <a:ext cx="90328" cy="90328"/>
      </dsp:txXfrm>
    </dsp:sp>
    <dsp:sp modelId="{23A84BB9-A9EC-45DF-B62E-7369F895A88D}">
      <dsp:nvSpPr>
        <dsp:cNvPr id="0" name=""/>
        <dsp:cNvSpPr/>
      </dsp:nvSpPr>
      <dsp:spPr>
        <a:xfrm>
          <a:off x="4428456" y="1501565"/>
          <a:ext cx="558292" cy="894290"/>
        </a:xfrm>
        <a:custGeom>
          <a:avLst/>
          <a:gdLst/>
          <a:ahLst/>
          <a:cxnLst/>
          <a:rect l="0" t="0" r="0" b="0"/>
          <a:pathLst>
            <a:path>
              <a:moveTo>
                <a:pt x="0" y="0"/>
              </a:moveTo>
              <a:lnTo>
                <a:pt x="279146" y="0"/>
              </a:lnTo>
              <a:lnTo>
                <a:pt x="279146" y="894290"/>
              </a:lnTo>
              <a:lnTo>
                <a:pt x="558292" y="8942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246" y="1922354"/>
        <a:ext cx="52712" cy="52712"/>
      </dsp:txXfrm>
    </dsp:sp>
    <dsp:sp modelId="{828C65FF-D98C-4254-ACE4-40574F946D50}">
      <dsp:nvSpPr>
        <dsp:cNvPr id="0" name=""/>
        <dsp:cNvSpPr/>
      </dsp:nvSpPr>
      <dsp:spPr>
        <a:xfrm>
          <a:off x="4428456" y="1501565"/>
          <a:ext cx="558292" cy="188381"/>
        </a:xfrm>
        <a:custGeom>
          <a:avLst/>
          <a:gdLst/>
          <a:ahLst/>
          <a:cxnLst/>
          <a:rect l="0" t="0" r="0" b="0"/>
          <a:pathLst>
            <a:path>
              <a:moveTo>
                <a:pt x="0" y="0"/>
              </a:moveTo>
              <a:lnTo>
                <a:pt x="279146" y="0"/>
              </a:lnTo>
              <a:lnTo>
                <a:pt x="279146" y="188381"/>
              </a:lnTo>
              <a:lnTo>
                <a:pt x="558292" y="188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2872" y="1581025"/>
        <a:ext cx="29460" cy="29460"/>
      </dsp:txXfrm>
    </dsp:sp>
    <dsp:sp modelId="{01F99339-17EB-4F3A-9E4C-C99A96B8DBEA}">
      <dsp:nvSpPr>
        <dsp:cNvPr id="0" name=""/>
        <dsp:cNvSpPr/>
      </dsp:nvSpPr>
      <dsp:spPr>
        <a:xfrm>
          <a:off x="4428456" y="984038"/>
          <a:ext cx="558292" cy="517526"/>
        </a:xfrm>
        <a:custGeom>
          <a:avLst/>
          <a:gdLst/>
          <a:ahLst/>
          <a:cxnLst/>
          <a:rect l="0" t="0" r="0" b="0"/>
          <a:pathLst>
            <a:path>
              <a:moveTo>
                <a:pt x="0" y="517526"/>
              </a:moveTo>
              <a:lnTo>
                <a:pt x="279146" y="517526"/>
              </a:lnTo>
              <a:lnTo>
                <a:pt x="279146" y="0"/>
              </a:lnTo>
              <a:lnTo>
                <a:pt x="558292"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8570" y="1223770"/>
        <a:ext cx="38063" cy="38063"/>
      </dsp:txXfrm>
    </dsp:sp>
    <dsp:sp modelId="{16846346-59CE-4361-9CFB-32FBEBC9FABF}">
      <dsp:nvSpPr>
        <dsp:cNvPr id="0" name=""/>
        <dsp:cNvSpPr/>
      </dsp:nvSpPr>
      <dsp:spPr>
        <a:xfrm>
          <a:off x="4428456" y="282363"/>
          <a:ext cx="558292" cy="1219202"/>
        </a:xfrm>
        <a:custGeom>
          <a:avLst/>
          <a:gdLst/>
          <a:ahLst/>
          <a:cxnLst/>
          <a:rect l="0" t="0" r="0" b="0"/>
          <a:pathLst>
            <a:path>
              <a:moveTo>
                <a:pt x="0" y="1219202"/>
              </a:moveTo>
              <a:lnTo>
                <a:pt x="279146" y="1219202"/>
              </a:lnTo>
              <a:lnTo>
                <a:pt x="279146" y="0"/>
              </a:lnTo>
              <a:lnTo>
                <a:pt x="558292"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74078" y="858440"/>
        <a:ext cx="67047" cy="67047"/>
      </dsp:txXfrm>
    </dsp:sp>
    <dsp:sp modelId="{79015DA9-EA9C-4219-BEB2-9751457A1336}">
      <dsp:nvSpPr>
        <dsp:cNvPr id="0" name=""/>
        <dsp:cNvSpPr/>
      </dsp:nvSpPr>
      <dsp:spPr>
        <a:xfrm>
          <a:off x="564726" y="1501565"/>
          <a:ext cx="654464" cy="788597"/>
        </a:xfrm>
        <a:custGeom>
          <a:avLst/>
          <a:gdLst/>
          <a:ahLst/>
          <a:cxnLst/>
          <a:rect l="0" t="0" r="0" b="0"/>
          <a:pathLst>
            <a:path>
              <a:moveTo>
                <a:pt x="0" y="788597"/>
              </a:moveTo>
              <a:lnTo>
                <a:pt x="327232" y="788597"/>
              </a:lnTo>
              <a:lnTo>
                <a:pt x="327232" y="0"/>
              </a:lnTo>
              <a:lnTo>
                <a:pt x="65446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6339" y="1870244"/>
        <a:ext cx="51239" cy="51239"/>
      </dsp:txXfrm>
    </dsp:sp>
    <dsp:sp modelId="{FD6BAF85-E9D5-49AB-BFA4-1F183164CBB0}">
      <dsp:nvSpPr>
        <dsp:cNvPr id="0" name=""/>
        <dsp:cNvSpPr/>
      </dsp:nvSpPr>
      <dsp:spPr>
        <a:xfrm>
          <a:off x="564726" y="793889"/>
          <a:ext cx="654464" cy="1496274"/>
        </a:xfrm>
        <a:custGeom>
          <a:avLst/>
          <a:gdLst/>
          <a:ahLst/>
          <a:cxnLst/>
          <a:rect l="0" t="0" r="0" b="0"/>
          <a:pathLst>
            <a:path>
              <a:moveTo>
                <a:pt x="0" y="1496274"/>
              </a:moveTo>
              <a:lnTo>
                <a:pt x="327232" y="1496274"/>
              </a:lnTo>
              <a:lnTo>
                <a:pt x="327232" y="0"/>
              </a:lnTo>
              <a:lnTo>
                <a:pt x="65446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1130" y="1501197"/>
        <a:ext cx="81657" cy="81657"/>
      </dsp:txXfrm>
    </dsp:sp>
    <dsp:sp modelId="{8C1DDF91-3A15-4607-81FB-FE2BFDA2BFC6}">
      <dsp:nvSpPr>
        <dsp:cNvPr id="0" name=""/>
        <dsp:cNvSpPr/>
      </dsp:nvSpPr>
      <dsp:spPr>
        <a:xfrm rot="16200000">
          <a:off x="-1626784" y="2007799"/>
          <a:ext cx="3818296" cy="5647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b="1" kern="1200">
              <a:effectLst>
                <a:outerShdw blurRad="38100" dist="38100" dir="2700000" algn="tl">
                  <a:srgbClr val="000000">
                    <a:alpha val="43137"/>
                  </a:srgbClr>
                </a:outerShdw>
              </a:effectLst>
            </a:rPr>
            <a:t>Static analysis</a:t>
          </a:r>
          <a:endParaRPr lang="en-US" sz="3600" kern="1200"/>
        </a:p>
      </dsp:txBody>
      <dsp:txXfrm>
        <a:off x="-1626784" y="2007799"/>
        <a:ext cx="3818296" cy="564726"/>
      </dsp:txXfrm>
    </dsp:sp>
    <dsp:sp modelId="{81BFB9A3-F74C-49C7-9776-29067A97877F}">
      <dsp:nvSpPr>
        <dsp:cNvPr id="0" name=""/>
        <dsp:cNvSpPr/>
      </dsp:nvSpPr>
      <dsp:spPr>
        <a:xfrm>
          <a:off x="1219191" y="511525"/>
          <a:ext cx="3209264" cy="5647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Coding standards</a:t>
          </a:r>
        </a:p>
      </dsp:txBody>
      <dsp:txXfrm>
        <a:off x="1219191" y="511525"/>
        <a:ext cx="3209264" cy="564726"/>
      </dsp:txXfrm>
    </dsp:sp>
    <dsp:sp modelId="{1E7D729B-F95C-4E9F-BBE9-E55068133B82}">
      <dsp:nvSpPr>
        <dsp:cNvPr id="0" name=""/>
        <dsp:cNvSpPr/>
      </dsp:nvSpPr>
      <dsp:spPr>
        <a:xfrm>
          <a:off x="1219191" y="1219202"/>
          <a:ext cx="3209264" cy="5647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Code metrics</a:t>
          </a:r>
        </a:p>
      </dsp:txBody>
      <dsp:txXfrm>
        <a:off x="1219191" y="1219202"/>
        <a:ext cx="3209264" cy="564726"/>
      </dsp:txXfrm>
    </dsp:sp>
    <dsp:sp modelId="{5C29018B-9F07-4C92-BA4B-3302429892A0}">
      <dsp:nvSpPr>
        <dsp:cNvPr id="0" name=""/>
        <dsp:cNvSpPr/>
      </dsp:nvSpPr>
      <dsp:spPr>
        <a:xfrm>
          <a:off x="4986749" y="0"/>
          <a:ext cx="3319050" cy="5647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Comment frequency</a:t>
          </a:r>
        </a:p>
      </dsp:txBody>
      <dsp:txXfrm>
        <a:off x="4986749" y="0"/>
        <a:ext cx="3319050" cy="564726"/>
      </dsp:txXfrm>
    </dsp:sp>
    <dsp:sp modelId="{D735FFE0-8D2E-4A8B-9E58-67975EE2F777}">
      <dsp:nvSpPr>
        <dsp:cNvPr id="0" name=""/>
        <dsp:cNvSpPr/>
      </dsp:nvSpPr>
      <dsp:spPr>
        <a:xfrm>
          <a:off x="4986749" y="701675"/>
          <a:ext cx="3319050" cy="5647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Depth of nesting</a:t>
          </a:r>
        </a:p>
      </dsp:txBody>
      <dsp:txXfrm>
        <a:off x="4986749" y="701675"/>
        <a:ext cx="3319050" cy="564726"/>
      </dsp:txXfrm>
    </dsp:sp>
    <dsp:sp modelId="{AB2D4524-F087-46CA-AFC1-9A46EE22E392}">
      <dsp:nvSpPr>
        <dsp:cNvPr id="0" name=""/>
        <dsp:cNvSpPr/>
      </dsp:nvSpPr>
      <dsp:spPr>
        <a:xfrm>
          <a:off x="4986749" y="1407583"/>
          <a:ext cx="3319050" cy="5647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Number of lines of code</a:t>
          </a:r>
        </a:p>
      </dsp:txBody>
      <dsp:txXfrm>
        <a:off x="4986749" y="1407583"/>
        <a:ext cx="3319050" cy="564726"/>
      </dsp:txXfrm>
    </dsp:sp>
    <dsp:sp modelId="{B677280F-9DEA-4412-BCA3-3BF7815B92E4}">
      <dsp:nvSpPr>
        <dsp:cNvPr id="0" name=""/>
        <dsp:cNvSpPr/>
      </dsp:nvSpPr>
      <dsp:spPr>
        <a:xfrm>
          <a:off x="4986749" y="2113492"/>
          <a:ext cx="3319050" cy="5647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Cyclomatic number…</a:t>
          </a:r>
        </a:p>
      </dsp:txBody>
      <dsp:txXfrm>
        <a:off x="4986749" y="2113492"/>
        <a:ext cx="3319050" cy="564726"/>
      </dsp:txXfrm>
    </dsp:sp>
    <dsp:sp modelId="{415CC287-2B3F-4DA8-A9AD-196A79855BED}">
      <dsp:nvSpPr>
        <dsp:cNvPr id="0" name=""/>
        <dsp:cNvSpPr/>
      </dsp:nvSpPr>
      <dsp:spPr>
        <a:xfrm>
          <a:off x="1219191" y="3691649"/>
          <a:ext cx="3209264" cy="5647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Code structure</a:t>
          </a:r>
        </a:p>
      </dsp:txBody>
      <dsp:txXfrm>
        <a:off x="1219191" y="3691649"/>
        <a:ext cx="3209264" cy="564726"/>
      </dsp:txXfrm>
    </dsp:sp>
    <dsp:sp modelId="{89DB5A16-8FEF-45D2-B34C-B48A0FC9BE93}">
      <dsp:nvSpPr>
        <dsp:cNvPr id="0" name=""/>
        <dsp:cNvSpPr/>
      </dsp:nvSpPr>
      <dsp:spPr>
        <a:xfrm>
          <a:off x="4986749" y="2819400"/>
          <a:ext cx="3319050" cy="5647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Control flow structure</a:t>
          </a:r>
        </a:p>
      </dsp:txBody>
      <dsp:txXfrm>
        <a:off x="4986749" y="2819400"/>
        <a:ext cx="3319050" cy="564726"/>
      </dsp:txXfrm>
    </dsp:sp>
    <dsp:sp modelId="{2B7558C7-B89F-459D-AC40-24C590E6D786}">
      <dsp:nvSpPr>
        <dsp:cNvPr id="0" name=""/>
        <dsp:cNvSpPr/>
      </dsp:nvSpPr>
      <dsp:spPr>
        <a:xfrm>
          <a:off x="4986749" y="3525309"/>
          <a:ext cx="3319050" cy="5647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Data flow structure</a:t>
          </a:r>
        </a:p>
      </dsp:txBody>
      <dsp:txXfrm>
        <a:off x="4986749" y="3525309"/>
        <a:ext cx="3319050" cy="564726"/>
      </dsp:txXfrm>
    </dsp:sp>
    <dsp:sp modelId="{FC867744-122C-4876-9776-898518E64B31}">
      <dsp:nvSpPr>
        <dsp:cNvPr id="0" name=""/>
        <dsp:cNvSpPr/>
      </dsp:nvSpPr>
      <dsp:spPr>
        <a:xfrm>
          <a:off x="4986749" y="4231217"/>
          <a:ext cx="3319050" cy="5647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Data structure</a:t>
          </a:r>
        </a:p>
      </dsp:txBody>
      <dsp:txXfrm>
        <a:off x="4986749" y="4231217"/>
        <a:ext cx="3319050" cy="56472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13D88B-CD27-4D69-9B02-6F977E04CA26}" type="datetimeFigureOut">
              <a:rPr lang="en-US" smtClean="0"/>
              <a:t>7/10/2024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12133C-208E-431E-9A73-797D651B8AC3}" type="slidenum">
              <a:rPr lang="en-US" smtClean="0"/>
              <a:t>‹#›</a:t>
            </a:fld>
            <a:endParaRPr lang="en-US"/>
          </a:p>
        </p:txBody>
      </p:sp>
    </p:spTree>
    <p:extLst>
      <p:ext uri="{BB962C8B-B14F-4D97-AF65-F5344CB8AC3E}">
        <p14:creationId xmlns:p14="http://schemas.microsoft.com/office/powerpoint/2010/main" val="30489573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D8DC3-02CE-4FB4-A488-930D9354F57B}" type="datetimeFigureOut">
              <a:rPr lang="en-US" smtClean="0"/>
              <a:t>7/10/2024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B9007-0201-49BE-A587-7F882848EC05}" type="slidenum">
              <a:rPr lang="en-US" smtClean="0"/>
              <a:t>‹#›</a:t>
            </a:fld>
            <a:endParaRPr lang="en-US"/>
          </a:p>
        </p:txBody>
      </p:sp>
    </p:spTree>
    <p:extLst>
      <p:ext uri="{BB962C8B-B14F-4D97-AF65-F5344CB8AC3E}">
        <p14:creationId xmlns:p14="http://schemas.microsoft.com/office/powerpoint/2010/main" val="5543636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Student/References/QualityManagementSystem/Checklist_Test%20Case%20Review.xl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Student/References/QualityManagementSystem/Checklist_Quality%20Gate%20Review.xl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err="1">
                <a:solidFill>
                  <a:schemeClr val="tx1"/>
                </a:solidFill>
                <a:effectLst/>
                <a:latin typeface="+mn-lt"/>
                <a:ea typeface="+mn-ea"/>
                <a:cs typeface="+mn-cs"/>
              </a:rPr>
              <a:t>Xem</a:t>
            </a:r>
            <a:r>
              <a:rPr lang="en-US" sz="1200" b="0" i="0" kern="1200" dirty="0">
                <a:solidFill>
                  <a:schemeClr val="tx1"/>
                </a:solidFill>
                <a:effectLst/>
                <a:latin typeface="+mn-lt"/>
                <a:ea typeface="+mn-ea"/>
                <a:cs typeface="+mn-cs"/>
              </a:rPr>
              <a:t> </a:t>
            </a:r>
            <a:r>
              <a:rPr lang="en-US" b="1" dirty="0"/>
              <a:t>Software Testing Foundations: A Study Guide for the Certified Tester Exam</a:t>
            </a:r>
            <a:endParaRPr lang="en-US" dirty="0"/>
          </a:p>
        </p:txBody>
      </p:sp>
    </p:spTree>
    <p:extLst>
      <p:ext uri="{BB962C8B-B14F-4D97-AF65-F5344CB8AC3E}">
        <p14:creationId xmlns:p14="http://schemas.microsoft.com/office/powerpoint/2010/main" val="112487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BẤT CỨ </a:t>
            </a:r>
            <a:r>
              <a:rPr lang="en-US" sz="1200" b="0" i="0" kern="1200" dirty="0">
                <a:solidFill>
                  <a:schemeClr val="tx1"/>
                </a:solidFill>
                <a:effectLst/>
                <a:latin typeface="+mn-lt"/>
                <a:ea typeface="+mn-ea"/>
                <a:cs typeface="+mn-cs"/>
              </a:rPr>
              <a:t>CÁI</a:t>
            </a:r>
            <a:r>
              <a:rPr lang="en-US" sz="1200" b="0" i="0" kern="1200" baseline="0" dirty="0">
                <a:solidFill>
                  <a:schemeClr val="tx1"/>
                </a:solidFill>
                <a:effectLst/>
                <a:latin typeface="+mn-lt"/>
                <a:ea typeface="+mn-ea"/>
                <a:cs typeface="+mn-cs"/>
              </a:rPr>
              <a:t> GÌ</a:t>
            </a:r>
            <a:r>
              <a:rPr lang="vi-VN" sz="1200" b="0" i="0" kern="1200" dirty="0">
                <a:solidFill>
                  <a:schemeClr val="tx1"/>
                </a:solidFill>
                <a:effectLst/>
                <a:latin typeface="+mn-lt"/>
                <a:ea typeface="+mn-ea"/>
                <a:cs typeface="+mn-cs"/>
              </a:rPr>
              <a:t> VIẾT RA</a:t>
            </a:r>
            <a:r>
              <a:rPr lang="en-US" sz="1200" b="0" i="0" kern="1200" dirty="0">
                <a:solidFill>
                  <a:schemeClr val="tx1"/>
                </a:solidFill>
                <a:effectLst/>
                <a:latin typeface="+mn-lt"/>
                <a:ea typeface="+mn-ea"/>
                <a:cs typeface="+mn-cs"/>
              </a:rPr>
              <a:t> ĐƯỢC.</a:t>
            </a:r>
          </a:p>
          <a:p>
            <a:endParaRPr lang="en-US" dirty="0"/>
          </a:p>
        </p:txBody>
      </p:sp>
    </p:spTree>
    <p:extLst>
      <p:ext uri="{BB962C8B-B14F-4D97-AF65-F5344CB8AC3E}">
        <p14:creationId xmlns:p14="http://schemas.microsoft.com/office/powerpoint/2010/main" val="267345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Sample: </a:t>
            </a:r>
            <a:r>
              <a:rPr lang="en-US" sz="1200">
                <a:hlinkClick r:id="rId3" action="ppaction://hlinkfile"/>
              </a:rPr>
              <a:t>Checklist_Test Case Review.xls</a:t>
            </a:r>
            <a:endParaRPr lang="en-US" sz="1200"/>
          </a:p>
          <a:p>
            <a:pPr marL="0" marR="0" indent="0" algn="l" defTabSz="914400" rtl="0" eaLnBrk="1" fontAlgn="auto" latinLnBrk="0" hangingPunct="1">
              <a:lnSpc>
                <a:spcPct val="100000"/>
              </a:lnSpc>
              <a:spcBef>
                <a:spcPts val="0"/>
              </a:spcBef>
              <a:spcAft>
                <a:spcPts val="0"/>
              </a:spcAft>
              <a:buClrTx/>
              <a:buSzTx/>
              <a:buFontTx/>
              <a:buNone/>
              <a:tabLst/>
              <a:defRPr/>
            </a:pPr>
            <a:r>
              <a:rPr lang="en-US" sz="1200"/>
              <a:t>Sample: </a:t>
            </a:r>
            <a:r>
              <a:rPr lang="en-US" sz="1200">
                <a:hlinkClick r:id="rId4" action="ppaction://hlinkfile"/>
              </a:rPr>
              <a:t>Checklist_Quality Gate Review.xls</a:t>
            </a:r>
            <a:endParaRPr lang="en-US" sz="1200"/>
          </a:p>
          <a:p>
            <a:endParaRPr lang="en-US"/>
          </a:p>
        </p:txBody>
      </p:sp>
    </p:spTree>
    <p:extLst>
      <p:ext uri="{BB962C8B-B14F-4D97-AF65-F5344CB8AC3E}">
        <p14:creationId xmlns:p14="http://schemas.microsoft.com/office/powerpoint/2010/main" val="3146373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5898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Dành</a:t>
            </a:r>
            <a:r>
              <a:rPr lang="en-US" baseline="0"/>
              <a:t> cho loại review hình thức nhất (</a:t>
            </a:r>
            <a:r>
              <a:rPr lang="en-GB"/>
              <a:t>Inspection)</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1"/>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848FB7C-B7A5-471F-BB4F-1E0A051B167A}" type="datetime1">
              <a:rPr lang="en-US">
                <a:solidFill>
                  <a:prstClr val="black"/>
                </a:solidFill>
              </a:rPr>
              <a:pPr/>
              <a:t>7/10/2024</a:t>
            </a:fld>
            <a:endParaRPr lang="en-US">
              <a:solidFill>
                <a:prstClr val="black"/>
              </a:solidFill>
            </a:endParaRPr>
          </a:p>
        </p:txBody>
      </p:sp>
      <p:sp>
        <p:nvSpPr>
          <p:cNvPr id="78851" name="Rectangle 1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3E17E1A-F28F-41A6-9936-E7F7A6D8479E}" type="slidenum">
              <a:rPr lang="en-US">
                <a:solidFill>
                  <a:prstClr val="black"/>
                </a:solidFill>
              </a:rPr>
              <a:pPr/>
              <a:t>16</a:t>
            </a:fld>
            <a:endParaRPr lang="en-US">
              <a:solidFill>
                <a:prstClr val="black"/>
              </a:solidFill>
            </a:endParaRPr>
          </a:p>
        </p:txBody>
      </p:sp>
      <p:sp>
        <p:nvSpPr>
          <p:cNvPr id="7885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a:t>Có</a:t>
            </a:r>
            <a:r>
              <a:rPr lang="en-US" b="0" baseline="0"/>
              <a:t> nhiều mức độ Review, biến đổi từ informal đến formal. </a:t>
            </a:r>
            <a:endParaRPr lang="en-US" b="0"/>
          </a:p>
          <a:p>
            <a:r>
              <a:rPr lang="en-US" b="0"/>
              <a:t>Các</a:t>
            </a:r>
            <a:r>
              <a:rPr lang="en-US" b="0" baseline="0"/>
              <a:t> giai đoạn của </a:t>
            </a:r>
            <a:r>
              <a:rPr lang="en-US" b="0"/>
              <a:t>Formal review :</a:t>
            </a:r>
          </a:p>
          <a:p>
            <a:pPr marL="228600" indent="-228600">
              <a:buFont typeface="+mj-lt"/>
              <a:buAutoNum type="arabicPeriod"/>
            </a:pPr>
            <a:r>
              <a:rPr lang="en-US"/>
              <a:t>Lập</a:t>
            </a:r>
            <a:r>
              <a:rPr lang="en-US" baseline="0"/>
              <a:t> kế hoạch</a:t>
            </a:r>
          </a:p>
          <a:p>
            <a:pPr marL="228600" indent="-228600">
              <a:buFont typeface="+mj-lt"/>
              <a:buAutoNum type="arabicPeriod"/>
            </a:pPr>
            <a:r>
              <a:rPr lang="en-US" baseline="0"/>
              <a:t>Khởi động (hay </a:t>
            </a:r>
            <a:r>
              <a:rPr lang="en-US"/>
              <a:t>overview)</a:t>
            </a:r>
            <a:endParaRPr lang="en-US" baseline="0"/>
          </a:p>
          <a:p>
            <a:pPr marL="228600" indent="-228600">
              <a:buFont typeface="+mj-lt"/>
              <a:buAutoNum type="arabicPeriod"/>
            </a:pPr>
            <a:r>
              <a:rPr lang="en-US" baseline="0"/>
              <a:t>Chuẩn bị</a:t>
            </a:r>
          </a:p>
          <a:p>
            <a:pPr marL="228600" indent="-228600">
              <a:buFont typeface="+mj-lt"/>
              <a:buAutoNum type="arabicPeriod"/>
            </a:pPr>
            <a:r>
              <a:rPr lang="en-US" baseline="0"/>
              <a:t>Gặp gỡ để review</a:t>
            </a:r>
          </a:p>
          <a:p>
            <a:pPr marL="228600" indent="-228600">
              <a:buFont typeface="+mj-lt"/>
              <a:buAutoNum type="arabicPeriod"/>
            </a:pPr>
            <a:r>
              <a:rPr lang="en-US" baseline="0"/>
              <a:t>Làm lại/ Sửa lại</a:t>
            </a:r>
          </a:p>
          <a:p>
            <a:pPr marL="228600" indent="-228600">
              <a:buFont typeface="+mj-lt"/>
              <a:buAutoNum type="arabicPeriod"/>
            </a:pPr>
            <a:r>
              <a:rPr lang="en-US" baseline="0"/>
              <a:t>Follow-up</a:t>
            </a:r>
            <a:endParaRPr lang="en-US"/>
          </a:p>
        </p:txBody>
      </p:sp>
    </p:spTree>
    <p:extLst>
      <p:ext uri="{BB962C8B-B14F-4D97-AF65-F5344CB8AC3E}">
        <p14:creationId xmlns:p14="http://schemas.microsoft.com/office/powerpoint/2010/main" val="195604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1"/>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FC81BF1-7D71-45CF-8E06-8E4204F2FAC6}" type="datetime1">
              <a:rPr lang="en-US">
                <a:solidFill>
                  <a:prstClr val="black"/>
                </a:solidFill>
              </a:rPr>
              <a:pPr/>
              <a:t>7/10/2024</a:t>
            </a:fld>
            <a:endParaRPr lang="en-US">
              <a:solidFill>
                <a:prstClr val="black"/>
              </a:solidFill>
            </a:endParaRPr>
          </a:p>
        </p:txBody>
      </p:sp>
      <p:sp>
        <p:nvSpPr>
          <p:cNvPr id="79875" name="Rectangle 1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27AC97-4048-4A98-BFC2-668D714DD2E0}" type="slidenum">
              <a:rPr lang="en-US">
                <a:solidFill>
                  <a:prstClr val="black"/>
                </a:solidFill>
              </a:rPr>
              <a:pPr/>
              <a:t>17</a:t>
            </a:fld>
            <a:endParaRPr lang="en-US">
              <a:solidFill>
                <a:prstClr val="black"/>
              </a:solidFill>
            </a:endParaRPr>
          </a:p>
        </p:txBody>
      </p:sp>
      <p:sp>
        <p:nvSpPr>
          <p:cNvPr id="79876"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7"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a:solidFill>
                  <a:srgbClr val="000000"/>
                </a:solidFill>
                <a:latin typeface="Tahoma" panose="020B0604030504040204" pitchFamily="34" charset="0"/>
              </a:rPr>
              <a:t>Conductor=</a:t>
            </a:r>
            <a:r>
              <a:rPr lang="en-US" sz="1200" b="1" baseline="0">
                <a:solidFill>
                  <a:srgbClr val="000000"/>
                </a:solidFill>
                <a:latin typeface="Tahoma" panose="020B0604030504040204" pitchFamily="34" charset="0"/>
              </a:rPr>
              <a:t>Leader=Moderator</a:t>
            </a:r>
          </a:p>
          <a:p>
            <a:r>
              <a:rPr lang="en-US"/>
              <a:t>assists : hỗ trợ</a:t>
            </a:r>
          </a:p>
          <a:p>
            <a:r>
              <a:rPr lang="en-US" sz="1200">
                <a:solidFill>
                  <a:srgbClr val="000000"/>
                </a:solidFill>
                <a:latin typeface="Tahoma" panose="020B0604030504040204" pitchFamily="34" charset="0"/>
              </a:rPr>
              <a:t>minute : biên bản</a:t>
            </a:r>
            <a:endParaRPr lang="en-US" sz="1200" b="1" baseline="0">
              <a:solidFill>
                <a:srgbClr val="000000"/>
              </a:solidFill>
              <a:latin typeface="Tahoma" panose="020B0604030504040204" pitchFamily="34" charset="0"/>
            </a:endParaRPr>
          </a:p>
          <a:p>
            <a:r>
              <a:rPr lang="en-US" sz="1200">
                <a:solidFill>
                  <a:srgbClr val="000000"/>
                </a:solidFill>
                <a:latin typeface="Tahoma" panose="020B0604030504040204" pitchFamily="34" charset="0"/>
              </a:rPr>
              <a:t>agenda : </a:t>
            </a:r>
            <a:r>
              <a:rPr lang="vi-VN" sz="1200">
                <a:solidFill>
                  <a:srgbClr val="000000"/>
                </a:solidFill>
                <a:latin typeface="Tahoma" panose="020B0604030504040204" pitchFamily="34" charset="0"/>
              </a:rPr>
              <a:t>đề</a:t>
            </a:r>
            <a:r>
              <a:rPr lang="en-US" sz="1200">
                <a:solidFill>
                  <a:srgbClr val="000000"/>
                </a:solidFill>
                <a:latin typeface="Tahoma" panose="020B0604030504040204" pitchFamily="34" charset="0"/>
              </a:rPr>
              <a:t> tài</a:t>
            </a:r>
          </a:p>
          <a:p>
            <a:r>
              <a:rPr lang="en-US" sz="1200">
                <a:solidFill>
                  <a:srgbClr val="000000"/>
                </a:solidFill>
                <a:latin typeface="Tahoma" panose="020B0604030504040204" pitchFamily="34" charset="0"/>
              </a:rPr>
              <a:t>facilities: ph</a:t>
            </a:r>
            <a:r>
              <a:rPr lang="vi-VN" sz="1200">
                <a:solidFill>
                  <a:srgbClr val="000000"/>
                </a:solidFill>
                <a:latin typeface="Tahoma" panose="020B0604030504040204" pitchFamily="34" charset="0"/>
              </a:rPr>
              <a:t>ươ</a:t>
            </a:r>
            <a:r>
              <a:rPr lang="en-US" sz="1200">
                <a:solidFill>
                  <a:srgbClr val="000000"/>
                </a:solidFill>
                <a:latin typeface="Tahoma" panose="020B0604030504040204" pitchFamily="34" charset="0"/>
              </a:rPr>
              <a:t>ng tiện</a:t>
            </a:r>
          </a:p>
          <a:p>
            <a:r>
              <a:rPr lang="en-US" sz="1200">
                <a:solidFill>
                  <a:srgbClr val="000000"/>
                </a:solidFill>
                <a:latin typeface="Tahoma" panose="020B0604030504040204" pitchFamily="34" charset="0"/>
              </a:rPr>
              <a:t>material: trang thiết bị</a:t>
            </a:r>
          </a:p>
          <a:p>
            <a:r>
              <a:rPr lang="en-US" sz="1200" b="0">
                <a:solidFill>
                  <a:srgbClr val="000000"/>
                </a:solidFill>
                <a:latin typeface="Tahoma" panose="020B0604030504040204" pitchFamily="34" charset="0"/>
              </a:rPr>
              <a:t>issuing: phân phát</a:t>
            </a:r>
          </a:p>
          <a:p>
            <a:r>
              <a:rPr lang="en-US" sz="1200" b="1">
                <a:solidFill>
                  <a:srgbClr val="000000"/>
                </a:solidFill>
                <a:latin typeface="Tahoma" panose="020B0604030504040204" pitchFamily="34" charset="0"/>
              </a:rPr>
              <a:t>Moderator: </a:t>
            </a:r>
            <a:r>
              <a:rPr lang="en-US" sz="1200" b="0">
                <a:solidFill>
                  <a:srgbClr val="000000"/>
                </a:solidFill>
                <a:latin typeface="Tahoma" panose="020B0604030504040204" pitchFamily="34" charset="0"/>
              </a:rPr>
              <a:t>manages the whole inspection process. He schedules, leads, and controls the inspection session.</a:t>
            </a:r>
          </a:p>
          <a:p>
            <a:endParaRPr lang="en-US" sz="1200" b="0">
              <a:solidFill>
                <a:srgbClr val="000000"/>
              </a:solidFill>
              <a:latin typeface="Tahoma" panose="020B0604030504040204" pitchFamily="34" charset="0"/>
            </a:endParaRPr>
          </a:p>
        </p:txBody>
      </p:sp>
    </p:spTree>
    <p:extLst>
      <p:ext uri="{BB962C8B-B14F-4D97-AF65-F5344CB8AC3E}">
        <p14:creationId xmlns:p14="http://schemas.microsoft.com/office/powerpoint/2010/main" val="3486601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9753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en-US" dirty="0" err="1"/>
              <a:t>Bắt</a:t>
            </a:r>
            <a:r>
              <a:rPr lang="en-US" baseline="0" dirty="0"/>
              <a:t> </a:t>
            </a:r>
            <a:r>
              <a:rPr lang="en-US" baseline="0" dirty="0" err="1"/>
              <a:t>đầu</a:t>
            </a:r>
            <a:r>
              <a:rPr lang="en-US" baseline="0" dirty="0"/>
              <a:t> </a:t>
            </a:r>
            <a:r>
              <a:rPr lang="en-US" baseline="0" dirty="0" err="1"/>
              <a:t>bởi</a:t>
            </a:r>
            <a:r>
              <a:rPr lang="en-US" baseline="0" dirty="0"/>
              <a:t> </a:t>
            </a:r>
            <a:r>
              <a:rPr lang="en-US" baseline="0" dirty="0" err="1"/>
              <a:t>yêu</a:t>
            </a:r>
            <a:r>
              <a:rPr lang="en-US" baseline="0" dirty="0"/>
              <a:t> </a:t>
            </a:r>
            <a:r>
              <a:rPr lang="en-US" baseline="0" dirty="0" err="1"/>
              <a:t>cầu</a:t>
            </a:r>
            <a:r>
              <a:rPr lang="en-US" baseline="0" dirty="0"/>
              <a:t> review </a:t>
            </a:r>
            <a:r>
              <a:rPr lang="en-US" b="1" baseline="0" dirty="0" err="1"/>
              <a:t>của</a:t>
            </a:r>
            <a:r>
              <a:rPr lang="en-US" b="1" baseline="0" dirty="0"/>
              <a:t> </a:t>
            </a:r>
            <a:r>
              <a:rPr lang="en-US" b="1" baseline="0" dirty="0" err="1"/>
              <a:t>tác</a:t>
            </a:r>
            <a:r>
              <a:rPr lang="en-US" b="1" baseline="0" dirty="0"/>
              <a:t> </a:t>
            </a:r>
            <a:r>
              <a:rPr lang="en-US" b="1" baseline="0" dirty="0" err="1"/>
              <a:t>giả</a:t>
            </a:r>
            <a:r>
              <a:rPr lang="en-US" b="1" baseline="0" dirty="0"/>
              <a:t> </a:t>
            </a:r>
            <a:r>
              <a:rPr lang="en-US" baseline="0" dirty="0" err="1"/>
              <a:t>đến</a:t>
            </a:r>
            <a:r>
              <a:rPr lang="en-US" baseline="0" dirty="0"/>
              <a:t> moderator</a:t>
            </a:r>
          </a:p>
          <a:p>
            <a:pPr marL="0" indent="0">
              <a:buFontTx/>
              <a:buNone/>
            </a:pPr>
            <a:r>
              <a:rPr lang="en-US" b="0" baseline="0" dirty="0"/>
              <a:t>- </a:t>
            </a:r>
            <a:r>
              <a:rPr lang="en-US" b="0" baseline="0" dirty="0" err="1"/>
              <a:t>Thường</a:t>
            </a:r>
            <a:r>
              <a:rPr lang="en-US" b="0" baseline="0" dirty="0"/>
              <a:t> </a:t>
            </a:r>
            <a:r>
              <a:rPr lang="en-US" b="0" baseline="0" dirty="0" err="1"/>
              <a:t>với</a:t>
            </a:r>
            <a:r>
              <a:rPr lang="en-US" b="0" baseline="0" dirty="0"/>
              <a:t> </a:t>
            </a:r>
            <a:r>
              <a:rPr lang="en-US" b="1" baseline="0" dirty="0"/>
              <a:t>INSPECTION, </a:t>
            </a:r>
            <a:r>
              <a:rPr lang="en-US" b="0" baseline="0" dirty="0"/>
              <a:t>moderator </a:t>
            </a:r>
            <a:r>
              <a:rPr lang="en-US" b="0" baseline="0" dirty="0" err="1"/>
              <a:t>luôn</a:t>
            </a:r>
            <a:r>
              <a:rPr lang="en-US" b="0" baseline="0" dirty="0"/>
              <a:t> </a:t>
            </a:r>
            <a:r>
              <a:rPr lang="en-US" b="0" baseline="0" dirty="0" err="1"/>
              <a:t>luôn</a:t>
            </a:r>
            <a:r>
              <a:rPr lang="en-US" b="0" baseline="0" dirty="0"/>
              <a:t> </a:t>
            </a:r>
            <a:r>
              <a:rPr lang="en-US" b="0" baseline="0" dirty="0" err="1"/>
              <a:t>thực</a:t>
            </a:r>
            <a:r>
              <a:rPr lang="en-US" b="0" baseline="0" dirty="0"/>
              <a:t> </a:t>
            </a:r>
            <a:r>
              <a:rPr lang="en-US" b="0" baseline="0" dirty="0" err="1"/>
              <a:t>hiện</a:t>
            </a:r>
            <a:r>
              <a:rPr lang="en-US" b="0" baseline="0" dirty="0"/>
              <a:t> </a:t>
            </a:r>
            <a:r>
              <a:rPr lang="en-US" b="0" baseline="0" dirty="0" err="1"/>
              <a:t>việc</a:t>
            </a:r>
            <a:r>
              <a:rPr lang="en-US" b="0" baseline="0" dirty="0"/>
              <a:t> </a:t>
            </a:r>
            <a:r>
              <a:rPr lang="en-US" b="1" u="sng" baseline="0" dirty="0"/>
              <a:t>KIỂM TRA ĐẦU VÀO (</a:t>
            </a:r>
            <a:r>
              <a:rPr lang="en-US" b="1" dirty="0"/>
              <a:t>Entry check),</a:t>
            </a:r>
            <a:r>
              <a:rPr lang="en-US" b="0" u="none" baseline="0" dirty="0"/>
              <a:t> </a:t>
            </a:r>
            <a:r>
              <a:rPr lang="en-US" b="0" u="none" baseline="0" dirty="0" err="1"/>
              <a:t>là</a:t>
            </a:r>
            <a:r>
              <a:rPr lang="en-US" b="0" u="none" baseline="0" dirty="0"/>
              <a:t> </a:t>
            </a:r>
            <a:r>
              <a:rPr lang="en-US" b="0" baseline="0" dirty="0" err="1"/>
              <a:t>kiểm</a:t>
            </a:r>
            <a:r>
              <a:rPr lang="en-US" b="0" baseline="0" dirty="0"/>
              <a:t> </a:t>
            </a:r>
            <a:r>
              <a:rPr lang="en-US" b="0" baseline="0" dirty="0" err="1"/>
              <a:t>tra</a:t>
            </a:r>
            <a:r>
              <a:rPr lang="en-US" b="0" baseline="0" dirty="0"/>
              <a:t> </a:t>
            </a:r>
            <a:r>
              <a:rPr lang="en-US" b="0" baseline="0" dirty="0" err="1"/>
              <a:t>xem</a:t>
            </a:r>
            <a:r>
              <a:rPr lang="en-US" b="0" baseline="0" dirty="0"/>
              <a:t> </a:t>
            </a:r>
            <a:r>
              <a:rPr lang="en-US" b="0" baseline="0" dirty="0" err="1"/>
              <a:t>liệu</a:t>
            </a:r>
            <a:r>
              <a:rPr lang="en-US" b="0" baseline="0" dirty="0"/>
              <a:t> </a:t>
            </a:r>
            <a:r>
              <a:rPr lang="en-US" b="1" baseline="0" dirty="0" err="1"/>
              <a:t>tài</a:t>
            </a:r>
            <a:r>
              <a:rPr lang="en-US" b="1" baseline="0" dirty="0"/>
              <a:t> </a:t>
            </a:r>
            <a:r>
              <a:rPr lang="en-US" b="1" baseline="0" dirty="0" err="1"/>
              <a:t>liệu</a:t>
            </a:r>
            <a:r>
              <a:rPr lang="en-US" b="1" baseline="0" dirty="0"/>
              <a:t> </a:t>
            </a:r>
            <a:r>
              <a:rPr lang="en-US" b="1" baseline="0" dirty="0" err="1"/>
              <a:t>có</a:t>
            </a:r>
            <a:r>
              <a:rPr lang="en-US" b="1" baseline="0" dirty="0"/>
              <a:t> </a:t>
            </a:r>
            <a:r>
              <a:rPr lang="en-US" b="1" baseline="0" dirty="0" err="1"/>
              <a:t>được</a:t>
            </a:r>
            <a:r>
              <a:rPr lang="en-US" b="1" baseline="0" dirty="0"/>
              <a:t> </a:t>
            </a:r>
            <a:r>
              <a:rPr lang="en-US" b="1" u="none" baseline="0" dirty="0" err="1"/>
              <a:t>chấp</a:t>
            </a:r>
            <a:r>
              <a:rPr lang="en-US" b="1" u="none" baseline="0" dirty="0"/>
              <a:t> </a:t>
            </a:r>
            <a:r>
              <a:rPr lang="en-US" b="1" u="none" baseline="0" dirty="0" err="1"/>
              <a:t>nhận</a:t>
            </a:r>
            <a:r>
              <a:rPr lang="en-US" b="1" u="none" baseline="0" dirty="0"/>
              <a:t> </a:t>
            </a:r>
            <a:r>
              <a:rPr lang="en-US" b="1" baseline="0" dirty="0" err="1"/>
              <a:t>để</a:t>
            </a:r>
            <a:r>
              <a:rPr lang="en-US" b="1" baseline="0" dirty="0"/>
              <a:t> review hay </a:t>
            </a:r>
            <a:r>
              <a:rPr lang="en-US" b="1" baseline="0" dirty="0" err="1"/>
              <a:t>không</a:t>
            </a:r>
            <a:r>
              <a:rPr lang="en-US" baseline="0" dirty="0"/>
              <a:t>, </a:t>
            </a:r>
            <a:r>
              <a:rPr lang="en-US" baseline="0" dirty="0" err="1"/>
              <a:t>để</a:t>
            </a:r>
            <a:r>
              <a:rPr lang="en-US" baseline="0" dirty="0"/>
              <a:t> </a:t>
            </a:r>
            <a:r>
              <a:rPr lang="en-US" baseline="0" dirty="0" err="1"/>
              <a:t>không</a:t>
            </a:r>
            <a:r>
              <a:rPr lang="en-US" baseline="0" dirty="0"/>
              <a:t> </a:t>
            </a:r>
            <a:r>
              <a:rPr lang="en-US" baseline="0" dirty="0" err="1"/>
              <a:t>mất</a:t>
            </a:r>
            <a:r>
              <a:rPr lang="en-US" baseline="0" dirty="0"/>
              <a:t> </a:t>
            </a:r>
            <a:r>
              <a:rPr lang="en-US" baseline="0" dirty="0" err="1"/>
              <a:t>thời</a:t>
            </a:r>
            <a:r>
              <a:rPr lang="en-US" baseline="0" dirty="0"/>
              <a:t> </a:t>
            </a:r>
            <a:r>
              <a:rPr lang="en-US" baseline="0" dirty="0" err="1"/>
              <a:t>gian</a:t>
            </a:r>
            <a:r>
              <a:rPr lang="en-US" baseline="0" dirty="0"/>
              <a:t> review </a:t>
            </a:r>
            <a:r>
              <a:rPr lang="en-US" baseline="0" dirty="0" err="1"/>
              <a:t>những</a:t>
            </a:r>
            <a:r>
              <a:rPr lang="en-US" baseline="0" dirty="0"/>
              <a:t> </a:t>
            </a:r>
            <a:r>
              <a:rPr lang="en-US" baseline="0" dirty="0" err="1"/>
              <a:t>tài</a:t>
            </a:r>
            <a:r>
              <a:rPr lang="en-US" baseline="0" dirty="0"/>
              <a:t> </a:t>
            </a:r>
            <a:r>
              <a:rPr lang="en-US" baseline="0" dirty="0" err="1"/>
              <a:t>liệu</a:t>
            </a:r>
            <a:r>
              <a:rPr lang="en-US" baseline="0" dirty="0"/>
              <a:t> </a:t>
            </a:r>
            <a:r>
              <a:rPr lang="en-US" baseline="0" dirty="0" err="1"/>
              <a:t>quá</a:t>
            </a:r>
            <a:r>
              <a:rPr lang="en-US" baseline="0" dirty="0"/>
              <a:t> </a:t>
            </a:r>
            <a:r>
              <a:rPr lang="en-US" baseline="0" dirty="0" err="1"/>
              <a:t>cẩu</a:t>
            </a:r>
            <a:r>
              <a:rPr lang="en-US" baseline="0" dirty="0"/>
              <a:t> </a:t>
            </a:r>
            <a:r>
              <a:rPr lang="en-US" baseline="0" dirty="0" err="1"/>
              <a:t>thả</a:t>
            </a:r>
            <a:r>
              <a:rPr lang="en-US" baseline="0" dirty="0"/>
              <a:t>: </a:t>
            </a:r>
          </a:p>
          <a:p>
            <a:pPr marL="0" indent="0">
              <a:buFontTx/>
              <a:buNone/>
            </a:pPr>
            <a:r>
              <a:rPr lang="vi-VN" sz="1200" b="1" i="0" kern="1200" dirty="0">
                <a:solidFill>
                  <a:schemeClr val="tx1"/>
                </a:solidFill>
                <a:effectLst/>
                <a:latin typeface="+mn-lt"/>
                <a:ea typeface="+mn-ea"/>
                <a:cs typeface="+mn-cs"/>
              </a:rPr>
              <a:t>Một tài liệu có</a:t>
            </a:r>
            <a:r>
              <a:rPr lang="en-US" sz="1200" b="1" i="0" kern="1200" baseline="0" dirty="0">
                <a:solidFill>
                  <a:schemeClr val="tx1"/>
                </a:solidFill>
                <a:effectLst/>
                <a:latin typeface="+mn-lt"/>
                <a:ea typeface="+mn-ea"/>
                <a:cs typeface="+mn-cs"/>
              </a:rPr>
              <a:t> </a:t>
            </a:r>
            <a:r>
              <a:rPr lang="en-US" sz="1200" b="1" i="0" u="sng" kern="1200" dirty="0">
                <a:solidFill>
                  <a:schemeClr val="tx1"/>
                </a:solidFill>
                <a:effectLst/>
                <a:latin typeface="+mn-lt"/>
                <a:ea typeface="+mn-ea"/>
                <a:cs typeface="+mn-cs"/>
              </a:rPr>
              <a:t>C</a:t>
            </a:r>
            <a:r>
              <a:rPr lang="vi-VN" sz="1200" b="1" i="0" u="sng" kern="1200" dirty="0">
                <a:solidFill>
                  <a:schemeClr val="tx1"/>
                </a:solidFill>
                <a:effectLst/>
                <a:latin typeface="+mn-lt"/>
                <a:ea typeface="+mn-ea"/>
                <a:cs typeface="+mn-cs"/>
              </a:rPr>
              <a:t>hứa Quá Nhiều </a:t>
            </a:r>
            <a:r>
              <a:rPr lang="en-US" sz="1200" b="1" i="0" u="sng" kern="1200" dirty="0" err="1">
                <a:solidFill>
                  <a:schemeClr val="tx1"/>
                </a:solidFill>
                <a:effectLst/>
                <a:latin typeface="+mn-lt"/>
                <a:ea typeface="+mn-ea"/>
                <a:cs typeface="+mn-cs"/>
              </a:rPr>
              <a:t>Lỗi</a:t>
            </a:r>
            <a:r>
              <a:rPr lang="vi-VN"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Hiển</a:t>
            </a:r>
            <a:r>
              <a:rPr lang="en-US" sz="1200" b="1" i="0" u="sng" kern="1200" baseline="0" dirty="0">
                <a:solidFill>
                  <a:schemeClr val="tx1"/>
                </a:solidFill>
                <a:effectLst/>
                <a:latin typeface="+mn-lt"/>
                <a:ea typeface="+mn-ea"/>
                <a:cs typeface="+mn-cs"/>
              </a:rPr>
              <a:t> </a:t>
            </a:r>
            <a:r>
              <a:rPr lang="en-US" sz="1200" b="1" i="0" u="sng" kern="1200" baseline="0" dirty="0" err="1">
                <a:solidFill>
                  <a:schemeClr val="tx1"/>
                </a:solidFill>
                <a:effectLst/>
                <a:latin typeface="+mn-lt"/>
                <a:ea typeface="+mn-ea"/>
                <a:cs typeface="+mn-cs"/>
              </a:rPr>
              <a:t>Nhiên</a:t>
            </a:r>
            <a:r>
              <a:rPr lang="en-US" sz="1200" b="1" i="0" u="sng" kern="1200" baseline="0" dirty="0">
                <a:solidFill>
                  <a:schemeClr val="tx1"/>
                </a:solidFill>
                <a:effectLst/>
                <a:latin typeface="+mn-lt"/>
                <a:ea typeface="+mn-ea"/>
                <a:cs typeface="+mn-cs"/>
              </a:rPr>
              <a:t> </a:t>
            </a:r>
            <a:r>
              <a:rPr lang="en-US" sz="1200" b="1" i="0" u="sng" kern="1200" baseline="0" dirty="0" err="1">
                <a:solidFill>
                  <a:schemeClr val="tx1"/>
                </a:solidFill>
                <a:effectLst/>
                <a:latin typeface="+mn-lt"/>
                <a:ea typeface="+mn-ea"/>
                <a:cs typeface="+mn-cs"/>
              </a:rPr>
              <a:t>Thì</a:t>
            </a:r>
            <a:r>
              <a:rPr lang="en-US" sz="1200" b="1" i="0" u="sng" kern="1200" baseline="0" dirty="0">
                <a:solidFill>
                  <a:schemeClr val="tx1"/>
                </a:solidFill>
                <a:effectLst/>
                <a:latin typeface="+mn-lt"/>
                <a:ea typeface="+mn-ea"/>
                <a:cs typeface="+mn-cs"/>
              </a:rPr>
              <a:t> </a:t>
            </a:r>
            <a:r>
              <a:rPr lang="vi-VN" sz="1200" b="1" i="0" u="sng" kern="1200" dirty="0">
                <a:solidFill>
                  <a:schemeClr val="tx1"/>
                </a:solidFill>
                <a:effectLst/>
                <a:latin typeface="+mn-lt"/>
                <a:ea typeface="+mn-ea"/>
                <a:cs typeface="+mn-cs"/>
              </a:rPr>
              <a:t>Rõ Ràng Là Không Sẵn Sàng Để Vào</a:t>
            </a:r>
            <a:r>
              <a:rPr lang="en-US" sz="1200" b="1" i="0" u="sng" kern="1200" dirty="0">
                <a:solidFill>
                  <a:schemeClr val="tx1"/>
                </a:solidFill>
                <a:effectLst/>
                <a:latin typeface="+mn-lt"/>
                <a:ea typeface="+mn-ea"/>
                <a:cs typeface="+mn-cs"/>
              </a:rPr>
              <a:t> </a:t>
            </a:r>
            <a:r>
              <a:rPr lang="vi-VN" sz="1200" b="1" i="0" u="sng" kern="1200" dirty="0">
                <a:solidFill>
                  <a:schemeClr val="tx1"/>
                </a:solidFill>
                <a:effectLst/>
                <a:latin typeface="+mn-lt"/>
                <a:ea typeface="+mn-ea"/>
                <a:cs typeface="+mn-cs"/>
              </a:rPr>
              <a:t>Quá Trình </a:t>
            </a:r>
            <a:r>
              <a:rPr lang="en-US" sz="1200" b="1" i="0" u="sng" kern="1200" dirty="0">
                <a:solidFill>
                  <a:schemeClr val="tx1"/>
                </a:solidFill>
                <a:effectLst/>
                <a:latin typeface="+mn-lt"/>
                <a:ea typeface="+mn-ea"/>
                <a:cs typeface="+mn-cs"/>
              </a:rPr>
              <a:t>Review </a:t>
            </a:r>
            <a:r>
              <a:rPr lang="vi-VN" sz="1200" b="1" i="0" kern="1200" dirty="0">
                <a:solidFill>
                  <a:schemeClr val="tx1"/>
                </a:solidFill>
                <a:effectLst/>
                <a:latin typeface="+mn-lt"/>
                <a:ea typeface="+mn-ea"/>
                <a:cs typeface="+mn-cs"/>
              </a:rPr>
              <a:t>và thậm chí nó có thể là rất có hại cho quá trình </a:t>
            </a:r>
            <a:r>
              <a:rPr lang="en-US" sz="1200" b="1" i="0" kern="1200" dirty="0">
                <a:solidFill>
                  <a:schemeClr val="tx1"/>
                </a:solidFill>
                <a:effectLst/>
                <a:latin typeface="+mn-lt"/>
                <a:ea typeface="+mn-ea"/>
                <a:cs typeface="+mn-cs"/>
              </a:rPr>
              <a:t>review</a:t>
            </a:r>
            <a:r>
              <a:rPr lang="en-US" sz="1200" b="1" i="0" kern="1200" baseline="0" dirty="0">
                <a:solidFill>
                  <a:schemeClr val="tx1"/>
                </a:solidFill>
                <a:effectLst/>
                <a:latin typeface="+mn-lt"/>
                <a:ea typeface="+mn-ea"/>
                <a:cs typeface="+mn-cs"/>
              </a:rPr>
              <a:t> (VÌ LÀM PHÂN TÁN TẬP TRUNG CHO NHỮNG REVIEWER– ĐI VÀO CÁC TIỂU TIẾT MÀ BỎ QUA CÁC VẤN ĐỀ NGHIÊM TRỌNG).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nhiều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kiểm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đầu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sau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đây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a:t>
            </a:r>
            <a:r>
              <a:rPr lang="en-US" baseline="0" dirty="0" err="1"/>
              <a:t>ách</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tối</a:t>
            </a:r>
            <a:r>
              <a:rPr lang="en-US" baseline="0" dirty="0"/>
              <a:t> </a:t>
            </a:r>
            <a:r>
              <a:rPr lang="en-US" baseline="0" dirty="0" err="1"/>
              <a:t>thiểu</a:t>
            </a:r>
            <a:r>
              <a:rPr lang="en-US" baseline="0" dirty="0"/>
              <a:t>:</a:t>
            </a:r>
          </a:p>
          <a:p>
            <a:pPr marL="457200" lvl="1" indent="0">
              <a:buFontTx/>
              <a:buNone/>
            </a:pPr>
            <a:r>
              <a:rPr lang="en-US" baseline="0" dirty="0"/>
              <a:t>+ Moderator </a:t>
            </a:r>
            <a:r>
              <a:rPr lang="en-US" baseline="0" dirty="0" err="1"/>
              <a:t>sẽ</a:t>
            </a:r>
            <a:r>
              <a:rPr lang="en-US" baseline="0" dirty="0"/>
              <a:t> </a:t>
            </a:r>
            <a:r>
              <a:rPr lang="en-US" baseline="0" dirty="0" err="1"/>
              <a:t>xem</a:t>
            </a:r>
            <a:r>
              <a:rPr lang="en-US" baseline="0" dirty="0"/>
              <a:t> </a:t>
            </a:r>
            <a:r>
              <a:rPr lang="en-US" baseline="0" dirty="0" err="1"/>
              <a:t>nhanh</a:t>
            </a:r>
            <a:r>
              <a:rPr lang="en-US" baseline="0" dirty="0"/>
              <a:t> qua </a:t>
            </a:r>
            <a:r>
              <a:rPr lang="en-US" baseline="0" dirty="0" err="1"/>
              <a:t>phần</a:t>
            </a:r>
            <a:r>
              <a:rPr lang="en-US" baseline="0" dirty="0"/>
              <a:t> </a:t>
            </a:r>
            <a:r>
              <a:rPr lang="en-US" baseline="0" dirty="0" err="1"/>
              <a:t>tài</a:t>
            </a:r>
            <a:r>
              <a:rPr lang="en-US" baseline="0" dirty="0"/>
              <a:t> </a:t>
            </a:r>
            <a:r>
              <a:rPr lang="en-US" baseline="0" dirty="0" err="1"/>
              <a:t>liệu</a:t>
            </a:r>
            <a:r>
              <a:rPr lang="en-US" baseline="0" dirty="0"/>
              <a:t> </a:t>
            </a:r>
            <a:r>
              <a:rPr lang="en-US" baseline="0" dirty="0" err="1"/>
              <a:t>mẫu</a:t>
            </a:r>
            <a:r>
              <a:rPr lang="en-US" baseline="0" dirty="0"/>
              <a:t> </a:t>
            </a:r>
            <a:r>
              <a:rPr lang="en-US" baseline="0" dirty="0" err="1"/>
              <a:t>và</a:t>
            </a:r>
            <a:r>
              <a:rPr lang="en-US" baseline="0" dirty="0"/>
              <a:t> </a:t>
            </a:r>
            <a:r>
              <a:rPr lang="en-US" baseline="0" dirty="0" err="1"/>
              <a:t>nó</a:t>
            </a:r>
            <a:r>
              <a:rPr lang="en-US" baseline="0" dirty="0"/>
              <a:t> </a:t>
            </a:r>
            <a:r>
              <a:rPr lang="en-US" baseline="0" dirty="0" err="1"/>
              <a:t>không</a:t>
            </a:r>
            <a:r>
              <a:rPr lang="en-US" baseline="0" dirty="0"/>
              <a:t> </a:t>
            </a:r>
            <a:r>
              <a:rPr lang="en-US" baseline="0" dirty="0" err="1"/>
              <a:t>bộc</a:t>
            </a:r>
            <a:r>
              <a:rPr lang="en-US" baseline="0" dirty="0"/>
              <a:t> </a:t>
            </a:r>
            <a:r>
              <a:rPr lang="en-US" baseline="0" dirty="0" err="1"/>
              <a:t>lộ</a:t>
            </a:r>
            <a:r>
              <a:rPr lang="en-US" baseline="0" dirty="0"/>
              <a:t> </a:t>
            </a:r>
            <a:r>
              <a:rPr lang="en-US" baseline="0" dirty="0" err="1"/>
              <a:t>quá</a:t>
            </a:r>
            <a:r>
              <a:rPr lang="en-US" baseline="0" dirty="0"/>
              <a:t> </a:t>
            </a:r>
            <a:r>
              <a:rPr lang="en-US" baseline="0" dirty="0" err="1"/>
              <a:t>nhiều</a:t>
            </a:r>
            <a:r>
              <a:rPr lang="en-US" baseline="0" dirty="0"/>
              <a:t> defect </a:t>
            </a:r>
            <a:r>
              <a:rPr lang="en-US" baseline="0" dirty="0" err="1"/>
              <a:t>quan</a:t>
            </a:r>
            <a:r>
              <a:rPr lang="en-US" baseline="0" dirty="0"/>
              <a:t> </a:t>
            </a:r>
            <a:r>
              <a:rPr lang="en-US" baseline="0" dirty="0" err="1"/>
              <a:t>trọng</a:t>
            </a:r>
            <a:r>
              <a:rPr lang="en-US" baseline="0" dirty="0"/>
              <a:t>, </a:t>
            </a:r>
            <a:r>
              <a:rPr lang="en-US" b="0" baseline="0" dirty="0" err="1"/>
              <a:t>chẳng</a:t>
            </a:r>
            <a:r>
              <a:rPr lang="en-US" b="0" baseline="0" dirty="0"/>
              <a:t> </a:t>
            </a:r>
            <a:r>
              <a:rPr lang="en-US" b="0" baseline="0" dirty="0" err="1"/>
              <a:t>hạn</a:t>
            </a:r>
            <a:r>
              <a:rPr lang="en-US" b="0" baseline="0" dirty="0"/>
              <a:t> </a:t>
            </a:r>
            <a:r>
              <a:rPr lang="en-US" b="0" baseline="0" dirty="0" err="1"/>
              <a:t>sau</a:t>
            </a:r>
            <a:r>
              <a:rPr lang="en-US" b="0" baseline="0" dirty="0"/>
              <a:t> 30 </a:t>
            </a:r>
            <a:r>
              <a:rPr lang="en-US" b="0" baseline="0" dirty="0" err="1"/>
              <a:t>phút</a:t>
            </a:r>
            <a:r>
              <a:rPr lang="en-US" b="0" baseline="0" dirty="0"/>
              <a:t> check </a:t>
            </a:r>
            <a:r>
              <a:rPr lang="en-US" b="0" baseline="0" dirty="0" err="1"/>
              <a:t>thì</a:t>
            </a:r>
            <a:r>
              <a:rPr lang="en-US" b="0" baseline="0" dirty="0"/>
              <a:t> </a:t>
            </a:r>
            <a:r>
              <a:rPr lang="en-US" b="0" baseline="0" dirty="0" err="1"/>
              <a:t>có</a:t>
            </a:r>
            <a:r>
              <a:rPr lang="en-US" b="0" baseline="0" dirty="0"/>
              <a:t> </a:t>
            </a:r>
            <a:r>
              <a:rPr lang="en-US" b="0" baseline="0" dirty="0" err="1"/>
              <a:t>không</a:t>
            </a:r>
            <a:r>
              <a:rPr lang="en-US" b="0" baseline="0" dirty="0"/>
              <a:t> </a:t>
            </a:r>
            <a:r>
              <a:rPr lang="en-US" b="0" baseline="0" dirty="0" err="1"/>
              <a:t>quá</a:t>
            </a:r>
            <a:r>
              <a:rPr lang="en-US" b="0" baseline="0" dirty="0"/>
              <a:t> 3 defect </a:t>
            </a:r>
            <a:r>
              <a:rPr lang="en-US" b="0" baseline="0" dirty="0" err="1"/>
              <a:t>lớn</a:t>
            </a:r>
            <a:r>
              <a:rPr lang="en-US" b="0" baseline="0" dirty="0"/>
              <a:t>/</a:t>
            </a:r>
            <a:r>
              <a:rPr lang="en-US" b="0" baseline="0" dirty="0" err="1"/>
              <a:t>trang</a:t>
            </a:r>
            <a:r>
              <a:rPr lang="en-US" b="1" baseline="0" dirty="0"/>
              <a:t> </a:t>
            </a:r>
            <a:r>
              <a:rPr lang="en-US" b="1" baseline="0" dirty="0" err="1"/>
              <a:t>hoặc</a:t>
            </a:r>
            <a:r>
              <a:rPr lang="en-US" b="1" baseline="0" dirty="0"/>
              <a:t> ÍT HƠN 10 DEFECT LỚN/5 TRANG </a:t>
            </a:r>
            <a:r>
              <a:rPr lang="en-US" b="1" baseline="0" dirty="0">
                <a:sym typeface="Wingdings" pitchFamily="2" charset="2"/>
              </a:rPr>
              <a:t> ok</a:t>
            </a:r>
          </a:p>
          <a:p>
            <a:pPr marL="457200" lvl="1" indent="0">
              <a:buFontTx/>
              <a:buNone/>
            </a:pPr>
            <a:r>
              <a:rPr lang="en-US" baseline="0" dirty="0"/>
              <a:t>+ </a:t>
            </a:r>
            <a:r>
              <a:rPr lang="en-US" baseline="0" dirty="0" err="1"/>
              <a:t>Tài</a:t>
            </a:r>
            <a:r>
              <a:rPr lang="en-US" baseline="0" dirty="0"/>
              <a:t> </a:t>
            </a:r>
            <a:r>
              <a:rPr lang="en-US" baseline="0" dirty="0" err="1"/>
              <a:t>liệu</a:t>
            </a:r>
            <a:r>
              <a:rPr lang="en-US" baseline="0" dirty="0"/>
              <a:t> </a:t>
            </a:r>
            <a:r>
              <a:rPr lang="en-US" baseline="0" dirty="0" err="1"/>
              <a:t>được</a:t>
            </a:r>
            <a:r>
              <a:rPr lang="en-US" baseline="0" dirty="0"/>
              <a:t> </a:t>
            </a:r>
            <a:r>
              <a:rPr lang="en-US" baseline="0" dirty="0" err="1"/>
              <a:t>đánh</a:t>
            </a:r>
            <a:r>
              <a:rPr lang="en-US" baseline="0" dirty="0"/>
              <a:t> </a:t>
            </a:r>
            <a:r>
              <a:rPr lang="en-US" baseline="0" dirty="0" err="1"/>
              <a:t>số</a:t>
            </a:r>
            <a:r>
              <a:rPr lang="en-US" baseline="0" dirty="0"/>
              <a:t> </a:t>
            </a:r>
            <a:r>
              <a:rPr lang="en-US" baseline="0" dirty="0" err="1"/>
              <a:t>dòng</a:t>
            </a:r>
            <a:r>
              <a:rPr lang="en-US" baseline="0" dirty="0"/>
              <a:t> </a:t>
            </a:r>
            <a:r>
              <a:rPr lang="en-US" baseline="0" dirty="0" err="1"/>
              <a:t>rõ</a:t>
            </a:r>
            <a:r>
              <a:rPr lang="en-US" baseline="0" dirty="0"/>
              <a:t> </a:t>
            </a:r>
            <a:r>
              <a:rPr lang="en-US" baseline="0" dirty="0" err="1"/>
              <a:t>ràng</a:t>
            </a:r>
            <a:r>
              <a:rPr lang="en-US" baseline="0" dirty="0"/>
              <a:t>.</a:t>
            </a:r>
          </a:p>
          <a:p>
            <a:pPr marL="457200" lvl="1" indent="0">
              <a:buFontTx/>
              <a:buNone/>
            </a:pPr>
            <a:r>
              <a:rPr lang="en-US" baseline="0" dirty="0"/>
              <a:t>+ </a:t>
            </a:r>
            <a:r>
              <a:rPr lang="en-US" baseline="0" dirty="0" err="1"/>
              <a:t>Tài</a:t>
            </a:r>
            <a:r>
              <a:rPr lang="en-US" baseline="0" dirty="0"/>
              <a:t> </a:t>
            </a:r>
            <a:r>
              <a:rPr lang="en-US" baseline="0" dirty="0" err="1"/>
              <a:t>liệu</a:t>
            </a:r>
            <a:r>
              <a:rPr lang="en-US" baseline="0" dirty="0"/>
              <a:t> </a:t>
            </a:r>
            <a:r>
              <a:rPr lang="en-US" baseline="0" dirty="0" err="1"/>
              <a:t>được</a:t>
            </a:r>
            <a:r>
              <a:rPr lang="en-US" baseline="0" dirty="0"/>
              <a:t> </a:t>
            </a:r>
            <a:r>
              <a:rPr lang="en-US" baseline="0" dirty="0" err="1"/>
              <a:t>làm</a:t>
            </a:r>
            <a:r>
              <a:rPr lang="en-US" baseline="0" dirty="0"/>
              <a:t> </a:t>
            </a:r>
            <a:r>
              <a:rPr lang="en-US" baseline="0" dirty="0" err="1"/>
              <a:t>sạch</a:t>
            </a:r>
            <a:r>
              <a:rPr lang="en-US" baseline="0" dirty="0"/>
              <a:t> (</a:t>
            </a:r>
            <a:r>
              <a:rPr lang="en-US" baseline="0" dirty="0" err="1"/>
              <a:t>bằng</a:t>
            </a:r>
            <a:r>
              <a:rPr lang="en-US" baseline="0" dirty="0"/>
              <a:t> </a:t>
            </a:r>
            <a:r>
              <a:rPr lang="en-US" baseline="0" dirty="0" err="1"/>
              <a:t>cách</a:t>
            </a:r>
            <a:r>
              <a:rPr lang="en-US" baseline="0" dirty="0"/>
              <a:t> </a:t>
            </a:r>
            <a:r>
              <a:rPr lang="en-US" baseline="0" dirty="0" err="1"/>
              <a:t>sd</a:t>
            </a:r>
            <a:r>
              <a:rPr lang="en-US" baseline="0" dirty="0"/>
              <a:t> cc </a:t>
            </a:r>
            <a:r>
              <a:rPr lang="en-US" baseline="0" dirty="0" err="1"/>
              <a:t>tự</a:t>
            </a:r>
            <a:r>
              <a:rPr lang="en-US" baseline="0" dirty="0"/>
              <a:t> </a:t>
            </a:r>
            <a:r>
              <a:rPr lang="en-US" baseline="0" dirty="0" err="1"/>
              <a:t>động</a:t>
            </a:r>
            <a:r>
              <a:rPr lang="en-US" baseline="0" dirty="0"/>
              <a:t> </a:t>
            </a:r>
            <a:r>
              <a:rPr lang="en-US" baseline="0" dirty="0" err="1"/>
              <a:t>kiểm</a:t>
            </a:r>
            <a:r>
              <a:rPr lang="en-US" baseline="0" dirty="0"/>
              <a:t> </a:t>
            </a:r>
            <a:r>
              <a:rPr lang="en-US" baseline="0" dirty="0" err="1"/>
              <a:t>lỗi</a:t>
            </a:r>
            <a:r>
              <a:rPr lang="en-US" baseline="0" dirty="0"/>
              <a:t> </a:t>
            </a:r>
            <a:r>
              <a:rPr lang="en-US" baseline="0" dirty="0" err="1"/>
              <a:t>chính</a:t>
            </a:r>
            <a:r>
              <a:rPr lang="en-US" baseline="0" dirty="0"/>
              <a:t> </a:t>
            </a:r>
            <a:r>
              <a:rPr lang="en-US" baseline="0" dirty="0" err="1"/>
              <a:t>tả</a:t>
            </a:r>
            <a:r>
              <a:rPr lang="en-US" baseline="0" dirty="0"/>
              <a:t>, </a:t>
            </a:r>
            <a:r>
              <a:rPr lang="en-US" baseline="0" dirty="0" err="1"/>
              <a:t>cú</a:t>
            </a:r>
            <a:r>
              <a:rPr lang="en-US" baseline="0" dirty="0"/>
              <a:t> </a:t>
            </a:r>
            <a:r>
              <a:rPr lang="en-US" baseline="0" dirty="0" err="1"/>
              <a:t>pháp</a:t>
            </a:r>
            <a:r>
              <a:rPr lang="en-US" baseline="0" dirty="0"/>
              <a:t>...)</a:t>
            </a:r>
          </a:p>
          <a:p>
            <a:pPr marL="457200" lvl="1" indent="0">
              <a:buFontTx/>
              <a:buNone/>
            </a:pPr>
            <a:r>
              <a:rPr lang="en-US" baseline="0" dirty="0"/>
              <a:t>+ </a:t>
            </a:r>
            <a:r>
              <a:rPr lang="en-US" baseline="0" dirty="0" err="1"/>
              <a:t>Tài</a:t>
            </a:r>
            <a:r>
              <a:rPr lang="en-US" baseline="0" dirty="0"/>
              <a:t> </a:t>
            </a:r>
            <a:r>
              <a:rPr lang="en-US" baseline="0" dirty="0" err="1"/>
              <a:t>liệu</a:t>
            </a:r>
            <a:r>
              <a:rPr lang="en-US" baseline="0" dirty="0"/>
              <a:t> </a:t>
            </a:r>
            <a:r>
              <a:rPr lang="en-US" baseline="0" dirty="0" err="1"/>
              <a:t>tham</a:t>
            </a:r>
            <a:r>
              <a:rPr lang="en-US" baseline="0" dirty="0"/>
              <a:t> </a:t>
            </a:r>
            <a:r>
              <a:rPr lang="en-US" baseline="0" dirty="0" err="1"/>
              <a:t>chiếu</a:t>
            </a:r>
            <a:r>
              <a:rPr lang="en-US" baseline="0" dirty="0"/>
              <a:t> </a:t>
            </a:r>
            <a:r>
              <a:rPr lang="en-US" baseline="0" dirty="0" err="1"/>
              <a:t>phải</a:t>
            </a:r>
            <a:r>
              <a:rPr lang="en-US" baseline="0" dirty="0"/>
              <a:t> </a:t>
            </a:r>
            <a:r>
              <a:rPr lang="en-US" baseline="0" dirty="0" err="1"/>
              <a:t>có</a:t>
            </a:r>
            <a:r>
              <a:rPr lang="en-US" baseline="0" dirty="0"/>
              <a:t> </a:t>
            </a:r>
            <a:r>
              <a:rPr lang="en-US" baseline="0" dirty="0" err="1"/>
              <a:t>sẵn</a:t>
            </a:r>
            <a:r>
              <a:rPr lang="en-US" baseline="0" dirty="0"/>
              <a:t> </a:t>
            </a:r>
            <a:r>
              <a:rPr lang="en-US" baseline="0" dirty="0" err="1"/>
              <a:t>và</a:t>
            </a:r>
            <a:r>
              <a:rPr lang="en-US" baseline="0" dirty="0"/>
              <a:t> </a:t>
            </a:r>
            <a:r>
              <a:rPr lang="en-US" baseline="0" dirty="0" err="1"/>
              <a:t>cố</a:t>
            </a:r>
            <a:r>
              <a:rPr lang="en-US" baseline="0" dirty="0"/>
              <a:t> </a:t>
            </a:r>
            <a:r>
              <a:rPr lang="en-US" baseline="0" dirty="0" err="1"/>
              <a:t>định</a:t>
            </a:r>
            <a:r>
              <a:rPr lang="en-US" baseline="0" dirty="0"/>
              <a:t> (</a:t>
            </a:r>
            <a:r>
              <a:rPr lang="en-US" baseline="0" dirty="0" err="1"/>
              <a:t>đặc</a:t>
            </a:r>
            <a:r>
              <a:rPr lang="en-US" baseline="0" dirty="0"/>
              <a:t> </a:t>
            </a:r>
            <a:r>
              <a:rPr lang="en-US" baseline="0" dirty="0" err="1"/>
              <a:t>biệt</a:t>
            </a:r>
            <a:r>
              <a:rPr lang="en-US" baseline="0" dirty="0"/>
              <a:t> </a:t>
            </a:r>
            <a:r>
              <a:rPr lang="en-US" baseline="0" dirty="0" err="1"/>
              <a:t>trong</a:t>
            </a:r>
            <a:r>
              <a:rPr lang="en-US" baseline="0" dirty="0"/>
              <a:t> Inspection)</a:t>
            </a:r>
          </a:p>
        </p:txBody>
      </p:sp>
    </p:spTree>
    <p:extLst>
      <p:ext uri="{BB962C8B-B14F-4D97-AF65-F5344CB8AC3E}">
        <p14:creationId xmlns:p14="http://schemas.microsoft.com/office/powerpoint/2010/main" val="321821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Nếu tài liệu qua </a:t>
            </a:r>
            <a:r>
              <a:rPr lang="en-US" sz="1200" b="1" i="0" kern="1200">
                <a:solidFill>
                  <a:schemeClr val="tx1"/>
                </a:solidFill>
                <a:effectLst/>
                <a:latin typeface="+mn-lt"/>
                <a:ea typeface="+mn-ea"/>
                <a:cs typeface="+mn-cs"/>
              </a:rPr>
              <a:t>’entry check’</a:t>
            </a:r>
            <a:r>
              <a:rPr lang="vi-VN" sz="1200" b="1" i="0" kern="1200">
                <a:solidFill>
                  <a:schemeClr val="tx1"/>
                </a:solidFill>
                <a:effectLst/>
                <a:latin typeface="+mn-lt"/>
                <a:ea typeface="+mn-ea"/>
                <a:cs typeface="+mn-cs"/>
              </a:rPr>
              <a:t>, </a:t>
            </a:r>
            <a:r>
              <a:rPr lang="en-US" b="1" u="none" baseline="0"/>
              <a:t>MODERATOR</a:t>
            </a:r>
            <a:r>
              <a:rPr lang="vi-VN" sz="1200" b="1" i="0" u="none" kern="1200">
                <a:solidFill>
                  <a:schemeClr val="tx1"/>
                </a:solidFill>
                <a:effectLst/>
                <a:latin typeface="+mn-lt"/>
                <a:ea typeface="+mn-ea"/>
                <a:cs typeface="+mn-cs"/>
              </a:rPr>
              <a:t> VÀ TÁC GIẢ</a:t>
            </a:r>
            <a:r>
              <a:rPr lang="vi-VN" sz="1200" b="1"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quyết định phần </a:t>
            </a:r>
            <a:r>
              <a:rPr lang="en-US" sz="1200" b="0" i="0" kern="1200">
                <a:solidFill>
                  <a:schemeClr val="tx1"/>
                </a:solidFill>
                <a:effectLst/>
                <a:latin typeface="+mn-lt"/>
                <a:ea typeface="+mn-ea"/>
                <a:cs typeface="+mn-cs"/>
              </a:rPr>
              <a:t>nào</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của tài liệu </a:t>
            </a:r>
            <a:r>
              <a:rPr lang="en-US" sz="1200" b="0" i="0" kern="1200">
                <a:solidFill>
                  <a:schemeClr val="tx1"/>
                </a:solidFill>
                <a:effectLst/>
                <a:latin typeface="+mn-lt"/>
                <a:ea typeface="+mn-ea"/>
                <a:cs typeface="+mn-cs"/>
              </a:rPr>
              <a:t>được</a:t>
            </a:r>
            <a:r>
              <a:rPr lang="en-US" sz="1200" b="0" i="0" kern="1200" baseline="0">
                <a:solidFill>
                  <a:schemeClr val="tx1"/>
                </a:solidFill>
                <a:effectLst/>
                <a:latin typeface="+mn-lt"/>
                <a:ea typeface="+mn-ea"/>
                <a:cs typeface="+mn-cs"/>
              </a:rPr>
              <a:t> review </a:t>
            </a:r>
            <a:r>
              <a:rPr lang="en-US" sz="1200" b="1" i="0" kern="1200" baseline="0">
                <a:solidFill>
                  <a:schemeClr val="tx1"/>
                </a:solidFill>
                <a:effectLst/>
                <a:latin typeface="+mn-lt"/>
                <a:ea typeface="+mn-ea"/>
                <a:cs typeface="+mn-cs"/>
              </a:rPr>
              <a:t>(k phải mọi thứ đều cần review) bởi vì thời gian giới hạn cho nên </a:t>
            </a:r>
            <a:r>
              <a:rPr lang="en-US" sz="1200" b="1" i="0" u="sng" kern="1200" baseline="0">
                <a:solidFill>
                  <a:schemeClr val="tx1"/>
                </a:solidFill>
                <a:effectLst/>
                <a:latin typeface="+mn-lt"/>
                <a:ea typeface="+mn-ea"/>
                <a:cs typeface="+mn-cs"/>
              </a:rPr>
              <a:t>số lượng trang ko nên chọn quá nhiều.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Số lượng trang chọn tối đa phụ thuộc vào MỤC TIÊU, LOẠI HÌNH, LOẠI TÀI LIỆU </a:t>
            </a:r>
            <a:r>
              <a:rPr lang="en-US" sz="1200" b="1" i="0" kern="1200" baseline="0">
                <a:solidFill>
                  <a:schemeClr val="tx1"/>
                </a:solidFill>
                <a:effectLst/>
                <a:latin typeface="+mn-lt"/>
                <a:ea typeface="+mn-ea"/>
                <a:cs typeface="+mn-cs"/>
              </a:rPr>
              <a:t>và nên xuất phát từ kinh nghiệm thực tế của tổ chức: </a:t>
            </a:r>
            <a:r>
              <a:rPr lang="en-US" sz="1200" b="0" i="1" kern="1200" baseline="0">
                <a:solidFill>
                  <a:schemeClr val="tx1"/>
                </a:solidFill>
                <a:effectLst/>
                <a:latin typeface="+mn-lt"/>
                <a:ea typeface="+mn-ea"/>
                <a:cs typeface="+mn-cs"/>
              </a:rPr>
              <a:t>ĐV 1 REVIEW THƯỜNG LÀ TỪ 10-20 TRANG, CÒN ĐV INSPECTION CÓ THỂ CHỈ CẦN 1-2 TRANG ĐỂ TÌM RA LỖI NGHIÊM TRỌNG NHẤT.</a:t>
            </a:r>
          </a:p>
          <a:p>
            <a:pPr marL="0" lvl="0" indent="0">
              <a:buFontTx/>
              <a:buNone/>
            </a:pPr>
            <a:r>
              <a:rPr lang="en-US" b="1"/>
              <a:t>-</a:t>
            </a:r>
            <a:r>
              <a:rPr lang="en-US" b="1" baseline="0"/>
              <a:t> </a:t>
            </a:r>
            <a:r>
              <a:rPr lang="en-US" b="1"/>
              <a:t>Sau khi chọn</a:t>
            </a:r>
            <a:r>
              <a:rPr lang="en-US" b="1" baseline="0"/>
              <a:t> phần nào cho review</a:t>
            </a:r>
            <a:r>
              <a:rPr lang="en-US" baseline="0"/>
              <a:t>, </a:t>
            </a:r>
            <a:r>
              <a:rPr lang="en-US" b="1" u="sng" baseline="0"/>
              <a:t>moderator</a:t>
            </a:r>
            <a:r>
              <a:rPr lang="vi-VN" sz="1200" b="1" i="0" u="sng" kern="1200">
                <a:solidFill>
                  <a:schemeClr val="tx1"/>
                </a:solidFill>
                <a:effectLst/>
                <a:latin typeface="+mn-lt"/>
                <a:ea typeface="+mn-ea"/>
                <a:cs typeface="+mn-cs"/>
              </a:rPr>
              <a:t> và tác giả</a:t>
            </a:r>
            <a:r>
              <a:rPr lang="en-US" sz="1200" b="0" i="0" u="sng"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xác</a:t>
            </a:r>
            <a:r>
              <a:rPr lang="en-US" sz="1200" b="0" i="0" kern="1200" baseline="0">
                <a:solidFill>
                  <a:schemeClr val="tx1"/>
                </a:solidFill>
                <a:effectLst/>
                <a:latin typeface="+mn-lt"/>
                <a:ea typeface="+mn-ea"/>
                <a:cs typeface="+mn-cs"/>
              </a:rPr>
              <a:t> định các thành phần của đội review, thường từ 4-6 người kể cả </a:t>
            </a:r>
            <a:r>
              <a:rPr lang="en-US" baseline="0"/>
              <a:t>moderator</a:t>
            </a:r>
            <a:r>
              <a:rPr lang="vi-VN" sz="1200" b="0" i="0" kern="1200">
                <a:solidFill>
                  <a:schemeClr val="tx1"/>
                </a:solidFill>
                <a:effectLst/>
                <a:latin typeface="+mn-lt"/>
                <a:ea typeface="+mn-ea"/>
                <a:cs typeface="+mn-cs"/>
              </a:rPr>
              <a:t> và tác giả</a:t>
            </a:r>
            <a:endParaRPr lang="en-US" sz="1200" b="0"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baseline="0">
                <a:solidFill>
                  <a:schemeClr val="tx1"/>
                </a:solidFill>
                <a:effectLst/>
                <a:latin typeface="+mn-lt"/>
                <a:ea typeface="+mn-ea"/>
                <a:cs typeface="+mn-cs"/>
              </a:rPr>
              <a:t>+ có thể chia tài liệu review ra làm nhiều phần nhỏ và chia ra cho những người tham gia để đảm bảo các phần đc chọn đều dc review</a:t>
            </a:r>
          </a:p>
        </p:txBody>
      </p:sp>
    </p:spTree>
    <p:extLst>
      <p:ext uri="{BB962C8B-B14F-4D97-AF65-F5344CB8AC3E}">
        <p14:creationId xmlns:p14="http://schemas.microsoft.com/office/powerpoint/2010/main" val="730783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Khởi động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Là</a:t>
            </a:r>
            <a:r>
              <a:rPr lang="en-US" baseline="0"/>
              <a:t> b</a:t>
            </a:r>
            <a:r>
              <a:rPr lang="en-US"/>
              <a:t>ước</a:t>
            </a:r>
            <a:r>
              <a:rPr lang="en-US" baseline="0"/>
              <a:t> tùy chọn, </a:t>
            </a:r>
            <a:r>
              <a:rPr lang="en-US" b="1"/>
              <a:t>CAN BE SKIPPED if the inspection team is familiar with the topic</a:t>
            </a:r>
            <a:endParaRPr lang="en-US" b="1" baseline="0"/>
          </a:p>
          <a:p>
            <a:pPr marL="0" indent="0">
              <a:buFontTx/>
              <a:buNone/>
            </a:pPr>
            <a:r>
              <a:rPr lang="en-US" baseline="0"/>
              <a:t>- Nói chung, kick-off rất đc khuyến khích </a:t>
            </a:r>
            <a:r>
              <a:rPr lang="en-US" b="0" baseline="0"/>
              <a:t>vì nó có </a:t>
            </a:r>
            <a:r>
              <a:rPr lang="en-US" b="1" u="none" baseline="0"/>
              <a:t>TÁC ĐỘNG TÍCH CỰC </a:t>
            </a:r>
            <a:r>
              <a:rPr lang="en-US" b="1" baseline="0"/>
              <a:t>VỀ THÁI ĐỘ THAM GIA VÀ LÀ ĐỘNG LỰC CHO CÁC REVIEWER VÀ VÌ THẾ TĂNG HIỆU QUẢ CỦA QUI TRÌNH.</a:t>
            </a: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Mục tiêu là để tất cả </a:t>
            </a:r>
            <a:r>
              <a:rPr lang="vi-VN" sz="1200" b="1" i="0" kern="1200">
                <a:solidFill>
                  <a:schemeClr val="tx1"/>
                </a:solidFill>
                <a:effectLst/>
                <a:latin typeface="+mn-lt"/>
                <a:ea typeface="+mn-ea"/>
                <a:cs typeface="+mn-cs"/>
              </a:rPr>
              <a:t>mọi người</a:t>
            </a:r>
            <a:r>
              <a:rPr lang="en-US" sz="1200" b="1" i="0" kern="1200">
                <a:solidFill>
                  <a:schemeClr val="tx1"/>
                </a:solidFill>
                <a:effectLst/>
                <a:latin typeface="+mn-lt"/>
                <a:ea typeface="+mn-ea"/>
                <a:cs typeface="+mn-cs"/>
              </a:rPr>
              <a:t> có</a:t>
            </a:r>
            <a:r>
              <a:rPr lang="en-US" sz="1200" b="1" i="0" kern="1200" baseline="0">
                <a:solidFill>
                  <a:schemeClr val="tx1"/>
                </a:solidFill>
                <a:effectLst/>
                <a:latin typeface="+mn-lt"/>
                <a:ea typeface="+mn-ea"/>
                <a:cs typeface="+mn-cs"/>
              </a:rPr>
              <a:t> 1 hiểu biết giống nhau</a:t>
            </a:r>
            <a:r>
              <a:rPr lang="vi-VN" sz="1200" b="0" i="0" kern="1200">
                <a:solidFill>
                  <a:schemeClr val="tx1"/>
                </a:solidFill>
                <a:effectLst/>
                <a:latin typeface="+mn-lt"/>
                <a:ea typeface="+mn-ea"/>
                <a:cs typeface="+mn-cs"/>
              </a:rPr>
              <a:t> về các tài liệu được xem xét</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Công</a:t>
            </a:r>
            <a:r>
              <a:rPr lang="en-US" sz="1200" b="1" i="0" kern="1200" baseline="0">
                <a:solidFill>
                  <a:schemeClr val="tx1"/>
                </a:solidFill>
                <a:effectLst/>
                <a:latin typeface="+mn-lt"/>
                <a:ea typeface="+mn-ea"/>
                <a:cs typeface="+mn-cs"/>
              </a:rPr>
              <a:t> việc cần làm là:</a:t>
            </a:r>
          </a:p>
          <a:p>
            <a:pPr marL="457200" lvl="1" indent="0">
              <a:buFontTx/>
              <a:buNone/>
            </a:pPr>
            <a:r>
              <a:rPr lang="en-US" sz="1200" b="0" i="0" kern="1200">
                <a:solidFill>
                  <a:schemeClr val="tx1"/>
                </a:solidFill>
                <a:effectLst/>
                <a:latin typeface="+mn-lt"/>
                <a:ea typeface="+mn-ea"/>
                <a:cs typeface="+mn-cs"/>
              </a:rPr>
              <a:t>+ Phân phối tài liệu</a:t>
            </a:r>
            <a:endParaRPr lang="en-US" sz="1200" b="1" i="0" kern="1200">
              <a:solidFill>
                <a:schemeClr val="tx1"/>
              </a:solidFill>
              <a:effectLst/>
              <a:latin typeface="+mn-lt"/>
              <a:ea typeface="+mn-ea"/>
              <a:cs typeface="+mn-cs"/>
            </a:endParaRPr>
          </a:p>
          <a:p>
            <a:pPr marL="457200" lvl="1" indent="0">
              <a:buFontTx/>
              <a:buNone/>
            </a:pPr>
            <a:r>
              <a:rPr lang="en-US" sz="1200" b="1" i="0" kern="1200">
                <a:solidFill>
                  <a:schemeClr val="tx1"/>
                </a:solidFill>
                <a:effectLst/>
                <a:latin typeface="+mn-lt"/>
                <a:ea typeface="+mn-ea"/>
                <a:cs typeface="+mn-cs"/>
              </a:rPr>
              <a:t>+</a:t>
            </a:r>
            <a:r>
              <a:rPr lang="en-US" sz="1200" b="1" i="0" kern="1200" baseline="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Giải thích </a:t>
            </a:r>
            <a:r>
              <a:rPr lang="en-US" sz="1200" b="0" i="0" kern="1200">
                <a:solidFill>
                  <a:schemeClr val="tx1"/>
                </a:solidFill>
                <a:effectLst/>
                <a:latin typeface="+mn-lt"/>
                <a:ea typeface="+mn-ea"/>
                <a:cs typeface="+mn-cs"/>
              </a:rPr>
              <a:t>các mục tiêu, quy trình</a:t>
            </a:r>
            <a:r>
              <a:rPr lang="en-US" sz="1200" b="0" i="0" kern="1200" baseline="0">
                <a:solidFill>
                  <a:schemeClr val="tx1"/>
                </a:solidFill>
                <a:effectLst/>
                <a:latin typeface="+mn-lt"/>
                <a:ea typeface="+mn-ea"/>
                <a:cs typeface="+mn-cs"/>
              </a:rPr>
              <a:t> và mỗi liên quan giữa các tài liệu review ...cho những người tham gia</a:t>
            </a:r>
          </a:p>
          <a:p>
            <a:pPr marL="0" indent="0">
              <a:buFontTx/>
              <a:buNone/>
            </a:pPr>
            <a:r>
              <a:rPr lang="en-US" sz="1200" b="0" i="0" kern="1200">
                <a:solidFill>
                  <a:schemeClr val="tx1"/>
                </a:solidFill>
                <a:effectLst/>
                <a:latin typeface="+mn-lt"/>
                <a:ea typeface="+mn-ea"/>
                <a:cs typeface="+mn-cs"/>
              </a:rPr>
              <a:t>- Giai đoạn</a:t>
            </a:r>
            <a:r>
              <a:rPr lang="en-US" sz="1200" b="0" i="0" kern="1200" baseline="0">
                <a:solidFill>
                  <a:schemeClr val="tx1"/>
                </a:solidFill>
                <a:effectLst/>
                <a:latin typeface="+mn-lt"/>
                <a:ea typeface="+mn-ea"/>
                <a:cs typeface="+mn-cs"/>
              </a:rPr>
              <a:t> này c</a:t>
            </a:r>
            <a:r>
              <a:rPr lang="en-US" sz="1200" b="0" i="0" kern="1200">
                <a:solidFill>
                  <a:schemeClr val="tx1"/>
                </a:solidFill>
                <a:effectLst/>
                <a:latin typeface="+mn-lt"/>
                <a:ea typeface="+mn-ea"/>
                <a:cs typeface="+mn-cs"/>
              </a:rPr>
              <a:t>ó</a:t>
            </a:r>
            <a:r>
              <a:rPr lang="en-US" sz="1200" b="0" i="0" kern="1200" baseline="0">
                <a:solidFill>
                  <a:schemeClr val="tx1"/>
                </a:solidFill>
                <a:effectLst/>
                <a:latin typeface="+mn-lt"/>
                <a:ea typeface="+mn-ea"/>
                <a:cs typeface="+mn-cs"/>
              </a:rPr>
              <a:t> thể tiến hành bằng cách mở cuộc họp hoặc gởi đi cho các reviewer,</a:t>
            </a:r>
            <a:r>
              <a:rPr lang="en-US" sz="1200" b="1" i="0" kern="1200" baseline="0">
                <a:solidFill>
                  <a:schemeClr val="tx1"/>
                </a:solidFill>
                <a:effectLst/>
                <a:latin typeface="+mn-lt"/>
                <a:ea typeface="+mn-ea"/>
                <a:cs typeface="+mn-cs"/>
              </a:rPr>
              <a:t> CHỌN CÁCH TÙY THUỘC VÀO </a:t>
            </a:r>
            <a:r>
              <a:rPr lang="en-US" sz="1200" b="1" i="0" u="sng" kern="1200" baseline="0">
                <a:solidFill>
                  <a:schemeClr val="tx1"/>
                </a:solidFill>
                <a:effectLst/>
                <a:latin typeface="+mn-lt"/>
                <a:ea typeface="+mn-ea"/>
                <a:cs typeface="+mn-cs"/>
              </a:rPr>
              <a:t>KHOẢNG THỜI GIAN VÀ KHỐI LƯỢNG THÔNG TIN</a:t>
            </a:r>
            <a:r>
              <a:rPr lang="en-US" sz="1200" b="1" i="0" kern="1200" baseline="0">
                <a:solidFill>
                  <a:schemeClr val="tx1"/>
                </a:solidFill>
                <a:effectLst/>
                <a:latin typeface="+mn-lt"/>
                <a:ea typeface="+mn-ea"/>
                <a:cs typeface="+mn-cs"/>
              </a:rPr>
              <a:t>. Có khi thông tin được phổ biến tại meeting tốt hơn là trông chờ vào các reviewer đọc chúng.</a:t>
            </a:r>
            <a:endParaRPr lang="en-US" sz="1200" b="1"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Có</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ích cho các dự án mới hoặc phức tạp</a:t>
            </a:r>
          </a:p>
        </p:txBody>
      </p:sp>
    </p:spTree>
    <p:extLst>
      <p:ext uri="{BB962C8B-B14F-4D97-AF65-F5344CB8AC3E}">
        <p14:creationId xmlns:p14="http://schemas.microsoft.com/office/powerpoint/2010/main" val="364558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8887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 Công</a:t>
            </a:r>
            <a:r>
              <a:rPr lang="en-US" sz="1200" b="0" i="0" kern="1200" baseline="0">
                <a:solidFill>
                  <a:schemeClr val="tx1"/>
                </a:solidFill>
                <a:effectLst/>
                <a:latin typeface="+mn-lt"/>
                <a:ea typeface="+mn-ea"/>
                <a:cs typeface="+mn-cs"/>
              </a:rPr>
              <a:t> việc này dành cho </a:t>
            </a:r>
            <a:r>
              <a:rPr lang="en-US" sz="1200" b="1" i="0" u="none" kern="1200" baseline="0">
                <a:solidFill>
                  <a:schemeClr val="tx1"/>
                </a:solidFill>
                <a:effectLst/>
                <a:latin typeface="+mn-lt"/>
                <a:ea typeface="+mn-ea"/>
                <a:cs typeface="+mn-cs"/>
              </a:rPr>
              <a:t>TỪNG THÀNH VIÊN TỰ KIỂM TRA LẠI TÀI LIỆU ĐƯỢC GIAO</a:t>
            </a:r>
            <a:r>
              <a:rPr lang="vi-VN" sz="1200" b="0" i="0" u="none" kern="1200">
                <a:solidFill>
                  <a:schemeClr val="tx1"/>
                </a:solidFill>
                <a:effectLst/>
                <a:latin typeface="+mn-lt"/>
                <a:ea typeface="+mn-ea"/>
                <a:cs typeface="+mn-cs"/>
              </a:rPr>
              <a:t> </a:t>
            </a:r>
            <a:r>
              <a:rPr lang="en-US" sz="1200" b="1" i="0" u="none" kern="1200" baseline="0">
                <a:solidFill>
                  <a:schemeClr val="tx1"/>
                </a:solidFill>
                <a:effectLst/>
                <a:latin typeface="+mn-lt"/>
                <a:ea typeface="+mn-ea"/>
                <a:cs typeface="+mn-cs"/>
              </a:rPr>
              <a:t>THEO QUAN ĐIỂM </a:t>
            </a:r>
            <a:r>
              <a:rPr lang="vi-VN" sz="1200" b="1" i="0" u="none" kern="1200">
                <a:solidFill>
                  <a:schemeClr val="tx1"/>
                </a:solidFill>
                <a:effectLst/>
                <a:latin typeface="+mn-lt"/>
                <a:ea typeface="+mn-ea"/>
                <a:cs typeface="+mn-cs"/>
              </a:rPr>
              <a:t>CÁ NHÂN</a:t>
            </a:r>
            <a:r>
              <a:rPr lang="en-US" sz="1200" b="1" i="0" u="none"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trước khi</a:t>
            </a:r>
            <a:r>
              <a:rPr lang="en-US" sz="1200" b="0" i="0" kern="1200">
                <a:solidFill>
                  <a:schemeClr val="tx1"/>
                </a:solidFill>
                <a:effectLst/>
                <a:latin typeface="+mn-lt"/>
                <a:ea typeface="+mn-ea"/>
                <a:cs typeface="+mn-cs"/>
              </a:rPr>
              <a:t> review chính</a:t>
            </a:r>
            <a:r>
              <a:rPr lang="en-US" sz="1200" b="0" i="0" kern="1200" baseline="0">
                <a:solidFill>
                  <a:schemeClr val="tx1"/>
                </a:solidFill>
                <a:effectLst/>
                <a:latin typeface="+mn-lt"/>
                <a:ea typeface="+mn-ea"/>
                <a:cs typeface="+mn-cs"/>
              </a:rPr>
              <a:t> thức, b</a:t>
            </a:r>
            <a:r>
              <a:rPr lang="en-US" sz="1200" b="0" i="0" kern="1200">
                <a:solidFill>
                  <a:schemeClr val="tx1"/>
                </a:solidFill>
                <a:effectLst/>
                <a:latin typeface="+mn-lt"/>
                <a:ea typeface="+mn-ea"/>
                <a:cs typeface="+mn-cs"/>
              </a:rPr>
              <a:t>ằng</a:t>
            </a:r>
            <a:r>
              <a:rPr lang="en-US" sz="1200" b="0" i="0" kern="1200" baseline="0">
                <a:solidFill>
                  <a:schemeClr val="tx1"/>
                </a:solidFill>
                <a:effectLst/>
                <a:latin typeface="+mn-lt"/>
                <a:ea typeface="+mn-ea"/>
                <a:cs typeface="+mn-cs"/>
              </a:rPr>
              <a:t> cách sử dụng các tài liệu và công cụ được cung cấp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Sd checklist ... làm review hiệu quả hơn, </a:t>
            </a:r>
            <a:r>
              <a:rPr lang="en-US" sz="1200" b="1" i="0" kern="1200" baseline="0">
                <a:solidFill>
                  <a:schemeClr val="tx1"/>
                </a:solidFill>
                <a:effectLst/>
                <a:latin typeface="+mn-lt"/>
                <a:ea typeface="+mn-ea"/>
                <a:cs typeface="+mn-cs"/>
              </a:rPr>
              <a:t>vd/ checklist cho các vấn đề mã nguồn</a:t>
            </a:r>
          </a:p>
          <a:p>
            <a:pPr marL="0" indent="0">
              <a:buFontTx/>
              <a:buNone/>
            </a:pPr>
            <a:r>
              <a:rPr lang="en-US" sz="1200" b="0" i="0" kern="1200">
                <a:solidFill>
                  <a:schemeClr val="tx1"/>
                </a:solidFill>
                <a:effectLst/>
                <a:latin typeface="+mn-lt"/>
                <a:ea typeface="+mn-ea"/>
                <a:cs typeface="+mn-cs"/>
              </a:rPr>
              <a:t>- Mục</a:t>
            </a:r>
            <a:r>
              <a:rPr lang="en-US" sz="1200" b="0" i="0" kern="1200" baseline="0">
                <a:solidFill>
                  <a:schemeClr val="tx1"/>
                </a:solidFill>
                <a:effectLst/>
                <a:latin typeface="+mn-lt"/>
                <a:ea typeface="+mn-ea"/>
                <a:cs typeface="+mn-cs"/>
              </a:rPr>
              <a:t> đích:</a:t>
            </a:r>
            <a:r>
              <a:rPr lang="vi-VN" sz="1200" b="0" i="0" kern="1200">
                <a:solidFill>
                  <a:schemeClr val="tx1"/>
                </a:solidFill>
                <a:effectLst/>
                <a:latin typeface="+mn-lt"/>
                <a:ea typeface="+mn-ea"/>
                <a:cs typeface="+mn-cs"/>
              </a:rPr>
              <a:t> xác định </a:t>
            </a:r>
            <a:r>
              <a:rPr lang="en-US" sz="1200" b="0" i="0" kern="1200">
                <a:solidFill>
                  <a:schemeClr val="tx1"/>
                </a:solidFill>
                <a:effectLst/>
                <a:latin typeface="+mn-lt"/>
                <a:ea typeface="+mn-ea"/>
                <a:cs typeface="+mn-cs"/>
              </a:rPr>
              <a:t>defect</a:t>
            </a:r>
            <a:r>
              <a:rPr lang="vi-VN" sz="1200" b="0" i="0" kern="1200">
                <a:solidFill>
                  <a:schemeClr val="tx1"/>
                </a:solidFill>
                <a:effectLst/>
                <a:latin typeface="+mn-lt"/>
                <a:ea typeface="+mn-ea"/>
                <a:cs typeface="+mn-cs"/>
              </a:rPr>
              <a:t>, ý kiến ​​và câu hỏi</a:t>
            </a:r>
            <a:r>
              <a:rPr lang="en-US" sz="1200" b="0" i="0" kern="1200">
                <a:solidFill>
                  <a:schemeClr val="tx1"/>
                </a:solidFill>
                <a:effectLst/>
                <a:latin typeface="+mn-lt"/>
                <a:ea typeface="+mn-ea"/>
                <a:cs typeface="+mn-cs"/>
              </a:rPr>
              <a:t> sẽ</a:t>
            </a:r>
            <a:r>
              <a:rPr lang="vi-VN" sz="1200" b="0" i="0" kern="1200">
                <a:solidFill>
                  <a:schemeClr val="tx1"/>
                </a:solidFill>
                <a:effectLst/>
                <a:latin typeface="+mn-lt"/>
                <a:ea typeface="+mn-ea"/>
                <a:cs typeface="+mn-cs"/>
              </a:rPr>
              <a:t> được hỏi trong cuộc họp</a:t>
            </a:r>
            <a:r>
              <a:rPr lang="en-US" sz="1200" b="0" i="0" kern="1200">
                <a:solidFill>
                  <a:schemeClr val="tx1"/>
                </a:solidFill>
                <a:effectLst/>
                <a:latin typeface="+mn-lt"/>
                <a:ea typeface="+mn-ea"/>
                <a:cs typeface="+mn-cs"/>
              </a:rPr>
              <a:t>.</a:t>
            </a:r>
          </a:p>
          <a:p>
            <a:pPr marL="0" lvl="0" indent="0">
              <a:buFontTx/>
              <a:buNone/>
            </a:pPr>
            <a:r>
              <a:rPr lang="en-US" sz="1200" b="0" i="0" kern="1200">
                <a:solidFill>
                  <a:schemeClr val="tx1"/>
                </a:solidFill>
                <a:effectLst/>
                <a:latin typeface="+mn-lt"/>
                <a:ea typeface="+mn-ea"/>
                <a:cs typeface="+mn-cs"/>
              </a:rPr>
              <a:t>- Tất</a:t>
            </a:r>
            <a:r>
              <a:rPr lang="en-US" sz="1200" b="0" i="0" kern="1200" baseline="0">
                <a:solidFill>
                  <a:schemeClr val="tx1"/>
                </a:solidFill>
                <a:effectLst/>
                <a:latin typeface="+mn-lt"/>
                <a:ea typeface="+mn-ea"/>
                <a:cs typeface="+mn-cs"/>
              </a:rPr>
              <a:t> cả p</a:t>
            </a:r>
            <a:r>
              <a:rPr lang="en-US" sz="1200" b="0" i="0" kern="1200">
                <a:solidFill>
                  <a:schemeClr val="tx1"/>
                </a:solidFill>
                <a:effectLst/>
                <a:latin typeface="+mn-lt"/>
                <a:ea typeface="+mn-ea"/>
                <a:cs typeface="+mn-cs"/>
              </a:rPr>
              <a:t>hải</a:t>
            </a:r>
            <a:r>
              <a:rPr lang="en-US" sz="1200" b="0" i="0" kern="1200" baseline="0">
                <a:solidFill>
                  <a:schemeClr val="tx1"/>
                </a:solidFill>
                <a:effectLst/>
                <a:latin typeface="+mn-lt"/>
                <a:ea typeface="+mn-ea"/>
                <a:cs typeface="+mn-cs"/>
              </a:rPr>
              <a:t> được ghi chép lại, tốt hơn là </a:t>
            </a:r>
            <a:r>
              <a:rPr lang="en-US" sz="1200" b="1" i="0" kern="1200" baseline="0">
                <a:solidFill>
                  <a:schemeClr val="tx1"/>
                </a:solidFill>
                <a:effectLst/>
                <a:latin typeface="+mn-lt"/>
                <a:ea typeface="+mn-ea"/>
                <a:cs typeface="+mn-cs"/>
              </a:rPr>
              <a:t>DÙNG THEO 1 FORM GHI NHẬN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MỘT YẾU TỐ QUAN TRỌNG CHO SỰ CHUẨN BỊ</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THÀNH CÔNG là </a:t>
            </a:r>
            <a:r>
              <a:rPr lang="en-US" sz="1200" b="0" i="0" u="none" kern="1200" baseline="0">
                <a:solidFill>
                  <a:schemeClr val="tx1"/>
                </a:solidFill>
                <a:effectLst/>
                <a:latin typeface="+mn-lt"/>
                <a:ea typeface="+mn-ea"/>
                <a:cs typeface="+mn-cs"/>
              </a:rPr>
              <a:t>tỷ lệ kiểm tra (checking rate</a:t>
            </a:r>
            <a:r>
              <a:rPr lang="en-US" sz="1200" b="1" i="0" u="none" kern="1200">
                <a:solidFill>
                  <a:schemeClr val="tx1"/>
                </a:solidFill>
                <a:effectLst/>
                <a:latin typeface="+mn-lt"/>
                <a:ea typeface="+mn-ea"/>
                <a:cs typeface="+mn-cs"/>
              </a:rPr>
              <a:t>.</a:t>
            </a:r>
            <a:r>
              <a:rPr lang="en-US" sz="1200" b="0" i="0" u="none" kern="1200" baseline="0">
                <a:solidFill>
                  <a:schemeClr val="tx1"/>
                </a:solidFill>
                <a:effectLst/>
                <a:latin typeface="+mn-lt"/>
                <a:ea typeface="+mn-ea"/>
                <a:cs typeface="+mn-cs"/>
              </a:rPr>
              <a:t> </a:t>
            </a:r>
            <a:r>
              <a:rPr lang="en-US" sz="1200" b="1" i="0" u="none" kern="1200" baseline="0">
                <a:solidFill>
                  <a:schemeClr val="tx1"/>
                </a:solidFill>
                <a:effectLst/>
                <a:latin typeface="+mn-lt"/>
                <a:ea typeface="+mn-ea"/>
                <a:cs typeface="+mn-cs"/>
              </a:rPr>
              <a:t>CÁC YẾU TỐ ẢNH HƯỞNG ĐẾN TỶ LỆ KT: </a:t>
            </a:r>
            <a:r>
              <a:rPr lang="vi-VN" sz="1200" b="1" i="0" u="none" kern="1200">
                <a:solidFill>
                  <a:schemeClr val="tx1"/>
                </a:solidFill>
                <a:effectLst/>
                <a:latin typeface="+mn-lt"/>
                <a:ea typeface="+mn-ea"/>
                <a:cs typeface="+mn-cs"/>
              </a:rPr>
              <a:t>LOẠI TÀI LIỆU, </a:t>
            </a:r>
            <a:r>
              <a:rPr lang="en-US" sz="1200" b="1" i="0" u="none" kern="1200">
                <a:solidFill>
                  <a:schemeClr val="tx1"/>
                </a:solidFill>
                <a:effectLst/>
                <a:latin typeface="+mn-lt"/>
                <a:ea typeface="+mn-ea"/>
                <a:cs typeface="+mn-cs"/>
              </a:rPr>
              <a:t>ĐỘ</a:t>
            </a:r>
            <a:r>
              <a:rPr lang="en-US" sz="1200" b="1" i="0" u="none" kern="1200" baseline="0">
                <a:solidFill>
                  <a:schemeClr val="tx1"/>
                </a:solidFill>
                <a:effectLst/>
                <a:latin typeface="+mn-lt"/>
                <a:ea typeface="+mn-ea"/>
                <a:cs typeface="+mn-cs"/>
              </a:rPr>
              <a:t> </a:t>
            </a:r>
            <a:r>
              <a:rPr lang="vi-VN" sz="1200" b="1" i="0" u="none" kern="1200">
                <a:solidFill>
                  <a:schemeClr val="tx1"/>
                </a:solidFill>
                <a:effectLst/>
                <a:latin typeface="+mn-lt"/>
                <a:ea typeface="+mn-ea"/>
                <a:cs typeface="+mn-cs"/>
              </a:rPr>
              <a:t>PHỨC TẠP</a:t>
            </a:r>
            <a:r>
              <a:rPr lang="en-US" sz="1200" b="1" i="0" u="none" kern="1200">
                <a:solidFill>
                  <a:schemeClr val="tx1"/>
                </a:solidFill>
                <a:effectLst/>
                <a:latin typeface="+mn-lt"/>
                <a:ea typeface="+mn-ea"/>
                <a:cs typeface="+mn-cs"/>
              </a:rPr>
              <a:t> </a:t>
            </a:r>
            <a:r>
              <a:rPr lang="vi-VN" sz="1200" b="1" i="0" u="none" kern="1200">
                <a:solidFill>
                  <a:schemeClr val="tx1"/>
                </a:solidFill>
                <a:effectLst/>
                <a:latin typeface="+mn-lt"/>
                <a:ea typeface="+mn-ea"/>
                <a:cs typeface="+mn-cs"/>
              </a:rPr>
              <a:t>CỦA NÓ, SỐ LƯỢNG CÁC TÀI LIỆU LIÊN</a:t>
            </a:r>
            <a:r>
              <a:rPr lang="en-US" sz="1200" b="1" i="0" u="none" kern="1200" baseline="0">
                <a:solidFill>
                  <a:schemeClr val="tx1"/>
                </a:solidFill>
                <a:effectLst/>
                <a:latin typeface="+mn-lt"/>
                <a:ea typeface="+mn-ea"/>
                <a:cs typeface="+mn-cs"/>
              </a:rPr>
              <a:t> </a:t>
            </a:r>
            <a:r>
              <a:rPr lang="vi-VN" sz="1200" b="1" i="0" u="none" kern="1200">
                <a:solidFill>
                  <a:schemeClr val="tx1"/>
                </a:solidFill>
                <a:effectLst/>
                <a:latin typeface="+mn-lt"/>
                <a:ea typeface="+mn-ea"/>
                <a:cs typeface="+mn-cs"/>
              </a:rPr>
              <a:t>QUAN VÀ KINH NGHIỆM CỦA </a:t>
            </a:r>
            <a:r>
              <a:rPr lang="en-US" sz="1200" b="1" i="0" u="none" kern="1200">
                <a:solidFill>
                  <a:schemeClr val="tx1"/>
                </a:solidFill>
                <a:effectLst/>
                <a:latin typeface="+mn-lt"/>
                <a:ea typeface="+mn-ea"/>
                <a:cs typeface="+mn-cs"/>
              </a:rPr>
              <a:t>REVIEWER</a:t>
            </a:r>
            <a:r>
              <a:rPr lang="vi-VN" sz="1200" b="1" i="0" u="none" kern="1200">
                <a:solidFill>
                  <a:schemeClr val="tx1"/>
                </a:solidFill>
                <a:effectLst/>
                <a:latin typeface="+mn-lt"/>
                <a:ea typeface="+mn-ea"/>
                <a:cs typeface="+mn-cs"/>
              </a:rPr>
              <a:t>.</a:t>
            </a:r>
            <a:endParaRPr lang="en-US" sz="1200" b="1" i="0" u="none"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thường</a:t>
            </a:r>
            <a:r>
              <a:rPr lang="en-US" sz="1200" b="0" i="0" kern="1200" baseline="0">
                <a:solidFill>
                  <a:schemeClr val="tx1"/>
                </a:solidFill>
                <a:effectLst/>
                <a:latin typeface="+mn-lt"/>
                <a:ea typeface="+mn-ea"/>
                <a:cs typeface="+mn-cs"/>
              </a:rPr>
              <a:t> là khỏang 5-10pages/hour, nhưng với review hình thức cao thì ít hơn, vd/ 1page/hour</a:t>
            </a:r>
          </a:p>
        </p:txBody>
      </p:sp>
    </p:spTree>
    <p:extLst>
      <p:ext uri="{BB962C8B-B14F-4D97-AF65-F5344CB8AC3E}">
        <p14:creationId xmlns:p14="http://schemas.microsoft.com/office/powerpoint/2010/main" val="3396800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a:solidFill>
                  <a:schemeClr val="tx1"/>
                </a:solidFill>
                <a:effectLst/>
                <a:latin typeface="+mn-lt"/>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kern="1200" baseline="0">
                <a:solidFill>
                  <a:schemeClr val="tx1"/>
                </a:solidFill>
                <a:effectLst/>
                <a:latin typeface="+mn-lt"/>
                <a:ea typeface="+mn-ea"/>
                <a:cs typeface="+mn-cs"/>
              </a:rPr>
              <a:t>+ </a:t>
            </a:r>
            <a:r>
              <a:rPr lang="en-US"/>
              <a:t>Moderator </a:t>
            </a:r>
            <a:r>
              <a:rPr lang="vi-VN" sz="1200" b="1" kern="1200" baseline="0">
                <a:solidFill>
                  <a:schemeClr val="tx1"/>
                </a:solidFill>
                <a:effectLst/>
                <a:latin typeface="+mn-lt"/>
                <a:ea typeface="+mn-ea"/>
                <a:cs typeface="+mn-cs"/>
              </a:rPr>
              <a:t>CÓ QUYỀN </a:t>
            </a:r>
            <a:r>
              <a:rPr lang="vi-VN" sz="1200" b="1" u="sng" kern="1200" baseline="0">
                <a:solidFill>
                  <a:schemeClr val="tx1"/>
                </a:solidFill>
                <a:effectLst/>
                <a:latin typeface="+mn-lt"/>
                <a:ea typeface="+mn-ea"/>
                <a:cs typeface="+mn-cs"/>
              </a:rPr>
              <a:t>HỦY BỎ </a:t>
            </a:r>
            <a:r>
              <a:rPr lang="vi-VN" sz="1200" b="1" kern="1200" baseline="0">
                <a:solidFill>
                  <a:schemeClr val="tx1"/>
                </a:solidFill>
                <a:effectLst/>
                <a:latin typeface="+mn-lt"/>
                <a:ea typeface="+mn-ea"/>
                <a:cs typeface="+mn-cs"/>
              </a:rPr>
              <a:t>HOẶC </a:t>
            </a:r>
            <a:r>
              <a:rPr lang="vi-VN" sz="1200" b="1" u="sng" kern="1200" baseline="0">
                <a:solidFill>
                  <a:schemeClr val="tx1"/>
                </a:solidFill>
                <a:effectLst/>
                <a:latin typeface="+mn-lt"/>
                <a:ea typeface="+mn-ea"/>
                <a:cs typeface="+mn-cs"/>
              </a:rPr>
              <a:t>CHẤM DỨT </a:t>
            </a:r>
            <a:r>
              <a:rPr lang="vi-VN" sz="1200" b="1" kern="1200" baseline="0">
                <a:solidFill>
                  <a:schemeClr val="tx1"/>
                </a:solidFill>
                <a:effectLst/>
                <a:latin typeface="+mn-lt"/>
                <a:ea typeface="+mn-ea"/>
                <a:cs typeface="+mn-cs"/>
              </a:rPr>
              <a:t>MỘT CUỘC HỌP NẾU MỘT HOẶC NHIỀU </a:t>
            </a:r>
            <a:r>
              <a:rPr lang="en-US" sz="1200" b="1" kern="1200" baseline="0">
                <a:solidFill>
                  <a:schemeClr val="tx1"/>
                </a:solidFill>
                <a:effectLst/>
                <a:latin typeface="+mn-lt"/>
                <a:ea typeface="+mn-ea"/>
                <a:cs typeface="+mn-cs"/>
              </a:rPr>
              <a:t>NGƯỜI THAM GIA</a:t>
            </a:r>
            <a:r>
              <a:rPr lang="vi-VN" sz="1200" b="1" kern="1200" baseline="0">
                <a:solidFill>
                  <a:schemeClr val="tx1"/>
                </a:solidFill>
                <a:effectLst/>
                <a:latin typeface="+mn-lt"/>
                <a:ea typeface="+mn-ea"/>
                <a:cs typeface="+mn-cs"/>
              </a:rPr>
              <a:t> KHÔNG XUẤT HIỆN, HOẶC NẾU HỌ CHUẨN BỊ KHÔNG ĐẦY ĐỦ.</a:t>
            </a:r>
            <a:endParaRPr lang="en-US" sz="1200" b="1"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Thường review meeting có</a:t>
            </a:r>
            <a:r>
              <a:rPr lang="en-US" sz="1200" b="0" i="0" kern="1200" baseline="0">
                <a:solidFill>
                  <a:schemeClr val="tx1"/>
                </a:solidFill>
                <a:effectLst/>
                <a:latin typeface="+mn-lt"/>
                <a:ea typeface="+mn-ea"/>
                <a:cs typeface="+mn-cs"/>
              </a:rPr>
              <a:t> giới hạn thời gian, meeting &lt;2 giờ, </a:t>
            </a:r>
            <a:r>
              <a:rPr lang="en-US" sz="1200" b="1" i="0" kern="1200" baseline="0">
                <a:solidFill>
                  <a:schemeClr val="tx1"/>
                </a:solidFill>
                <a:effectLst/>
                <a:latin typeface="+mn-lt"/>
                <a:ea typeface="+mn-ea"/>
                <a:cs typeface="+mn-cs"/>
              </a:rPr>
              <a:t>NẾU HƠN THÌ REVIEW KÉM HIỆU QUẢ VÀ NÊN TRÁNH. NẾU CẦN THIẾT KÉO DÀI, PHẢI TỔ CHỨC ĐỢT REVIEW KHÁC</a:t>
            </a:r>
            <a:endParaRPr lang="en-US" sz="1200" b="1"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a:t>-</a:t>
            </a:r>
            <a:r>
              <a:rPr lang="en-US" b="0" baseline="0"/>
              <a:t> </a:t>
            </a:r>
            <a:r>
              <a:rPr lang="en-US" b="0"/>
              <a:t>The meeting bao gồm</a:t>
            </a:r>
            <a:r>
              <a:rPr lang="en-US" b="0" baseline="0"/>
              <a:t> các giai đoạn sau (tùy thuộc vào loại review):</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a:t>+ gđ ghi nhận</a:t>
            </a:r>
          </a:p>
          <a:p>
            <a:pPr marL="457200" lvl="1" indent="0">
              <a:buFontTx/>
              <a:buNone/>
            </a:pPr>
            <a:r>
              <a:rPr lang="en-US" baseline="0"/>
              <a:t>+ gđ thảo luận</a:t>
            </a:r>
          </a:p>
          <a:p>
            <a:pPr marL="457200" lvl="1" indent="0">
              <a:buFontTx/>
              <a:buNone/>
            </a:pPr>
            <a:r>
              <a:rPr lang="en-US" baseline="0"/>
              <a:t>+ gđ quyết định</a:t>
            </a:r>
          </a:p>
        </p:txBody>
      </p:sp>
    </p:spTree>
    <p:extLst>
      <p:ext uri="{BB962C8B-B14F-4D97-AF65-F5344CB8AC3E}">
        <p14:creationId xmlns:p14="http://schemas.microsoft.com/office/powerpoint/2010/main" val="114006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1" i="0" kern="1200">
                <a:solidFill>
                  <a:schemeClr val="tx1"/>
                </a:solidFill>
                <a:effectLst/>
                <a:latin typeface="+mn-lt"/>
                <a:ea typeface="+mn-ea"/>
                <a:cs typeface="+mn-cs"/>
              </a:rPr>
              <a:t>Tr 65</a:t>
            </a:r>
          </a:p>
          <a:p>
            <a:pPr marL="0" indent="0">
              <a:buFontTx/>
              <a:buNone/>
            </a:pPr>
            <a:r>
              <a:rPr lang="en-US" sz="1200" b="1"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Các vấn đề</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xác định trong </a:t>
            </a:r>
            <a:r>
              <a:rPr lang="en-US" sz="1200" b="0" i="0" kern="1200">
                <a:solidFill>
                  <a:schemeClr val="tx1"/>
                </a:solidFill>
                <a:effectLst/>
                <a:latin typeface="+mn-lt"/>
                <a:ea typeface="+mn-ea"/>
                <a:cs typeface="+mn-cs"/>
              </a:rPr>
              <a:t>bước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chuẩn bị</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sẽ</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a:t>
            </a:r>
            <a:r>
              <a:rPr lang="en-US" sz="1200" b="0" i="0" kern="1200">
                <a:solidFill>
                  <a:schemeClr val="tx1"/>
                </a:solidFill>
                <a:effectLst/>
                <a:latin typeface="+mn-lt"/>
                <a:ea typeface="+mn-ea"/>
                <a:cs typeface="+mn-cs"/>
              </a:rPr>
              <a:t> từng</a:t>
            </a:r>
            <a:r>
              <a:rPr lang="en-US" sz="1200" b="0" i="0" kern="1200" baseline="0">
                <a:solidFill>
                  <a:schemeClr val="tx1"/>
                </a:solidFill>
                <a:effectLst/>
                <a:latin typeface="+mn-lt"/>
                <a:ea typeface="+mn-ea"/>
                <a:cs typeface="+mn-cs"/>
              </a:rPr>
              <a:t> reviewer</a:t>
            </a:r>
            <a:r>
              <a:rPr lang="vi-VN" sz="1200" b="0" i="0" kern="1200">
                <a:solidFill>
                  <a:schemeClr val="tx1"/>
                </a:solidFill>
                <a:effectLst/>
                <a:latin typeface="+mn-lt"/>
                <a:ea typeface="+mn-ea"/>
                <a:cs typeface="+mn-cs"/>
              </a:rPr>
              <a:t> </a:t>
            </a:r>
            <a:r>
              <a:rPr lang="en-US" sz="1200" b="0" i="0" u="none" kern="1200">
                <a:solidFill>
                  <a:schemeClr val="tx1"/>
                </a:solidFill>
                <a:effectLst/>
                <a:latin typeface="+mn-lt"/>
                <a:ea typeface="+mn-ea"/>
                <a:cs typeface="+mn-cs"/>
              </a:rPr>
              <a:t>nêu</a:t>
            </a:r>
            <a:r>
              <a:rPr lang="en-US" sz="1200" b="0" i="0" u="none" kern="1200" baseline="0">
                <a:solidFill>
                  <a:schemeClr val="tx1"/>
                </a:solidFill>
                <a:effectLst/>
                <a:latin typeface="+mn-lt"/>
                <a:ea typeface="+mn-ea"/>
                <a:cs typeface="+mn-cs"/>
              </a:rPr>
              <a:t> ra </a:t>
            </a:r>
            <a:r>
              <a:rPr lang="en-US" sz="1200" b="0" i="0" kern="1200">
                <a:solidFill>
                  <a:schemeClr val="tx1"/>
                </a:solidFill>
                <a:effectLst/>
                <a:latin typeface="+mn-lt"/>
                <a:ea typeface="+mn-ea"/>
                <a:cs typeface="+mn-cs"/>
              </a:rPr>
              <a:t>theo từng</a:t>
            </a:r>
            <a:r>
              <a:rPr lang="en-US" sz="1200" b="0" i="0" kern="1200" baseline="0">
                <a:solidFill>
                  <a:schemeClr val="tx1"/>
                </a:solidFill>
                <a:effectLst/>
                <a:latin typeface="+mn-lt"/>
                <a:ea typeface="+mn-ea"/>
                <a:cs typeface="+mn-cs"/>
              </a:rPr>
              <a:t> trang và đc ghi nhận bởi </a:t>
            </a:r>
            <a:r>
              <a:rPr lang="vi-VN" sz="1200" b="0" i="0" kern="1200">
                <a:solidFill>
                  <a:schemeClr val="tx1"/>
                </a:solidFill>
                <a:effectLst/>
                <a:latin typeface="+mn-lt"/>
                <a:ea typeface="+mn-ea"/>
                <a:cs typeface="+mn-cs"/>
              </a:rPr>
              <a:t>tác giả hoặc </a:t>
            </a:r>
            <a:r>
              <a:rPr lang="en-US" sz="1200" b="0" i="0" kern="1200">
                <a:solidFill>
                  <a:schemeClr val="tx1"/>
                </a:solidFill>
                <a:effectLst/>
                <a:latin typeface="+mn-lt"/>
                <a:ea typeface="+mn-ea"/>
                <a:cs typeface="+mn-cs"/>
              </a:rPr>
              <a:t>thư</a:t>
            </a:r>
            <a:r>
              <a:rPr lang="en-US" sz="1200" b="0" i="0" kern="1200" baseline="0">
                <a:solidFill>
                  <a:schemeClr val="tx1"/>
                </a:solidFill>
                <a:effectLst/>
                <a:latin typeface="+mn-lt"/>
                <a:ea typeface="+mn-ea"/>
                <a:cs typeface="+mn-cs"/>
              </a:rPr>
              <a:t> ký</a:t>
            </a:r>
          </a:p>
          <a:p>
            <a:pPr marL="457200" lvl="1" indent="0">
              <a:buFontTx/>
              <a:buNone/>
            </a:pPr>
            <a:r>
              <a:rPr lang="en-US" sz="1200" b="0" i="0" kern="120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C</a:t>
            </a:r>
            <a:r>
              <a:rPr lang="en-US" sz="1200" b="0" i="0" kern="1200">
                <a:solidFill>
                  <a:schemeClr val="tx1"/>
                </a:solidFill>
                <a:effectLst/>
                <a:latin typeface="+mn-lt"/>
                <a:ea typeface="+mn-ea"/>
                <a:cs typeface="+mn-cs"/>
              </a:rPr>
              <a:t>ần</a:t>
            </a:r>
            <a:r>
              <a:rPr lang="en-US" sz="1200" b="0" i="0" kern="1200" baseline="0">
                <a:solidFill>
                  <a:schemeClr val="tx1"/>
                </a:solidFill>
                <a:effectLst/>
                <a:latin typeface="+mn-lt"/>
                <a:ea typeface="+mn-ea"/>
                <a:cs typeface="+mn-cs"/>
              </a:rPr>
              <a:t> ghi nhận từng defect và mức độ nghiêm trọng của nó</a:t>
            </a:r>
            <a:r>
              <a:rPr lang="en-US" sz="1200" b="1" i="0" kern="1200" baseline="0">
                <a:solidFill>
                  <a:schemeClr val="tx1"/>
                </a:solidFill>
                <a:effectLst/>
                <a:latin typeface="+mn-lt"/>
                <a:ea typeface="+mn-ea"/>
                <a:cs typeface="+mn-cs"/>
              </a:rPr>
              <a:t> (Critical-nguy cấp-có thiệt hại; Major-quan trọng, vd lỗi tk có thể gây lỗi ở hiện thực; Minor-ko quan trọng)</a:t>
            </a:r>
          </a:p>
          <a:p>
            <a:pPr marL="0" lvl="0" indent="0">
              <a:buFontTx/>
              <a:buNone/>
            </a:pPr>
            <a:r>
              <a:rPr lang="en-US" sz="1200" b="1" i="0" u="none" kern="1200">
                <a:solidFill>
                  <a:schemeClr val="tx1"/>
                </a:solidFill>
                <a:effectLst/>
                <a:latin typeface="+mn-lt"/>
                <a:ea typeface="+mn-ea"/>
                <a:cs typeface="+mn-cs"/>
              </a:rPr>
              <a:t>- </a:t>
            </a:r>
            <a:r>
              <a:rPr lang="vi-VN" sz="1200" b="1" i="0" u="none" kern="1200">
                <a:solidFill>
                  <a:schemeClr val="tx1"/>
                </a:solidFill>
                <a:effectLst/>
                <a:latin typeface="+mn-lt"/>
                <a:ea typeface="+mn-ea"/>
                <a:cs typeface="+mn-cs"/>
              </a:rPr>
              <a:t>ĐỂ ĐẢM BẢO TIẾN ĐỘ VÀ HIỆU QUẢ, </a:t>
            </a:r>
            <a:r>
              <a:rPr lang="vi-VN" sz="1200" b="0" i="0" u="none" kern="1200">
                <a:solidFill>
                  <a:schemeClr val="tx1"/>
                </a:solidFill>
                <a:effectLst/>
                <a:latin typeface="+mn-lt"/>
                <a:ea typeface="+mn-ea"/>
                <a:cs typeface="+mn-cs"/>
              </a:rPr>
              <a:t>không </a:t>
            </a:r>
            <a:r>
              <a:rPr lang="en-US" sz="1200" b="0" i="0" u="none" kern="1200">
                <a:solidFill>
                  <a:schemeClr val="tx1"/>
                </a:solidFill>
                <a:effectLst/>
                <a:latin typeface="+mn-lt"/>
                <a:ea typeface="+mn-ea"/>
                <a:cs typeface="+mn-cs"/>
              </a:rPr>
              <a:t>cần</a:t>
            </a:r>
            <a:r>
              <a:rPr lang="vi-VN" sz="1200" b="0" i="0" u="none" kern="1200">
                <a:solidFill>
                  <a:schemeClr val="tx1"/>
                </a:solidFill>
                <a:effectLst/>
                <a:latin typeface="+mn-lt"/>
                <a:ea typeface="+mn-ea"/>
                <a:cs typeface="+mn-cs"/>
              </a:rPr>
              <a:t> thảo luận trong giai đoạn </a:t>
            </a:r>
            <a:r>
              <a:rPr lang="en-US" sz="1200" b="0" i="0" u="none" kern="1200">
                <a:solidFill>
                  <a:schemeClr val="tx1"/>
                </a:solidFill>
                <a:effectLst/>
                <a:latin typeface="+mn-lt"/>
                <a:ea typeface="+mn-ea"/>
                <a:cs typeface="+mn-cs"/>
              </a:rPr>
              <a:t>ghi nhận</a:t>
            </a:r>
            <a:r>
              <a:rPr lang="en-US" sz="1200" b="0" i="0" u="none" kern="1200" baseline="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(inspection)</a:t>
            </a:r>
            <a:r>
              <a:rPr lang="vi-VN"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a:t>Trong informal review, thường ko có giai đoạn ghi nhận mà thực hiện luôn gđ thảo luận</a:t>
            </a:r>
          </a:p>
        </p:txBody>
      </p:sp>
    </p:spTree>
    <p:extLst>
      <p:ext uri="{BB962C8B-B14F-4D97-AF65-F5344CB8AC3E}">
        <p14:creationId xmlns:p14="http://schemas.microsoft.com/office/powerpoint/2010/main" val="2683797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a:t>GĐ</a:t>
            </a:r>
            <a:r>
              <a:rPr lang="en-US" b="1" baseline="0"/>
              <a:t> thảo luận (thảo luận về bất kỳ defect nào tìm thấy và đc nêu ra):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Những</a:t>
            </a:r>
            <a:r>
              <a:rPr lang="en-US" sz="1200" b="0" i="0" kern="1200" baseline="0">
                <a:solidFill>
                  <a:schemeClr val="tx1"/>
                </a:solidFill>
                <a:effectLst/>
                <a:latin typeface="+mn-lt"/>
                <a:ea typeface="+mn-ea"/>
                <a:cs typeface="+mn-cs"/>
              </a:rPr>
              <a:t> ng t</a:t>
            </a:r>
            <a:r>
              <a:rPr lang="vi-VN" sz="1200" b="0" i="0" kern="1200">
                <a:solidFill>
                  <a:schemeClr val="tx1"/>
                </a:solidFill>
                <a:effectLst/>
                <a:latin typeface="+mn-lt"/>
                <a:ea typeface="+mn-ea"/>
                <a:cs typeface="+mn-cs"/>
              </a:rPr>
              <a:t>ham gia đưa </a:t>
            </a:r>
            <a:r>
              <a:rPr lang="en-US" sz="1200" b="0" i="0" kern="1200">
                <a:solidFill>
                  <a:schemeClr val="tx1"/>
                </a:solidFill>
                <a:effectLst/>
                <a:latin typeface="+mn-lt"/>
                <a:ea typeface="+mn-ea"/>
                <a:cs typeface="+mn-cs"/>
              </a:rPr>
              <a:t>ra ý</a:t>
            </a:r>
            <a:r>
              <a:rPr lang="en-US" sz="1200" b="0" i="0" kern="1200" baseline="0">
                <a:solidFill>
                  <a:schemeClr val="tx1"/>
                </a:solidFill>
                <a:effectLst/>
                <a:latin typeface="+mn-lt"/>
                <a:ea typeface="+mn-ea"/>
                <a:cs typeface="+mn-cs"/>
              </a:rPr>
              <a:t> kiến </a:t>
            </a:r>
            <a:r>
              <a:rPr lang="vi-VN" sz="1200" b="0" i="0" kern="1200">
                <a:solidFill>
                  <a:schemeClr val="tx1"/>
                </a:solidFill>
                <a:effectLst/>
                <a:latin typeface="+mn-lt"/>
                <a:ea typeface="+mn-ea"/>
                <a:cs typeface="+mn-cs"/>
              </a:rPr>
              <a:t>và lý luận của họ</a:t>
            </a:r>
            <a:r>
              <a:rPr lang="en-US" sz="1200" b="0" i="0" kern="1200">
                <a:solidFill>
                  <a:schemeClr val="tx1"/>
                </a:solidFill>
                <a:effectLst/>
                <a:latin typeface="+mn-lt"/>
                <a:ea typeface="+mn-ea"/>
                <a:cs typeface="+mn-cs"/>
              </a:rPr>
              <a:t>.</a:t>
            </a:r>
            <a:endParaRPr lang="en-US" sz="1200" b="0" i="0" kern="1200" baseline="0">
              <a:solidFill>
                <a:schemeClr val="tx1"/>
              </a:solidFill>
              <a:effectLst/>
              <a:latin typeface="+mn-lt"/>
              <a:ea typeface="+mn-ea"/>
              <a:cs typeface="+mn-cs"/>
            </a:endParaRPr>
          </a:p>
          <a:p>
            <a:pPr marL="0" indent="0">
              <a:buFontTx/>
              <a:buNone/>
            </a:pPr>
            <a:r>
              <a:rPr lang="en-US" sz="1200" b="1" i="0" kern="1200" baseline="0">
                <a:solidFill>
                  <a:schemeClr val="tx1"/>
                </a:solidFill>
                <a:effectLst/>
                <a:latin typeface="+mn-lt"/>
                <a:ea typeface="+mn-ea"/>
                <a:cs typeface="+mn-cs"/>
              </a:rPr>
              <a:t>- Các </a:t>
            </a:r>
            <a:r>
              <a:rPr lang="en-US" b="1" baseline="0"/>
              <a:t>ý kiến có thể là đồng tình, có thể </a:t>
            </a:r>
            <a:r>
              <a:rPr lang="vi-VN" b="1" baseline="0"/>
              <a:t>đượ</a:t>
            </a:r>
            <a:r>
              <a:rPr lang="en-US" b="1" baseline="0"/>
              <a:t>c tranh luận. </a:t>
            </a:r>
            <a:r>
              <a:rPr lang="en-US" b="0" baseline="0"/>
              <a:t>Khi đó moderator phải </a:t>
            </a:r>
            <a:r>
              <a:rPr lang="en-US" sz="1200" b="0" i="0" u="none" kern="1200" baseline="0">
                <a:solidFill>
                  <a:schemeClr val="tx1"/>
                </a:solidFill>
                <a:effectLst/>
                <a:latin typeface="+mn-lt"/>
                <a:ea typeface="+mn-ea"/>
                <a:cs typeface="+mn-cs"/>
              </a:rPr>
              <a:t>CAN THIỆP </a:t>
            </a:r>
            <a:r>
              <a:rPr lang="en-US" sz="1200" b="0" i="0" kern="1200" baseline="0">
                <a:solidFill>
                  <a:schemeClr val="tx1"/>
                </a:solidFill>
                <a:effectLst/>
                <a:latin typeface="+mn-lt"/>
                <a:ea typeface="+mn-ea"/>
                <a:cs typeface="+mn-cs"/>
              </a:rPr>
              <a:t>khi cuộc thảo luận vượt ngoài tầm kiểm soát:</a:t>
            </a:r>
            <a:r>
              <a:rPr lang="en-US"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NGĂN CHẶN CÁC THẢO LUẬN </a:t>
            </a:r>
            <a:r>
              <a:rPr lang="en-US" sz="1200" b="1" i="0" kern="1200">
                <a:solidFill>
                  <a:schemeClr val="tx1"/>
                </a:solidFill>
                <a:effectLst/>
                <a:latin typeface="+mn-lt"/>
                <a:ea typeface="+mn-ea"/>
                <a:cs typeface="+mn-cs"/>
              </a:rPr>
              <a:t>CÓ</a:t>
            </a:r>
            <a:r>
              <a:rPr lang="en-US" sz="1200" b="1" i="0" kern="1200" baseline="0">
                <a:solidFill>
                  <a:schemeClr val="tx1"/>
                </a:solidFill>
                <a:effectLst/>
                <a:latin typeface="+mn-lt"/>
                <a:ea typeface="+mn-ea"/>
                <a:cs typeface="+mn-cs"/>
              </a:rPr>
              <a:t> CHIỀU HƯỚNG </a:t>
            </a:r>
            <a:r>
              <a:rPr lang="vi-VN" sz="1200" b="1" i="0" kern="1200">
                <a:solidFill>
                  <a:schemeClr val="tx1"/>
                </a:solidFill>
                <a:effectLst/>
                <a:latin typeface="+mn-lt"/>
                <a:ea typeface="+mn-ea"/>
                <a:cs typeface="+mn-cs"/>
              </a:rPr>
              <a:t>QUÁ CÁ</a:t>
            </a:r>
            <a:r>
              <a:rPr lang="en-US" sz="1200" b="1" i="0" kern="1200" baseline="0">
                <a:solidFill>
                  <a:schemeClr val="tx1"/>
                </a:solidFill>
                <a:effectLst/>
                <a:latin typeface="+mn-lt"/>
                <a:ea typeface="+mn-ea"/>
                <a:cs typeface="+mn-cs"/>
              </a:rPr>
              <a:t> NHÂN</a:t>
            </a:r>
            <a:r>
              <a:rPr lang="vi-VN" sz="1200" b="1" i="0" kern="1200">
                <a:solidFill>
                  <a:schemeClr val="tx1"/>
                </a:solidFill>
                <a:effectLst/>
                <a:latin typeface="+mn-lt"/>
                <a:ea typeface="+mn-ea"/>
                <a:cs typeface="+mn-cs"/>
              </a:rPr>
              <a:t>, </a:t>
            </a:r>
            <a:r>
              <a:rPr lang="en-US" b="1" baseline="0"/>
              <a:t>TẠM NGHỈ CUỘC HỌP...</a:t>
            </a:r>
            <a:r>
              <a:rPr lang="vi-VN" sz="1200" b="1" i="0" kern="1200">
                <a:solidFill>
                  <a:schemeClr val="tx1"/>
                </a:solidFill>
                <a:effectLst/>
                <a:latin typeface="+mn-lt"/>
                <a:ea typeface="+mn-ea"/>
                <a:cs typeface="+mn-cs"/>
              </a:rPr>
              <a:t> ĐỂ </a:t>
            </a:r>
            <a:r>
              <a:rPr lang="en-US" sz="1200" b="1" i="0" kern="1200">
                <a:solidFill>
                  <a:schemeClr val="tx1"/>
                </a:solidFill>
                <a:effectLst/>
                <a:latin typeface="+mn-lt"/>
                <a:ea typeface="+mn-ea"/>
                <a:cs typeface="+mn-cs"/>
              </a:rPr>
              <a:t>GIẢM</a:t>
            </a:r>
            <a:r>
              <a:rPr lang="en-US" sz="1200" b="1" i="0" kern="1200" baseline="0">
                <a:solidFill>
                  <a:schemeClr val="tx1"/>
                </a:solidFill>
                <a:effectLst/>
                <a:latin typeface="+mn-lt"/>
                <a:ea typeface="+mn-ea"/>
                <a:cs typeface="+mn-cs"/>
              </a:rPr>
              <a:t> BỚT CĂNG THẲNG</a:t>
            </a:r>
            <a:r>
              <a:rPr lang="vi-VN" sz="1200" b="1" i="0" kern="1200">
                <a:solidFill>
                  <a:schemeClr val="tx1"/>
                </a:solidFill>
                <a:effectLst/>
                <a:latin typeface="+mn-lt"/>
                <a:ea typeface="+mn-ea"/>
                <a:cs typeface="+mn-cs"/>
              </a:rPr>
              <a:t>.</a:t>
            </a:r>
            <a:endParaRPr lang="en-US" sz="1200" b="1" i="0" kern="1200">
              <a:solidFill>
                <a:schemeClr val="tx1"/>
              </a:solidFill>
              <a:effectLst/>
              <a:latin typeface="+mn-lt"/>
              <a:ea typeface="+mn-ea"/>
              <a:cs typeface="+mn-cs"/>
            </a:endParaRPr>
          </a:p>
        </p:txBody>
      </p:sp>
    </p:spTree>
    <p:extLst>
      <p:ext uri="{BB962C8B-B14F-4D97-AF65-F5344CB8AC3E}">
        <p14:creationId xmlns:p14="http://schemas.microsoft.com/office/powerpoint/2010/main" val="2683797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Vào cuối cuộc họp, </a:t>
            </a:r>
            <a:r>
              <a:rPr lang="en-US" sz="1200" b="0" i="0" kern="1200" dirty="0" err="1">
                <a:solidFill>
                  <a:schemeClr val="tx1"/>
                </a:solidFill>
                <a:effectLst/>
                <a:latin typeface="+mn-lt"/>
                <a:ea typeface="+mn-ea"/>
                <a:cs typeface="+mn-cs"/>
              </a:rPr>
              <a:t>phải</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quyết định </a:t>
            </a:r>
            <a:r>
              <a:rPr lang="en-US" sz="1200" b="0" i="0" kern="1200" dirty="0" err="1">
                <a:solidFill>
                  <a:schemeClr val="tx1"/>
                </a:solidFill>
                <a:effectLst/>
                <a:latin typeface="+mn-lt"/>
                <a:ea typeface="+mn-ea"/>
                <a:cs typeface="+mn-cs"/>
              </a:rPr>
              <a:t>vấn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đề</a:t>
            </a:r>
            <a:r>
              <a:rPr lang="en-US" sz="1200" b="0" i="0" kern="1200" baseline="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GÚT</a:t>
            </a:r>
            <a:r>
              <a:rPr lang="en-US" sz="1200" b="1" i="0" kern="1200" baseline="0" dirty="0">
                <a:solidFill>
                  <a:schemeClr val="tx1"/>
                </a:solidFill>
                <a:effectLst/>
                <a:latin typeface="+mn-lt"/>
                <a:ea typeface="+mn-ea"/>
                <a:cs typeface="+mn-cs"/>
              </a:rPr>
              <a:t> LẠI VẤN ĐỀ, ĐẾN LÚC </a:t>
            </a:r>
            <a:r>
              <a:rPr lang="en-US" sz="1200" b="1" i="0" kern="1200" dirty="0">
                <a:solidFill>
                  <a:schemeClr val="tx1"/>
                </a:solidFill>
                <a:effectLst/>
                <a:latin typeface="+mn-lt"/>
                <a:ea typeface="+mn-ea"/>
                <a:cs typeface="+mn-cs"/>
              </a:rPr>
              <a:t>KẾT</a:t>
            </a:r>
            <a:r>
              <a:rPr lang="en-US" sz="1200" b="1" i="0" kern="1200" baseline="0" dirty="0">
                <a:solidFill>
                  <a:schemeClr val="tx1"/>
                </a:solidFill>
                <a:effectLst/>
                <a:latin typeface="+mn-lt"/>
                <a:ea typeface="+mn-ea"/>
                <a:cs typeface="+mn-cs"/>
              </a:rPr>
              <a:t> THÚC CHƯA, CÓ CẦN PHẢI REWORK KHÔNG,</a:t>
            </a:r>
            <a:r>
              <a:rPr lang="en-US" sz="1200" b="1"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đôi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khi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dựa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trên</a:t>
            </a:r>
            <a:r>
              <a:rPr lang="en-US" sz="1200" b="0" i="0" kern="1200" baseline="0" dirty="0">
                <a:solidFill>
                  <a:schemeClr val="tx1"/>
                </a:solidFill>
                <a:effectLst/>
                <a:latin typeface="+mn-lt"/>
                <a:ea typeface="+mn-ea"/>
                <a:cs typeface="+mn-cs"/>
              </a:rPr>
              <a:t> exit criteria.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Cuối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cùng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người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điều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hành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thúc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cuộc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họp</a:t>
            </a:r>
            <a:endParaRPr lang="en-US"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Scribe </a:t>
            </a:r>
            <a:r>
              <a:rPr lang="en-US" sz="1200" b="1" i="0" kern="1200" baseline="0" dirty="0" err="1">
                <a:solidFill>
                  <a:schemeClr val="tx1"/>
                </a:solidFill>
                <a:effectLst/>
                <a:latin typeface="+mn-lt"/>
                <a:ea typeface="+mn-ea"/>
                <a:cs typeface="+mn-cs"/>
              </a:rPr>
              <a:t>ghi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nhận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lại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các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thỏa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thuận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trong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cuộc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họp</a:t>
            </a:r>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83797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Ví</a:t>
            </a:r>
            <a:r>
              <a:rPr lang="en-US" sz="1200" b="0" i="0" kern="1200" baseline="0">
                <a:solidFill>
                  <a:schemeClr val="tx1"/>
                </a:solidFill>
                <a:effectLst/>
                <a:latin typeface="+mn-lt"/>
                <a:ea typeface="+mn-ea"/>
                <a:cs typeface="+mn-cs"/>
              </a:rPr>
              <a:t> dụ, reviewer đề nghị có thêm nút Reset, author chấp nhận, hoặc reviewer khác đề nghị có thêm mục menu...</a:t>
            </a:r>
            <a:endParaRPr lang="en-US"/>
          </a:p>
        </p:txBody>
      </p:sp>
    </p:spTree>
    <p:extLst>
      <p:ext uri="{BB962C8B-B14F-4D97-AF65-F5344CB8AC3E}">
        <p14:creationId xmlns:p14="http://schemas.microsoft.com/office/powerpoint/2010/main" val="2349753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KHÔNG PHẢI TẤT CẢ CÁC LỖI ĐƯỢC TÌM THẤY </a:t>
            </a:r>
            <a:r>
              <a:rPr lang="en-US" sz="1200" b="0" i="0" kern="1200">
                <a:solidFill>
                  <a:schemeClr val="tx1"/>
                </a:solidFill>
                <a:effectLst/>
                <a:latin typeface="+mn-lt"/>
                <a:ea typeface="+mn-ea"/>
                <a:cs typeface="+mn-cs"/>
              </a:rPr>
              <a:t>ĐỀU</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ĐỂ LÀM LẠI</a:t>
            </a:r>
            <a:r>
              <a:rPr lang="en-US" sz="1200" b="1" i="0" kern="1200">
                <a:solidFill>
                  <a:schemeClr val="tx1"/>
                </a:solidFill>
                <a:effectLst/>
                <a:latin typeface="+mn-lt"/>
                <a:ea typeface="+mn-ea"/>
                <a:cs typeface="+mn-cs"/>
              </a:rPr>
              <a:t>,</a:t>
            </a:r>
            <a:r>
              <a:rPr lang="en-US" sz="1200" b="1" i="0" kern="1200" baseline="0">
                <a:solidFill>
                  <a:schemeClr val="tx1"/>
                </a:solidFill>
                <a:effectLst/>
                <a:latin typeface="+mn-lt"/>
                <a:ea typeface="+mn-ea"/>
                <a:cs typeface="+mn-cs"/>
              </a:rPr>
              <a:t> CÓ THỂ CÓ NHỮNG CHỖ ĐẾN CUỐI CUỘC HỌP VẪN CHƯA THỐNG NHẤT. T</a:t>
            </a:r>
            <a:r>
              <a:rPr lang="vi-VN" sz="1200" b="1" i="0" kern="1200">
                <a:solidFill>
                  <a:schemeClr val="tx1"/>
                </a:solidFill>
                <a:effectLst/>
                <a:latin typeface="+mn-lt"/>
                <a:ea typeface="+mn-ea"/>
                <a:cs typeface="+mn-cs"/>
              </a:rPr>
              <a:t>RÁCH NHIỆM CỦA TÁC GIẢ </a:t>
            </a:r>
            <a:r>
              <a:rPr lang="en-US" sz="1200" b="1" i="0" kern="1200">
                <a:solidFill>
                  <a:schemeClr val="tx1"/>
                </a:solidFill>
                <a:effectLst/>
                <a:latin typeface="+mn-lt"/>
                <a:ea typeface="+mn-ea"/>
                <a:cs typeface="+mn-cs"/>
              </a:rPr>
              <a:t>LÀ</a:t>
            </a:r>
            <a:r>
              <a:rPr lang="en-US" sz="1200" b="1"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ĐỂ </a:t>
            </a:r>
            <a:r>
              <a:rPr lang="en-US" sz="1200" b="0" i="0" kern="1200">
                <a:solidFill>
                  <a:schemeClr val="tx1"/>
                </a:solidFill>
                <a:effectLst/>
                <a:latin typeface="+mn-lt"/>
                <a:ea typeface="+mn-ea"/>
                <a:cs typeface="+mn-cs"/>
              </a:rPr>
              <a:t>PHÁN</a:t>
            </a:r>
            <a:r>
              <a:rPr lang="en-US" sz="1200" b="0" i="0" kern="1200" baseline="0">
                <a:solidFill>
                  <a:schemeClr val="tx1"/>
                </a:solidFill>
                <a:effectLst/>
                <a:latin typeface="+mn-lt"/>
                <a:ea typeface="+mn-ea"/>
                <a:cs typeface="+mn-cs"/>
              </a:rPr>
              <a:t> ĐOÁN XEM DEFECT</a:t>
            </a:r>
            <a:r>
              <a:rPr lang="vi-VN" sz="1200" b="0" i="0" kern="1200">
                <a:solidFill>
                  <a:schemeClr val="tx1"/>
                </a:solidFill>
                <a:effectLst/>
                <a:latin typeface="+mn-lt"/>
                <a:ea typeface="+mn-ea"/>
                <a:cs typeface="+mn-cs"/>
              </a:rPr>
              <a:t> CÓ </a:t>
            </a:r>
            <a:r>
              <a:rPr lang="en-US" sz="1200" b="0" i="0" kern="1200">
                <a:solidFill>
                  <a:schemeClr val="tx1"/>
                </a:solidFill>
                <a:effectLst/>
                <a:latin typeface="+mn-lt"/>
                <a:ea typeface="+mn-ea"/>
                <a:cs typeface="+mn-cs"/>
              </a:rPr>
              <a:t>PHẢI</a:t>
            </a:r>
            <a:r>
              <a:rPr lang="vi-VN" sz="1200" b="0" i="0" kern="1200">
                <a:solidFill>
                  <a:schemeClr val="tx1"/>
                </a:solidFill>
                <a:effectLst/>
                <a:latin typeface="+mn-lt"/>
                <a:ea typeface="+mn-ea"/>
                <a:cs typeface="+mn-cs"/>
              </a:rPr>
              <a:t> ĐƯỢC </a:t>
            </a:r>
            <a:r>
              <a:rPr lang="en-US" sz="1200" b="0" i="0" kern="1200">
                <a:solidFill>
                  <a:schemeClr val="tx1"/>
                </a:solidFill>
                <a:effectLst/>
                <a:latin typeface="+mn-lt"/>
                <a:ea typeface="+mn-ea"/>
                <a:cs typeface="+mn-cs"/>
              </a:rPr>
              <a:t>SỬA</a:t>
            </a:r>
            <a:r>
              <a:rPr lang="en-US" sz="1200" b="0" i="0" kern="1200" baseline="0">
                <a:solidFill>
                  <a:schemeClr val="tx1"/>
                </a:solidFill>
                <a:effectLst/>
                <a:latin typeface="+mn-lt"/>
                <a:ea typeface="+mn-ea"/>
                <a:cs typeface="+mn-cs"/>
              </a:rPr>
              <a:t> K</a:t>
            </a:r>
            <a:r>
              <a:rPr lang="vi-VN" sz="1200" b="0" i="0" kern="1200">
                <a:solidFill>
                  <a:schemeClr val="tx1"/>
                </a:solidFill>
                <a:effectLst/>
                <a:latin typeface="+mn-lt"/>
                <a:ea typeface="+mn-ea"/>
                <a:cs typeface="+mn-cs"/>
              </a:rPr>
              <a:t>.</a:t>
            </a:r>
            <a:endParaRPr lang="en-US" sz="1200" b="0" i="0" kern="1200" baseline="0">
              <a:solidFill>
                <a:schemeClr val="tx1"/>
              </a:solidFill>
              <a:effectLst/>
              <a:latin typeface="+mn-lt"/>
              <a:ea typeface="+mn-ea"/>
              <a:cs typeface="+mn-cs"/>
            </a:endParaRPr>
          </a:p>
          <a:p>
            <a:pPr marL="0" indent="0">
              <a:buFontTx/>
              <a:buNone/>
            </a:pPr>
            <a:r>
              <a:rPr lang="en-US" sz="1200" b="0" i="0" kern="1200" baseline="0">
                <a:solidFill>
                  <a:schemeClr val="tx1"/>
                </a:solidFill>
                <a:effectLst/>
                <a:latin typeface="+mn-lt"/>
                <a:ea typeface="+mn-ea"/>
                <a:cs typeface="+mn-cs"/>
              </a:rPr>
              <a:t>- Nếu vấn đề k đc sửa vì một lí do nào đó thì cũng phải báo cáo ra để biết rằng vấn đề này đã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author xem xét.</a:t>
            </a:r>
          </a:p>
        </p:txBody>
      </p:sp>
    </p:spTree>
    <p:extLst>
      <p:ext uri="{BB962C8B-B14F-4D97-AF65-F5344CB8AC3E}">
        <p14:creationId xmlns:p14="http://schemas.microsoft.com/office/powerpoint/2010/main" val="3601073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1266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1" i="0" kern="1200" baseline="0">
                <a:solidFill>
                  <a:schemeClr val="tx1"/>
                </a:solidFill>
                <a:effectLst/>
                <a:latin typeface="+mn-lt"/>
                <a:ea typeface="+mn-ea"/>
                <a:cs typeface="+mn-cs"/>
              </a:rPr>
              <a:t>- Khi Rework đã xong, </a:t>
            </a:r>
            <a:r>
              <a:rPr lang="en-US" sz="1200" b="0" i="0" kern="1200" baseline="0">
                <a:solidFill>
                  <a:schemeClr val="tx1"/>
                </a:solidFill>
                <a:effectLst/>
                <a:latin typeface="+mn-lt"/>
                <a:ea typeface="+mn-ea"/>
                <a:cs typeface="+mn-cs"/>
              </a:rPr>
              <a:t>tác giả, ng điều hành</a:t>
            </a:r>
            <a:r>
              <a:rPr lang="en-US" sz="1200" b="1" i="0" kern="1200" baseline="0">
                <a:solidFill>
                  <a:schemeClr val="tx1"/>
                </a:solidFill>
                <a:effectLst/>
                <a:latin typeface="+mn-lt"/>
                <a:ea typeface="+mn-ea"/>
                <a:cs typeface="+mn-cs"/>
              </a:rPr>
              <a:t>, ng quản lý hay ng chịu trách nhiệm chính </a:t>
            </a:r>
            <a:r>
              <a:rPr lang="en-US" sz="1200" b="0" i="0" kern="1200" baseline="0">
                <a:solidFill>
                  <a:schemeClr val="tx1"/>
                </a:solidFill>
                <a:effectLst/>
                <a:latin typeface="+mn-lt"/>
                <a:ea typeface="+mn-ea"/>
                <a:cs typeface="+mn-cs"/>
              </a:rPr>
              <a:t>sẽ xem xét 1 lần nữa.</a:t>
            </a:r>
            <a:r>
              <a:rPr lang="en-US" sz="1200" b="1"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Người điều hành sẽ</a:t>
            </a:r>
            <a:r>
              <a:rPr lang="en-US" sz="1200" b="0" i="0" kern="1200">
                <a:solidFill>
                  <a:schemeClr val="tx1"/>
                </a:solidFill>
                <a:effectLst/>
                <a:latin typeface="+mn-lt"/>
                <a:ea typeface="+mn-ea"/>
                <a:cs typeface="+mn-cs"/>
              </a:rPr>
              <a:t>:</a:t>
            </a:r>
          </a:p>
          <a:p>
            <a:pPr marL="457200" lvl="1" indent="0">
              <a:buFontTx/>
              <a:buNone/>
            </a:pPr>
            <a:r>
              <a:rPr lang="en-US" sz="1200" b="0" i="0" kern="1200" baseline="0">
                <a:solidFill>
                  <a:schemeClr val="tx1"/>
                </a:solidFill>
                <a:effectLst/>
                <a:latin typeface="+mn-lt"/>
                <a:ea typeface="+mn-ea"/>
                <a:cs typeface="+mn-cs"/>
              </a:rPr>
              <a:t>+ Kiểm tra các defect đã thống nhất trước đó đã được author giải quyết hết chưa</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Kiểm tra xem có tuân thủ các </a:t>
            </a:r>
            <a:r>
              <a:rPr lang="vi-VN" sz="1200" b="0" i="0" kern="1200">
                <a:solidFill>
                  <a:schemeClr val="tx1"/>
                </a:solidFill>
                <a:effectLst/>
                <a:latin typeface="+mn-lt"/>
                <a:ea typeface="+mn-ea"/>
                <a:cs typeface="+mn-cs"/>
              </a:rPr>
              <a:t>đ</a:t>
            </a:r>
            <a:r>
              <a:rPr lang="en-US" sz="1200" b="0" i="0" kern="1200">
                <a:solidFill>
                  <a:schemeClr val="tx1"/>
                </a:solidFill>
                <a:effectLst/>
                <a:latin typeface="+mn-lt"/>
                <a:ea typeface="+mn-ea"/>
                <a:cs typeface="+mn-cs"/>
              </a:rPr>
              <a:t>iều kiện d</a:t>
            </a:r>
            <a:r>
              <a:rPr lang="vi-VN" sz="1200" b="0" i="0" kern="1200">
                <a:solidFill>
                  <a:schemeClr val="tx1"/>
                </a:solidFill>
                <a:effectLst/>
                <a:latin typeface="+mn-lt"/>
                <a:ea typeface="+mn-ea"/>
                <a:cs typeface="+mn-cs"/>
              </a:rPr>
              <a:t>ừ</a:t>
            </a:r>
            <a:r>
              <a:rPr lang="en-US" sz="1200" b="0" i="0" kern="1200">
                <a:solidFill>
                  <a:schemeClr val="tx1"/>
                </a:solidFill>
                <a:effectLst/>
                <a:latin typeface="+mn-lt"/>
                <a:ea typeface="+mn-ea"/>
                <a:cs typeface="+mn-cs"/>
              </a:rPr>
              <a:t>ng không(dành</a:t>
            </a:r>
            <a:r>
              <a:rPr lang="en-US" sz="1200" b="0" i="0" kern="1200" baseline="0">
                <a:solidFill>
                  <a:schemeClr val="tx1"/>
                </a:solidFill>
                <a:effectLst/>
                <a:latin typeface="+mn-lt"/>
                <a:ea typeface="+mn-ea"/>
                <a:cs typeface="+mn-cs"/>
              </a:rPr>
              <a:t> cho những review formal)</a:t>
            </a:r>
            <a:endParaRPr lang="en-US" sz="1200" b="0"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baseline="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Nếu kết quả ok, quy trình review cho tài liệu kết thúc</a:t>
            </a:r>
            <a:r>
              <a:rPr lang="vi-VN" sz="1200" b="0" i="0" kern="1200">
                <a:solidFill>
                  <a:schemeClr val="tx1"/>
                </a:solidFill>
                <a:effectLst/>
                <a:latin typeface="+mn-lt"/>
                <a:ea typeface="+mn-ea"/>
                <a:cs typeface="+mn-cs"/>
              </a:rPr>
              <a:t> hoặc </a:t>
            </a:r>
            <a:r>
              <a:rPr lang="en-US" sz="1200" b="1" i="0" kern="1200" baseline="0">
                <a:solidFill>
                  <a:schemeClr val="tx1"/>
                </a:solidFill>
                <a:effectLst/>
                <a:latin typeface="+mn-lt"/>
                <a:ea typeface="+mn-ea"/>
                <a:cs typeface="+mn-cs"/>
              </a:rPr>
              <a:t>NẾU KẾT QUẢ K CHẤP NHẬN ĐC HAY MEETING QUÁ 2 GIỜ, họ sẽ </a:t>
            </a:r>
            <a:r>
              <a:rPr lang="en-US" sz="1200" b="0" i="0" kern="1200">
                <a:solidFill>
                  <a:schemeClr val="tx1"/>
                </a:solidFill>
                <a:effectLst/>
                <a:latin typeface="+mn-lt"/>
                <a:ea typeface="+mn-ea"/>
                <a:cs typeface="+mn-cs"/>
              </a:rPr>
              <a:t>quyết</a:t>
            </a:r>
            <a:r>
              <a:rPr lang="en-US" sz="1200" b="0" i="0" kern="1200" baseline="0">
                <a:solidFill>
                  <a:schemeClr val="tx1"/>
                </a:solidFill>
                <a:effectLst/>
                <a:latin typeface="+mn-lt"/>
                <a:ea typeface="+mn-ea"/>
                <a:cs typeface="+mn-cs"/>
              </a:rPr>
              <a:t> định có cần thiết thêm review hay k </a:t>
            </a:r>
            <a:r>
              <a:rPr lang="en-US" sz="1200" b="1" i="0" kern="1200" baseline="0">
                <a:solidFill>
                  <a:schemeClr val="tx1"/>
                </a:solidFill>
                <a:effectLst/>
                <a:latin typeface="+mn-lt"/>
                <a:ea typeface="+mn-ea"/>
                <a:cs typeface="+mn-cs"/>
              </a:rPr>
              <a:t>(cần review lại), cần lên lịch tổ chức 1 review khác. </a:t>
            </a:r>
            <a:endParaRPr lang="en-US" sz="1200" b="1"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C</a:t>
            </a:r>
            <a:r>
              <a:rPr lang="en-US" sz="1200" b="0" i="0" kern="1200">
                <a:solidFill>
                  <a:schemeClr val="tx1"/>
                </a:solidFill>
                <a:effectLst/>
                <a:latin typeface="+mn-lt"/>
                <a:ea typeface="+mn-ea"/>
                <a:cs typeface="+mn-cs"/>
              </a:rPr>
              <a:t>ho</a:t>
            </a:r>
            <a:r>
              <a:rPr lang="vi-VN" sz="1200" b="0" i="0" kern="1200">
                <a:solidFill>
                  <a:schemeClr val="tx1"/>
                </a:solidFill>
                <a:effectLst/>
                <a:latin typeface="+mn-lt"/>
                <a:ea typeface="+mn-ea"/>
                <a:cs typeface="+mn-cs"/>
              </a:rPr>
              <a:t> lưu hành</a:t>
            </a:r>
            <a:r>
              <a:rPr lang="en-US" sz="1200" b="0" i="0" kern="1200">
                <a:solidFill>
                  <a:schemeClr val="tx1"/>
                </a:solidFill>
                <a:effectLst/>
                <a:latin typeface="+mn-lt"/>
                <a:ea typeface="+mn-ea"/>
                <a:cs typeface="+mn-cs"/>
              </a:rPr>
              <a:t> (phân</a:t>
            </a:r>
            <a:r>
              <a:rPr lang="en-US" sz="1200" b="0" i="0" kern="1200" baseline="0">
                <a:solidFill>
                  <a:schemeClr val="tx1"/>
                </a:solidFill>
                <a:effectLst/>
                <a:latin typeface="+mn-lt"/>
                <a:ea typeface="+mn-ea"/>
                <a:cs typeface="+mn-cs"/>
              </a:rPr>
              <a:t> phối)</a:t>
            </a:r>
            <a:r>
              <a:rPr lang="vi-VN" sz="1200" b="0" i="0" kern="1200">
                <a:solidFill>
                  <a:schemeClr val="tx1"/>
                </a:solidFill>
                <a:effectLst/>
                <a:latin typeface="+mn-lt"/>
                <a:ea typeface="+mn-ea"/>
                <a:cs typeface="+mn-cs"/>
              </a:rPr>
              <a:t> các tài liệu</a:t>
            </a:r>
            <a:r>
              <a:rPr lang="en-US" sz="1200" b="0" i="0" kern="1200">
                <a:solidFill>
                  <a:schemeClr val="tx1"/>
                </a:solidFill>
                <a:effectLst/>
                <a:latin typeface="+mn-lt"/>
                <a:ea typeface="+mn-ea"/>
                <a:cs typeface="+mn-cs"/>
              </a:rPr>
              <a:t> đã</a:t>
            </a:r>
            <a:r>
              <a:rPr lang="en-US" sz="1200" b="0" i="0" kern="1200" baseline="0">
                <a:solidFill>
                  <a:schemeClr val="tx1"/>
                </a:solidFill>
                <a:effectLst/>
                <a:latin typeface="+mn-lt"/>
                <a:ea typeface="+mn-ea"/>
                <a:cs typeface="+mn-cs"/>
              </a:rPr>
              <a:t> được rework cho tất cả những người tham gia review và thu thập các thông tin phản hồi</a:t>
            </a:r>
            <a:endParaRPr lang="en-US" sz="1200" b="0" i="0" kern="1200">
              <a:solidFill>
                <a:schemeClr val="tx1"/>
              </a:solidFill>
              <a:effectLst/>
              <a:latin typeface="+mn-lt"/>
              <a:ea typeface="+mn-ea"/>
              <a:cs typeface="+mn-cs"/>
            </a:endParaRPr>
          </a:p>
          <a:p>
            <a:pPr marL="457200" lvl="1" indent="0">
              <a:buFontTx/>
              <a:buNone/>
            </a:pPr>
            <a:r>
              <a:rPr lang="en-US" sz="1200" b="1" i="0" u="none" kern="1200">
                <a:solidFill>
                  <a:schemeClr val="tx1"/>
                </a:solidFill>
                <a:effectLst/>
                <a:latin typeface="+mn-lt"/>
                <a:ea typeface="+mn-ea"/>
                <a:cs typeface="+mn-cs"/>
              </a:rPr>
              <a:t>+ </a:t>
            </a:r>
            <a:r>
              <a:rPr lang="en-US" sz="1200" b="0" i="0" u="none" kern="1200" baseline="0">
                <a:solidFill>
                  <a:schemeClr val="tx1"/>
                </a:solidFill>
                <a:effectLst/>
                <a:latin typeface="+mn-lt"/>
                <a:ea typeface="+mn-ea"/>
                <a:cs typeface="+mn-cs"/>
              </a:rPr>
              <a:t>Thu thập các số đo ở mỗi bước của quy trình, </a:t>
            </a:r>
            <a:r>
              <a:rPr lang="en-US" sz="1200" b="1" i="0" u="none" kern="1200" baseline="0">
                <a:solidFill>
                  <a:schemeClr val="tx1"/>
                </a:solidFill>
                <a:effectLst/>
                <a:latin typeface="+mn-lt"/>
                <a:ea typeface="+mn-ea"/>
                <a:cs typeface="+mn-cs"/>
              </a:rPr>
              <a:t>ĐC LƯU TRỮ ĐỂ DÙNG CHO VIỆC </a:t>
            </a:r>
            <a:r>
              <a:rPr lang="en-US" sz="1200" b="1" i="0" kern="1200" baseline="0">
                <a:solidFill>
                  <a:schemeClr val="tx1"/>
                </a:solidFill>
                <a:effectLst/>
                <a:latin typeface="+mn-lt"/>
                <a:ea typeface="+mn-ea"/>
                <a:cs typeface="+mn-cs"/>
              </a:rPr>
              <a:t>PHÂN TÍCH SAU NÀY. VD VỀ CÁC METRIC: number of defects found, number of defects found per page, time spent checking per page, total review effort, etc. </a:t>
            </a:r>
            <a:endParaRPr lang="en-US" sz="1200" b="0" i="1" kern="1200" baseline="0">
              <a:solidFill>
                <a:schemeClr val="tx1"/>
              </a:solidFill>
              <a:effectLst/>
              <a:latin typeface="+mn-lt"/>
              <a:ea typeface="+mn-ea"/>
              <a:cs typeface="+mn-cs"/>
            </a:endParaRPr>
          </a:p>
        </p:txBody>
      </p:sp>
    </p:spTree>
    <p:extLst>
      <p:ext uri="{BB962C8B-B14F-4D97-AF65-F5344CB8AC3E}">
        <p14:creationId xmlns:p14="http://schemas.microsoft.com/office/powerpoint/2010/main" val="946325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Mục</a:t>
            </a:r>
            <a:r>
              <a:rPr lang="en-US" b="0" baseline="0"/>
              <a:t> đích?? - Các độ đo đc dùng để </a:t>
            </a:r>
            <a:r>
              <a:rPr lang="en-US" sz="1200" b="1" i="0" u="none" kern="1200">
                <a:solidFill>
                  <a:schemeClr val="tx1"/>
                </a:solidFill>
                <a:effectLst/>
                <a:latin typeface="+mn-lt"/>
                <a:ea typeface="+mn-ea"/>
                <a:cs typeface="+mn-cs"/>
              </a:rPr>
              <a:t>LẬP KẾ HOẠCH, THEO DÕI, CẢI THIỆN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review sau này. </a:t>
            </a:r>
          </a:p>
          <a:p>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độ đo này đc thu thập sau mỗi đợt review</a:t>
            </a:r>
            <a:endParaRPr lang="en-US" sz="1200" b="0" i="0" kern="1200">
              <a:solidFill>
                <a:schemeClr val="tx1"/>
              </a:solidFill>
              <a:effectLst/>
              <a:latin typeface="+mn-lt"/>
              <a:ea typeface="+mn-ea"/>
              <a:cs typeface="+mn-cs"/>
            </a:endParaRPr>
          </a:p>
          <a:p>
            <a:pPr marL="171450" indent="-171450">
              <a:buFontTx/>
              <a:buChar char="-"/>
            </a:pPr>
            <a:r>
              <a:rPr lang="en-US"/>
              <a:t>Review rate: SL TRANG </a:t>
            </a:r>
            <a:r>
              <a:rPr lang="vi-VN"/>
              <a:t>ĐƯỢ</a:t>
            </a:r>
            <a:r>
              <a:rPr lang="en-US"/>
              <a:t>C</a:t>
            </a:r>
            <a:r>
              <a:rPr lang="en-US" baseline="0"/>
              <a:t> REVIEW TRONG 1 GIỜ</a:t>
            </a:r>
            <a:endParaRPr lang="en-US"/>
          </a:p>
          <a:p>
            <a:pPr marL="628650" lvl="1" indent="-171450">
              <a:buFontTx/>
              <a:buChar char="-"/>
            </a:pPr>
            <a:r>
              <a:rPr lang="en-US"/>
              <a:t>VD/ 100 trang review trong 2 giờ</a:t>
            </a:r>
            <a:r>
              <a:rPr lang="en-US" baseline="0"/>
              <a:t> </a:t>
            </a:r>
            <a:r>
              <a:rPr lang="en-US" baseline="0">
                <a:sym typeface="Wingdings" pitchFamily="2" charset="2"/>
              </a:rPr>
              <a:t> 50 trang/giờ</a:t>
            </a:r>
          </a:p>
          <a:p>
            <a:pPr marL="171450" lvl="0" indent="-171450">
              <a:buFontTx/>
              <a:buChar char="-"/>
            </a:pPr>
            <a:r>
              <a:rPr lang="en-US"/>
              <a:t>Review effort: </a:t>
            </a:r>
            <a:r>
              <a:rPr lang="en-US" b="0"/>
              <a:t>THỜI</a:t>
            </a:r>
            <a:r>
              <a:rPr lang="en-US" b="0" baseline="0"/>
              <a:t> GIAN REVIEW 1 TRANG</a:t>
            </a:r>
            <a:endParaRPr lang="en-US" b="0"/>
          </a:p>
          <a:p>
            <a:pPr marL="628650" lvl="1" indent="-171450">
              <a:buFontTx/>
              <a:buChar char="-"/>
            </a:pPr>
            <a:r>
              <a:rPr lang="en-US"/>
              <a:t>VD/ 2gio</a:t>
            </a:r>
            <a:r>
              <a:rPr lang="en-US" baseline="0"/>
              <a:t> cho 2 trang </a:t>
            </a:r>
            <a:r>
              <a:rPr lang="en-US" baseline="0">
                <a:sym typeface="Wingdings" pitchFamily="2" charset="2"/>
              </a:rPr>
              <a:t> mỗi trang 1 giờ</a:t>
            </a:r>
            <a:endParaRPr lang="en-US"/>
          </a:p>
          <a:p>
            <a:pPr marL="171450" lvl="0" indent="-171450">
              <a:buFontTx/>
              <a:buChar char="-"/>
            </a:pPr>
            <a:r>
              <a:rPr lang="en-US"/>
              <a:t>Defect finding rate: </a:t>
            </a:r>
            <a:r>
              <a:rPr lang="en-US" b="0"/>
              <a:t>SỐ</a:t>
            </a:r>
            <a:r>
              <a:rPr lang="en-US" b="0" baseline="0"/>
              <a:t> LỖI TÌM ĐC TRONG 1 GIỜ</a:t>
            </a:r>
            <a:endParaRPr lang="en-US" b="0"/>
          </a:p>
          <a:p>
            <a:pPr marL="171450" lvl="0" indent="-171450">
              <a:buFontTx/>
              <a:buChar char="-"/>
            </a:pPr>
            <a:r>
              <a:rPr lang="en-US"/>
              <a:t>Defect finding effort</a:t>
            </a:r>
          </a:p>
          <a:p>
            <a:endParaRPr lang="en-US"/>
          </a:p>
        </p:txBody>
      </p:sp>
    </p:spTree>
    <p:extLst>
      <p:ext uri="{BB962C8B-B14F-4D97-AF65-F5344CB8AC3E}">
        <p14:creationId xmlns:p14="http://schemas.microsoft.com/office/powerpoint/2010/main" val="1429345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5544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9A9F5-1D5D-4C56-9CE7-7C86B4EB4B5A}" type="slidenum">
              <a:rPr lang="en-US"/>
              <a:pPr/>
              <a:t>32</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83647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We carefully examine requirements, designs and code</a:t>
            </a:r>
            <a:r>
              <a:rPr lang="en-US"/>
              <a:t>, usually with automated assistance to ferret out additional defects </a:t>
            </a:r>
            <a:r>
              <a:rPr lang="en-US" b="1"/>
              <a:t>before the code is actually run</a:t>
            </a:r>
            <a:r>
              <a:rPr lang="en-US"/>
              <a:t>. Thus, what is called static analysis is just another form of testing</a:t>
            </a:r>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a:t>VẬY</a:t>
            </a:r>
            <a:r>
              <a:rPr lang="en-US" b="0" baseline="0"/>
              <a:t> KHI NÀO THÌ LÀM </a:t>
            </a:r>
            <a:r>
              <a:rPr lang="en-GB"/>
              <a:t>Static analysis? – Sau khi có</a:t>
            </a:r>
            <a:r>
              <a:rPr lang="en-GB" baseline="0"/>
              <a:t>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a:p>
          <a:p>
            <a:pPr marL="0" marR="0" indent="0" algn="l" defTabSz="914400" rtl="0" eaLnBrk="1" fontAlgn="auto" latinLnBrk="0" hangingPunct="1">
              <a:lnSpc>
                <a:spcPct val="100000"/>
              </a:lnSpc>
              <a:spcBef>
                <a:spcPts val="0"/>
              </a:spcBef>
              <a:spcAft>
                <a:spcPts val="0"/>
              </a:spcAft>
              <a:buClrTx/>
              <a:buSzTx/>
              <a:buFontTx/>
              <a:buNone/>
              <a:tabLst/>
              <a:defRPr/>
            </a:pPr>
            <a:r>
              <a:rPr lang="en-US" b="0"/>
              <a:t>BS 7925-1: </a:t>
            </a:r>
            <a:r>
              <a:rPr lang="en-US" sz="1200" b="0" i="0" kern="1200">
                <a:solidFill>
                  <a:schemeClr val="tx1"/>
                </a:solidFill>
                <a:effectLst/>
                <a:latin typeface="+mn-lt"/>
                <a:ea typeface="+mn-ea"/>
                <a:cs typeface="+mn-cs"/>
              </a:rPr>
              <a:t>Glossary of terms used in software testing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a:p>
        </p:txBody>
      </p:sp>
    </p:spTree>
    <p:extLst>
      <p:ext uri="{BB962C8B-B14F-4D97-AF65-F5344CB8AC3E}">
        <p14:creationId xmlns:p14="http://schemas.microsoft.com/office/powerpoint/2010/main" val="3538386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a:t>Convention: quy tắc</a:t>
            </a:r>
            <a:endParaRPr lang="en-US" altLang="ja-JP" sz="1200" b="0">
              <a:solidFill>
                <a:srgbClr val="000000"/>
              </a:solidFill>
              <a:ea typeface="ＭＳ Ｐゴシック" panose="020B0600070205080204" pitchFamily="50" charset="-128"/>
            </a:endParaRPr>
          </a:p>
          <a:p>
            <a:r>
              <a:rPr lang="en-US" altLang="ja-JP" sz="1200">
                <a:solidFill>
                  <a:srgbClr val="000000"/>
                </a:solidFill>
                <a:ea typeface="ＭＳ Ｐゴシック" panose="020B0600070205080204" pitchFamily="50" charset="-128"/>
              </a:rPr>
              <a:t>thumb</a:t>
            </a:r>
            <a:endParaRPr lang="en-US"/>
          </a:p>
        </p:txBody>
      </p:sp>
      <p:sp>
        <p:nvSpPr>
          <p:cNvPr id="4" name="Slide Number Placeholder 3"/>
          <p:cNvSpPr>
            <a:spLocks noGrp="1"/>
          </p:cNvSpPr>
          <p:nvPr>
            <p:ph type="sldNum" sz="quarter" idx="10"/>
          </p:nvPr>
        </p:nvSpPr>
        <p:spPr/>
        <p:txBody>
          <a:bodyPr/>
          <a:lstStyle/>
          <a:p>
            <a:fld id="{25A1B8BA-E2E4-45D1-A50E-58D69DED5153}" type="slidenum">
              <a:rPr lang="vi-VN" smtClean="0"/>
              <a:pPr/>
              <a:t>36</a:t>
            </a:fld>
            <a:endParaRPr lang="vi-VN"/>
          </a:p>
        </p:txBody>
      </p:sp>
    </p:spTree>
    <p:extLst>
      <p:ext uri="{BB962C8B-B14F-4D97-AF65-F5344CB8AC3E}">
        <p14:creationId xmlns:p14="http://schemas.microsoft.com/office/powerpoint/2010/main" val="3025107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Demand: </a:t>
            </a:r>
            <a:r>
              <a:rPr lang="vi-VN"/>
              <a:t>đò</a:t>
            </a:r>
            <a:r>
              <a:rPr lang="en-US"/>
              <a:t>i hỏi</a:t>
            </a:r>
          </a:p>
          <a:p>
            <a:r>
              <a:rPr lang="en-US"/>
              <a:t>Distract: làm sao lãng</a:t>
            </a:r>
          </a:p>
          <a:p>
            <a:r>
              <a:rPr lang="en-US"/>
              <a:t>-</a:t>
            </a:r>
            <a:r>
              <a:rPr lang="en-US" baseline="0"/>
              <a:t> Số luật quá lớn</a:t>
            </a:r>
          </a:p>
          <a:p>
            <a:r>
              <a:rPr lang="en-US" baseline="0"/>
              <a:t>- Liên quan nhau</a:t>
            </a:r>
          </a:p>
          <a:p>
            <a:r>
              <a:rPr lang="en-US"/>
              <a:t>- Làm sao lãng những lỗi khác</a:t>
            </a:r>
          </a:p>
          <a:p>
            <a:endParaRPr lang="en-US"/>
          </a:p>
        </p:txBody>
      </p:sp>
    </p:spTree>
    <p:extLst>
      <p:ext uri="{BB962C8B-B14F-4D97-AF65-F5344CB8AC3E}">
        <p14:creationId xmlns:p14="http://schemas.microsoft.com/office/powerpoint/2010/main" val="3418616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baseline="0"/>
              <a:t> Cách dùng tab và thụt </a:t>
            </a:r>
            <a:r>
              <a:rPr lang="vi-VN" baseline="0"/>
              <a:t>đầ</a:t>
            </a:r>
            <a:r>
              <a:rPr lang="en-US" baseline="0"/>
              <a:t>u dòng</a:t>
            </a:r>
          </a:p>
          <a:p>
            <a:r>
              <a:rPr lang="en-US"/>
              <a:t>- Độ dài dòng</a:t>
            </a:r>
          </a:p>
          <a:p>
            <a:r>
              <a:rPr lang="en-US"/>
              <a:t>- Cách ngắt dòng</a:t>
            </a:r>
          </a:p>
          <a:p>
            <a:r>
              <a:rPr lang="en-US"/>
              <a:t>- Cách</a:t>
            </a:r>
            <a:r>
              <a:rPr lang="en-US" baseline="0"/>
              <a:t> d</a:t>
            </a:r>
            <a:r>
              <a:rPr lang="en-US"/>
              <a:t>ùng comment</a:t>
            </a:r>
          </a:p>
          <a:p>
            <a:r>
              <a:rPr lang="en-US"/>
              <a:t>- Số l</a:t>
            </a:r>
            <a:r>
              <a:rPr lang="vi-VN"/>
              <a:t>ượ</a:t>
            </a:r>
            <a:r>
              <a:rPr lang="en-US"/>
              <a:t>ng khai báo/dòng</a:t>
            </a:r>
          </a:p>
        </p:txBody>
      </p:sp>
      <p:sp>
        <p:nvSpPr>
          <p:cNvPr id="4" name="Slide Number Placeholder 3"/>
          <p:cNvSpPr>
            <a:spLocks noGrp="1"/>
          </p:cNvSpPr>
          <p:nvPr>
            <p:ph type="sldNum" sz="quarter" idx="10"/>
          </p:nvPr>
        </p:nvSpPr>
        <p:spPr/>
        <p:txBody>
          <a:bodyPr/>
          <a:lstStyle/>
          <a:p>
            <a:fld id="{25A1B8BA-E2E4-45D1-A50E-58D69DED5153}" type="slidenum">
              <a:rPr lang="vi-VN" smtClean="0"/>
              <a:pPr/>
              <a:t>39</a:t>
            </a:fld>
            <a:endParaRPr lang="vi-VN"/>
          </a:p>
        </p:txBody>
      </p:sp>
    </p:spTree>
    <p:extLst>
      <p:ext uri="{BB962C8B-B14F-4D97-AF65-F5344CB8AC3E}">
        <p14:creationId xmlns:p14="http://schemas.microsoft.com/office/powerpoint/2010/main" val="2584397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baseline="0"/>
              <a:t> Cách dùng dòng trống</a:t>
            </a:r>
          </a:p>
          <a:p>
            <a:r>
              <a:rPr lang="en-US" baseline="0"/>
              <a:t>- Cách dùng space</a:t>
            </a:r>
            <a:endParaRPr lang="en-US"/>
          </a:p>
        </p:txBody>
      </p:sp>
      <p:sp>
        <p:nvSpPr>
          <p:cNvPr id="4" name="Slide Number Placeholder 3"/>
          <p:cNvSpPr>
            <a:spLocks noGrp="1"/>
          </p:cNvSpPr>
          <p:nvPr>
            <p:ph type="sldNum" sz="quarter" idx="10"/>
          </p:nvPr>
        </p:nvSpPr>
        <p:spPr/>
        <p:txBody>
          <a:bodyPr/>
          <a:lstStyle/>
          <a:p>
            <a:fld id="{25A1B8BA-E2E4-45D1-A50E-58D69DED5153}" type="slidenum">
              <a:rPr lang="vi-VN" smtClean="0"/>
              <a:pPr/>
              <a:t>40</a:t>
            </a:fld>
            <a:endParaRPr lang="vi-VN"/>
          </a:p>
        </p:txBody>
      </p:sp>
    </p:spTree>
    <p:extLst>
      <p:ext uri="{BB962C8B-B14F-4D97-AF65-F5344CB8AC3E}">
        <p14:creationId xmlns:p14="http://schemas.microsoft.com/office/powerpoint/2010/main" val="37894524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Abbreviations  tóm</a:t>
            </a:r>
            <a:r>
              <a:rPr lang="en-US" baseline="0"/>
              <a:t> tắt</a:t>
            </a:r>
          </a:p>
          <a:p>
            <a:r>
              <a:rPr lang="en-US"/>
              <a:t>indicate cho biết</a:t>
            </a:r>
          </a:p>
          <a:p>
            <a:r>
              <a:rPr lang="en-US"/>
              <a:t>Identifier</a:t>
            </a:r>
            <a:r>
              <a:rPr lang="en-US" baseline="0"/>
              <a:t> nhận dạng</a:t>
            </a:r>
            <a:endParaRPr lang="en-US"/>
          </a:p>
        </p:txBody>
      </p:sp>
      <p:sp>
        <p:nvSpPr>
          <p:cNvPr id="4" name="Slide Number Placeholder 3"/>
          <p:cNvSpPr>
            <a:spLocks noGrp="1"/>
          </p:cNvSpPr>
          <p:nvPr>
            <p:ph type="sldNum" sz="quarter" idx="10"/>
          </p:nvPr>
        </p:nvSpPr>
        <p:spPr/>
        <p:txBody>
          <a:bodyPr/>
          <a:lstStyle/>
          <a:p>
            <a:fld id="{25A1B8BA-E2E4-45D1-A50E-58D69DED5153}" type="slidenum">
              <a:rPr lang="vi-VN" smtClean="0"/>
              <a:pPr/>
              <a:t>41</a:t>
            </a:fld>
            <a:endParaRPr lang="vi-VN"/>
          </a:p>
        </p:txBody>
      </p:sp>
    </p:spTree>
    <p:extLst>
      <p:ext uri="{BB962C8B-B14F-4D97-AF65-F5344CB8AC3E}">
        <p14:creationId xmlns:p14="http://schemas.microsoft.com/office/powerpoint/2010/main" val="38385963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Có phân</a:t>
            </a:r>
            <a:r>
              <a:rPr lang="en-US" baseline="0"/>
              <a:t> tích trong Visual Studio, CHỨC NĂNG Analyze\Calculate Code Metrics</a:t>
            </a:r>
            <a:endParaRPr lang="en-US"/>
          </a:p>
        </p:txBody>
      </p:sp>
    </p:spTree>
    <p:extLst>
      <p:ext uri="{BB962C8B-B14F-4D97-AF65-F5344CB8AC3E}">
        <p14:creationId xmlns:p14="http://schemas.microsoft.com/office/powerpoint/2010/main" val="370368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Đo</a:t>
            </a:r>
            <a:r>
              <a:rPr lang="en-US" baseline="0"/>
              <a:t> độ phức tạp về cấu trúc của đoạn mã (i.e. </a:t>
            </a:r>
            <a:r>
              <a:rPr lang="en-US" b="1"/>
              <a:t>ĐO</a:t>
            </a:r>
            <a:r>
              <a:rPr lang="en-US" b="1" baseline="0"/>
              <a:t> SỐ ĐƯỜNG ĐI ĐỘC LẬP TRONG ĐOẠN MÃ)</a:t>
            </a:r>
          </a:p>
          <a:p>
            <a:pPr marL="457200" lvl="1" indent="0">
              <a:buFontTx/>
              <a:buNone/>
            </a:pPr>
            <a:r>
              <a:rPr lang="en-US" baseline="0"/>
              <a:t>+ Cấu trúc càng phức tạp thì độ đo càng lớn</a:t>
            </a:r>
          </a:p>
          <a:p>
            <a:pPr marL="0" lvl="0" indent="0">
              <a:buFontTx/>
              <a:buNone/>
            </a:pPr>
            <a:r>
              <a:rPr lang="en-US" baseline="0"/>
              <a:t>- Do đó, s</a:t>
            </a:r>
            <a:r>
              <a:rPr lang="vi-VN" baseline="0"/>
              <a:t>ố cyclomatic có thể được sử dụng để ước tính testability</a:t>
            </a:r>
            <a:r>
              <a:rPr lang="en-US" baseline="0"/>
              <a:t> (</a:t>
            </a:r>
            <a:r>
              <a:rPr lang="en-US" b="1" baseline="0"/>
              <a:t>KHỐI LƯỢNG KIỂM THỬ</a:t>
            </a:r>
            <a:r>
              <a:rPr lang="en-US" baseline="0"/>
              <a:t>)</a:t>
            </a:r>
            <a:r>
              <a:rPr lang="vi-VN" baseline="0"/>
              <a:t> và </a:t>
            </a:r>
            <a:r>
              <a:rPr lang="en-US" baseline="0"/>
              <a:t>tính </a:t>
            </a:r>
            <a:r>
              <a:rPr lang="vi-VN" baseline="0"/>
              <a:t>bảo trì </a:t>
            </a:r>
            <a:r>
              <a:rPr lang="en-US" baseline="0"/>
              <a:t>(</a:t>
            </a:r>
            <a:r>
              <a:rPr lang="en-US" b="1" baseline="0"/>
              <a:t>vì tính dễ hiểu của ct là bảo trì dễ dàng, số </a:t>
            </a:r>
            <a:r>
              <a:rPr lang="vi-VN" b="1" baseline="0"/>
              <a:t>cyclomatic </a:t>
            </a:r>
            <a:r>
              <a:rPr lang="en-US" b="1" baseline="0"/>
              <a:t>càng lớn thì ct càng khó hiểu</a:t>
            </a:r>
            <a:r>
              <a:rPr lang="en-US" baseline="0"/>
              <a:t>)</a:t>
            </a:r>
            <a:r>
              <a:rPr lang="vi-VN" baseline="0"/>
              <a:t>.</a:t>
            </a:r>
            <a:endParaRPr lang="en-US" baseline="0"/>
          </a:p>
          <a:p>
            <a:pPr marL="0" lvl="0" indent="0">
              <a:buFontTx/>
              <a:buNone/>
            </a:pPr>
            <a:r>
              <a:rPr lang="en-US" baseline="0"/>
              <a:t>- Có nhiều cách tính:</a:t>
            </a:r>
          </a:p>
          <a:p>
            <a:pPr marL="457200" lvl="1" indent="0">
              <a:buFontTx/>
              <a:buNone/>
            </a:pPr>
            <a:r>
              <a:rPr lang="en-US" baseline="0"/>
              <a:t>+ Cách dễ nhất là = số decision+1</a:t>
            </a:r>
          </a:p>
          <a:p>
            <a:pPr marL="457200" lvl="1" indent="0">
              <a:buFontTx/>
              <a:buNone/>
            </a:pPr>
            <a:r>
              <a:rPr lang="en-US" baseline="0"/>
              <a:t>+ Dùng control flow graph (nếu chỉ tính trên 1 component, 1 hàm... thì P=1)</a:t>
            </a:r>
          </a:p>
        </p:txBody>
      </p:sp>
    </p:spTree>
    <p:extLst>
      <p:ext uri="{BB962C8B-B14F-4D97-AF65-F5344CB8AC3E}">
        <p14:creationId xmlns:p14="http://schemas.microsoft.com/office/powerpoint/2010/main" val="73041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E-N+2P=8-7+1=3</a:t>
            </a:r>
          </a:p>
        </p:txBody>
      </p:sp>
    </p:spTree>
    <p:extLst>
      <p:ext uri="{BB962C8B-B14F-4D97-AF65-F5344CB8AC3E}">
        <p14:creationId xmlns:p14="http://schemas.microsoft.com/office/powerpoint/2010/main" val="15029769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Có nhiều loại </a:t>
            </a:r>
            <a:r>
              <a:rPr lang="vi-VN"/>
              <a:t>độ</a:t>
            </a:r>
            <a:r>
              <a:rPr lang="en-US"/>
              <a:t> </a:t>
            </a:r>
            <a:r>
              <a:rPr lang="vi-VN"/>
              <a:t>đ</a:t>
            </a:r>
            <a:r>
              <a:rPr lang="en-US"/>
              <a:t>o cấu trúc khác nhau</a:t>
            </a:r>
          </a:p>
        </p:txBody>
      </p:sp>
    </p:spTree>
    <p:extLst>
      <p:ext uri="{BB962C8B-B14F-4D97-AF65-F5344CB8AC3E}">
        <p14:creationId xmlns:p14="http://schemas.microsoft.com/office/powerpoint/2010/main" val="15313627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EB7451A-5D5C-4EC5-96DC-84256B5B289B}" type="slidenum">
              <a:rPr lang="ar-SA"/>
              <a:pPr/>
              <a:t>46</a:t>
            </a:fld>
            <a:endParaRPr lang="en-GB"/>
          </a:p>
        </p:txBody>
      </p:sp>
      <p:sp>
        <p:nvSpPr>
          <p:cNvPr id="114690" name="Rectangle 2"/>
          <p:cNvSpPr>
            <a:spLocks noGrp="1" noRot="1" noChangeAspect="1" noChangeArrowheads="1" noTextEdit="1"/>
          </p:cNvSpPr>
          <p:nvPr>
            <p:ph type="sldImg"/>
          </p:nvPr>
        </p:nvSpPr>
        <p:spPr>
          <a:xfrm>
            <a:off x="1298575" y="768350"/>
            <a:ext cx="4273550" cy="3205163"/>
          </a:xfrm>
          <a:ln cap="flat"/>
        </p:spPr>
      </p:sp>
      <p:sp>
        <p:nvSpPr>
          <p:cNvPr id="2" name="Notes Placeholder 1"/>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a:t>- Để xác định:</a:t>
            </a:r>
            <a:endParaRPr lang="en-US" b="0"/>
          </a:p>
          <a:p>
            <a:pPr marL="457200" lvl="1" indent="0">
              <a:buFontTx/>
              <a:buNone/>
            </a:pPr>
            <a:r>
              <a:rPr lang="en-US" b="0"/>
              <a:t>+ </a:t>
            </a:r>
            <a:r>
              <a:rPr lang="vi-VN" b="0"/>
              <a:t>vòng lặp vô hạn</a:t>
            </a:r>
            <a:endParaRPr lang="en-US" b="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a:t>+ đa</a:t>
            </a:r>
            <a:r>
              <a:rPr lang="en-US" b="0" baseline="0"/>
              <a:t> </a:t>
            </a:r>
            <a:r>
              <a:rPr lang="en-US" b="0"/>
              <a:t>vòng</a:t>
            </a:r>
            <a:r>
              <a:rPr lang="en-US" b="0" baseline="0"/>
              <a:t> lặp</a:t>
            </a:r>
            <a:endParaRPr lang="en-US" b="0"/>
          </a:p>
          <a:p>
            <a:pPr marL="457200" lvl="1" indent="0">
              <a:buFontTx/>
              <a:buNone/>
            </a:pPr>
            <a:r>
              <a:rPr lang="en-US" b="0"/>
              <a:t>+ kt đoạn ct</a:t>
            </a:r>
            <a:r>
              <a:rPr lang="en-US" b="0" baseline="0"/>
              <a:t> ko thể thực thi </a:t>
            </a:r>
          </a:p>
          <a:p>
            <a:pPr marL="0" lvl="0" indent="0">
              <a:buFontTx/>
              <a:buNone/>
            </a:pPr>
            <a:r>
              <a:rPr lang="en-US" b="0"/>
              <a:t>- Có</a:t>
            </a:r>
            <a:r>
              <a:rPr lang="en-US" b="0" baseline="0"/>
              <a:t> thể sd</a:t>
            </a:r>
            <a:r>
              <a:rPr lang="en-US" b="0"/>
              <a:t> CFG</a:t>
            </a:r>
            <a:r>
              <a:rPr lang="en-US" b="0" baseline="0"/>
              <a:t> để biểu diễn cấu trúc đk (</a:t>
            </a:r>
            <a:r>
              <a:rPr lang="en-US" b="1" baseline="0"/>
              <a:t>còn pp khác: </a:t>
            </a:r>
            <a:endParaRPr lang="en-US" b="0"/>
          </a:p>
          <a:p>
            <a:pPr marL="0" indent="0">
              <a:buFontTx/>
              <a:buNone/>
            </a:pPr>
            <a:r>
              <a:rPr lang="en-US" b="1"/>
              <a:t>- Vc phân</a:t>
            </a:r>
            <a:r>
              <a:rPr lang="en-US" b="1" baseline="0"/>
              <a:t> tích này đc đánh giá thông qua các độ đo</a:t>
            </a:r>
            <a:r>
              <a:rPr lang="en-US" b="0" baseline="0"/>
              <a:t>: số mức lồng; độ phức tạp </a:t>
            </a:r>
            <a:r>
              <a:rPr lang="en-US"/>
              <a:t>cyclomatic</a:t>
            </a:r>
          </a:p>
        </p:txBody>
      </p:sp>
    </p:spTree>
    <p:extLst>
      <p:ext uri="{BB962C8B-B14F-4D97-AF65-F5344CB8AC3E}">
        <p14:creationId xmlns:p14="http://schemas.microsoft.com/office/powerpoint/2010/main" val="14088470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a:t>(là phần đoạn mã mà k bao giờ đc thực thi), đôi khi có thể gọi là dead code mặc dù bản chất khác nhau (dead code là đoạn mã có thể thực thi nhưng ko có ảnh hưởng đến kết quả)</a:t>
            </a:r>
            <a:endParaRPr lang="en-US" b="0"/>
          </a:p>
        </p:txBody>
      </p:sp>
    </p:spTree>
    <p:extLst>
      <p:ext uri="{BB962C8B-B14F-4D97-AF65-F5344CB8AC3E}">
        <p14:creationId xmlns:p14="http://schemas.microsoft.com/office/powerpoint/2010/main" val="20291483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a:t>- </a:t>
            </a:r>
            <a:r>
              <a:rPr lang="vi-VN" baseline="0"/>
              <a:t>Tập trung vào </a:t>
            </a:r>
            <a:r>
              <a:rPr lang="en-US" baseline="0"/>
              <a:t>những chỗ </a:t>
            </a:r>
            <a:r>
              <a:rPr lang="vi-VN" baseline="0"/>
              <a:t>xuất hiện của các biến</a:t>
            </a:r>
            <a:r>
              <a:rPr lang="en-US" baseline="0"/>
              <a:t>.</a:t>
            </a:r>
          </a:p>
          <a:p>
            <a:pPr marL="0" indent="0">
              <a:buFontTx/>
              <a:buNone/>
            </a:pPr>
            <a:r>
              <a:rPr lang="en-US" b="1" baseline="0"/>
              <a:t>- Thường tìm ra những </a:t>
            </a:r>
            <a:r>
              <a:rPr lang="en-US"/>
              <a:t>anomalies (</a:t>
            </a:r>
            <a:r>
              <a:rPr lang="en-US" b="1"/>
              <a:t>bất</a:t>
            </a:r>
            <a:r>
              <a:rPr lang="en-US" b="1" baseline="0"/>
              <a:t> thường: i.e. ko chắc là defect, PM vẫn chạy đúng</a:t>
            </a:r>
            <a:r>
              <a:rPr lang="en-US" baseline="0"/>
              <a:t>). Các lỗi thường gặp:</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a:t>+ </a:t>
            </a:r>
            <a:r>
              <a:rPr lang="vi-VN" baseline="0"/>
              <a:t>các biến không bao giờ được sử dụng</a:t>
            </a:r>
            <a:endParaRPr lang="en-US" baseline="0"/>
          </a:p>
          <a:p>
            <a:pPr marL="457200" lvl="1" indent="0">
              <a:buFontTx/>
              <a:buNone/>
            </a:pPr>
            <a:r>
              <a:rPr lang="en-US" baseline="0"/>
              <a:t>+ </a:t>
            </a:r>
            <a:r>
              <a:rPr lang="vi-VN" baseline="0"/>
              <a:t>tham </a:t>
            </a:r>
            <a:r>
              <a:rPr lang="en-US" baseline="0"/>
              <a:t>chiếu </a:t>
            </a:r>
            <a:r>
              <a:rPr lang="vi-VN" baseline="0"/>
              <a:t>một biến với một giá trị không xác định </a:t>
            </a:r>
            <a:endParaRPr lang="en-US" baseline="0"/>
          </a:p>
          <a:p>
            <a:pPr marL="457200" lvl="1" indent="0">
              <a:buFontTx/>
              <a:buNone/>
            </a:pPr>
            <a:r>
              <a:rPr lang="en-US" baseline="0"/>
              <a:t>+ gán giá trị sai cho biến, </a:t>
            </a:r>
            <a:r>
              <a:rPr lang="en-US" b="1" baseline="0"/>
              <a:t>biến đc gán giá trị lại trong khi giá trị trước ko đc sử dụng</a:t>
            </a:r>
            <a:r>
              <a:rPr lang="en-US" baseline="0"/>
              <a:t>...</a:t>
            </a:r>
          </a:p>
        </p:txBody>
      </p:sp>
    </p:spTree>
    <p:extLst>
      <p:ext uri="{BB962C8B-B14F-4D97-AF65-F5344CB8AC3E}">
        <p14:creationId xmlns:p14="http://schemas.microsoft.com/office/powerpoint/2010/main" val="34698764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1" kern="1200">
                <a:solidFill>
                  <a:srgbClr val="C00000"/>
                </a:solidFill>
                <a:latin typeface="+mn-lt"/>
                <a:ea typeface="+mn-ea"/>
                <a:cs typeface="+mn-cs"/>
              </a:rPr>
              <a:t>anomaly: ko bình</a:t>
            </a:r>
            <a:r>
              <a:rPr lang="en-GB" sz="1200" i="1" kern="1200" baseline="0">
                <a:solidFill>
                  <a:srgbClr val="C00000"/>
                </a:solidFill>
                <a:latin typeface="+mn-lt"/>
                <a:ea typeface="+mn-ea"/>
                <a:cs typeface="+mn-cs"/>
              </a:rPr>
              <a:t> thường</a:t>
            </a:r>
          </a:p>
          <a:p>
            <a:r>
              <a:rPr lang="en-US" i="1"/>
              <a:t>anomalies: bất</a:t>
            </a:r>
            <a:r>
              <a:rPr lang="en-US" i="1" baseline="0"/>
              <a:t> thường</a:t>
            </a:r>
            <a:endParaRPr lang="en-GB" sz="1200" i="1" kern="1200" baseline="0">
              <a:solidFill>
                <a:srgbClr val="C00000"/>
              </a:solidFill>
              <a:latin typeface="+mn-lt"/>
              <a:ea typeface="+mn-ea"/>
              <a:cs typeface="+mn-cs"/>
            </a:endParaRPr>
          </a:p>
          <a:p>
            <a:r>
              <a:rPr lang="en-GB" sz="1200" i="0" kern="1200" baseline="0">
                <a:solidFill>
                  <a:srgbClr val="C00000"/>
                </a:solidFill>
                <a:latin typeface="+mn-lt"/>
                <a:ea typeface="+mn-ea"/>
                <a:cs typeface="+mn-cs"/>
              </a:rPr>
              <a:t>Dò tìm sự bất thường trong đoạn ct này</a:t>
            </a:r>
          </a:p>
          <a:p>
            <a:r>
              <a:rPr lang="en-GB" sz="1200" b="1" i="0" kern="1200" baseline="0">
                <a:solidFill>
                  <a:srgbClr val="C00000"/>
                </a:solidFill>
                <a:latin typeface="+mn-lt"/>
                <a:ea typeface="+mn-ea"/>
                <a:cs typeface="+mn-cs"/>
              </a:rPr>
              <a:t>Bất thường luồng dữ liệu thường k dễ dàng phát hiện, và dễ bị sót khi làm bằng tay, cho nên có công cụ giúp pt dò tìm bất thường</a:t>
            </a:r>
            <a:endParaRPr lang="en-US" b="1" i="0"/>
          </a:p>
        </p:txBody>
      </p:sp>
    </p:spTree>
    <p:extLst>
      <p:ext uri="{BB962C8B-B14F-4D97-AF65-F5344CB8AC3E}">
        <p14:creationId xmlns:p14="http://schemas.microsoft.com/office/powerpoint/2010/main" val="2328060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baseline="0"/>
              <a:t>PT Cấu trúc dữ liệu</a:t>
            </a:r>
          </a:p>
          <a:p>
            <a:pPr marL="0" indent="0">
              <a:buFontTx/>
              <a:buNone/>
            </a:pPr>
            <a:r>
              <a:rPr lang="en-US" b="0" baseline="0"/>
              <a:t>- Là pt sự tổ chức của</a:t>
            </a:r>
            <a:r>
              <a:rPr lang="en-US" b="1" baseline="0"/>
              <a:t> </a:t>
            </a:r>
            <a:r>
              <a:rPr lang="en-US" b="0" baseline="0"/>
              <a:t>bản thân dữ liệu, đó là</a:t>
            </a:r>
          </a:p>
          <a:p>
            <a:pPr marL="457200" lvl="1" indent="0">
              <a:buFontTx/>
              <a:buNone/>
            </a:pPr>
            <a:r>
              <a:rPr lang="en-US" b="0" baseline="0"/>
              <a:t>+ pt các cấu trúc dl hợp lý</a:t>
            </a:r>
          </a:p>
          <a:p>
            <a:pPr marL="457200" lvl="1" indent="0">
              <a:buFontTx/>
              <a:buNone/>
            </a:pPr>
            <a:r>
              <a:rPr lang="en-US" b="0" baseline="0"/>
              <a:t>+ sự biến đổi của các CTDL</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 VIỆC LỰA CHỌN CẤU TRÚC DỮ LIỆU CŨNG ẢNH HƯỞNG ĐẾN ĐỘ PHỨC TẠP CỦA CT, ĐẾN VC THIẾT KẾ TEST. ĐÔI KHI 1 CT PHỨC TẠP LÀ DO SD CTDL PHỨC TẠP CHỨ KHÔNG PHẢI LÀ CẤU TRÚC ĐK HAY LUỒNG DỮ LIỆU PHỨC TẠP.</a:t>
            </a:r>
            <a:endParaRPr lang="en-US" b="1"/>
          </a:p>
        </p:txBody>
      </p:sp>
    </p:spTree>
    <p:extLst>
      <p:ext uri="{BB962C8B-B14F-4D97-AF65-F5344CB8AC3E}">
        <p14:creationId xmlns:p14="http://schemas.microsoft.com/office/powerpoint/2010/main" val="21057956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SV tự</a:t>
            </a:r>
            <a:r>
              <a:rPr lang="en-US" sz="1200" b="0" i="0" kern="1200" baseline="0">
                <a:solidFill>
                  <a:schemeClr val="tx1"/>
                </a:solidFill>
                <a:effectLst/>
                <a:latin typeface="+mn-lt"/>
                <a:ea typeface="+mn-ea"/>
                <a:cs typeface="+mn-cs"/>
              </a:rPr>
              <a:t> đọc</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phát hiện sớm các </a:t>
            </a:r>
            <a:r>
              <a:rPr lang="en-US"/>
              <a:t>defects</a:t>
            </a:r>
            <a:r>
              <a:rPr lang="vi-VN" sz="1200" b="0" i="0" kern="1200">
                <a:solidFill>
                  <a:schemeClr val="tx1"/>
                </a:solidFill>
                <a:effectLst/>
                <a:latin typeface="+mn-lt"/>
                <a:ea typeface="+mn-ea"/>
                <a:cs typeface="+mn-cs"/>
              </a:rPr>
              <a:t> trước khi thực </a:t>
            </a:r>
            <a:r>
              <a:rPr lang="en-US" sz="1200" b="0" i="0" kern="1200">
                <a:solidFill>
                  <a:schemeClr val="tx1"/>
                </a:solidFill>
                <a:effectLst/>
                <a:latin typeface="+mn-lt"/>
                <a:ea typeface="+mn-ea"/>
                <a:cs typeface="+mn-cs"/>
              </a:rPr>
              <a:t>thi, </a:t>
            </a:r>
            <a:r>
              <a:rPr lang="en-US" sz="1200" b="1" i="0" kern="1200">
                <a:solidFill>
                  <a:schemeClr val="tx1"/>
                </a:solidFill>
                <a:effectLst/>
                <a:latin typeface="+mn-lt"/>
                <a:ea typeface="+mn-ea"/>
                <a:cs typeface="+mn-cs"/>
              </a:rPr>
              <a:t>phát</a:t>
            </a:r>
            <a:r>
              <a:rPr lang="en-US" sz="1200" b="1" i="0" kern="1200" baseline="0">
                <a:solidFill>
                  <a:schemeClr val="tx1"/>
                </a:solidFill>
                <a:effectLst/>
                <a:latin typeface="+mn-lt"/>
                <a:ea typeface="+mn-ea"/>
                <a:cs typeface="+mn-cs"/>
              </a:rPr>
              <a:t> hiện càng sớm thì sửa chữa càng rẻ</a:t>
            </a:r>
            <a:r>
              <a:rPr lang="vi-VN" sz="1200" b="0" i="0" kern="1200">
                <a:solidFill>
                  <a:schemeClr val="tx1"/>
                </a:solidFill>
                <a:effectLst/>
                <a:latin typeface="+mn-lt"/>
                <a:ea typeface="+mn-ea"/>
                <a:cs typeface="+mn-cs"/>
              </a:rPr>
              <a:t>;</a:t>
            </a:r>
            <a:br>
              <a:rPr lang="vi-VN"/>
            </a:b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cảnh báo sớm về các khía cạnh đáng ngờ của </a:t>
            </a:r>
            <a:r>
              <a:rPr lang="en-US" sz="1200" b="0" i="0" kern="1200">
                <a:solidFill>
                  <a:schemeClr val="tx1"/>
                </a:solidFill>
                <a:effectLst/>
                <a:latin typeface="+mn-lt"/>
                <a:ea typeface="+mn-ea"/>
                <a:cs typeface="+mn-cs"/>
              </a:rPr>
              <a:t>…</a:t>
            </a:r>
            <a:br>
              <a:rPr lang="vi-VN"/>
            </a:b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xác định các </a:t>
            </a:r>
            <a:r>
              <a:rPr lang="en-US"/>
              <a:t>defects </a:t>
            </a:r>
            <a:r>
              <a:rPr lang="vi-VN" sz="1200" b="0" i="0" kern="1200">
                <a:solidFill>
                  <a:schemeClr val="tx1"/>
                </a:solidFill>
                <a:effectLst/>
                <a:latin typeface="+mn-lt"/>
                <a:ea typeface="+mn-ea"/>
                <a:cs typeface="+mn-cs"/>
              </a:rPr>
              <a:t>không dễ tìm thấy trong </a:t>
            </a:r>
            <a:r>
              <a:rPr lang="en-US" sz="1200" b="0" i="0" kern="1200">
                <a:solidFill>
                  <a:schemeClr val="tx1"/>
                </a:solidFill>
                <a:effectLst/>
                <a:latin typeface="+mn-lt"/>
                <a:ea typeface="+mn-ea"/>
                <a:cs typeface="+mn-cs"/>
              </a:rPr>
              <a:t>kiểm thử</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động;</a:t>
            </a:r>
            <a:br>
              <a:rPr lang="vi-VN"/>
            </a:b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cải thiện</a:t>
            </a:r>
            <a:r>
              <a:rPr lang="en-US" sz="1200" b="0" i="0" kern="1200">
                <a:solidFill>
                  <a:schemeClr val="tx1"/>
                </a:solidFill>
                <a:effectLst/>
                <a:latin typeface="+mn-lt"/>
                <a:ea typeface="+mn-ea"/>
                <a:cs typeface="+mn-cs"/>
              </a:rPr>
              <a:t> việc</a:t>
            </a:r>
            <a:r>
              <a:rPr lang="vi-VN" sz="1200" b="0" i="0" kern="1200">
                <a:solidFill>
                  <a:schemeClr val="tx1"/>
                </a:solidFill>
                <a:effectLst/>
                <a:latin typeface="+mn-lt"/>
                <a:ea typeface="+mn-ea"/>
                <a:cs typeface="+mn-cs"/>
              </a:rPr>
              <a:t> bảo trì của mã và thiết kế</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sz="1200" b="1" i="0" kern="1200" baseline="0">
                <a:solidFill>
                  <a:schemeClr val="tx1"/>
                </a:solidFill>
                <a:effectLst/>
                <a:latin typeface="+mn-lt"/>
                <a:ea typeface="+mn-ea"/>
                <a:cs typeface="+mn-cs"/>
              </a:rPr>
              <a:t>vì pt tĩnh có thể phát hiện ra các lỗi phức tạp mà nếu được sửa nó sẽ làm cho code dễ hiểu và dễ bảo trì hơn sau này.</a:t>
            </a:r>
            <a:br>
              <a:rPr lang="vi-VN"/>
            </a:b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phòng ngừa </a:t>
            </a:r>
            <a:r>
              <a:rPr lang="en-US" sz="1200" b="0" i="0" kern="1200">
                <a:solidFill>
                  <a:schemeClr val="tx1"/>
                </a:solidFill>
                <a:effectLst/>
                <a:latin typeface="+mn-lt"/>
                <a:ea typeface="+mn-ea"/>
                <a:cs typeface="+mn-cs"/>
              </a:rPr>
              <a:t>defect</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miễn</a:t>
            </a:r>
            <a:r>
              <a:rPr lang="en-US" sz="1200" b="0" i="0" kern="1200" baseline="0">
                <a:solidFill>
                  <a:schemeClr val="tx1"/>
                </a:solidFill>
                <a:effectLst/>
                <a:latin typeface="+mn-lt"/>
                <a:ea typeface="+mn-ea"/>
                <a:cs typeface="+mn-cs"/>
              </a:rPr>
              <a:t> là engineers sẵn sàng học hỏi từ lỗi của họ và thực hiện cải tiến liên tục.</a:t>
            </a:r>
            <a:endParaRPr lang="en-US"/>
          </a:p>
        </p:txBody>
      </p:sp>
    </p:spTree>
    <p:extLst>
      <p:ext uri="{BB962C8B-B14F-4D97-AF65-F5344CB8AC3E}">
        <p14:creationId xmlns:p14="http://schemas.microsoft.com/office/powerpoint/2010/main" val="37930620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cách</a:t>
            </a:r>
            <a:r>
              <a:rPr lang="en-US" baseline="0"/>
              <a:t> self-code: công cụ, thủ công</a:t>
            </a:r>
            <a:endParaRPr lang="en-US"/>
          </a:p>
        </p:txBody>
      </p:sp>
    </p:spTree>
    <p:extLst>
      <p:ext uri="{BB962C8B-B14F-4D97-AF65-F5344CB8AC3E}">
        <p14:creationId xmlns:p14="http://schemas.microsoft.com/office/powerpoint/2010/main" val="2280773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0" baseline="0"/>
          </a:p>
        </p:txBody>
      </p:sp>
    </p:spTree>
    <p:extLst>
      <p:ext uri="{BB962C8B-B14F-4D97-AF65-F5344CB8AC3E}">
        <p14:creationId xmlns:p14="http://schemas.microsoft.com/office/powerpoint/2010/main" val="42811091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File at: \Student\References</a:t>
            </a:r>
          </a:p>
          <a:p>
            <a:endParaRPr lang="en-US"/>
          </a:p>
        </p:txBody>
      </p:sp>
      <p:sp>
        <p:nvSpPr>
          <p:cNvPr id="4" name="Slide Number Placeholder 3"/>
          <p:cNvSpPr>
            <a:spLocks noGrp="1"/>
          </p:cNvSpPr>
          <p:nvPr>
            <p:ph type="sldNum" sz="quarter" idx="10"/>
          </p:nvPr>
        </p:nvSpPr>
        <p:spPr/>
        <p:txBody>
          <a:bodyPr/>
          <a:lstStyle/>
          <a:p>
            <a:fld id="{25A1B8BA-E2E4-45D1-A50E-58D69DED5153}" type="slidenum">
              <a:rPr lang="vi-VN" smtClean="0"/>
              <a:pPr/>
              <a:t>56</a:t>
            </a:fld>
            <a:endParaRPr lang="vi-VN"/>
          </a:p>
        </p:txBody>
      </p:sp>
    </p:spTree>
    <p:extLst>
      <p:ext uri="{BB962C8B-B14F-4D97-AF65-F5344CB8AC3E}">
        <p14:creationId xmlns:p14="http://schemas.microsoft.com/office/powerpoint/2010/main" val="28790171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Gán</a:t>
            </a:r>
            <a:r>
              <a:rPr lang="en-US" baseline="0"/>
              <a:t> hằng bằng mã cứng</a:t>
            </a:r>
          </a:p>
          <a:p>
            <a:endParaRPr lang="en-US" baseline="0"/>
          </a:p>
          <a:p>
            <a:r>
              <a:rPr lang="en-US"/>
              <a:t>Common Defects &amp; Practices</a:t>
            </a:r>
            <a:br>
              <a:rPr lang="en-US"/>
            </a:br>
            <a:endParaRPr lang="en-US"/>
          </a:p>
        </p:txBody>
      </p:sp>
    </p:spTree>
    <p:extLst>
      <p:ext uri="{BB962C8B-B14F-4D97-AF65-F5344CB8AC3E}">
        <p14:creationId xmlns:p14="http://schemas.microsoft.com/office/powerpoint/2010/main" val="22722682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Chỉ</a:t>
            </a:r>
            <a:r>
              <a:rPr lang="en-US" baseline="0"/>
              <a:t> số mảng đi từ 0</a:t>
            </a:r>
            <a:endParaRPr lang="en-US"/>
          </a:p>
        </p:txBody>
      </p:sp>
    </p:spTree>
    <p:extLst>
      <p:ext uri="{BB962C8B-B14F-4D97-AF65-F5344CB8AC3E}">
        <p14:creationId xmlns:p14="http://schemas.microsoft.com/office/powerpoint/2010/main" val="9820274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Đặt else sai vị</a:t>
            </a:r>
            <a:r>
              <a:rPr lang="en-US" baseline="0"/>
              <a:t> trí dễ hiểu nhầm</a:t>
            </a:r>
            <a:endParaRPr lang="en-US"/>
          </a:p>
        </p:txBody>
      </p:sp>
    </p:spTree>
    <p:extLst>
      <p:ext uri="{BB962C8B-B14F-4D97-AF65-F5344CB8AC3E}">
        <p14:creationId xmlns:p14="http://schemas.microsoft.com/office/powerpoint/2010/main" val="13187135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Bị null</a:t>
            </a:r>
          </a:p>
        </p:txBody>
      </p:sp>
    </p:spTree>
    <p:extLst>
      <p:ext uri="{BB962C8B-B14F-4D97-AF65-F5344CB8AC3E}">
        <p14:creationId xmlns:p14="http://schemas.microsoft.com/office/powerpoint/2010/main" val="22211340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b="0">
                <a:solidFill>
                  <a:srgbClr val="C00000"/>
                </a:solidFill>
                <a:cs typeface="Tahoma" panose="020B0604030504040204" pitchFamily="34" charset="0"/>
              </a:rPr>
              <a:t>Injection : ánh xạ</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a:solidFill>
                  <a:srgbClr val="C00000"/>
                </a:solidFill>
                <a:cs typeface="Tahoma" panose="020B0604030504040204" pitchFamily="34" charset="0"/>
              </a:rPr>
              <a:t>- Memory leak !! :</a:t>
            </a:r>
            <a:r>
              <a:rPr lang="en-US" altLang="ja-JP" b="0" baseline="0">
                <a:solidFill>
                  <a:srgbClr val="C00000"/>
                </a:solidFill>
                <a:cs typeface="Tahoma" panose="020B0604030504040204" pitchFamily="34" charset="0"/>
              </a:rPr>
              <a:t> “catch” chua giai phong cmd, con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a:solidFill>
                  <a:srgbClr val="C00000"/>
                </a:solidFill>
                <a:cs typeface="Tahoma" panose="020B0604030504040204" pitchFamily="34" charset="0"/>
              </a:rPr>
              <a:t>- SQL Performance Issue: CommandType.Text</a:t>
            </a:r>
            <a:r>
              <a:rPr lang="en-US" altLang="ja-JP" b="0" baseline="0">
                <a:solidFill>
                  <a:srgbClr val="C00000"/>
                </a:solidFill>
                <a:cs typeface="Tahoma" panose="020B0604030504040204" pitchFamily="34" charset="0"/>
              </a:rPr>
              <a:t> có thi hành chậm h</a:t>
            </a:r>
            <a:r>
              <a:rPr lang="vi-VN" altLang="ja-JP" b="0" baseline="0">
                <a:solidFill>
                  <a:srgbClr val="C00000"/>
                </a:solidFill>
                <a:cs typeface="Tahoma" panose="020B0604030504040204" pitchFamily="34" charset="0"/>
              </a:rPr>
              <a:t>ơ</a:t>
            </a:r>
            <a:r>
              <a:rPr lang="en-US" altLang="ja-JP" b="0" baseline="0">
                <a:solidFill>
                  <a:srgbClr val="C00000"/>
                </a:solidFill>
                <a:cs typeface="Tahoma" panose="020B0604030504040204" pitchFamily="34" charset="0"/>
              </a:rPr>
              <a:t>n store?</a:t>
            </a:r>
            <a:endParaRPr lang="en-US" altLang="ja-JP" b="1">
              <a:solidFill>
                <a:srgbClr val="C00000"/>
              </a:solidFill>
              <a:cs typeface="Tahom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a:solidFill>
                  <a:srgbClr val="C00000"/>
                </a:solidFill>
                <a:cs typeface="Tahoma" panose="020B0604030504040204" pitchFamily="34" charset="0"/>
              </a:rPr>
              <a:t>- SQL Injection Attacks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a:solidFill>
                  <a:srgbClr val="C00000"/>
                </a:solidFill>
                <a:cs typeface="Tahoma" panose="020B0604030504040204" pitchFamily="34" charset="0"/>
              </a:rPr>
              <a:t>As an example of an SQL injection attack, consider an application that uses the following SQL command to authenticate a user signing in: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a:solidFill>
                  <a:srgbClr val="C00000"/>
                </a:solidFill>
                <a:cs typeface="Tahoma" panose="020B0604030504040204" pitchFamily="34" charset="0"/>
              </a:rPr>
              <a:t>SELECT * FROM bank WHERE LOGIN=’$id’ AND PASSWORD=’$password’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a:solidFill>
                  <a:srgbClr val="C00000"/>
                </a:solidFill>
                <a:cs typeface="Tahoma" panose="020B0604030504040204" pitchFamily="34" charset="0"/>
              </a:rPr>
              <a:t>If an attacker signs in, using an ID of: ADMIN and a password of: no‘ OR 1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a:solidFill>
                  <a:srgbClr val="C00000"/>
                </a:solidFill>
                <a:cs typeface="Tahoma" panose="020B0604030504040204" pitchFamily="34" charset="0"/>
              </a:rPr>
              <a:t>this can cause the database to use the following SQL command: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a:solidFill>
                  <a:srgbClr val="C00000"/>
                </a:solidFill>
                <a:cs typeface="Tahoma" panose="020B0604030504040204" pitchFamily="34" charset="0"/>
              </a:rPr>
              <a:t>SELECT * FROM bank WHERE LOGIN=’ADMIN’ AND PASSWORD=’no’ OR 1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a:solidFill>
                  <a:srgbClr val="C00000"/>
                </a:solidFill>
                <a:cs typeface="Tahoma" panose="020B0604030504040204" pitchFamily="34" charset="0"/>
              </a:rPr>
              <a:t>The pound (#) sign can cause the database to ignore the trailing single quote, interpreting 1 as true.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a:solidFill>
                  <a:srgbClr val="C00000"/>
                </a:solidFill>
                <a:cs typeface="Tahoma" panose="020B0604030504040204" pitchFamily="34" charset="0"/>
              </a:rPr>
              <a:t>Since anything OR 1 is true, the application will think that the attacker has authenticated as administrator, and will return the records. In testing for SQL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a:solidFill>
                  <a:srgbClr val="C00000"/>
                </a:solidFill>
                <a:cs typeface="Tahoma" panose="020B0604030504040204" pitchFamily="34" charset="0"/>
              </a:rPr>
              <a:t>injection attacks, you want to manipulate input data used as SQL commands or stored procedure input parameters to look for application failures in sanitizing malicious data.</a:t>
            </a:r>
          </a:p>
          <a:p>
            <a:pPr marL="0" marR="0" indent="0" algn="l" defTabSz="914400" rtl="0" eaLnBrk="1" fontAlgn="auto" latinLnBrk="0" hangingPunct="1">
              <a:lnSpc>
                <a:spcPct val="100000"/>
              </a:lnSpc>
              <a:spcBef>
                <a:spcPts val="0"/>
              </a:spcBef>
              <a:spcAft>
                <a:spcPts val="0"/>
              </a:spcAft>
              <a:buClrTx/>
              <a:buSzTx/>
              <a:buFontTx/>
              <a:buNone/>
              <a:tabLst/>
              <a:defRPr/>
            </a:pPr>
            <a:endParaRPr lang="vi-VN" altLang="ja-JP" b="0">
              <a:solidFill>
                <a:srgbClr val="C00000"/>
              </a:solidFill>
              <a:cs typeface="Tahoma" panose="020B0604030504040204" pitchFamily="34" charset="0"/>
            </a:endParaRPr>
          </a:p>
        </p:txBody>
      </p:sp>
      <p:sp>
        <p:nvSpPr>
          <p:cNvPr id="4" name="Slide Number Placeholder 3"/>
          <p:cNvSpPr>
            <a:spLocks noGrp="1"/>
          </p:cNvSpPr>
          <p:nvPr>
            <p:ph type="sldNum" sz="quarter" idx="10"/>
          </p:nvPr>
        </p:nvSpPr>
        <p:spPr/>
        <p:txBody>
          <a:bodyPr/>
          <a:lstStyle/>
          <a:p>
            <a:fld id="{25A1B8BA-E2E4-45D1-A50E-58D69DED5153}" type="slidenum">
              <a:rPr lang="vi-VN" smtClean="0"/>
              <a:pPr/>
              <a:t>61</a:t>
            </a:fld>
            <a:endParaRPr lang="vi-VN"/>
          </a:p>
        </p:txBody>
      </p:sp>
    </p:spTree>
    <p:extLst>
      <p:ext uri="{BB962C8B-B14F-4D97-AF65-F5344CB8AC3E}">
        <p14:creationId xmlns:p14="http://schemas.microsoft.com/office/powerpoint/2010/main" val="17938696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Khai</a:t>
            </a:r>
            <a:r>
              <a:rPr lang="en-US" baseline="0"/>
              <a:t> báo trong vòng lặp</a:t>
            </a:r>
            <a:r>
              <a:rPr lang="en-US" baseline="0">
                <a:sym typeface="Wingdings" pitchFamily="2" charset="2"/>
              </a:rPr>
              <a:t> làm giảm hiệu suất thi hành</a:t>
            </a:r>
            <a:endParaRPr lang="en-US"/>
          </a:p>
        </p:txBody>
      </p:sp>
    </p:spTree>
    <p:extLst>
      <p:ext uri="{BB962C8B-B14F-4D97-AF65-F5344CB8AC3E}">
        <p14:creationId xmlns:p14="http://schemas.microsoft.com/office/powerpoint/2010/main" val="36192237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Redundant: thừa</a:t>
            </a:r>
          </a:p>
          <a:p>
            <a:r>
              <a:rPr lang="en-US"/>
              <a:t>Thừa</a:t>
            </a:r>
            <a:r>
              <a:rPr lang="en-US" baseline="0"/>
              <a:t> hàm, biến.</a:t>
            </a:r>
            <a:endParaRPr lang="en-US"/>
          </a:p>
        </p:txBody>
      </p:sp>
    </p:spTree>
    <p:extLst>
      <p:ext uri="{BB962C8B-B14F-4D97-AF65-F5344CB8AC3E}">
        <p14:creationId xmlns:p14="http://schemas.microsoft.com/office/powerpoint/2010/main" val="13036853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Tránh</a:t>
            </a:r>
            <a:r>
              <a:rPr lang="en-US" baseline="0"/>
              <a:t> sử dụng đối tượng để gọi hàm static</a:t>
            </a:r>
          </a:p>
          <a:p>
            <a:endParaRPr lang="en-US"/>
          </a:p>
        </p:txBody>
      </p:sp>
    </p:spTree>
    <p:extLst>
      <p:ext uri="{BB962C8B-B14F-4D97-AF65-F5344CB8AC3E}">
        <p14:creationId xmlns:p14="http://schemas.microsoft.com/office/powerpoint/2010/main" val="9795668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Không dùng</a:t>
            </a:r>
            <a:r>
              <a:rPr lang="en-US" baseline="0"/>
              <a:t> lệnh gán và so sánh chung nhau</a:t>
            </a:r>
            <a:endParaRPr lang="en-US"/>
          </a:p>
        </p:txBody>
      </p:sp>
    </p:spTree>
    <p:extLst>
      <p:ext uri="{BB962C8B-B14F-4D97-AF65-F5344CB8AC3E}">
        <p14:creationId xmlns:p14="http://schemas.microsoft.com/office/powerpoint/2010/main" val="4265896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Review : THƯỜNG</a:t>
            </a:r>
            <a:r>
              <a:rPr lang="en-US" sz="1200" b="0" i="0" kern="1200" baseline="0" dirty="0">
                <a:solidFill>
                  <a:schemeClr val="tx1"/>
                </a:solidFill>
                <a:effectLst/>
                <a:latin typeface="+mn-lt"/>
                <a:ea typeface="+mn-ea"/>
                <a:cs typeface="+mn-cs"/>
              </a:rPr>
              <a:t> THỰC HIỆN THỦ CÔNG, review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loại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tài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liệu</a:t>
            </a:r>
            <a:endParaRPr lang="en-US" sz="1200" b="0" i="0" kern="1200" baseline="0" dirty="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b="0" dirty="0"/>
              <a:t>Static analysis: </a:t>
            </a:r>
            <a:r>
              <a:rPr lang="en-US" b="0" baseline="0" dirty="0"/>
              <a:t>THƯỜNG DÙNG CÔNG CỤ, </a:t>
            </a:r>
            <a:r>
              <a:rPr lang="en-US" b="0" baseline="0" dirty="0" err="1"/>
              <a:t>để</a:t>
            </a:r>
            <a:r>
              <a:rPr lang="en-US" b="0" baseline="0" dirty="0"/>
              <a:t> </a:t>
            </a:r>
            <a:r>
              <a:rPr lang="en-US" b="0" baseline="0" dirty="0" err="1"/>
              <a:t>phân</a:t>
            </a:r>
            <a:r>
              <a:rPr lang="en-US" b="0" baseline="0" dirty="0"/>
              <a:t> </a:t>
            </a:r>
            <a:r>
              <a:rPr lang="en-US" b="0" baseline="0" dirty="0" err="1"/>
              <a:t>tích</a:t>
            </a:r>
            <a:r>
              <a:rPr lang="en-US" b="0" baseline="0" dirty="0"/>
              <a:t> code</a:t>
            </a:r>
          </a:p>
        </p:txBody>
      </p:sp>
    </p:spTree>
    <p:extLst>
      <p:ext uri="{BB962C8B-B14F-4D97-AF65-F5344CB8AC3E}">
        <p14:creationId xmlns:p14="http://schemas.microsoft.com/office/powerpoint/2010/main" val="15824933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Tác</a:t>
            </a:r>
            <a:r>
              <a:rPr lang="en-US" baseline="0"/>
              <a:t> vụ đọc file phải tối thiểu</a:t>
            </a:r>
            <a:endParaRPr lang="en-US"/>
          </a:p>
        </p:txBody>
      </p:sp>
    </p:spTree>
    <p:extLst>
      <p:ext uri="{BB962C8B-B14F-4D97-AF65-F5344CB8AC3E}">
        <p14:creationId xmlns:p14="http://schemas.microsoft.com/office/powerpoint/2010/main" val="39696968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Similarly, </a:t>
            </a:r>
          </a:p>
          <a:p>
            <a:r>
              <a:rPr lang="en-US"/>
              <a:t>if (condition) {</a:t>
            </a:r>
          </a:p>
          <a:p>
            <a:r>
              <a:rPr lang="en-US"/>
              <a:t>var = x;</a:t>
            </a:r>
          </a:p>
          <a:p>
            <a:r>
              <a:rPr lang="en-US"/>
              <a:t>} else {</a:t>
            </a:r>
          </a:p>
          <a:p>
            <a:r>
              <a:rPr lang="en-US"/>
              <a:t>var = y;</a:t>
            </a:r>
          </a:p>
          <a:p>
            <a:r>
              <a:rPr lang="en-US"/>
              <a:t>}</a:t>
            </a:r>
          </a:p>
          <a:p>
            <a:r>
              <a:rPr lang="en-US"/>
              <a:t>should be written as </a:t>
            </a:r>
          </a:p>
          <a:p>
            <a:r>
              <a:rPr lang="en-US"/>
              <a:t>var = (condition) ? x : y;</a:t>
            </a: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E360BA-527E-4873-B171-B85DDBB98CEE}" type="slidenum">
              <a:rPr lang="vi-VN"/>
              <a:pPr/>
              <a:t>67</a:t>
            </a:fld>
            <a:endParaRPr lang="vi-VN"/>
          </a:p>
        </p:txBody>
      </p:sp>
    </p:spTree>
    <p:extLst>
      <p:ext uri="{BB962C8B-B14F-4D97-AF65-F5344CB8AC3E}">
        <p14:creationId xmlns:p14="http://schemas.microsoft.com/office/powerpoint/2010/main" val="13230907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Question 4 What statement about</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reviews is true?</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a. Inspections are led by a trained</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moderator,</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whereas technical reviews are not</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necessarily.b. Technical reviews are led by a</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trained leader, inspections are not.</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c. In a walkthrough, the author does not</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attend.d. Participants for a walkthrough always</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need to be thoroughly trained.Question 5 What is the main difference</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between a walkthrough and an</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inspection?</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a. An inspection is led by the authors,</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whilst a walk</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through is led by a trained moderator.b. An inspection has a trained leader,</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whilst a walk through has no leader.</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c. Authors are not present during</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inspections, whilst</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they are during walkthroughs.d. A walkthrough is led by the author,</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whilst an</a:t>
            </a:r>
            <a:r>
              <a:rPr lang="en-US"/>
              <a:t> </a:t>
            </a:r>
            <a:br>
              <a:rPr lang="en-US"/>
            </a:br>
            <a:endParaRPr lang="en-US"/>
          </a:p>
        </p:txBody>
      </p:sp>
    </p:spTree>
    <p:extLst>
      <p:ext uri="{BB962C8B-B14F-4D97-AF65-F5344CB8AC3E}">
        <p14:creationId xmlns:p14="http://schemas.microsoft.com/office/powerpoint/2010/main" val="3381465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288823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en-US" dirty="0" err="1"/>
              <a:t>Nhận</a:t>
            </a:r>
            <a:r>
              <a:rPr lang="en-US" baseline="0" dirty="0"/>
              <a:t> </a:t>
            </a:r>
            <a:r>
              <a:rPr lang="en-US" baseline="0" dirty="0" err="1"/>
              <a:t>đc</a:t>
            </a:r>
            <a:r>
              <a:rPr lang="en-US" baseline="0" dirty="0"/>
              <a:t> </a:t>
            </a:r>
            <a:r>
              <a:rPr lang="en-US" baseline="0" dirty="0" err="1"/>
              <a:t>phải</a:t>
            </a:r>
            <a:r>
              <a:rPr lang="en-US" baseline="0" dirty="0"/>
              <a:t> </a:t>
            </a:r>
            <a:r>
              <a:rPr lang="en-US" baseline="0" dirty="0" err="1"/>
              <a:t>hồi</a:t>
            </a:r>
            <a:r>
              <a:rPr lang="en-US" baseline="0" dirty="0"/>
              <a:t> </a:t>
            </a:r>
            <a:r>
              <a:rPr lang="en-US" baseline="0" dirty="0" err="1"/>
              <a:t>sớm</a:t>
            </a:r>
            <a:r>
              <a:rPr lang="en-US" baseline="0" dirty="0"/>
              <a:t> </a:t>
            </a:r>
            <a:r>
              <a:rPr lang="en-US" baseline="0" dirty="0" err="1"/>
              <a:t>về</a:t>
            </a:r>
            <a:r>
              <a:rPr lang="en-US" baseline="0" dirty="0"/>
              <a:t> </a:t>
            </a:r>
            <a:r>
              <a:rPr lang="en-US" baseline="0" dirty="0" err="1"/>
              <a:t>vấn</a:t>
            </a:r>
            <a:r>
              <a:rPr lang="en-US" baseline="0" dirty="0"/>
              <a:t> </a:t>
            </a:r>
            <a:r>
              <a:rPr lang="en-US" baseline="0" dirty="0" err="1"/>
              <a:t>đề</a:t>
            </a:r>
            <a:r>
              <a:rPr lang="en-US" baseline="0" dirty="0"/>
              <a:t> </a:t>
            </a:r>
            <a:r>
              <a:rPr lang="en-US" baseline="0" dirty="0" err="1"/>
              <a:t>chất</a:t>
            </a:r>
            <a:r>
              <a:rPr lang="en-US" baseline="0" dirty="0"/>
              <a:t> </a:t>
            </a:r>
            <a:r>
              <a:rPr lang="en-US" baseline="0" dirty="0" err="1"/>
              <a:t>lượng</a:t>
            </a:r>
            <a:r>
              <a:rPr lang="en-US" baseline="0" dirty="0"/>
              <a:t> </a:t>
            </a:r>
            <a:r>
              <a:rPr lang="en-US" b="1" baseline="0" dirty="0"/>
              <a:t>V</a:t>
            </a:r>
            <a:r>
              <a:rPr lang="en-US" b="1" u="none" baseline="0" dirty="0"/>
              <a:t>Ì KT TĨNH ĐC BẮT ĐẦU SỚM TRONG CHU TRÌNH PTPM</a:t>
            </a:r>
            <a:endParaRPr lang="en-US" b="1" u="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Cải</a:t>
            </a:r>
            <a:r>
              <a:rPr lang="en-US" baseline="0" dirty="0"/>
              <a:t> </a:t>
            </a:r>
            <a:r>
              <a:rPr lang="en-US" baseline="0" dirty="0" err="1"/>
              <a:t>thiện</a:t>
            </a:r>
            <a:r>
              <a:rPr lang="en-US" baseline="0" dirty="0"/>
              <a:t> </a:t>
            </a:r>
            <a:r>
              <a:rPr lang="en-US" baseline="0" dirty="0" err="1"/>
              <a:t>chất</a:t>
            </a:r>
            <a:r>
              <a:rPr lang="en-US" baseline="0" dirty="0"/>
              <a:t> </a:t>
            </a:r>
            <a:r>
              <a:rPr lang="en-US" baseline="0" dirty="0" err="1"/>
              <a:t>lượng</a:t>
            </a:r>
            <a:r>
              <a:rPr lang="en-US" baseline="0" dirty="0"/>
              <a:t> PM </a:t>
            </a:r>
            <a:r>
              <a:rPr lang="en-US" baseline="0" dirty="0" err="1"/>
              <a:t>với</a:t>
            </a:r>
            <a:r>
              <a:rPr lang="en-US" baseline="0" dirty="0"/>
              <a:t> chi </a:t>
            </a:r>
            <a:r>
              <a:rPr lang="en-US" baseline="0" dirty="0" err="1"/>
              <a:t>phí</a:t>
            </a:r>
            <a:r>
              <a:rPr lang="en-US" baseline="0" dirty="0"/>
              <a:t> </a:t>
            </a:r>
            <a:r>
              <a:rPr lang="en-US" baseline="0" dirty="0" err="1"/>
              <a:t>tương</a:t>
            </a:r>
            <a:r>
              <a:rPr lang="en-US" baseline="0" dirty="0"/>
              <a:t> </a:t>
            </a:r>
            <a:r>
              <a:rPr lang="en-US" baseline="0" dirty="0" err="1"/>
              <a:t>đối</a:t>
            </a:r>
            <a:r>
              <a:rPr lang="en-US" baseline="0" dirty="0"/>
              <a:t> </a:t>
            </a:r>
            <a:r>
              <a:rPr lang="en-US" baseline="0" dirty="0" err="1"/>
              <a:t>rẻ</a:t>
            </a:r>
            <a:r>
              <a:rPr lang="en-US" baseline="0" dirty="0"/>
              <a:t>: </a:t>
            </a:r>
            <a:r>
              <a:rPr lang="en-US" sz="1200" b="1" i="0" kern="1200" dirty="0">
                <a:solidFill>
                  <a:schemeClr val="tx1"/>
                </a:solidFill>
                <a:effectLst/>
                <a:latin typeface="+mn-lt"/>
                <a:ea typeface="+mn-ea"/>
                <a:cs typeface="+mn-cs"/>
              </a:rPr>
              <a:t>VÌ</a:t>
            </a:r>
            <a:r>
              <a:rPr lang="en-US" sz="1200" b="1" i="0" kern="1200" baseline="0" dirty="0">
                <a:solidFill>
                  <a:schemeClr val="tx1"/>
                </a:solidFill>
                <a:effectLst/>
                <a:latin typeface="+mn-lt"/>
                <a:ea typeface="+mn-ea"/>
                <a:cs typeface="+mn-cs"/>
              </a:rPr>
              <a:t> REVIEW</a:t>
            </a:r>
            <a:r>
              <a:rPr lang="vi-VN" sz="1200" b="1" i="0" kern="1200" dirty="0">
                <a:solidFill>
                  <a:schemeClr val="tx1"/>
                </a:solidFill>
                <a:effectLst/>
                <a:latin typeface="+mn-lt"/>
                <a:ea typeface="+mn-ea"/>
                <a:cs typeface="+mn-cs"/>
              </a:rPr>
              <a:t> PHÁT HIỆN CÁC </a:t>
            </a:r>
            <a:r>
              <a:rPr lang="en-US" sz="1200" b="1" i="0" kern="1200" dirty="0">
                <a:solidFill>
                  <a:schemeClr val="tx1"/>
                </a:solidFill>
                <a:effectLst/>
                <a:latin typeface="+mn-lt"/>
                <a:ea typeface="+mn-ea"/>
                <a:cs typeface="+mn-cs"/>
              </a:rPr>
              <a:t>DEFECT</a:t>
            </a:r>
            <a:r>
              <a:rPr lang="vi-VN" sz="1200" b="1" i="0" kern="1200" dirty="0">
                <a:solidFill>
                  <a:schemeClr val="tx1"/>
                </a:solidFill>
                <a:effectLst/>
                <a:latin typeface="+mn-lt"/>
                <a:ea typeface="+mn-ea"/>
                <a:cs typeface="+mn-cs"/>
              </a:rPr>
              <a:t> </a:t>
            </a:r>
            <a:r>
              <a:rPr lang="vi-VN" sz="1200" b="1" i="0" u="none" kern="1200" dirty="0">
                <a:solidFill>
                  <a:schemeClr val="tx1"/>
                </a:solidFill>
                <a:effectLst/>
                <a:latin typeface="+mn-lt"/>
                <a:ea typeface="+mn-ea"/>
                <a:cs typeface="+mn-cs"/>
              </a:rPr>
              <a:t>Ở GIAI ĐOẠN ĐẦU</a:t>
            </a:r>
            <a:r>
              <a:rPr lang="vi-VN" sz="1200" b="1"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NÊN</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CHI PHÍ </a:t>
            </a:r>
            <a:r>
              <a:rPr lang="en-US" sz="1200" b="1" i="0" kern="1200" dirty="0">
                <a:solidFill>
                  <a:schemeClr val="tx1"/>
                </a:solidFill>
                <a:effectLst/>
                <a:latin typeface="+mn-lt"/>
                <a:ea typeface="+mn-ea"/>
                <a:cs typeface="+mn-cs"/>
              </a:rPr>
              <a:t>TÌM</a:t>
            </a:r>
            <a:r>
              <a:rPr lang="en-US" sz="1200" b="1" i="0" kern="1200" baseline="0" dirty="0">
                <a:solidFill>
                  <a:schemeClr val="tx1"/>
                </a:solidFill>
                <a:effectLst/>
                <a:latin typeface="+mn-lt"/>
                <a:ea typeface="+mn-ea"/>
                <a:cs typeface="+mn-cs"/>
              </a:rPr>
              <a:t> VÀ </a:t>
            </a:r>
            <a:r>
              <a:rPr lang="vi-VN" sz="1200" b="1" i="0" kern="1200" dirty="0">
                <a:solidFill>
                  <a:schemeClr val="tx1"/>
                </a:solidFill>
                <a:effectLst/>
                <a:latin typeface="+mn-lt"/>
                <a:ea typeface="+mn-ea"/>
                <a:cs typeface="+mn-cs"/>
              </a:rPr>
              <a:t>LÀM LẠI THƯỜNG</a:t>
            </a: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TƯƠNG ĐỐI THẤP</a:t>
            </a:r>
            <a:r>
              <a:rPr lang="en-US" sz="1200" b="1" i="0" kern="1200" dirty="0">
                <a:solidFill>
                  <a:schemeClr val="tx1"/>
                </a:solidFill>
                <a:effectLst/>
                <a:latin typeface="+mn-lt"/>
                <a:ea typeface="+mn-ea"/>
                <a:cs typeface="+mn-cs"/>
              </a:rPr>
              <a:t>.</a:t>
            </a:r>
            <a:endParaRPr lang="en-US" b="1" dirty="0"/>
          </a:p>
          <a:p>
            <a:pPr marL="0" indent="0">
              <a:buFontTx/>
              <a:buNone/>
            </a:pPr>
            <a:r>
              <a:rPr lang="en-US" b="1" dirty="0"/>
              <a:t>- </a:t>
            </a:r>
            <a:r>
              <a:rPr lang="en-US" b="1" baseline="0" dirty="0"/>
              <a:t>VIỆC LÀM LẠI (REWORK EFFORT) GIẢM ĐÁNG KỂ NÊN </a:t>
            </a:r>
            <a:r>
              <a:rPr lang="en-US" b="0" baseline="0" dirty="0" err="1"/>
              <a:t>năng</a:t>
            </a:r>
            <a:r>
              <a:rPr lang="en-US" b="0" baseline="0" dirty="0"/>
              <a:t> </a:t>
            </a:r>
            <a:r>
              <a:rPr lang="en-US" b="0" baseline="0" dirty="0" err="1"/>
              <a:t>suất</a:t>
            </a:r>
            <a:r>
              <a:rPr lang="en-US" b="0" baseline="0" dirty="0"/>
              <a:t> </a:t>
            </a:r>
            <a:r>
              <a:rPr lang="en-US" b="0" baseline="0" dirty="0" err="1"/>
              <a:t>phát</a:t>
            </a:r>
            <a:r>
              <a:rPr lang="en-US" b="0" baseline="0" dirty="0"/>
              <a:t> </a:t>
            </a:r>
            <a:r>
              <a:rPr lang="en-US" b="0" baseline="0" dirty="0" err="1"/>
              <a:t>triển</a:t>
            </a:r>
            <a:r>
              <a:rPr lang="en-US" b="0" baseline="0" dirty="0"/>
              <a:t> </a:t>
            </a:r>
            <a:r>
              <a:rPr lang="en-US" b="0" baseline="0" dirty="0" err="1"/>
              <a:t>được</a:t>
            </a:r>
            <a:r>
              <a:rPr lang="en-US" b="0" baseline="0" dirty="0"/>
              <a:t> </a:t>
            </a:r>
            <a:r>
              <a:rPr lang="en-US" b="0" baseline="0" dirty="0" err="1"/>
              <a:t>cải</a:t>
            </a:r>
            <a:r>
              <a:rPr lang="en-US" b="0" baseline="0" dirty="0"/>
              <a:t> </a:t>
            </a:r>
            <a:r>
              <a:rPr lang="en-US" b="0" baseline="0" dirty="0" err="1"/>
              <a:t>thiện</a:t>
            </a:r>
            <a:r>
              <a:rPr lang="en-US" b="0" baseline="0" dirty="0"/>
              <a:t>.</a:t>
            </a:r>
            <a:endParaRPr lang="en-US" b="1" baseline="0" dirty="0"/>
          </a:p>
          <a:p>
            <a:pPr marL="0" indent="0">
              <a:buFontTx/>
              <a:buNone/>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Giảm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thời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gian</a:t>
            </a:r>
            <a:r>
              <a:rPr lang="en-US" sz="1200" b="0" i="0" kern="1200" baseline="0" dirty="0">
                <a:solidFill>
                  <a:schemeClr val="tx1"/>
                </a:solidFill>
                <a:effectLst/>
                <a:latin typeface="+mn-lt"/>
                <a:ea typeface="+mn-ea"/>
                <a:cs typeface="+mn-cs"/>
              </a:rPr>
              <a:t> testing: </a:t>
            </a:r>
            <a:r>
              <a:rPr lang="en-US" sz="1200" b="1" i="0" kern="1200" baseline="0" dirty="0">
                <a:solidFill>
                  <a:schemeClr val="tx1"/>
                </a:solidFill>
                <a:effectLst/>
                <a:latin typeface="+mn-lt"/>
                <a:ea typeface="+mn-ea"/>
                <a:cs typeface="+mn-cs"/>
              </a:rPr>
              <a:t>VÌ MỖI LẦN TEST BỊ FAIL THÌ PHẢI CHỜ SỬA LỖI VÀ TEST LẠI </a:t>
            </a:r>
            <a:r>
              <a:rPr lang="en-US" sz="1200" b="1" i="0" kern="1200" baseline="0" dirty="0">
                <a:solidFill>
                  <a:schemeClr val="tx1"/>
                </a:solidFill>
                <a:effectLst/>
                <a:latin typeface="+mn-lt"/>
                <a:ea typeface="+mn-ea"/>
                <a:cs typeface="+mn-cs"/>
                <a:sym typeface="Wingdings" pitchFamily="2" charset="2"/>
              </a:rPr>
              <a:t> MẤT NHIỀU TIME ĐỂ TEST,</a:t>
            </a:r>
            <a:r>
              <a:rPr lang="en-US" sz="1200" b="1" i="0" kern="1200" baseline="0" dirty="0">
                <a:solidFill>
                  <a:schemeClr val="tx1"/>
                </a:solidFill>
                <a:effectLst/>
                <a:latin typeface="+mn-lt"/>
                <a:ea typeface="+mn-ea"/>
                <a:cs typeface="+mn-cs"/>
              </a:rPr>
              <a:t> NẾU </a:t>
            </a:r>
            <a:r>
              <a:rPr lang="vi-VN" sz="1200" b="1" i="0" kern="1200" baseline="0" dirty="0">
                <a:solidFill>
                  <a:schemeClr val="tx1"/>
                </a:solidFill>
                <a:effectLst/>
                <a:latin typeface="+mn-lt"/>
                <a:ea typeface="+mn-ea"/>
                <a:cs typeface="+mn-cs"/>
              </a:rPr>
              <a:t>ĐƯỢ</a:t>
            </a:r>
            <a:r>
              <a:rPr lang="en-US" sz="1200" b="1" i="0" kern="1200" baseline="0" dirty="0">
                <a:solidFill>
                  <a:schemeClr val="tx1"/>
                </a:solidFill>
                <a:effectLst/>
                <a:latin typeface="+mn-lt"/>
                <a:ea typeface="+mn-ea"/>
                <a:cs typeface="+mn-cs"/>
              </a:rPr>
              <a:t>C REVIEW SỚM THÌ LỖI </a:t>
            </a:r>
            <a:r>
              <a:rPr lang="vi-VN" sz="1200" b="1" i="0" kern="1200" baseline="0" dirty="0">
                <a:solidFill>
                  <a:schemeClr val="tx1"/>
                </a:solidFill>
                <a:effectLst/>
                <a:latin typeface="+mn-lt"/>
                <a:ea typeface="+mn-ea"/>
                <a:cs typeface="+mn-cs"/>
              </a:rPr>
              <a:t>ĐƯỢ</a:t>
            </a:r>
            <a:r>
              <a:rPr lang="en-US" sz="1200" b="1" i="0" kern="1200" baseline="0" dirty="0">
                <a:solidFill>
                  <a:schemeClr val="tx1"/>
                </a:solidFill>
                <a:effectLst/>
                <a:latin typeface="+mn-lt"/>
                <a:ea typeface="+mn-ea"/>
                <a:cs typeface="+mn-cs"/>
              </a:rPr>
              <a:t>C LOẠI BỎ SỚM THÌ TEST TỐN ÍT TIME HƠN.</a:t>
            </a:r>
          </a:p>
          <a:p>
            <a:pPr marL="0" indent="0">
              <a:buFontTx/>
              <a:buNone/>
            </a:pP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TRONG MỘT SỐ TRƯỜNG HỢP</a:t>
            </a:r>
            <a:r>
              <a:rPr lang="en-US" sz="1200" b="1" i="0" kern="1200" dirty="0">
                <a:solidFill>
                  <a:schemeClr val="tx1"/>
                </a:solidFill>
                <a:effectLst/>
                <a:latin typeface="+mn-lt"/>
                <a:ea typeface="+mn-ea"/>
                <a:cs typeface="+mn-cs"/>
              </a:rPr>
              <a:t>,</a:t>
            </a:r>
            <a:r>
              <a:rPr lang="vi-VN" sz="1200" b="1" i="0" kern="1200" dirty="0">
                <a:solidFill>
                  <a:schemeClr val="tx1"/>
                </a:solidFill>
                <a:effectLst/>
                <a:latin typeface="+mn-lt"/>
                <a:ea typeface="+mn-ea"/>
                <a:cs typeface="+mn-cs"/>
              </a:rPr>
              <a:t> KHÁCH HÀNG </a:t>
            </a:r>
            <a:r>
              <a:rPr lang="en-US" sz="1200" b="1" i="0" kern="1200" dirty="0">
                <a:solidFill>
                  <a:schemeClr val="tx1"/>
                </a:solidFill>
                <a:effectLst/>
                <a:latin typeface="+mn-lt"/>
                <a:ea typeface="+mn-ea"/>
                <a:cs typeface="+mn-cs"/>
              </a:rPr>
              <a:t>CŨNG</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THAM DỰ </a:t>
            </a:r>
            <a:r>
              <a:rPr lang="en-US" sz="1200" b="1" i="0" kern="1200" dirty="0">
                <a:solidFill>
                  <a:schemeClr val="tx1"/>
                </a:solidFill>
                <a:effectLst/>
                <a:latin typeface="+mn-lt"/>
                <a:ea typeface="+mn-ea"/>
                <a:cs typeface="+mn-cs"/>
              </a:rPr>
              <a:t>VÀO</a:t>
            </a:r>
            <a:r>
              <a:rPr lang="en-US" sz="1200" b="1" i="0" kern="1200" baseline="0" dirty="0">
                <a:solidFill>
                  <a:schemeClr val="tx1"/>
                </a:solidFill>
                <a:effectLst/>
                <a:latin typeface="+mn-lt"/>
                <a:ea typeface="+mn-ea"/>
                <a:cs typeface="+mn-cs"/>
              </a:rPr>
              <a:t> QUÁ TRÌNH REVIEWS </a:t>
            </a:r>
            <a:r>
              <a:rPr lang="vi-VN" sz="1200" b="1" i="0" kern="1200" dirty="0">
                <a:solidFill>
                  <a:schemeClr val="tx1"/>
                </a:solidFill>
                <a:effectLst/>
                <a:latin typeface="+mn-lt"/>
                <a:ea typeface="+mn-ea"/>
                <a:cs typeface="+mn-cs"/>
              </a:rPr>
              <a:t>VÀ CUNG CẤP THÔNG TIN PHẢN HỒI CHO NHÓM PHÁT TRIỂN</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do </a:t>
            </a:r>
            <a:r>
              <a:rPr lang="en-US" sz="1200" b="0" i="0" kern="1200" baseline="0" dirty="0" err="1">
                <a:solidFill>
                  <a:schemeClr val="tx1"/>
                </a:solidFill>
                <a:effectLst/>
                <a:latin typeface="+mn-lt"/>
                <a:ea typeface="+mn-ea"/>
                <a:cs typeface="+mn-cs"/>
              </a:rPr>
              <a:t>đó</a:t>
            </a:r>
            <a:r>
              <a:rPr lang="en-US" sz="1200" b="0" i="0" kern="1200" baseline="0" dirty="0">
                <a:solidFill>
                  <a:schemeClr val="tx1"/>
                </a:solidFill>
                <a:effectLst/>
                <a:latin typeface="+mn-lt"/>
                <a:ea typeface="+mn-ea"/>
                <a:cs typeface="+mn-cs"/>
              </a:rPr>
              <a:t> Reviews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1 </a:t>
            </a:r>
            <a:r>
              <a:rPr lang="en-US" sz="1200" b="0" i="0" kern="1200" baseline="0" dirty="0" err="1">
                <a:solidFill>
                  <a:schemeClr val="tx1"/>
                </a:solidFill>
                <a:effectLst/>
                <a:latin typeface="+mn-lt"/>
                <a:ea typeface="+mn-ea"/>
                <a:cs typeface="+mn-cs"/>
              </a:rPr>
              <a:t>phương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tiện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truyền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của</a:t>
            </a:r>
            <a:r>
              <a:rPr lang="en-US" sz="1200" b="0" i="0" kern="1200" baseline="0" dirty="0">
                <a:solidFill>
                  <a:schemeClr val="tx1"/>
                </a:solidFill>
                <a:effectLst/>
                <a:latin typeface="+mn-lt"/>
                <a:ea typeface="+mn-ea"/>
                <a:cs typeface="+mn-cs"/>
              </a:rPr>
              <a:t> KH</a:t>
            </a:r>
          </a:p>
          <a:p>
            <a:pPr marL="0" indent="0">
              <a:buFontTx/>
              <a:buNone/>
            </a:pPr>
            <a:endParaRPr lang="en-US" sz="1200" b="0" i="0" kern="1200" baseline="0" dirty="0">
              <a:solidFill>
                <a:schemeClr val="tx1"/>
              </a:solidFill>
              <a:effectLst/>
              <a:latin typeface="+mn-lt"/>
              <a:ea typeface="+mn-ea"/>
              <a:cs typeface="+mn-cs"/>
              <a:sym typeface="Wingdings" pitchFamily="2" charset="2"/>
            </a:endParaRPr>
          </a:p>
          <a:p>
            <a:pPr marL="0" indent="0">
              <a:buFontTx/>
              <a:buNone/>
            </a:pPr>
            <a:r>
              <a:rPr lang="en-US" sz="1200" b="0" i="0" kern="1200" baseline="0" dirty="0">
                <a:solidFill>
                  <a:schemeClr val="tx1"/>
                </a:solidFill>
                <a:effectLst/>
                <a:latin typeface="+mn-lt"/>
                <a:ea typeface="+mn-ea"/>
                <a:cs typeface="+mn-cs"/>
                <a:sym typeface="Wingdings" pitchFamily="2" charset="2"/>
              </a:rPr>
              <a:t> KẾT LUẬN: Review </a:t>
            </a:r>
            <a:r>
              <a:rPr lang="en-US" sz="1200" b="0" i="0" kern="1200" baseline="0" dirty="0" err="1">
                <a:solidFill>
                  <a:schemeClr val="tx1"/>
                </a:solidFill>
                <a:effectLst/>
                <a:latin typeface="+mn-lt"/>
                <a:ea typeface="+mn-ea"/>
                <a:cs typeface="+mn-cs"/>
                <a:sym typeface="Wingdings" pitchFamily="2" charset="2"/>
              </a:rPr>
              <a:t>là</a:t>
            </a:r>
            <a:r>
              <a:rPr lang="en-US" sz="1200" b="0" i="0" kern="1200" baseline="0" dirty="0">
                <a:solidFill>
                  <a:schemeClr val="tx1"/>
                </a:solidFill>
                <a:effectLst/>
                <a:latin typeface="+mn-lt"/>
                <a:ea typeface="+mn-ea"/>
                <a:cs typeface="+mn-cs"/>
                <a:sym typeface="Wingdings" pitchFamily="2" charset="2"/>
              </a:rPr>
              <a:t> p</a:t>
            </a:r>
            <a:r>
              <a:rPr lang="vi-VN" sz="1200" b="0" i="0" kern="1200" baseline="0" dirty="0">
                <a:solidFill>
                  <a:schemeClr val="tx1"/>
                </a:solidFill>
                <a:effectLst/>
                <a:latin typeface="+mn-lt"/>
                <a:ea typeface="+mn-ea"/>
                <a:cs typeface="+mn-cs"/>
                <a:sym typeface="Wingdings" pitchFamily="2" charset="2"/>
              </a:rPr>
              <a:t>hương phá</a:t>
            </a:r>
            <a:r>
              <a:rPr lang="en-US" sz="1200" b="0" i="0" kern="1200" baseline="0" dirty="0">
                <a:solidFill>
                  <a:schemeClr val="tx1"/>
                </a:solidFill>
                <a:effectLst/>
                <a:latin typeface="+mn-lt"/>
                <a:ea typeface="+mn-ea"/>
                <a:cs typeface="+mn-cs"/>
                <a:sym typeface="Wingdings" pitchFamily="2" charset="2"/>
              </a:rPr>
              <a:t>p </a:t>
            </a:r>
            <a:r>
              <a:rPr lang="en-US" sz="1200" b="0" i="0" kern="1200" baseline="0" dirty="0" err="1">
                <a:solidFill>
                  <a:schemeClr val="tx1"/>
                </a:solidFill>
                <a:effectLst/>
                <a:latin typeface="+mn-lt"/>
                <a:ea typeface="+mn-ea"/>
                <a:cs typeface="+mn-cs"/>
                <a:sym typeface="Wingdings" pitchFamily="2" charset="2"/>
              </a:rPr>
              <a:t>rất</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thích</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hợp</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để</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cải</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thiện</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chất</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lượng</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sản</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phẩm</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phần</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mềm</a:t>
            </a:r>
            <a:r>
              <a:rPr lang="en-US" sz="1200" b="0" i="0" kern="1200" baseline="0" dirty="0">
                <a:solidFill>
                  <a:schemeClr val="tx1"/>
                </a:solidFill>
                <a:effectLst/>
                <a:latin typeface="+mn-lt"/>
                <a:ea typeface="+mn-ea"/>
                <a:cs typeface="+mn-cs"/>
                <a:sym typeface="Wingdings" pitchFamily="2" charset="2"/>
              </a:rPr>
              <a:t>.</a:t>
            </a:r>
            <a:endParaRPr lang="en-US" sz="1200" b="0" i="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08852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600200"/>
            <a:ext cx="8305800" cy="48006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lvl1pPr>
              <a:defRPr sz="1400"/>
            </a:lvl1pPr>
          </a:lstStyle>
          <a:p>
            <a:r>
              <a:rPr lang="en-US"/>
              <a:t>Slide </a:t>
            </a:r>
            <a:fld id="{3900DC13-0C25-439E-AA75-E5DAAC4C37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SmartArt Placeholder 2"/>
          <p:cNvSpPr>
            <a:spLocks noGrp="1"/>
          </p:cNvSpPr>
          <p:nvPr>
            <p:ph type="dgm" idx="1"/>
          </p:nvPr>
        </p:nvSpPr>
        <p:spPr>
          <a:xfrm>
            <a:off x="1182688" y="2017713"/>
            <a:ext cx="7772400" cy="4114800"/>
          </a:xfrm>
        </p:spPr>
        <p:txBody>
          <a:bodyPr/>
          <a:lstStyle/>
          <a:p>
            <a:endParaRPr lang="en-US"/>
          </a:p>
        </p:txBody>
      </p:sp>
      <p:sp>
        <p:nvSpPr>
          <p:cNvPr id="4" name="Date Placeholder 3"/>
          <p:cNvSpPr>
            <a:spLocks noGrp="1"/>
          </p:cNvSpPr>
          <p:nvPr>
            <p:ph type="dt" sz="half" idx="10"/>
          </p:nvPr>
        </p:nvSpPr>
        <p:spPr>
          <a:xfrm>
            <a:off x="914400" y="63246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352800" y="63246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81800" y="6324600"/>
            <a:ext cx="1905000" cy="457200"/>
          </a:xfrm>
        </p:spPr>
        <p:txBody>
          <a:bodyPr/>
          <a:lstStyle>
            <a:lvl1pPr>
              <a:defRPr/>
            </a:lvl1pPr>
          </a:lstStyle>
          <a:p>
            <a:fld id="{1C495987-B8E8-46A2-9570-F8C67BF53361}" type="slidenum">
              <a:rPr lang="en-US"/>
              <a:pPr/>
              <a:t>‹#›</a:t>
            </a:fld>
            <a:endParaRPr lang="en-US"/>
          </a:p>
        </p:txBody>
      </p:sp>
    </p:spTree>
    <p:extLst>
      <p:ext uri="{BB962C8B-B14F-4D97-AF65-F5344CB8AC3E}">
        <p14:creationId xmlns:p14="http://schemas.microsoft.com/office/powerpoint/2010/main" val="8863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5706858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763992964"/>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676400"/>
            <a:ext cx="8229600" cy="48768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8153400" y="6416675"/>
            <a:ext cx="762000" cy="365125"/>
          </a:xfrm>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96602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2909709319"/>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sz="half" idx="1"/>
          </p:nvPr>
        </p:nvSpPr>
        <p:spPr>
          <a:xfrm>
            <a:off x="457200" y="1920084"/>
            <a:ext cx="4038600" cy="463311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4"/>
            <a:ext cx="4038600" cy="463311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a:xfrm>
            <a:off x="8153400" y="6356350"/>
            <a:ext cx="762000" cy="365125"/>
          </a:xfrm>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770501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4895300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2002383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5815317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0383003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2840346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42827988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930217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447800"/>
            <a:ext cx="76230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3528290448"/>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752600"/>
            <a:ext cx="8382000" cy="4724400"/>
          </a:xfrm>
        </p:spPr>
        <p:txBody>
          <a:bodyPr/>
          <a:lstStyle>
            <a:lvl1pPr>
              <a:spcBef>
                <a:spcPts val="600"/>
              </a:spcBef>
              <a:defRPr sz="2600">
                <a:latin typeface="+mj-lt"/>
                <a:cs typeface="Arial" pitchFamily="34" charset="0"/>
              </a:defRPr>
            </a:lvl1pPr>
            <a:lvl2pPr>
              <a:spcBef>
                <a:spcPts val="600"/>
              </a:spcBef>
              <a:defRPr sz="2400">
                <a:latin typeface="+mj-lt"/>
                <a:cs typeface="Arial" pitchFamily="34" charset="0"/>
              </a:defRPr>
            </a:lvl2pPr>
            <a:lvl3pPr>
              <a:spcBef>
                <a:spcPts val="600"/>
              </a:spcBef>
              <a:defRPr sz="2200">
                <a:latin typeface="+mj-lt"/>
                <a:cs typeface="Arial" pitchFamily="34" charset="0"/>
              </a:defRPr>
            </a:lvl3pPr>
            <a:lvl4pPr>
              <a:spcBef>
                <a:spcPts val="600"/>
              </a:spcBef>
              <a:defRPr>
                <a:latin typeface="+mj-lt"/>
                <a:cs typeface="Arial" pitchFamily="34" charset="0"/>
              </a:defRPr>
            </a:lvl4pPr>
            <a:lvl5pPr>
              <a:spcBef>
                <a:spcPts val="600"/>
              </a:spcBef>
              <a:defRPr>
                <a:latin typeface="+mj-lt"/>
                <a:cs typeface="Arial"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4692851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2747987531"/>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963905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9263703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0504075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31589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335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9252370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2795455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5216844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6"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6"/>
          <a:lstStyle>
            <a:lvl1pPr marL="0" marR="45716" indent="0" algn="r">
              <a:buNone/>
              <a:defRPr>
                <a:solidFill>
                  <a:schemeClr val="tx1"/>
                </a:solidFill>
              </a:defRPr>
            </a:lvl1pPr>
            <a:lvl2pPr marL="457153" indent="0" algn="ctr">
              <a:buNone/>
            </a:lvl2pPr>
            <a:lvl3pPr marL="914306" indent="0" algn="ctr">
              <a:buNone/>
            </a:lvl3pPr>
            <a:lvl4pPr marL="1371459" indent="0" algn="ctr">
              <a:buNone/>
            </a:lvl4pPr>
            <a:lvl5pPr marL="1828612" indent="0" algn="ctr">
              <a:buNone/>
            </a:lvl5pPr>
            <a:lvl6pPr marL="2285766" indent="0" algn="ctr">
              <a:buNone/>
            </a:lvl6pPr>
            <a:lvl7pPr marL="2742919" indent="0" algn="ctr">
              <a:buNone/>
            </a:lvl7pPr>
            <a:lvl8pPr marL="3200072" indent="0" algn="ctr">
              <a:buNone/>
            </a:lvl8pPr>
            <a:lvl9pPr marL="3657225"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957050580"/>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828800"/>
            <a:ext cx="8305800" cy="44958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7848600" y="6477000"/>
            <a:ext cx="838200" cy="228600"/>
          </a:xfrm>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7819486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16" rIns="45716"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Tree>
    <p:extLst>
      <p:ext uri="{BB962C8B-B14F-4D97-AF65-F5344CB8AC3E}">
        <p14:creationId xmlns:p14="http://schemas.microsoft.com/office/powerpoint/2010/main" val="3260885684"/>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8771717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16"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16" tIns="0" rIns="45716"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859758"/>
            <a:ext cx="4041775" cy="654843"/>
          </a:xfrm>
        </p:spPr>
        <p:txBody>
          <a:bodyPr lIns="45716" tIns="0" rIns="45716"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9439067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16"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890555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5854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6" rIns="18286"/>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797515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1430" tIns="45716" rIns="91430" bIns="45716" rtlCol="0" anchor="ctr"/>
          <a:lstStyle/>
          <a:p>
            <a:pPr algn="ctr" defTabSz="914306"/>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1430" tIns="45716" rIns="91430" bIns="45716" rtlCol="0" anchor="ctr"/>
          <a:lstStyle/>
          <a:p>
            <a:pPr algn="ctr" defTabSz="914306"/>
            <a:endParaRPr lang="en-US">
              <a:solidFill>
                <a:prstClr val="white"/>
              </a:solidFill>
            </a:endParaRPr>
          </a:p>
        </p:txBody>
      </p:sp>
      <p:sp>
        <p:nvSpPr>
          <p:cNvPr id="2" name="Title 1"/>
          <p:cNvSpPr>
            <a:spLocks noGrp="1"/>
          </p:cNvSpPr>
          <p:nvPr>
            <p:ph type="title"/>
          </p:nvPr>
        </p:nvSpPr>
        <p:spPr>
          <a:xfrm>
            <a:off x="609600" y="1176997"/>
            <a:ext cx="2212848" cy="1582621"/>
          </a:xfrm>
        </p:spPr>
        <p:txBody>
          <a:bodyPr vert="horz" lIns="45716" tIns="45716" rIns="45716" bIns="45716"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1" rIns="45716" bIns="45716"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1"/>
            <a:ext cx="609600" cy="365125"/>
          </a:xfrm>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
        <p:nvSpPr>
          <p:cNvPr id="11" name="Freeform 10"/>
          <p:cNvSpPr>
            <a:spLocks/>
          </p:cNvSpPr>
          <p:nvPr/>
        </p:nvSpPr>
        <p:spPr bwMode="auto">
          <a:xfrm flipV="1">
            <a:off x="4381500"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Tree>
    <p:extLst>
      <p:ext uri="{BB962C8B-B14F-4D97-AF65-F5344CB8AC3E}">
        <p14:creationId xmlns:p14="http://schemas.microsoft.com/office/powerpoint/2010/main" val="17603351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6824215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4592218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37977313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26305085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25518358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20294131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10" name="Title 1"/>
          <p:cNvSpPr>
            <a:spLocks noGrp="1"/>
          </p:cNvSpPr>
          <p:nvPr>
            <p:ph type="title"/>
          </p:nvPr>
        </p:nvSpPr>
        <p:spPr>
          <a:xfrm>
            <a:off x="2667000" y="152400"/>
            <a:ext cx="6019800" cy="828675"/>
          </a:xfrm>
        </p:spPr>
        <p:txBody>
          <a:bodyPr/>
          <a:lstStyle/>
          <a:p>
            <a:r>
              <a:rPr lang="en-US" altLang="ja-JP"/>
              <a:t>Click to edit Master title style</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ja-JP">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10296697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ja-JP">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165421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ja-JP">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9375281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1"/>
          <p:cNvSpPr txBox="1">
            <a:spLocks/>
          </p:cNvSpPr>
          <p:nvPr userDrawn="1"/>
        </p:nvSpPr>
        <p:spPr bwMode="auto">
          <a:xfrm>
            <a:off x="2667000" y="152400"/>
            <a:ext cx="6019800" cy="828675"/>
          </a:xfrm>
          <a:prstGeom prst="rect">
            <a:avLst/>
          </a:prstGeom>
          <a:noFill/>
          <a:ln>
            <a:noFill/>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0" fontAlgn="base" hangingPunct="0">
              <a:spcBef>
                <a:spcPct val="0"/>
              </a:spcBef>
              <a:spcAft>
                <a:spcPct val="0"/>
              </a:spcAft>
            </a:pPr>
            <a:r>
              <a:rPr kumimoji="1" lang="en-US" altLang="ja-JP" sz="2700" b="1">
                <a:solidFill>
                  <a:srgbClr val="000000"/>
                </a:solidFill>
                <a:ea typeface="ＭＳ Ｐゴシック" panose="020B0600070205080204" pitchFamily="50" charset="-128"/>
              </a:rPr>
              <a:t>Click to edit Master title style</a:t>
            </a:r>
            <a:endParaRPr kumimoji="1" lang="en-US" sz="2700" b="1">
              <a:solidFill>
                <a:srgbClr val="000000"/>
              </a:solidFill>
            </a:endParaRPr>
          </a:p>
        </p:txBody>
      </p:sp>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6" name="Rectangle 5"/>
          <p:cNvSpPr>
            <a:spLocks noGrp="1" noChangeArrowheads="1"/>
          </p:cNvSpPr>
          <p:nvPr>
            <p:ph type="dt" sz="half" idx="10"/>
          </p:nvPr>
        </p:nvSpPr>
        <p:spPr/>
        <p:txBody>
          <a:bodyPr/>
          <a:lstStyle>
            <a:lvl1pPr>
              <a:defRPr/>
            </a:lvl1pPr>
          </a:lstStyle>
          <a:p>
            <a:endParaRPr lang="en-US" altLang="ja-JP">
              <a:solidFill>
                <a:srgbClr val="000000"/>
              </a:solidFill>
            </a:endParaRPr>
          </a:p>
        </p:txBody>
      </p:sp>
      <p:sp>
        <p:nvSpPr>
          <p:cNvPr id="7" name="Rectangle 6"/>
          <p:cNvSpPr>
            <a:spLocks noGrp="1" noChangeArrowheads="1"/>
          </p:cNvSpPr>
          <p:nvPr>
            <p:ph type="ftr" sz="quarter" idx="11"/>
          </p:nvPr>
        </p:nvSpPr>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14541880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itle 1"/>
          <p:cNvSpPr txBox="1">
            <a:spLocks/>
          </p:cNvSpPr>
          <p:nvPr userDrawn="1"/>
        </p:nvSpPr>
        <p:spPr bwMode="auto">
          <a:xfrm>
            <a:off x="2667000" y="152400"/>
            <a:ext cx="6019800" cy="828675"/>
          </a:xfrm>
          <a:prstGeom prst="rect">
            <a:avLst/>
          </a:prstGeom>
          <a:noFill/>
          <a:ln>
            <a:noFill/>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0" fontAlgn="base" hangingPunct="0">
              <a:spcBef>
                <a:spcPct val="0"/>
              </a:spcBef>
              <a:spcAft>
                <a:spcPct val="0"/>
              </a:spcAft>
            </a:pPr>
            <a:r>
              <a:rPr kumimoji="1" lang="en-US" altLang="ja-JP" sz="2700" b="1">
                <a:solidFill>
                  <a:srgbClr val="000000"/>
                </a:solidFill>
                <a:ea typeface="ＭＳ Ｐゴシック" panose="020B0600070205080204" pitchFamily="50" charset="-128"/>
              </a:rPr>
              <a:t>Click to edit Master title style</a:t>
            </a:r>
            <a:endParaRPr kumimoji="1" lang="en-US" sz="2700" b="1">
              <a:solidFill>
                <a:srgbClr val="000000"/>
              </a:solidFill>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6" name="Rectangle 5"/>
          <p:cNvSpPr>
            <a:spLocks noGrp="1" noChangeArrowheads="1"/>
          </p:cNvSpPr>
          <p:nvPr>
            <p:ph type="dt" sz="half" idx="10"/>
          </p:nvPr>
        </p:nvSpPr>
        <p:spPr/>
        <p:txBody>
          <a:bodyPr/>
          <a:lstStyle>
            <a:lvl1pPr>
              <a:defRPr/>
            </a:lvl1pPr>
          </a:lstStyle>
          <a:p>
            <a:endParaRPr lang="en-US" altLang="ja-JP">
              <a:solidFill>
                <a:srgbClr val="000000"/>
              </a:solidFill>
            </a:endParaRPr>
          </a:p>
        </p:txBody>
      </p:sp>
      <p:sp>
        <p:nvSpPr>
          <p:cNvPr id="7" name="Rectangle 6"/>
          <p:cNvSpPr>
            <a:spLocks noGrp="1" noChangeArrowheads="1"/>
          </p:cNvSpPr>
          <p:nvPr>
            <p:ph type="ftr" sz="quarter" idx="11"/>
          </p:nvPr>
        </p:nvSpPr>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15909223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423101418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itle 1"/>
          <p:cNvSpPr txBox="1">
            <a:spLocks/>
          </p:cNvSpPr>
          <p:nvPr userDrawn="1"/>
        </p:nvSpPr>
        <p:spPr bwMode="auto">
          <a:xfrm>
            <a:off x="2667000" y="152400"/>
            <a:ext cx="6019800" cy="828675"/>
          </a:xfrm>
          <a:prstGeom prst="rect">
            <a:avLst/>
          </a:prstGeom>
          <a:noFill/>
          <a:ln>
            <a:noFill/>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0" fontAlgn="base" hangingPunct="0">
              <a:spcBef>
                <a:spcPct val="0"/>
              </a:spcBef>
              <a:spcAft>
                <a:spcPct val="0"/>
              </a:spcAft>
            </a:pPr>
            <a:r>
              <a:rPr kumimoji="1" lang="en-US" altLang="ja-JP" sz="2700" b="1">
                <a:solidFill>
                  <a:srgbClr val="000000"/>
                </a:solidFill>
                <a:ea typeface="ＭＳ Ｐゴシック" panose="020B0600070205080204" pitchFamily="50" charset="-128"/>
              </a:rPr>
              <a:t>Click to edit Master title style</a:t>
            </a:r>
            <a:endParaRPr kumimoji="1" lang="en-US" sz="2700" b="1">
              <a:solidFill>
                <a:srgbClr val="000000"/>
              </a:solidFill>
            </a:endParaRPr>
          </a:p>
        </p:txBody>
      </p:sp>
      <p:sp>
        <p:nvSpPr>
          <p:cNvPr id="2" name="Vertical Title 1"/>
          <p:cNvSpPr>
            <a:spLocks noGrp="1"/>
          </p:cNvSpPr>
          <p:nvPr>
            <p:ph type="title" orient="vert"/>
          </p:nvPr>
        </p:nvSpPr>
        <p:spPr>
          <a:xfrm>
            <a:off x="6629400" y="1219200"/>
            <a:ext cx="2057400" cy="4906963"/>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Rectangle 4"/>
          <p:cNvSpPr>
            <a:spLocks noGrp="1" noChangeArrowheads="1"/>
          </p:cNvSpPr>
          <p:nvPr>
            <p:ph type="dt" sz="half" idx="10"/>
          </p:nvPr>
        </p:nvSpPr>
        <p:spPr/>
        <p:txBody>
          <a:bodyPr/>
          <a:lstStyle>
            <a:lvl1pPr>
              <a:defRPr/>
            </a:lvl1pPr>
          </a:lstStyle>
          <a:p>
            <a:endParaRPr lang="en-US" altLang="ja-JP">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52095937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
        <p:nvSpPr>
          <p:cNvPr id="9" name="Title 1"/>
          <p:cNvSpPr>
            <a:spLocks noGrp="1"/>
          </p:cNvSpPr>
          <p:nvPr>
            <p:ph type="title"/>
          </p:nvPr>
        </p:nvSpPr>
        <p:spPr>
          <a:xfrm>
            <a:off x="2667000" y="152400"/>
            <a:ext cx="6019800" cy="828675"/>
          </a:xfrm>
        </p:spPr>
        <p:txBody>
          <a:bodyPr/>
          <a:lstStyle/>
          <a:p>
            <a:r>
              <a:rPr lang="en-US" altLang="ja-JP"/>
              <a:t>Click to edit Master 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38595087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Title 1"/>
          <p:cNvSpPr>
            <a:spLocks noGrp="1"/>
          </p:cNvSpPr>
          <p:nvPr>
            <p:ph type="title"/>
          </p:nvPr>
        </p:nvSpPr>
        <p:spPr>
          <a:xfrm>
            <a:off x="2667000" y="152400"/>
            <a:ext cx="6019800" cy="828675"/>
          </a:xfrm>
        </p:spPr>
        <p:txBody>
          <a:bodyPr/>
          <a:lstStyle/>
          <a:p>
            <a:r>
              <a:rPr lang="en-US" altLang="ja-JP"/>
              <a:t>Click to edit Master 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18448616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2667000" y="152400"/>
            <a:ext cx="6019800" cy="828675"/>
          </a:xfrm>
        </p:spPr>
        <p:txBody>
          <a:bodyPr/>
          <a:lstStyle/>
          <a:p>
            <a:r>
              <a:rPr lang="en-US" altLang="ja-JP"/>
              <a:t>Click to edit Master title style</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ja-JP">
              <a:solidFill>
                <a:srgbClr val="000000"/>
              </a:solidFill>
            </a:endParaRPr>
          </a:p>
        </p:txBody>
      </p:sp>
    </p:spTree>
    <p:extLst>
      <p:ext uri="{BB962C8B-B14F-4D97-AF65-F5344CB8AC3E}">
        <p14:creationId xmlns:p14="http://schemas.microsoft.com/office/powerpoint/2010/main" val="168644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image" Target="../media/image4.png"/><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image" Target="../media/image3.png"/><Relationship Id="rId2" Type="http://schemas.openxmlformats.org/officeDocument/2006/relationships/slideLayout" Target="../slideLayouts/slideLayout65.xml"/><Relationship Id="rId16" Type="http://schemas.openxmlformats.org/officeDocument/2006/relationships/image" Target="../media/image2.png"/><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theme" Target="../theme/theme10.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0DC13-0C25-439E-AA75-E5DAAC4C37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2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11269"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ＭＳ Ｐゴシック" panose="020B0600070205080204" pitchFamily="50" charset="-128"/>
              </a:defRPr>
            </a:lvl1pPr>
          </a:lstStyle>
          <a:p>
            <a:pPr eaLnBrk="0" fontAlgn="base" hangingPunct="0">
              <a:spcBef>
                <a:spcPct val="0"/>
              </a:spcBef>
              <a:spcAft>
                <a:spcPct val="0"/>
              </a:spcAft>
            </a:pPr>
            <a:endParaRPr lang="en-US" altLang="ja-JP">
              <a:solidFill>
                <a:srgbClr val="000000"/>
              </a:solidFill>
              <a:latin typeface="Arial" panose="020B0604020202020204" pitchFamily="34" charset="0"/>
              <a:cs typeface="Arial" panose="020B0604020202020204" pitchFamily="34" charset="0"/>
            </a:endParaRPr>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ＭＳ Ｐゴシック" panose="020B0600070205080204" pitchFamily="50" charset="-128"/>
              </a:defRPr>
            </a:lvl1pPr>
          </a:lstStyle>
          <a:p>
            <a:pPr eaLnBrk="0" fontAlgn="base" hangingPunct="0">
              <a:spcBef>
                <a:spcPct val="0"/>
              </a:spcBef>
              <a:spcAft>
                <a:spcPct val="0"/>
              </a:spcAft>
            </a:pPr>
            <a:endParaRPr lang="en-US" altLang="ja-JP">
              <a:solidFill>
                <a:srgbClr val="000000"/>
              </a:solidFill>
              <a:latin typeface="Arial" panose="020B0604020202020204" pitchFamily="34" charset="0"/>
              <a:cs typeface="Arial" panose="020B0604020202020204" pitchFamily="34" charset="0"/>
            </a:endParaRPr>
          </a:p>
        </p:txBody>
      </p:sp>
      <p:pic>
        <p:nvPicPr>
          <p:cNvPr id="11272" name="Picture 10"/>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txBox="1">
            <a:spLocks noChangeArrowheads="1"/>
          </p:cNvSpPr>
          <p:nvPr/>
        </p:nvSpPr>
        <p:spPr bwMode="auto">
          <a:xfrm>
            <a:off x="1676400" y="6381750"/>
            <a:ext cx="2133600" cy="476250"/>
          </a:xfrm>
          <a:prstGeom prst="rect">
            <a:avLst/>
          </a:prstGeom>
          <a:ln>
            <a:miter lim="800000"/>
            <a:headEnd/>
            <a:tailEnd/>
          </a:ln>
        </p:spPr>
        <p:txBody>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a:solidFill>
                  <a:srgbClr val="000000"/>
                </a:solidFill>
                <a:latin typeface="Arial"/>
              </a:rPr>
              <a:t>© FPT Software</a:t>
            </a:r>
          </a:p>
        </p:txBody>
      </p:sp>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0" fontAlgn="base" hangingPunct="0">
              <a:spcBef>
                <a:spcPct val="0"/>
              </a:spcBef>
              <a:spcAft>
                <a:spcPct val="0"/>
              </a:spcAft>
            </a:pPr>
            <a:fld id="{55DE5340-21EB-4D57-A32B-4F622621ADCC}" type="slidenum">
              <a:rPr lang="en-US" altLang="ja-JP" sz="1600" b="1">
                <a:solidFill>
                  <a:srgbClr val="000000"/>
                </a:solidFill>
                <a:ea typeface="ＭＳ Ｐゴシック" panose="020B0600070205080204" pitchFamily="50" charset="-128"/>
              </a:rPr>
              <a:pPr algn="r" eaLnBrk="0" fontAlgn="base" hangingPunct="0">
                <a:spcBef>
                  <a:spcPct val="0"/>
                </a:spcBef>
                <a:spcAft>
                  <a:spcPct val="0"/>
                </a:spcAft>
              </a:pPr>
              <a:t>‹#›</a:t>
            </a:fld>
            <a:endParaRPr lang="en-US" altLang="ja-JP" sz="1600" b="1">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325874592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Lst>
  <p:hf hdr="0" ftr="0" dt="0"/>
  <p:txStyles>
    <p:titleStyle>
      <a:lvl1pPr algn="r" rtl="0" fontAlgn="base">
        <a:spcBef>
          <a:spcPct val="0"/>
        </a:spcBef>
        <a:spcAft>
          <a:spcPct val="0"/>
        </a:spcAft>
        <a:defRPr kumimoji="1" sz="2700" b="1">
          <a:solidFill>
            <a:schemeClr val="tx2"/>
          </a:solidFill>
          <a:latin typeface="+mj-lt"/>
          <a:ea typeface="+mj-ea"/>
          <a:cs typeface="+mj-cs"/>
        </a:defRPr>
      </a:lvl1pPr>
      <a:lvl2pPr algn="r" rtl="0" fontAlgn="base">
        <a:spcBef>
          <a:spcPct val="0"/>
        </a:spcBef>
        <a:spcAft>
          <a:spcPct val="0"/>
        </a:spcAft>
        <a:defRPr kumimoji="1" sz="2700" b="1">
          <a:solidFill>
            <a:schemeClr val="tx2"/>
          </a:solidFill>
          <a:latin typeface="Arial" charset="0"/>
          <a:cs typeface="Arial" charset="0"/>
        </a:defRPr>
      </a:lvl2pPr>
      <a:lvl3pPr algn="r" rtl="0" fontAlgn="base">
        <a:spcBef>
          <a:spcPct val="0"/>
        </a:spcBef>
        <a:spcAft>
          <a:spcPct val="0"/>
        </a:spcAft>
        <a:defRPr kumimoji="1" sz="2700" b="1">
          <a:solidFill>
            <a:schemeClr val="tx2"/>
          </a:solidFill>
          <a:latin typeface="Arial" charset="0"/>
          <a:cs typeface="Arial" charset="0"/>
        </a:defRPr>
      </a:lvl3pPr>
      <a:lvl4pPr algn="r" rtl="0" fontAlgn="base">
        <a:spcBef>
          <a:spcPct val="0"/>
        </a:spcBef>
        <a:spcAft>
          <a:spcPct val="0"/>
        </a:spcAft>
        <a:defRPr kumimoji="1" sz="2700" b="1">
          <a:solidFill>
            <a:schemeClr val="tx2"/>
          </a:solidFill>
          <a:latin typeface="Arial" charset="0"/>
          <a:cs typeface="Arial" charset="0"/>
        </a:defRPr>
      </a:lvl4pPr>
      <a:lvl5pPr algn="r" rtl="0" fontAlgn="base">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fontAlgn="base">
        <a:spcBef>
          <a:spcPct val="20000"/>
        </a:spcBef>
        <a:spcAft>
          <a:spcPct val="0"/>
        </a:spcAft>
        <a:buChar char="•"/>
        <a:defRPr kumimoji="1" sz="2500">
          <a:solidFill>
            <a:schemeClr val="tx1"/>
          </a:solidFill>
          <a:latin typeface="+mj-lt"/>
          <a:ea typeface="+mn-ea"/>
          <a:cs typeface="+mn-cs"/>
        </a:defRPr>
      </a:lvl1pPr>
      <a:lvl2pPr marL="742950" indent="-285750" algn="l" rtl="0" fontAlgn="base">
        <a:spcBef>
          <a:spcPct val="20000"/>
        </a:spcBef>
        <a:spcAft>
          <a:spcPct val="0"/>
        </a:spcAft>
        <a:buChar char="–"/>
        <a:defRPr kumimoji="1" sz="2000">
          <a:solidFill>
            <a:schemeClr val="tx1"/>
          </a:solidFill>
          <a:latin typeface="+mj-lt"/>
          <a:cs typeface="+mn-cs"/>
        </a:defRPr>
      </a:lvl2pPr>
      <a:lvl3pPr marL="1143000" indent="-228600" algn="l" rtl="0" fontAlgn="base">
        <a:spcBef>
          <a:spcPct val="20000"/>
        </a:spcBef>
        <a:spcAft>
          <a:spcPct val="0"/>
        </a:spcAft>
        <a:buChar char="•"/>
        <a:defRPr kumimoji="1" sz="2000">
          <a:solidFill>
            <a:schemeClr val="tx1"/>
          </a:solidFill>
          <a:latin typeface="+mj-lt"/>
          <a:cs typeface="+mn-cs"/>
        </a:defRPr>
      </a:lvl3pPr>
      <a:lvl4pPr marL="1600200" indent="-228600" algn="l" rtl="0" fontAlgn="base">
        <a:spcBef>
          <a:spcPct val="20000"/>
        </a:spcBef>
        <a:spcAft>
          <a:spcPct val="0"/>
        </a:spcAft>
        <a:buChar char="–"/>
        <a:defRPr kumimoji="1" sz="2000">
          <a:solidFill>
            <a:schemeClr val="tx1"/>
          </a:solidFill>
          <a:latin typeface="+mj-lt"/>
          <a:cs typeface="+mn-cs"/>
        </a:defRPr>
      </a:lvl4pPr>
      <a:lvl5pPr marL="2057400" indent="-228600" algn="l" rtl="0" fontAlgn="base">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38" r:id="rId12"/>
    <p:sldLayoutId id="2147483889"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1815308555"/>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153662861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
        <p:nvSpPr>
          <p:cNvPr id="8" name="Freeform 7"/>
          <p:cNvSpPr>
            <a:spLocks/>
          </p:cNvSpPr>
          <p:nvPr/>
        </p:nvSpPr>
        <p:spPr bwMode="auto">
          <a:xfrm>
            <a:off x="4381500" y="-7143"/>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tIns="45716"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lIns="91430" tIns="45716" rIns="91430" bIns="45716">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306"/>
            <a:endParaRPr lang="en-US">
              <a:solidFill>
                <a:srgbClr val="04617B">
                  <a:shade val="90000"/>
                </a:srgbClr>
              </a:solidFill>
            </a:endParaRPr>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306"/>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defTabSz="914306"/>
            <a:fld id="{3900DC13-0C25-439E-AA75-E5DAAC4C3713}" type="slidenum">
              <a:rPr lang="en-US" smtClean="0">
                <a:solidFill>
                  <a:srgbClr val="04617B">
                    <a:shade val="90000"/>
                  </a:srgbClr>
                </a:solidFill>
              </a:rPr>
              <a:pPr defTabSz="914306"/>
              <a:t>‹#›</a:t>
            </a:fld>
            <a:endParaRPr lang="en-US">
              <a:solidFill>
                <a:srgbClr val="04617B">
                  <a:shade val="90000"/>
                </a:srgbClr>
              </a:solidFill>
            </a:endParaRPr>
          </a:p>
        </p:txBody>
      </p:sp>
      <p:grpSp>
        <p:nvGrpSpPr>
          <p:cNvPr id="2" name="Group 1"/>
          <p:cNvGrpSpPr/>
          <p:nvPr/>
        </p:nvGrpSpPr>
        <p:grpSpPr>
          <a:xfrm>
            <a:off x="-19017" y="202409"/>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306"/>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306"/>
              <a:endParaRPr lang="en-US">
                <a:solidFill>
                  <a:prstClr val="black"/>
                </a:solidFill>
              </a:endParaRPr>
            </a:p>
          </p:txBody>
        </p:sp>
      </p:grpSp>
    </p:spTree>
    <p:extLst>
      <p:ext uri="{BB962C8B-B14F-4D97-AF65-F5344CB8AC3E}">
        <p14:creationId xmlns:p14="http://schemas.microsoft.com/office/powerpoint/2010/main" val="917116135"/>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292" indent="-274292"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15" indent="-246863"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306" indent="-246863"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598" indent="-210290"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2890" indent="-210290"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181" indent="-210290"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043" indent="-182861"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334" indent="-182861"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627" indent="-182861"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53" algn="l" rtl="0" eaLnBrk="1" latinLnBrk="0" hangingPunct="1">
        <a:defRPr kumimoji="0" kern="1200">
          <a:solidFill>
            <a:schemeClr val="tx1"/>
          </a:solidFill>
          <a:latin typeface="+mn-lt"/>
          <a:ea typeface="+mn-ea"/>
          <a:cs typeface="+mn-cs"/>
        </a:defRPr>
      </a:lvl2pPr>
      <a:lvl3pPr marL="914306" algn="l" rtl="0" eaLnBrk="1" latinLnBrk="0" hangingPunct="1">
        <a:defRPr kumimoji="0" kern="1200">
          <a:solidFill>
            <a:schemeClr val="tx1"/>
          </a:solidFill>
          <a:latin typeface="+mn-lt"/>
          <a:ea typeface="+mn-ea"/>
          <a:cs typeface="+mn-cs"/>
        </a:defRPr>
      </a:lvl3pPr>
      <a:lvl4pPr marL="1371459" algn="l" rtl="0" eaLnBrk="1" latinLnBrk="0" hangingPunct="1">
        <a:defRPr kumimoji="0" kern="1200">
          <a:solidFill>
            <a:schemeClr val="tx1"/>
          </a:solidFill>
          <a:latin typeface="+mn-lt"/>
          <a:ea typeface="+mn-ea"/>
          <a:cs typeface="+mn-cs"/>
        </a:defRPr>
      </a:lvl4pPr>
      <a:lvl5pPr marL="1828612" algn="l" rtl="0" eaLnBrk="1" latinLnBrk="0" hangingPunct="1">
        <a:defRPr kumimoji="0" kern="1200">
          <a:solidFill>
            <a:schemeClr val="tx1"/>
          </a:solidFill>
          <a:latin typeface="+mn-lt"/>
          <a:ea typeface="+mn-ea"/>
          <a:cs typeface="+mn-cs"/>
        </a:defRPr>
      </a:lvl5pPr>
      <a:lvl6pPr marL="2285766" algn="l" rtl="0" eaLnBrk="1" latinLnBrk="0" hangingPunct="1">
        <a:defRPr kumimoji="0" kern="1200">
          <a:solidFill>
            <a:schemeClr val="tx1"/>
          </a:solidFill>
          <a:latin typeface="+mn-lt"/>
          <a:ea typeface="+mn-ea"/>
          <a:cs typeface="+mn-cs"/>
        </a:defRPr>
      </a:lvl6pPr>
      <a:lvl7pPr marL="2742919" algn="l" rtl="0" eaLnBrk="1" latinLnBrk="0" hangingPunct="1">
        <a:defRPr kumimoji="0" kern="1200">
          <a:solidFill>
            <a:schemeClr val="tx1"/>
          </a:solidFill>
          <a:latin typeface="+mn-lt"/>
          <a:ea typeface="+mn-ea"/>
          <a:cs typeface="+mn-cs"/>
        </a:defRPr>
      </a:lvl7pPr>
      <a:lvl8pPr marL="3200072" algn="l" rtl="0" eaLnBrk="1" latinLnBrk="0" hangingPunct="1">
        <a:defRPr kumimoji="0" kern="1200">
          <a:solidFill>
            <a:schemeClr val="tx1"/>
          </a:solidFill>
          <a:latin typeface="+mn-lt"/>
          <a:ea typeface="+mn-ea"/>
          <a:cs typeface="+mn-cs"/>
        </a:defRPr>
      </a:lvl8pPr>
      <a:lvl9pPr marL="365722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19.x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hyperlink" Target="TestingReferences/Code%20Review/Code%20Review%20with%20VS2012.ppt" TargetMode="External"/><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hyperlink" Target="http://www.jetbrains.com/resharper/" TargetMode="External"/><Relationship Id="rId2" Type="http://schemas.openxmlformats.org/officeDocument/2006/relationships/hyperlink" Target="http://msdn.microsoft.com/en-us/library/bb429476(v=vs.80).aspx" TargetMode="External"/><Relationship Id="rId1" Type="http://schemas.openxmlformats.org/officeDocument/2006/relationships/slideLayout" Target="../slideLayouts/slideLayout19.xml"/><Relationship Id="rId6" Type="http://schemas.openxmlformats.org/officeDocument/2006/relationships/hyperlink" Target="http://sourceforge.net/apps/mediawiki/cppcheck/" TargetMode="External"/><Relationship Id="rId5" Type="http://schemas.openxmlformats.org/officeDocument/2006/relationships/hyperlink" Target="http://checkstyle.sourceforge.net/" TargetMode="External"/><Relationship Id="rId4" Type="http://schemas.openxmlformats.org/officeDocument/2006/relationships/hyperlink" Target="http://stylecop.codeplex.com/"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TestingReferences/Code%20Review/Code%20Review%20CheckList_v1.0.xls" TargetMode="External"/><Relationship Id="rId2" Type="http://schemas.openxmlformats.org/officeDocument/2006/relationships/notesSlide" Target="../notesSlides/notesSlide50.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3552" y="3733800"/>
            <a:ext cx="7623048" cy="1828800"/>
          </a:xfrm>
          <a:ln>
            <a:solidFill>
              <a:schemeClr val="tx1"/>
            </a:solidFill>
          </a:ln>
        </p:spPr>
        <p:txBody>
          <a:bodyPr>
            <a:normAutofit/>
          </a:bodyPr>
          <a:lstStyle/>
          <a:p>
            <a:r>
              <a:rPr lang="en-US" sz="5400">
                <a:effectLst>
                  <a:outerShdw blurRad="38100" dist="38100" dir="2700000" algn="tl">
                    <a:srgbClr val="000000">
                      <a:alpha val="43137"/>
                    </a:srgbClr>
                  </a:outerShdw>
                </a:effectLst>
              </a:rPr>
              <a:t>Static techniques</a:t>
            </a:r>
          </a:p>
        </p:txBody>
      </p:sp>
      <p:sp>
        <p:nvSpPr>
          <p:cNvPr id="5" name="Line 4"/>
          <p:cNvSpPr>
            <a:spLocks noChangeShapeType="1"/>
          </p:cNvSpPr>
          <p:nvPr/>
        </p:nvSpPr>
        <p:spPr bwMode="auto">
          <a:xfrm>
            <a:off x="762000" y="2527936"/>
            <a:ext cx="0" cy="12058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6" name="Line 5"/>
          <p:cNvSpPr>
            <a:spLocks noChangeShapeType="1"/>
          </p:cNvSpPr>
          <p:nvPr/>
        </p:nvSpPr>
        <p:spPr bwMode="auto">
          <a:xfrm>
            <a:off x="2298700" y="2527935"/>
            <a:ext cx="6057900" cy="12058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25" name="Rectangle 15"/>
          <p:cNvSpPr>
            <a:spLocks noChangeArrowheads="1"/>
          </p:cNvSpPr>
          <p:nvPr/>
        </p:nvSpPr>
        <p:spPr bwMode="auto">
          <a:xfrm>
            <a:off x="762000" y="1169035"/>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1 Overview</a:t>
            </a:r>
          </a:p>
        </p:txBody>
      </p:sp>
      <p:sp>
        <p:nvSpPr>
          <p:cNvPr id="26" name="Rectangle 16"/>
          <p:cNvSpPr>
            <a:spLocks noChangeArrowheads="1"/>
          </p:cNvSpPr>
          <p:nvPr/>
        </p:nvSpPr>
        <p:spPr bwMode="auto">
          <a:xfrm>
            <a:off x="2298700" y="116903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2 Life cycle</a:t>
            </a:r>
          </a:p>
          <a:p>
            <a:pPr algn="ctr"/>
            <a:r>
              <a:rPr lang="en-GB" sz="1600" b="1">
                <a:solidFill>
                  <a:srgbClr val="000C0B"/>
                </a:solidFill>
              </a:rPr>
              <a:t>components</a:t>
            </a:r>
          </a:p>
        </p:txBody>
      </p:sp>
      <p:sp>
        <p:nvSpPr>
          <p:cNvPr id="27" name="Rectangle 17"/>
          <p:cNvSpPr>
            <a:spLocks noChangeArrowheads="1"/>
          </p:cNvSpPr>
          <p:nvPr/>
        </p:nvSpPr>
        <p:spPr bwMode="auto">
          <a:xfrm>
            <a:off x="762000" y="1854835"/>
            <a:ext cx="1536700" cy="673100"/>
          </a:xfrm>
          <a:prstGeom prst="rect">
            <a:avLst/>
          </a:prstGeom>
          <a:solidFill>
            <a:schemeClr val="tx2"/>
          </a:solidFill>
          <a:ln w="12700">
            <a:solidFill>
              <a:srgbClr val="000000"/>
            </a:solidFill>
            <a:miter lim="800000"/>
            <a:headEnd/>
            <a:tailEnd/>
          </a:ln>
          <a:effectLst/>
        </p:spPr>
        <p:txBody>
          <a:bodyPr wrap="square" lIns="92075" tIns="46038" rIns="92075" bIns="46038" anchor="ctr">
            <a:noAutofit/>
          </a:bodyPr>
          <a:lstStyle/>
          <a:p>
            <a:pPr algn="ctr"/>
            <a:r>
              <a:rPr lang="en-GB" sz="1600" b="1">
                <a:solidFill>
                  <a:srgbClr val="000C0B"/>
                </a:solidFill>
              </a:rPr>
              <a:t>6 </a:t>
            </a:r>
            <a:r>
              <a:rPr lang="en-US" sz="1600" b="1">
                <a:solidFill>
                  <a:srgbClr val="000C0B"/>
                </a:solidFill>
              </a:rPr>
              <a:t>Static tesing</a:t>
            </a:r>
            <a:endParaRPr lang="en-GB" sz="1600" b="1">
              <a:solidFill>
                <a:srgbClr val="000C0B"/>
              </a:solidFill>
            </a:endParaRPr>
          </a:p>
        </p:txBody>
      </p:sp>
      <p:sp>
        <p:nvSpPr>
          <p:cNvPr id="28" name="Rectangle 18"/>
          <p:cNvSpPr>
            <a:spLocks noChangeArrowheads="1"/>
          </p:cNvSpPr>
          <p:nvPr/>
        </p:nvSpPr>
        <p:spPr bwMode="auto">
          <a:xfrm>
            <a:off x="3810000" y="116903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a:solidFill>
                  <a:srgbClr val="000C0B"/>
                </a:solidFill>
              </a:rPr>
              <a:t>3 </a:t>
            </a:r>
            <a:r>
              <a:rPr lang="en-US" sz="1500" b="1">
                <a:solidFill>
                  <a:srgbClr val="000C0B"/>
                </a:solidFill>
              </a:rPr>
              <a:t>Infrastructure components</a:t>
            </a:r>
            <a:endParaRPr lang="en-GB" sz="1500" b="1">
              <a:solidFill>
                <a:srgbClr val="000C0B"/>
              </a:solidFill>
            </a:endParaRPr>
          </a:p>
        </p:txBody>
      </p:sp>
      <p:sp>
        <p:nvSpPr>
          <p:cNvPr id="29" name="Rectangle 19"/>
          <p:cNvSpPr>
            <a:spLocks noChangeArrowheads="1"/>
          </p:cNvSpPr>
          <p:nvPr/>
        </p:nvSpPr>
        <p:spPr bwMode="auto">
          <a:xfrm>
            <a:off x="2298700" y="185483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7 </a:t>
            </a:r>
            <a:r>
              <a:rPr lang="en-US" sz="1600" b="1">
                <a:solidFill>
                  <a:srgbClr val="000C0B"/>
                </a:solidFill>
              </a:rPr>
              <a:t>Dynamic testing</a:t>
            </a:r>
            <a:endParaRPr lang="en-GB" sz="1600" b="1">
              <a:solidFill>
                <a:srgbClr val="000C0B"/>
              </a:solidFill>
            </a:endParaRPr>
          </a:p>
        </p:txBody>
      </p:sp>
      <p:sp>
        <p:nvSpPr>
          <p:cNvPr id="30" name="Rectangle 20"/>
          <p:cNvSpPr>
            <a:spLocks noChangeArrowheads="1"/>
          </p:cNvSpPr>
          <p:nvPr/>
        </p:nvSpPr>
        <p:spPr bwMode="auto">
          <a:xfrm>
            <a:off x="3810000" y="185483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8 </a:t>
            </a:r>
            <a:r>
              <a:rPr lang="en-US" sz="1600" b="1">
                <a:solidFill>
                  <a:srgbClr val="000C0B"/>
                </a:solidFill>
              </a:rPr>
              <a:t>Test management</a:t>
            </a:r>
            <a:endParaRPr lang="en-GB" sz="1600" b="1">
              <a:solidFill>
                <a:srgbClr val="000C0B"/>
              </a:solidFill>
            </a:endParaRPr>
          </a:p>
        </p:txBody>
      </p:sp>
      <p:sp>
        <p:nvSpPr>
          <p:cNvPr id="31" name="Rectangle 15"/>
          <p:cNvSpPr>
            <a:spLocks noChangeArrowheads="1"/>
          </p:cNvSpPr>
          <p:nvPr/>
        </p:nvSpPr>
        <p:spPr bwMode="auto">
          <a:xfrm>
            <a:off x="5334000" y="116903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4 </a:t>
            </a:r>
            <a:r>
              <a:rPr lang="en-US" sz="1600" b="1">
                <a:solidFill>
                  <a:srgbClr val="000C0B"/>
                </a:solidFill>
              </a:rPr>
              <a:t>Management components</a:t>
            </a:r>
            <a:endParaRPr lang="en-GB" sz="1600" b="1">
              <a:solidFill>
                <a:srgbClr val="000C0B"/>
              </a:solidFill>
            </a:endParaRPr>
          </a:p>
        </p:txBody>
      </p:sp>
      <p:sp>
        <p:nvSpPr>
          <p:cNvPr id="32" name="Rectangle 17"/>
          <p:cNvSpPr>
            <a:spLocks noChangeArrowheads="1"/>
          </p:cNvSpPr>
          <p:nvPr/>
        </p:nvSpPr>
        <p:spPr bwMode="auto">
          <a:xfrm>
            <a:off x="5334000" y="185483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9 Tools</a:t>
            </a:r>
          </a:p>
        </p:txBody>
      </p:sp>
      <p:sp>
        <p:nvSpPr>
          <p:cNvPr id="33" name="Rectangle 16"/>
          <p:cNvSpPr>
            <a:spLocks noChangeArrowheads="1"/>
          </p:cNvSpPr>
          <p:nvPr/>
        </p:nvSpPr>
        <p:spPr bwMode="auto">
          <a:xfrm>
            <a:off x="6845300" y="116903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5 </a:t>
            </a:r>
            <a:r>
              <a:rPr lang="en-US" sz="1600" b="1">
                <a:solidFill>
                  <a:srgbClr val="000C0B"/>
                </a:solidFill>
              </a:rPr>
              <a:t>Standards and Organizing</a:t>
            </a:r>
            <a:endParaRPr lang="en-GB" sz="1600" b="1">
              <a:solidFill>
                <a:srgbClr val="000C0B"/>
              </a:solidFill>
            </a:endParaRPr>
          </a:p>
        </p:txBody>
      </p:sp>
      <p:sp>
        <p:nvSpPr>
          <p:cNvPr id="34" name="Rectangle 19"/>
          <p:cNvSpPr>
            <a:spLocks noChangeArrowheads="1"/>
          </p:cNvSpPr>
          <p:nvPr/>
        </p:nvSpPr>
        <p:spPr bwMode="auto">
          <a:xfrm>
            <a:off x="6845300" y="185483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600" b="1">
              <a:solidFill>
                <a:srgbClr val="000C0B"/>
              </a:solidFill>
            </a:endParaRPr>
          </a:p>
        </p:txBody>
      </p:sp>
    </p:spTree>
    <p:extLst>
      <p:ext uri="{BB962C8B-B14F-4D97-AF65-F5344CB8AC3E}">
        <p14:creationId xmlns:p14="http://schemas.microsoft.com/office/powerpoint/2010/main" val="414321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 Reviews and the test process</a:t>
            </a:r>
            <a:br>
              <a:rPr lang="en-US"/>
            </a:br>
            <a:endParaRPr lang="en-US"/>
          </a:p>
        </p:txBody>
      </p:sp>
      <p:sp>
        <p:nvSpPr>
          <p:cNvPr id="3" name="Content Placeholder 2"/>
          <p:cNvSpPr>
            <a:spLocks noGrp="1"/>
          </p:cNvSpPr>
          <p:nvPr>
            <p:ph idx="1"/>
          </p:nvPr>
        </p:nvSpPr>
        <p:spPr/>
        <p:txBody>
          <a:bodyPr/>
          <a:lstStyle/>
          <a:p>
            <a:r>
              <a:rPr lang="en-US"/>
              <a:t>A review is a process or meeting for examination of a document by one or more people </a:t>
            </a:r>
          </a:p>
          <a:p>
            <a:r>
              <a:rPr lang="en-US"/>
              <a:t>The objectives of reviews: </a:t>
            </a:r>
          </a:p>
          <a:p>
            <a:pPr lvl="1"/>
            <a:r>
              <a:rPr lang="en-US"/>
              <a:t>finding defects</a:t>
            </a:r>
          </a:p>
          <a:p>
            <a:pPr lvl="1"/>
            <a:r>
              <a:rPr lang="en-US"/>
              <a:t>informational, communicational and  educational</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10</a:t>
            </a:fld>
            <a:endParaRPr lang="en-US"/>
          </a:p>
        </p:txBody>
      </p:sp>
    </p:spTree>
    <p:extLst>
      <p:ext uri="{BB962C8B-B14F-4D97-AF65-F5344CB8AC3E}">
        <p14:creationId xmlns:p14="http://schemas.microsoft.com/office/powerpoint/2010/main" val="76886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 Reviews and the test process</a:t>
            </a:r>
            <a:br>
              <a:rPr lang="en-US"/>
            </a:br>
            <a:r>
              <a:rPr lang="en-GB"/>
              <a:t>Benefits of reviews</a:t>
            </a:r>
            <a:endParaRPr lang="en-US"/>
          </a:p>
        </p:txBody>
      </p:sp>
      <p:sp>
        <p:nvSpPr>
          <p:cNvPr id="79875" name="Rectangle 3"/>
          <p:cNvSpPr>
            <a:spLocks noGrp="1" noChangeArrowheads="1"/>
          </p:cNvSpPr>
          <p:nvPr>
            <p:ph idx="1"/>
          </p:nvPr>
        </p:nvSpPr>
        <p:spPr/>
        <p:txBody>
          <a:bodyPr/>
          <a:lstStyle/>
          <a:p>
            <a:r>
              <a:rPr lang="en-US"/>
              <a:t>Early feedback on quality issues</a:t>
            </a:r>
          </a:p>
          <a:p>
            <a:r>
              <a:rPr lang="en-US"/>
              <a:t>A cheap improvement of the quality of software products</a:t>
            </a:r>
            <a:endParaRPr lang="en-GB"/>
          </a:p>
          <a:p>
            <a:r>
              <a:rPr lang="en-GB"/>
              <a:t>Development productivity improvement</a:t>
            </a:r>
          </a:p>
          <a:p>
            <a:r>
              <a:rPr lang="en-GB"/>
              <a:t>Reduced testing time</a:t>
            </a:r>
          </a:p>
          <a:p>
            <a:r>
              <a:rPr lang="en-US"/>
              <a:t>A means of customer/user communication</a:t>
            </a:r>
          </a:p>
        </p:txBody>
      </p:sp>
      <p:sp>
        <p:nvSpPr>
          <p:cNvPr id="5" name="Freeform 4"/>
          <p:cNvSpPr/>
          <p:nvPr/>
        </p:nvSpPr>
        <p:spPr>
          <a:xfrm>
            <a:off x="2117274" y="4191000"/>
            <a:ext cx="2835726" cy="1828800"/>
          </a:xfrm>
          <a:custGeom>
            <a:avLst/>
            <a:gdLst>
              <a:gd name="connsiteX0" fmla="*/ 0 w 4533900"/>
              <a:gd name="connsiteY0" fmla="*/ 3251200 h 3251200"/>
              <a:gd name="connsiteX1" fmla="*/ 914400 w 4533900"/>
              <a:gd name="connsiteY1" fmla="*/ 3060700 h 3251200"/>
              <a:gd name="connsiteX2" fmla="*/ 2006600 w 4533900"/>
              <a:gd name="connsiteY2" fmla="*/ 2540000 h 3251200"/>
              <a:gd name="connsiteX3" fmla="*/ 3378200 w 4533900"/>
              <a:gd name="connsiteY3" fmla="*/ 1435100 h 3251200"/>
              <a:gd name="connsiteX4" fmla="*/ 4533900 w 4533900"/>
              <a:gd name="connsiteY4" fmla="*/ 0 h 325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900" h="3251200">
                <a:moveTo>
                  <a:pt x="0" y="3251200"/>
                </a:moveTo>
                <a:cubicBezTo>
                  <a:pt x="289983" y="3215216"/>
                  <a:pt x="579967" y="3179233"/>
                  <a:pt x="914400" y="3060700"/>
                </a:cubicBezTo>
                <a:cubicBezTo>
                  <a:pt x="1248833" y="2942167"/>
                  <a:pt x="1595967" y="2810933"/>
                  <a:pt x="2006600" y="2540000"/>
                </a:cubicBezTo>
                <a:cubicBezTo>
                  <a:pt x="2417233" y="2269067"/>
                  <a:pt x="2956983" y="1858433"/>
                  <a:pt x="3378200" y="1435100"/>
                </a:cubicBezTo>
                <a:cubicBezTo>
                  <a:pt x="3799417" y="1011767"/>
                  <a:pt x="4166658" y="505883"/>
                  <a:pt x="4533900" y="0"/>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p:cNvCxnSpPr/>
          <p:nvPr/>
        </p:nvCxnSpPr>
        <p:spPr>
          <a:xfrm>
            <a:off x="2117274" y="6045200"/>
            <a:ext cx="29845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117274" y="4009575"/>
            <a:ext cx="0" cy="203562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6600" y="6019800"/>
            <a:ext cx="747320" cy="369332"/>
          </a:xfrm>
          <a:prstGeom prst="rect">
            <a:avLst/>
          </a:prstGeom>
          <a:noFill/>
        </p:spPr>
        <p:txBody>
          <a:bodyPr wrap="none" rtlCol="0">
            <a:spAutoFit/>
          </a:bodyPr>
          <a:lstStyle/>
          <a:p>
            <a:r>
              <a:rPr lang="en-US"/>
              <a:t>TIME</a:t>
            </a:r>
          </a:p>
        </p:txBody>
      </p:sp>
      <p:sp>
        <p:nvSpPr>
          <p:cNvPr id="9" name="TextBox 8"/>
          <p:cNvSpPr txBox="1"/>
          <p:nvPr/>
        </p:nvSpPr>
        <p:spPr>
          <a:xfrm rot="16200000">
            <a:off x="1411909" y="4993309"/>
            <a:ext cx="769250" cy="369332"/>
          </a:xfrm>
          <a:prstGeom prst="rect">
            <a:avLst/>
          </a:prstGeom>
          <a:noFill/>
        </p:spPr>
        <p:txBody>
          <a:bodyPr wrap="none" rtlCol="0">
            <a:spAutoFit/>
          </a:bodyPr>
          <a:lstStyle/>
          <a:p>
            <a:r>
              <a:rPr lang="en-US"/>
              <a:t>COST</a:t>
            </a:r>
          </a:p>
        </p:txBody>
      </p:sp>
      <p:sp>
        <p:nvSpPr>
          <p:cNvPr id="10" name="TextBox 9"/>
          <p:cNvSpPr txBox="1"/>
          <p:nvPr/>
        </p:nvSpPr>
        <p:spPr>
          <a:xfrm>
            <a:off x="1789234" y="6324600"/>
            <a:ext cx="1271054" cy="307777"/>
          </a:xfrm>
          <a:prstGeom prst="rect">
            <a:avLst/>
          </a:prstGeom>
          <a:noFill/>
        </p:spPr>
        <p:txBody>
          <a:bodyPr wrap="none" rtlCol="0">
            <a:spAutoFit/>
          </a:bodyPr>
          <a:lstStyle/>
          <a:p>
            <a:r>
              <a:rPr lang="en-US" sz="1400"/>
              <a:t>Requirements</a:t>
            </a:r>
          </a:p>
        </p:txBody>
      </p:sp>
      <p:sp>
        <p:nvSpPr>
          <p:cNvPr id="11" name="TextBox 10"/>
          <p:cNvSpPr txBox="1"/>
          <p:nvPr/>
        </p:nvSpPr>
        <p:spPr>
          <a:xfrm>
            <a:off x="3008434" y="6324600"/>
            <a:ext cx="724878" cy="307777"/>
          </a:xfrm>
          <a:prstGeom prst="rect">
            <a:avLst/>
          </a:prstGeom>
          <a:noFill/>
        </p:spPr>
        <p:txBody>
          <a:bodyPr wrap="none" rtlCol="0">
            <a:spAutoFit/>
          </a:bodyPr>
          <a:lstStyle/>
          <a:p>
            <a:r>
              <a:rPr lang="en-US" sz="1400"/>
              <a:t>Design</a:t>
            </a:r>
          </a:p>
        </p:txBody>
      </p:sp>
      <p:sp>
        <p:nvSpPr>
          <p:cNvPr id="12" name="TextBox 11"/>
          <p:cNvSpPr txBox="1"/>
          <p:nvPr/>
        </p:nvSpPr>
        <p:spPr>
          <a:xfrm>
            <a:off x="3629393" y="6324600"/>
            <a:ext cx="598241" cy="307777"/>
          </a:xfrm>
          <a:prstGeom prst="rect">
            <a:avLst/>
          </a:prstGeom>
          <a:noFill/>
        </p:spPr>
        <p:txBody>
          <a:bodyPr wrap="none" rtlCol="0">
            <a:spAutoFit/>
          </a:bodyPr>
          <a:lstStyle/>
          <a:p>
            <a:r>
              <a:rPr lang="en-US" sz="1400"/>
              <a:t>Build</a:t>
            </a:r>
          </a:p>
        </p:txBody>
      </p:sp>
      <p:sp>
        <p:nvSpPr>
          <p:cNvPr id="13" name="TextBox 12"/>
          <p:cNvSpPr txBox="1"/>
          <p:nvPr/>
        </p:nvSpPr>
        <p:spPr>
          <a:xfrm>
            <a:off x="4151434" y="6324600"/>
            <a:ext cx="502317" cy="307777"/>
          </a:xfrm>
          <a:prstGeom prst="rect">
            <a:avLst/>
          </a:prstGeom>
          <a:noFill/>
        </p:spPr>
        <p:txBody>
          <a:bodyPr wrap="none" rtlCol="0">
            <a:spAutoFit/>
          </a:bodyPr>
          <a:lstStyle/>
          <a:p>
            <a:r>
              <a:rPr lang="en-US" sz="1400"/>
              <a:t>Test</a:t>
            </a:r>
          </a:p>
        </p:txBody>
      </p:sp>
      <p:sp>
        <p:nvSpPr>
          <p:cNvPr id="14" name="TextBox 13"/>
          <p:cNvSpPr txBox="1"/>
          <p:nvPr/>
        </p:nvSpPr>
        <p:spPr>
          <a:xfrm>
            <a:off x="4532434" y="6324600"/>
            <a:ext cx="801566" cy="307777"/>
          </a:xfrm>
          <a:prstGeom prst="rect">
            <a:avLst/>
          </a:prstGeom>
          <a:noFill/>
        </p:spPr>
        <p:txBody>
          <a:bodyPr wrap="none" rtlCol="0">
            <a:spAutoFit/>
          </a:bodyPr>
          <a:lstStyle/>
          <a:p>
            <a:r>
              <a:rPr lang="en-US" sz="1400"/>
              <a:t>Live use</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11</a:t>
            </a:fld>
            <a:endParaRPr lang="en-US"/>
          </a:p>
        </p:txBody>
      </p:sp>
    </p:spTree>
    <p:extLst>
      <p:ext uri="{BB962C8B-B14F-4D97-AF65-F5344CB8AC3E}">
        <p14:creationId xmlns:p14="http://schemas.microsoft.com/office/powerpoint/2010/main" val="358518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p:txBody>
          <a:bodyPr>
            <a:normAutofit fontScale="90000"/>
          </a:bodyPr>
          <a:lstStyle/>
          <a:p>
            <a:r>
              <a:rPr lang="en-US"/>
              <a:t>2. Reviews and the test process</a:t>
            </a:r>
            <a:br>
              <a:rPr lang="en-US"/>
            </a:br>
            <a:r>
              <a:rPr lang="en-GB"/>
              <a:t>What can be reviewed?</a:t>
            </a:r>
          </a:p>
        </p:txBody>
      </p:sp>
      <p:sp>
        <p:nvSpPr>
          <p:cNvPr id="83971" name="Rectangle 1027"/>
          <p:cNvSpPr>
            <a:spLocks noGrp="1" noChangeArrowheads="1"/>
          </p:cNvSpPr>
          <p:nvPr>
            <p:ph type="body" idx="1"/>
          </p:nvPr>
        </p:nvSpPr>
        <p:spPr/>
        <p:txBody>
          <a:bodyPr>
            <a:normAutofit/>
          </a:bodyPr>
          <a:lstStyle/>
          <a:p>
            <a:r>
              <a:rPr lang="en-GB"/>
              <a:t>Anything written down</a:t>
            </a:r>
          </a:p>
          <a:p>
            <a:pPr lvl="1"/>
            <a:r>
              <a:rPr lang="en-US"/>
              <a:t>Requirement specifications</a:t>
            </a:r>
          </a:p>
          <a:p>
            <a:pPr lvl="1"/>
            <a:r>
              <a:rPr lang="en-US"/>
              <a:t>Design document</a:t>
            </a:r>
          </a:p>
          <a:p>
            <a:pPr lvl="1"/>
            <a:r>
              <a:rPr lang="en-US"/>
              <a:t>Code</a:t>
            </a:r>
          </a:p>
          <a:p>
            <a:pPr lvl="1"/>
            <a:r>
              <a:rPr lang="en-US"/>
              <a:t>Schedules</a:t>
            </a:r>
          </a:p>
          <a:p>
            <a:pPr lvl="1"/>
            <a:r>
              <a:rPr lang="en-US"/>
              <a:t>Test plans, test cases, defect reports</a:t>
            </a:r>
          </a:p>
          <a:p>
            <a:pPr lvl="1"/>
            <a:r>
              <a:rPr lang="en-GB"/>
              <a:t>User manuals, procedures, training material</a:t>
            </a:r>
          </a:p>
          <a:p>
            <a:pPr lvl="1"/>
            <a:r>
              <a:rPr lang="en-GB"/>
              <a:t>etc.</a:t>
            </a:r>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12</a:t>
            </a:fld>
            <a:endParaRPr lang="en-US"/>
          </a:p>
        </p:txBody>
      </p:sp>
    </p:spTree>
    <p:extLst>
      <p:ext uri="{BB962C8B-B14F-4D97-AF65-F5344CB8AC3E}">
        <p14:creationId xmlns:p14="http://schemas.microsoft.com/office/powerpoint/2010/main" val="250250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a:t>2. Reviews and the test process</a:t>
            </a:r>
            <a:br>
              <a:rPr lang="en-US"/>
            </a:br>
            <a:r>
              <a:rPr lang="en-US"/>
              <a:t>Review inputs</a:t>
            </a:r>
          </a:p>
        </p:txBody>
      </p:sp>
      <p:sp>
        <p:nvSpPr>
          <p:cNvPr id="9" name="Content Placeholder 8"/>
          <p:cNvSpPr>
            <a:spLocks noGrp="1"/>
          </p:cNvSpPr>
          <p:nvPr>
            <p:ph idx="1"/>
          </p:nvPr>
        </p:nvSpPr>
        <p:spPr/>
        <p:txBody>
          <a:bodyPr/>
          <a:lstStyle/>
          <a:p>
            <a:r>
              <a:rPr lang="en-AU"/>
              <a:t>Statement of </a:t>
            </a:r>
            <a:r>
              <a:rPr lang="en-AU" b="1"/>
              <a:t>objectives</a:t>
            </a:r>
            <a:r>
              <a:rPr lang="en-AU"/>
              <a:t> of the review</a:t>
            </a:r>
          </a:p>
          <a:p>
            <a:r>
              <a:rPr lang="en-AU" b="1"/>
              <a:t>Material</a:t>
            </a:r>
            <a:r>
              <a:rPr lang="en-AU"/>
              <a:t> to be reviewed</a:t>
            </a:r>
          </a:p>
          <a:p>
            <a:r>
              <a:rPr lang="en-AU" b="1"/>
              <a:t>Checklists</a:t>
            </a:r>
            <a:r>
              <a:rPr lang="en-AU"/>
              <a:t> to be used</a:t>
            </a:r>
          </a:p>
          <a:p>
            <a:r>
              <a:rPr lang="en-AU" b="1"/>
              <a:t>Report</a:t>
            </a:r>
            <a:r>
              <a:rPr lang="en-AU"/>
              <a:t> templates</a:t>
            </a:r>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13</a:t>
            </a:fld>
            <a:endParaRPr lang="en-US"/>
          </a:p>
        </p:txBody>
      </p:sp>
    </p:spTree>
    <p:extLst>
      <p:ext uri="{BB962C8B-B14F-4D97-AF65-F5344CB8AC3E}">
        <p14:creationId xmlns:p14="http://schemas.microsoft.com/office/powerpoint/2010/main" val="354245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fontScale="90000"/>
          </a:bodyPr>
          <a:lstStyle/>
          <a:p>
            <a:r>
              <a:rPr lang="en-US"/>
              <a:t>2. Reviews and the test process</a:t>
            </a:r>
            <a:br>
              <a:rPr lang="en-US"/>
            </a:br>
            <a:r>
              <a:rPr lang="en-GB"/>
              <a:t>Review deliverables</a:t>
            </a:r>
          </a:p>
        </p:txBody>
      </p:sp>
      <p:sp>
        <p:nvSpPr>
          <p:cNvPr id="96259" name="Rectangle 3"/>
          <p:cNvSpPr>
            <a:spLocks noGrp="1" noChangeArrowheads="1"/>
          </p:cNvSpPr>
          <p:nvPr>
            <p:ph type="body" idx="1"/>
          </p:nvPr>
        </p:nvSpPr>
        <p:spPr/>
        <p:txBody>
          <a:bodyPr/>
          <a:lstStyle/>
          <a:p>
            <a:r>
              <a:rPr lang="en-GB"/>
              <a:t>Edits in review product</a:t>
            </a:r>
          </a:p>
          <a:p>
            <a:r>
              <a:rPr lang="en-GB"/>
              <a:t>Change requests for source documents </a:t>
            </a:r>
          </a:p>
          <a:p>
            <a:r>
              <a:rPr lang="en-GB"/>
              <a:t>Process improvement suggestions</a:t>
            </a:r>
          </a:p>
          <a:p>
            <a:pPr lvl="1"/>
            <a:r>
              <a:rPr lang="en-GB"/>
              <a:t>to the review (Inspection process)</a:t>
            </a:r>
          </a:p>
          <a:p>
            <a:pPr lvl="1"/>
            <a:r>
              <a:rPr lang="en-GB"/>
              <a:t>to the development process which produced the product just reviewed</a:t>
            </a:r>
          </a:p>
          <a:p>
            <a:r>
              <a:rPr lang="en-GB"/>
              <a:t>Metrics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14</a:t>
            </a:fld>
            <a:endParaRPr lang="en-US"/>
          </a:p>
        </p:txBody>
      </p:sp>
    </p:spTree>
    <p:extLst>
      <p:ext uri="{BB962C8B-B14F-4D97-AF65-F5344CB8AC3E}">
        <p14:creationId xmlns:p14="http://schemas.microsoft.com/office/powerpoint/2010/main" val="33787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1055077" y="39624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0352" y="2935958"/>
            <a:ext cx="7772400" cy="2550442"/>
          </a:xfrm>
          <a:noFill/>
          <a:ln/>
        </p:spPr>
        <p:txBody>
          <a:bodyPr lIns="63500" tIns="25400" rIns="63500" bIns="25400">
            <a:spAutoFit/>
          </a:bodyPr>
          <a:lstStyle/>
          <a:p>
            <a:pPr marL="514350" indent="-514350" algn="ctr">
              <a:buFont typeface="+mj-lt"/>
              <a:buAutoNum type="arabicPeriod"/>
            </a:pPr>
            <a:r>
              <a:rPr lang="en-US" sz="2800" b="1">
                <a:effectLst>
                  <a:outerShdw blurRad="38100" dist="38100" dir="2700000" algn="tl">
                    <a:srgbClr val="000000">
                      <a:alpha val="43137"/>
                    </a:srgbClr>
                  </a:outerShdw>
                </a:effectLst>
              </a:rPr>
              <a:t>Static testing techniques</a:t>
            </a:r>
          </a:p>
          <a:p>
            <a:pPr marL="514350" indent="-514350" algn="ctr">
              <a:buFont typeface="+mj-lt"/>
              <a:buAutoNum type="arabicPeriod"/>
            </a:pPr>
            <a:r>
              <a:rPr lang="en-US" sz="2800" b="1">
                <a:effectLst>
                  <a:outerShdw blurRad="38100" dist="38100" dir="2700000" algn="tl">
                    <a:srgbClr val="000000">
                      <a:alpha val="43137"/>
                    </a:srgbClr>
                  </a:outerShdw>
                </a:effectLst>
              </a:rPr>
              <a:t>Reviews and the test process</a:t>
            </a:r>
          </a:p>
          <a:p>
            <a:pPr marL="514350" indent="-514350" algn="ctr">
              <a:buFont typeface="+mj-lt"/>
              <a:buAutoNum type="arabicPeriod"/>
            </a:pPr>
            <a:r>
              <a:rPr lang="en-GB" sz="2800" b="1">
                <a:effectLst>
                  <a:outerShdw blurRad="38100" dist="38100" dir="2700000" algn="tl">
                    <a:srgbClr val="000000">
                      <a:alpha val="43137"/>
                    </a:srgbClr>
                  </a:outerShdw>
                </a:effectLst>
              </a:rPr>
              <a:t>Review process</a:t>
            </a:r>
          </a:p>
          <a:p>
            <a:pPr marL="514350" indent="-514350" algn="ctr">
              <a:buFont typeface="+mj-lt"/>
              <a:buAutoNum type="arabicPeriod"/>
            </a:pPr>
            <a:r>
              <a:rPr lang="en-GB" sz="2800" b="1">
                <a:effectLst>
                  <a:outerShdw blurRad="38100" dist="38100" dir="2700000" algn="tl">
                    <a:srgbClr val="000000">
                      <a:alpha val="43137"/>
                    </a:srgbClr>
                  </a:outerShdw>
                </a:effectLst>
              </a:rPr>
              <a:t>Static analysis by tools</a:t>
            </a:r>
          </a:p>
          <a:p>
            <a:pPr marL="514350" indent="-514350" algn="ctr">
              <a:buFont typeface="+mj-lt"/>
              <a:buAutoNum type="arabicPeriod"/>
            </a:pPr>
            <a:r>
              <a:rPr lang="en-US" sz="2800" b="1">
                <a:effectLst>
                  <a:outerShdw blurRad="38100" dist="38100" dir="2700000" algn="tl">
                    <a:srgbClr val="000000">
                      <a:alpha val="43137"/>
                    </a:srgbClr>
                  </a:outerShdw>
                </a:effectLst>
              </a:rPr>
              <a:t>Self-code review</a:t>
            </a:r>
            <a:endParaRPr lang="en-GB" sz="2800" b="1">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25" name="Rectangle 17"/>
            <p:cNvSpPr>
              <a:spLocks noChangeArrowheads="1"/>
            </p:cNvSpPr>
            <p:nvPr/>
          </p:nvSpPr>
          <p:spPr bwMode="auto">
            <a:xfrm>
              <a:off x="6096000" y="6096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6</a:t>
              </a:r>
            </a:p>
          </p:txBody>
        </p:sp>
        <p:sp>
          <p:nvSpPr>
            <p:cNvPr id="26"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7</a:t>
              </a: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extLst>
      <p:ext uri="{BB962C8B-B14F-4D97-AF65-F5344CB8AC3E}">
        <p14:creationId xmlns:p14="http://schemas.microsoft.com/office/powerpoint/2010/main" val="27145094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US"/>
              <a:t>3. Review process</a:t>
            </a:r>
            <a:br>
              <a:rPr lang="en-US"/>
            </a:br>
            <a:r>
              <a:rPr lang="en-US"/>
              <a:t>Phases of a formal review</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3324800" y="1600200"/>
            <a:ext cx="2799685" cy="5119543"/>
            <a:chOff x="3324800" y="1600200"/>
            <a:chExt cx="2799685" cy="5119543"/>
          </a:xfrm>
        </p:grpSpPr>
        <p:sp>
          <p:nvSpPr>
            <p:cNvPr id="51204" name="Oval 96"/>
            <p:cNvSpPr>
              <a:spLocks noChangeArrowheads="1"/>
            </p:cNvSpPr>
            <p:nvPr/>
          </p:nvSpPr>
          <p:spPr bwMode="auto">
            <a:xfrm>
              <a:off x="3822773" y="1600200"/>
              <a:ext cx="1200482" cy="422138"/>
            </a:xfrm>
            <a:prstGeom prst="ellipse">
              <a:avLst/>
            </a:prstGeom>
            <a:solidFill>
              <a:srgbClr val="33CCCC"/>
            </a:solidFill>
            <a:ln w="19050">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sz="1600" b="1">
                  <a:solidFill>
                    <a:srgbClr val="000000"/>
                  </a:solidFill>
                  <a:latin typeface="Tahoma" panose="020B0604030504040204" pitchFamily="34" charset="0"/>
                </a:rPr>
                <a:t>Begin</a:t>
              </a:r>
            </a:p>
          </p:txBody>
        </p:sp>
        <p:sp>
          <p:nvSpPr>
            <p:cNvPr id="51205" name="Rectangle 97"/>
            <p:cNvSpPr>
              <a:spLocks noChangeArrowheads="1"/>
            </p:cNvSpPr>
            <p:nvPr/>
          </p:nvSpPr>
          <p:spPr bwMode="auto">
            <a:xfrm>
              <a:off x="3342328" y="3655622"/>
              <a:ext cx="2196429" cy="345921"/>
            </a:xfrm>
            <a:prstGeom prst="rect">
              <a:avLst/>
            </a:prstGeom>
            <a:solidFill>
              <a:srgbClr val="FFCC99"/>
            </a:solidFill>
            <a:ln w="19050">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sz="1600" b="1">
                  <a:solidFill>
                    <a:srgbClr val="000000"/>
                  </a:solidFill>
                  <a:latin typeface="Tahoma" panose="020B0604030504040204" pitchFamily="34" charset="0"/>
                </a:rPr>
                <a:t>Preparation</a:t>
              </a:r>
            </a:p>
          </p:txBody>
        </p:sp>
        <p:sp>
          <p:nvSpPr>
            <p:cNvPr id="51206" name="Rectangle 98"/>
            <p:cNvSpPr>
              <a:spLocks noChangeArrowheads="1"/>
            </p:cNvSpPr>
            <p:nvPr/>
          </p:nvSpPr>
          <p:spPr bwMode="auto">
            <a:xfrm>
              <a:off x="3352797" y="4335353"/>
              <a:ext cx="2196429" cy="333810"/>
            </a:xfrm>
            <a:prstGeom prst="rect">
              <a:avLst/>
            </a:prstGeom>
            <a:solidFill>
              <a:srgbClr val="FFCC99"/>
            </a:solidFill>
            <a:ln w="19050">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sz="1600" b="1">
                  <a:solidFill>
                    <a:srgbClr val="000000"/>
                  </a:solidFill>
                  <a:latin typeface="Tahoma" panose="020B0604030504040204" pitchFamily="34" charset="0"/>
                </a:rPr>
                <a:t>Review meeting</a:t>
              </a:r>
            </a:p>
          </p:txBody>
        </p:sp>
        <p:sp>
          <p:nvSpPr>
            <p:cNvPr id="51207" name="Rectangle 99"/>
            <p:cNvSpPr>
              <a:spLocks noChangeArrowheads="1"/>
            </p:cNvSpPr>
            <p:nvPr/>
          </p:nvSpPr>
          <p:spPr bwMode="auto">
            <a:xfrm>
              <a:off x="3352798" y="5002973"/>
              <a:ext cx="2196429" cy="333810"/>
            </a:xfrm>
            <a:prstGeom prst="rect">
              <a:avLst/>
            </a:prstGeom>
            <a:solidFill>
              <a:srgbClr val="FFCC99"/>
            </a:solidFill>
            <a:ln w="19050">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sz="1600" b="1">
                  <a:solidFill>
                    <a:srgbClr val="000000"/>
                  </a:solidFill>
                  <a:latin typeface="Tahoma" panose="020B0604030504040204" pitchFamily="34" charset="0"/>
                </a:rPr>
                <a:t>Rework</a:t>
              </a:r>
            </a:p>
            <a:p>
              <a:pPr algn="ctr" fontAlgn="base">
                <a:spcBef>
                  <a:spcPct val="0"/>
                </a:spcBef>
                <a:spcAft>
                  <a:spcPct val="0"/>
                </a:spcAft>
              </a:pPr>
              <a:endParaRPr lang="en-US" sz="1600" b="1">
                <a:solidFill>
                  <a:srgbClr val="000000"/>
                </a:solidFill>
                <a:latin typeface="Tahoma" panose="020B0604030504040204" pitchFamily="34" charset="0"/>
              </a:endParaRPr>
            </a:p>
          </p:txBody>
        </p:sp>
        <p:sp>
          <p:nvSpPr>
            <p:cNvPr id="51208" name="Rectangle 100"/>
            <p:cNvSpPr>
              <a:spLocks noChangeArrowheads="1"/>
            </p:cNvSpPr>
            <p:nvPr/>
          </p:nvSpPr>
          <p:spPr bwMode="auto">
            <a:xfrm>
              <a:off x="3352799" y="5680117"/>
              <a:ext cx="2196429" cy="303829"/>
            </a:xfrm>
            <a:prstGeom prst="rect">
              <a:avLst/>
            </a:prstGeom>
            <a:solidFill>
              <a:srgbClr val="FFCC99"/>
            </a:solidFill>
            <a:ln w="19050">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sz="1600" b="1">
                  <a:solidFill>
                    <a:srgbClr val="000000"/>
                  </a:solidFill>
                  <a:latin typeface="Tahoma" panose="020B0604030504040204" pitchFamily="34" charset="0"/>
                </a:rPr>
                <a:t>Following-up</a:t>
              </a:r>
            </a:p>
          </p:txBody>
        </p:sp>
        <p:sp>
          <p:nvSpPr>
            <p:cNvPr id="51209" name="Oval 101"/>
            <p:cNvSpPr>
              <a:spLocks noChangeArrowheads="1"/>
            </p:cNvSpPr>
            <p:nvPr/>
          </p:nvSpPr>
          <p:spPr bwMode="auto">
            <a:xfrm>
              <a:off x="3900056" y="6300643"/>
              <a:ext cx="1045918" cy="419100"/>
            </a:xfrm>
            <a:prstGeom prst="ellipse">
              <a:avLst/>
            </a:prstGeom>
            <a:solidFill>
              <a:srgbClr val="33CCCC"/>
            </a:solidFill>
            <a:ln w="19050">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sz="1600" b="1">
                  <a:solidFill>
                    <a:srgbClr val="000000"/>
                  </a:solidFill>
                  <a:latin typeface="Tahoma" panose="020B0604030504040204" pitchFamily="34" charset="0"/>
                </a:rPr>
                <a:t>End</a:t>
              </a:r>
            </a:p>
          </p:txBody>
        </p:sp>
        <p:sp>
          <p:nvSpPr>
            <p:cNvPr id="51210" name="Line 102"/>
            <p:cNvSpPr>
              <a:spLocks noChangeShapeType="1"/>
            </p:cNvSpPr>
            <p:nvPr/>
          </p:nvSpPr>
          <p:spPr bwMode="auto">
            <a:xfrm>
              <a:off x="4423014" y="2022338"/>
              <a:ext cx="0" cy="273822"/>
            </a:xfrm>
            <a:prstGeom prst="line">
              <a:avLst/>
            </a:prstGeom>
            <a:noFill/>
            <a:ln w="12700">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51211" name="Line 103"/>
            <p:cNvSpPr>
              <a:spLocks noChangeShapeType="1"/>
            </p:cNvSpPr>
            <p:nvPr/>
          </p:nvSpPr>
          <p:spPr bwMode="auto">
            <a:xfrm flipH="1">
              <a:off x="4451011" y="4001543"/>
              <a:ext cx="0" cy="333810"/>
            </a:xfrm>
            <a:prstGeom prst="line">
              <a:avLst/>
            </a:prstGeom>
            <a:noFill/>
            <a:ln w="12700">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51212" name="Line 104"/>
            <p:cNvSpPr>
              <a:spLocks noChangeShapeType="1"/>
            </p:cNvSpPr>
            <p:nvPr/>
          </p:nvSpPr>
          <p:spPr bwMode="auto">
            <a:xfrm flipH="1">
              <a:off x="4451014" y="4669163"/>
              <a:ext cx="0" cy="333810"/>
            </a:xfrm>
            <a:prstGeom prst="line">
              <a:avLst/>
            </a:prstGeom>
            <a:noFill/>
            <a:ln w="12700">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51213" name="Line 105"/>
            <p:cNvSpPr>
              <a:spLocks noChangeShapeType="1"/>
            </p:cNvSpPr>
            <p:nvPr/>
          </p:nvSpPr>
          <p:spPr bwMode="auto">
            <a:xfrm flipH="1">
              <a:off x="4463929" y="5346307"/>
              <a:ext cx="0" cy="333810"/>
            </a:xfrm>
            <a:prstGeom prst="line">
              <a:avLst/>
            </a:prstGeom>
            <a:noFill/>
            <a:ln w="12700">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51214" name="Line 106"/>
            <p:cNvSpPr>
              <a:spLocks noChangeShapeType="1"/>
            </p:cNvSpPr>
            <p:nvPr/>
          </p:nvSpPr>
          <p:spPr bwMode="auto">
            <a:xfrm flipH="1">
              <a:off x="4423015" y="5983946"/>
              <a:ext cx="0" cy="333810"/>
            </a:xfrm>
            <a:prstGeom prst="line">
              <a:avLst/>
            </a:prstGeom>
            <a:noFill/>
            <a:ln w="12700">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51215" name="Line 107"/>
            <p:cNvSpPr>
              <a:spLocks noChangeShapeType="1"/>
            </p:cNvSpPr>
            <p:nvPr/>
          </p:nvSpPr>
          <p:spPr bwMode="auto">
            <a:xfrm>
              <a:off x="5538757" y="5832031"/>
              <a:ext cx="585728"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51216" name="Line 108"/>
            <p:cNvSpPr>
              <a:spLocks noChangeShapeType="1"/>
            </p:cNvSpPr>
            <p:nvPr/>
          </p:nvSpPr>
          <p:spPr bwMode="auto">
            <a:xfrm>
              <a:off x="5529992" y="3816382"/>
              <a:ext cx="585727" cy="0"/>
            </a:xfrm>
            <a:prstGeom prst="line">
              <a:avLst/>
            </a:prstGeom>
            <a:noFill/>
            <a:ln w="12700">
              <a:solidFill>
                <a:srgbClr val="000000"/>
              </a:solidFill>
              <a:prstDash val="sysDot"/>
              <a:round/>
              <a:headEnd type="triangle" w="med" len="med"/>
              <a:tailEnd type="non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51217" name="Line 109"/>
            <p:cNvSpPr>
              <a:spLocks noChangeShapeType="1"/>
            </p:cNvSpPr>
            <p:nvPr/>
          </p:nvSpPr>
          <p:spPr bwMode="auto">
            <a:xfrm flipV="1">
              <a:off x="6124483" y="2469119"/>
              <a:ext cx="1" cy="336291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51218" name="Line 110"/>
            <p:cNvSpPr>
              <a:spLocks noChangeShapeType="1"/>
            </p:cNvSpPr>
            <p:nvPr/>
          </p:nvSpPr>
          <p:spPr bwMode="auto">
            <a:xfrm flipH="1">
              <a:off x="5521228" y="2469120"/>
              <a:ext cx="603256" cy="0"/>
            </a:xfrm>
            <a:prstGeom prst="line">
              <a:avLst/>
            </a:prstGeom>
            <a:noFill/>
            <a:ln w="12700">
              <a:solidFill>
                <a:srgbClr val="000000"/>
              </a:solidFill>
              <a:prstDash val="sysDot"/>
              <a:round/>
              <a:headEnd type="none" w="med" len="me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22" name="Line 103"/>
            <p:cNvSpPr>
              <a:spLocks noChangeShapeType="1"/>
            </p:cNvSpPr>
            <p:nvPr/>
          </p:nvSpPr>
          <p:spPr bwMode="auto">
            <a:xfrm flipH="1">
              <a:off x="4438931" y="2642081"/>
              <a:ext cx="0" cy="333810"/>
            </a:xfrm>
            <a:prstGeom prst="line">
              <a:avLst/>
            </a:prstGeom>
            <a:noFill/>
            <a:ln w="12700">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23" name="Rectangle 97"/>
            <p:cNvSpPr>
              <a:spLocks noChangeArrowheads="1"/>
            </p:cNvSpPr>
            <p:nvPr/>
          </p:nvSpPr>
          <p:spPr bwMode="auto">
            <a:xfrm>
              <a:off x="3324800" y="2296160"/>
              <a:ext cx="2196429" cy="345921"/>
            </a:xfrm>
            <a:prstGeom prst="rect">
              <a:avLst/>
            </a:prstGeom>
            <a:solidFill>
              <a:srgbClr val="FFCC99"/>
            </a:solidFill>
            <a:ln w="19050">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sz="1600" b="1">
                  <a:solidFill>
                    <a:srgbClr val="000000"/>
                  </a:solidFill>
                  <a:latin typeface="Tahoma" panose="020B0604030504040204" pitchFamily="34" charset="0"/>
                </a:rPr>
                <a:t>Planning</a:t>
              </a:r>
            </a:p>
          </p:txBody>
        </p:sp>
        <p:sp>
          <p:nvSpPr>
            <p:cNvPr id="24" name="Line 103"/>
            <p:cNvSpPr>
              <a:spLocks noChangeShapeType="1"/>
            </p:cNvSpPr>
            <p:nvPr/>
          </p:nvSpPr>
          <p:spPr bwMode="auto">
            <a:xfrm flipH="1">
              <a:off x="4440542" y="3321812"/>
              <a:ext cx="0" cy="333810"/>
            </a:xfrm>
            <a:prstGeom prst="line">
              <a:avLst/>
            </a:prstGeom>
            <a:noFill/>
            <a:ln w="12700">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25" name="Rectangle 97"/>
            <p:cNvSpPr>
              <a:spLocks noChangeArrowheads="1"/>
            </p:cNvSpPr>
            <p:nvPr/>
          </p:nvSpPr>
          <p:spPr bwMode="auto">
            <a:xfrm>
              <a:off x="3342327" y="2975891"/>
              <a:ext cx="2196429" cy="345921"/>
            </a:xfrm>
            <a:prstGeom prst="rect">
              <a:avLst/>
            </a:prstGeom>
            <a:solidFill>
              <a:srgbClr val="FFCC99"/>
            </a:solidFill>
            <a:ln w="19050">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sz="1600" b="1">
                  <a:solidFill>
                    <a:srgbClr val="000000"/>
                  </a:solidFill>
                  <a:latin typeface="Tahoma" panose="020B0604030504040204" pitchFamily="34" charset="0"/>
                </a:rPr>
                <a:t>Kick-off</a:t>
              </a:r>
            </a:p>
          </p:txBody>
        </p:sp>
        <p:sp>
          <p:nvSpPr>
            <p:cNvPr id="26" name="Line 107"/>
            <p:cNvSpPr>
              <a:spLocks noChangeShapeType="1"/>
            </p:cNvSpPr>
            <p:nvPr/>
          </p:nvSpPr>
          <p:spPr bwMode="auto">
            <a:xfrm>
              <a:off x="5562600" y="5132002"/>
              <a:ext cx="56188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gr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16</a:t>
            </a:fld>
            <a:endParaRPr lang="en-US"/>
          </a:p>
        </p:txBody>
      </p:sp>
    </p:spTree>
    <p:extLst>
      <p:ext uri="{BB962C8B-B14F-4D97-AF65-F5344CB8AC3E}">
        <p14:creationId xmlns:p14="http://schemas.microsoft.com/office/powerpoint/2010/main" val="1013018634"/>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algn="r"/>
            <a:r>
              <a:rPr lang="en-US"/>
              <a:t>3. Review process</a:t>
            </a:r>
            <a:br>
              <a:rPr lang="en-US"/>
            </a:br>
            <a:r>
              <a:rPr lang="en-US"/>
              <a:t>Roles &amp; Responsibilities</a:t>
            </a:r>
          </a:p>
        </p:txBody>
      </p:sp>
      <p:pic>
        <p:nvPicPr>
          <p:cNvPr id="52228" name="Picture 1228" descr="C:\Program Files\Common Files\Microsoft Shared\Clipart\cagcat50\bs02064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352" y="3124200"/>
            <a:ext cx="108902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1229" descr="C:\Program Files\Common Files\Microsoft Shared\Clipart\cagcat50\bd06784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8352" y="2971800"/>
            <a:ext cx="106203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1230" descr="C:\Program Files\Common Files\Microsoft Shared\Clipart\cagcat50\bd06790_.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8352" y="1143000"/>
            <a:ext cx="1058863"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1231" descr="C:\Program Files\Common Files\Microsoft Shared\Clipart\cagcat50\bd06982_.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0552" y="2971800"/>
            <a:ext cx="182086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1232" descr="C:\Program Files\Common Files\Microsoft Shared\Clipart\cagcat50\pe01561_.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63552" y="4714875"/>
            <a:ext cx="168275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3" name="AutoShape 1238"/>
          <p:cNvSpPr>
            <a:spLocks noChangeArrowheads="1"/>
          </p:cNvSpPr>
          <p:nvPr/>
        </p:nvSpPr>
        <p:spPr bwMode="auto">
          <a:xfrm>
            <a:off x="1882552" y="3352800"/>
            <a:ext cx="533400" cy="304800"/>
          </a:xfrm>
          <a:prstGeom prst="rightArrow">
            <a:avLst>
              <a:gd name="adj1" fmla="val 50000"/>
              <a:gd name="adj2" fmla="val 4375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endParaRPr lang="en-US">
              <a:solidFill>
                <a:srgbClr val="000000"/>
              </a:solidFill>
            </a:endParaRPr>
          </a:p>
        </p:txBody>
      </p:sp>
      <p:sp>
        <p:nvSpPr>
          <p:cNvPr id="52234" name="AutoShape 1239"/>
          <p:cNvSpPr>
            <a:spLocks noChangeArrowheads="1"/>
          </p:cNvSpPr>
          <p:nvPr/>
        </p:nvSpPr>
        <p:spPr bwMode="auto">
          <a:xfrm>
            <a:off x="2949352" y="2514600"/>
            <a:ext cx="304800" cy="3048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endParaRPr lang="en-US">
              <a:solidFill>
                <a:srgbClr val="000000"/>
              </a:solidFill>
            </a:endParaRPr>
          </a:p>
        </p:txBody>
      </p:sp>
      <p:sp>
        <p:nvSpPr>
          <p:cNvPr id="52235" name="AutoShape 1240"/>
          <p:cNvSpPr>
            <a:spLocks noChangeArrowheads="1"/>
          </p:cNvSpPr>
          <p:nvPr/>
        </p:nvSpPr>
        <p:spPr bwMode="auto">
          <a:xfrm>
            <a:off x="2949352" y="4286250"/>
            <a:ext cx="304800" cy="457200"/>
          </a:xfrm>
          <a:prstGeom prst="upArrow">
            <a:avLst>
              <a:gd name="adj1" fmla="val 50000"/>
              <a:gd name="adj2" fmla="val 375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endParaRPr lang="en-US">
              <a:solidFill>
                <a:srgbClr val="000000"/>
              </a:solidFill>
            </a:endParaRPr>
          </a:p>
        </p:txBody>
      </p:sp>
      <p:sp>
        <p:nvSpPr>
          <p:cNvPr id="52236" name="AutoShape 1241"/>
          <p:cNvSpPr>
            <a:spLocks noChangeArrowheads="1"/>
          </p:cNvSpPr>
          <p:nvPr/>
        </p:nvSpPr>
        <p:spPr bwMode="auto">
          <a:xfrm>
            <a:off x="3787552" y="3352800"/>
            <a:ext cx="838200" cy="304800"/>
          </a:xfrm>
          <a:prstGeom prst="rightArrow">
            <a:avLst>
              <a:gd name="adj1" fmla="val 50000"/>
              <a:gd name="adj2" fmla="val 6875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endParaRPr lang="en-US">
              <a:solidFill>
                <a:srgbClr val="000000"/>
              </a:solidFill>
            </a:endParaRPr>
          </a:p>
        </p:txBody>
      </p:sp>
      <p:sp>
        <p:nvSpPr>
          <p:cNvPr id="52238" name="Text Box 1244"/>
          <p:cNvSpPr txBox="1">
            <a:spLocks noChangeArrowheads="1"/>
          </p:cNvSpPr>
          <p:nvPr/>
        </p:nvSpPr>
        <p:spPr bwMode="auto">
          <a:xfrm>
            <a:off x="815752" y="4267200"/>
            <a:ext cx="796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sz="1400" b="1">
                <a:solidFill>
                  <a:srgbClr val="000000"/>
                </a:solidFill>
                <a:latin typeface="Tahoma" panose="020B0604030504040204" pitchFamily="34" charset="0"/>
              </a:rPr>
              <a:t>Author</a:t>
            </a:r>
          </a:p>
        </p:txBody>
      </p:sp>
      <p:sp>
        <p:nvSpPr>
          <p:cNvPr id="52239" name="Text Box 1245"/>
          <p:cNvSpPr txBox="1">
            <a:spLocks noChangeArrowheads="1"/>
          </p:cNvSpPr>
          <p:nvPr/>
        </p:nvSpPr>
        <p:spPr bwMode="auto">
          <a:xfrm>
            <a:off x="2568352" y="205740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sz="1400" b="1">
                <a:solidFill>
                  <a:srgbClr val="000000"/>
                </a:solidFill>
                <a:latin typeface="Tahoma" panose="020B0604030504040204" pitchFamily="34" charset="0"/>
              </a:rPr>
              <a:t>Secretary</a:t>
            </a:r>
          </a:p>
          <a:p>
            <a:pPr algn="ctr" fontAlgn="base">
              <a:spcBef>
                <a:spcPct val="0"/>
              </a:spcBef>
              <a:spcAft>
                <a:spcPct val="0"/>
              </a:spcAft>
            </a:pPr>
            <a:r>
              <a:rPr lang="en-US" sz="1400" i="1">
                <a:solidFill>
                  <a:srgbClr val="000000"/>
                </a:solidFill>
                <a:latin typeface="Tahoma" panose="020B0604030504040204" pitchFamily="34" charset="0"/>
              </a:rPr>
              <a:t>(Optional)</a:t>
            </a:r>
          </a:p>
        </p:txBody>
      </p:sp>
      <p:sp>
        <p:nvSpPr>
          <p:cNvPr id="52240" name="Text Box 1246"/>
          <p:cNvSpPr txBox="1">
            <a:spLocks noChangeArrowheads="1"/>
          </p:cNvSpPr>
          <p:nvPr/>
        </p:nvSpPr>
        <p:spPr bwMode="auto">
          <a:xfrm>
            <a:off x="2568352" y="40005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sz="1400" b="1">
                <a:solidFill>
                  <a:srgbClr val="000000"/>
                </a:solidFill>
                <a:latin typeface="Tahoma" panose="020B0604030504040204" pitchFamily="34" charset="0"/>
              </a:rPr>
              <a:t>Moderator</a:t>
            </a:r>
          </a:p>
        </p:txBody>
      </p:sp>
      <p:sp>
        <p:nvSpPr>
          <p:cNvPr id="52241" name="Text Box 1247"/>
          <p:cNvSpPr txBox="1">
            <a:spLocks noChangeArrowheads="1"/>
          </p:cNvSpPr>
          <p:nvPr/>
        </p:nvSpPr>
        <p:spPr bwMode="auto">
          <a:xfrm>
            <a:off x="2149252" y="5786438"/>
            <a:ext cx="1828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sz="1400" b="1">
                <a:solidFill>
                  <a:srgbClr val="000000"/>
                </a:solidFill>
                <a:latin typeface="Tahoma" panose="020B0604030504040204" pitchFamily="34" charset="0"/>
              </a:rPr>
              <a:t>Project members</a:t>
            </a:r>
          </a:p>
          <a:p>
            <a:pPr algn="ctr" fontAlgn="base">
              <a:spcBef>
                <a:spcPct val="0"/>
              </a:spcBef>
              <a:spcAft>
                <a:spcPct val="0"/>
              </a:spcAft>
            </a:pPr>
            <a:r>
              <a:rPr lang="en-US" sz="1400" i="1">
                <a:solidFill>
                  <a:srgbClr val="000000"/>
                </a:solidFill>
                <a:latin typeface="Tahoma" panose="020B0604030504040204" pitchFamily="34" charset="0"/>
              </a:rPr>
              <a:t>(Optional)</a:t>
            </a:r>
          </a:p>
        </p:txBody>
      </p:sp>
      <p:sp>
        <p:nvSpPr>
          <p:cNvPr id="52242" name="Text Box 1249"/>
          <p:cNvSpPr txBox="1">
            <a:spLocks noChangeArrowheads="1"/>
          </p:cNvSpPr>
          <p:nvPr/>
        </p:nvSpPr>
        <p:spPr bwMode="auto">
          <a:xfrm>
            <a:off x="5235352" y="39624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sz="1400" b="1">
                <a:solidFill>
                  <a:srgbClr val="000000"/>
                </a:solidFill>
                <a:latin typeface="Tahoma" panose="020B0604030504040204" pitchFamily="34" charset="0"/>
              </a:rPr>
              <a:t>Reviewer(s)</a:t>
            </a:r>
          </a:p>
        </p:txBody>
      </p:sp>
      <p:sp>
        <p:nvSpPr>
          <p:cNvPr id="24804" name="AutoShape 1252"/>
          <p:cNvSpPr>
            <a:spLocks noChangeArrowheads="1"/>
          </p:cNvSpPr>
          <p:nvPr/>
        </p:nvSpPr>
        <p:spPr bwMode="auto">
          <a:xfrm>
            <a:off x="3907160" y="1295400"/>
            <a:ext cx="2646040" cy="1219200"/>
          </a:xfrm>
          <a:prstGeom prst="wedgeRoundRectCallout">
            <a:avLst>
              <a:gd name="adj1" fmla="val -60097"/>
              <a:gd name="adj2" fmla="val 23829"/>
              <a:gd name="adj3" fmla="val 16667"/>
            </a:avLst>
          </a:prstGeom>
          <a:solidFill>
            <a:srgbClr val="00B0F0"/>
          </a:solidFill>
          <a:ln w="9525">
            <a:solidFill>
              <a:schemeClr val="tx1"/>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Char char="-"/>
            </a:pPr>
            <a:r>
              <a:rPr lang="en-US" sz="1400">
                <a:solidFill>
                  <a:srgbClr val="000000"/>
                </a:solidFill>
                <a:latin typeface="Tahoma" panose="020B0604030504040204" pitchFamily="34" charset="0"/>
              </a:rPr>
              <a:t> </a:t>
            </a:r>
            <a:r>
              <a:rPr lang="en-US" sz="1400" b="1">
                <a:solidFill>
                  <a:srgbClr val="000000"/>
                </a:solidFill>
                <a:latin typeface="Tahoma" panose="020B0604030504040204" pitchFamily="34" charset="0"/>
              </a:rPr>
              <a:t>Assisting </a:t>
            </a:r>
            <a:r>
              <a:rPr lang="en-US" sz="1400">
                <a:solidFill>
                  <a:srgbClr val="000000"/>
                </a:solidFill>
                <a:latin typeface="Tahoma" panose="020B0604030504040204" pitchFamily="34" charset="0"/>
              </a:rPr>
              <a:t>moderator in preparing for the review</a:t>
            </a:r>
          </a:p>
          <a:p>
            <a:pPr fontAlgn="base">
              <a:spcBef>
                <a:spcPct val="0"/>
              </a:spcBef>
              <a:spcAft>
                <a:spcPct val="0"/>
              </a:spcAft>
              <a:buFontTx/>
              <a:buChar char="-"/>
            </a:pPr>
            <a:r>
              <a:rPr lang="en-US" sz="1400">
                <a:solidFill>
                  <a:srgbClr val="000000"/>
                </a:solidFill>
                <a:latin typeface="Tahoma" panose="020B0604030504040204" pitchFamily="34" charset="0"/>
              </a:rPr>
              <a:t> </a:t>
            </a:r>
            <a:r>
              <a:rPr lang="en-US" sz="1400" b="1">
                <a:solidFill>
                  <a:srgbClr val="000000"/>
                </a:solidFill>
                <a:latin typeface="Tahoma" panose="020B0604030504040204" pitchFamily="34" charset="0"/>
              </a:rPr>
              <a:t>Joining</a:t>
            </a:r>
            <a:r>
              <a:rPr lang="en-US" sz="1400">
                <a:solidFill>
                  <a:srgbClr val="000000"/>
                </a:solidFill>
                <a:latin typeface="Tahoma" panose="020B0604030504040204" pitchFamily="34" charset="0"/>
              </a:rPr>
              <a:t> the review</a:t>
            </a:r>
          </a:p>
          <a:p>
            <a:pPr fontAlgn="base">
              <a:spcBef>
                <a:spcPct val="0"/>
              </a:spcBef>
              <a:spcAft>
                <a:spcPct val="0"/>
              </a:spcAft>
              <a:buFontTx/>
              <a:buChar char="-"/>
            </a:pPr>
            <a:r>
              <a:rPr lang="en-US" sz="1400" b="1">
                <a:solidFill>
                  <a:srgbClr val="000000"/>
                </a:solidFill>
                <a:latin typeface="Tahoma" panose="020B0604030504040204" pitchFamily="34" charset="0"/>
              </a:rPr>
              <a:t> Preparing</a:t>
            </a:r>
            <a:r>
              <a:rPr lang="en-US" sz="1400">
                <a:solidFill>
                  <a:srgbClr val="000000"/>
                </a:solidFill>
                <a:latin typeface="Tahoma" panose="020B0604030504040204" pitchFamily="34" charset="0"/>
              </a:rPr>
              <a:t> meeting minute</a:t>
            </a:r>
          </a:p>
          <a:p>
            <a:pPr fontAlgn="base">
              <a:spcBef>
                <a:spcPct val="0"/>
              </a:spcBef>
              <a:spcAft>
                <a:spcPct val="0"/>
              </a:spcAft>
              <a:buFontTx/>
              <a:buChar char="-"/>
            </a:pPr>
            <a:endParaRPr lang="en-US" sz="1400">
              <a:solidFill>
                <a:srgbClr val="000000"/>
              </a:solidFill>
              <a:latin typeface="Tahoma" panose="020B0604030504040204" pitchFamily="34" charset="0"/>
            </a:endParaRPr>
          </a:p>
        </p:txBody>
      </p:sp>
      <p:sp>
        <p:nvSpPr>
          <p:cNvPr id="24805" name="AutoShape 1253"/>
          <p:cNvSpPr>
            <a:spLocks noChangeArrowheads="1"/>
          </p:cNvSpPr>
          <p:nvPr/>
        </p:nvSpPr>
        <p:spPr bwMode="auto">
          <a:xfrm>
            <a:off x="3926632" y="5995987"/>
            <a:ext cx="3309938" cy="862013"/>
          </a:xfrm>
          <a:prstGeom prst="wedgeRoundRectCallout">
            <a:avLst>
              <a:gd name="adj1" fmla="val -48338"/>
              <a:gd name="adj2" fmla="val -63413"/>
              <a:gd name="adj3" fmla="val 16667"/>
            </a:avLst>
          </a:prstGeom>
          <a:solidFill>
            <a:srgbClr val="00B0F0"/>
          </a:solidFill>
          <a:ln w="9525">
            <a:solidFill>
              <a:schemeClr val="tx1"/>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Char char="-"/>
            </a:pPr>
            <a:r>
              <a:rPr lang="en-US" sz="1400">
                <a:solidFill>
                  <a:srgbClr val="000000"/>
                </a:solidFill>
                <a:latin typeface="Tahoma" panose="020B0604030504040204" pitchFamily="34" charset="0"/>
              </a:rPr>
              <a:t> </a:t>
            </a:r>
            <a:r>
              <a:rPr lang="en-US" sz="1400" b="1">
                <a:solidFill>
                  <a:srgbClr val="000000"/>
                </a:solidFill>
                <a:latin typeface="Tahoma" panose="020B0604030504040204" pitchFamily="34" charset="0"/>
              </a:rPr>
              <a:t>Assisting </a:t>
            </a:r>
            <a:r>
              <a:rPr lang="en-US" sz="1400">
                <a:solidFill>
                  <a:srgbClr val="000000"/>
                </a:solidFill>
                <a:latin typeface="Tahoma" panose="020B0604030504040204" pitchFamily="34" charset="0"/>
              </a:rPr>
              <a:t>moderator in preparing answer for comments/questions</a:t>
            </a:r>
          </a:p>
          <a:p>
            <a:pPr fontAlgn="base">
              <a:spcBef>
                <a:spcPct val="0"/>
              </a:spcBef>
              <a:spcAft>
                <a:spcPct val="0"/>
              </a:spcAft>
              <a:buFontTx/>
              <a:buChar char="-"/>
            </a:pPr>
            <a:r>
              <a:rPr lang="en-US" sz="1400">
                <a:solidFill>
                  <a:srgbClr val="000000"/>
                </a:solidFill>
                <a:latin typeface="Tahoma" panose="020B0604030504040204" pitchFamily="34" charset="0"/>
              </a:rPr>
              <a:t> </a:t>
            </a:r>
            <a:r>
              <a:rPr lang="en-US" sz="1400" b="1">
                <a:solidFill>
                  <a:srgbClr val="000000"/>
                </a:solidFill>
                <a:latin typeface="Tahoma" panose="020B0604030504040204" pitchFamily="34" charset="0"/>
              </a:rPr>
              <a:t>Joining</a:t>
            </a:r>
            <a:r>
              <a:rPr lang="en-US" sz="1400">
                <a:solidFill>
                  <a:srgbClr val="000000"/>
                </a:solidFill>
                <a:latin typeface="Tahoma" panose="020B0604030504040204" pitchFamily="34" charset="0"/>
              </a:rPr>
              <a:t> the review meeting</a:t>
            </a:r>
          </a:p>
        </p:txBody>
      </p:sp>
      <p:sp>
        <p:nvSpPr>
          <p:cNvPr id="24807" name="AutoShape 1255"/>
          <p:cNvSpPr>
            <a:spLocks noChangeArrowheads="1"/>
          </p:cNvSpPr>
          <p:nvPr/>
        </p:nvSpPr>
        <p:spPr bwMode="auto">
          <a:xfrm>
            <a:off x="3998640" y="4277072"/>
            <a:ext cx="3240360" cy="1600200"/>
          </a:xfrm>
          <a:prstGeom prst="wedgeRoundRectCallout">
            <a:avLst>
              <a:gd name="adj1" fmla="val -62855"/>
              <a:gd name="adj2" fmla="val -69386"/>
              <a:gd name="adj3" fmla="val 16667"/>
            </a:avLst>
          </a:prstGeom>
          <a:solidFill>
            <a:srgbClr val="00B0F0"/>
          </a:solidFill>
          <a:ln w="9525">
            <a:solidFill>
              <a:schemeClr val="tx1"/>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Char char="-"/>
            </a:pPr>
            <a:r>
              <a:rPr lang="en-US" sz="1400" dirty="0">
                <a:solidFill>
                  <a:srgbClr val="000000"/>
                </a:solidFill>
                <a:latin typeface="Tahoma" panose="020B0604030504040204" pitchFamily="34" charset="0"/>
              </a:rPr>
              <a:t> </a:t>
            </a:r>
            <a:r>
              <a:rPr lang="en-US" sz="1400" b="1" dirty="0">
                <a:solidFill>
                  <a:srgbClr val="000000"/>
                </a:solidFill>
                <a:latin typeface="Tahoma" panose="020B0604030504040204" pitchFamily="34" charset="0"/>
              </a:rPr>
              <a:t>Preparing</a:t>
            </a:r>
            <a:r>
              <a:rPr lang="en-US" sz="1400" dirty="0">
                <a:solidFill>
                  <a:srgbClr val="000000"/>
                </a:solidFill>
                <a:latin typeface="Tahoma" panose="020B0604030504040204" pitchFamily="34" charset="0"/>
              </a:rPr>
              <a:t> for the review (agenda, facilities, material, checklists…)</a:t>
            </a:r>
          </a:p>
          <a:p>
            <a:pPr fontAlgn="base">
              <a:spcBef>
                <a:spcPct val="0"/>
              </a:spcBef>
              <a:spcAft>
                <a:spcPct val="0"/>
              </a:spcAft>
              <a:buFontTx/>
              <a:buChar char="-"/>
            </a:pPr>
            <a:r>
              <a:rPr lang="en-US" sz="1400" dirty="0">
                <a:solidFill>
                  <a:srgbClr val="000000"/>
                </a:solidFill>
                <a:latin typeface="Tahoma" panose="020B0604030504040204" pitchFamily="34" charset="0"/>
              </a:rPr>
              <a:t> </a:t>
            </a:r>
            <a:r>
              <a:rPr lang="en-US" sz="1400" b="1" dirty="0">
                <a:solidFill>
                  <a:srgbClr val="000000"/>
                </a:solidFill>
                <a:latin typeface="Tahoma" panose="020B0604030504040204" pitchFamily="34" charset="0"/>
              </a:rPr>
              <a:t>Gathering</a:t>
            </a:r>
            <a:r>
              <a:rPr lang="en-US" sz="1400" dirty="0">
                <a:solidFill>
                  <a:srgbClr val="000000"/>
                </a:solidFill>
                <a:latin typeface="Tahoma" panose="020B0604030504040204" pitchFamily="34" charset="0"/>
              </a:rPr>
              <a:t> feedback of reviewers</a:t>
            </a:r>
          </a:p>
          <a:p>
            <a:pPr fontAlgn="base">
              <a:spcBef>
                <a:spcPct val="0"/>
              </a:spcBef>
              <a:spcAft>
                <a:spcPct val="0"/>
              </a:spcAft>
              <a:buFontTx/>
              <a:buChar char="-"/>
            </a:pPr>
            <a:r>
              <a:rPr lang="en-US" sz="1400" dirty="0">
                <a:solidFill>
                  <a:srgbClr val="000000"/>
                </a:solidFill>
                <a:latin typeface="Tahoma" panose="020B0604030504040204" pitchFamily="34" charset="0"/>
              </a:rPr>
              <a:t> </a:t>
            </a:r>
            <a:r>
              <a:rPr lang="en-US" sz="1400" b="1" dirty="0">
                <a:solidFill>
                  <a:srgbClr val="000000"/>
                </a:solidFill>
                <a:latin typeface="Tahoma" panose="020B0604030504040204" pitchFamily="34" charset="0"/>
              </a:rPr>
              <a:t>Conducting</a:t>
            </a:r>
            <a:r>
              <a:rPr lang="en-US" sz="1400" dirty="0">
                <a:solidFill>
                  <a:srgbClr val="000000"/>
                </a:solidFill>
                <a:latin typeface="Tahoma" panose="020B0604030504040204" pitchFamily="34" charset="0"/>
              </a:rPr>
              <a:t> review</a:t>
            </a:r>
          </a:p>
          <a:p>
            <a:pPr fontAlgn="base">
              <a:spcBef>
                <a:spcPct val="0"/>
              </a:spcBef>
              <a:spcAft>
                <a:spcPct val="0"/>
              </a:spcAft>
              <a:buFontTx/>
              <a:buChar char="-"/>
            </a:pPr>
            <a:r>
              <a:rPr lang="en-US" sz="1400" dirty="0">
                <a:solidFill>
                  <a:srgbClr val="000000"/>
                </a:solidFill>
                <a:latin typeface="Tahoma" panose="020B0604030504040204" pitchFamily="34" charset="0"/>
              </a:rPr>
              <a:t> </a:t>
            </a:r>
            <a:r>
              <a:rPr lang="en-US" sz="1400" b="1" dirty="0">
                <a:solidFill>
                  <a:srgbClr val="000000"/>
                </a:solidFill>
                <a:latin typeface="Tahoma" panose="020B0604030504040204" pitchFamily="34" charset="0"/>
              </a:rPr>
              <a:t>Issuing</a:t>
            </a:r>
            <a:r>
              <a:rPr lang="en-US" sz="1400" dirty="0">
                <a:solidFill>
                  <a:srgbClr val="000000"/>
                </a:solidFill>
                <a:latin typeface="Tahoma" panose="020B0604030504040204" pitchFamily="34" charset="0"/>
              </a:rPr>
              <a:t> report of the review</a:t>
            </a:r>
          </a:p>
          <a:p>
            <a:pPr fontAlgn="base">
              <a:spcBef>
                <a:spcPct val="0"/>
              </a:spcBef>
              <a:spcAft>
                <a:spcPct val="0"/>
              </a:spcAft>
              <a:buFontTx/>
              <a:buChar char="-"/>
            </a:pPr>
            <a:r>
              <a:rPr lang="en-US" sz="1400" dirty="0">
                <a:solidFill>
                  <a:srgbClr val="000000"/>
                </a:solidFill>
                <a:latin typeface="Tahoma" panose="020B0604030504040204" pitchFamily="34" charset="0"/>
              </a:rPr>
              <a:t> </a:t>
            </a:r>
            <a:r>
              <a:rPr lang="en-US" sz="1400" b="1" dirty="0">
                <a:solidFill>
                  <a:srgbClr val="000000"/>
                </a:solidFill>
                <a:latin typeface="Tahoma" panose="020B0604030504040204" pitchFamily="34" charset="0"/>
              </a:rPr>
              <a:t>Following-up</a:t>
            </a:r>
            <a:r>
              <a:rPr lang="en-US" sz="1400" dirty="0">
                <a:solidFill>
                  <a:srgbClr val="000000"/>
                </a:solidFill>
                <a:latin typeface="Tahoma" panose="020B0604030504040204" pitchFamily="34" charset="0"/>
              </a:rPr>
              <a:t> to make sure all defects are corrected</a:t>
            </a:r>
          </a:p>
        </p:txBody>
      </p:sp>
      <p:sp>
        <p:nvSpPr>
          <p:cNvPr id="24803" name="AutoShape 1251"/>
          <p:cNvSpPr>
            <a:spLocks noChangeArrowheads="1"/>
          </p:cNvSpPr>
          <p:nvPr/>
        </p:nvSpPr>
        <p:spPr bwMode="auto">
          <a:xfrm>
            <a:off x="434752" y="-1"/>
            <a:ext cx="3109913" cy="1447801"/>
          </a:xfrm>
          <a:prstGeom prst="wedgeRoundRectCallout">
            <a:avLst>
              <a:gd name="adj1" fmla="val -28881"/>
              <a:gd name="adj2" fmla="val 163499"/>
              <a:gd name="adj3" fmla="val 16667"/>
            </a:avLst>
          </a:prstGeom>
          <a:solidFill>
            <a:srgbClr val="00B0F0"/>
          </a:solidFill>
          <a:ln w="9525">
            <a:solidFill>
              <a:schemeClr val="tx1"/>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000000"/>
                </a:solidFill>
                <a:latin typeface="Tahoma" panose="020B0604030504040204" pitchFamily="34" charset="0"/>
              </a:rPr>
              <a:t>- </a:t>
            </a:r>
            <a:r>
              <a:rPr lang="en-US" sz="1400" b="1">
                <a:solidFill>
                  <a:srgbClr val="000000"/>
                </a:solidFill>
                <a:latin typeface="Tahoma" panose="020B0604030504040204" pitchFamily="34" charset="0"/>
              </a:rPr>
              <a:t>Describes</a:t>
            </a:r>
            <a:r>
              <a:rPr lang="en-US" sz="1400">
                <a:solidFill>
                  <a:srgbClr val="000000"/>
                </a:solidFill>
                <a:latin typeface="Tahoma" panose="020B0604030504040204" pitchFamily="34" charset="0"/>
              </a:rPr>
              <a:t> and </a:t>
            </a:r>
            <a:r>
              <a:rPr lang="en-US" sz="1400" b="1">
                <a:solidFill>
                  <a:srgbClr val="000000"/>
                </a:solidFill>
                <a:latin typeface="Tahoma" panose="020B0604030504040204" pitchFamily="34" charset="0"/>
              </a:rPr>
              <a:t>explains</a:t>
            </a:r>
            <a:r>
              <a:rPr lang="en-US" sz="1400">
                <a:solidFill>
                  <a:srgbClr val="000000"/>
                </a:solidFill>
                <a:latin typeface="Tahoma" panose="020B0604030504040204" pitchFamily="34" charset="0"/>
              </a:rPr>
              <a:t> the item under review</a:t>
            </a:r>
          </a:p>
          <a:p>
            <a:r>
              <a:rPr lang="en-US" sz="1400">
                <a:solidFill>
                  <a:srgbClr val="000000"/>
                </a:solidFill>
                <a:latin typeface="Tahoma" panose="020B0604030504040204" pitchFamily="34" charset="0"/>
              </a:rPr>
              <a:t>- </a:t>
            </a:r>
            <a:r>
              <a:rPr lang="en-US" sz="1400" b="1">
                <a:solidFill>
                  <a:srgbClr val="000000"/>
                </a:solidFill>
                <a:latin typeface="Tahoma" panose="020B0604030504040204" pitchFamily="34" charset="0"/>
              </a:rPr>
              <a:t>Assists</a:t>
            </a:r>
            <a:r>
              <a:rPr lang="en-US" sz="1400">
                <a:solidFill>
                  <a:srgbClr val="000000"/>
                </a:solidFill>
                <a:latin typeface="Tahoma" panose="020B0604030504040204" pitchFamily="34" charset="0"/>
              </a:rPr>
              <a:t> with answering questions - </a:t>
            </a:r>
            <a:r>
              <a:rPr lang="en-US" sz="1400" b="1">
                <a:solidFill>
                  <a:srgbClr val="000000"/>
                </a:solidFill>
                <a:latin typeface="Tahoma" panose="020B0604030504040204" pitchFamily="34" charset="0"/>
              </a:rPr>
              <a:t>Joining</a:t>
            </a:r>
            <a:r>
              <a:rPr lang="en-US" sz="1400">
                <a:solidFill>
                  <a:srgbClr val="000000"/>
                </a:solidFill>
                <a:latin typeface="Tahoma" panose="020B0604030504040204" pitchFamily="34" charset="0"/>
              </a:rPr>
              <a:t> the review</a:t>
            </a:r>
            <a:endParaRPr lang="en-US" sz="1400" dirty="0">
              <a:solidFill>
                <a:srgbClr val="000000"/>
              </a:solidFill>
              <a:latin typeface="Tahoma" panose="020B0604030504040204" pitchFamily="34" charset="0"/>
            </a:endParaRPr>
          </a:p>
          <a:p>
            <a:pPr fontAlgn="base">
              <a:spcBef>
                <a:spcPct val="0"/>
              </a:spcBef>
              <a:spcAft>
                <a:spcPct val="0"/>
              </a:spcAft>
              <a:buFontTx/>
              <a:buChar char="-"/>
            </a:pPr>
            <a:r>
              <a:rPr lang="en-US" sz="1400" dirty="0">
                <a:solidFill>
                  <a:srgbClr val="000000"/>
                </a:solidFill>
                <a:latin typeface="Tahoma" panose="020B0604030504040204" pitchFamily="34" charset="0"/>
              </a:rPr>
              <a:t> </a:t>
            </a:r>
            <a:r>
              <a:rPr lang="en-US" sz="1400" b="1" dirty="0">
                <a:solidFill>
                  <a:srgbClr val="000000"/>
                </a:solidFill>
                <a:latin typeface="Tahoma" panose="020B0604030504040204" pitchFamily="34" charset="0"/>
              </a:rPr>
              <a:t>Correcting</a:t>
            </a:r>
            <a:r>
              <a:rPr lang="en-US" sz="1400" dirty="0">
                <a:solidFill>
                  <a:srgbClr val="000000"/>
                </a:solidFill>
                <a:latin typeface="Tahoma" panose="020B0604030504040204" pitchFamily="34" charset="0"/>
              </a:rPr>
              <a:t> review defects</a:t>
            </a:r>
          </a:p>
          <a:p>
            <a:pPr fontAlgn="base">
              <a:spcBef>
                <a:spcPct val="0"/>
              </a:spcBef>
              <a:spcAft>
                <a:spcPct val="0"/>
              </a:spcAft>
              <a:buFontTx/>
              <a:buChar char="-"/>
            </a:pPr>
            <a:r>
              <a:rPr lang="en-US" sz="1400" dirty="0">
                <a:solidFill>
                  <a:srgbClr val="000000"/>
                </a:solidFill>
                <a:latin typeface="Tahoma" panose="020B0604030504040204" pitchFamily="34" charset="0"/>
              </a:rPr>
              <a:t> </a:t>
            </a:r>
            <a:r>
              <a:rPr lang="en-US" sz="1400" b="1" dirty="0">
                <a:solidFill>
                  <a:srgbClr val="000000"/>
                </a:solidFill>
                <a:latin typeface="Tahoma" panose="020B0604030504040204" pitchFamily="34" charset="0"/>
              </a:rPr>
              <a:t>Providing</a:t>
            </a:r>
            <a:r>
              <a:rPr lang="en-US" sz="1400" dirty="0">
                <a:solidFill>
                  <a:srgbClr val="000000"/>
                </a:solidFill>
                <a:latin typeface="Tahoma" panose="020B0604030504040204" pitchFamily="34" charset="0"/>
              </a:rPr>
              <a:t> </a:t>
            </a:r>
            <a:r>
              <a:rPr lang="en-US" sz="1400">
                <a:solidFill>
                  <a:srgbClr val="000000"/>
                </a:solidFill>
                <a:latin typeface="Tahoma" panose="020B0604030504040204" pitchFamily="34" charset="0"/>
              </a:rPr>
              <a:t>corrected items</a:t>
            </a:r>
            <a:endParaRPr lang="en-US" sz="1400" dirty="0">
              <a:solidFill>
                <a:srgbClr val="000000"/>
              </a:solidFill>
              <a:latin typeface="Tahoma" panose="020B0604030504040204" pitchFamily="34" charset="0"/>
            </a:endParaRPr>
          </a:p>
          <a:p>
            <a:pPr fontAlgn="base">
              <a:spcBef>
                <a:spcPct val="0"/>
              </a:spcBef>
              <a:spcAft>
                <a:spcPct val="0"/>
              </a:spcAft>
              <a:buFontTx/>
              <a:buChar char="-"/>
            </a:pPr>
            <a:endParaRPr lang="en-US" sz="1400" dirty="0">
              <a:solidFill>
                <a:srgbClr val="000000"/>
              </a:solidFill>
              <a:latin typeface="Tahoma" panose="020B0604030504040204" pitchFamily="34" charset="0"/>
            </a:endParaRPr>
          </a:p>
        </p:txBody>
      </p:sp>
      <p:sp>
        <p:nvSpPr>
          <p:cNvPr id="24808" name="AutoShape 1256"/>
          <p:cNvSpPr>
            <a:spLocks noChangeArrowheads="1"/>
          </p:cNvSpPr>
          <p:nvPr/>
        </p:nvSpPr>
        <p:spPr bwMode="auto">
          <a:xfrm>
            <a:off x="6746160" y="1843087"/>
            <a:ext cx="2362200" cy="823913"/>
          </a:xfrm>
          <a:prstGeom prst="wedgeRoundRectCallout">
            <a:avLst>
              <a:gd name="adj1" fmla="val -53084"/>
              <a:gd name="adj2" fmla="val 121765"/>
              <a:gd name="adj3" fmla="val 16667"/>
            </a:avLst>
          </a:prstGeom>
          <a:solidFill>
            <a:srgbClr val="00B0F0"/>
          </a:solidFill>
          <a:ln w="9525">
            <a:solidFill>
              <a:schemeClr val="tx1"/>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Char char="-"/>
            </a:pPr>
            <a:r>
              <a:rPr lang="en-US" sz="1400">
                <a:solidFill>
                  <a:srgbClr val="000000"/>
                </a:solidFill>
                <a:latin typeface="Tahoma" panose="020B0604030504040204" pitchFamily="34" charset="0"/>
              </a:rPr>
              <a:t> </a:t>
            </a:r>
            <a:r>
              <a:rPr lang="en-US" sz="1400" b="1">
                <a:solidFill>
                  <a:srgbClr val="000000"/>
                </a:solidFill>
                <a:latin typeface="Tahoma" panose="020B0604030504040204" pitchFamily="34" charset="0"/>
              </a:rPr>
              <a:t>Reviewing</a:t>
            </a:r>
            <a:r>
              <a:rPr lang="en-US" sz="1400">
                <a:solidFill>
                  <a:srgbClr val="000000"/>
                </a:solidFill>
                <a:latin typeface="Tahoma" panose="020B0604030504040204" pitchFamily="34" charset="0"/>
              </a:rPr>
              <a:t> documents for defects</a:t>
            </a:r>
          </a:p>
          <a:p>
            <a:pPr fontAlgn="base">
              <a:spcBef>
                <a:spcPct val="0"/>
              </a:spcBef>
              <a:spcAft>
                <a:spcPct val="0"/>
              </a:spcAft>
              <a:buFontTx/>
              <a:buChar char="-"/>
            </a:pPr>
            <a:r>
              <a:rPr lang="en-US" sz="1400">
                <a:solidFill>
                  <a:srgbClr val="000000"/>
                </a:solidFill>
                <a:latin typeface="Tahoma" panose="020B0604030504040204" pitchFamily="34" charset="0"/>
              </a:rPr>
              <a:t> </a:t>
            </a:r>
            <a:r>
              <a:rPr lang="en-US" sz="1400" b="1">
                <a:solidFill>
                  <a:srgbClr val="000000"/>
                </a:solidFill>
                <a:latin typeface="Tahoma" panose="020B0604030504040204" pitchFamily="34" charset="0"/>
              </a:rPr>
              <a:t>Sending</a:t>
            </a:r>
            <a:r>
              <a:rPr lang="en-US" sz="1400">
                <a:solidFill>
                  <a:srgbClr val="000000"/>
                </a:solidFill>
                <a:latin typeface="Tahoma" panose="020B0604030504040204" pitchFamily="34" charset="0"/>
              </a:rPr>
              <a:t> feedback</a:t>
            </a:r>
          </a:p>
          <a:p>
            <a:pPr fontAlgn="base">
              <a:spcBef>
                <a:spcPct val="0"/>
              </a:spcBef>
              <a:spcAft>
                <a:spcPct val="0"/>
              </a:spcAft>
              <a:buFontTx/>
              <a:buChar char="-"/>
            </a:pPr>
            <a:r>
              <a:rPr lang="en-US" sz="1400" b="1">
                <a:solidFill>
                  <a:srgbClr val="000000"/>
                </a:solidFill>
                <a:latin typeface="Tahoma" panose="020B0604030504040204" pitchFamily="34" charset="0"/>
              </a:rPr>
              <a:t> Joining</a:t>
            </a:r>
            <a:r>
              <a:rPr lang="en-US" sz="1400">
                <a:solidFill>
                  <a:srgbClr val="000000"/>
                </a:solidFill>
                <a:latin typeface="Tahoma" panose="020B0604030504040204" pitchFamily="34" charset="0"/>
              </a:rPr>
              <a:t> the review</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17</a:t>
            </a:fld>
            <a:endParaRPr lang="en-US"/>
          </a:p>
        </p:txBody>
      </p:sp>
    </p:spTree>
    <p:extLst>
      <p:ext uri="{BB962C8B-B14F-4D97-AF65-F5344CB8AC3E}">
        <p14:creationId xmlns:p14="http://schemas.microsoft.com/office/powerpoint/2010/main" val="159981900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807"/>
                                        </p:tgtEl>
                                        <p:attrNameLst>
                                          <p:attrName>style.visibility</p:attrName>
                                        </p:attrNameLst>
                                      </p:cBhvr>
                                      <p:to>
                                        <p:strVal val="visible"/>
                                      </p:to>
                                    </p:set>
                                    <p:anim calcmode="lin" valueType="num">
                                      <p:cBhvr additive="base">
                                        <p:cTn id="7" dur="500" fill="hold"/>
                                        <p:tgtEl>
                                          <p:spTgt spid="24807"/>
                                        </p:tgtEl>
                                        <p:attrNameLst>
                                          <p:attrName>ppt_x</p:attrName>
                                        </p:attrNameLst>
                                      </p:cBhvr>
                                      <p:tavLst>
                                        <p:tav tm="0">
                                          <p:val>
                                            <p:strVal val="0-#ppt_w/2"/>
                                          </p:val>
                                        </p:tav>
                                        <p:tav tm="100000">
                                          <p:val>
                                            <p:strVal val="#ppt_x"/>
                                          </p:val>
                                        </p:tav>
                                      </p:tavLst>
                                    </p:anim>
                                    <p:anim calcmode="lin" valueType="num">
                                      <p:cBhvr additive="base">
                                        <p:cTn id="8" dur="500" fill="hold"/>
                                        <p:tgtEl>
                                          <p:spTgt spid="2480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807"/>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803"/>
                                        </p:tgtEl>
                                        <p:attrNameLst>
                                          <p:attrName>style.visibility</p:attrName>
                                        </p:attrNameLst>
                                      </p:cBhvr>
                                      <p:to>
                                        <p:strVal val="visible"/>
                                      </p:to>
                                    </p:set>
                                    <p:anim calcmode="lin" valueType="num">
                                      <p:cBhvr additive="base">
                                        <p:cTn id="13" dur="500" fill="hold"/>
                                        <p:tgtEl>
                                          <p:spTgt spid="24803"/>
                                        </p:tgtEl>
                                        <p:attrNameLst>
                                          <p:attrName>ppt_x</p:attrName>
                                        </p:attrNameLst>
                                      </p:cBhvr>
                                      <p:tavLst>
                                        <p:tav tm="0">
                                          <p:val>
                                            <p:strVal val="0-#ppt_w/2"/>
                                          </p:val>
                                        </p:tav>
                                        <p:tav tm="100000">
                                          <p:val>
                                            <p:strVal val="#ppt_x"/>
                                          </p:val>
                                        </p:tav>
                                      </p:tavLst>
                                    </p:anim>
                                    <p:anim calcmode="lin" valueType="num">
                                      <p:cBhvr additive="base">
                                        <p:cTn id="14" dur="500" fill="hold"/>
                                        <p:tgtEl>
                                          <p:spTgt spid="2480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80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808"/>
                                        </p:tgtEl>
                                        <p:attrNameLst>
                                          <p:attrName>style.visibility</p:attrName>
                                        </p:attrNameLst>
                                      </p:cBhvr>
                                      <p:to>
                                        <p:strVal val="visible"/>
                                      </p:to>
                                    </p:set>
                                    <p:anim calcmode="lin" valueType="num">
                                      <p:cBhvr additive="base">
                                        <p:cTn id="19" dur="500" fill="hold"/>
                                        <p:tgtEl>
                                          <p:spTgt spid="24808"/>
                                        </p:tgtEl>
                                        <p:attrNameLst>
                                          <p:attrName>ppt_x</p:attrName>
                                        </p:attrNameLst>
                                      </p:cBhvr>
                                      <p:tavLst>
                                        <p:tav tm="0">
                                          <p:val>
                                            <p:strVal val="0-#ppt_w/2"/>
                                          </p:val>
                                        </p:tav>
                                        <p:tav tm="100000">
                                          <p:val>
                                            <p:strVal val="#ppt_x"/>
                                          </p:val>
                                        </p:tav>
                                      </p:tavLst>
                                    </p:anim>
                                    <p:anim calcmode="lin" valueType="num">
                                      <p:cBhvr additive="base">
                                        <p:cTn id="20" dur="500" fill="hold"/>
                                        <p:tgtEl>
                                          <p:spTgt spid="2480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80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805"/>
                                        </p:tgtEl>
                                        <p:attrNameLst>
                                          <p:attrName>style.visibility</p:attrName>
                                        </p:attrNameLst>
                                      </p:cBhvr>
                                      <p:to>
                                        <p:strVal val="visible"/>
                                      </p:to>
                                    </p:set>
                                    <p:anim calcmode="lin" valueType="num">
                                      <p:cBhvr additive="base">
                                        <p:cTn id="25" dur="500" fill="hold"/>
                                        <p:tgtEl>
                                          <p:spTgt spid="24805"/>
                                        </p:tgtEl>
                                        <p:attrNameLst>
                                          <p:attrName>ppt_x</p:attrName>
                                        </p:attrNameLst>
                                      </p:cBhvr>
                                      <p:tavLst>
                                        <p:tav tm="0">
                                          <p:val>
                                            <p:strVal val="0-#ppt_w/2"/>
                                          </p:val>
                                        </p:tav>
                                        <p:tav tm="100000">
                                          <p:val>
                                            <p:strVal val="#ppt_x"/>
                                          </p:val>
                                        </p:tav>
                                      </p:tavLst>
                                    </p:anim>
                                    <p:anim calcmode="lin" valueType="num">
                                      <p:cBhvr additive="base">
                                        <p:cTn id="26" dur="500" fill="hold"/>
                                        <p:tgtEl>
                                          <p:spTgt spid="2480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805"/>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804"/>
                                        </p:tgtEl>
                                        <p:attrNameLst>
                                          <p:attrName>style.visibility</p:attrName>
                                        </p:attrNameLst>
                                      </p:cBhvr>
                                      <p:to>
                                        <p:strVal val="visible"/>
                                      </p:to>
                                    </p:set>
                                    <p:anim calcmode="lin" valueType="num">
                                      <p:cBhvr additive="base">
                                        <p:cTn id="31" dur="500" fill="hold"/>
                                        <p:tgtEl>
                                          <p:spTgt spid="24804"/>
                                        </p:tgtEl>
                                        <p:attrNameLst>
                                          <p:attrName>ppt_x</p:attrName>
                                        </p:attrNameLst>
                                      </p:cBhvr>
                                      <p:tavLst>
                                        <p:tav tm="0">
                                          <p:val>
                                            <p:strVal val="0-#ppt_w/2"/>
                                          </p:val>
                                        </p:tav>
                                        <p:tav tm="100000">
                                          <p:val>
                                            <p:strVal val="#ppt_x"/>
                                          </p:val>
                                        </p:tav>
                                      </p:tavLst>
                                    </p:anim>
                                    <p:anim calcmode="lin" valueType="num">
                                      <p:cBhvr additive="base">
                                        <p:cTn id="32" dur="500" fill="hold"/>
                                        <p:tgtEl>
                                          <p:spTgt spid="2480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80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04" grpId="0" animBg="1" autoUpdateAnimBg="0"/>
      <p:bldP spid="24805" grpId="0" animBg="1" autoUpdateAnimBg="0"/>
      <p:bldP spid="24807" grpId="0" animBg="1" autoUpdateAnimBg="0"/>
      <p:bldP spid="24803" grpId="0" animBg="1" autoUpdateAnimBg="0"/>
      <p:bldP spid="2480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 Review process </a:t>
            </a:r>
            <a:br>
              <a:rPr lang="en-US"/>
            </a:br>
            <a:r>
              <a:rPr lang="en-US"/>
              <a:t>Example: Functional Design Document</a:t>
            </a:r>
          </a:p>
        </p:txBody>
      </p:sp>
      <p:sp>
        <p:nvSpPr>
          <p:cNvPr id="4" name="TextBox 3"/>
          <p:cNvSpPr txBox="1"/>
          <p:nvPr/>
        </p:nvSpPr>
        <p:spPr>
          <a:xfrm>
            <a:off x="1295400" y="2451080"/>
            <a:ext cx="6256008" cy="3785652"/>
          </a:xfrm>
          <a:prstGeom prst="rect">
            <a:avLst/>
          </a:prstGeom>
          <a:solidFill>
            <a:srgbClr val="92D050"/>
          </a:solidFill>
        </p:spPr>
        <p:txBody>
          <a:bodyPr wrap="none" rtlCol="0">
            <a:spAutoFit/>
          </a:bodyPr>
          <a:lstStyle/>
          <a:p>
            <a:r>
              <a:rPr lang="en-US" sz="2400">
                <a:solidFill>
                  <a:srgbClr val="C00000"/>
                </a:solidFill>
                <a:latin typeface="Calibri"/>
              </a:rPr>
              <a:t>F-48</a:t>
            </a:r>
          </a:p>
          <a:p>
            <a:r>
              <a:rPr lang="en-US" sz="2400">
                <a:solidFill>
                  <a:prstClr val="black"/>
                </a:solidFill>
                <a:latin typeface="Calibri"/>
              </a:rPr>
              <a:t>	Add a function to send an order via email</a:t>
            </a:r>
          </a:p>
          <a:p>
            <a:endParaRPr lang="en-US" sz="2400">
              <a:solidFill>
                <a:prstClr val="black"/>
              </a:solidFill>
              <a:latin typeface="Calibri"/>
            </a:endParaRPr>
          </a:p>
          <a:p>
            <a:r>
              <a:rPr lang="en-US" sz="2400">
                <a:solidFill>
                  <a:prstClr val="black"/>
                </a:solidFill>
                <a:latin typeface="Calibri"/>
              </a:rPr>
              <a:t>	</a:t>
            </a:r>
            <a:r>
              <a:rPr lang="en-US" sz="2400" b="1">
                <a:solidFill>
                  <a:prstClr val="black"/>
                </a:solidFill>
                <a:latin typeface="Calibri"/>
              </a:rPr>
              <a:t>Feilds</a:t>
            </a:r>
          </a:p>
          <a:p>
            <a:pPr marL="1200150" lvl="2" indent="-285750">
              <a:buFontTx/>
              <a:buChar char="-"/>
            </a:pPr>
            <a:r>
              <a:rPr lang="en-US" sz="2400">
                <a:solidFill>
                  <a:prstClr val="black"/>
                </a:solidFill>
                <a:latin typeface="Calibri"/>
              </a:rPr>
              <a:t>Email ID</a:t>
            </a:r>
          </a:p>
          <a:p>
            <a:pPr marL="1200150" lvl="2" indent="-285750">
              <a:buFontTx/>
              <a:buChar char="-"/>
            </a:pPr>
            <a:r>
              <a:rPr lang="en-US" sz="2400">
                <a:solidFill>
                  <a:prstClr val="black"/>
                </a:solidFill>
                <a:latin typeface="Calibri"/>
              </a:rPr>
              <a:t>Recipient name</a:t>
            </a:r>
          </a:p>
          <a:p>
            <a:pPr marL="285750" indent="-285750">
              <a:buFontTx/>
              <a:buChar char="-"/>
            </a:pPr>
            <a:endParaRPr lang="en-US" sz="2400">
              <a:solidFill>
                <a:prstClr val="black"/>
              </a:solidFill>
              <a:latin typeface="Calibri"/>
            </a:endParaRPr>
          </a:p>
          <a:p>
            <a:r>
              <a:rPr lang="en-US" sz="2400">
                <a:solidFill>
                  <a:prstClr val="black"/>
                </a:solidFill>
                <a:latin typeface="Calibri"/>
              </a:rPr>
              <a:t>	</a:t>
            </a:r>
            <a:r>
              <a:rPr lang="en-US" sz="2400" b="1">
                <a:solidFill>
                  <a:prstClr val="black"/>
                </a:solidFill>
                <a:latin typeface="Calibri"/>
              </a:rPr>
              <a:t>Buton</a:t>
            </a:r>
          </a:p>
          <a:p>
            <a:pPr marL="1257300" lvl="2" indent="-342900">
              <a:buFontTx/>
              <a:buChar char="-"/>
            </a:pPr>
            <a:r>
              <a:rPr lang="en-US" sz="2400">
                <a:solidFill>
                  <a:prstClr val="black"/>
                </a:solidFill>
                <a:latin typeface="Calibri"/>
              </a:rPr>
              <a:t>Send</a:t>
            </a:r>
          </a:p>
          <a:p>
            <a:pPr marL="1257300" lvl="2" indent="-342900">
              <a:buFontTx/>
              <a:buChar char="-"/>
            </a:pPr>
            <a:endParaRPr lang="en-US" sz="2400">
              <a:solidFill>
                <a:prstClr val="black"/>
              </a:solidFill>
              <a:latin typeface="Calibri"/>
            </a:endParaRP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18</a:t>
            </a:fld>
            <a:endParaRPr lang="en-US"/>
          </a:p>
        </p:txBody>
      </p:sp>
    </p:spTree>
    <p:extLst>
      <p:ext uri="{BB962C8B-B14F-4D97-AF65-F5344CB8AC3E}">
        <p14:creationId xmlns:p14="http://schemas.microsoft.com/office/powerpoint/2010/main" val="2250082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 Review process </a:t>
            </a:r>
            <a:br>
              <a:rPr lang="en-US"/>
            </a:br>
            <a:r>
              <a:rPr lang="en-US"/>
              <a:t>Step </a:t>
            </a:r>
            <a:r>
              <a:rPr lang="en-GB"/>
              <a:t>1. Planning</a:t>
            </a:r>
            <a:endParaRPr lang="en-US"/>
          </a:p>
        </p:txBody>
      </p:sp>
      <p:sp>
        <p:nvSpPr>
          <p:cNvPr id="3" name="Content Placeholder 2"/>
          <p:cNvSpPr>
            <a:spLocks noGrp="1"/>
          </p:cNvSpPr>
          <p:nvPr>
            <p:ph idx="1"/>
          </p:nvPr>
        </p:nvSpPr>
        <p:spPr/>
        <p:txBody>
          <a:bodyPr>
            <a:normAutofit/>
          </a:bodyPr>
          <a:lstStyle/>
          <a:p>
            <a:r>
              <a:rPr lang="en-US"/>
              <a:t>Begins with a 'request for review' to the </a:t>
            </a:r>
            <a:r>
              <a:rPr lang="en-US" b="1"/>
              <a:t>moderator</a:t>
            </a:r>
            <a:r>
              <a:rPr lang="en-US"/>
              <a:t> (review leader)</a:t>
            </a:r>
          </a:p>
          <a:p>
            <a:r>
              <a:rPr lang="en-US" b="1"/>
              <a:t>Entry check</a:t>
            </a:r>
            <a:r>
              <a:rPr lang="en-US"/>
              <a:t>: to ensure that </a:t>
            </a:r>
            <a:r>
              <a:rPr lang="en-US" i="1"/>
              <a:t>the reviewers' time is not wasted</a:t>
            </a:r>
            <a:r>
              <a:rPr lang="en-US"/>
              <a:t> on a document that is not ready for review</a:t>
            </a:r>
          </a:p>
          <a:p>
            <a:pPr lvl="1"/>
            <a:r>
              <a:rPr lang="en-US"/>
              <a:t>a short check of a product sample by the moderator (or expert) does not reveal a large number of major defects</a:t>
            </a:r>
          </a:p>
          <a:p>
            <a:pPr lvl="2"/>
            <a:r>
              <a:rPr lang="en-US"/>
              <a:t>e.g. 30 minutes , &lt;= 3 major defects / page</a:t>
            </a:r>
          </a:p>
          <a:p>
            <a:pPr lvl="1"/>
            <a:r>
              <a:rPr lang="en-US"/>
              <a:t>the document available with line numbers</a:t>
            </a:r>
          </a:p>
          <a:p>
            <a:pPr lvl="1"/>
            <a:r>
              <a:rPr lang="en-US"/>
              <a:t>the document has been cleaned up</a:t>
            </a:r>
          </a:p>
          <a:p>
            <a:pPr lvl="1"/>
            <a:r>
              <a:rPr lang="en-US"/>
              <a:t>references needed for the inspection are </a:t>
            </a:r>
            <a:r>
              <a:rPr lang="en-US" b="1"/>
              <a:t>stable</a:t>
            </a:r>
            <a:r>
              <a:rPr lang="en-US"/>
              <a:t> and </a:t>
            </a:r>
            <a:r>
              <a:rPr lang="en-US" b="1"/>
              <a:t>available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19</a:t>
            </a:fld>
            <a:endParaRPr lang="en-US"/>
          </a:p>
        </p:txBody>
      </p:sp>
    </p:spTree>
    <p:extLst>
      <p:ext uri="{BB962C8B-B14F-4D97-AF65-F5344CB8AC3E}">
        <p14:creationId xmlns:p14="http://schemas.microsoft.com/office/powerpoint/2010/main" val="224860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a:t>Describe the objective of static analysis and compare it to dynamic testing</a:t>
            </a:r>
          </a:p>
          <a:p>
            <a:r>
              <a:rPr lang="en-US"/>
              <a:t>Describe the phases, roles and responsibilities of a typical formal review</a:t>
            </a:r>
          </a:p>
          <a:p>
            <a:r>
              <a:rPr lang="en-US"/>
              <a:t>List typical benefits of static </a:t>
            </a:r>
            <a:r>
              <a:rPr lang="en-GB"/>
              <a:t>analysis</a:t>
            </a:r>
            <a:r>
              <a:rPr lang="en-GB" sz="2400" b="1">
                <a:effectLst>
                  <a:outerShdw blurRad="38100" dist="38100" dir="2700000" algn="tl">
                    <a:srgbClr val="000000">
                      <a:alpha val="43137"/>
                    </a:srgbClr>
                  </a:outerShdw>
                </a:effectLst>
              </a:rPr>
              <a:t> </a:t>
            </a:r>
            <a:endParaRPr lang="en-US"/>
          </a:p>
          <a:p>
            <a:r>
              <a:rPr lang="en-US"/>
              <a:t>List typical code and design defects that may be identified by static analysis tools</a:t>
            </a:r>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2</a:t>
            </a:fld>
            <a:endParaRPr lang="en-US">
              <a:solidFill>
                <a:srgbClr val="04617B">
                  <a:shade val="90000"/>
                </a:srgbClr>
              </a:solidFill>
            </a:endParaRPr>
          </a:p>
        </p:txBody>
      </p:sp>
    </p:spTree>
    <p:extLst>
      <p:ext uri="{BB962C8B-B14F-4D97-AF65-F5344CB8AC3E}">
        <p14:creationId xmlns:p14="http://schemas.microsoft.com/office/powerpoint/2010/main" val="972867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 Review process </a:t>
            </a:r>
            <a:br>
              <a:rPr lang="en-US"/>
            </a:br>
            <a:r>
              <a:rPr lang="en-US"/>
              <a:t>Step </a:t>
            </a:r>
            <a:r>
              <a:rPr lang="en-GB"/>
              <a:t>1. Planning (cont’d)</a:t>
            </a:r>
            <a:endParaRPr lang="en-US"/>
          </a:p>
        </p:txBody>
      </p:sp>
      <p:sp>
        <p:nvSpPr>
          <p:cNvPr id="3" name="Content Placeholder 2"/>
          <p:cNvSpPr>
            <a:spLocks noGrp="1"/>
          </p:cNvSpPr>
          <p:nvPr>
            <p:ph idx="1"/>
          </p:nvPr>
        </p:nvSpPr>
        <p:spPr/>
        <p:txBody>
          <a:bodyPr>
            <a:normAutofit/>
          </a:bodyPr>
          <a:lstStyle/>
          <a:p>
            <a:r>
              <a:rPr lang="en-US"/>
              <a:t>Decide </a:t>
            </a:r>
            <a:r>
              <a:rPr lang="en-US" b="1"/>
              <a:t>which part of the document to review</a:t>
            </a:r>
          </a:p>
          <a:p>
            <a:pPr lvl="1"/>
            <a:r>
              <a:rPr lang="en-US"/>
              <a:t>maximum number of pages depends on the </a:t>
            </a:r>
            <a:r>
              <a:rPr lang="en-US" b="1"/>
              <a:t>objective</a:t>
            </a:r>
            <a:r>
              <a:rPr lang="en-US"/>
              <a:t>, </a:t>
            </a:r>
            <a:r>
              <a:rPr lang="en-US" b="1"/>
              <a:t>review type </a:t>
            </a:r>
            <a:r>
              <a:rPr lang="en-US"/>
              <a:t>and </a:t>
            </a:r>
            <a:r>
              <a:rPr lang="en-US" b="1"/>
              <a:t>document type</a:t>
            </a:r>
          </a:p>
          <a:p>
            <a:r>
              <a:rPr lang="en-US" b="1"/>
              <a:t>Determines</a:t>
            </a:r>
            <a:r>
              <a:rPr lang="en-US"/>
              <a:t> </a:t>
            </a:r>
            <a:r>
              <a:rPr lang="en-US" b="1"/>
              <a:t>the composition of the review team</a:t>
            </a:r>
            <a:r>
              <a:rPr lang="en-US"/>
              <a:t>, normally consists of four to six participants with different roles</a:t>
            </a:r>
          </a:p>
          <a:p>
            <a:r>
              <a:rPr lang="en-US"/>
              <a:t>Schedules the meeting venue and time</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20</a:t>
            </a:fld>
            <a:endParaRPr lang="en-US"/>
          </a:p>
        </p:txBody>
      </p:sp>
    </p:spTree>
    <p:extLst>
      <p:ext uri="{BB962C8B-B14F-4D97-AF65-F5344CB8AC3E}">
        <p14:creationId xmlns:p14="http://schemas.microsoft.com/office/powerpoint/2010/main" val="2490594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 Review process </a:t>
            </a:r>
            <a:br>
              <a:rPr lang="en-US"/>
            </a:br>
            <a:r>
              <a:rPr lang="en-US"/>
              <a:t>Step </a:t>
            </a:r>
            <a:r>
              <a:rPr lang="en-GB"/>
              <a:t>2. Kick-off meeting</a:t>
            </a:r>
            <a:endParaRPr lang="en-US"/>
          </a:p>
        </p:txBody>
      </p:sp>
      <p:sp>
        <p:nvSpPr>
          <p:cNvPr id="3" name="Content Placeholder 2"/>
          <p:cNvSpPr>
            <a:spLocks noGrp="1"/>
          </p:cNvSpPr>
          <p:nvPr>
            <p:ph idx="1"/>
          </p:nvPr>
        </p:nvSpPr>
        <p:spPr/>
        <p:txBody>
          <a:bodyPr>
            <a:normAutofit lnSpcReduction="10000"/>
          </a:bodyPr>
          <a:lstStyle/>
          <a:p>
            <a:r>
              <a:rPr lang="en-US"/>
              <a:t>An optional stage</a:t>
            </a:r>
          </a:p>
          <a:p>
            <a:r>
              <a:rPr lang="en-US"/>
              <a:t>Highly recommended</a:t>
            </a:r>
          </a:p>
          <a:p>
            <a:r>
              <a:rPr lang="en-US"/>
              <a:t>Goal is to get everybody </a:t>
            </a:r>
            <a:r>
              <a:rPr lang="en-US" i="1"/>
              <a:t>on the same wavelength </a:t>
            </a:r>
            <a:r>
              <a:rPr lang="en-US"/>
              <a:t>regarding the document under review</a:t>
            </a:r>
          </a:p>
          <a:p>
            <a:pPr lvl="1"/>
            <a:r>
              <a:rPr lang="en-US" b="1"/>
              <a:t>distributing documents </a:t>
            </a:r>
            <a:r>
              <a:rPr lang="en-US"/>
              <a:t>(document under review, source documents and other related documentation)</a:t>
            </a:r>
          </a:p>
          <a:p>
            <a:pPr lvl="1"/>
            <a:r>
              <a:rPr lang="en-US" b="1"/>
              <a:t>explaining the objectives</a:t>
            </a:r>
            <a:r>
              <a:rPr lang="en-US"/>
              <a:t>, </a:t>
            </a:r>
            <a:r>
              <a:rPr lang="en-US" b="1"/>
              <a:t>process</a:t>
            </a:r>
            <a:r>
              <a:rPr lang="en-US"/>
              <a:t> and </a:t>
            </a:r>
            <a:r>
              <a:rPr lang="en-US" b="1"/>
              <a:t>relationships</a:t>
            </a:r>
            <a:r>
              <a:rPr lang="en-US"/>
              <a:t> between the document under review and the other documents to the participants</a:t>
            </a:r>
          </a:p>
          <a:p>
            <a:r>
              <a:rPr lang="en-US"/>
              <a:t>Can be run as a meeting or simply by sending out the details to the reviewers</a:t>
            </a:r>
          </a:p>
          <a:p>
            <a:r>
              <a:rPr lang="en-US"/>
              <a:t>Beneficial for new or highly complex projects</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21</a:t>
            </a:fld>
            <a:endParaRPr lang="en-US"/>
          </a:p>
        </p:txBody>
      </p:sp>
    </p:spTree>
    <p:extLst>
      <p:ext uri="{BB962C8B-B14F-4D97-AF65-F5344CB8AC3E}">
        <p14:creationId xmlns:p14="http://schemas.microsoft.com/office/powerpoint/2010/main" val="49688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 Review process </a:t>
            </a:r>
            <a:br>
              <a:rPr lang="en-US"/>
            </a:br>
            <a:r>
              <a:rPr lang="en-US"/>
              <a:t>Step 3. </a:t>
            </a:r>
            <a:r>
              <a:rPr lang="en-GB"/>
              <a:t>Preparation</a:t>
            </a:r>
            <a:endParaRPr lang="en-US"/>
          </a:p>
        </p:txBody>
      </p:sp>
      <p:sp>
        <p:nvSpPr>
          <p:cNvPr id="3" name="Content Placeholder 2"/>
          <p:cNvSpPr>
            <a:spLocks noGrp="1"/>
          </p:cNvSpPr>
          <p:nvPr>
            <p:ph idx="1"/>
          </p:nvPr>
        </p:nvSpPr>
        <p:spPr/>
        <p:txBody>
          <a:bodyPr/>
          <a:lstStyle/>
          <a:p>
            <a:r>
              <a:rPr lang="en-US"/>
              <a:t>To </a:t>
            </a:r>
            <a:r>
              <a:rPr lang="en-US" b="1"/>
              <a:t>identify defects, questions </a:t>
            </a:r>
            <a:r>
              <a:rPr lang="en-US"/>
              <a:t>and </a:t>
            </a:r>
            <a:r>
              <a:rPr lang="en-US" b="1"/>
              <a:t>comments</a:t>
            </a:r>
            <a:r>
              <a:rPr lang="en-US"/>
              <a:t> to be asked during the review meeting</a:t>
            </a:r>
          </a:p>
          <a:p>
            <a:r>
              <a:rPr lang="en-US" b="1"/>
              <a:t>Done by each of the participants on their own</a:t>
            </a:r>
            <a:r>
              <a:rPr lang="en-US"/>
              <a:t> before the review meeting, by using the related documents, procedures, rules and checklists provided</a:t>
            </a:r>
          </a:p>
          <a:p>
            <a:r>
              <a:rPr lang="en-US"/>
              <a:t>Using </a:t>
            </a:r>
            <a:r>
              <a:rPr lang="en-US" b="1"/>
              <a:t>checklists</a:t>
            </a:r>
            <a:r>
              <a:rPr lang="en-US"/>
              <a:t> can make reviews more effective and efficient</a:t>
            </a:r>
          </a:p>
          <a:p>
            <a:r>
              <a:rPr lang="en-US"/>
              <a:t>All issues are recorded</a:t>
            </a:r>
          </a:p>
          <a:p>
            <a:r>
              <a:rPr lang="en-US" b="1"/>
              <a:t>Checking rate</a:t>
            </a:r>
            <a:r>
              <a:rPr lang="en-US"/>
              <a:t>: the number of pages checked per hour</a:t>
            </a:r>
          </a:p>
          <a:p>
            <a:pPr lvl="1"/>
            <a:r>
              <a:rPr lang="en-US"/>
              <a:t>usually in the range of 5-10 pages per hour, but may be much less for formal inspection</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22</a:t>
            </a:fld>
            <a:endParaRPr lang="en-US"/>
          </a:p>
        </p:txBody>
      </p:sp>
    </p:spTree>
    <p:extLst>
      <p:ext uri="{BB962C8B-B14F-4D97-AF65-F5344CB8AC3E}">
        <p14:creationId xmlns:p14="http://schemas.microsoft.com/office/powerpoint/2010/main" val="3087634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 Review process </a:t>
            </a:r>
            <a:br>
              <a:rPr lang="en-US"/>
            </a:br>
            <a:r>
              <a:rPr lang="en-US"/>
              <a:t>Step </a:t>
            </a:r>
            <a:r>
              <a:rPr lang="en-GB"/>
              <a:t>4. Review meeting</a:t>
            </a:r>
            <a:endParaRPr lang="en-US"/>
          </a:p>
        </p:txBody>
      </p:sp>
      <p:sp>
        <p:nvSpPr>
          <p:cNvPr id="3" name="Content Placeholder 2"/>
          <p:cNvSpPr>
            <a:spLocks noGrp="1"/>
          </p:cNvSpPr>
          <p:nvPr>
            <p:ph idx="1"/>
          </p:nvPr>
        </p:nvSpPr>
        <p:spPr/>
        <p:txBody>
          <a:bodyPr/>
          <a:lstStyle/>
          <a:p>
            <a:r>
              <a:rPr lang="en-US"/>
              <a:t>Led by a moderator</a:t>
            </a:r>
          </a:p>
          <a:p>
            <a:r>
              <a:rPr lang="en-US"/>
              <a:t>The review meeting is limited to two hours</a:t>
            </a:r>
          </a:p>
          <a:p>
            <a:r>
              <a:rPr lang="en-US"/>
              <a:t>Consists of (partly depending on the review type)</a:t>
            </a:r>
          </a:p>
          <a:p>
            <a:pPr lvl="1"/>
            <a:r>
              <a:rPr lang="en-US"/>
              <a:t>Logging phase</a:t>
            </a:r>
          </a:p>
          <a:p>
            <a:pPr lvl="1"/>
            <a:r>
              <a:rPr lang="en-US"/>
              <a:t>Discussion phase </a:t>
            </a:r>
          </a:p>
          <a:p>
            <a:pPr lvl="1"/>
            <a:r>
              <a:rPr lang="en-US"/>
              <a:t>Decision phase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23</a:t>
            </a:fld>
            <a:endParaRPr lang="en-US"/>
          </a:p>
        </p:txBody>
      </p:sp>
    </p:spTree>
    <p:extLst>
      <p:ext uri="{BB962C8B-B14F-4D97-AF65-F5344CB8AC3E}">
        <p14:creationId xmlns:p14="http://schemas.microsoft.com/office/powerpoint/2010/main" val="558590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 Review process </a:t>
            </a:r>
            <a:br>
              <a:rPr lang="en-US"/>
            </a:br>
            <a:r>
              <a:rPr lang="en-US"/>
              <a:t>Step </a:t>
            </a:r>
            <a:r>
              <a:rPr lang="en-GB"/>
              <a:t>4. Review meeting - </a:t>
            </a:r>
            <a:r>
              <a:rPr lang="en-US"/>
              <a:t>Logging phase</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895600"/>
            <a:ext cx="4125328"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 y="1828800"/>
            <a:ext cx="19812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Scribe</a:t>
            </a:r>
          </a:p>
        </p:txBody>
      </p:sp>
      <p:cxnSp>
        <p:nvCxnSpPr>
          <p:cNvPr id="6" name="Straight Arrow Connector 5"/>
          <p:cNvCxnSpPr>
            <a:stCxn id="4" idx="2"/>
          </p:cNvCxnSpPr>
          <p:nvPr/>
        </p:nvCxnSpPr>
        <p:spPr>
          <a:xfrm>
            <a:off x="1371600" y="2438400"/>
            <a:ext cx="1524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799472" y="1828800"/>
            <a:ext cx="1839328"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Reviewer</a:t>
            </a:r>
          </a:p>
        </p:txBody>
      </p:sp>
      <p:cxnSp>
        <p:nvCxnSpPr>
          <p:cNvPr id="8" name="Straight Arrow Connector 7"/>
          <p:cNvCxnSpPr/>
          <p:nvPr/>
        </p:nvCxnSpPr>
        <p:spPr>
          <a:xfrm flipH="1">
            <a:off x="3929564" y="2438400"/>
            <a:ext cx="599072"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657600" y="2438400"/>
            <a:ext cx="871036" cy="1699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95800" y="2743200"/>
            <a:ext cx="4343400" cy="3200876"/>
          </a:xfrm>
          <a:prstGeom prst="rect">
            <a:avLst/>
          </a:prstGeom>
        </p:spPr>
        <p:txBody>
          <a:bodyPr wrap="square">
            <a:spAutoFit/>
          </a:bodyPr>
          <a:lstStyle/>
          <a:p>
            <a:pPr marL="342900" indent="-342900">
              <a:spcBef>
                <a:spcPts val="600"/>
              </a:spcBef>
              <a:buFontTx/>
              <a:buChar char="-"/>
            </a:pPr>
            <a:r>
              <a:rPr lang="en-US" sz="2400">
                <a:latin typeface="+mj-lt"/>
              </a:rPr>
              <a:t>The </a:t>
            </a:r>
            <a:r>
              <a:rPr lang="en-US" sz="2400" b="1">
                <a:latin typeface="+mj-lt"/>
              </a:rPr>
              <a:t>issues</a:t>
            </a:r>
            <a:r>
              <a:rPr lang="en-US" sz="2400">
                <a:latin typeface="+mj-lt"/>
              </a:rPr>
              <a:t> are mentioned page by page, reviewer by reviewer and are </a:t>
            </a:r>
            <a:r>
              <a:rPr lang="en-US" sz="2400" b="1">
                <a:latin typeface="+mj-lt"/>
              </a:rPr>
              <a:t>logged </a:t>
            </a:r>
            <a:r>
              <a:rPr lang="en-US" sz="2400">
                <a:latin typeface="+mj-lt"/>
              </a:rPr>
              <a:t>by the scribe</a:t>
            </a:r>
          </a:p>
          <a:p>
            <a:pPr marL="800100" lvl="1" indent="-342900">
              <a:spcBef>
                <a:spcPts val="600"/>
              </a:spcBef>
              <a:buFontTx/>
              <a:buChar char="-"/>
            </a:pPr>
            <a:r>
              <a:rPr lang="en-IE" sz="2400">
                <a:latin typeface="+mj-lt"/>
              </a:rPr>
              <a:t>Each defect is logged with a severity (critical, major, minor)</a:t>
            </a:r>
            <a:endParaRPr lang="en-US" sz="2400">
              <a:latin typeface="+mj-lt"/>
            </a:endParaRPr>
          </a:p>
          <a:p>
            <a:pPr marL="342900" indent="-342900">
              <a:spcBef>
                <a:spcPts val="600"/>
              </a:spcBef>
              <a:buFontTx/>
              <a:buChar char="-"/>
            </a:pPr>
            <a:r>
              <a:rPr lang="en-US" sz="2400">
                <a:latin typeface="+mj-lt"/>
              </a:rPr>
              <a:t>No real discussion is allowed</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24</a:t>
            </a:fld>
            <a:endParaRPr lang="en-US"/>
          </a:p>
        </p:txBody>
      </p:sp>
    </p:spTree>
    <p:extLst>
      <p:ext uri="{BB962C8B-B14F-4D97-AF65-F5344CB8AC3E}">
        <p14:creationId xmlns:p14="http://schemas.microsoft.com/office/powerpoint/2010/main" val="2107128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700"/>
              <a:t>3. Review process </a:t>
            </a:r>
            <a:br>
              <a:rPr lang="en-US" sz="3700"/>
            </a:br>
            <a:r>
              <a:rPr lang="en-US" sz="3700"/>
              <a:t>Step </a:t>
            </a:r>
            <a:r>
              <a:rPr lang="en-GB" sz="3700"/>
              <a:t>4. Review meeting – </a:t>
            </a:r>
            <a:r>
              <a:rPr lang="en-US" sz="3700"/>
              <a:t>Discussion phase</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895600"/>
            <a:ext cx="4125328"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28800" y="1828800"/>
            <a:ext cx="18288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Moderator </a:t>
            </a:r>
          </a:p>
        </p:txBody>
      </p:sp>
      <p:cxnSp>
        <p:nvCxnSpPr>
          <p:cNvPr id="6" name="Straight Arrow Connector 5"/>
          <p:cNvCxnSpPr>
            <a:stCxn id="4" idx="2"/>
          </p:cNvCxnSpPr>
          <p:nvPr/>
        </p:nvCxnSpPr>
        <p:spPr>
          <a:xfrm flipH="1">
            <a:off x="2667000" y="2438400"/>
            <a:ext cx="76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799472" y="1828800"/>
            <a:ext cx="1839328"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Reviewer</a:t>
            </a:r>
          </a:p>
        </p:txBody>
      </p:sp>
      <p:cxnSp>
        <p:nvCxnSpPr>
          <p:cNvPr id="8" name="Straight Arrow Connector 7"/>
          <p:cNvCxnSpPr/>
          <p:nvPr/>
        </p:nvCxnSpPr>
        <p:spPr>
          <a:xfrm flipH="1">
            <a:off x="3929564" y="2438400"/>
            <a:ext cx="599072"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657600" y="2438400"/>
            <a:ext cx="871036" cy="1699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572000" y="2667000"/>
            <a:ext cx="4267200" cy="3200876"/>
          </a:xfrm>
          <a:prstGeom prst="rect">
            <a:avLst/>
          </a:prstGeom>
        </p:spPr>
        <p:txBody>
          <a:bodyPr wrap="square">
            <a:spAutoFit/>
          </a:bodyPr>
          <a:lstStyle/>
          <a:p>
            <a:pPr marL="342900" indent="-342900">
              <a:spcBef>
                <a:spcPts val="600"/>
              </a:spcBef>
              <a:buFontTx/>
              <a:buChar char="-"/>
            </a:pPr>
            <a:r>
              <a:rPr lang="en-US" sz="2400">
                <a:latin typeface="+mj-lt"/>
              </a:rPr>
              <a:t>Participants can take part in the discussion by bringing forward their </a:t>
            </a:r>
            <a:r>
              <a:rPr lang="en-US" sz="2400" b="1">
                <a:latin typeface="+mj-lt"/>
              </a:rPr>
              <a:t>comments</a:t>
            </a:r>
            <a:r>
              <a:rPr lang="en-US" sz="2400">
                <a:latin typeface="+mj-lt"/>
              </a:rPr>
              <a:t> and </a:t>
            </a:r>
            <a:r>
              <a:rPr lang="en-US" sz="2400" b="1">
                <a:latin typeface="+mj-lt"/>
              </a:rPr>
              <a:t>reasoning</a:t>
            </a:r>
          </a:p>
          <a:p>
            <a:pPr marL="342900" indent="-342900">
              <a:spcBef>
                <a:spcPts val="600"/>
              </a:spcBef>
              <a:buFontTx/>
              <a:buChar char="-"/>
            </a:pPr>
            <a:r>
              <a:rPr lang="en-US" sz="2400">
                <a:latin typeface="+mj-lt"/>
              </a:rPr>
              <a:t>The moderator takes care of people issues</a:t>
            </a:r>
          </a:p>
          <a:p>
            <a:pPr marL="800100" lvl="1" indent="-342900">
              <a:spcBef>
                <a:spcPts val="600"/>
              </a:spcBef>
              <a:buFontTx/>
              <a:buChar char="-"/>
            </a:pPr>
            <a:r>
              <a:rPr lang="en-US" sz="2400">
                <a:latin typeface="+mj-lt"/>
              </a:rPr>
              <a:t>intervene if the discussion is getting out of control</a:t>
            </a:r>
          </a:p>
        </p:txBody>
      </p:sp>
      <p:sp>
        <p:nvSpPr>
          <p:cNvPr id="15" name="Rectangle 14"/>
          <p:cNvSpPr/>
          <p:nvPr/>
        </p:nvSpPr>
        <p:spPr>
          <a:xfrm>
            <a:off x="0" y="1828800"/>
            <a:ext cx="16764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Author</a:t>
            </a:r>
          </a:p>
        </p:txBody>
      </p:sp>
      <p:cxnSp>
        <p:nvCxnSpPr>
          <p:cNvPr id="16" name="Straight Arrow Connector 15"/>
          <p:cNvCxnSpPr/>
          <p:nvPr/>
        </p:nvCxnSpPr>
        <p:spPr>
          <a:xfrm>
            <a:off x="457200" y="2438400"/>
            <a:ext cx="228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25</a:t>
            </a:fld>
            <a:endParaRPr lang="en-US"/>
          </a:p>
        </p:txBody>
      </p:sp>
    </p:spTree>
    <p:extLst>
      <p:ext uri="{BB962C8B-B14F-4D97-AF65-F5344CB8AC3E}">
        <p14:creationId xmlns:p14="http://schemas.microsoft.com/office/powerpoint/2010/main" val="3084852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3. Review process </a:t>
            </a:r>
            <a:br>
              <a:rPr lang="en-US" sz="4000"/>
            </a:br>
            <a:r>
              <a:rPr lang="en-US" sz="4000"/>
              <a:t>Step </a:t>
            </a:r>
            <a:r>
              <a:rPr lang="en-GB" sz="4000"/>
              <a:t>4. Review meeting - </a:t>
            </a:r>
            <a:r>
              <a:rPr lang="en-US" sz="4000"/>
              <a:t>Decision phase</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895600"/>
            <a:ext cx="4125328"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4572000" y="2362200"/>
            <a:ext cx="4191000" cy="3570208"/>
          </a:xfrm>
          <a:prstGeom prst="rect">
            <a:avLst/>
          </a:prstGeom>
        </p:spPr>
        <p:txBody>
          <a:bodyPr wrap="square">
            <a:spAutoFit/>
          </a:bodyPr>
          <a:lstStyle/>
          <a:p>
            <a:pPr marL="342900" indent="-342900">
              <a:spcBef>
                <a:spcPts val="600"/>
              </a:spcBef>
              <a:buFontTx/>
              <a:buChar char="-"/>
            </a:pPr>
            <a:r>
              <a:rPr lang="en-US" sz="2400">
                <a:latin typeface="+mj-lt"/>
              </a:rPr>
              <a:t>The participants have to </a:t>
            </a:r>
            <a:r>
              <a:rPr lang="en-US" sz="2400" b="1">
                <a:latin typeface="+mj-lt"/>
              </a:rPr>
              <a:t>make a decision on the document</a:t>
            </a:r>
            <a:r>
              <a:rPr lang="en-US" sz="2400">
                <a:latin typeface="+mj-lt"/>
              </a:rPr>
              <a:t>, sometimes based on </a:t>
            </a:r>
            <a:r>
              <a:rPr lang="en-US" sz="2400" b="1">
                <a:latin typeface="+mj-lt"/>
              </a:rPr>
              <a:t>exit criteria</a:t>
            </a:r>
          </a:p>
          <a:p>
            <a:pPr marL="800100" lvl="1" indent="-342900">
              <a:spcBef>
                <a:spcPts val="600"/>
              </a:spcBef>
              <a:buFontTx/>
              <a:buChar char="-"/>
            </a:pPr>
            <a:r>
              <a:rPr lang="en-US" sz="2400">
                <a:latin typeface="+mj-lt"/>
              </a:rPr>
              <a:t>the average number of critical and/or major defects found per page</a:t>
            </a:r>
          </a:p>
          <a:p>
            <a:pPr marL="342900" indent="-342900">
              <a:spcBef>
                <a:spcPts val="600"/>
              </a:spcBef>
              <a:buFontTx/>
              <a:buChar char="-"/>
            </a:pPr>
            <a:r>
              <a:rPr lang="en-US" sz="2400">
                <a:latin typeface="+mj-lt"/>
              </a:rPr>
              <a:t>The moderator then closes the review meeting</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26</a:t>
            </a:fld>
            <a:endParaRPr lang="en-US"/>
          </a:p>
        </p:txBody>
      </p:sp>
    </p:spTree>
    <p:extLst>
      <p:ext uri="{BB962C8B-B14F-4D97-AF65-F5344CB8AC3E}">
        <p14:creationId xmlns:p14="http://schemas.microsoft.com/office/powerpoint/2010/main" val="886866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Review process </a:t>
            </a:r>
            <a:br>
              <a:rPr lang="en-US"/>
            </a:br>
            <a:r>
              <a:rPr lang="en-US"/>
              <a:t>Example: Functional Design Document</a:t>
            </a:r>
          </a:p>
        </p:txBody>
      </p:sp>
      <p:sp>
        <p:nvSpPr>
          <p:cNvPr id="4" name="TextBox 3"/>
          <p:cNvSpPr txBox="1"/>
          <p:nvPr/>
        </p:nvSpPr>
        <p:spPr>
          <a:xfrm>
            <a:off x="1295400" y="2451080"/>
            <a:ext cx="6256008" cy="3785652"/>
          </a:xfrm>
          <a:prstGeom prst="rect">
            <a:avLst/>
          </a:prstGeom>
          <a:solidFill>
            <a:srgbClr val="92D050"/>
          </a:solidFill>
        </p:spPr>
        <p:txBody>
          <a:bodyPr wrap="none" rtlCol="0">
            <a:spAutoFit/>
          </a:bodyPr>
          <a:lstStyle/>
          <a:p>
            <a:r>
              <a:rPr lang="en-US" sz="2400">
                <a:solidFill>
                  <a:srgbClr val="C00000"/>
                </a:solidFill>
                <a:latin typeface="Calibri"/>
              </a:rPr>
              <a:t>F-48</a:t>
            </a:r>
          </a:p>
          <a:p>
            <a:r>
              <a:rPr lang="en-US" sz="2400">
                <a:solidFill>
                  <a:prstClr val="black"/>
                </a:solidFill>
                <a:latin typeface="Calibri"/>
              </a:rPr>
              <a:t>	Add a function to send an order via email</a:t>
            </a:r>
          </a:p>
          <a:p>
            <a:endParaRPr lang="en-US" sz="2400">
              <a:solidFill>
                <a:prstClr val="black"/>
              </a:solidFill>
              <a:latin typeface="Calibri"/>
            </a:endParaRPr>
          </a:p>
          <a:p>
            <a:r>
              <a:rPr lang="en-US" sz="2400">
                <a:solidFill>
                  <a:prstClr val="black"/>
                </a:solidFill>
                <a:latin typeface="Calibri"/>
              </a:rPr>
              <a:t>	</a:t>
            </a:r>
            <a:r>
              <a:rPr lang="en-US" sz="2400" b="1">
                <a:solidFill>
                  <a:prstClr val="black"/>
                </a:solidFill>
                <a:latin typeface="Calibri"/>
              </a:rPr>
              <a:t>Fields</a:t>
            </a:r>
          </a:p>
          <a:p>
            <a:pPr marL="1200150" lvl="2" indent="-285750">
              <a:buFontTx/>
              <a:buChar char="-"/>
            </a:pPr>
            <a:r>
              <a:rPr lang="en-US" sz="2400">
                <a:solidFill>
                  <a:prstClr val="black"/>
                </a:solidFill>
                <a:latin typeface="Calibri"/>
              </a:rPr>
              <a:t>Email ID</a:t>
            </a:r>
          </a:p>
          <a:p>
            <a:pPr marL="1200150" lvl="2" indent="-285750">
              <a:buFontTx/>
              <a:buChar char="-"/>
            </a:pPr>
            <a:r>
              <a:rPr lang="en-US" sz="2400">
                <a:solidFill>
                  <a:prstClr val="black"/>
                </a:solidFill>
                <a:latin typeface="Calibri"/>
              </a:rPr>
              <a:t>Recipient name</a:t>
            </a:r>
          </a:p>
          <a:p>
            <a:pPr marL="285750" indent="-285750">
              <a:buFontTx/>
              <a:buChar char="-"/>
            </a:pPr>
            <a:endParaRPr lang="en-US" sz="2400">
              <a:solidFill>
                <a:prstClr val="black"/>
              </a:solidFill>
              <a:latin typeface="Calibri"/>
            </a:endParaRPr>
          </a:p>
          <a:p>
            <a:r>
              <a:rPr lang="en-US" sz="2400">
                <a:solidFill>
                  <a:prstClr val="black"/>
                </a:solidFill>
                <a:latin typeface="Calibri"/>
              </a:rPr>
              <a:t>	</a:t>
            </a:r>
            <a:r>
              <a:rPr lang="en-US" sz="2400" b="1">
                <a:solidFill>
                  <a:prstClr val="black"/>
                </a:solidFill>
                <a:latin typeface="Calibri"/>
              </a:rPr>
              <a:t>Button</a:t>
            </a:r>
          </a:p>
          <a:p>
            <a:pPr marL="1257300" lvl="2" indent="-342900">
              <a:buFontTx/>
              <a:buChar char="-"/>
            </a:pPr>
            <a:r>
              <a:rPr lang="en-US" sz="2400">
                <a:solidFill>
                  <a:prstClr val="black"/>
                </a:solidFill>
                <a:latin typeface="Calibri"/>
              </a:rPr>
              <a:t>Send</a:t>
            </a:r>
          </a:p>
          <a:p>
            <a:pPr marL="1257300" lvl="2" indent="-342900">
              <a:buFontTx/>
              <a:buChar char="-"/>
            </a:pPr>
            <a:endParaRPr lang="en-US" sz="2400">
              <a:solidFill>
                <a:prstClr val="black"/>
              </a:solidFill>
              <a:latin typeface="Calibri"/>
            </a:endParaRPr>
          </a:p>
        </p:txBody>
      </p:sp>
      <p:sp>
        <p:nvSpPr>
          <p:cNvPr id="3" name="Rectangle 2"/>
          <p:cNvSpPr/>
          <p:nvPr/>
        </p:nvSpPr>
        <p:spPr>
          <a:xfrm>
            <a:off x="2133600" y="5779532"/>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Tx/>
              <a:buChar char="-"/>
            </a:pPr>
            <a:r>
              <a:rPr lang="en-US" sz="2400">
                <a:latin typeface="+mj-lt"/>
              </a:rPr>
              <a:t>Reset</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27</a:t>
            </a:fld>
            <a:endParaRPr lang="en-US"/>
          </a:p>
        </p:txBody>
      </p:sp>
    </p:spTree>
    <p:extLst>
      <p:ext uri="{BB962C8B-B14F-4D97-AF65-F5344CB8AC3E}">
        <p14:creationId xmlns:p14="http://schemas.microsoft.com/office/powerpoint/2010/main" val="103331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 Review process </a:t>
            </a:r>
            <a:br>
              <a:rPr lang="en-US"/>
            </a:br>
            <a:r>
              <a:rPr lang="en-US"/>
              <a:t>Step 5. </a:t>
            </a:r>
            <a:r>
              <a:rPr lang="en-GB"/>
              <a:t>Rework</a:t>
            </a:r>
            <a:endParaRPr lang="en-US"/>
          </a:p>
        </p:txBody>
      </p:sp>
      <p:sp>
        <p:nvSpPr>
          <p:cNvPr id="3" name="Content Placeholder 2"/>
          <p:cNvSpPr>
            <a:spLocks noGrp="1"/>
          </p:cNvSpPr>
          <p:nvPr>
            <p:ph idx="1"/>
          </p:nvPr>
        </p:nvSpPr>
        <p:spPr/>
        <p:txBody>
          <a:bodyPr/>
          <a:lstStyle/>
          <a:p>
            <a:r>
              <a:rPr lang="en-US" b="1"/>
              <a:t>Correcting</a:t>
            </a:r>
            <a:r>
              <a:rPr lang="en-US"/>
              <a:t> the defects</a:t>
            </a:r>
          </a:p>
          <a:p>
            <a:r>
              <a:rPr lang="en-US"/>
              <a:t>Based on the defects detected, the author will make changes in the document, as per the action items of the meeting</a:t>
            </a:r>
          </a:p>
          <a:p>
            <a:r>
              <a:rPr lang="en-US"/>
              <a:t>Changes on the document should be easy to identify during follow-up</a:t>
            </a:r>
          </a:p>
          <a:p>
            <a:r>
              <a:rPr lang="en-US"/>
              <a:t>Not every defect leads to rework, judge if a defect has to be fixed</a:t>
            </a:r>
          </a:p>
          <a:p>
            <a:r>
              <a:rPr lang="en-US"/>
              <a:t>If nothing is done, it should be reported</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28</a:t>
            </a:fld>
            <a:endParaRPr lang="en-US"/>
          </a:p>
        </p:txBody>
      </p:sp>
    </p:spTree>
    <p:extLst>
      <p:ext uri="{BB962C8B-B14F-4D97-AF65-F5344CB8AC3E}">
        <p14:creationId xmlns:p14="http://schemas.microsoft.com/office/powerpoint/2010/main" val="3709212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 Review process </a:t>
            </a:r>
            <a:br>
              <a:rPr lang="en-US"/>
            </a:br>
            <a:r>
              <a:rPr lang="en-US"/>
              <a:t>Example: </a:t>
            </a:r>
            <a:r>
              <a:rPr lang="en-GB"/>
              <a:t>Rework</a:t>
            </a:r>
            <a:endParaRPr lang="en-US"/>
          </a:p>
        </p:txBody>
      </p:sp>
      <p:sp>
        <p:nvSpPr>
          <p:cNvPr id="3" name="Content Placeholder 2"/>
          <p:cNvSpPr>
            <a:spLocks noGrp="1"/>
          </p:cNvSpPr>
          <p:nvPr>
            <p:ph idx="1"/>
          </p:nvPr>
        </p:nvSpPr>
        <p:spPr/>
        <p:txBody>
          <a:bodyPr/>
          <a:lstStyle/>
          <a:p>
            <a:r>
              <a:rPr lang="en-US"/>
              <a:t>Example</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46660661"/>
              </p:ext>
            </p:extLst>
          </p:nvPr>
        </p:nvGraphicFramePr>
        <p:xfrm>
          <a:off x="609600" y="2438400"/>
          <a:ext cx="4800600" cy="2468880"/>
        </p:xfrm>
        <a:graphic>
          <a:graphicData uri="http://schemas.openxmlformats.org/drawingml/2006/table">
            <a:tbl>
              <a:tblPr firstRow="1" bandRow="1">
                <a:tableStyleId>{5C22544A-7EE6-4342-B048-85BDC9FD1C3A}</a:tableStyleId>
              </a:tblPr>
              <a:tblGrid>
                <a:gridCol w="480060">
                  <a:extLst>
                    <a:ext uri="{9D8B030D-6E8A-4147-A177-3AD203B41FA5}">
                      <a16:colId xmlns:a16="http://schemas.microsoft.com/office/drawing/2014/main" val="20000"/>
                    </a:ext>
                  </a:extLst>
                </a:gridCol>
                <a:gridCol w="4320540">
                  <a:extLst>
                    <a:ext uri="{9D8B030D-6E8A-4147-A177-3AD203B41FA5}">
                      <a16:colId xmlns:a16="http://schemas.microsoft.com/office/drawing/2014/main" val="20001"/>
                    </a:ext>
                  </a:extLst>
                </a:gridCol>
              </a:tblGrid>
              <a:tr h="515886">
                <a:tc>
                  <a:txBody>
                    <a:bodyPr/>
                    <a:lstStyle/>
                    <a:p>
                      <a:r>
                        <a:rPr lang="en-US" sz="2400">
                          <a:latin typeface="+mj-lt"/>
                        </a:rPr>
                        <a:t>#</a:t>
                      </a:r>
                    </a:p>
                  </a:txBody>
                  <a:tcPr/>
                </a:tc>
                <a:tc>
                  <a:txBody>
                    <a:bodyPr/>
                    <a:lstStyle/>
                    <a:p>
                      <a:r>
                        <a:rPr lang="en-US" sz="2400">
                          <a:latin typeface="+mj-lt"/>
                        </a:rPr>
                        <a:t>Review comment</a:t>
                      </a:r>
                    </a:p>
                  </a:txBody>
                  <a:tcPr/>
                </a:tc>
                <a:extLst>
                  <a:ext uri="{0D108BD9-81ED-4DB2-BD59-A6C34878D82A}">
                    <a16:rowId xmlns:a16="http://schemas.microsoft.com/office/drawing/2014/main" val="10000"/>
                  </a:ext>
                </a:extLst>
              </a:tr>
              <a:tr h="515886">
                <a:tc>
                  <a:txBody>
                    <a:bodyPr/>
                    <a:lstStyle/>
                    <a:p>
                      <a:r>
                        <a:rPr lang="en-US" sz="2400">
                          <a:latin typeface="+mj-lt"/>
                        </a:rPr>
                        <a:t>1</a:t>
                      </a:r>
                    </a:p>
                  </a:txBody>
                  <a:tcPr/>
                </a:tc>
                <a:tc>
                  <a:txBody>
                    <a:bodyPr/>
                    <a:lstStyle/>
                    <a:p>
                      <a:r>
                        <a:rPr lang="en-US" sz="2400">
                          <a:latin typeface="+mj-lt"/>
                        </a:rPr>
                        <a:t>Add Reset button</a:t>
                      </a:r>
                    </a:p>
                  </a:txBody>
                  <a:tcPr/>
                </a:tc>
                <a:extLst>
                  <a:ext uri="{0D108BD9-81ED-4DB2-BD59-A6C34878D82A}">
                    <a16:rowId xmlns:a16="http://schemas.microsoft.com/office/drawing/2014/main" val="10001"/>
                  </a:ext>
                </a:extLst>
              </a:tr>
              <a:tr h="515886">
                <a:tc>
                  <a:txBody>
                    <a:bodyPr/>
                    <a:lstStyle/>
                    <a:p>
                      <a:r>
                        <a:rPr lang="en-US" sz="2400">
                          <a:latin typeface="+mj-lt"/>
                        </a:rPr>
                        <a:t>2</a:t>
                      </a:r>
                    </a:p>
                  </a:txBody>
                  <a:tcPr/>
                </a:tc>
                <a:tc>
                  <a:txBody>
                    <a:bodyPr/>
                    <a:lstStyle/>
                    <a:p>
                      <a:r>
                        <a:rPr lang="en-US" sz="2400">
                          <a:latin typeface="+mj-lt"/>
                        </a:rPr>
                        <a:t>Add detail about Menu</a:t>
                      </a:r>
                    </a:p>
                  </a:txBody>
                  <a:tcPr/>
                </a:tc>
                <a:extLst>
                  <a:ext uri="{0D108BD9-81ED-4DB2-BD59-A6C34878D82A}">
                    <a16:rowId xmlns:a16="http://schemas.microsoft.com/office/drawing/2014/main" val="10002"/>
                  </a:ext>
                </a:extLst>
              </a:tr>
              <a:tr h="921222">
                <a:tc>
                  <a:txBody>
                    <a:bodyPr/>
                    <a:lstStyle/>
                    <a:p>
                      <a:r>
                        <a:rPr lang="en-US" sz="2400">
                          <a:latin typeface="+mj-lt"/>
                        </a:rPr>
                        <a:t>3</a:t>
                      </a:r>
                    </a:p>
                  </a:txBody>
                  <a:tcPr/>
                </a:tc>
                <a:tc>
                  <a:txBody>
                    <a:bodyPr/>
                    <a:lstStyle/>
                    <a:p>
                      <a:r>
                        <a:rPr lang="en-US" sz="2400">
                          <a:latin typeface="+mj-lt"/>
                        </a:rPr>
                        <a:t>Ask the client about facility</a:t>
                      </a:r>
                      <a:r>
                        <a:rPr lang="en-US" sz="2400" baseline="0">
                          <a:latin typeface="+mj-lt"/>
                        </a:rPr>
                        <a:t> to share via Social Networking sites</a:t>
                      </a:r>
                      <a:endParaRPr lang="en-US" sz="2400">
                        <a:latin typeface="+mj-lt"/>
                      </a:endParaRP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1555467"/>
              </p:ext>
            </p:extLst>
          </p:nvPr>
        </p:nvGraphicFramePr>
        <p:xfrm>
          <a:off x="5410200" y="2438400"/>
          <a:ext cx="2971800" cy="246888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tblGrid>
              <a:tr h="515886">
                <a:tc>
                  <a:txBody>
                    <a:bodyPr/>
                    <a:lstStyle/>
                    <a:p>
                      <a:r>
                        <a:rPr lang="en-US" sz="2400">
                          <a:latin typeface="+mj-lt"/>
                        </a:rPr>
                        <a:t>Status</a:t>
                      </a:r>
                    </a:p>
                  </a:txBody>
                  <a:tcPr/>
                </a:tc>
                <a:extLst>
                  <a:ext uri="{0D108BD9-81ED-4DB2-BD59-A6C34878D82A}">
                    <a16:rowId xmlns:a16="http://schemas.microsoft.com/office/drawing/2014/main" val="10000"/>
                  </a:ext>
                </a:extLst>
              </a:tr>
              <a:tr h="515886">
                <a:tc>
                  <a:txBody>
                    <a:bodyPr/>
                    <a:lstStyle/>
                    <a:p>
                      <a:r>
                        <a:rPr lang="en-US" sz="2400">
                          <a:latin typeface="+mj-lt"/>
                        </a:rPr>
                        <a:t>Done</a:t>
                      </a:r>
                    </a:p>
                  </a:txBody>
                  <a:tcPr/>
                </a:tc>
                <a:extLst>
                  <a:ext uri="{0D108BD9-81ED-4DB2-BD59-A6C34878D82A}">
                    <a16:rowId xmlns:a16="http://schemas.microsoft.com/office/drawing/2014/main" val="10001"/>
                  </a:ext>
                </a:extLst>
              </a:tr>
              <a:tr h="515886">
                <a:tc>
                  <a:txBody>
                    <a:bodyPr/>
                    <a:lstStyle/>
                    <a:p>
                      <a:r>
                        <a:rPr lang="en-US" sz="2400">
                          <a:latin typeface="+mj-lt"/>
                        </a:rPr>
                        <a:t>Done</a:t>
                      </a:r>
                    </a:p>
                  </a:txBody>
                  <a:tcPr/>
                </a:tc>
                <a:extLst>
                  <a:ext uri="{0D108BD9-81ED-4DB2-BD59-A6C34878D82A}">
                    <a16:rowId xmlns:a16="http://schemas.microsoft.com/office/drawing/2014/main" val="10002"/>
                  </a:ext>
                </a:extLst>
              </a:tr>
              <a:tr h="921222">
                <a:tc>
                  <a:txBody>
                    <a:bodyPr/>
                    <a:lstStyle/>
                    <a:p>
                      <a:r>
                        <a:rPr lang="en-US" sz="2400">
                          <a:latin typeface="+mj-lt"/>
                        </a:rPr>
                        <a:t>Not valid. Client does not need it</a:t>
                      </a:r>
                    </a:p>
                  </a:txBody>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29</a:t>
            </a:fld>
            <a:endParaRPr lang="en-US"/>
          </a:p>
        </p:txBody>
      </p:sp>
    </p:spTree>
    <p:extLst>
      <p:ext uri="{BB962C8B-B14F-4D97-AF65-F5344CB8AC3E}">
        <p14:creationId xmlns:p14="http://schemas.microsoft.com/office/powerpoint/2010/main" val="123427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r>
              <a:rPr lang="en-US"/>
              <a:t>Dorothy Grahamet, </a:t>
            </a:r>
            <a:r>
              <a:rPr lang="nl-NL"/>
              <a:t>Erik van Veenendaal, Isabel Evans, Rex Black. </a:t>
            </a:r>
            <a:r>
              <a:rPr lang="en-US" i="1"/>
              <a:t>Foundations of software testing: ISTQB Certification</a:t>
            </a:r>
          </a:p>
          <a:p>
            <a:endParaRPr lang="en-US"/>
          </a:p>
          <a:p>
            <a:r>
              <a:rPr lang="en-US"/>
              <a:t>FSOFT course</a:t>
            </a:r>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3</a:t>
            </a:fld>
            <a:endParaRPr lang="en-US">
              <a:solidFill>
                <a:srgbClr val="04617B">
                  <a:shade val="90000"/>
                </a:srgbClr>
              </a:solidFill>
            </a:endParaRPr>
          </a:p>
        </p:txBody>
      </p:sp>
    </p:spTree>
    <p:extLst>
      <p:ext uri="{BB962C8B-B14F-4D97-AF65-F5344CB8AC3E}">
        <p14:creationId xmlns:p14="http://schemas.microsoft.com/office/powerpoint/2010/main" val="685823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 Review process </a:t>
            </a:r>
            <a:br>
              <a:rPr lang="en-US"/>
            </a:br>
            <a:r>
              <a:rPr lang="en-US"/>
              <a:t>Step 6. </a:t>
            </a:r>
            <a:r>
              <a:rPr lang="en-GB"/>
              <a:t>Follow-up</a:t>
            </a:r>
            <a:endParaRPr lang="en-US"/>
          </a:p>
        </p:txBody>
      </p:sp>
      <p:sp>
        <p:nvSpPr>
          <p:cNvPr id="3" name="Content Placeholder 2"/>
          <p:cNvSpPr>
            <a:spLocks noGrp="1"/>
          </p:cNvSpPr>
          <p:nvPr>
            <p:ph idx="1"/>
          </p:nvPr>
        </p:nvSpPr>
        <p:spPr/>
        <p:txBody>
          <a:bodyPr/>
          <a:lstStyle/>
          <a:p>
            <a:r>
              <a:rPr lang="en-US"/>
              <a:t>When the rework is completed, </a:t>
            </a:r>
            <a:r>
              <a:rPr lang="en-US" b="1"/>
              <a:t>the author and the moderator meet once again </a:t>
            </a:r>
            <a:r>
              <a:rPr lang="en-US"/>
              <a:t>to review the results</a:t>
            </a:r>
          </a:p>
          <a:p>
            <a:r>
              <a:rPr lang="en-US"/>
              <a:t>The moderator will</a:t>
            </a:r>
          </a:p>
          <a:p>
            <a:pPr lvl="1"/>
            <a:r>
              <a:rPr lang="en-US"/>
              <a:t>check that </a:t>
            </a:r>
            <a:r>
              <a:rPr lang="en-US" b="1"/>
              <a:t>the agreed defects </a:t>
            </a:r>
            <a:r>
              <a:rPr lang="en-US"/>
              <a:t>have been addressed</a:t>
            </a:r>
          </a:p>
          <a:p>
            <a:pPr lvl="1"/>
            <a:r>
              <a:rPr lang="en-US"/>
              <a:t>check the </a:t>
            </a:r>
            <a:r>
              <a:rPr lang="en-US" b="1"/>
              <a:t>exit criteria </a:t>
            </a:r>
            <a:r>
              <a:rPr lang="en-US"/>
              <a:t>to ensure that they have been met</a:t>
            </a:r>
          </a:p>
          <a:p>
            <a:pPr lvl="1"/>
            <a:r>
              <a:rPr lang="en-US"/>
              <a:t>decide if </a:t>
            </a:r>
            <a:r>
              <a:rPr lang="en-US" b="1"/>
              <a:t>document passes </a:t>
            </a:r>
            <a:r>
              <a:rPr lang="en-US"/>
              <a:t>review or if another review is necessary</a:t>
            </a:r>
          </a:p>
          <a:p>
            <a:pPr lvl="1"/>
            <a:r>
              <a:rPr lang="en-US" b="1"/>
              <a:t>circulate</a:t>
            </a:r>
            <a:r>
              <a:rPr lang="en-US"/>
              <a:t> the reworked document all review participants and collects the feedback</a:t>
            </a:r>
          </a:p>
          <a:p>
            <a:pPr lvl="1"/>
            <a:r>
              <a:rPr lang="en-US"/>
              <a:t>gather </a:t>
            </a:r>
            <a:r>
              <a:rPr lang="en-US" b="1"/>
              <a:t>metrics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30</a:t>
            </a:fld>
            <a:endParaRPr lang="en-US"/>
          </a:p>
        </p:txBody>
      </p:sp>
    </p:spTree>
    <p:extLst>
      <p:ext uri="{BB962C8B-B14F-4D97-AF65-F5344CB8AC3E}">
        <p14:creationId xmlns:p14="http://schemas.microsoft.com/office/powerpoint/2010/main" val="2784394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 Review process </a:t>
            </a:r>
            <a:br>
              <a:rPr lang="en-US"/>
            </a:br>
            <a:r>
              <a:rPr lang="en-US"/>
              <a:t>Metrics of reviews (inspection)</a:t>
            </a:r>
          </a:p>
        </p:txBody>
      </p:sp>
      <p:sp>
        <p:nvSpPr>
          <p:cNvPr id="5" name="Content Placeholder 4"/>
          <p:cNvSpPr>
            <a:spLocks noGrp="1"/>
          </p:cNvSpPr>
          <p:nvPr>
            <p:ph idx="1"/>
          </p:nvPr>
        </p:nvSpPr>
        <p:spPr/>
        <p:txBody>
          <a:bodyPr/>
          <a:lstStyle/>
          <a:p>
            <a:r>
              <a:rPr lang="en-US"/>
              <a:t>Review rate</a:t>
            </a:r>
          </a:p>
          <a:p>
            <a:pPr lvl="1"/>
            <a:r>
              <a:rPr lang="en-US"/>
              <a:t>the </a:t>
            </a:r>
            <a:r>
              <a:rPr lang="en-US" b="1"/>
              <a:t>amount of pages </a:t>
            </a:r>
            <a:r>
              <a:rPr lang="en-US"/>
              <a:t>reviewed in one hour</a:t>
            </a:r>
          </a:p>
          <a:p>
            <a:r>
              <a:rPr lang="en-US"/>
              <a:t>Review effort</a:t>
            </a:r>
          </a:p>
          <a:p>
            <a:pPr lvl="1"/>
            <a:r>
              <a:rPr lang="en-US"/>
              <a:t>the </a:t>
            </a:r>
            <a:r>
              <a:rPr lang="en-US" b="1"/>
              <a:t>amount of time </a:t>
            </a:r>
            <a:r>
              <a:rPr lang="en-US"/>
              <a:t>required to review one page of text</a:t>
            </a:r>
          </a:p>
          <a:p>
            <a:r>
              <a:rPr lang="en-US"/>
              <a:t>Defect finding rate</a:t>
            </a:r>
          </a:p>
          <a:p>
            <a:pPr lvl="1"/>
            <a:r>
              <a:rPr lang="en-US"/>
              <a:t>the number of defects found during </a:t>
            </a:r>
            <a:r>
              <a:rPr lang="en-US" b="1"/>
              <a:t>one hour</a:t>
            </a:r>
          </a:p>
          <a:p>
            <a:r>
              <a:rPr lang="en-US"/>
              <a:t>Defect finding effort</a:t>
            </a:r>
          </a:p>
          <a:p>
            <a:pPr lvl="1"/>
            <a:r>
              <a:rPr lang="en-US"/>
              <a:t>the number of defects found per </a:t>
            </a:r>
            <a:r>
              <a:rPr lang="en-US" b="1"/>
              <a:t>page</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31</a:t>
            </a:fld>
            <a:endParaRPr lang="en-US"/>
          </a:p>
        </p:txBody>
      </p:sp>
    </p:spTree>
    <p:extLst>
      <p:ext uri="{BB962C8B-B14F-4D97-AF65-F5344CB8AC3E}">
        <p14:creationId xmlns:p14="http://schemas.microsoft.com/office/powerpoint/2010/main" val="2746653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3. Review process</a:t>
            </a:r>
          </a:p>
        </p:txBody>
      </p:sp>
      <p:graphicFrame>
        <p:nvGraphicFramePr>
          <p:cNvPr id="134147" name="Object 3"/>
          <p:cNvGraphicFramePr>
            <a:graphicFrameLocks noGrp="1" noChangeAspect="1"/>
          </p:cNvGraphicFramePr>
          <p:nvPr>
            <p:ph idx="1"/>
            <p:extLst>
              <p:ext uri="{D42A27DB-BD31-4B8C-83A1-F6EECF244321}">
                <p14:modId xmlns:p14="http://schemas.microsoft.com/office/powerpoint/2010/main" val="3430611851"/>
              </p:ext>
            </p:extLst>
          </p:nvPr>
        </p:nvGraphicFramePr>
        <p:xfrm>
          <a:off x="99054" y="1676400"/>
          <a:ext cx="9044946" cy="4659974"/>
        </p:xfrm>
        <a:graphic>
          <a:graphicData uri="http://schemas.openxmlformats.org/presentationml/2006/ole">
            <mc:AlternateContent xmlns:mc="http://schemas.openxmlformats.org/markup-compatibility/2006">
              <mc:Choice xmlns:v="urn:schemas-microsoft-com:vml" Requires="v">
                <p:oleObj name="VISIO" r:id="rId3" imgW="7623000" imgH="3926880" progId="Visio.Drawing.6">
                  <p:embed/>
                </p:oleObj>
              </mc:Choice>
              <mc:Fallback>
                <p:oleObj name="VISIO" r:id="rId3" imgW="7623000" imgH="39268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4" y="1676400"/>
                        <a:ext cx="9044946" cy="4659974"/>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32</a:t>
            </a:fld>
            <a:endParaRPr lang="en-US"/>
          </a:p>
        </p:txBody>
      </p:sp>
    </p:spTree>
    <p:extLst>
      <p:ext uri="{BB962C8B-B14F-4D97-AF65-F5344CB8AC3E}">
        <p14:creationId xmlns:p14="http://schemas.microsoft.com/office/powerpoint/2010/main" val="2379152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 Review process</a:t>
            </a:r>
            <a:br>
              <a:rPr lang="en-US"/>
            </a:br>
            <a:r>
              <a:rPr lang="en-US"/>
              <a:t>Success factors for reviews</a:t>
            </a:r>
          </a:p>
        </p:txBody>
      </p:sp>
      <p:sp>
        <p:nvSpPr>
          <p:cNvPr id="7" name="Content Placeholder 6"/>
          <p:cNvSpPr>
            <a:spLocks noGrp="1"/>
          </p:cNvSpPr>
          <p:nvPr>
            <p:ph idx="1"/>
          </p:nvPr>
        </p:nvSpPr>
        <p:spPr/>
        <p:txBody>
          <a:bodyPr/>
          <a:lstStyle/>
          <a:p>
            <a:r>
              <a:rPr lang="en-US"/>
              <a:t>Ebook page 70</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33</a:t>
            </a:fld>
            <a:endParaRPr lang="en-US"/>
          </a:p>
        </p:txBody>
      </p:sp>
    </p:spTree>
    <p:extLst>
      <p:ext uri="{BB962C8B-B14F-4D97-AF65-F5344CB8AC3E}">
        <p14:creationId xmlns:p14="http://schemas.microsoft.com/office/powerpoint/2010/main" val="3749919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1055077" y="44958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0352" y="2935958"/>
            <a:ext cx="7772400" cy="2550442"/>
          </a:xfrm>
          <a:noFill/>
          <a:ln/>
        </p:spPr>
        <p:txBody>
          <a:bodyPr lIns="63500" tIns="25400" rIns="63500" bIns="25400">
            <a:spAutoFit/>
          </a:bodyPr>
          <a:lstStyle/>
          <a:p>
            <a:pPr marL="514350" indent="-514350" algn="ctr">
              <a:buFont typeface="+mj-lt"/>
              <a:buAutoNum type="arabicPeriod"/>
            </a:pPr>
            <a:r>
              <a:rPr lang="en-US" sz="2800" b="1">
                <a:effectLst>
                  <a:outerShdw blurRad="38100" dist="38100" dir="2700000" algn="tl">
                    <a:srgbClr val="000000">
                      <a:alpha val="43137"/>
                    </a:srgbClr>
                  </a:outerShdw>
                </a:effectLst>
              </a:rPr>
              <a:t>Static testing techniques</a:t>
            </a:r>
            <a:endParaRPr lang="en-US" sz="2800" b="1" dirty="0">
              <a:effectLst>
                <a:outerShdw blurRad="38100" dist="38100" dir="2700000" algn="tl">
                  <a:srgbClr val="000000">
                    <a:alpha val="43137"/>
                  </a:srgbClr>
                </a:outerShdw>
              </a:effectLst>
            </a:endParaRPr>
          </a:p>
          <a:p>
            <a:pPr marL="514350" indent="-514350" algn="ctr">
              <a:buFont typeface="+mj-lt"/>
              <a:buAutoNum type="arabicPeriod"/>
            </a:pPr>
            <a:r>
              <a:rPr lang="en-US" sz="2800" b="1" dirty="0">
                <a:effectLst>
                  <a:outerShdw blurRad="38100" dist="38100" dir="2700000" algn="tl">
                    <a:srgbClr val="000000">
                      <a:alpha val="43137"/>
                    </a:srgbClr>
                  </a:outerShdw>
                </a:effectLst>
              </a:rPr>
              <a:t>Reviews and the test process</a:t>
            </a:r>
          </a:p>
          <a:p>
            <a:pPr marL="514350" indent="-514350" algn="ctr">
              <a:buFont typeface="+mj-lt"/>
              <a:buAutoNum type="arabicPeriod"/>
            </a:pPr>
            <a:r>
              <a:rPr lang="en-GB" sz="2800" b="1" dirty="0">
                <a:effectLst>
                  <a:outerShdw blurRad="38100" dist="38100" dir="2700000" algn="tl">
                    <a:srgbClr val="000000">
                      <a:alpha val="43137"/>
                    </a:srgbClr>
                  </a:outerShdw>
                </a:effectLst>
              </a:rPr>
              <a:t>Review process</a:t>
            </a:r>
          </a:p>
          <a:p>
            <a:pPr marL="514350" indent="-514350" algn="ctr">
              <a:buFont typeface="+mj-lt"/>
              <a:buAutoNum type="arabicPeriod"/>
            </a:pPr>
            <a:r>
              <a:rPr lang="en-GB" sz="2800" b="1">
                <a:effectLst>
                  <a:outerShdw blurRad="38100" dist="38100" dir="2700000" algn="tl">
                    <a:srgbClr val="000000">
                      <a:alpha val="43137"/>
                    </a:srgbClr>
                  </a:outerShdw>
                </a:effectLst>
              </a:rPr>
              <a:t>Static analysis by tools</a:t>
            </a:r>
          </a:p>
          <a:p>
            <a:pPr marL="514350" indent="-514350" algn="ctr">
              <a:buFont typeface="+mj-lt"/>
              <a:buAutoNum type="arabicPeriod"/>
            </a:pPr>
            <a:r>
              <a:rPr lang="en-US" sz="2800" b="1">
                <a:effectLst>
                  <a:outerShdw blurRad="38100" dist="38100" dir="2700000" algn="tl">
                    <a:srgbClr val="000000">
                      <a:alpha val="43137"/>
                    </a:srgbClr>
                  </a:outerShdw>
                </a:effectLst>
              </a:rPr>
              <a:t>Self-code review</a:t>
            </a:r>
            <a:endParaRPr lang="en-GB" sz="2800" b="1" dirty="0">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25" name="Rectangle 17"/>
            <p:cNvSpPr>
              <a:spLocks noChangeArrowheads="1"/>
            </p:cNvSpPr>
            <p:nvPr/>
          </p:nvSpPr>
          <p:spPr bwMode="auto">
            <a:xfrm>
              <a:off x="6096000" y="6096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6</a:t>
              </a:r>
            </a:p>
          </p:txBody>
        </p:sp>
        <p:sp>
          <p:nvSpPr>
            <p:cNvPr id="26"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7</a:t>
              </a: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extLst>
      <p:ext uri="{BB962C8B-B14F-4D97-AF65-F5344CB8AC3E}">
        <p14:creationId xmlns:p14="http://schemas.microsoft.com/office/powerpoint/2010/main" val="1866207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4. Static analysis</a:t>
            </a:r>
            <a:endParaRPr lang="en-US"/>
          </a:p>
        </p:txBody>
      </p:sp>
      <p:sp>
        <p:nvSpPr>
          <p:cNvPr id="3" name="Content Placeholder 2"/>
          <p:cNvSpPr>
            <a:spLocks noGrp="1"/>
          </p:cNvSpPr>
          <p:nvPr>
            <p:ph idx="1"/>
          </p:nvPr>
        </p:nvSpPr>
        <p:spPr/>
        <p:txBody>
          <a:bodyPr>
            <a:normAutofit lnSpcReduction="10000"/>
          </a:bodyPr>
          <a:lstStyle/>
          <a:p>
            <a:r>
              <a:rPr lang="en-GB"/>
              <a:t>Static analysis: “</a:t>
            </a:r>
            <a:r>
              <a:rPr lang="en-US"/>
              <a:t>Analysis of a program carried out without executing the program” – BS 7925-1</a:t>
            </a:r>
          </a:p>
          <a:p>
            <a:r>
              <a:rPr lang="en-US"/>
              <a:t>Goal: find errors</a:t>
            </a:r>
          </a:p>
          <a:p>
            <a:pPr lvl="1"/>
            <a:r>
              <a:rPr lang="en-US"/>
              <a:t>Unreachable code</a:t>
            </a:r>
          </a:p>
          <a:p>
            <a:pPr lvl="1"/>
            <a:r>
              <a:rPr lang="en-GB"/>
              <a:t>Data flow anomaly</a:t>
            </a:r>
          </a:p>
          <a:p>
            <a:pPr lvl="1"/>
            <a:r>
              <a:rPr lang="en-GB"/>
              <a:t>Infinite loops…</a:t>
            </a:r>
            <a:endParaRPr lang="en-US"/>
          </a:p>
          <a:p>
            <a:r>
              <a:rPr lang="en-US"/>
              <a:t>Usually carried out by means of a supporting tool</a:t>
            </a:r>
          </a:p>
          <a:p>
            <a:r>
              <a:rPr lang="en-US"/>
              <a:t>Types:</a:t>
            </a:r>
          </a:p>
          <a:p>
            <a:pPr lvl="1"/>
            <a:r>
              <a:rPr lang="en-US"/>
              <a:t>coding standards (coding convention)</a:t>
            </a:r>
          </a:p>
          <a:p>
            <a:pPr lvl="1"/>
            <a:r>
              <a:rPr lang="en-US"/>
              <a:t>code metrics</a:t>
            </a:r>
          </a:p>
          <a:p>
            <a:pPr lvl="1"/>
            <a:r>
              <a:rPr lang="en-US"/>
              <a:t>code structure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35</a:t>
            </a:fld>
            <a:endParaRPr lang="en-US"/>
          </a:p>
        </p:txBody>
      </p:sp>
    </p:spTree>
    <p:extLst>
      <p:ext uri="{BB962C8B-B14F-4D97-AF65-F5344CB8AC3E}">
        <p14:creationId xmlns:p14="http://schemas.microsoft.com/office/powerpoint/2010/main" val="41148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r>
              <a:rPr lang="en-GB"/>
              <a:t>4. Static analysis</a:t>
            </a:r>
            <a:br>
              <a:rPr lang="en-GB"/>
            </a:br>
            <a:r>
              <a:rPr lang="en-US"/>
              <a:t>Coding convention</a:t>
            </a:r>
          </a:p>
        </p:txBody>
      </p:sp>
      <p:sp>
        <p:nvSpPr>
          <p:cNvPr id="43011" name="Content Placeholder 2"/>
          <p:cNvSpPr>
            <a:spLocks noGrp="1"/>
          </p:cNvSpPr>
          <p:nvPr>
            <p:ph idx="1"/>
          </p:nvPr>
        </p:nvSpPr>
        <p:spPr/>
        <p:txBody>
          <a:bodyPr/>
          <a:lstStyle/>
          <a:p>
            <a:r>
              <a:rPr lang="en-US"/>
              <a:t>Be specific to each programming language</a:t>
            </a:r>
          </a:p>
          <a:p>
            <a:r>
              <a:rPr lang="en-US" altLang="ja-JP"/>
              <a:t>Recommend programming style, practices, and methods for each aspect of a piece program</a:t>
            </a:r>
          </a:p>
          <a:p>
            <a:r>
              <a:rPr lang="en-US" altLang="ja-JP"/>
              <a:t>Common conventions may cover the following areas:</a:t>
            </a:r>
            <a:endParaRPr lang="en-US"/>
          </a:p>
          <a:p>
            <a:pPr lvl="1"/>
            <a:r>
              <a:rPr lang="en-US" altLang="ja-JP"/>
              <a:t>file organization</a:t>
            </a:r>
          </a:p>
          <a:p>
            <a:pPr lvl="1"/>
            <a:r>
              <a:rPr lang="en-US" altLang="ja-JP"/>
              <a:t>naming conventions </a:t>
            </a:r>
          </a:p>
          <a:p>
            <a:pPr lvl="1"/>
            <a:r>
              <a:rPr lang="en-US" altLang="ja-JP"/>
              <a:t>indentation, white space</a:t>
            </a:r>
          </a:p>
          <a:p>
            <a:pPr lvl="1"/>
            <a:r>
              <a:rPr lang="en-US" altLang="ja-JP"/>
              <a:t>comments, declarations, statements</a:t>
            </a:r>
          </a:p>
          <a:p>
            <a:pPr lvl="1"/>
            <a:r>
              <a:rPr lang="en-US" altLang="ja-JP"/>
              <a:t>programming practices, principles, rules of thumb</a:t>
            </a:r>
          </a:p>
          <a:p>
            <a:pPr lvl="1"/>
            <a:r>
              <a:rPr lang="en-US" altLang="ja-JP"/>
              <a:t>Etc.</a:t>
            </a:r>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36</a:t>
            </a:fld>
            <a:endParaRPr lang="en-US"/>
          </a:p>
        </p:txBody>
      </p:sp>
    </p:spTree>
    <p:extLst>
      <p:ext uri="{BB962C8B-B14F-4D97-AF65-F5344CB8AC3E}">
        <p14:creationId xmlns:p14="http://schemas.microsoft.com/office/powerpoint/2010/main" val="3356515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en-GB"/>
              <a:t>4. Static analysis</a:t>
            </a:r>
            <a:br>
              <a:rPr lang="en-GB"/>
            </a:br>
            <a:r>
              <a:rPr lang="en-US"/>
              <a:t>Coding convention</a:t>
            </a:r>
          </a:p>
        </p:txBody>
      </p:sp>
      <p:sp>
        <p:nvSpPr>
          <p:cNvPr id="44035" name="Content Placeholder 2"/>
          <p:cNvSpPr>
            <a:spLocks noGrp="1"/>
          </p:cNvSpPr>
          <p:nvPr>
            <p:ph idx="1"/>
          </p:nvPr>
        </p:nvSpPr>
        <p:spPr/>
        <p:txBody>
          <a:bodyPr/>
          <a:lstStyle/>
          <a:p>
            <a:r>
              <a:rPr lang="en-US"/>
              <a:t>Code conventions are important to programmers for a number of reasons:</a:t>
            </a:r>
          </a:p>
          <a:p>
            <a:pPr lvl="1"/>
            <a:r>
              <a:rPr lang="en-US"/>
              <a:t>80% lifetime software cost is for maintenance</a:t>
            </a:r>
          </a:p>
          <a:p>
            <a:pPr lvl="1"/>
            <a:r>
              <a:rPr lang="en-US"/>
              <a:t>People maintain the software may be changed</a:t>
            </a:r>
          </a:p>
          <a:p>
            <a:pPr lvl="1"/>
            <a:r>
              <a:rPr lang="en-US"/>
              <a:t>Following coding convention strictly helps:</a:t>
            </a:r>
          </a:p>
          <a:p>
            <a:pPr lvl="2"/>
            <a:r>
              <a:rPr lang="en-US"/>
              <a:t>Improve the readability of the software</a:t>
            </a:r>
          </a:p>
          <a:p>
            <a:pPr lvl="2"/>
            <a:r>
              <a:rPr lang="en-US"/>
              <a:t>Allowing engineers to understand new code more quickly and thoroughly</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37</a:t>
            </a:fld>
            <a:endParaRPr lang="en-US"/>
          </a:p>
        </p:txBody>
      </p:sp>
    </p:spTree>
    <p:extLst>
      <p:ext uri="{BB962C8B-B14F-4D97-AF65-F5344CB8AC3E}">
        <p14:creationId xmlns:p14="http://schemas.microsoft.com/office/powerpoint/2010/main" val="3473954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4. Static analysis</a:t>
            </a:r>
            <a:br>
              <a:rPr lang="en-GB"/>
            </a:br>
            <a:r>
              <a:rPr lang="en-US"/>
              <a:t>Coding convention</a:t>
            </a:r>
          </a:p>
        </p:txBody>
      </p:sp>
      <p:sp>
        <p:nvSpPr>
          <p:cNvPr id="3" name="Content Placeholder 2"/>
          <p:cNvSpPr>
            <a:spLocks noGrp="1"/>
          </p:cNvSpPr>
          <p:nvPr>
            <p:ph idx="1"/>
          </p:nvPr>
        </p:nvSpPr>
        <p:spPr/>
        <p:txBody>
          <a:bodyPr/>
          <a:lstStyle/>
          <a:p>
            <a:r>
              <a:rPr lang="en-US"/>
              <a:t>The reasons to use tool:</a:t>
            </a:r>
          </a:p>
          <a:p>
            <a:pPr lvl="1"/>
            <a:r>
              <a:rPr lang="en-US"/>
              <a:t>The number of rules in a coding standard is </a:t>
            </a:r>
            <a:r>
              <a:rPr lang="en-US" b="1"/>
              <a:t>usually so large</a:t>
            </a:r>
            <a:r>
              <a:rPr lang="en-US"/>
              <a:t> that nobody can remember them all; </a:t>
            </a:r>
          </a:p>
          <a:p>
            <a:pPr lvl="1"/>
            <a:r>
              <a:rPr lang="en-US"/>
              <a:t>Some context-sensitive rules that demand reviews of several files are </a:t>
            </a:r>
            <a:r>
              <a:rPr lang="en-US" b="1"/>
              <a:t>very hard to check by human beings</a:t>
            </a:r>
            <a:r>
              <a:rPr lang="en-US"/>
              <a:t>; </a:t>
            </a:r>
          </a:p>
          <a:p>
            <a:pPr lvl="1"/>
            <a:r>
              <a:rPr lang="en-US"/>
              <a:t>If people spend time checking coding standards in reviews, that </a:t>
            </a:r>
            <a:r>
              <a:rPr lang="en-US" b="1"/>
              <a:t>will distract them from other defects </a:t>
            </a:r>
            <a:r>
              <a:rPr lang="en-US"/>
              <a:t>they might otherwise find, making the review process less effective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38</a:t>
            </a:fld>
            <a:endParaRPr lang="en-US"/>
          </a:p>
        </p:txBody>
      </p:sp>
    </p:spTree>
    <p:extLst>
      <p:ext uri="{BB962C8B-B14F-4D97-AF65-F5344CB8AC3E}">
        <p14:creationId xmlns:p14="http://schemas.microsoft.com/office/powerpoint/2010/main" val="4101993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r>
              <a:rPr lang="en-GB"/>
              <a:t>4. Static analysis</a:t>
            </a:r>
            <a:br>
              <a:rPr lang="en-GB"/>
            </a:br>
            <a:r>
              <a:rPr lang="en-US"/>
              <a:t>Coding convention - Common standards </a:t>
            </a:r>
          </a:p>
        </p:txBody>
      </p:sp>
      <p:sp>
        <p:nvSpPr>
          <p:cNvPr id="45059" name="Content Placeholder 2"/>
          <p:cNvSpPr>
            <a:spLocks noGrp="1"/>
          </p:cNvSpPr>
          <p:nvPr>
            <p:ph idx="1"/>
          </p:nvPr>
        </p:nvSpPr>
        <p:spPr/>
        <p:txBody>
          <a:bodyPr>
            <a:normAutofit fontScale="92500" lnSpcReduction="20000"/>
          </a:bodyPr>
          <a:lstStyle/>
          <a:p>
            <a:r>
              <a:rPr lang="en-US"/>
              <a:t>Tab and Indent</a:t>
            </a:r>
          </a:p>
          <a:p>
            <a:pPr lvl="1"/>
            <a:r>
              <a:rPr lang="en-US"/>
              <a:t>4 spaces should be used as the unit of indentation</a:t>
            </a:r>
          </a:p>
          <a:p>
            <a:pPr lvl="1"/>
            <a:r>
              <a:rPr lang="en-US"/>
              <a:t>Tab characters should be avoided</a:t>
            </a:r>
          </a:p>
          <a:p>
            <a:r>
              <a:rPr lang="en-US"/>
              <a:t>Line Length: avoid lines longer than 80 or 120 characters</a:t>
            </a:r>
          </a:p>
          <a:p>
            <a:r>
              <a:rPr lang="en-US"/>
              <a:t>Wrapping Lines: When an expression will not fit on a single line, break it according to below principles: </a:t>
            </a:r>
          </a:p>
          <a:p>
            <a:pPr lvl="1"/>
            <a:r>
              <a:rPr lang="en-US"/>
              <a:t>Break after a comma</a:t>
            </a:r>
          </a:p>
          <a:p>
            <a:pPr lvl="1"/>
            <a:r>
              <a:rPr lang="en-US"/>
              <a:t>Break after a logical operator</a:t>
            </a:r>
          </a:p>
          <a:p>
            <a:pPr lvl="1"/>
            <a:r>
              <a:rPr lang="en-US"/>
              <a:t>Break before an operator</a:t>
            </a:r>
          </a:p>
          <a:p>
            <a:pPr lvl="1"/>
            <a:r>
              <a:rPr lang="en-US"/>
              <a:t>Prefer higher-level breaks to lower-level breaks</a:t>
            </a:r>
          </a:p>
          <a:p>
            <a:pPr lvl="1"/>
            <a:r>
              <a:rPr lang="en-US"/>
              <a:t>…</a:t>
            </a:r>
          </a:p>
          <a:p>
            <a:r>
              <a:rPr lang="en-US"/>
              <a:t>Comments: beginning, block, single-line, trailing, …</a:t>
            </a:r>
          </a:p>
          <a:p>
            <a:r>
              <a:rPr lang="en-US"/>
              <a:t>Number of declarations per line: same types, different types,..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39</a:t>
            </a:fld>
            <a:endParaRPr lang="en-US"/>
          </a:p>
        </p:txBody>
      </p:sp>
    </p:spTree>
    <p:extLst>
      <p:ext uri="{BB962C8B-B14F-4D97-AF65-F5344CB8AC3E}">
        <p14:creationId xmlns:p14="http://schemas.microsoft.com/office/powerpoint/2010/main" val="205835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hiểu bài</a:t>
            </a:r>
          </a:p>
        </p:txBody>
      </p:sp>
      <p:sp>
        <p:nvSpPr>
          <p:cNvPr id="3" name="Content Placeholder 2"/>
          <p:cNvSpPr>
            <a:spLocks noGrp="1"/>
          </p:cNvSpPr>
          <p:nvPr>
            <p:ph idx="1"/>
          </p:nvPr>
        </p:nvSpPr>
        <p:spPr/>
        <p:txBody>
          <a:bodyPr/>
          <a:lstStyle/>
          <a:p>
            <a:pPr marL="514350" indent="-514350">
              <a:buFont typeface="+mj-lt"/>
              <a:buAutoNum type="arabicPeriod"/>
            </a:pPr>
            <a:r>
              <a:rPr lang="en-US"/>
              <a:t>Các hình thức của kiểm thử tĩnh.</a:t>
            </a:r>
          </a:p>
          <a:p>
            <a:pPr marL="514350" indent="-514350">
              <a:buFont typeface="+mj-lt"/>
              <a:buAutoNum type="arabicPeriod"/>
            </a:pPr>
            <a:r>
              <a:rPr lang="en-US"/>
              <a:t>Tiến trình review gồm những b</a:t>
            </a:r>
            <a:r>
              <a:rPr lang="vi-VN"/>
              <a:t>ướ</a:t>
            </a:r>
            <a:r>
              <a:rPr lang="en-US"/>
              <a:t>c nào. Trong từng b</a:t>
            </a:r>
            <a:r>
              <a:rPr lang="vi-VN"/>
              <a:t>ướ</a:t>
            </a:r>
            <a:r>
              <a:rPr lang="en-US"/>
              <a:t>c, ai là ng</a:t>
            </a:r>
            <a:r>
              <a:rPr lang="vi-VN"/>
              <a:t>ườ</a:t>
            </a:r>
            <a:r>
              <a:rPr lang="en-US"/>
              <a:t>i chịu trách nhiệm thực hiện và thực hiện công việc gì.</a:t>
            </a:r>
          </a:p>
          <a:p>
            <a:pPr marL="514350" indent="-514350">
              <a:buFont typeface="+mj-lt"/>
              <a:buAutoNum type="arabicPeriod"/>
            </a:pPr>
            <a:r>
              <a:rPr lang="en-US"/>
              <a:t>Phân tích tĩnh gồm những hoạt </a:t>
            </a:r>
            <a:r>
              <a:rPr lang="vi-VN"/>
              <a:t>độ</a:t>
            </a:r>
            <a:r>
              <a:rPr lang="en-US"/>
              <a:t>ng nào.</a:t>
            </a:r>
          </a:p>
          <a:p>
            <a:pPr marL="514350" indent="-514350">
              <a:buFont typeface="+mj-lt"/>
              <a:buAutoNum type="arabicPeriod"/>
            </a:pPr>
            <a:r>
              <a:rPr lang="en-US"/>
              <a:t>Chuẩn mã nguồn là gì? Có vai trò nh</a:t>
            </a:r>
            <a:r>
              <a:rPr lang="vi-VN"/>
              <a:t>ư</a:t>
            </a:r>
            <a:r>
              <a:rPr lang="en-US"/>
              <a:t> thế nào?</a:t>
            </a:r>
          </a:p>
          <a:p>
            <a:pPr marL="514350" indent="-514350">
              <a:buFont typeface="+mj-lt"/>
              <a:buAutoNum type="arabicPeriod"/>
            </a:pPr>
            <a:r>
              <a:rPr lang="en-US"/>
              <a:t>Cho biết một vài </a:t>
            </a:r>
            <a:r>
              <a:rPr lang="vi-VN"/>
              <a:t>độ</a:t>
            </a:r>
            <a:r>
              <a:rPr lang="en-US"/>
              <a:t> </a:t>
            </a:r>
            <a:r>
              <a:rPr lang="vi-VN"/>
              <a:t>đ</a:t>
            </a:r>
            <a:r>
              <a:rPr lang="en-US"/>
              <a:t>o mã nguồn.</a:t>
            </a:r>
          </a:p>
          <a:p>
            <a:pPr marL="514350" indent="-514350">
              <a:buFont typeface="+mj-lt"/>
              <a:buAutoNum type="arabicPeriod"/>
            </a:pPr>
            <a:r>
              <a:rPr lang="en-US"/>
              <a:t>Đưa ra ít nhất 5 lỗi th</a:t>
            </a:r>
            <a:r>
              <a:rPr lang="vi-VN"/>
              <a:t>ườn</a:t>
            </a:r>
            <a:r>
              <a:rPr lang="en-US"/>
              <a:t>g được phát hiện khi phân tích mã nguồn (trừ lỗi syntax).</a:t>
            </a:r>
          </a:p>
          <a:p>
            <a:endParaRPr lang="en-US"/>
          </a:p>
        </p:txBody>
      </p:sp>
      <p:sp>
        <p:nvSpPr>
          <p:cNvPr id="5" name="Slide Number Placeholder 4"/>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4</a:t>
            </a:fld>
            <a:endParaRPr lang="en-US">
              <a:solidFill>
                <a:srgbClr val="04617B">
                  <a:shade val="90000"/>
                </a:srgbClr>
              </a:solidFill>
            </a:endParaRPr>
          </a:p>
        </p:txBody>
      </p:sp>
    </p:spTree>
    <p:extLst>
      <p:ext uri="{BB962C8B-B14F-4D97-AF65-F5344CB8AC3E}">
        <p14:creationId xmlns:p14="http://schemas.microsoft.com/office/powerpoint/2010/main" val="17328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GB"/>
              <a:t>4. Static analysis</a:t>
            </a:r>
            <a:br>
              <a:rPr lang="en-GB"/>
            </a:br>
            <a:r>
              <a:rPr lang="en-US"/>
              <a:t>Coding convention - Common standards</a:t>
            </a:r>
          </a:p>
        </p:txBody>
      </p:sp>
      <p:sp>
        <p:nvSpPr>
          <p:cNvPr id="46083" name="Content Placeholder 2"/>
          <p:cNvSpPr>
            <a:spLocks noGrp="1"/>
          </p:cNvSpPr>
          <p:nvPr>
            <p:ph idx="1"/>
          </p:nvPr>
        </p:nvSpPr>
        <p:spPr/>
        <p:txBody>
          <a:bodyPr>
            <a:normAutofit fontScale="85000" lnSpcReduction="20000"/>
          </a:bodyPr>
          <a:lstStyle/>
          <a:p>
            <a:r>
              <a:rPr lang="en-US"/>
              <a:t>Blank Lines improve readability by setting off sections of code that are logically related</a:t>
            </a:r>
          </a:p>
          <a:p>
            <a:pPr lvl="1"/>
            <a:r>
              <a:rPr lang="en-US"/>
              <a:t>Two blank lines should always be used: </a:t>
            </a:r>
          </a:p>
          <a:p>
            <a:pPr lvl="2"/>
            <a:r>
              <a:rPr lang="en-US"/>
              <a:t>Between sections of a source file </a:t>
            </a:r>
          </a:p>
          <a:p>
            <a:pPr lvl="2"/>
            <a:r>
              <a:rPr lang="en-US"/>
              <a:t>Between class and interface definitions </a:t>
            </a:r>
          </a:p>
          <a:p>
            <a:pPr lvl="1"/>
            <a:r>
              <a:rPr lang="en-US"/>
              <a:t>One blank line should always be used: </a:t>
            </a:r>
          </a:p>
          <a:p>
            <a:pPr lvl="2"/>
            <a:r>
              <a:rPr lang="en-US"/>
              <a:t>Between methods </a:t>
            </a:r>
          </a:p>
          <a:p>
            <a:pPr lvl="2"/>
            <a:r>
              <a:rPr lang="en-US"/>
              <a:t>Between the local variables in a method and its first statement </a:t>
            </a:r>
          </a:p>
          <a:p>
            <a:pPr lvl="2"/>
            <a:r>
              <a:rPr lang="en-US"/>
              <a:t>Before a block or single-line comment </a:t>
            </a:r>
          </a:p>
          <a:p>
            <a:pPr lvl="2"/>
            <a:r>
              <a:rPr lang="en-US"/>
              <a:t>Between logical sections inside a method</a:t>
            </a:r>
          </a:p>
          <a:p>
            <a:r>
              <a:rPr lang="en-US"/>
              <a:t>Blank spaces should be used in the following circumstances</a:t>
            </a:r>
          </a:p>
          <a:p>
            <a:pPr lvl="1"/>
            <a:r>
              <a:rPr lang="en-US"/>
              <a:t>A keyword followed by a parenthesis should be separated by a space</a:t>
            </a:r>
          </a:p>
          <a:p>
            <a:pPr lvl="1"/>
            <a:r>
              <a:rPr lang="en-US"/>
              <a:t>A blank space should appear after commas in argument lists</a:t>
            </a:r>
          </a:p>
          <a:p>
            <a:pPr lvl="1"/>
            <a:r>
              <a:rPr lang="en-US"/>
              <a:t>All binary operators except  .  should be separated from their operands by spaces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40</a:t>
            </a:fld>
            <a:endParaRPr lang="en-US"/>
          </a:p>
        </p:txBody>
      </p:sp>
    </p:spTree>
    <p:extLst>
      <p:ext uri="{BB962C8B-B14F-4D97-AF65-F5344CB8AC3E}">
        <p14:creationId xmlns:p14="http://schemas.microsoft.com/office/powerpoint/2010/main" val="1205740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fontScale="90000"/>
          </a:bodyPr>
          <a:lstStyle/>
          <a:p>
            <a:r>
              <a:rPr lang="en-GB"/>
              <a:t>4. Static analysis</a:t>
            </a:r>
            <a:br>
              <a:rPr lang="en-GB"/>
            </a:br>
            <a:r>
              <a:rPr lang="en-US"/>
              <a:t>Coding convention - Naming convention</a:t>
            </a:r>
          </a:p>
        </p:txBody>
      </p:sp>
      <p:sp>
        <p:nvSpPr>
          <p:cNvPr id="47107" name="Content Placeholder 2"/>
          <p:cNvSpPr>
            <a:spLocks noGrp="1"/>
          </p:cNvSpPr>
          <p:nvPr>
            <p:ph idx="1"/>
          </p:nvPr>
        </p:nvSpPr>
        <p:spPr/>
        <p:txBody>
          <a:bodyPr>
            <a:normAutofit fontScale="92500" lnSpcReduction="10000"/>
          </a:bodyPr>
          <a:lstStyle/>
          <a:p>
            <a:r>
              <a:rPr lang="en-US"/>
              <a:t>General naming rules:</a:t>
            </a:r>
          </a:p>
          <a:p>
            <a:pPr lvl="1"/>
            <a:r>
              <a:rPr lang="en-US"/>
              <a:t>Should be functionally meaningful, &amp; indicate identifier’s purpose</a:t>
            </a:r>
          </a:p>
          <a:p>
            <a:pPr lvl="1"/>
            <a:r>
              <a:rPr lang="en-US"/>
              <a:t>Use terminology applicable to the domain</a:t>
            </a:r>
          </a:p>
          <a:p>
            <a:pPr lvl="1"/>
            <a:r>
              <a:rPr lang="en-US"/>
              <a:t>Identifiers must be as short as possible (&lt;=20 characters)</a:t>
            </a:r>
          </a:p>
          <a:p>
            <a:pPr lvl="1"/>
            <a:r>
              <a:rPr lang="en-US"/>
              <a:t>Avoid names that are similar or differ only in case</a:t>
            </a:r>
          </a:p>
          <a:p>
            <a:pPr lvl="1"/>
            <a:r>
              <a:rPr lang="en-US"/>
              <a:t>Abbreviations in names should be avoided, etc.</a:t>
            </a:r>
          </a:p>
          <a:p>
            <a:r>
              <a:rPr lang="en-US"/>
              <a:t>Use a noun or noun phrase to name a class or code module</a:t>
            </a:r>
          </a:p>
          <a:p>
            <a:r>
              <a:rPr lang="en-US"/>
              <a:t>Variables names must start with lowercase</a:t>
            </a:r>
          </a:p>
          <a:p>
            <a:r>
              <a:rPr lang="en-US"/>
              <a:t>Constants: named in uppercase letters, might have underscore</a:t>
            </a:r>
          </a:p>
          <a:p>
            <a:r>
              <a:rPr lang="en-US"/>
              <a:t>Method names must start with lowercase letter, usually use “active verb” as the first word of method name</a:t>
            </a:r>
          </a:p>
          <a:p>
            <a:r>
              <a:rPr lang="en-US"/>
              <a:t>Instance /object names follow rules of variable names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41</a:t>
            </a:fld>
            <a:endParaRPr lang="en-US"/>
          </a:p>
        </p:txBody>
      </p:sp>
    </p:spTree>
    <p:extLst>
      <p:ext uri="{BB962C8B-B14F-4D97-AF65-F5344CB8AC3E}">
        <p14:creationId xmlns:p14="http://schemas.microsoft.com/office/powerpoint/2010/main" val="560252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4. Static analysis</a:t>
            </a:r>
            <a:br>
              <a:rPr lang="en-GB"/>
            </a:br>
            <a:r>
              <a:rPr lang="en-US"/>
              <a:t>Code metrics</a:t>
            </a:r>
          </a:p>
        </p:txBody>
      </p:sp>
      <p:sp>
        <p:nvSpPr>
          <p:cNvPr id="3" name="Content Placeholder 2"/>
          <p:cNvSpPr>
            <a:spLocks noGrp="1"/>
          </p:cNvSpPr>
          <p:nvPr>
            <p:ph idx="1"/>
          </p:nvPr>
        </p:nvSpPr>
        <p:spPr/>
        <p:txBody>
          <a:bodyPr/>
          <a:lstStyle/>
          <a:p>
            <a:r>
              <a:rPr lang="en-US"/>
              <a:t>Information that can be calculated about </a:t>
            </a:r>
            <a:r>
              <a:rPr lang="en-US" b="1"/>
              <a:t>structural</a:t>
            </a:r>
            <a:r>
              <a:rPr lang="en-US"/>
              <a:t> </a:t>
            </a:r>
            <a:r>
              <a:rPr lang="en-US" b="1"/>
              <a:t>attributes</a:t>
            </a:r>
            <a:r>
              <a:rPr lang="en-US"/>
              <a:t> of the code, such as:</a:t>
            </a:r>
          </a:p>
          <a:p>
            <a:pPr lvl="1"/>
            <a:r>
              <a:rPr lang="en-US"/>
              <a:t>comment frequency</a:t>
            </a:r>
          </a:p>
          <a:p>
            <a:pPr lvl="1"/>
            <a:r>
              <a:rPr lang="en-US"/>
              <a:t>depth of nesting</a:t>
            </a:r>
          </a:p>
          <a:p>
            <a:pPr lvl="1"/>
            <a:r>
              <a:rPr lang="en-US"/>
              <a:t>number of lines of code</a:t>
            </a:r>
          </a:p>
          <a:p>
            <a:pPr lvl="1"/>
            <a:r>
              <a:rPr lang="en-US"/>
              <a:t>cyclomatic number</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42</a:t>
            </a:fld>
            <a:endParaRPr lang="en-US"/>
          </a:p>
        </p:txBody>
      </p:sp>
    </p:spTree>
    <p:extLst>
      <p:ext uri="{BB962C8B-B14F-4D97-AF65-F5344CB8AC3E}">
        <p14:creationId xmlns:p14="http://schemas.microsoft.com/office/powerpoint/2010/main" val="3221630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GB" sz="3600"/>
              <a:t>4. Static analysis</a:t>
            </a:r>
            <a:br>
              <a:rPr lang="en-GB" sz="3600"/>
            </a:br>
            <a:r>
              <a:rPr lang="en-US" sz="3600"/>
              <a:t>Code metrics - Cyclomatic complexity metric</a:t>
            </a:r>
          </a:p>
        </p:txBody>
      </p:sp>
      <p:sp>
        <p:nvSpPr>
          <p:cNvPr id="8" name="Content Placeholder 7"/>
          <p:cNvSpPr>
            <a:spLocks noGrp="1"/>
          </p:cNvSpPr>
          <p:nvPr>
            <p:ph idx="1"/>
          </p:nvPr>
        </p:nvSpPr>
        <p:spPr/>
        <p:txBody>
          <a:bodyPr/>
          <a:lstStyle/>
          <a:p>
            <a:r>
              <a:rPr lang="en-US"/>
              <a:t>To measure the structural complexity of the code</a:t>
            </a:r>
          </a:p>
          <a:p>
            <a:pPr lvl="1"/>
            <a:r>
              <a:rPr lang="en-US"/>
              <a:t>the more complex the structure, the greater the measure</a:t>
            </a:r>
          </a:p>
          <a:p>
            <a:r>
              <a:rPr lang="en-US"/>
              <a:t>Can be used to estimate the </a:t>
            </a:r>
            <a:r>
              <a:rPr lang="en-US" b="1"/>
              <a:t>testability</a:t>
            </a:r>
            <a:r>
              <a:rPr lang="en-US"/>
              <a:t> and the </a:t>
            </a:r>
            <a:r>
              <a:rPr lang="en-US" b="1"/>
              <a:t>maintainability</a:t>
            </a:r>
            <a:r>
              <a:rPr lang="en-US"/>
              <a:t> of the particular program part</a:t>
            </a:r>
          </a:p>
          <a:p>
            <a:r>
              <a:rPr lang="en-US"/>
              <a:t>Calculate by</a:t>
            </a:r>
          </a:p>
          <a:p>
            <a:pPr lvl="1"/>
            <a:r>
              <a:rPr lang="en-US"/>
              <a:t>the number of decisions (e.g. if, while, for, etc.)</a:t>
            </a:r>
          </a:p>
          <a:p>
            <a:pPr lvl="2"/>
            <a:r>
              <a:rPr lang="en-US"/>
              <a:t>complexity = number of decisions + 1</a:t>
            </a:r>
          </a:p>
          <a:p>
            <a:pPr lvl="1"/>
            <a:r>
              <a:rPr lang="en-US"/>
              <a:t>by using the </a:t>
            </a:r>
            <a:r>
              <a:rPr lang="en-US" b="1"/>
              <a:t>control flow graph</a:t>
            </a:r>
            <a:r>
              <a:rPr lang="en-US"/>
              <a:t> of the program</a:t>
            </a:r>
          </a:p>
          <a:p>
            <a:pPr lvl="2"/>
            <a:r>
              <a:rPr lang="en-US"/>
              <a:t>complexity = E − N + 2P</a:t>
            </a:r>
          </a:p>
          <a:p>
            <a:pPr lvl="2"/>
            <a:endParaRPr lang="en-US"/>
          </a:p>
        </p:txBody>
      </p:sp>
      <p:sp>
        <p:nvSpPr>
          <p:cNvPr id="12" name="Rectangle 3"/>
          <p:cNvSpPr>
            <a:spLocks noChangeArrowheads="1"/>
          </p:cNvSpPr>
          <p:nvPr/>
        </p:nvSpPr>
        <p:spPr bwMode="auto">
          <a:xfrm>
            <a:off x="2712273" y="5535413"/>
            <a:ext cx="5517327" cy="11701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5720" rIns="0" bIns="15870" numCol="1" anchor="ctr" anchorCtr="0" compatLnSpc="1">
            <a:prstTxWarp prst="textNoShape">
              <a:avLst/>
            </a:prstTxWarp>
            <a:spAutoFit/>
          </a:bodyPr>
          <a:lstStyle/>
          <a:p>
            <a:pPr eaLnBrk="0" fontAlgn="base" hangingPunct="0">
              <a:spcBef>
                <a:spcPct val="0"/>
              </a:spcBef>
              <a:spcAft>
                <a:spcPct val="0"/>
              </a:spcAft>
            </a:pPr>
            <a:r>
              <a:rPr lang="en-US" sz="2400" i="1">
                <a:solidFill>
                  <a:srgbClr val="000000"/>
                </a:solidFill>
                <a:latin typeface="+mj-lt"/>
                <a:cs typeface="Arial" charset="0"/>
              </a:rPr>
              <a:t>E</a:t>
            </a:r>
            <a:r>
              <a:rPr lang="en-US" sz="2400">
                <a:solidFill>
                  <a:srgbClr val="000000"/>
                </a:solidFill>
                <a:latin typeface="+mj-lt"/>
                <a:cs typeface="Arial" charset="0"/>
              </a:rPr>
              <a:t> = the number of edges of the graph</a:t>
            </a:r>
          </a:p>
          <a:p>
            <a:pPr lvl="1" indent="-457200" eaLnBrk="0" fontAlgn="base" hangingPunct="0">
              <a:spcBef>
                <a:spcPct val="0"/>
              </a:spcBef>
              <a:spcAft>
                <a:spcPct val="0"/>
              </a:spcAft>
            </a:pPr>
            <a:r>
              <a:rPr lang="en-US" sz="2400" i="1">
                <a:solidFill>
                  <a:srgbClr val="000000"/>
                </a:solidFill>
                <a:latin typeface="+mj-lt"/>
                <a:cs typeface="Arial" charset="0"/>
              </a:rPr>
              <a:t>N</a:t>
            </a:r>
            <a:r>
              <a:rPr lang="en-US" sz="2400">
                <a:solidFill>
                  <a:srgbClr val="000000"/>
                </a:solidFill>
                <a:latin typeface="+mj-lt"/>
                <a:cs typeface="Arial" charset="0"/>
              </a:rPr>
              <a:t> = the number of nodes of the graph</a:t>
            </a:r>
          </a:p>
          <a:p>
            <a:pPr lvl="1" indent="-457200" eaLnBrk="0" fontAlgn="base" hangingPunct="0">
              <a:spcBef>
                <a:spcPct val="0"/>
              </a:spcBef>
              <a:spcAft>
                <a:spcPct val="0"/>
              </a:spcAft>
            </a:pPr>
            <a:r>
              <a:rPr lang="en-US" sz="2400" i="1">
                <a:solidFill>
                  <a:srgbClr val="000000"/>
                </a:solidFill>
                <a:latin typeface="+mj-lt"/>
                <a:cs typeface="Arial" charset="0"/>
              </a:rPr>
              <a:t>P</a:t>
            </a:r>
            <a:r>
              <a:rPr lang="en-US" sz="2400">
                <a:solidFill>
                  <a:srgbClr val="000000"/>
                </a:solidFill>
                <a:latin typeface="+mj-lt"/>
                <a:cs typeface="Arial" charset="0"/>
              </a:rPr>
              <a:t> = the number of </a:t>
            </a:r>
            <a:r>
              <a:rPr lang="en-US" sz="2400">
                <a:latin typeface="+mj-lt"/>
                <a:cs typeface="Arial" charset="0"/>
              </a:rPr>
              <a:t>connected components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43</a:t>
            </a:fld>
            <a:endParaRPr lang="en-US"/>
          </a:p>
        </p:txBody>
      </p:sp>
    </p:spTree>
    <p:extLst>
      <p:ext uri="{BB962C8B-B14F-4D97-AF65-F5344CB8AC3E}">
        <p14:creationId xmlns:p14="http://schemas.microsoft.com/office/powerpoint/2010/main" val="199385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a:t>4. Static analysis</a:t>
            </a:r>
            <a:br>
              <a:rPr lang="en-GB" sz="3600"/>
            </a:br>
            <a:r>
              <a:rPr lang="en-US" sz="3600"/>
              <a:t>Code metrics - Cyclomatic complexity metric</a:t>
            </a:r>
          </a:p>
        </p:txBody>
      </p:sp>
      <p:sp>
        <p:nvSpPr>
          <p:cNvPr id="4" name="Rectangle 3"/>
          <p:cNvSpPr/>
          <p:nvPr/>
        </p:nvSpPr>
        <p:spPr>
          <a:xfrm>
            <a:off x="1143000" y="1981200"/>
            <a:ext cx="2286000" cy="3139321"/>
          </a:xfrm>
          <a:prstGeom prst="rect">
            <a:avLst/>
          </a:prstGeom>
          <a:ln>
            <a:solidFill>
              <a:schemeClr val="accent1"/>
            </a:solidFill>
          </a:ln>
        </p:spPr>
        <p:txBody>
          <a:bodyPr wrap="square">
            <a:spAutoFit/>
          </a:bodyPr>
          <a:lstStyle/>
          <a:p>
            <a:pPr>
              <a:spcBef>
                <a:spcPts val="600"/>
              </a:spcBef>
            </a:pPr>
            <a:r>
              <a:rPr lang="en-US" sz="2400">
                <a:latin typeface="+mj-lt"/>
              </a:rPr>
              <a:t>if A = 354  </a:t>
            </a:r>
          </a:p>
          <a:p>
            <a:pPr>
              <a:spcBef>
                <a:spcPts val="600"/>
              </a:spcBef>
            </a:pPr>
            <a:r>
              <a:rPr lang="en-US" sz="2400">
                <a:latin typeface="+mj-lt"/>
              </a:rPr>
              <a:t>   then if B &gt; C </a:t>
            </a:r>
          </a:p>
          <a:p>
            <a:pPr>
              <a:spcBef>
                <a:spcPts val="600"/>
              </a:spcBef>
            </a:pPr>
            <a:r>
              <a:rPr lang="en-US" sz="2400">
                <a:latin typeface="+mj-lt"/>
              </a:rPr>
              <a:t>      then A = B </a:t>
            </a:r>
          </a:p>
          <a:p>
            <a:pPr>
              <a:spcBef>
                <a:spcPts val="600"/>
              </a:spcBef>
            </a:pPr>
            <a:r>
              <a:rPr lang="en-US" sz="2400">
                <a:latin typeface="+mj-lt"/>
              </a:rPr>
              <a:t>      else A = C </a:t>
            </a:r>
          </a:p>
          <a:p>
            <a:pPr>
              <a:spcBef>
                <a:spcPts val="600"/>
              </a:spcBef>
            </a:pPr>
            <a:r>
              <a:rPr lang="en-US" sz="2400">
                <a:latin typeface="+mj-lt"/>
              </a:rPr>
              <a:t>   endif </a:t>
            </a:r>
          </a:p>
          <a:p>
            <a:pPr>
              <a:spcBef>
                <a:spcPts val="600"/>
              </a:spcBef>
            </a:pPr>
            <a:r>
              <a:rPr lang="en-US" sz="2400">
                <a:latin typeface="+mj-lt"/>
              </a:rPr>
              <a:t> endif   </a:t>
            </a:r>
          </a:p>
          <a:p>
            <a:pPr>
              <a:spcBef>
                <a:spcPts val="600"/>
              </a:spcBef>
            </a:pPr>
            <a:r>
              <a:rPr lang="en-US" sz="2400">
                <a:latin typeface="+mj-lt"/>
              </a:rPr>
              <a:t>Print A</a:t>
            </a:r>
          </a:p>
        </p:txBody>
      </p:sp>
      <p:grpSp>
        <p:nvGrpSpPr>
          <p:cNvPr id="7" name="Group 6"/>
          <p:cNvGrpSpPr/>
          <p:nvPr/>
        </p:nvGrpSpPr>
        <p:grpSpPr>
          <a:xfrm>
            <a:off x="4419600" y="1328434"/>
            <a:ext cx="4455160" cy="5434316"/>
            <a:chOff x="3810000" y="1347484"/>
            <a:chExt cx="4455160" cy="5434316"/>
          </a:xfrm>
        </p:grpSpPr>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347484"/>
              <a:ext cx="4455160" cy="5434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521960" y="1571655"/>
              <a:ext cx="341760" cy="400110"/>
            </a:xfrm>
            <a:prstGeom prst="rect">
              <a:avLst/>
            </a:prstGeom>
            <a:noFill/>
          </p:spPr>
          <p:txBody>
            <a:bodyPr wrap="none" rtlCol="0">
              <a:spAutoFit/>
            </a:bodyPr>
            <a:lstStyle/>
            <a:p>
              <a:r>
                <a:rPr lang="en-US" sz="2000"/>
                <a:t>T</a:t>
              </a:r>
            </a:p>
          </p:txBody>
        </p:sp>
        <p:sp>
          <p:nvSpPr>
            <p:cNvPr id="8" name="TextBox 7"/>
            <p:cNvSpPr txBox="1"/>
            <p:nvPr/>
          </p:nvSpPr>
          <p:spPr>
            <a:xfrm>
              <a:off x="7108527" y="2486055"/>
              <a:ext cx="341760" cy="400110"/>
            </a:xfrm>
            <a:prstGeom prst="rect">
              <a:avLst/>
            </a:prstGeom>
            <a:noFill/>
          </p:spPr>
          <p:txBody>
            <a:bodyPr wrap="none" rtlCol="0">
              <a:spAutoFit/>
            </a:bodyPr>
            <a:lstStyle/>
            <a:p>
              <a:r>
                <a:rPr lang="en-US" sz="2000"/>
                <a:t>T</a:t>
              </a:r>
            </a:p>
          </p:txBody>
        </p:sp>
        <p:sp>
          <p:nvSpPr>
            <p:cNvPr id="9" name="TextBox 8"/>
            <p:cNvSpPr txBox="1"/>
            <p:nvPr/>
          </p:nvSpPr>
          <p:spPr>
            <a:xfrm>
              <a:off x="5521960" y="2486055"/>
              <a:ext cx="322524" cy="400110"/>
            </a:xfrm>
            <a:prstGeom prst="rect">
              <a:avLst/>
            </a:prstGeom>
            <a:noFill/>
          </p:spPr>
          <p:txBody>
            <a:bodyPr wrap="none" rtlCol="0">
              <a:spAutoFit/>
            </a:bodyPr>
            <a:lstStyle/>
            <a:p>
              <a:r>
                <a:rPr lang="en-US" sz="2000"/>
                <a:t>F</a:t>
              </a:r>
            </a:p>
          </p:txBody>
        </p:sp>
        <p:sp>
          <p:nvSpPr>
            <p:cNvPr id="10" name="TextBox 9"/>
            <p:cNvSpPr txBox="1"/>
            <p:nvPr/>
          </p:nvSpPr>
          <p:spPr>
            <a:xfrm>
              <a:off x="3886200" y="1524000"/>
              <a:ext cx="322524" cy="400110"/>
            </a:xfrm>
            <a:prstGeom prst="rect">
              <a:avLst/>
            </a:prstGeom>
            <a:noFill/>
          </p:spPr>
          <p:txBody>
            <a:bodyPr wrap="none" rtlCol="0">
              <a:spAutoFit/>
            </a:bodyPr>
            <a:lstStyle/>
            <a:p>
              <a:r>
                <a:rPr lang="en-US" sz="2000"/>
                <a:t>F</a:t>
              </a:r>
            </a:p>
          </p:txBody>
        </p:sp>
      </p:grpSp>
      <p:sp>
        <p:nvSpPr>
          <p:cNvPr id="3" name="Rectangle 2"/>
          <p:cNvSpPr/>
          <p:nvPr/>
        </p:nvSpPr>
        <p:spPr>
          <a:xfrm>
            <a:off x="228600" y="5486400"/>
            <a:ext cx="4572000" cy="769441"/>
          </a:xfrm>
          <a:prstGeom prst="rect">
            <a:avLst/>
          </a:prstGeom>
        </p:spPr>
        <p:txBody>
          <a:bodyPr>
            <a:spAutoFit/>
          </a:bodyPr>
          <a:lstStyle/>
          <a:p>
            <a:r>
              <a:rPr lang="en-US" sz="2200">
                <a:latin typeface="+mj-lt"/>
              </a:rPr>
              <a:t>Cyclomatic complexity is 8-7 + 2 = 3</a:t>
            </a:r>
          </a:p>
          <a:p>
            <a:r>
              <a:rPr lang="en-US" sz="2200">
                <a:latin typeface="+mj-lt"/>
              </a:rPr>
              <a:t>or  2 + 1 = 3</a:t>
            </a:r>
          </a:p>
        </p:txBody>
      </p:sp>
      <p:sp>
        <p:nvSpPr>
          <p:cNvPr id="11" name="Rectangle 10"/>
          <p:cNvSpPr/>
          <p:nvPr/>
        </p:nvSpPr>
        <p:spPr>
          <a:xfrm>
            <a:off x="384456" y="1447800"/>
            <a:ext cx="1520544" cy="523220"/>
          </a:xfrm>
          <a:prstGeom prst="rect">
            <a:avLst/>
          </a:prstGeom>
        </p:spPr>
        <p:txBody>
          <a:bodyPr wrap="none">
            <a:spAutoFit/>
          </a:bodyPr>
          <a:lstStyle/>
          <a:p>
            <a:r>
              <a:rPr lang="en-US" sz="2800"/>
              <a:t>Example</a:t>
            </a:r>
          </a:p>
        </p:txBody>
      </p:sp>
      <p:sp>
        <p:nvSpPr>
          <p:cNvPr id="12" name="Slide Number Placeholder 11"/>
          <p:cNvSpPr>
            <a:spLocks noGrp="1"/>
          </p:cNvSpPr>
          <p:nvPr>
            <p:ph type="sldNum" sz="quarter" idx="12"/>
          </p:nvPr>
        </p:nvSpPr>
        <p:spPr/>
        <p:txBody>
          <a:bodyPr/>
          <a:lstStyle/>
          <a:p>
            <a:r>
              <a:rPr lang="en-US"/>
              <a:t>Slide </a:t>
            </a:r>
            <a:fld id="{3900DC13-0C25-439E-AA75-E5DAAC4C3713}" type="slidenum">
              <a:rPr lang="en-US" smtClean="0"/>
              <a:pPr/>
              <a:t>44</a:t>
            </a:fld>
            <a:endParaRPr lang="en-US"/>
          </a:p>
        </p:txBody>
      </p:sp>
    </p:spTree>
    <p:extLst>
      <p:ext uri="{BB962C8B-B14F-4D97-AF65-F5344CB8AC3E}">
        <p14:creationId xmlns:p14="http://schemas.microsoft.com/office/powerpoint/2010/main" val="1400201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4. Static analysis</a:t>
            </a:r>
            <a:br>
              <a:rPr lang="en-GB"/>
            </a:br>
            <a:r>
              <a:rPr lang="en-US"/>
              <a:t>Code structure</a:t>
            </a:r>
          </a:p>
        </p:txBody>
      </p:sp>
      <p:sp>
        <p:nvSpPr>
          <p:cNvPr id="3" name="Content Placeholder 2"/>
          <p:cNvSpPr>
            <a:spLocks noGrp="1"/>
          </p:cNvSpPr>
          <p:nvPr>
            <p:ph idx="1"/>
          </p:nvPr>
        </p:nvSpPr>
        <p:spPr/>
        <p:txBody>
          <a:bodyPr/>
          <a:lstStyle/>
          <a:p>
            <a:r>
              <a:rPr lang="en-US"/>
              <a:t>Control flow structure</a:t>
            </a:r>
          </a:p>
          <a:p>
            <a:r>
              <a:rPr lang="en-US"/>
              <a:t>Data flow structure</a:t>
            </a:r>
          </a:p>
          <a:p>
            <a:r>
              <a:rPr lang="en-US"/>
              <a:t>Data structure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45</a:t>
            </a:fld>
            <a:endParaRPr lang="en-US"/>
          </a:p>
        </p:txBody>
      </p:sp>
    </p:spTree>
    <p:extLst>
      <p:ext uri="{BB962C8B-B14F-4D97-AF65-F5344CB8AC3E}">
        <p14:creationId xmlns:p14="http://schemas.microsoft.com/office/powerpoint/2010/main" val="1245444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normAutofit fontScale="90000"/>
          </a:bodyPr>
          <a:lstStyle/>
          <a:p>
            <a:r>
              <a:rPr lang="en-GB"/>
              <a:t>4. Static analysis</a:t>
            </a:r>
            <a:br>
              <a:rPr lang="en-GB"/>
            </a:br>
            <a:r>
              <a:rPr lang="en-US"/>
              <a:t>Code structure - </a:t>
            </a:r>
            <a:r>
              <a:rPr lang="en-GB"/>
              <a:t>Control flow analysis</a:t>
            </a:r>
          </a:p>
        </p:txBody>
      </p:sp>
      <p:sp>
        <p:nvSpPr>
          <p:cNvPr id="113667" name="Rectangle 3"/>
          <p:cNvSpPr>
            <a:spLocks noGrp="1" noChangeArrowheads="1"/>
          </p:cNvSpPr>
          <p:nvPr>
            <p:ph type="body" idx="1"/>
          </p:nvPr>
        </p:nvSpPr>
        <p:spPr/>
        <p:txBody>
          <a:bodyPr>
            <a:normAutofit/>
          </a:bodyPr>
          <a:lstStyle/>
          <a:p>
            <a:r>
              <a:rPr lang="en-US"/>
              <a:t>Used to discover the </a:t>
            </a:r>
            <a:r>
              <a:rPr lang="en-US" b="1"/>
              <a:t>hierarchical flow of control </a:t>
            </a:r>
            <a:r>
              <a:rPr lang="en-US"/>
              <a:t>within a program</a:t>
            </a:r>
            <a:endParaRPr lang="en-GB"/>
          </a:p>
          <a:p>
            <a:r>
              <a:rPr lang="en-US"/>
              <a:t>To identify</a:t>
            </a:r>
            <a:r>
              <a:rPr lang="en-GB"/>
              <a:t>:</a:t>
            </a:r>
          </a:p>
          <a:p>
            <a:pPr lvl="1"/>
            <a:r>
              <a:rPr lang="en-GB"/>
              <a:t>infinite loops</a:t>
            </a:r>
          </a:p>
          <a:p>
            <a:pPr lvl="1"/>
            <a:r>
              <a:rPr lang="en-GB"/>
              <a:t>multiple entry to loops</a:t>
            </a:r>
          </a:p>
          <a:p>
            <a:pPr lvl="1"/>
            <a:r>
              <a:rPr lang="en-US"/>
              <a:t>unreachable (dead) code,...</a:t>
            </a:r>
          </a:p>
          <a:p>
            <a:r>
              <a:rPr lang="en-US"/>
              <a:t>May use a control-flow graph (CFG) as representation</a:t>
            </a:r>
          </a:p>
          <a:p>
            <a:r>
              <a:rPr lang="en-GB"/>
              <a:t>The code metrics: </a:t>
            </a:r>
            <a:r>
              <a:rPr lang="en-US"/>
              <a:t>number of nested levels or cyclomatic complexity</a:t>
            </a:r>
            <a:endParaRPr lang="en-GB"/>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46</a:t>
            </a:fld>
            <a:endParaRPr lang="en-US"/>
          </a:p>
        </p:txBody>
      </p:sp>
    </p:spTree>
    <p:extLst>
      <p:ext uri="{BB962C8B-B14F-4D97-AF65-F5344CB8AC3E}">
        <p14:creationId xmlns:p14="http://schemas.microsoft.com/office/powerpoint/2010/main" val="198636353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p:cNvSpPr>
            <a:spLocks noGrp="1" noChangeArrowheads="1"/>
          </p:cNvSpPr>
          <p:nvPr>
            <p:ph type="title"/>
          </p:nvPr>
        </p:nvSpPr>
        <p:spPr/>
        <p:txBody>
          <a:bodyPr>
            <a:normAutofit fontScale="90000"/>
          </a:bodyPr>
          <a:lstStyle/>
          <a:p>
            <a:r>
              <a:rPr lang="en-GB"/>
              <a:t>4. Static analysis</a:t>
            </a:r>
            <a:br>
              <a:rPr lang="en-GB"/>
            </a:br>
            <a:r>
              <a:rPr lang="en-US"/>
              <a:t>Code structure - </a:t>
            </a:r>
            <a:r>
              <a:rPr lang="en-GB"/>
              <a:t>Control flow analysis</a:t>
            </a:r>
          </a:p>
        </p:txBody>
      </p:sp>
      <p:sp>
        <p:nvSpPr>
          <p:cNvPr id="131077" name="Rectangle 5"/>
          <p:cNvSpPr>
            <a:spLocks noGrp="1" noChangeArrowheads="1"/>
          </p:cNvSpPr>
          <p:nvPr>
            <p:ph type="body" idx="1"/>
          </p:nvPr>
        </p:nvSpPr>
        <p:spPr/>
        <p:txBody>
          <a:bodyPr/>
          <a:lstStyle/>
          <a:p>
            <a:r>
              <a:rPr lang="en-US"/>
              <a:t>Example</a:t>
            </a:r>
            <a:br>
              <a:rPr lang="en-GB"/>
            </a:br>
            <a:r>
              <a:rPr lang="en-GB"/>
              <a:t> 	</a:t>
            </a:r>
          </a:p>
          <a:p>
            <a:endParaRPr lang="en-GB"/>
          </a:p>
          <a:p>
            <a:endParaRPr lang="en-GB"/>
          </a:p>
          <a:p>
            <a:endParaRPr lang="en-GB"/>
          </a:p>
          <a:p>
            <a:endParaRPr lang="en-GB"/>
          </a:p>
          <a:p>
            <a:endParaRPr lang="en-GB"/>
          </a:p>
          <a:p>
            <a:endParaRPr lang="en-GB"/>
          </a:p>
        </p:txBody>
      </p:sp>
      <p:sp>
        <p:nvSpPr>
          <p:cNvPr id="3" name="Rectangle 2"/>
          <p:cNvSpPr/>
          <p:nvPr/>
        </p:nvSpPr>
        <p:spPr>
          <a:xfrm>
            <a:off x="1447800" y="2286000"/>
            <a:ext cx="4572000" cy="3785652"/>
          </a:xfrm>
          <a:prstGeom prst="rect">
            <a:avLst/>
          </a:prstGeom>
        </p:spPr>
        <p:txBody>
          <a:bodyPr>
            <a:spAutoFit/>
          </a:bodyPr>
          <a:lstStyle/>
          <a:p>
            <a:r>
              <a:rPr lang="en-US" sz="2400">
                <a:latin typeface="+mj-lt"/>
              </a:rPr>
              <a:t>a = 4;</a:t>
            </a:r>
          </a:p>
          <a:p>
            <a:r>
              <a:rPr lang="en-US" sz="2400">
                <a:latin typeface="+mj-lt"/>
              </a:rPr>
              <a:t>b = 15;</a:t>
            </a:r>
          </a:p>
          <a:p>
            <a:r>
              <a:rPr lang="en-US" sz="2400">
                <a:latin typeface="+mj-lt"/>
              </a:rPr>
              <a:t>z = 7;</a:t>
            </a:r>
          </a:p>
          <a:p>
            <a:r>
              <a:rPr lang="en-US" sz="2400">
                <a:latin typeface="+mj-lt"/>
              </a:rPr>
              <a:t>while b &gt; z do</a:t>
            </a:r>
          </a:p>
          <a:p>
            <a:r>
              <a:rPr lang="en-US" sz="2400">
                <a:latin typeface="+mj-lt"/>
              </a:rPr>
              <a:t>      begin</a:t>
            </a:r>
          </a:p>
          <a:p>
            <a:r>
              <a:rPr lang="en-US" sz="2400">
                <a:latin typeface="+mj-lt"/>
              </a:rPr>
              <a:t>	writeln(z);</a:t>
            </a:r>
          </a:p>
          <a:p>
            <a:r>
              <a:rPr lang="en-US" sz="2400">
                <a:latin typeface="+mj-lt"/>
              </a:rPr>
              <a:t>	z++;</a:t>
            </a:r>
          </a:p>
          <a:p>
            <a:r>
              <a:rPr lang="en-US" sz="2400">
                <a:latin typeface="+mj-lt"/>
              </a:rPr>
              <a:t>	if a&gt;b then </a:t>
            </a:r>
          </a:p>
          <a:p>
            <a:r>
              <a:rPr lang="en-US" sz="2400">
                <a:latin typeface="+mj-lt"/>
              </a:rPr>
              <a:t>		b=a;</a:t>
            </a:r>
          </a:p>
          <a:p>
            <a:r>
              <a:rPr lang="en-US" sz="2400">
                <a:latin typeface="+mj-lt"/>
              </a:rPr>
              <a:t>      end</a:t>
            </a:r>
          </a:p>
        </p:txBody>
      </p:sp>
      <p:grpSp>
        <p:nvGrpSpPr>
          <p:cNvPr id="7" name="Group 11"/>
          <p:cNvGrpSpPr>
            <a:grpSpLocks/>
          </p:cNvGrpSpPr>
          <p:nvPr/>
        </p:nvGrpSpPr>
        <p:grpSpPr bwMode="auto">
          <a:xfrm>
            <a:off x="4038600" y="5233452"/>
            <a:ext cx="4478215" cy="420688"/>
            <a:chOff x="2213" y="2058"/>
            <a:chExt cx="3056" cy="265"/>
          </a:xfrm>
        </p:grpSpPr>
        <p:sp>
          <p:nvSpPr>
            <p:cNvPr id="8" name="Rectangle 7"/>
            <p:cNvSpPr>
              <a:spLocks noChangeArrowheads="1"/>
            </p:cNvSpPr>
            <p:nvPr/>
          </p:nvSpPr>
          <p:spPr bwMode="auto">
            <a:xfrm>
              <a:off x="2995" y="2058"/>
              <a:ext cx="227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r>
                <a:rPr lang="en-US" sz="2400">
                  <a:solidFill>
                    <a:srgbClr val="C00000"/>
                  </a:solidFill>
                </a:rPr>
                <a:t>unreachable(dead) code</a:t>
              </a:r>
            </a:p>
          </p:txBody>
        </p:sp>
        <p:sp>
          <p:nvSpPr>
            <p:cNvPr id="9" name="Line 8"/>
            <p:cNvSpPr>
              <a:spLocks noChangeShapeType="1"/>
            </p:cNvSpPr>
            <p:nvPr/>
          </p:nvSpPr>
          <p:spPr bwMode="auto">
            <a:xfrm flipH="1">
              <a:off x="2213" y="2207"/>
              <a:ext cx="756" cy="0"/>
            </a:xfrm>
            <a:prstGeom prst="line">
              <a:avLst/>
            </a:prstGeom>
            <a:noFill/>
            <a:ln w="28575">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C00000"/>
                </a:solidFill>
                <a:latin typeface="+mj-lt"/>
              </a:endParaRPr>
            </a:p>
          </p:txBody>
        </p:sp>
      </p:gr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47</a:t>
            </a:fld>
            <a:endParaRPr lang="en-US"/>
          </a:p>
        </p:txBody>
      </p:sp>
    </p:spTree>
    <p:extLst>
      <p:ext uri="{BB962C8B-B14F-4D97-AF65-F5344CB8AC3E}">
        <p14:creationId xmlns:p14="http://schemas.microsoft.com/office/powerpoint/2010/main" val="3975587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4. Static analysis</a:t>
            </a:r>
            <a:br>
              <a:rPr lang="en-US"/>
            </a:br>
            <a:r>
              <a:rPr lang="en-US"/>
              <a:t>Code structure - Data flow </a:t>
            </a:r>
            <a:r>
              <a:rPr lang="en-GB"/>
              <a:t>analysis</a:t>
            </a:r>
            <a:endParaRPr lang="en-US"/>
          </a:p>
        </p:txBody>
      </p:sp>
      <p:sp>
        <p:nvSpPr>
          <p:cNvPr id="3" name="Content Placeholder 2"/>
          <p:cNvSpPr>
            <a:spLocks noGrp="1"/>
          </p:cNvSpPr>
          <p:nvPr>
            <p:ph idx="1"/>
          </p:nvPr>
        </p:nvSpPr>
        <p:spPr/>
        <p:txBody>
          <a:bodyPr/>
          <a:lstStyle/>
          <a:p>
            <a:r>
              <a:rPr lang="en-US"/>
              <a:t>Focuses on occurrences of variables, following paths </a:t>
            </a:r>
            <a:r>
              <a:rPr lang="en-US" i="1"/>
              <a:t>from</a:t>
            </a:r>
            <a:r>
              <a:rPr lang="en-US"/>
              <a:t> the definitions (an assignment of a value to a variable) of a variable </a:t>
            </a:r>
            <a:r>
              <a:rPr lang="en-US" i="1"/>
              <a:t>to</a:t>
            </a:r>
            <a:r>
              <a:rPr lang="en-US"/>
              <a:t> its usages (a read of a variable’s value)</a:t>
            </a:r>
          </a:p>
          <a:p>
            <a:pPr lvl="1"/>
            <a:r>
              <a:rPr lang="en-US"/>
              <a:t>variables that are never used</a:t>
            </a:r>
          </a:p>
          <a:p>
            <a:pPr lvl="1"/>
            <a:r>
              <a:rPr lang="en-US"/>
              <a:t>referencing a variable with an undefined value </a:t>
            </a:r>
          </a:p>
          <a:p>
            <a:pPr lvl="1"/>
            <a:r>
              <a:rPr lang="en-US"/>
              <a:t>assigning an incorrect or invalid value to a variable,...</a:t>
            </a:r>
          </a:p>
        </p:txBody>
      </p:sp>
      <p:sp>
        <p:nvSpPr>
          <p:cNvPr id="4" name="Rectangle 3"/>
          <p:cNvSpPr>
            <a:spLocks noChangeArrowheads="1"/>
          </p:cNvSpPr>
          <p:nvPr/>
        </p:nvSpPr>
        <p:spPr bwMode="auto">
          <a:xfrm>
            <a:off x="990600" y="4694237"/>
            <a:ext cx="427355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defPPr>
              <a:defRPr lang="en-GB"/>
            </a:defPPr>
            <a:lvl1pPr algn="ctr" rtl="0" eaLnBrk="0" fontAlgn="base" hangingPunct="0">
              <a:spcBef>
                <a:spcPct val="0"/>
              </a:spcBef>
              <a:spcAft>
                <a:spcPct val="0"/>
              </a:spcAft>
              <a:defRPr sz="2400" b="1" kern="1200">
                <a:solidFill>
                  <a:srgbClr val="000000"/>
                </a:solidFill>
                <a:latin typeface="Arial" charset="0"/>
                <a:ea typeface="+mn-ea"/>
                <a:cs typeface="+mn-cs"/>
              </a:defRPr>
            </a:lvl1pPr>
            <a:lvl2pPr marL="457200" algn="ctr" rtl="0" eaLnBrk="0" fontAlgn="base" hangingPunct="0">
              <a:spcBef>
                <a:spcPct val="0"/>
              </a:spcBef>
              <a:spcAft>
                <a:spcPct val="0"/>
              </a:spcAft>
              <a:defRPr sz="2400" b="1" kern="1200">
                <a:solidFill>
                  <a:srgbClr val="000000"/>
                </a:solidFill>
                <a:latin typeface="Arial" charset="0"/>
                <a:ea typeface="+mn-ea"/>
                <a:cs typeface="+mn-cs"/>
              </a:defRPr>
            </a:lvl2pPr>
            <a:lvl3pPr marL="914400" algn="ctr" rtl="0" eaLnBrk="0" fontAlgn="base" hangingPunct="0">
              <a:spcBef>
                <a:spcPct val="0"/>
              </a:spcBef>
              <a:spcAft>
                <a:spcPct val="0"/>
              </a:spcAft>
              <a:defRPr sz="2400" b="1" kern="1200">
                <a:solidFill>
                  <a:srgbClr val="000000"/>
                </a:solidFill>
                <a:latin typeface="Arial" charset="0"/>
                <a:ea typeface="+mn-ea"/>
                <a:cs typeface="+mn-cs"/>
              </a:defRPr>
            </a:lvl3pPr>
            <a:lvl4pPr marL="1371600" algn="ctr" rtl="0" eaLnBrk="0" fontAlgn="base" hangingPunct="0">
              <a:spcBef>
                <a:spcPct val="0"/>
              </a:spcBef>
              <a:spcAft>
                <a:spcPct val="0"/>
              </a:spcAft>
              <a:defRPr sz="2400" b="1" kern="1200">
                <a:solidFill>
                  <a:srgbClr val="000000"/>
                </a:solidFill>
                <a:latin typeface="Arial" charset="0"/>
                <a:ea typeface="+mn-ea"/>
                <a:cs typeface="+mn-cs"/>
              </a:defRPr>
            </a:lvl4pPr>
            <a:lvl5pPr marL="1828800" algn="ctr" rtl="0" eaLnBrk="0" fontAlgn="base" hangingPunct="0">
              <a:spcBef>
                <a:spcPct val="0"/>
              </a:spcBef>
              <a:spcAft>
                <a:spcPct val="0"/>
              </a:spcAft>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a:lstStyle>
          <a:p>
            <a:pPr marL="342900" indent="-342900" algn="l">
              <a:lnSpc>
                <a:spcPct val="93000"/>
              </a:lnSpc>
              <a:spcBef>
                <a:spcPct val="47000"/>
              </a:spcBef>
            </a:pPr>
            <a:r>
              <a:rPr lang="en-GB">
                <a:solidFill>
                  <a:schemeClr val="tx1"/>
                </a:solidFill>
              </a:rPr>
              <a:t>x = y + z</a:t>
            </a:r>
          </a:p>
          <a:p>
            <a:pPr marL="342900" indent="-342900" algn="l">
              <a:lnSpc>
                <a:spcPct val="93000"/>
              </a:lnSpc>
              <a:spcBef>
                <a:spcPct val="47000"/>
              </a:spcBef>
            </a:pPr>
            <a:r>
              <a:rPr lang="en-GB">
                <a:solidFill>
                  <a:schemeClr val="tx1"/>
                </a:solidFill>
              </a:rPr>
              <a:t>IF a &gt; b THEN read(S)</a:t>
            </a:r>
          </a:p>
        </p:txBody>
      </p:sp>
      <p:grpSp>
        <p:nvGrpSpPr>
          <p:cNvPr id="5" name="Group 4"/>
          <p:cNvGrpSpPr>
            <a:grpSpLocks/>
          </p:cNvGrpSpPr>
          <p:nvPr/>
        </p:nvGrpSpPr>
        <p:grpSpPr bwMode="auto">
          <a:xfrm>
            <a:off x="2654300" y="4403733"/>
            <a:ext cx="5235575" cy="500063"/>
            <a:chOff x="2430" y="2715"/>
            <a:chExt cx="3298" cy="315"/>
          </a:xfrm>
        </p:grpSpPr>
        <p:sp>
          <p:nvSpPr>
            <p:cNvPr id="10" name="Rectangle 9"/>
            <p:cNvSpPr>
              <a:spLocks noChangeArrowheads="1"/>
            </p:cNvSpPr>
            <p:nvPr/>
          </p:nvSpPr>
          <p:spPr bwMode="auto">
            <a:xfrm>
              <a:off x="2994" y="2715"/>
              <a:ext cx="273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GB"/>
              </a:defPPr>
              <a:lvl1pPr algn="ctr" rtl="0" eaLnBrk="0" fontAlgn="base" hangingPunct="0">
                <a:spcBef>
                  <a:spcPct val="0"/>
                </a:spcBef>
                <a:spcAft>
                  <a:spcPct val="0"/>
                </a:spcAft>
                <a:defRPr sz="2400" b="1" kern="1200">
                  <a:solidFill>
                    <a:srgbClr val="000000"/>
                  </a:solidFill>
                  <a:latin typeface="Arial" charset="0"/>
                  <a:ea typeface="+mn-ea"/>
                  <a:cs typeface="+mn-cs"/>
                </a:defRPr>
              </a:lvl1pPr>
              <a:lvl2pPr marL="457200" algn="ctr" rtl="0" eaLnBrk="0" fontAlgn="base" hangingPunct="0">
                <a:spcBef>
                  <a:spcPct val="0"/>
                </a:spcBef>
                <a:spcAft>
                  <a:spcPct val="0"/>
                </a:spcAft>
                <a:defRPr sz="2400" b="1" kern="1200">
                  <a:solidFill>
                    <a:srgbClr val="000000"/>
                  </a:solidFill>
                  <a:latin typeface="Arial" charset="0"/>
                  <a:ea typeface="+mn-ea"/>
                  <a:cs typeface="+mn-cs"/>
                </a:defRPr>
              </a:lvl2pPr>
              <a:lvl3pPr marL="914400" algn="ctr" rtl="0" eaLnBrk="0" fontAlgn="base" hangingPunct="0">
                <a:spcBef>
                  <a:spcPct val="0"/>
                </a:spcBef>
                <a:spcAft>
                  <a:spcPct val="0"/>
                </a:spcAft>
                <a:defRPr sz="2400" b="1" kern="1200">
                  <a:solidFill>
                    <a:srgbClr val="000000"/>
                  </a:solidFill>
                  <a:latin typeface="Arial" charset="0"/>
                  <a:ea typeface="+mn-ea"/>
                  <a:cs typeface="+mn-cs"/>
                </a:defRPr>
              </a:lvl3pPr>
              <a:lvl4pPr marL="1371600" algn="ctr" rtl="0" eaLnBrk="0" fontAlgn="base" hangingPunct="0">
                <a:spcBef>
                  <a:spcPct val="0"/>
                </a:spcBef>
                <a:spcAft>
                  <a:spcPct val="0"/>
                </a:spcAft>
                <a:defRPr sz="2400" b="1" kern="1200">
                  <a:solidFill>
                    <a:srgbClr val="000000"/>
                  </a:solidFill>
                  <a:latin typeface="Arial" charset="0"/>
                  <a:ea typeface="+mn-ea"/>
                  <a:cs typeface="+mn-cs"/>
                </a:defRPr>
              </a:lvl4pPr>
              <a:lvl5pPr marL="1828800" algn="ctr" rtl="0" eaLnBrk="0" fontAlgn="base" hangingPunct="0">
                <a:spcBef>
                  <a:spcPct val="0"/>
                </a:spcBef>
                <a:spcAft>
                  <a:spcPct val="0"/>
                </a:spcAft>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a:lstStyle>
            <a:p>
              <a:pPr algn="l">
                <a:lnSpc>
                  <a:spcPct val="87000"/>
                </a:lnSpc>
              </a:pPr>
              <a:r>
                <a:rPr lang="en-GB" i="1">
                  <a:solidFill>
                    <a:schemeClr val="hlink"/>
                  </a:solidFill>
                </a:rPr>
                <a:t>x is defined, y and z are used</a:t>
              </a:r>
            </a:p>
          </p:txBody>
        </p:sp>
        <p:sp>
          <p:nvSpPr>
            <p:cNvPr id="11" name="Line 1032"/>
            <p:cNvSpPr>
              <a:spLocks noChangeShapeType="1"/>
            </p:cNvSpPr>
            <p:nvPr/>
          </p:nvSpPr>
          <p:spPr bwMode="auto">
            <a:xfrm flipH="1">
              <a:off x="2430" y="2844"/>
              <a:ext cx="554" cy="186"/>
            </a:xfrm>
            <a:prstGeom prst="line">
              <a:avLst/>
            </a:prstGeom>
            <a:noFill/>
            <a:ln w="28575">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eaLnBrk="0" fontAlgn="base" hangingPunct="0">
                <a:spcBef>
                  <a:spcPct val="0"/>
                </a:spcBef>
                <a:spcAft>
                  <a:spcPct val="0"/>
                </a:spcAft>
                <a:defRPr sz="2400" b="1" kern="1200">
                  <a:solidFill>
                    <a:srgbClr val="000000"/>
                  </a:solidFill>
                  <a:latin typeface="Arial" charset="0"/>
                  <a:ea typeface="+mn-ea"/>
                  <a:cs typeface="+mn-cs"/>
                </a:defRPr>
              </a:lvl1pPr>
              <a:lvl2pPr marL="457200" algn="ctr" rtl="0" eaLnBrk="0" fontAlgn="base" hangingPunct="0">
                <a:spcBef>
                  <a:spcPct val="0"/>
                </a:spcBef>
                <a:spcAft>
                  <a:spcPct val="0"/>
                </a:spcAft>
                <a:defRPr sz="2400" b="1" kern="1200">
                  <a:solidFill>
                    <a:srgbClr val="000000"/>
                  </a:solidFill>
                  <a:latin typeface="Arial" charset="0"/>
                  <a:ea typeface="+mn-ea"/>
                  <a:cs typeface="+mn-cs"/>
                </a:defRPr>
              </a:lvl2pPr>
              <a:lvl3pPr marL="914400" algn="ctr" rtl="0" eaLnBrk="0" fontAlgn="base" hangingPunct="0">
                <a:spcBef>
                  <a:spcPct val="0"/>
                </a:spcBef>
                <a:spcAft>
                  <a:spcPct val="0"/>
                </a:spcAft>
                <a:defRPr sz="2400" b="1" kern="1200">
                  <a:solidFill>
                    <a:srgbClr val="000000"/>
                  </a:solidFill>
                  <a:latin typeface="Arial" charset="0"/>
                  <a:ea typeface="+mn-ea"/>
                  <a:cs typeface="+mn-cs"/>
                </a:defRPr>
              </a:lvl3pPr>
              <a:lvl4pPr marL="1371600" algn="ctr" rtl="0" eaLnBrk="0" fontAlgn="base" hangingPunct="0">
                <a:spcBef>
                  <a:spcPct val="0"/>
                </a:spcBef>
                <a:spcAft>
                  <a:spcPct val="0"/>
                </a:spcAft>
                <a:defRPr sz="2400" b="1" kern="1200">
                  <a:solidFill>
                    <a:srgbClr val="000000"/>
                  </a:solidFill>
                  <a:latin typeface="Arial" charset="0"/>
                  <a:ea typeface="+mn-ea"/>
                  <a:cs typeface="+mn-cs"/>
                </a:defRPr>
              </a:lvl4pPr>
              <a:lvl5pPr marL="1828800" algn="ctr" rtl="0" eaLnBrk="0" fontAlgn="base" hangingPunct="0">
                <a:spcBef>
                  <a:spcPct val="0"/>
                </a:spcBef>
                <a:spcAft>
                  <a:spcPct val="0"/>
                </a:spcAft>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a:lstStyle>
            <a:p>
              <a:endParaRPr lang="en-US"/>
            </a:p>
          </p:txBody>
        </p:sp>
      </p:grpSp>
      <p:grpSp>
        <p:nvGrpSpPr>
          <p:cNvPr id="6" name="Group 5"/>
          <p:cNvGrpSpPr>
            <a:grpSpLocks/>
          </p:cNvGrpSpPr>
          <p:nvPr/>
        </p:nvGrpSpPr>
        <p:grpSpPr bwMode="auto">
          <a:xfrm>
            <a:off x="2012950" y="5451475"/>
            <a:ext cx="5464175" cy="796925"/>
            <a:chOff x="2026" y="3375"/>
            <a:chExt cx="3442" cy="502"/>
          </a:xfrm>
        </p:grpSpPr>
        <p:sp>
          <p:nvSpPr>
            <p:cNvPr id="7" name="Rectangle 6"/>
            <p:cNvSpPr>
              <a:spLocks noChangeArrowheads="1"/>
            </p:cNvSpPr>
            <p:nvPr/>
          </p:nvSpPr>
          <p:spPr bwMode="auto">
            <a:xfrm>
              <a:off x="2692" y="3645"/>
              <a:ext cx="2776"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GB"/>
              </a:defPPr>
              <a:lvl1pPr algn="ctr" rtl="0" eaLnBrk="0" fontAlgn="base" hangingPunct="0">
                <a:spcBef>
                  <a:spcPct val="0"/>
                </a:spcBef>
                <a:spcAft>
                  <a:spcPct val="0"/>
                </a:spcAft>
                <a:defRPr sz="2400" b="1" kern="1200">
                  <a:solidFill>
                    <a:srgbClr val="000000"/>
                  </a:solidFill>
                  <a:latin typeface="Arial" charset="0"/>
                  <a:ea typeface="+mn-ea"/>
                  <a:cs typeface="+mn-cs"/>
                </a:defRPr>
              </a:lvl1pPr>
              <a:lvl2pPr marL="457200" algn="ctr" rtl="0" eaLnBrk="0" fontAlgn="base" hangingPunct="0">
                <a:spcBef>
                  <a:spcPct val="0"/>
                </a:spcBef>
                <a:spcAft>
                  <a:spcPct val="0"/>
                </a:spcAft>
                <a:defRPr sz="2400" b="1" kern="1200">
                  <a:solidFill>
                    <a:srgbClr val="000000"/>
                  </a:solidFill>
                  <a:latin typeface="Arial" charset="0"/>
                  <a:ea typeface="+mn-ea"/>
                  <a:cs typeface="+mn-cs"/>
                </a:defRPr>
              </a:lvl2pPr>
              <a:lvl3pPr marL="914400" algn="ctr" rtl="0" eaLnBrk="0" fontAlgn="base" hangingPunct="0">
                <a:spcBef>
                  <a:spcPct val="0"/>
                </a:spcBef>
                <a:spcAft>
                  <a:spcPct val="0"/>
                </a:spcAft>
                <a:defRPr sz="2400" b="1" kern="1200">
                  <a:solidFill>
                    <a:srgbClr val="000000"/>
                  </a:solidFill>
                  <a:latin typeface="Arial" charset="0"/>
                  <a:ea typeface="+mn-ea"/>
                  <a:cs typeface="+mn-cs"/>
                </a:defRPr>
              </a:lvl3pPr>
              <a:lvl4pPr marL="1371600" algn="ctr" rtl="0" eaLnBrk="0" fontAlgn="base" hangingPunct="0">
                <a:spcBef>
                  <a:spcPct val="0"/>
                </a:spcBef>
                <a:spcAft>
                  <a:spcPct val="0"/>
                </a:spcAft>
                <a:defRPr sz="2400" b="1" kern="1200">
                  <a:solidFill>
                    <a:srgbClr val="000000"/>
                  </a:solidFill>
                  <a:latin typeface="Arial" charset="0"/>
                  <a:ea typeface="+mn-ea"/>
                  <a:cs typeface="+mn-cs"/>
                </a:defRPr>
              </a:lvl4pPr>
              <a:lvl5pPr marL="1828800" algn="ctr" rtl="0" eaLnBrk="0" fontAlgn="base" hangingPunct="0">
                <a:spcBef>
                  <a:spcPct val="0"/>
                </a:spcBef>
                <a:spcAft>
                  <a:spcPct val="0"/>
                </a:spcAft>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a:lstStyle>
            <a:p>
              <a:pPr algn="l">
                <a:lnSpc>
                  <a:spcPct val="87000"/>
                </a:lnSpc>
              </a:pPr>
              <a:r>
                <a:rPr lang="en-GB" i="1">
                  <a:solidFill>
                    <a:schemeClr val="hlink"/>
                  </a:solidFill>
                </a:rPr>
                <a:t>a and b are used, S is defined</a:t>
              </a:r>
            </a:p>
          </p:txBody>
        </p:sp>
        <p:sp>
          <p:nvSpPr>
            <p:cNvPr id="8" name="Line 1033"/>
            <p:cNvSpPr>
              <a:spLocks noChangeShapeType="1"/>
            </p:cNvSpPr>
            <p:nvPr/>
          </p:nvSpPr>
          <p:spPr bwMode="auto">
            <a:xfrm flipH="1" flipV="1">
              <a:off x="2026" y="3449"/>
              <a:ext cx="656" cy="279"/>
            </a:xfrm>
            <a:prstGeom prst="line">
              <a:avLst/>
            </a:prstGeom>
            <a:noFill/>
            <a:ln w="381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eaLnBrk="0" fontAlgn="base" hangingPunct="0">
                <a:spcBef>
                  <a:spcPct val="0"/>
                </a:spcBef>
                <a:spcAft>
                  <a:spcPct val="0"/>
                </a:spcAft>
                <a:defRPr sz="2400" b="1" kern="1200">
                  <a:solidFill>
                    <a:srgbClr val="000000"/>
                  </a:solidFill>
                  <a:latin typeface="Arial" charset="0"/>
                  <a:ea typeface="+mn-ea"/>
                  <a:cs typeface="+mn-cs"/>
                </a:defRPr>
              </a:lvl1pPr>
              <a:lvl2pPr marL="457200" algn="ctr" rtl="0" eaLnBrk="0" fontAlgn="base" hangingPunct="0">
                <a:spcBef>
                  <a:spcPct val="0"/>
                </a:spcBef>
                <a:spcAft>
                  <a:spcPct val="0"/>
                </a:spcAft>
                <a:defRPr sz="2400" b="1" kern="1200">
                  <a:solidFill>
                    <a:srgbClr val="000000"/>
                  </a:solidFill>
                  <a:latin typeface="Arial" charset="0"/>
                  <a:ea typeface="+mn-ea"/>
                  <a:cs typeface="+mn-cs"/>
                </a:defRPr>
              </a:lvl2pPr>
              <a:lvl3pPr marL="914400" algn="ctr" rtl="0" eaLnBrk="0" fontAlgn="base" hangingPunct="0">
                <a:spcBef>
                  <a:spcPct val="0"/>
                </a:spcBef>
                <a:spcAft>
                  <a:spcPct val="0"/>
                </a:spcAft>
                <a:defRPr sz="2400" b="1" kern="1200">
                  <a:solidFill>
                    <a:srgbClr val="000000"/>
                  </a:solidFill>
                  <a:latin typeface="Arial" charset="0"/>
                  <a:ea typeface="+mn-ea"/>
                  <a:cs typeface="+mn-cs"/>
                </a:defRPr>
              </a:lvl3pPr>
              <a:lvl4pPr marL="1371600" algn="ctr" rtl="0" eaLnBrk="0" fontAlgn="base" hangingPunct="0">
                <a:spcBef>
                  <a:spcPct val="0"/>
                </a:spcBef>
                <a:spcAft>
                  <a:spcPct val="0"/>
                </a:spcAft>
                <a:defRPr sz="2400" b="1" kern="1200">
                  <a:solidFill>
                    <a:srgbClr val="000000"/>
                  </a:solidFill>
                  <a:latin typeface="Arial" charset="0"/>
                  <a:ea typeface="+mn-ea"/>
                  <a:cs typeface="+mn-cs"/>
                </a:defRPr>
              </a:lvl4pPr>
              <a:lvl5pPr marL="1828800" algn="ctr" rtl="0" eaLnBrk="0" fontAlgn="base" hangingPunct="0">
                <a:spcBef>
                  <a:spcPct val="0"/>
                </a:spcBef>
                <a:spcAft>
                  <a:spcPct val="0"/>
                </a:spcAft>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a:lstStyle>
            <a:p>
              <a:endParaRPr lang="en-US"/>
            </a:p>
          </p:txBody>
        </p:sp>
        <p:sp>
          <p:nvSpPr>
            <p:cNvPr id="9" name="Line 1038"/>
            <p:cNvSpPr>
              <a:spLocks noChangeShapeType="1"/>
            </p:cNvSpPr>
            <p:nvPr/>
          </p:nvSpPr>
          <p:spPr bwMode="auto">
            <a:xfrm flipH="1" flipV="1">
              <a:off x="3447" y="3375"/>
              <a:ext cx="894" cy="290"/>
            </a:xfrm>
            <a:prstGeom prst="line">
              <a:avLst/>
            </a:prstGeom>
            <a:noFill/>
            <a:ln w="381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eaLnBrk="0" fontAlgn="base" hangingPunct="0">
                <a:spcBef>
                  <a:spcPct val="0"/>
                </a:spcBef>
                <a:spcAft>
                  <a:spcPct val="0"/>
                </a:spcAft>
                <a:defRPr sz="2400" b="1" kern="1200">
                  <a:solidFill>
                    <a:srgbClr val="000000"/>
                  </a:solidFill>
                  <a:latin typeface="Arial" charset="0"/>
                  <a:ea typeface="+mn-ea"/>
                  <a:cs typeface="+mn-cs"/>
                </a:defRPr>
              </a:lvl1pPr>
              <a:lvl2pPr marL="457200" algn="ctr" rtl="0" eaLnBrk="0" fontAlgn="base" hangingPunct="0">
                <a:spcBef>
                  <a:spcPct val="0"/>
                </a:spcBef>
                <a:spcAft>
                  <a:spcPct val="0"/>
                </a:spcAft>
                <a:defRPr sz="2400" b="1" kern="1200">
                  <a:solidFill>
                    <a:srgbClr val="000000"/>
                  </a:solidFill>
                  <a:latin typeface="Arial" charset="0"/>
                  <a:ea typeface="+mn-ea"/>
                  <a:cs typeface="+mn-cs"/>
                </a:defRPr>
              </a:lvl2pPr>
              <a:lvl3pPr marL="914400" algn="ctr" rtl="0" eaLnBrk="0" fontAlgn="base" hangingPunct="0">
                <a:spcBef>
                  <a:spcPct val="0"/>
                </a:spcBef>
                <a:spcAft>
                  <a:spcPct val="0"/>
                </a:spcAft>
                <a:defRPr sz="2400" b="1" kern="1200">
                  <a:solidFill>
                    <a:srgbClr val="000000"/>
                  </a:solidFill>
                  <a:latin typeface="Arial" charset="0"/>
                  <a:ea typeface="+mn-ea"/>
                  <a:cs typeface="+mn-cs"/>
                </a:defRPr>
              </a:lvl3pPr>
              <a:lvl4pPr marL="1371600" algn="ctr" rtl="0" eaLnBrk="0" fontAlgn="base" hangingPunct="0">
                <a:spcBef>
                  <a:spcPct val="0"/>
                </a:spcBef>
                <a:spcAft>
                  <a:spcPct val="0"/>
                </a:spcAft>
                <a:defRPr sz="2400" b="1" kern="1200">
                  <a:solidFill>
                    <a:srgbClr val="000000"/>
                  </a:solidFill>
                  <a:latin typeface="Arial" charset="0"/>
                  <a:ea typeface="+mn-ea"/>
                  <a:cs typeface="+mn-cs"/>
                </a:defRPr>
              </a:lvl4pPr>
              <a:lvl5pPr marL="1828800" algn="ctr" rtl="0" eaLnBrk="0" fontAlgn="base" hangingPunct="0">
                <a:spcBef>
                  <a:spcPct val="0"/>
                </a:spcBef>
                <a:spcAft>
                  <a:spcPct val="0"/>
                </a:spcAft>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a:lstStyle>
            <a:p>
              <a:endParaRPr lang="en-US"/>
            </a:p>
          </p:txBody>
        </p:sp>
      </p:grpSp>
      <p:sp>
        <p:nvSpPr>
          <p:cNvPr id="12" name="Slide Number Placeholder 11"/>
          <p:cNvSpPr>
            <a:spLocks noGrp="1"/>
          </p:cNvSpPr>
          <p:nvPr>
            <p:ph type="sldNum" sz="quarter" idx="12"/>
          </p:nvPr>
        </p:nvSpPr>
        <p:spPr/>
        <p:txBody>
          <a:bodyPr/>
          <a:lstStyle/>
          <a:p>
            <a:r>
              <a:rPr lang="en-US"/>
              <a:t>Slide </a:t>
            </a:r>
            <a:fld id="{3900DC13-0C25-439E-AA75-E5DAAC4C3713}" type="slidenum">
              <a:rPr lang="en-US" smtClean="0"/>
              <a:pPr/>
              <a:t>48</a:t>
            </a:fld>
            <a:endParaRPr lang="en-US"/>
          </a:p>
        </p:txBody>
      </p:sp>
    </p:spTree>
    <p:extLst>
      <p:ext uri="{BB962C8B-B14F-4D97-AF65-F5344CB8AC3E}">
        <p14:creationId xmlns:p14="http://schemas.microsoft.com/office/powerpoint/2010/main" val="162976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normAutofit fontScale="90000"/>
          </a:bodyPr>
          <a:lstStyle/>
          <a:p>
            <a:r>
              <a:rPr lang="en-GB"/>
              <a:t>4. Static analysis</a:t>
            </a:r>
            <a:br>
              <a:rPr lang="en-GB"/>
            </a:br>
            <a:r>
              <a:rPr lang="en-US"/>
              <a:t>Code structure - Data flow </a:t>
            </a:r>
            <a:r>
              <a:rPr lang="en-GB"/>
              <a:t>analysis</a:t>
            </a:r>
          </a:p>
        </p:txBody>
      </p:sp>
      <p:sp>
        <p:nvSpPr>
          <p:cNvPr id="5" name="Content Placeholder 4"/>
          <p:cNvSpPr>
            <a:spLocks noGrp="1"/>
          </p:cNvSpPr>
          <p:nvPr>
            <p:ph idx="1"/>
          </p:nvPr>
        </p:nvSpPr>
        <p:spPr/>
        <p:txBody>
          <a:bodyPr/>
          <a:lstStyle/>
          <a:p>
            <a:r>
              <a:rPr lang="en-US"/>
              <a:t>Example</a:t>
            </a:r>
          </a:p>
        </p:txBody>
      </p:sp>
      <p:sp>
        <p:nvSpPr>
          <p:cNvPr id="116739" name="Rectangle 3"/>
          <p:cNvSpPr>
            <a:spLocks noChangeArrowheads="1"/>
          </p:cNvSpPr>
          <p:nvPr/>
        </p:nvSpPr>
        <p:spPr bwMode="auto">
          <a:xfrm>
            <a:off x="762000" y="2214564"/>
            <a:ext cx="2639158" cy="424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342900" indent="-342900" algn="l">
              <a:lnSpc>
                <a:spcPct val="88000"/>
              </a:lnSpc>
              <a:spcBef>
                <a:spcPct val="43000"/>
              </a:spcBef>
            </a:pPr>
            <a:r>
              <a:rPr lang="en-GB" sz="2400">
                <a:solidFill>
                  <a:schemeClr val="tx1"/>
                </a:solidFill>
                <a:latin typeface="+mj-lt"/>
              </a:rPr>
              <a:t>n = 0</a:t>
            </a:r>
          </a:p>
          <a:p>
            <a:pPr marL="342900" indent="-342900" algn="l">
              <a:lnSpc>
                <a:spcPct val="88000"/>
              </a:lnSpc>
              <a:spcBef>
                <a:spcPct val="43000"/>
              </a:spcBef>
            </a:pPr>
            <a:r>
              <a:rPr lang="en-GB" sz="2400">
                <a:solidFill>
                  <a:schemeClr val="tx1"/>
                </a:solidFill>
                <a:latin typeface="+mj-lt"/>
              </a:rPr>
              <a:t>read(x)</a:t>
            </a:r>
          </a:p>
          <a:p>
            <a:pPr marL="342900" indent="-342900" algn="l">
              <a:lnSpc>
                <a:spcPct val="88000"/>
              </a:lnSpc>
              <a:spcBef>
                <a:spcPct val="43000"/>
              </a:spcBef>
            </a:pPr>
            <a:r>
              <a:rPr lang="en-GB" sz="2400">
                <a:solidFill>
                  <a:schemeClr val="tx1"/>
                </a:solidFill>
                <a:latin typeface="+mj-lt"/>
              </a:rPr>
              <a:t>n = 1</a:t>
            </a:r>
          </a:p>
          <a:p>
            <a:pPr marL="342900" indent="-342900" algn="l">
              <a:lnSpc>
                <a:spcPct val="88000"/>
              </a:lnSpc>
              <a:spcBef>
                <a:spcPct val="43000"/>
              </a:spcBef>
            </a:pPr>
            <a:r>
              <a:rPr lang="en-GB" sz="2400">
                <a:solidFill>
                  <a:schemeClr val="tx1"/>
                </a:solidFill>
                <a:latin typeface="+mj-lt"/>
              </a:rPr>
              <a:t>while x &gt; y do</a:t>
            </a:r>
          </a:p>
          <a:p>
            <a:pPr marL="342900" indent="-342900" algn="l">
              <a:lnSpc>
                <a:spcPct val="88000"/>
              </a:lnSpc>
              <a:spcBef>
                <a:spcPct val="43000"/>
              </a:spcBef>
            </a:pPr>
            <a:r>
              <a:rPr lang="en-GB" sz="2400">
                <a:solidFill>
                  <a:schemeClr val="tx1"/>
                </a:solidFill>
                <a:latin typeface="+mj-lt"/>
              </a:rPr>
              <a:t>	begin</a:t>
            </a:r>
          </a:p>
          <a:p>
            <a:pPr marL="342900" indent="-342900" algn="l">
              <a:lnSpc>
                <a:spcPct val="88000"/>
              </a:lnSpc>
              <a:spcBef>
                <a:spcPct val="43000"/>
              </a:spcBef>
            </a:pPr>
            <a:r>
              <a:rPr lang="en-GB" sz="2400">
                <a:solidFill>
                  <a:schemeClr val="tx1"/>
                </a:solidFill>
                <a:latin typeface="+mj-lt"/>
              </a:rPr>
              <a:t>	   read (y)</a:t>
            </a:r>
          </a:p>
          <a:p>
            <a:pPr marL="342900" indent="-342900" algn="l">
              <a:lnSpc>
                <a:spcPct val="88000"/>
              </a:lnSpc>
              <a:spcBef>
                <a:spcPct val="43000"/>
              </a:spcBef>
            </a:pPr>
            <a:r>
              <a:rPr lang="en-GB" sz="2400">
                <a:solidFill>
                  <a:schemeClr val="tx1"/>
                </a:solidFill>
                <a:latin typeface="+mj-lt"/>
              </a:rPr>
              <a:t>	   write( n*y)</a:t>
            </a:r>
          </a:p>
          <a:p>
            <a:pPr marL="342900" indent="-342900" algn="l">
              <a:lnSpc>
                <a:spcPct val="88000"/>
              </a:lnSpc>
              <a:spcBef>
                <a:spcPct val="43000"/>
              </a:spcBef>
            </a:pPr>
            <a:r>
              <a:rPr lang="en-GB" sz="2400">
                <a:solidFill>
                  <a:schemeClr val="tx1"/>
                </a:solidFill>
                <a:latin typeface="+mj-lt"/>
              </a:rPr>
              <a:t>	   x = x - n</a:t>
            </a:r>
          </a:p>
          <a:p>
            <a:pPr marL="342900" indent="-342900" algn="l">
              <a:lnSpc>
                <a:spcPct val="88000"/>
              </a:lnSpc>
              <a:spcBef>
                <a:spcPct val="43000"/>
              </a:spcBef>
            </a:pPr>
            <a:r>
              <a:rPr lang="en-GB" sz="2400">
                <a:solidFill>
                  <a:schemeClr val="tx1"/>
                </a:solidFill>
                <a:latin typeface="+mj-lt"/>
              </a:rPr>
              <a:t>	end</a:t>
            </a:r>
          </a:p>
        </p:txBody>
      </p:sp>
      <p:grpSp>
        <p:nvGrpSpPr>
          <p:cNvPr id="116746" name="Group 10"/>
          <p:cNvGrpSpPr>
            <a:grpSpLocks/>
          </p:cNvGrpSpPr>
          <p:nvPr/>
        </p:nvGrpSpPr>
        <p:grpSpPr bwMode="auto">
          <a:xfrm>
            <a:off x="1676400" y="2428876"/>
            <a:ext cx="5772150" cy="976313"/>
            <a:chOff x="1407" y="1369"/>
            <a:chExt cx="3939" cy="615"/>
          </a:xfrm>
        </p:grpSpPr>
        <p:sp>
          <p:nvSpPr>
            <p:cNvPr id="116740" name="Rectangle 4"/>
            <p:cNvSpPr>
              <a:spLocks noChangeArrowheads="1"/>
            </p:cNvSpPr>
            <p:nvPr/>
          </p:nvSpPr>
          <p:spPr bwMode="auto">
            <a:xfrm>
              <a:off x="2626" y="1547"/>
              <a:ext cx="2720"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a:lnSpc>
                  <a:spcPct val="87000"/>
                </a:lnSpc>
              </a:pPr>
              <a:r>
                <a:rPr lang="en-GB" sz="2400" i="1">
                  <a:solidFill>
                    <a:srgbClr val="C00000"/>
                  </a:solidFill>
                  <a:latin typeface="+mj-lt"/>
                </a:rPr>
                <a:t>Data flow </a:t>
              </a:r>
              <a:r>
                <a:rPr lang="en-GB" sz="2400" i="1" u="sng">
                  <a:solidFill>
                    <a:srgbClr val="C00000"/>
                  </a:solidFill>
                  <a:latin typeface="+mj-lt"/>
                </a:rPr>
                <a:t>anomaly</a:t>
              </a:r>
              <a:r>
                <a:rPr lang="en-GB" sz="2400" i="1">
                  <a:solidFill>
                    <a:srgbClr val="C00000"/>
                  </a:solidFill>
                  <a:latin typeface="+mj-lt"/>
                </a:rPr>
                <a:t>: </a:t>
              </a:r>
              <a:r>
                <a:rPr lang="en-GB" sz="2400" b="1" i="1">
                  <a:solidFill>
                    <a:srgbClr val="C00000"/>
                  </a:solidFill>
                  <a:latin typeface="+mj-lt"/>
                </a:rPr>
                <a:t>n is</a:t>
              </a:r>
            </a:p>
            <a:p>
              <a:pPr algn="l">
                <a:lnSpc>
                  <a:spcPct val="87000"/>
                </a:lnSpc>
              </a:pPr>
              <a:r>
                <a:rPr lang="en-GB" sz="2400" b="1" i="1">
                  <a:solidFill>
                    <a:srgbClr val="C00000"/>
                  </a:solidFill>
                  <a:latin typeface="+mj-lt"/>
                </a:rPr>
                <a:t>re-defined</a:t>
              </a:r>
              <a:r>
                <a:rPr lang="en-GB" sz="2400" i="1">
                  <a:solidFill>
                    <a:srgbClr val="C00000"/>
                  </a:solidFill>
                  <a:latin typeface="+mj-lt"/>
                </a:rPr>
                <a:t> without being used</a:t>
              </a:r>
            </a:p>
          </p:txBody>
        </p:sp>
        <p:sp>
          <p:nvSpPr>
            <p:cNvPr id="116741" name="Line 5"/>
            <p:cNvSpPr>
              <a:spLocks noChangeShapeType="1"/>
            </p:cNvSpPr>
            <p:nvPr/>
          </p:nvSpPr>
          <p:spPr bwMode="auto">
            <a:xfrm flipH="1">
              <a:off x="1407" y="1741"/>
              <a:ext cx="1108" cy="186"/>
            </a:xfrm>
            <a:prstGeom prst="line">
              <a:avLst/>
            </a:prstGeom>
            <a:noFill/>
            <a:ln w="28575">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C00000"/>
                </a:solidFill>
                <a:latin typeface="+mj-lt"/>
              </a:endParaRPr>
            </a:p>
          </p:txBody>
        </p:sp>
        <p:sp>
          <p:nvSpPr>
            <p:cNvPr id="116742" name="Line 6"/>
            <p:cNvSpPr>
              <a:spLocks noChangeShapeType="1"/>
            </p:cNvSpPr>
            <p:nvPr/>
          </p:nvSpPr>
          <p:spPr bwMode="auto">
            <a:xfrm flipH="1" flipV="1">
              <a:off x="1457" y="1369"/>
              <a:ext cx="1058" cy="326"/>
            </a:xfrm>
            <a:prstGeom prst="line">
              <a:avLst/>
            </a:prstGeom>
            <a:noFill/>
            <a:ln w="28575">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C00000"/>
                </a:solidFill>
                <a:latin typeface="+mj-lt"/>
              </a:endParaRPr>
            </a:p>
          </p:txBody>
        </p:sp>
      </p:grpSp>
      <p:grpSp>
        <p:nvGrpSpPr>
          <p:cNvPr id="116747" name="Group 11"/>
          <p:cNvGrpSpPr>
            <a:grpSpLocks/>
          </p:cNvGrpSpPr>
          <p:nvPr/>
        </p:nvGrpSpPr>
        <p:grpSpPr bwMode="auto">
          <a:xfrm>
            <a:off x="2819400" y="3648078"/>
            <a:ext cx="4592515" cy="693738"/>
            <a:chOff x="2213" y="2106"/>
            <a:chExt cx="3134" cy="437"/>
          </a:xfrm>
        </p:grpSpPr>
        <p:sp>
          <p:nvSpPr>
            <p:cNvPr id="116743" name="Rectangle 7"/>
            <p:cNvSpPr>
              <a:spLocks noChangeArrowheads="1"/>
            </p:cNvSpPr>
            <p:nvPr/>
          </p:nvSpPr>
          <p:spPr bwMode="auto">
            <a:xfrm>
              <a:off x="2995" y="2106"/>
              <a:ext cx="2352"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a:lnSpc>
                  <a:spcPct val="87000"/>
                </a:lnSpc>
              </a:pPr>
              <a:r>
                <a:rPr lang="en-GB" sz="2400" i="1">
                  <a:solidFill>
                    <a:srgbClr val="C00000"/>
                  </a:solidFill>
                  <a:latin typeface="+mj-lt"/>
                </a:rPr>
                <a:t>Data flow </a:t>
              </a:r>
              <a:r>
                <a:rPr lang="en-GB" sz="2400" i="1" u="sng">
                  <a:solidFill>
                    <a:srgbClr val="C00000"/>
                  </a:solidFill>
                  <a:latin typeface="+mj-lt"/>
                </a:rPr>
                <a:t>fault</a:t>
              </a:r>
              <a:r>
                <a:rPr lang="en-GB" sz="2400" i="1">
                  <a:solidFill>
                    <a:srgbClr val="C00000"/>
                  </a:solidFill>
                  <a:latin typeface="+mj-lt"/>
                </a:rPr>
                <a:t>: </a:t>
              </a:r>
              <a:r>
                <a:rPr lang="en-GB" sz="2400" b="1" i="1">
                  <a:solidFill>
                    <a:srgbClr val="C00000"/>
                  </a:solidFill>
                  <a:latin typeface="+mj-lt"/>
                </a:rPr>
                <a:t>y is used</a:t>
              </a:r>
            </a:p>
            <a:p>
              <a:pPr algn="l">
                <a:lnSpc>
                  <a:spcPct val="87000"/>
                </a:lnSpc>
              </a:pPr>
              <a:r>
                <a:rPr lang="en-GB" sz="2400" b="1" i="1">
                  <a:solidFill>
                    <a:srgbClr val="C00000"/>
                  </a:solidFill>
                  <a:latin typeface="+mj-lt"/>
                </a:rPr>
                <a:t>before it has been defined</a:t>
              </a:r>
            </a:p>
          </p:txBody>
        </p:sp>
        <p:sp>
          <p:nvSpPr>
            <p:cNvPr id="116744" name="Line 8"/>
            <p:cNvSpPr>
              <a:spLocks noChangeShapeType="1"/>
            </p:cNvSpPr>
            <p:nvPr/>
          </p:nvSpPr>
          <p:spPr bwMode="auto">
            <a:xfrm flipH="1">
              <a:off x="2213" y="2207"/>
              <a:ext cx="756" cy="0"/>
            </a:xfrm>
            <a:prstGeom prst="line">
              <a:avLst/>
            </a:prstGeom>
            <a:noFill/>
            <a:ln w="28575">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C00000"/>
                </a:solidFill>
                <a:latin typeface="+mj-lt"/>
              </a:endParaRPr>
            </a:p>
          </p:txBody>
        </p:sp>
      </p:gr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49</a:t>
            </a:fld>
            <a:endParaRPr lang="en-US"/>
          </a:p>
        </p:txBody>
      </p:sp>
    </p:spTree>
    <p:extLst>
      <p:ext uri="{BB962C8B-B14F-4D97-AF65-F5344CB8AC3E}">
        <p14:creationId xmlns:p14="http://schemas.microsoft.com/office/powerpoint/2010/main" val="5599257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16746"/>
                                        </p:tgtEl>
                                        <p:attrNameLst>
                                          <p:attrName>style.visibility</p:attrName>
                                        </p:attrNameLst>
                                      </p:cBhvr>
                                      <p:to>
                                        <p:strVal val="visible"/>
                                      </p:to>
                                    </p:set>
                                    <p:anim calcmode="lin" valueType="num">
                                      <p:cBhvr additive="base">
                                        <p:cTn id="7" dur="500" fill="hold"/>
                                        <p:tgtEl>
                                          <p:spTgt spid="116746"/>
                                        </p:tgtEl>
                                        <p:attrNameLst>
                                          <p:attrName>ppt_x</p:attrName>
                                        </p:attrNameLst>
                                      </p:cBhvr>
                                      <p:tavLst>
                                        <p:tav tm="0">
                                          <p:val>
                                            <p:strVal val="1+#ppt_w/2"/>
                                          </p:val>
                                        </p:tav>
                                        <p:tav tm="100000">
                                          <p:val>
                                            <p:strVal val="#ppt_x"/>
                                          </p:val>
                                        </p:tav>
                                      </p:tavLst>
                                    </p:anim>
                                    <p:anim calcmode="lin" valueType="num">
                                      <p:cBhvr additive="base">
                                        <p:cTn id="8" dur="500" fill="hold"/>
                                        <p:tgtEl>
                                          <p:spTgt spid="1167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16747"/>
                                        </p:tgtEl>
                                        <p:attrNameLst>
                                          <p:attrName>style.visibility</p:attrName>
                                        </p:attrNameLst>
                                      </p:cBhvr>
                                      <p:to>
                                        <p:strVal val="visible"/>
                                      </p:to>
                                    </p:set>
                                    <p:anim calcmode="lin" valueType="num">
                                      <p:cBhvr additive="base">
                                        <p:cTn id="13" dur="500" fill="hold"/>
                                        <p:tgtEl>
                                          <p:spTgt spid="116747"/>
                                        </p:tgtEl>
                                        <p:attrNameLst>
                                          <p:attrName>ppt_x</p:attrName>
                                        </p:attrNameLst>
                                      </p:cBhvr>
                                      <p:tavLst>
                                        <p:tav tm="0">
                                          <p:val>
                                            <p:strVal val="1+#ppt_w/2"/>
                                          </p:val>
                                        </p:tav>
                                        <p:tav tm="100000">
                                          <p:val>
                                            <p:strVal val="#ppt_x"/>
                                          </p:val>
                                        </p:tav>
                                      </p:tavLst>
                                    </p:anim>
                                    <p:anim calcmode="lin" valueType="num">
                                      <p:cBhvr additive="base">
                                        <p:cTn id="14" dur="500" fill="hold"/>
                                        <p:tgtEl>
                                          <p:spTgt spid="1167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1055077" y="29718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dirty="0">
                <a:latin typeface="Arial" charset="0"/>
              </a:rPr>
              <a:t>Contents</a:t>
            </a:r>
          </a:p>
        </p:txBody>
      </p:sp>
      <p:sp>
        <p:nvSpPr>
          <p:cNvPr id="340996" name="Rectangle 4"/>
          <p:cNvSpPr>
            <a:spLocks noGrp="1" noChangeArrowheads="1"/>
          </p:cNvSpPr>
          <p:nvPr>
            <p:ph type="body" idx="1"/>
          </p:nvPr>
        </p:nvSpPr>
        <p:spPr>
          <a:xfrm>
            <a:off x="530352" y="2935958"/>
            <a:ext cx="7772400" cy="2550442"/>
          </a:xfrm>
          <a:noFill/>
          <a:ln/>
        </p:spPr>
        <p:txBody>
          <a:bodyPr lIns="63500" tIns="25400" rIns="63500" bIns="25400">
            <a:spAutoFit/>
          </a:bodyPr>
          <a:lstStyle/>
          <a:p>
            <a:pPr marL="514350" indent="-514350" algn="ctr">
              <a:buFont typeface="+mj-lt"/>
              <a:buAutoNum type="arabicPeriod"/>
            </a:pPr>
            <a:r>
              <a:rPr lang="en-US" sz="2800" b="1">
                <a:effectLst>
                  <a:outerShdw blurRad="38100" dist="38100" dir="2700000" algn="tl">
                    <a:srgbClr val="000000">
                      <a:alpha val="43137"/>
                    </a:srgbClr>
                  </a:outerShdw>
                </a:effectLst>
              </a:rPr>
              <a:t>Static testing techniques</a:t>
            </a:r>
          </a:p>
          <a:p>
            <a:pPr marL="514350" indent="-514350" algn="ctr">
              <a:buFont typeface="+mj-lt"/>
              <a:buAutoNum type="arabicPeriod"/>
            </a:pPr>
            <a:r>
              <a:rPr lang="en-US" sz="2800" b="1">
                <a:effectLst>
                  <a:outerShdw blurRad="38100" dist="38100" dir="2700000" algn="tl">
                    <a:srgbClr val="000000">
                      <a:alpha val="43137"/>
                    </a:srgbClr>
                  </a:outerShdw>
                </a:effectLst>
              </a:rPr>
              <a:t>Reviews and the test process</a:t>
            </a:r>
          </a:p>
          <a:p>
            <a:pPr marL="514350" indent="-514350" algn="ctr">
              <a:buFont typeface="+mj-lt"/>
              <a:buAutoNum type="arabicPeriod"/>
            </a:pPr>
            <a:r>
              <a:rPr lang="en-GB" sz="2800" b="1">
                <a:effectLst>
                  <a:outerShdw blurRad="38100" dist="38100" dir="2700000" algn="tl">
                    <a:srgbClr val="000000">
                      <a:alpha val="43137"/>
                    </a:srgbClr>
                  </a:outerShdw>
                </a:effectLst>
              </a:rPr>
              <a:t>Review process</a:t>
            </a:r>
          </a:p>
          <a:p>
            <a:pPr marL="514350" indent="-514350" algn="ctr">
              <a:buFont typeface="+mj-lt"/>
              <a:buAutoNum type="arabicPeriod"/>
            </a:pPr>
            <a:r>
              <a:rPr lang="en-GB" sz="2800" b="1">
                <a:effectLst>
                  <a:outerShdw blurRad="38100" dist="38100" dir="2700000" algn="tl">
                    <a:srgbClr val="000000">
                      <a:alpha val="43137"/>
                    </a:srgbClr>
                  </a:outerShdw>
                </a:effectLst>
              </a:rPr>
              <a:t>Static analysis by tools</a:t>
            </a:r>
          </a:p>
          <a:p>
            <a:pPr marL="514350" indent="-514350" algn="ctr">
              <a:buFont typeface="+mj-lt"/>
              <a:buAutoNum type="arabicPeriod"/>
            </a:pPr>
            <a:r>
              <a:rPr lang="en-US" sz="2800" b="1">
                <a:effectLst>
                  <a:outerShdw blurRad="38100" dist="38100" dir="2700000" algn="tl">
                    <a:srgbClr val="000000">
                      <a:alpha val="43137"/>
                    </a:srgbClr>
                  </a:outerShdw>
                </a:effectLst>
              </a:rPr>
              <a:t>Self- code review</a:t>
            </a:r>
            <a:endParaRPr lang="en-GB" sz="2800" b="1">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25" name="Rectangle 17"/>
            <p:cNvSpPr>
              <a:spLocks noChangeArrowheads="1"/>
            </p:cNvSpPr>
            <p:nvPr/>
          </p:nvSpPr>
          <p:spPr bwMode="auto">
            <a:xfrm>
              <a:off x="6096000" y="6096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6</a:t>
              </a:r>
            </a:p>
          </p:txBody>
        </p:sp>
        <p:sp>
          <p:nvSpPr>
            <p:cNvPr id="26"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7</a:t>
              </a: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extLst>
      <p:ext uri="{BB962C8B-B14F-4D97-AF65-F5344CB8AC3E}">
        <p14:creationId xmlns:p14="http://schemas.microsoft.com/office/powerpoint/2010/main" val="2584065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4. Static analysis</a:t>
            </a:r>
            <a:br>
              <a:rPr lang="en-GB"/>
            </a:br>
            <a:r>
              <a:rPr lang="en-US"/>
              <a:t>Code structure - Data structure </a:t>
            </a:r>
            <a:r>
              <a:rPr lang="en-GB"/>
              <a:t>analysis</a:t>
            </a:r>
            <a:endParaRPr lang="en-US"/>
          </a:p>
        </p:txBody>
      </p:sp>
      <p:sp>
        <p:nvSpPr>
          <p:cNvPr id="3" name="Content Placeholder 2"/>
          <p:cNvSpPr>
            <a:spLocks noGrp="1"/>
          </p:cNvSpPr>
          <p:nvPr>
            <p:ph idx="1"/>
          </p:nvPr>
        </p:nvSpPr>
        <p:spPr/>
        <p:txBody>
          <a:bodyPr/>
          <a:lstStyle/>
          <a:p>
            <a:pPr marL="274320" lvl="1" indent="-274320">
              <a:buClr>
                <a:schemeClr val="accent3"/>
              </a:buClr>
              <a:buSzPct val="95000"/>
            </a:pPr>
            <a:r>
              <a:rPr lang="en-US"/>
              <a:t>The organization of the data itself</a:t>
            </a:r>
          </a:p>
          <a:p>
            <a:pPr lvl="1"/>
            <a:r>
              <a:rPr lang="en-US"/>
              <a:t>analyses of logical data structures</a:t>
            </a:r>
          </a:p>
          <a:p>
            <a:pPr lvl="1"/>
            <a:r>
              <a:rPr lang="en-US"/>
              <a:t>transformations of logical data structures</a:t>
            </a:r>
          </a:p>
          <a:p>
            <a:pPr lvl="1"/>
            <a:r>
              <a:rPr lang="en-US"/>
              <a:t>Example: list, queue, stack, ...</a:t>
            </a:r>
          </a:p>
          <a:p>
            <a:endParaRPr lang="en-US"/>
          </a:p>
          <a:p>
            <a:r>
              <a:rPr lang="en-US"/>
              <a:t>Provides a lot of information about the difficulty in </a:t>
            </a:r>
            <a:r>
              <a:rPr lang="en-US" b="1"/>
              <a:t>writing programs to handle the data</a:t>
            </a:r>
            <a:r>
              <a:rPr lang="en-US"/>
              <a:t> and in </a:t>
            </a:r>
            <a:r>
              <a:rPr lang="en-US" b="1"/>
              <a:t>designing test cases </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50</a:t>
            </a:fld>
            <a:endParaRPr lang="en-US"/>
          </a:p>
        </p:txBody>
      </p:sp>
    </p:spTree>
    <p:extLst>
      <p:ext uri="{BB962C8B-B14F-4D97-AF65-F5344CB8AC3E}">
        <p14:creationId xmlns:p14="http://schemas.microsoft.com/office/powerpoint/2010/main" val="632725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7761102"/>
              </p:ext>
            </p:extLst>
          </p:nvPr>
        </p:nvGraphicFramePr>
        <p:xfrm>
          <a:off x="457200" y="1600200"/>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51</a:t>
            </a:fld>
            <a:endParaRPr lang="en-US"/>
          </a:p>
        </p:txBody>
      </p:sp>
    </p:spTree>
    <p:extLst>
      <p:ext uri="{BB962C8B-B14F-4D97-AF65-F5344CB8AC3E}">
        <p14:creationId xmlns:p14="http://schemas.microsoft.com/office/powerpoint/2010/main" val="24770852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4. Static analysis</a:t>
            </a:r>
            <a:br>
              <a:rPr lang="en-GB"/>
            </a:br>
            <a:r>
              <a:rPr lang="en-US"/>
              <a:t>Value of static analysis</a:t>
            </a:r>
          </a:p>
        </p:txBody>
      </p:sp>
      <p:sp>
        <p:nvSpPr>
          <p:cNvPr id="3" name="Content Placeholder 2"/>
          <p:cNvSpPr>
            <a:spLocks noGrp="1"/>
          </p:cNvSpPr>
          <p:nvPr>
            <p:ph idx="1"/>
          </p:nvPr>
        </p:nvSpPr>
        <p:spPr/>
        <p:txBody>
          <a:bodyPr>
            <a:normAutofit/>
          </a:bodyPr>
          <a:lstStyle/>
          <a:p>
            <a:r>
              <a:rPr lang="en-US" b="1"/>
              <a:t>Early detection </a:t>
            </a:r>
            <a:r>
              <a:rPr lang="en-US"/>
              <a:t>of defects prior to test execution</a:t>
            </a:r>
          </a:p>
          <a:p>
            <a:r>
              <a:rPr lang="en-US" b="1"/>
              <a:t>Early warning </a:t>
            </a:r>
            <a:r>
              <a:rPr lang="en-US"/>
              <a:t>about suspicious aspects of the code, design or requirements</a:t>
            </a:r>
          </a:p>
          <a:p>
            <a:r>
              <a:rPr lang="en-US"/>
              <a:t>Identification of defects not easily found in dynamic testing</a:t>
            </a:r>
          </a:p>
          <a:p>
            <a:r>
              <a:rPr lang="en-US"/>
              <a:t>Improved </a:t>
            </a:r>
            <a:r>
              <a:rPr lang="en-US" b="1"/>
              <a:t>maintainability</a:t>
            </a:r>
            <a:r>
              <a:rPr lang="en-US"/>
              <a:t> of code and design</a:t>
            </a:r>
          </a:p>
          <a:p>
            <a:r>
              <a:rPr lang="en-US"/>
              <a:t>Prevention of defects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52</a:t>
            </a:fld>
            <a:endParaRPr lang="en-US"/>
          </a:p>
        </p:txBody>
      </p:sp>
    </p:spTree>
    <p:extLst>
      <p:ext uri="{BB962C8B-B14F-4D97-AF65-F5344CB8AC3E}">
        <p14:creationId xmlns:p14="http://schemas.microsoft.com/office/powerpoint/2010/main" val="3756921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1055077" y="50292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0352" y="2935958"/>
            <a:ext cx="7772400" cy="2550442"/>
          </a:xfrm>
          <a:noFill/>
          <a:ln/>
        </p:spPr>
        <p:txBody>
          <a:bodyPr lIns="63500" tIns="25400" rIns="63500" bIns="25400">
            <a:spAutoFit/>
          </a:bodyPr>
          <a:lstStyle/>
          <a:p>
            <a:pPr marL="514350" indent="-514350" algn="ctr">
              <a:buFont typeface="+mj-lt"/>
              <a:buAutoNum type="arabicPeriod"/>
            </a:pPr>
            <a:r>
              <a:rPr lang="en-US" sz="2800" b="1">
                <a:effectLst>
                  <a:outerShdw blurRad="38100" dist="38100" dir="2700000" algn="tl">
                    <a:srgbClr val="000000">
                      <a:alpha val="43137"/>
                    </a:srgbClr>
                  </a:outerShdw>
                </a:effectLst>
              </a:rPr>
              <a:t>Static testing techniques</a:t>
            </a:r>
          </a:p>
          <a:p>
            <a:pPr marL="514350" indent="-514350" algn="ctr">
              <a:buFont typeface="+mj-lt"/>
              <a:buAutoNum type="arabicPeriod"/>
            </a:pPr>
            <a:r>
              <a:rPr lang="en-US" sz="2800" b="1">
                <a:effectLst>
                  <a:outerShdw blurRad="38100" dist="38100" dir="2700000" algn="tl">
                    <a:srgbClr val="000000">
                      <a:alpha val="43137"/>
                    </a:srgbClr>
                  </a:outerShdw>
                </a:effectLst>
              </a:rPr>
              <a:t>Reviews and the test process</a:t>
            </a:r>
          </a:p>
          <a:p>
            <a:pPr marL="514350" indent="-514350" algn="ctr">
              <a:buFont typeface="+mj-lt"/>
              <a:buAutoNum type="arabicPeriod"/>
            </a:pPr>
            <a:r>
              <a:rPr lang="en-GB" sz="2800" b="1">
                <a:effectLst>
                  <a:outerShdw blurRad="38100" dist="38100" dir="2700000" algn="tl">
                    <a:srgbClr val="000000">
                      <a:alpha val="43137"/>
                    </a:srgbClr>
                  </a:outerShdw>
                </a:effectLst>
              </a:rPr>
              <a:t>Review process</a:t>
            </a:r>
          </a:p>
          <a:p>
            <a:pPr marL="514350" indent="-514350" algn="ctr">
              <a:buFont typeface="+mj-lt"/>
              <a:buAutoNum type="arabicPeriod"/>
            </a:pPr>
            <a:r>
              <a:rPr lang="en-GB" sz="2800" b="1">
                <a:effectLst>
                  <a:outerShdw blurRad="38100" dist="38100" dir="2700000" algn="tl">
                    <a:srgbClr val="000000">
                      <a:alpha val="43137"/>
                    </a:srgbClr>
                  </a:outerShdw>
                </a:effectLst>
              </a:rPr>
              <a:t>Static analysis by tools</a:t>
            </a:r>
          </a:p>
          <a:p>
            <a:pPr marL="514350" indent="-514350" algn="ctr">
              <a:buFont typeface="+mj-lt"/>
              <a:buAutoNum type="arabicPeriod"/>
            </a:pPr>
            <a:r>
              <a:rPr lang="en-US" sz="2800" b="1">
                <a:effectLst>
                  <a:outerShdw blurRad="38100" dist="38100" dir="2700000" algn="tl">
                    <a:srgbClr val="000000">
                      <a:alpha val="43137"/>
                    </a:srgbClr>
                  </a:outerShdw>
                </a:effectLst>
              </a:rPr>
              <a:t>Self-code review</a:t>
            </a:r>
            <a:endParaRPr lang="en-GB" sz="2800" b="1">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25" name="Rectangle 17"/>
            <p:cNvSpPr>
              <a:spLocks noChangeArrowheads="1"/>
            </p:cNvSpPr>
            <p:nvPr/>
          </p:nvSpPr>
          <p:spPr bwMode="auto">
            <a:xfrm>
              <a:off x="6096000" y="6096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6</a:t>
              </a:r>
            </a:p>
          </p:txBody>
        </p:sp>
        <p:sp>
          <p:nvSpPr>
            <p:cNvPr id="26"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7</a:t>
              </a: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3" name="Slide Number Placeholder 2"/>
          <p:cNvSpPr>
            <a:spLocks noGrp="1"/>
          </p:cNvSpPr>
          <p:nvPr>
            <p:ph type="sldNum" sz="quarter" idx="12"/>
          </p:nvPr>
        </p:nvSpPr>
        <p:spPr/>
        <p:txBody>
          <a:bodyPr/>
          <a:lstStyle/>
          <a:p>
            <a:fld id="{3900DC13-0C25-439E-AA75-E5DAAC4C3713}" type="slidenum">
              <a:rPr lang="en-US" smtClean="0"/>
              <a:t>53</a:t>
            </a:fld>
            <a:endParaRPr lang="en-US"/>
          </a:p>
        </p:txBody>
      </p:sp>
    </p:spTree>
    <p:extLst>
      <p:ext uri="{BB962C8B-B14F-4D97-AF65-F5344CB8AC3E}">
        <p14:creationId xmlns:p14="http://schemas.microsoft.com/office/powerpoint/2010/main" val="996892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normAutofit/>
          </a:bodyPr>
          <a:lstStyle/>
          <a:p>
            <a:r>
              <a:rPr lang="en-US"/>
              <a:t>5. Self-code review</a:t>
            </a:r>
          </a:p>
        </p:txBody>
      </p:sp>
      <p:sp>
        <p:nvSpPr>
          <p:cNvPr id="60419" name="Content Placeholder 2"/>
          <p:cNvSpPr>
            <a:spLocks noGrp="1"/>
          </p:cNvSpPr>
          <p:nvPr>
            <p:ph idx="1"/>
          </p:nvPr>
        </p:nvSpPr>
        <p:spPr/>
        <p:txBody>
          <a:bodyPr/>
          <a:lstStyle/>
          <a:p>
            <a:r>
              <a:rPr lang="en-US"/>
              <a:t>What: </a:t>
            </a:r>
            <a:r>
              <a:rPr lang="en-US" b="1"/>
              <a:t>developer to do self-code review </a:t>
            </a:r>
            <a:r>
              <a:rPr lang="en-US"/>
              <a:t>while he/she do the coding, it is to make sure that:</a:t>
            </a:r>
          </a:p>
          <a:p>
            <a:pPr lvl="1"/>
            <a:r>
              <a:rPr lang="en-US"/>
              <a:t>Requirement logics are implemented correctly</a:t>
            </a:r>
          </a:p>
          <a:p>
            <a:pPr lvl="1"/>
            <a:r>
              <a:rPr lang="en-US"/>
              <a:t>No coding conventions or common defects existed</a:t>
            </a:r>
          </a:p>
          <a:p>
            <a:pPr lvl="1"/>
            <a:r>
              <a:rPr lang="en-US"/>
              <a:t>General programming practices are applied</a:t>
            </a:r>
          </a:p>
          <a:p>
            <a:r>
              <a:rPr lang="en-US"/>
              <a:t>How:</a:t>
            </a:r>
          </a:p>
          <a:p>
            <a:pPr lvl="1"/>
            <a:r>
              <a:rPr lang="en-US"/>
              <a:t>Use code review tools (</a:t>
            </a:r>
            <a:r>
              <a:rPr lang="en-US">
                <a:hlinkClick r:id="rId3" action="ppaction://hlinkpres?slideindex=1&amp;slidetitle="/>
              </a:rPr>
              <a:t>example</a:t>
            </a:r>
            <a:r>
              <a:rPr lang="en-US"/>
              <a:t>)</a:t>
            </a:r>
          </a:p>
          <a:p>
            <a:pPr lvl="1"/>
            <a:r>
              <a:rPr lang="en-US"/>
              <a:t>Use team-defined code review checklist</a:t>
            </a:r>
          </a:p>
          <a:p>
            <a:pPr lvl="1"/>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54</a:t>
            </a:fld>
            <a:endParaRPr lang="en-US"/>
          </a:p>
        </p:txBody>
      </p:sp>
    </p:spTree>
    <p:extLst>
      <p:ext uri="{BB962C8B-B14F-4D97-AF65-F5344CB8AC3E}">
        <p14:creationId xmlns:p14="http://schemas.microsoft.com/office/powerpoint/2010/main" val="851453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fontScale="90000"/>
          </a:bodyPr>
          <a:lstStyle/>
          <a:p>
            <a:r>
              <a:rPr lang="en-US"/>
              <a:t>5. Self-code review</a:t>
            </a:r>
            <a:br>
              <a:rPr lang="en-US"/>
            </a:br>
            <a:r>
              <a:rPr lang="en-US"/>
              <a:t>Code Review Tools</a:t>
            </a:r>
          </a:p>
        </p:txBody>
      </p:sp>
      <p:sp>
        <p:nvSpPr>
          <p:cNvPr id="61443" name="Content Placeholder 2"/>
          <p:cNvSpPr>
            <a:spLocks noGrp="1"/>
          </p:cNvSpPr>
          <p:nvPr>
            <p:ph idx="1"/>
          </p:nvPr>
        </p:nvSpPr>
        <p:spPr/>
        <p:txBody>
          <a:bodyPr>
            <a:normAutofit lnSpcReduction="10000"/>
          </a:bodyPr>
          <a:lstStyle/>
          <a:p>
            <a:r>
              <a:rPr lang="en-US"/>
              <a:t>http://en.wikipedia.org/wiki/List_of_tools_for_static_code_analysis</a:t>
            </a:r>
          </a:p>
          <a:p>
            <a:r>
              <a:rPr lang="en-US"/>
              <a:t>.NET </a:t>
            </a:r>
          </a:p>
          <a:p>
            <a:pPr lvl="1"/>
            <a:r>
              <a:rPr lang="en-US"/>
              <a:t>FxCop </a:t>
            </a:r>
            <a:r>
              <a:rPr lang="en-US">
                <a:hlinkClick r:id="rId2"/>
              </a:rPr>
              <a:t>http://msdn.microsoft.com/en-us/library/bb429476%28v=vs.80%29.aspx</a:t>
            </a:r>
            <a:r>
              <a:rPr lang="en-US"/>
              <a:t> </a:t>
            </a:r>
          </a:p>
          <a:p>
            <a:pPr lvl="1"/>
            <a:r>
              <a:rPr lang="en-US"/>
              <a:t>Resharper </a:t>
            </a:r>
            <a:r>
              <a:rPr lang="en-US">
                <a:hlinkClick r:id="rId3"/>
              </a:rPr>
              <a:t>http://www.jetbrains.com/resharper/</a:t>
            </a:r>
            <a:endParaRPr lang="en-US"/>
          </a:p>
          <a:p>
            <a:pPr lvl="1"/>
            <a:r>
              <a:rPr lang="en-US"/>
              <a:t>StyleCop </a:t>
            </a:r>
            <a:r>
              <a:rPr lang="en-US">
                <a:hlinkClick r:id="rId4"/>
              </a:rPr>
              <a:t>http://stylecop.codeplex.com/</a:t>
            </a:r>
            <a:r>
              <a:rPr lang="en-US"/>
              <a:t>  </a:t>
            </a:r>
          </a:p>
          <a:p>
            <a:r>
              <a:rPr lang="en-US"/>
              <a:t>JAVA</a:t>
            </a:r>
          </a:p>
          <a:p>
            <a:pPr lvl="1"/>
            <a:r>
              <a:rPr lang="en-US"/>
              <a:t>CheckStyle (</a:t>
            </a:r>
            <a:r>
              <a:rPr lang="en-US">
                <a:hlinkClick r:id="rId5"/>
              </a:rPr>
              <a:t>http://checkstyle.sourceforge.net/</a:t>
            </a:r>
            <a:r>
              <a:rPr lang="en-US"/>
              <a:t>)</a:t>
            </a:r>
          </a:p>
          <a:p>
            <a:r>
              <a:rPr lang="en-US"/>
              <a:t>C,C++</a:t>
            </a:r>
          </a:p>
          <a:p>
            <a:pPr lvl="1"/>
            <a:r>
              <a:rPr lang="en-US"/>
              <a:t>CPPCheck  </a:t>
            </a:r>
            <a:r>
              <a:rPr lang="en-US">
                <a:hlinkClick r:id="rId6"/>
              </a:rPr>
              <a:t>http://sourceforge.net/apps/mediawiki/cppcheck/</a:t>
            </a:r>
            <a:endParaRPr lang="en-US"/>
          </a:p>
          <a:p>
            <a:endParaRPr lang="en-US"/>
          </a:p>
          <a:p>
            <a:pPr lvl="1"/>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55</a:t>
            </a:fld>
            <a:endParaRPr lang="en-US"/>
          </a:p>
        </p:txBody>
      </p:sp>
    </p:spTree>
    <p:extLst>
      <p:ext uri="{BB962C8B-B14F-4D97-AF65-F5344CB8AC3E}">
        <p14:creationId xmlns:p14="http://schemas.microsoft.com/office/powerpoint/2010/main" val="3281639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fontScale="90000"/>
          </a:bodyPr>
          <a:lstStyle/>
          <a:p>
            <a:r>
              <a:rPr lang="en-US"/>
              <a:t>5. Self-code review</a:t>
            </a:r>
            <a:br>
              <a:rPr lang="en-US"/>
            </a:br>
            <a:r>
              <a:rPr lang="en-US"/>
              <a:t>Code Review Checklist</a:t>
            </a:r>
          </a:p>
        </p:txBody>
      </p:sp>
      <p:sp>
        <p:nvSpPr>
          <p:cNvPr id="62467" name="Content Placeholder 2"/>
          <p:cNvSpPr>
            <a:spLocks noGrp="1"/>
          </p:cNvSpPr>
          <p:nvPr>
            <p:ph idx="1"/>
          </p:nvPr>
        </p:nvSpPr>
        <p:spPr/>
        <p:txBody>
          <a:bodyPr/>
          <a:lstStyle/>
          <a:p>
            <a:r>
              <a:rPr lang="en-US"/>
              <a:t>This is a </a:t>
            </a:r>
            <a:r>
              <a:rPr lang="en-US" b="1"/>
              <a:t>team-defined</a:t>
            </a:r>
            <a:r>
              <a:rPr lang="en-US"/>
              <a:t> coding checklist</a:t>
            </a:r>
          </a:p>
          <a:p>
            <a:r>
              <a:rPr lang="en-US"/>
              <a:t>Project developers are required to self review their codes following defined checklist items, filled the code review checklist as reviewing results</a:t>
            </a:r>
          </a:p>
          <a:p>
            <a:r>
              <a:rPr lang="en-US"/>
              <a:t>Main checklist items</a:t>
            </a:r>
          </a:p>
          <a:p>
            <a:pPr lvl="1"/>
            <a:r>
              <a:rPr lang="en-US"/>
              <a:t>General coding conventions</a:t>
            </a:r>
          </a:p>
          <a:p>
            <a:pPr lvl="1"/>
            <a:r>
              <a:rPr lang="en-US"/>
              <a:t>Code module, class commenting</a:t>
            </a:r>
          </a:p>
          <a:p>
            <a:pPr lvl="1"/>
            <a:r>
              <a:rPr lang="en-US"/>
              <a:t>Source code details: modulation, code structure, loop, naming conventions,  comments, etc.</a:t>
            </a:r>
          </a:p>
          <a:p>
            <a:pPr lvl="1"/>
            <a:endParaRPr lang="en-US"/>
          </a:p>
        </p:txBody>
      </p:sp>
      <p:sp>
        <p:nvSpPr>
          <p:cNvPr id="4" name="TextBox 3"/>
          <p:cNvSpPr txBox="1"/>
          <p:nvPr/>
        </p:nvSpPr>
        <p:spPr>
          <a:xfrm>
            <a:off x="609600" y="5760402"/>
            <a:ext cx="7848872" cy="369332"/>
          </a:xfrm>
          <a:prstGeom prst="rect">
            <a:avLst/>
          </a:prstGeom>
          <a:noFill/>
        </p:spPr>
        <p:txBody>
          <a:bodyPr wrap="square" rtlCol="0">
            <a:spAutoFit/>
          </a:bodyPr>
          <a:lstStyle/>
          <a:p>
            <a:r>
              <a:rPr lang="en-US" dirty="0"/>
              <a:t>Refer: </a:t>
            </a:r>
            <a:r>
              <a:rPr lang="en-US" dirty="0">
                <a:hlinkClick r:id="rId3" action="ppaction://hlinkfile"/>
              </a:rPr>
              <a:t>Code Review CheckList_v1.0.xls</a:t>
            </a:r>
            <a:endParaRPr lang="en-US" dirty="0"/>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56</a:t>
            </a:fld>
            <a:endParaRPr lang="en-US"/>
          </a:p>
        </p:txBody>
      </p:sp>
    </p:spTree>
    <p:extLst>
      <p:ext uri="{BB962C8B-B14F-4D97-AF65-F5344CB8AC3E}">
        <p14:creationId xmlns:p14="http://schemas.microsoft.com/office/powerpoint/2010/main" val="1057690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fontScale="90000"/>
          </a:bodyPr>
          <a:lstStyle/>
          <a:p>
            <a:r>
              <a:rPr lang="en-US"/>
              <a:t>5. Self-code review </a:t>
            </a:r>
            <a:br>
              <a:rPr lang="en-US"/>
            </a:br>
            <a:r>
              <a:rPr lang="en-US"/>
              <a:t>Hard code constants</a:t>
            </a:r>
          </a:p>
        </p:txBody>
      </p:sp>
      <p:sp>
        <p:nvSpPr>
          <p:cNvPr id="45059" name="Content Placeholder 2"/>
          <p:cNvSpPr>
            <a:spLocks noGrp="1"/>
          </p:cNvSpPr>
          <p:nvPr>
            <p:ph idx="1"/>
          </p:nvPr>
        </p:nvSpPr>
        <p:spPr/>
        <p:txBody>
          <a:bodyPr/>
          <a:lstStyle/>
          <a:p>
            <a:r>
              <a:rPr lang="en-US"/>
              <a:t>Issue with giving a </a:t>
            </a:r>
            <a:r>
              <a:rPr lang="en-US" b="1"/>
              <a:t>fixed value </a:t>
            </a:r>
            <a:r>
              <a:rPr lang="en-US"/>
              <a:t>in codes, for example:</a:t>
            </a:r>
          </a:p>
          <a:p>
            <a:pPr marL="667512" lvl="2" indent="0">
              <a:buNone/>
            </a:pPr>
            <a:r>
              <a:rPr lang="en-US"/>
              <a:t>dgrView.PageSize = 10</a:t>
            </a:r>
          </a:p>
          <a:p>
            <a:pPr marL="667512" lvl="2" indent="0">
              <a:buNone/>
            </a:pPr>
            <a:r>
              <a:rPr lang="en-US"/>
              <a:t>strErr = "Error message here";</a:t>
            </a:r>
          </a:p>
          <a:p>
            <a:pPr marL="393192" lvl="1" indent="0">
              <a:buNone/>
            </a:pPr>
            <a:r>
              <a:rPr lang="en-US"/>
              <a:t>The problem occurs when you should change these values multiple times!!!</a:t>
            </a:r>
          </a:p>
          <a:p>
            <a:endParaRPr lang="en-US"/>
          </a:p>
          <a:p>
            <a:r>
              <a:rPr lang="en-US" i="1"/>
              <a:t>Preventive Action</a:t>
            </a:r>
            <a:r>
              <a:rPr lang="en-US"/>
              <a:t>: define </a:t>
            </a:r>
            <a:r>
              <a:rPr lang="en-US" b="1"/>
              <a:t>constants</a:t>
            </a:r>
            <a:r>
              <a:rPr lang="en-US"/>
              <a:t> in the common constant module or in a configure files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57</a:t>
            </a:fld>
            <a:endParaRPr lang="en-US"/>
          </a:p>
        </p:txBody>
      </p:sp>
    </p:spTree>
    <p:extLst>
      <p:ext uri="{BB962C8B-B14F-4D97-AF65-F5344CB8AC3E}">
        <p14:creationId xmlns:p14="http://schemas.microsoft.com/office/powerpoint/2010/main" val="288038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59">
                                            <p:txEl>
                                              <p:pRg st="3" end="3"/>
                                            </p:txEl>
                                          </p:spTgt>
                                        </p:tgtEl>
                                        <p:attrNameLst>
                                          <p:attrName>style.visibility</p:attrName>
                                        </p:attrNameLst>
                                      </p:cBhvr>
                                      <p:to>
                                        <p:strVal val="visible"/>
                                      </p:to>
                                    </p:set>
                                    <p:animEffect transition="in" filter="box(in)">
                                      <p:cBhvr>
                                        <p:cTn id="7" dur="500"/>
                                        <p:tgtEl>
                                          <p:spTgt spid="4505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059">
                                            <p:txEl>
                                              <p:pRg st="5" end="5"/>
                                            </p:txEl>
                                          </p:spTgt>
                                        </p:tgtEl>
                                        <p:attrNameLst>
                                          <p:attrName>style.visibility</p:attrName>
                                        </p:attrNameLst>
                                      </p:cBhvr>
                                      <p:to>
                                        <p:strVal val="visible"/>
                                      </p:to>
                                    </p:set>
                                    <p:animEffect transition="in" filter="box(in)">
                                      <p:cBhvr>
                                        <p:cTn id="12" dur="500"/>
                                        <p:tgtEl>
                                          <p:spTgt spid="4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fontScale="90000"/>
          </a:bodyPr>
          <a:lstStyle/>
          <a:p>
            <a:r>
              <a:rPr lang="en-US"/>
              <a:t>5. Self-code review </a:t>
            </a:r>
            <a:br>
              <a:rPr lang="en-US"/>
            </a:br>
            <a:r>
              <a:rPr lang="en-US"/>
              <a:t>Array Index Start from 0</a:t>
            </a:r>
          </a:p>
        </p:txBody>
      </p:sp>
      <p:sp>
        <p:nvSpPr>
          <p:cNvPr id="64515" name="Content Placeholder 2"/>
          <p:cNvSpPr>
            <a:spLocks noGrp="1"/>
          </p:cNvSpPr>
          <p:nvPr>
            <p:ph idx="1"/>
          </p:nvPr>
        </p:nvSpPr>
        <p:spPr/>
        <p:txBody>
          <a:bodyPr/>
          <a:lstStyle/>
          <a:p>
            <a:r>
              <a:rPr lang="en-US"/>
              <a:t>Issue with below C-Language codes?</a:t>
            </a:r>
          </a:p>
          <a:p>
            <a:pPr marL="667512" lvl="2" indent="0">
              <a:buNone/>
            </a:pPr>
            <a:r>
              <a:rPr lang="nn-NO"/>
              <a:t>int i, a[10];</a:t>
            </a:r>
          </a:p>
          <a:p>
            <a:pPr marL="667512" lvl="2" indent="0">
              <a:buNone/>
            </a:pPr>
            <a:r>
              <a:rPr lang="nn-NO"/>
              <a:t>for (i=1; i&lt;=10; i++) a[i] = 0;</a:t>
            </a:r>
          </a:p>
          <a:p>
            <a:pPr marL="0" indent="0">
              <a:buNone/>
            </a:pPr>
            <a:r>
              <a:rPr lang="en-US"/>
              <a:t>	This made the loop into an </a:t>
            </a:r>
            <a:r>
              <a:rPr lang="en-US" b="1"/>
              <a:t>infinite loop</a:t>
            </a:r>
            <a:r>
              <a:rPr lang="en-US"/>
              <a:t>!!!</a:t>
            </a:r>
          </a:p>
          <a:p>
            <a:r>
              <a:rPr lang="en-US"/>
              <a:t>Cause: A C array with n elements does not have an element with a subscript of n, as the elements are numbered from 0 through n-1. </a:t>
            </a:r>
          </a:p>
          <a:p>
            <a:r>
              <a:rPr lang="en-US"/>
              <a:t>Preventive: programmers coming from other languages must be especially careful when using arrays.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58</a:t>
            </a:fld>
            <a:endParaRPr lang="en-US"/>
          </a:p>
        </p:txBody>
      </p:sp>
    </p:spTree>
    <p:extLst>
      <p:ext uri="{BB962C8B-B14F-4D97-AF65-F5344CB8AC3E}">
        <p14:creationId xmlns:p14="http://schemas.microsoft.com/office/powerpoint/2010/main" val="29302718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normAutofit fontScale="90000"/>
          </a:bodyPr>
          <a:lstStyle/>
          <a:p>
            <a:r>
              <a:rPr lang="en-US"/>
              <a:t>5. Self-code review </a:t>
            </a:r>
            <a:br>
              <a:rPr lang="en-US"/>
            </a:br>
            <a:r>
              <a:rPr lang="en-US"/>
              <a:t>The Dangling else Problem</a:t>
            </a:r>
          </a:p>
        </p:txBody>
      </p:sp>
      <p:sp>
        <p:nvSpPr>
          <p:cNvPr id="45059" name="Content Placeholder 2"/>
          <p:cNvSpPr>
            <a:spLocks noGrp="1"/>
          </p:cNvSpPr>
          <p:nvPr>
            <p:ph idx="1"/>
          </p:nvPr>
        </p:nvSpPr>
        <p:spPr/>
        <p:txBody>
          <a:bodyPr/>
          <a:lstStyle/>
          <a:p>
            <a:r>
              <a:rPr lang="en-US"/>
              <a:t>Issue with below C-Language codes?</a:t>
            </a:r>
          </a:p>
          <a:p>
            <a:pPr marL="667512" lvl="2" indent="0">
              <a:buNone/>
            </a:pPr>
            <a:r>
              <a:rPr lang="en-US"/>
              <a:t>if (x == 0)</a:t>
            </a:r>
          </a:p>
          <a:p>
            <a:pPr marL="667512" lvl="2" indent="0">
              <a:buNone/>
            </a:pPr>
            <a:r>
              <a:rPr lang="en-US"/>
              <a:t>     if (y == 0) error();</a:t>
            </a:r>
          </a:p>
          <a:p>
            <a:pPr marL="667512" lvl="2" indent="0">
              <a:buNone/>
            </a:pPr>
            <a:r>
              <a:rPr lang="en-US"/>
              <a:t>else {</a:t>
            </a:r>
          </a:p>
          <a:p>
            <a:pPr marL="667512" lvl="2" indent="0">
              <a:buNone/>
            </a:pPr>
            <a:r>
              <a:rPr lang="en-US"/>
              <a:t>     z = x + y;</a:t>
            </a:r>
          </a:p>
          <a:p>
            <a:pPr marL="667512" lvl="2" indent="0">
              <a:buNone/>
            </a:pPr>
            <a:r>
              <a:rPr lang="en-US"/>
              <a:t>     f (&amp;z);</a:t>
            </a:r>
          </a:p>
          <a:p>
            <a:pPr marL="667512" lvl="2" indent="0">
              <a:buNone/>
            </a:pPr>
            <a:r>
              <a:rPr lang="en-US"/>
              <a:t>}</a:t>
            </a:r>
          </a:p>
          <a:p>
            <a:pPr marL="393192" lvl="1" indent="0">
              <a:buNone/>
            </a:pPr>
            <a:r>
              <a:rPr lang="en-US"/>
              <a:t>Confused on the </a:t>
            </a:r>
            <a:r>
              <a:rPr lang="en-US" b="1"/>
              <a:t>else</a:t>
            </a:r>
            <a:r>
              <a:rPr lang="en-US"/>
              <a:t> using!!!</a:t>
            </a:r>
          </a:p>
          <a:p>
            <a:r>
              <a:rPr lang="en-US"/>
              <a:t>Cause: else is always associated with the closest unmatched if. </a:t>
            </a:r>
          </a:p>
          <a:p>
            <a:r>
              <a:rPr lang="en-US"/>
              <a:t>Preventive: use appropriated braces ({)</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59</a:t>
            </a:fld>
            <a:endParaRPr lang="en-US"/>
          </a:p>
        </p:txBody>
      </p:sp>
    </p:spTree>
    <p:extLst>
      <p:ext uri="{BB962C8B-B14F-4D97-AF65-F5344CB8AC3E}">
        <p14:creationId xmlns:p14="http://schemas.microsoft.com/office/powerpoint/2010/main" val="2195233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59">
                                            <p:txEl>
                                              <p:pRg st="7" end="7"/>
                                            </p:txEl>
                                          </p:spTgt>
                                        </p:tgtEl>
                                        <p:attrNameLst>
                                          <p:attrName>style.visibility</p:attrName>
                                        </p:attrNameLst>
                                      </p:cBhvr>
                                      <p:to>
                                        <p:strVal val="visible"/>
                                      </p:to>
                                    </p:set>
                                    <p:animEffect transition="in" filter="box(in)">
                                      <p:cBhvr>
                                        <p:cTn id="7" dur="500"/>
                                        <p:tgtEl>
                                          <p:spTgt spid="45059">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059">
                                            <p:txEl>
                                              <p:pRg st="8" end="8"/>
                                            </p:txEl>
                                          </p:spTgt>
                                        </p:tgtEl>
                                        <p:attrNameLst>
                                          <p:attrName>style.visibility</p:attrName>
                                        </p:attrNameLst>
                                      </p:cBhvr>
                                      <p:to>
                                        <p:strVal val="visible"/>
                                      </p:to>
                                    </p:set>
                                    <p:animEffect transition="in" filter="box(in)">
                                      <p:cBhvr>
                                        <p:cTn id="12" dur="500"/>
                                        <p:tgtEl>
                                          <p:spTgt spid="45059">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5059">
                                            <p:txEl>
                                              <p:pRg st="9" end="9"/>
                                            </p:txEl>
                                          </p:spTgt>
                                        </p:tgtEl>
                                        <p:attrNameLst>
                                          <p:attrName>style.visibility</p:attrName>
                                        </p:attrNameLst>
                                      </p:cBhvr>
                                      <p:to>
                                        <p:strVal val="visible"/>
                                      </p:to>
                                    </p:set>
                                    <p:animEffect transition="in" filter="box(in)">
                                      <p:cBhvr>
                                        <p:cTn id="17" dur="500"/>
                                        <p:tgtEl>
                                          <p:spTgt spid="45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1. Static testing techniques </a:t>
            </a:r>
          </a:p>
        </p:txBody>
      </p:sp>
      <p:sp>
        <p:nvSpPr>
          <p:cNvPr id="4" name="Content Placeholder 3"/>
          <p:cNvSpPr>
            <a:spLocks noGrp="1"/>
          </p:cNvSpPr>
          <p:nvPr>
            <p:ph idx="1"/>
          </p:nvPr>
        </p:nvSpPr>
        <p:spPr/>
        <p:txBody>
          <a:bodyPr>
            <a:normAutofit/>
          </a:bodyPr>
          <a:lstStyle/>
          <a:p>
            <a:r>
              <a:rPr lang="en-US"/>
              <a:t>Static testing techniques are those techniques that test </a:t>
            </a:r>
            <a:r>
              <a:rPr lang="en-IE"/>
              <a:t>a component or system at a specification or implementation level </a:t>
            </a:r>
            <a:r>
              <a:rPr lang="en-IE" b="1"/>
              <a:t>without execution of the software</a:t>
            </a:r>
            <a:endParaRPr lang="en-US" b="1"/>
          </a:p>
          <a:p>
            <a:pPr lvl="0"/>
            <a:endParaRPr lang="en-US"/>
          </a:p>
          <a:p>
            <a:pPr lvl="0"/>
            <a:r>
              <a:rPr lang="en-US"/>
              <a:t>Types of defects that are easier to find during static testing are: deviations from standards, missing requirements, design defects, non-maintainable code, inconsistent interface specifications,...</a:t>
            </a:r>
          </a:p>
        </p:txBody>
      </p:sp>
      <p:sp>
        <p:nvSpPr>
          <p:cNvPr id="2" name="Slide Number Placeholder 1"/>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6</a:t>
            </a:fld>
            <a:endParaRPr lang="en-US">
              <a:solidFill>
                <a:srgbClr val="04617B">
                  <a:shade val="90000"/>
                </a:srgbClr>
              </a:solidFill>
            </a:endParaRPr>
          </a:p>
        </p:txBody>
      </p:sp>
    </p:spTree>
    <p:extLst>
      <p:ext uri="{BB962C8B-B14F-4D97-AF65-F5344CB8AC3E}">
        <p14:creationId xmlns:p14="http://schemas.microsoft.com/office/powerpoint/2010/main" val="37798053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normAutofit fontScale="90000"/>
          </a:bodyPr>
          <a:lstStyle/>
          <a:p>
            <a:r>
              <a:rPr lang="en-US"/>
              <a:t>5. Self-code review </a:t>
            </a:r>
            <a:br>
              <a:rPr lang="en-US"/>
            </a:br>
            <a:r>
              <a:rPr lang="en-US"/>
              <a:t>Null Pointer Exception</a:t>
            </a:r>
          </a:p>
        </p:txBody>
      </p:sp>
      <p:sp>
        <p:nvSpPr>
          <p:cNvPr id="45059" name="Content Placeholder 2"/>
          <p:cNvSpPr>
            <a:spLocks noGrp="1"/>
          </p:cNvSpPr>
          <p:nvPr>
            <p:ph idx="1"/>
          </p:nvPr>
        </p:nvSpPr>
        <p:spPr/>
        <p:txBody>
          <a:bodyPr>
            <a:normAutofit lnSpcReduction="10000"/>
          </a:bodyPr>
          <a:lstStyle/>
          <a:p>
            <a:r>
              <a:rPr lang="en-US"/>
              <a:t>Issue: the developer got Null-Pointer-Exception run-time error, while he/she did not detect that when compiling the codes</a:t>
            </a:r>
          </a:p>
          <a:p>
            <a:pPr marL="393192" lvl="1" indent="0">
              <a:buNone/>
            </a:pPr>
            <a:r>
              <a:rPr lang="en-US"/>
              <a:t> 	 pPointer-&gt;member = 1;</a:t>
            </a:r>
          </a:p>
          <a:p>
            <a:pPr marL="393192" lvl="1" indent="0">
              <a:buNone/>
            </a:pPr>
            <a:r>
              <a:rPr lang="en-US"/>
              <a:t>	 strReturn = objDoc.SelectNodes(strName);</a:t>
            </a:r>
            <a:endParaRPr lang="en-US" altLang="ja-JP"/>
          </a:p>
          <a:p>
            <a:r>
              <a:rPr lang="en-US"/>
              <a:t>Cause: the developer does not check null or think about null object before accessing object's value. </a:t>
            </a:r>
          </a:p>
          <a:p>
            <a:r>
              <a:rPr lang="en-US"/>
              <a:t>Preventive: Should check null before accessing object or pointer before using its member</a:t>
            </a:r>
          </a:p>
          <a:p>
            <a:pPr marL="667512" lvl="2" indent="0">
              <a:buNone/>
            </a:pPr>
            <a:r>
              <a:rPr lang="en-US"/>
              <a:t>If ( pPointer != NULL ) pPointer-&gt;member = 1;</a:t>
            </a:r>
          </a:p>
          <a:p>
            <a:pPr marL="667512" lvl="2" indent="0">
              <a:buNone/>
            </a:pPr>
            <a:r>
              <a:rPr lang="en-US"/>
              <a:t>If (objDoc != NULL) </a:t>
            </a:r>
          </a:p>
          <a:p>
            <a:pPr marL="667512" lvl="2" indent="0">
              <a:buNone/>
            </a:pPr>
            <a:r>
              <a:rPr lang="en-US"/>
              <a:t>	 strReturn = objDoc.SelectNodes(strName);</a:t>
            </a:r>
          </a:p>
          <a:p>
            <a:pPr lvl="2"/>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60</a:t>
            </a:fld>
            <a:endParaRPr lang="en-US"/>
          </a:p>
        </p:txBody>
      </p:sp>
    </p:spTree>
    <p:extLst>
      <p:ext uri="{BB962C8B-B14F-4D97-AF65-F5344CB8AC3E}">
        <p14:creationId xmlns:p14="http://schemas.microsoft.com/office/powerpoint/2010/main" val="2058803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59">
                                            <p:txEl>
                                              <p:pRg st="3" end="3"/>
                                            </p:txEl>
                                          </p:spTgt>
                                        </p:tgtEl>
                                        <p:attrNameLst>
                                          <p:attrName>style.visibility</p:attrName>
                                        </p:attrNameLst>
                                      </p:cBhvr>
                                      <p:to>
                                        <p:strVal val="visible"/>
                                      </p:to>
                                    </p:set>
                                    <p:animEffect transition="in" filter="box(in)">
                                      <p:cBhvr>
                                        <p:cTn id="7" dur="500"/>
                                        <p:tgtEl>
                                          <p:spTgt spid="4505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059">
                                            <p:txEl>
                                              <p:pRg st="4" end="4"/>
                                            </p:txEl>
                                          </p:spTgt>
                                        </p:tgtEl>
                                        <p:attrNameLst>
                                          <p:attrName>style.visibility</p:attrName>
                                        </p:attrNameLst>
                                      </p:cBhvr>
                                      <p:to>
                                        <p:strVal val="visible"/>
                                      </p:to>
                                    </p:set>
                                    <p:animEffect transition="in" filter="box(in)">
                                      <p:cBhvr>
                                        <p:cTn id="12" dur="500"/>
                                        <p:tgtEl>
                                          <p:spTgt spid="45059">
                                            <p:txEl>
                                              <p:pRg st="4" end="4"/>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5059">
                                            <p:txEl>
                                              <p:pRg st="5" end="5"/>
                                            </p:txEl>
                                          </p:spTgt>
                                        </p:tgtEl>
                                        <p:attrNameLst>
                                          <p:attrName>style.visibility</p:attrName>
                                        </p:attrNameLst>
                                      </p:cBhvr>
                                      <p:to>
                                        <p:strVal val="visible"/>
                                      </p:to>
                                    </p:set>
                                    <p:animEffect transition="in" filter="box(in)">
                                      <p:cBhvr>
                                        <p:cTn id="15" dur="500"/>
                                        <p:tgtEl>
                                          <p:spTgt spid="45059">
                                            <p:txEl>
                                              <p:pRg st="5" end="5"/>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5059">
                                            <p:txEl>
                                              <p:pRg st="6" end="6"/>
                                            </p:txEl>
                                          </p:spTgt>
                                        </p:tgtEl>
                                        <p:attrNameLst>
                                          <p:attrName>style.visibility</p:attrName>
                                        </p:attrNameLst>
                                      </p:cBhvr>
                                      <p:to>
                                        <p:strVal val="visible"/>
                                      </p:to>
                                    </p:set>
                                    <p:animEffect transition="in" filter="box(in)">
                                      <p:cBhvr>
                                        <p:cTn id="18" dur="500"/>
                                        <p:tgtEl>
                                          <p:spTgt spid="45059">
                                            <p:txEl>
                                              <p:pRg st="6" end="6"/>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5059">
                                            <p:txEl>
                                              <p:pRg st="7" end="7"/>
                                            </p:txEl>
                                          </p:spTgt>
                                        </p:tgtEl>
                                        <p:attrNameLst>
                                          <p:attrName>style.visibility</p:attrName>
                                        </p:attrNameLst>
                                      </p:cBhvr>
                                      <p:to>
                                        <p:strVal val="visible"/>
                                      </p:to>
                                    </p:set>
                                    <p:animEffect transition="in" filter="box(in)">
                                      <p:cBhvr>
                                        <p:cTn id="21" dur="500"/>
                                        <p:tgtEl>
                                          <p:spTgt spid="45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normAutofit fontScale="90000"/>
          </a:bodyPr>
          <a:lstStyle/>
          <a:p>
            <a:r>
              <a:rPr lang="en-US"/>
              <a:t>5. Self-code review </a:t>
            </a:r>
            <a:br>
              <a:rPr lang="en-US"/>
            </a:br>
            <a:r>
              <a:rPr lang="en-US"/>
              <a:t>Detect Common Defects Sample</a:t>
            </a:r>
            <a:endParaRPr lang="vi-VN" altLang="ja-JP"/>
          </a:p>
        </p:txBody>
      </p:sp>
      <p:sp>
        <p:nvSpPr>
          <p:cNvPr id="10" name="Content Placeholder 9"/>
          <p:cNvSpPr>
            <a:spLocks noGrp="1"/>
          </p:cNvSpPr>
          <p:nvPr>
            <p:ph idx="1"/>
          </p:nvPr>
        </p:nvSpPr>
        <p:spPr/>
        <p:txBody>
          <a:bodyPr/>
          <a:lstStyle/>
          <a:p>
            <a:endParaRPr lang="en-US"/>
          </a:p>
        </p:txBody>
      </p:sp>
      <p:sp>
        <p:nvSpPr>
          <p:cNvPr id="13315" name="Rectangle 3"/>
          <p:cNvSpPr>
            <a:spLocks noChangeArrowheads="1"/>
          </p:cNvSpPr>
          <p:nvPr/>
        </p:nvSpPr>
        <p:spPr bwMode="auto">
          <a:xfrm>
            <a:off x="285750" y="1371600"/>
            <a:ext cx="8639175" cy="52641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pPr eaLnBrk="1" hangingPunct="1">
              <a:defRPr/>
            </a:pPr>
            <a:r>
              <a:rPr lang="en-US" sz="1600" dirty="0">
                <a:solidFill>
                  <a:srgbClr val="000000"/>
                </a:solidFill>
                <a:cs typeface="Arial" charset="0"/>
              </a:rPr>
              <a:t>public </a:t>
            </a:r>
            <a:r>
              <a:rPr lang="en-US" sz="1600" dirty="0" err="1">
                <a:solidFill>
                  <a:srgbClr val="000000"/>
                </a:solidFill>
                <a:cs typeface="Arial" charset="0"/>
              </a:rPr>
              <a:t>bool</a:t>
            </a:r>
            <a:r>
              <a:rPr lang="en-US" sz="1600" dirty="0">
                <a:solidFill>
                  <a:srgbClr val="000000"/>
                </a:solidFill>
                <a:cs typeface="Arial" charset="0"/>
              </a:rPr>
              <a:t> </a:t>
            </a:r>
            <a:r>
              <a:rPr lang="en-US" sz="1600" dirty="0" err="1">
                <a:solidFill>
                  <a:srgbClr val="000000"/>
                </a:solidFill>
                <a:cs typeface="Arial" charset="0"/>
              </a:rPr>
              <a:t>IsValidLogin</a:t>
            </a:r>
            <a:r>
              <a:rPr lang="en-US" sz="1600" dirty="0">
                <a:solidFill>
                  <a:srgbClr val="000000"/>
                </a:solidFill>
                <a:cs typeface="Arial" charset="0"/>
              </a:rPr>
              <a:t>(string </a:t>
            </a:r>
            <a:r>
              <a:rPr lang="en-US" sz="1600" dirty="0" err="1">
                <a:solidFill>
                  <a:srgbClr val="000000"/>
                </a:solidFill>
                <a:cs typeface="Arial" charset="0"/>
              </a:rPr>
              <a:t>userName</a:t>
            </a:r>
            <a:r>
              <a:rPr lang="en-US" sz="1600" dirty="0">
                <a:solidFill>
                  <a:srgbClr val="000000"/>
                </a:solidFill>
                <a:cs typeface="Arial" charset="0"/>
              </a:rPr>
              <a:t>, string password)        {</a:t>
            </a:r>
          </a:p>
          <a:p>
            <a:pPr eaLnBrk="1" hangingPunct="1">
              <a:defRPr/>
            </a:pPr>
            <a:r>
              <a:rPr lang="en-US" sz="1600" dirty="0">
                <a:solidFill>
                  <a:srgbClr val="000000"/>
                </a:solidFill>
                <a:cs typeface="Arial" charset="0"/>
              </a:rPr>
              <a:t>            </a:t>
            </a:r>
            <a:r>
              <a:rPr lang="en-US" sz="1600" dirty="0" err="1">
                <a:solidFill>
                  <a:srgbClr val="000000"/>
                </a:solidFill>
                <a:cs typeface="Arial" charset="0"/>
              </a:rPr>
              <a:t>SqlConnection</a:t>
            </a:r>
            <a:r>
              <a:rPr lang="en-US" sz="1600" dirty="0">
                <a:solidFill>
                  <a:srgbClr val="000000"/>
                </a:solidFill>
                <a:cs typeface="Arial" charset="0"/>
              </a:rPr>
              <a:t> con = null;</a:t>
            </a:r>
          </a:p>
          <a:p>
            <a:pPr eaLnBrk="1" hangingPunct="1">
              <a:defRPr/>
            </a:pPr>
            <a:r>
              <a:rPr lang="en-US" sz="1600" dirty="0">
                <a:solidFill>
                  <a:srgbClr val="000000"/>
                </a:solidFill>
                <a:cs typeface="Arial" charset="0"/>
              </a:rPr>
              <a:t>            </a:t>
            </a:r>
            <a:r>
              <a:rPr lang="en-US" sz="1600" dirty="0" err="1">
                <a:solidFill>
                  <a:srgbClr val="000000"/>
                </a:solidFill>
                <a:cs typeface="Arial" charset="0"/>
              </a:rPr>
              <a:t>SqlCommand</a:t>
            </a:r>
            <a:r>
              <a:rPr lang="en-US" sz="1600" dirty="0">
                <a:solidFill>
                  <a:srgbClr val="000000"/>
                </a:solidFill>
                <a:cs typeface="Arial" charset="0"/>
              </a:rPr>
              <a:t> </a:t>
            </a:r>
            <a:r>
              <a:rPr lang="en-US" sz="1600" dirty="0" err="1">
                <a:solidFill>
                  <a:srgbClr val="000000"/>
                </a:solidFill>
                <a:cs typeface="Arial" charset="0"/>
              </a:rPr>
              <a:t>cmd</a:t>
            </a:r>
            <a:r>
              <a:rPr lang="en-US" sz="1600" dirty="0">
                <a:solidFill>
                  <a:srgbClr val="000000"/>
                </a:solidFill>
                <a:cs typeface="Arial" charset="0"/>
              </a:rPr>
              <a:t> = null;</a:t>
            </a:r>
          </a:p>
          <a:p>
            <a:pPr eaLnBrk="1" hangingPunct="1">
              <a:defRPr/>
            </a:pPr>
            <a:r>
              <a:rPr lang="en-US" sz="1600">
                <a:solidFill>
                  <a:srgbClr val="000000"/>
                </a:solidFill>
                <a:cs typeface="Arial" charset="0"/>
              </a:rPr>
              <a:t>            bool </a:t>
            </a:r>
            <a:r>
              <a:rPr lang="en-US" sz="1600" dirty="0">
                <a:solidFill>
                  <a:srgbClr val="000000"/>
                </a:solidFill>
                <a:cs typeface="Arial" charset="0"/>
              </a:rPr>
              <a:t>result = false;</a:t>
            </a:r>
          </a:p>
          <a:p>
            <a:pPr eaLnBrk="1" hangingPunct="1">
              <a:defRPr/>
            </a:pPr>
            <a:r>
              <a:rPr lang="en-US" sz="1600" dirty="0">
                <a:solidFill>
                  <a:srgbClr val="000000"/>
                </a:solidFill>
                <a:cs typeface="Arial" charset="0"/>
              </a:rPr>
              <a:t>            try {</a:t>
            </a:r>
          </a:p>
          <a:p>
            <a:pPr eaLnBrk="1" hangingPunct="1">
              <a:defRPr/>
            </a:pPr>
            <a:r>
              <a:rPr lang="en-US" sz="1600" dirty="0">
                <a:solidFill>
                  <a:srgbClr val="000000"/>
                </a:solidFill>
                <a:cs typeface="Arial" charset="0"/>
              </a:rPr>
              <a:t>                con = new </a:t>
            </a:r>
            <a:r>
              <a:rPr lang="en-US" sz="1600" dirty="0" err="1">
                <a:solidFill>
                  <a:srgbClr val="000000"/>
                </a:solidFill>
                <a:cs typeface="Arial" charset="0"/>
              </a:rPr>
              <a:t>SqlConnection</a:t>
            </a:r>
            <a:r>
              <a:rPr lang="en-US" sz="1600" dirty="0">
                <a:solidFill>
                  <a:srgbClr val="000000"/>
                </a:solidFill>
                <a:cs typeface="Arial" charset="0"/>
              </a:rPr>
              <a:t>(DB_CONNECTION);</a:t>
            </a:r>
          </a:p>
          <a:p>
            <a:pPr eaLnBrk="1" hangingPunct="1">
              <a:defRPr/>
            </a:pPr>
            <a:r>
              <a:rPr lang="en-US" sz="1600" dirty="0">
                <a:solidFill>
                  <a:srgbClr val="000000"/>
                </a:solidFill>
                <a:cs typeface="Arial" charset="0"/>
              </a:rPr>
              <a:t>                </a:t>
            </a:r>
            <a:r>
              <a:rPr lang="en-US" sz="1600" dirty="0" err="1">
                <a:solidFill>
                  <a:srgbClr val="000000"/>
                </a:solidFill>
                <a:cs typeface="Arial" charset="0"/>
              </a:rPr>
              <a:t>con.Open</a:t>
            </a:r>
            <a:r>
              <a:rPr lang="en-US" sz="1600" dirty="0">
                <a:solidFill>
                  <a:srgbClr val="000000"/>
                </a:solidFill>
                <a:cs typeface="Arial" charset="0"/>
              </a:rPr>
              <a:t>();</a:t>
            </a:r>
          </a:p>
          <a:p>
            <a:pPr eaLnBrk="1" hangingPunct="1">
              <a:defRPr/>
            </a:pPr>
            <a:r>
              <a:rPr lang="en-US" sz="1600" dirty="0">
                <a:solidFill>
                  <a:srgbClr val="000000"/>
                </a:solidFill>
                <a:cs typeface="Arial" charset="0"/>
              </a:rPr>
              <a:t>                string </a:t>
            </a:r>
            <a:r>
              <a:rPr lang="en-US" sz="1600" dirty="0" err="1">
                <a:solidFill>
                  <a:srgbClr val="000000"/>
                </a:solidFill>
                <a:cs typeface="Arial" charset="0"/>
              </a:rPr>
              <a:t>cmdtext</a:t>
            </a:r>
            <a:r>
              <a:rPr lang="en-US" sz="1600" dirty="0">
                <a:solidFill>
                  <a:srgbClr val="000000"/>
                </a:solidFill>
                <a:cs typeface="Arial" charset="0"/>
              </a:rPr>
              <a:t> = </a:t>
            </a:r>
            <a:r>
              <a:rPr lang="en-US" sz="1600" dirty="0" err="1">
                <a:solidFill>
                  <a:srgbClr val="000000"/>
                </a:solidFill>
                <a:cs typeface="Arial" charset="0"/>
              </a:rPr>
              <a:t>string.Format</a:t>
            </a:r>
            <a:r>
              <a:rPr lang="en-US" sz="1600" dirty="0">
                <a:solidFill>
                  <a:srgbClr val="000000"/>
                </a:solidFill>
                <a:cs typeface="Arial" charset="0"/>
              </a:rPr>
              <a:t>("SELECT * FROM [Users] WHERE [Account]='{0}' AND 				</a:t>
            </a:r>
            <a:r>
              <a:rPr lang="en-US" sz="1600">
                <a:solidFill>
                  <a:srgbClr val="000000"/>
                </a:solidFill>
                <a:cs typeface="Arial" charset="0"/>
              </a:rPr>
              <a:t>	[</a:t>
            </a:r>
            <a:r>
              <a:rPr lang="en-US" sz="1600" dirty="0">
                <a:solidFill>
                  <a:srgbClr val="000000"/>
                </a:solidFill>
                <a:cs typeface="Arial" charset="0"/>
              </a:rPr>
              <a:t>Password]='{1}' “, </a:t>
            </a:r>
            <a:r>
              <a:rPr lang="en-US" sz="1600" dirty="0" err="1">
                <a:solidFill>
                  <a:srgbClr val="000000"/>
                </a:solidFill>
                <a:cs typeface="Arial" charset="0"/>
              </a:rPr>
              <a:t>userName</a:t>
            </a:r>
            <a:r>
              <a:rPr lang="en-US" sz="1600" dirty="0">
                <a:solidFill>
                  <a:srgbClr val="000000"/>
                </a:solidFill>
                <a:cs typeface="Arial" charset="0"/>
              </a:rPr>
              <a:t>, password);</a:t>
            </a:r>
          </a:p>
          <a:p>
            <a:pPr eaLnBrk="1" hangingPunct="1">
              <a:defRPr/>
            </a:pPr>
            <a:r>
              <a:rPr lang="en-US" sz="1600" dirty="0">
                <a:solidFill>
                  <a:srgbClr val="000000"/>
                </a:solidFill>
                <a:cs typeface="Arial" charset="0"/>
              </a:rPr>
              <a:t>                </a:t>
            </a:r>
            <a:r>
              <a:rPr lang="en-US" sz="1600" dirty="0" err="1">
                <a:solidFill>
                  <a:srgbClr val="000000"/>
                </a:solidFill>
                <a:cs typeface="Arial" charset="0"/>
              </a:rPr>
              <a:t>cmd</a:t>
            </a:r>
            <a:r>
              <a:rPr lang="en-US" sz="1600" dirty="0">
                <a:solidFill>
                  <a:srgbClr val="000000"/>
                </a:solidFill>
                <a:cs typeface="Arial" charset="0"/>
              </a:rPr>
              <a:t> = new </a:t>
            </a:r>
            <a:r>
              <a:rPr lang="en-US" sz="1600" dirty="0" err="1">
                <a:solidFill>
                  <a:srgbClr val="000000"/>
                </a:solidFill>
                <a:cs typeface="Arial" charset="0"/>
              </a:rPr>
              <a:t>SqlCommand</a:t>
            </a:r>
            <a:r>
              <a:rPr lang="en-US" sz="1600" dirty="0">
                <a:solidFill>
                  <a:srgbClr val="000000"/>
                </a:solidFill>
                <a:cs typeface="Arial" charset="0"/>
              </a:rPr>
              <a:t>(</a:t>
            </a:r>
            <a:r>
              <a:rPr lang="en-US" sz="1600" dirty="0" err="1">
                <a:solidFill>
                  <a:srgbClr val="000000"/>
                </a:solidFill>
                <a:cs typeface="Arial" charset="0"/>
              </a:rPr>
              <a:t>cmdtext</a:t>
            </a:r>
            <a:r>
              <a:rPr lang="en-US" sz="1600" dirty="0">
                <a:solidFill>
                  <a:srgbClr val="000000"/>
                </a:solidFill>
                <a:cs typeface="Arial" charset="0"/>
              </a:rPr>
              <a:t>);</a:t>
            </a:r>
          </a:p>
          <a:p>
            <a:pPr eaLnBrk="1" hangingPunct="1">
              <a:defRPr/>
            </a:pPr>
            <a:r>
              <a:rPr lang="en-US" sz="1600" dirty="0">
                <a:solidFill>
                  <a:srgbClr val="000000"/>
                </a:solidFill>
                <a:cs typeface="Arial" charset="0"/>
              </a:rPr>
              <a:t>                </a:t>
            </a:r>
            <a:r>
              <a:rPr lang="en-US" sz="1600" dirty="0" err="1">
                <a:solidFill>
                  <a:srgbClr val="000000"/>
                </a:solidFill>
                <a:cs typeface="Arial" charset="0"/>
              </a:rPr>
              <a:t>cmd.Connection</a:t>
            </a:r>
            <a:r>
              <a:rPr lang="en-US" sz="1600" dirty="0">
                <a:solidFill>
                  <a:srgbClr val="000000"/>
                </a:solidFill>
                <a:cs typeface="Arial" charset="0"/>
              </a:rPr>
              <a:t> = con;</a:t>
            </a:r>
          </a:p>
          <a:p>
            <a:pPr eaLnBrk="1" hangingPunct="1">
              <a:defRPr/>
            </a:pPr>
            <a:r>
              <a:rPr lang="en-US" sz="1600" dirty="0">
                <a:solidFill>
                  <a:srgbClr val="000000"/>
                </a:solidFill>
                <a:cs typeface="Arial" charset="0"/>
              </a:rPr>
              <a:t>                </a:t>
            </a:r>
            <a:r>
              <a:rPr lang="en-US" sz="1600" dirty="0" err="1">
                <a:solidFill>
                  <a:srgbClr val="000000"/>
                </a:solidFill>
                <a:cs typeface="Arial" charset="0"/>
              </a:rPr>
              <a:t>cmd.CommandType</a:t>
            </a:r>
            <a:r>
              <a:rPr lang="en-US" sz="1600" dirty="0">
                <a:solidFill>
                  <a:srgbClr val="000000"/>
                </a:solidFill>
                <a:cs typeface="Arial" charset="0"/>
              </a:rPr>
              <a:t> = </a:t>
            </a:r>
            <a:r>
              <a:rPr lang="en-US" sz="1600" dirty="0" err="1">
                <a:solidFill>
                  <a:srgbClr val="000000"/>
                </a:solidFill>
                <a:cs typeface="Arial" charset="0"/>
              </a:rPr>
              <a:t>CommandType.Text</a:t>
            </a:r>
            <a:r>
              <a:rPr lang="en-US" sz="1600" dirty="0">
                <a:solidFill>
                  <a:srgbClr val="000000"/>
                </a:solidFill>
                <a:cs typeface="Arial" charset="0"/>
              </a:rPr>
              <a:t>;</a:t>
            </a:r>
          </a:p>
          <a:p>
            <a:pPr eaLnBrk="1" hangingPunct="1">
              <a:defRPr/>
            </a:pPr>
            <a:r>
              <a:rPr lang="en-US" sz="1600" dirty="0">
                <a:solidFill>
                  <a:srgbClr val="000000"/>
                </a:solidFill>
                <a:cs typeface="Arial" charset="0"/>
              </a:rPr>
              <a:t>                result= </a:t>
            </a:r>
            <a:r>
              <a:rPr lang="en-US" sz="1600" dirty="0" err="1">
                <a:solidFill>
                  <a:srgbClr val="000000"/>
                </a:solidFill>
                <a:cs typeface="Arial" charset="0"/>
              </a:rPr>
              <a:t>cmd.ExecuteReader</a:t>
            </a:r>
            <a:r>
              <a:rPr lang="en-US" sz="1600" dirty="0">
                <a:solidFill>
                  <a:srgbClr val="000000"/>
                </a:solidFill>
                <a:cs typeface="Arial" charset="0"/>
              </a:rPr>
              <a:t>().</a:t>
            </a:r>
            <a:r>
              <a:rPr lang="en-US" sz="1600" dirty="0" err="1">
                <a:solidFill>
                  <a:srgbClr val="000000"/>
                </a:solidFill>
                <a:cs typeface="Arial" charset="0"/>
              </a:rPr>
              <a:t>HasRows</a:t>
            </a:r>
            <a:r>
              <a:rPr lang="en-US" sz="1600" dirty="0">
                <a:solidFill>
                  <a:srgbClr val="000000"/>
                </a:solidFill>
                <a:cs typeface="Arial" charset="0"/>
              </a:rPr>
              <a:t>;</a:t>
            </a:r>
          </a:p>
          <a:p>
            <a:pPr eaLnBrk="1" hangingPunct="1">
              <a:defRPr/>
            </a:pPr>
            <a:r>
              <a:rPr lang="en-US" sz="1600" dirty="0">
                <a:solidFill>
                  <a:srgbClr val="000000"/>
                </a:solidFill>
                <a:cs typeface="Arial" charset="0"/>
              </a:rPr>
              <a:t>                </a:t>
            </a:r>
            <a:r>
              <a:rPr lang="en-US" sz="1600" dirty="0" err="1">
                <a:solidFill>
                  <a:srgbClr val="000000"/>
                </a:solidFill>
                <a:cs typeface="Arial" charset="0"/>
              </a:rPr>
              <a:t>cmd.Dispose</a:t>
            </a:r>
            <a:r>
              <a:rPr lang="en-US" sz="1600" dirty="0">
                <a:solidFill>
                  <a:srgbClr val="000000"/>
                </a:solidFill>
                <a:cs typeface="Arial" charset="0"/>
              </a:rPr>
              <a:t>();</a:t>
            </a:r>
          </a:p>
          <a:p>
            <a:pPr eaLnBrk="1" hangingPunct="1">
              <a:defRPr/>
            </a:pPr>
            <a:r>
              <a:rPr lang="en-US" sz="1600" dirty="0">
                <a:solidFill>
                  <a:srgbClr val="000000"/>
                </a:solidFill>
                <a:cs typeface="Arial" charset="0"/>
              </a:rPr>
              <a:t>                </a:t>
            </a:r>
            <a:r>
              <a:rPr lang="en-US" sz="1600" dirty="0" err="1">
                <a:solidFill>
                  <a:srgbClr val="000000"/>
                </a:solidFill>
                <a:cs typeface="Arial" charset="0"/>
              </a:rPr>
              <a:t>con.Dispose</a:t>
            </a:r>
            <a:r>
              <a:rPr lang="en-US" sz="1600" dirty="0">
                <a:solidFill>
                  <a:srgbClr val="000000"/>
                </a:solidFill>
                <a:cs typeface="Arial" charset="0"/>
              </a:rPr>
              <a:t>();</a:t>
            </a:r>
          </a:p>
          <a:p>
            <a:pPr eaLnBrk="1" hangingPunct="1">
              <a:defRPr/>
            </a:pPr>
            <a:r>
              <a:rPr lang="en-US" sz="1600" dirty="0">
                <a:solidFill>
                  <a:srgbClr val="000000"/>
                </a:solidFill>
                <a:cs typeface="Arial" charset="0"/>
              </a:rPr>
              <a:t>                return result;</a:t>
            </a:r>
          </a:p>
          <a:p>
            <a:pPr eaLnBrk="1" hangingPunct="1">
              <a:defRPr/>
            </a:pPr>
            <a:r>
              <a:rPr lang="en-US" sz="1600" dirty="0">
                <a:solidFill>
                  <a:srgbClr val="000000"/>
                </a:solidFill>
                <a:cs typeface="Arial" charset="0"/>
              </a:rPr>
              <a:t>            }</a:t>
            </a:r>
          </a:p>
          <a:p>
            <a:pPr eaLnBrk="1" hangingPunct="1">
              <a:defRPr/>
            </a:pPr>
            <a:r>
              <a:rPr lang="en-US" sz="1600" dirty="0">
                <a:solidFill>
                  <a:srgbClr val="000000"/>
                </a:solidFill>
                <a:cs typeface="Arial" charset="0"/>
              </a:rPr>
              <a:t>            catch (</a:t>
            </a:r>
            <a:r>
              <a:rPr lang="en-US" sz="1600" dirty="0" err="1">
                <a:solidFill>
                  <a:srgbClr val="000000"/>
                </a:solidFill>
                <a:cs typeface="Arial" charset="0"/>
              </a:rPr>
              <a:t>SqlException</a:t>
            </a:r>
            <a:r>
              <a:rPr lang="en-US" sz="1600" dirty="0">
                <a:solidFill>
                  <a:srgbClr val="000000"/>
                </a:solidFill>
                <a:cs typeface="Arial" charset="0"/>
              </a:rPr>
              <a:t>) {</a:t>
            </a:r>
          </a:p>
          <a:p>
            <a:pPr eaLnBrk="1" hangingPunct="1">
              <a:defRPr/>
            </a:pPr>
            <a:r>
              <a:rPr lang="en-US" sz="1600" dirty="0">
                <a:solidFill>
                  <a:srgbClr val="000000"/>
                </a:solidFill>
                <a:cs typeface="Arial" charset="0"/>
              </a:rPr>
              <a:t>	return false;</a:t>
            </a:r>
          </a:p>
          <a:p>
            <a:pPr eaLnBrk="1" hangingPunct="1">
              <a:defRPr/>
            </a:pPr>
            <a:r>
              <a:rPr lang="en-US" sz="1600" dirty="0">
                <a:solidFill>
                  <a:srgbClr val="000000"/>
                </a:solidFill>
                <a:cs typeface="Arial" charset="0"/>
              </a:rPr>
              <a:t>           }        </a:t>
            </a:r>
          </a:p>
          <a:p>
            <a:pPr eaLnBrk="1" hangingPunct="1">
              <a:defRPr/>
            </a:pPr>
            <a:r>
              <a:rPr lang="en-US" sz="1600" dirty="0">
                <a:solidFill>
                  <a:srgbClr val="000000"/>
                </a:solidFill>
                <a:cs typeface="Arial" charset="0"/>
              </a:rPr>
              <a:t>}</a:t>
            </a:r>
          </a:p>
        </p:txBody>
      </p:sp>
      <p:sp>
        <p:nvSpPr>
          <p:cNvPr id="51204" name="Title 1"/>
          <p:cNvSpPr txBox="1">
            <a:spLocks/>
          </p:cNvSpPr>
          <p:nvPr/>
        </p:nvSpPr>
        <p:spPr bwMode="auto">
          <a:xfrm>
            <a:off x="5562600" y="2771775"/>
            <a:ext cx="2286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ja-JP" b="1">
                <a:solidFill>
                  <a:srgbClr val="C00000"/>
                </a:solidFill>
                <a:cs typeface="Tahoma" panose="020B0604030504040204" pitchFamily="34" charset="0"/>
              </a:rPr>
              <a:t>SQL Injection (1) </a:t>
            </a:r>
            <a:endParaRPr lang="vi-VN" altLang="ja-JP" b="1">
              <a:solidFill>
                <a:srgbClr val="C00000"/>
              </a:solidFill>
              <a:cs typeface="Tahoma" panose="020B0604030504040204" pitchFamily="34" charset="0"/>
            </a:endParaRPr>
          </a:p>
        </p:txBody>
      </p:sp>
      <p:sp>
        <p:nvSpPr>
          <p:cNvPr id="51205" name="Title 1"/>
          <p:cNvSpPr txBox="1">
            <a:spLocks/>
          </p:cNvSpPr>
          <p:nvPr/>
        </p:nvSpPr>
        <p:spPr bwMode="auto">
          <a:xfrm>
            <a:off x="5076825" y="3962400"/>
            <a:ext cx="4143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ja-JP" b="1">
                <a:solidFill>
                  <a:srgbClr val="C00000"/>
                </a:solidFill>
                <a:cs typeface="Tahoma" panose="020B0604030504040204" pitchFamily="34" charset="0"/>
              </a:rPr>
              <a:t>SQL Performance Issue !!(1)</a:t>
            </a:r>
            <a:endParaRPr lang="vi-VN" altLang="ja-JP" b="1">
              <a:solidFill>
                <a:srgbClr val="C00000"/>
              </a:solidFill>
              <a:cs typeface="Tahoma" panose="020B0604030504040204" pitchFamily="34" charset="0"/>
            </a:endParaRPr>
          </a:p>
        </p:txBody>
      </p:sp>
      <p:sp>
        <p:nvSpPr>
          <p:cNvPr id="51206" name="Title 1"/>
          <p:cNvSpPr txBox="1">
            <a:spLocks/>
          </p:cNvSpPr>
          <p:nvPr/>
        </p:nvSpPr>
        <p:spPr bwMode="auto">
          <a:xfrm>
            <a:off x="5000625" y="1785938"/>
            <a:ext cx="4143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ja-JP" b="1">
                <a:solidFill>
                  <a:srgbClr val="C00000"/>
                </a:solidFill>
                <a:cs typeface="Tahoma" panose="020B0604030504040204" pitchFamily="34" charset="0"/>
              </a:rPr>
              <a:t>Lack of checking for null value(1) </a:t>
            </a:r>
            <a:endParaRPr lang="vi-VN" altLang="ja-JP" b="1">
              <a:solidFill>
                <a:srgbClr val="C00000"/>
              </a:solidFill>
              <a:cs typeface="Tahoma" panose="020B0604030504040204" pitchFamily="34" charset="0"/>
            </a:endParaRPr>
          </a:p>
        </p:txBody>
      </p:sp>
      <p:sp>
        <p:nvSpPr>
          <p:cNvPr id="51207" name="Title 1"/>
          <p:cNvSpPr txBox="1">
            <a:spLocks/>
          </p:cNvSpPr>
          <p:nvPr/>
        </p:nvSpPr>
        <p:spPr bwMode="auto">
          <a:xfrm>
            <a:off x="4786313" y="5214938"/>
            <a:ext cx="4143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ja-JP" b="1">
                <a:solidFill>
                  <a:srgbClr val="C00000"/>
                </a:solidFill>
                <a:cs typeface="Tahoma" panose="020B0604030504040204" pitchFamily="34" charset="0"/>
              </a:rPr>
              <a:t>Memory leak !! (2)</a:t>
            </a:r>
            <a:endParaRPr lang="vi-VN" altLang="ja-JP" b="1">
              <a:solidFill>
                <a:srgbClr val="C00000"/>
              </a:solidFill>
              <a:cs typeface="Tahoma" panose="020B0604030504040204" pitchFamily="34" charset="0"/>
            </a:endParaRPr>
          </a:p>
        </p:txBody>
      </p:sp>
      <p:sp>
        <p:nvSpPr>
          <p:cNvPr id="8" name="Title 1"/>
          <p:cNvSpPr txBox="1">
            <a:spLocks/>
          </p:cNvSpPr>
          <p:nvPr/>
        </p:nvSpPr>
        <p:spPr bwMode="auto">
          <a:xfrm>
            <a:off x="4857750" y="3500438"/>
            <a:ext cx="4143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ja-JP" b="1">
                <a:solidFill>
                  <a:srgbClr val="C00000"/>
                </a:solidFill>
                <a:cs typeface="Tahoma" panose="020B0604030504040204" pitchFamily="34" charset="0"/>
              </a:rPr>
              <a:t>Hard code !!(1)</a:t>
            </a:r>
            <a:endParaRPr lang="vi-VN" altLang="ja-JP" b="1">
              <a:solidFill>
                <a:srgbClr val="C00000"/>
              </a:solidFill>
              <a:cs typeface="Tahoma" panose="020B0604030504040204" pitchFamily="34" charset="0"/>
            </a:endParaRP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61</a:t>
            </a:fld>
            <a:endParaRPr lang="en-US"/>
          </a:p>
        </p:txBody>
      </p:sp>
    </p:spTree>
    <p:extLst>
      <p:ext uri="{BB962C8B-B14F-4D97-AF65-F5344CB8AC3E}">
        <p14:creationId xmlns:p14="http://schemas.microsoft.com/office/powerpoint/2010/main" val="1225316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blinds(horizontal)">
                                      <p:cBhvr>
                                        <p:cTn id="7" dur="500"/>
                                        <p:tgtEl>
                                          <p:spTgt spid="51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blinds(horizontal)">
                                      <p:cBhvr>
                                        <p:cTn id="12" dur="500"/>
                                        <p:tgtEl>
                                          <p:spTgt spid="5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5"/>
                                        </p:tgtEl>
                                        <p:attrNameLst>
                                          <p:attrName>style.visibility</p:attrName>
                                        </p:attrNameLst>
                                      </p:cBhvr>
                                      <p:to>
                                        <p:strVal val="visible"/>
                                      </p:to>
                                    </p:set>
                                    <p:animEffect transition="in" filter="blinds(horizontal)">
                                      <p:cBhvr>
                                        <p:cTn id="22" dur="500"/>
                                        <p:tgtEl>
                                          <p:spTgt spid="512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07"/>
                                        </p:tgtEl>
                                        <p:attrNameLst>
                                          <p:attrName>style.visibility</p:attrName>
                                        </p:attrNameLst>
                                      </p:cBhvr>
                                      <p:to>
                                        <p:strVal val="visible"/>
                                      </p:to>
                                    </p:set>
                                    <p:animEffect transition="in" filter="blinds(horizontal)">
                                      <p:cBhvr>
                                        <p:cTn id="27"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05" grpId="0"/>
      <p:bldP spid="51206" grpId="0"/>
      <p:bldP spid="51207"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normAutofit fontScale="90000"/>
          </a:bodyPr>
          <a:lstStyle/>
          <a:p>
            <a:r>
              <a:rPr lang="en-US"/>
              <a:t>5. Self-code review </a:t>
            </a:r>
            <a:br>
              <a:rPr lang="en-US"/>
            </a:br>
            <a:r>
              <a:rPr lang="en-US"/>
              <a:t>Programming Practices 1</a:t>
            </a:r>
          </a:p>
        </p:txBody>
      </p:sp>
      <p:sp>
        <p:nvSpPr>
          <p:cNvPr id="45059" name="Content Placeholder 2"/>
          <p:cNvSpPr>
            <a:spLocks noGrp="1"/>
          </p:cNvSpPr>
          <p:nvPr>
            <p:ph idx="1"/>
          </p:nvPr>
        </p:nvSpPr>
        <p:spPr/>
        <p:txBody>
          <a:bodyPr>
            <a:normAutofit fontScale="92500" lnSpcReduction="20000"/>
          </a:bodyPr>
          <a:lstStyle/>
          <a:p>
            <a:r>
              <a:rPr lang="en-US"/>
              <a:t>Issue with variables or create objects in loop?</a:t>
            </a:r>
          </a:p>
          <a:p>
            <a:pPr marL="393192" lvl="1" indent="0">
              <a:buNone/>
            </a:pPr>
            <a:r>
              <a:rPr lang="en-US"/>
              <a:t>	for (int i=0; i&lt;dt.Rows.Count-1; i++)</a:t>
            </a:r>
          </a:p>
          <a:p>
            <a:pPr marL="393192" lvl="1" indent="0">
              <a:buNone/>
            </a:pPr>
            <a:r>
              <a:rPr lang="en-US"/>
              <a:t>	{</a:t>
            </a:r>
          </a:p>
          <a:p>
            <a:pPr marL="393192" lvl="1" indent="0">
              <a:buNone/>
            </a:pPr>
            <a:r>
              <a:rPr lang="en-US"/>
              <a:t>  		string strName;</a:t>
            </a:r>
          </a:p>
          <a:p>
            <a:pPr marL="393192" lvl="1" indent="0">
              <a:buNone/>
            </a:pPr>
            <a:r>
              <a:rPr lang="en-US"/>
              <a:t>		strName = dt.Rows[i]["Name"].ToString();</a:t>
            </a:r>
          </a:p>
          <a:p>
            <a:pPr marL="393192" lvl="1" indent="0">
              <a:buNone/>
            </a:pPr>
            <a:r>
              <a:rPr lang="en-US"/>
              <a:t>  		//do something here</a:t>
            </a:r>
          </a:p>
          <a:p>
            <a:pPr marL="393192" lvl="1" indent="0">
              <a:buNone/>
            </a:pPr>
            <a:r>
              <a:rPr lang="en-US"/>
              <a:t>	}</a:t>
            </a:r>
          </a:p>
          <a:p>
            <a:pPr marL="393192" lvl="1" indent="0">
              <a:buNone/>
            </a:pPr>
            <a:r>
              <a:rPr lang="en-US"/>
              <a:t>Impact to the application </a:t>
            </a:r>
            <a:r>
              <a:rPr lang="en-US" b="1"/>
              <a:t>performance</a:t>
            </a:r>
            <a:r>
              <a:rPr lang="en-US"/>
              <a:t>!!!</a:t>
            </a:r>
          </a:p>
          <a:p>
            <a:r>
              <a:rPr lang="en-US"/>
              <a:t>Cause: memory is allocated repeatedly. </a:t>
            </a:r>
          </a:p>
          <a:p>
            <a:r>
              <a:rPr lang="en-US"/>
              <a:t>Preventive:</a:t>
            </a:r>
          </a:p>
          <a:p>
            <a:pPr lvl="1"/>
            <a:r>
              <a:rPr lang="en-US"/>
              <a:t>Variables should be declared before the loop statement or inside for() statement</a:t>
            </a:r>
          </a:p>
          <a:p>
            <a:pPr lvl="1"/>
            <a:r>
              <a:rPr lang="en-US"/>
              <a:t>Determine objects before loop statement</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62</a:t>
            </a:fld>
            <a:endParaRPr lang="en-US"/>
          </a:p>
        </p:txBody>
      </p:sp>
    </p:spTree>
    <p:extLst>
      <p:ext uri="{BB962C8B-B14F-4D97-AF65-F5344CB8AC3E}">
        <p14:creationId xmlns:p14="http://schemas.microsoft.com/office/powerpoint/2010/main" val="3584093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59">
                                            <p:txEl>
                                              <p:pRg st="7" end="7"/>
                                            </p:txEl>
                                          </p:spTgt>
                                        </p:tgtEl>
                                        <p:attrNameLst>
                                          <p:attrName>style.visibility</p:attrName>
                                        </p:attrNameLst>
                                      </p:cBhvr>
                                      <p:to>
                                        <p:strVal val="visible"/>
                                      </p:to>
                                    </p:set>
                                    <p:animEffect transition="in" filter="box(in)">
                                      <p:cBhvr>
                                        <p:cTn id="7" dur="500"/>
                                        <p:tgtEl>
                                          <p:spTgt spid="45059">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059">
                                            <p:txEl>
                                              <p:pRg st="8" end="8"/>
                                            </p:txEl>
                                          </p:spTgt>
                                        </p:tgtEl>
                                        <p:attrNameLst>
                                          <p:attrName>style.visibility</p:attrName>
                                        </p:attrNameLst>
                                      </p:cBhvr>
                                      <p:to>
                                        <p:strVal val="visible"/>
                                      </p:to>
                                    </p:set>
                                    <p:animEffect transition="in" filter="box(in)">
                                      <p:cBhvr>
                                        <p:cTn id="12" dur="500"/>
                                        <p:tgtEl>
                                          <p:spTgt spid="45059">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5059">
                                            <p:txEl>
                                              <p:pRg st="9" end="9"/>
                                            </p:txEl>
                                          </p:spTgt>
                                        </p:tgtEl>
                                        <p:attrNameLst>
                                          <p:attrName>style.visibility</p:attrName>
                                        </p:attrNameLst>
                                      </p:cBhvr>
                                      <p:to>
                                        <p:strVal val="visible"/>
                                      </p:to>
                                    </p:set>
                                    <p:animEffect transition="in" filter="box(in)">
                                      <p:cBhvr>
                                        <p:cTn id="17" dur="500"/>
                                        <p:tgtEl>
                                          <p:spTgt spid="45059">
                                            <p:txEl>
                                              <p:pRg st="9" end="9"/>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45059">
                                            <p:txEl>
                                              <p:pRg st="10" end="10"/>
                                            </p:txEl>
                                          </p:spTgt>
                                        </p:tgtEl>
                                        <p:attrNameLst>
                                          <p:attrName>style.visibility</p:attrName>
                                        </p:attrNameLst>
                                      </p:cBhvr>
                                      <p:to>
                                        <p:strVal val="visible"/>
                                      </p:to>
                                    </p:set>
                                    <p:animEffect transition="in" filter="box(in)">
                                      <p:cBhvr>
                                        <p:cTn id="20" dur="500"/>
                                        <p:tgtEl>
                                          <p:spTgt spid="45059">
                                            <p:txEl>
                                              <p:pRg st="10" end="10"/>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45059">
                                            <p:txEl>
                                              <p:pRg st="11" end="11"/>
                                            </p:txEl>
                                          </p:spTgt>
                                        </p:tgtEl>
                                        <p:attrNameLst>
                                          <p:attrName>style.visibility</p:attrName>
                                        </p:attrNameLst>
                                      </p:cBhvr>
                                      <p:to>
                                        <p:strVal val="visible"/>
                                      </p:to>
                                    </p:set>
                                    <p:animEffect transition="in" filter="box(in)">
                                      <p:cBhvr>
                                        <p:cTn id="23" dur="500"/>
                                        <p:tgtEl>
                                          <p:spTgt spid="450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normAutofit fontScale="90000"/>
          </a:bodyPr>
          <a:lstStyle/>
          <a:p>
            <a:r>
              <a:rPr lang="en-US"/>
              <a:t>5. Self-code review </a:t>
            </a:r>
            <a:br>
              <a:rPr lang="en-US"/>
            </a:br>
            <a:r>
              <a:rPr lang="en-US"/>
              <a:t>Programming Practices 2</a:t>
            </a:r>
          </a:p>
        </p:txBody>
      </p:sp>
      <p:sp>
        <p:nvSpPr>
          <p:cNvPr id="45059" name="Content Placeholder 2"/>
          <p:cNvSpPr>
            <a:spLocks noGrp="1"/>
          </p:cNvSpPr>
          <p:nvPr>
            <p:ph idx="1"/>
          </p:nvPr>
        </p:nvSpPr>
        <p:spPr/>
        <p:txBody>
          <a:bodyPr>
            <a:normAutofit fontScale="85000" lnSpcReduction="10000"/>
          </a:bodyPr>
          <a:lstStyle/>
          <a:p>
            <a:r>
              <a:rPr lang="en-US"/>
              <a:t>Code redundant issues:</a:t>
            </a:r>
          </a:p>
          <a:p>
            <a:pPr lvl="1"/>
            <a:r>
              <a:rPr lang="en-US"/>
              <a:t>Create new Object while we can reuse the object in previous command:</a:t>
            </a:r>
          </a:p>
          <a:p>
            <a:pPr marL="667512" lvl="2" indent="0">
              <a:buNone/>
            </a:pPr>
            <a:r>
              <a:rPr lang="en-US"/>
              <a:t>	</a:t>
            </a:r>
            <a:r>
              <a:rPr lang="en-US">
                <a:solidFill>
                  <a:srgbClr val="C00000"/>
                </a:solidFill>
              </a:rPr>
              <a:t>BeanXXX bean = new BeanXXX();</a:t>
            </a:r>
          </a:p>
          <a:p>
            <a:pPr marL="667512" lvl="2" indent="0">
              <a:buNone/>
            </a:pPr>
            <a:r>
              <a:rPr lang="en-US">
                <a:solidFill>
                  <a:srgbClr val="C00000"/>
                </a:solidFill>
              </a:rPr>
              <a:t>	bean = objectYYY.getBeanXXX();   </a:t>
            </a:r>
          </a:p>
          <a:p>
            <a:pPr lvl="1"/>
            <a:r>
              <a:rPr lang="en-US"/>
              <a:t>Variables are declared in based class but it is not used</a:t>
            </a:r>
          </a:p>
          <a:p>
            <a:pPr lvl="1"/>
            <a:r>
              <a:rPr lang="en-US"/>
              <a:t>Un-used methods/functions are existing in the application</a:t>
            </a:r>
          </a:p>
          <a:p>
            <a:pPr lvl="1"/>
            <a:r>
              <a:rPr lang="en-US"/>
              <a:t>Break a complex method/function to more simple methods / functions with only one or two lines of code, and could not be re-use</a:t>
            </a:r>
          </a:p>
          <a:p>
            <a:r>
              <a:rPr lang="en-US"/>
              <a:t>Preventive actions:</a:t>
            </a:r>
          </a:p>
          <a:p>
            <a:pPr lvl="1"/>
            <a:r>
              <a:rPr lang="en-US"/>
              <a:t>Should verify that the current design is possible and is the best by coding sample</a:t>
            </a:r>
          </a:p>
          <a:p>
            <a:pPr lvl="1"/>
            <a:r>
              <a:rPr lang="en-US"/>
              <a:t>Re-check unnecessary code to remove in coding review </a:t>
            </a:r>
          </a:p>
          <a:p>
            <a:pPr lvl="1"/>
            <a:r>
              <a:rPr lang="en-US"/>
              <a:t>Supervise and assign person to review code carefully before coding</a:t>
            </a:r>
          </a:p>
          <a:p>
            <a:pPr lvl="1"/>
            <a:r>
              <a:rPr lang="en-US"/>
              <a:t>Supervise strictly changing source code from team daily</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63</a:t>
            </a:fld>
            <a:endParaRPr lang="en-US"/>
          </a:p>
        </p:txBody>
      </p:sp>
    </p:spTree>
    <p:extLst>
      <p:ext uri="{BB962C8B-B14F-4D97-AF65-F5344CB8AC3E}">
        <p14:creationId xmlns:p14="http://schemas.microsoft.com/office/powerpoint/2010/main" val="2328207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59">
                                            <p:txEl>
                                              <p:pRg st="7" end="7"/>
                                            </p:txEl>
                                          </p:spTgt>
                                        </p:tgtEl>
                                        <p:attrNameLst>
                                          <p:attrName>style.visibility</p:attrName>
                                        </p:attrNameLst>
                                      </p:cBhvr>
                                      <p:to>
                                        <p:strVal val="visible"/>
                                      </p:to>
                                    </p:set>
                                    <p:animEffect transition="in" filter="box(in)">
                                      <p:cBhvr>
                                        <p:cTn id="7" dur="500"/>
                                        <p:tgtEl>
                                          <p:spTgt spid="45059">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059">
                                            <p:txEl>
                                              <p:pRg st="8" end="8"/>
                                            </p:txEl>
                                          </p:spTgt>
                                        </p:tgtEl>
                                        <p:attrNameLst>
                                          <p:attrName>style.visibility</p:attrName>
                                        </p:attrNameLst>
                                      </p:cBhvr>
                                      <p:to>
                                        <p:strVal val="visible"/>
                                      </p:to>
                                    </p:set>
                                    <p:animEffect transition="in" filter="blinds(horizontal)">
                                      <p:cBhvr>
                                        <p:cTn id="10" dur="500"/>
                                        <p:tgtEl>
                                          <p:spTgt spid="45059">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059">
                                            <p:txEl>
                                              <p:pRg st="9" end="9"/>
                                            </p:txEl>
                                          </p:spTgt>
                                        </p:tgtEl>
                                        <p:attrNameLst>
                                          <p:attrName>style.visibility</p:attrName>
                                        </p:attrNameLst>
                                      </p:cBhvr>
                                      <p:to>
                                        <p:strVal val="visible"/>
                                      </p:to>
                                    </p:set>
                                    <p:animEffect transition="in" filter="blinds(horizontal)">
                                      <p:cBhvr>
                                        <p:cTn id="13" dur="500"/>
                                        <p:tgtEl>
                                          <p:spTgt spid="45059">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5059">
                                            <p:txEl>
                                              <p:pRg st="10" end="10"/>
                                            </p:txEl>
                                          </p:spTgt>
                                        </p:tgtEl>
                                        <p:attrNameLst>
                                          <p:attrName>style.visibility</p:attrName>
                                        </p:attrNameLst>
                                      </p:cBhvr>
                                      <p:to>
                                        <p:strVal val="visible"/>
                                      </p:to>
                                    </p:set>
                                    <p:animEffect transition="in" filter="blinds(horizontal)">
                                      <p:cBhvr>
                                        <p:cTn id="16" dur="500"/>
                                        <p:tgtEl>
                                          <p:spTgt spid="45059">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5059">
                                            <p:txEl>
                                              <p:pRg st="11" end="11"/>
                                            </p:txEl>
                                          </p:spTgt>
                                        </p:tgtEl>
                                        <p:attrNameLst>
                                          <p:attrName>style.visibility</p:attrName>
                                        </p:attrNameLst>
                                      </p:cBhvr>
                                      <p:to>
                                        <p:strVal val="visible"/>
                                      </p:to>
                                    </p:set>
                                    <p:animEffect transition="in" filter="blinds(horizontal)">
                                      <p:cBhvr>
                                        <p:cTn id="19" dur="500"/>
                                        <p:tgtEl>
                                          <p:spTgt spid="450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normAutofit fontScale="90000"/>
          </a:bodyPr>
          <a:lstStyle/>
          <a:p>
            <a:r>
              <a:rPr lang="en-US"/>
              <a:t>5. Self-code review </a:t>
            </a:r>
            <a:br>
              <a:rPr lang="en-US"/>
            </a:br>
            <a:r>
              <a:rPr lang="en-US"/>
              <a:t>Programming Practices 3</a:t>
            </a:r>
          </a:p>
        </p:txBody>
      </p:sp>
      <p:sp>
        <p:nvSpPr>
          <p:cNvPr id="45059" name="Content Placeholder 2"/>
          <p:cNvSpPr>
            <a:spLocks noGrp="1"/>
          </p:cNvSpPr>
          <p:nvPr>
            <p:ph idx="1"/>
          </p:nvPr>
        </p:nvSpPr>
        <p:spPr/>
        <p:txBody>
          <a:bodyPr/>
          <a:lstStyle/>
          <a:p>
            <a:r>
              <a:rPr lang="en-US"/>
              <a:t>Avoid </a:t>
            </a:r>
            <a:r>
              <a:rPr lang="en-US" b="1"/>
              <a:t>using an object</a:t>
            </a:r>
            <a:r>
              <a:rPr lang="en-US"/>
              <a:t> </a:t>
            </a:r>
            <a:r>
              <a:rPr lang="en-US" b="1"/>
              <a:t>to access a static variable or method</a:t>
            </a:r>
            <a:r>
              <a:rPr lang="en-US"/>
              <a:t>. Use a class name instead.</a:t>
            </a:r>
          </a:p>
          <a:p>
            <a:endParaRPr lang="en-US"/>
          </a:p>
          <a:p>
            <a:endParaRPr lang="en-US"/>
          </a:p>
          <a:p>
            <a:r>
              <a:rPr lang="en-US"/>
              <a:t>Numerical constants (literals) should not be coded directly, except for  -1, 0, and 1, which can appear in a for loop as counter values.</a:t>
            </a:r>
          </a:p>
          <a:p>
            <a:r>
              <a:rPr lang="en-US"/>
              <a:t>Avoid assigning several variables to the same value in a single statement.</a:t>
            </a:r>
          </a:p>
          <a:p>
            <a:pPr marL="393192" lvl="1" indent="0">
              <a:buNone/>
            </a:pPr>
            <a:r>
              <a:rPr lang="en-US"/>
              <a:t>	fooBar.fChar = barFoo.lchar = 'c'; // AVOID!</a:t>
            </a:r>
          </a:p>
          <a:p>
            <a:pPr lvl="2"/>
            <a:endParaRPr lang="en-US"/>
          </a:p>
        </p:txBody>
      </p:sp>
      <p:pic>
        <p:nvPicPr>
          <p:cNvPr id="5427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0188" y="2464594"/>
            <a:ext cx="5688012" cy="9286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64</a:t>
            </a:fld>
            <a:endParaRPr lang="en-US"/>
          </a:p>
        </p:txBody>
      </p:sp>
    </p:spTree>
    <p:extLst>
      <p:ext uri="{BB962C8B-B14F-4D97-AF65-F5344CB8AC3E}">
        <p14:creationId xmlns:p14="http://schemas.microsoft.com/office/powerpoint/2010/main" val="3964202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6"/>
                                        </p:tgtEl>
                                        <p:attrNameLst>
                                          <p:attrName>style.visibility</p:attrName>
                                        </p:attrNameLst>
                                      </p:cBhvr>
                                      <p:to>
                                        <p:strVal val="visible"/>
                                      </p:to>
                                    </p:set>
                                    <p:animEffect transition="in" filter="blinds(horizontal)">
                                      <p:cBhvr>
                                        <p:cTn id="10" dur="500"/>
                                        <p:tgtEl>
                                          <p:spTgt spid="542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15" dur="500"/>
                                        <p:tgtEl>
                                          <p:spTgt spid="4505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20" dur="500"/>
                                        <p:tgtEl>
                                          <p:spTgt spid="45059">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23" dur="500"/>
                                        <p:tgtEl>
                                          <p:spTgt spid="4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normAutofit fontScale="90000"/>
          </a:bodyPr>
          <a:lstStyle/>
          <a:p>
            <a:r>
              <a:rPr lang="en-US"/>
              <a:t>5. Self-code review </a:t>
            </a:r>
            <a:br>
              <a:rPr lang="en-US"/>
            </a:br>
            <a:r>
              <a:rPr lang="en-US"/>
              <a:t>Programming Practices 4</a:t>
            </a:r>
          </a:p>
        </p:txBody>
      </p:sp>
      <p:sp>
        <p:nvSpPr>
          <p:cNvPr id="45059" name="Content Placeholder 2"/>
          <p:cNvSpPr>
            <a:spLocks noGrp="1"/>
          </p:cNvSpPr>
          <p:nvPr>
            <p:ph idx="1"/>
          </p:nvPr>
        </p:nvSpPr>
        <p:spPr/>
        <p:txBody>
          <a:bodyPr/>
          <a:lstStyle/>
          <a:p>
            <a:r>
              <a:rPr lang="en-US"/>
              <a:t>Do not use the assignment operator in a place</a:t>
            </a:r>
          </a:p>
          <a:p>
            <a:pPr marL="667512" lvl="2" indent="0">
              <a:buNone/>
            </a:pPr>
            <a:r>
              <a:rPr lang="en-US"/>
              <a:t>if </a:t>
            </a:r>
            <a:r>
              <a:rPr lang="en-US" b="1"/>
              <a:t>(c++ = d++) </a:t>
            </a:r>
            <a:r>
              <a:rPr lang="en-US"/>
              <a:t>{ // AVOID!</a:t>
            </a:r>
          </a:p>
          <a:p>
            <a:pPr marL="667512" lvl="2" indent="0">
              <a:buNone/>
            </a:pPr>
            <a:r>
              <a:rPr lang="en-US"/>
              <a:t>	...</a:t>
            </a:r>
          </a:p>
          <a:p>
            <a:pPr marL="667512" lvl="2" indent="0">
              <a:buNone/>
            </a:pPr>
            <a:r>
              <a:rPr lang="en-US"/>
              <a:t>}</a:t>
            </a:r>
          </a:p>
          <a:p>
            <a:pPr lvl="1"/>
            <a:r>
              <a:rPr lang="en-US"/>
              <a:t>should be written as:</a:t>
            </a:r>
          </a:p>
          <a:p>
            <a:pPr marL="667512" lvl="2" indent="0">
              <a:buNone/>
            </a:pPr>
            <a:r>
              <a:rPr lang="en-US"/>
              <a:t>if </a:t>
            </a:r>
            <a:r>
              <a:rPr lang="en-US" b="1"/>
              <a:t>((c++ = d++) != 0) </a:t>
            </a:r>
            <a:r>
              <a:rPr lang="en-US"/>
              <a:t>{ </a:t>
            </a:r>
          </a:p>
          <a:p>
            <a:pPr marL="667512" lvl="2" indent="0">
              <a:buNone/>
            </a:pPr>
            <a:r>
              <a:rPr lang="en-US"/>
              <a:t>	...</a:t>
            </a:r>
          </a:p>
          <a:p>
            <a:pPr marL="667512" lvl="2" indent="0">
              <a:buNone/>
            </a:pPr>
            <a:r>
              <a:rPr lang="en-US"/>
              <a:t>}</a:t>
            </a:r>
          </a:p>
          <a:p>
            <a:r>
              <a:rPr lang="en-US"/>
              <a:t>Do not use embedded assignments in an attempt to improve run-time performance. </a:t>
            </a:r>
          </a:p>
          <a:p>
            <a:pPr marL="0" indent="0">
              <a:buNone/>
            </a:pPr>
            <a:r>
              <a:rPr lang="en-US"/>
              <a:t>		</a:t>
            </a:r>
            <a:r>
              <a:rPr lang="pt-BR"/>
              <a:t> d = (a = b + c) + r;</a:t>
            </a:r>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65</a:t>
            </a:fld>
            <a:endParaRPr lang="en-US"/>
          </a:p>
        </p:txBody>
      </p:sp>
    </p:spTree>
    <p:extLst>
      <p:ext uri="{BB962C8B-B14F-4D97-AF65-F5344CB8AC3E}">
        <p14:creationId xmlns:p14="http://schemas.microsoft.com/office/powerpoint/2010/main" val="2981584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8" end="8"/>
                                            </p:txEl>
                                          </p:spTgt>
                                        </p:tgtEl>
                                        <p:attrNameLst>
                                          <p:attrName>style.visibility</p:attrName>
                                        </p:attrNameLst>
                                      </p:cBhvr>
                                      <p:to>
                                        <p:strVal val="visible"/>
                                      </p:to>
                                    </p:set>
                                    <p:animEffect transition="in" filter="blinds(horizontal)">
                                      <p:cBhvr>
                                        <p:cTn id="7" dur="500"/>
                                        <p:tgtEl>
                                          <p:spTgt spid="45059">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059">
                                            <p:txEl>
                                              <p:pRg st="9" end="9"/>
                                            </p:txEl>
                                          </p:spTgt>
                                        </p:tgtEl>
                                        <p:attrNameLst>
                                          <p:attrName>style.visibility</p:attrName>
                                        </p:attrNameLst>
                                      </p:cBhvr>
                                      <p:to>
                                        <p:strVal val="visible"/>
                                      </p:to>
                                    </p:set>
                                    <p:animEffect transition="in" filter="blinds(horizontal)">
                                      <p:cBhvr>
                                        <p:cTn id="10" dur="500"/>
                                        <p:tgtEl>
                                          <p:spTgt spid="45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normAutofit fontScale="90000"/>
          </a:bodyPr>
          <a:lstStyle/>
          <a:p>
            <a:r>
              <a:rPr lang="en-US"/>
              <a:t>5. Self-code review </a:t>
            </a:r>
            <a:br>
              <a:rPr lang="en-US"/>
            </a:br>
            <a:r>
              <a:rPr lang="en-US"/>
              <a:t>Programming Practices 5</a:t>
            </a:r>
          </a:p>
        </p:txBody>
      </p:sp>
      <p:sp>
        <p:nvSpPr>
          <p:cNvPr id="45059" name="Content Placeholder 2"/>
          <p:cNvSpPr>
            <a:spLocks noGrp="1"/>
          </p:cNvSpPr>
          <p:nvPr>
            <p:ph idx="1"/>
          </p:nvPr>
        </p:nvSpPr>
        <p:spPr/>
        <p:txBody>
          <a:bodyPr>
            <a:normAutofit fontScale="92500" lnSpcReduction="10000"/>
          </a:bodyPr>
          <a:lstStyle/>
          <a:p>
            <a:r>
              <a:rPr lang="en-US" b="1"/>
              <a:t>File operations</a:t>
            </a:r>
            <a:r>
              <a:rPr lang="en-US"/>
              <a:t>: file read operations must be restricted to a minimum</a:t>
            </a:r>
          </a:p>
          <a:p>
            <a:r>
              <a:rPr lang="en-US"/>
              <a:t>Clear content of big structure after use: always </a:t>
            </a:r>
            <a:r>
              <a:rPr lang="en-US" b="1"/>
              <a:t>clear() the content of Collection/Map </a:t>
            </a:r>
            <a:r>
              <a:rPr lang="en-US"/>
              <a:t>objects after use</a:t>
            </a:r>
          </a:p>
          <a:p>
            <a:r>
              <a:rPr lang="en-US"/>
              <a:t>Be </a:t>
            </a:r>
            <a:r>
              <a:rPr lang="en-US" b="1"/>
              <a:t>economical</a:t>
            </a:r>
            <a:r>
              <a:rPr lang="en-US"/>
              <a:t> when creating new objects 	</a:t>
            </a:r>
          </a:p>
          <a:p>
            <a:r>
              <a:rPr lang="en-US"/>
              <a:t>In program language that has no garbage collector (i.e C, C++): </a:t>
            </a:r>
            <a:r>
              <a:rPr lang="en-US" b="1"/>
              <a:t>free allocated memory </a:t>
            </a:r>
            <a:r>
              <a:rPr lang="en-US"/>
              <a:t>after use:</a:t>
            </a:r>
          </a:p>
          <a:p>
            <a:pPr marL="393192" lvl="1" indent="0">
              <a:buNone/>
            </a:pPr>
            <a:r>
              <a:rPr lang="en-US"/>
              <a:t>{</a:t>
            </a:r>
            <a:br>
              <a:rPr lang="en-US"/>
            </a:br>
            <a:r>
              <a:rPr lang="en-US"/>
              <a:t>      double* A = malloc(sizeof(double)*M*N);</a:t>
            </a:r>
            <a:br>
              <a:rPr lang="en-US"/>
            </a:br>
            <a:r>
              <a:rPr lang="en-US"/>
              <a:t>      for(int i = 0; i &lt; M*N; i++){</a:t>
            </a:r>
            <a:br>
              <a:rPr lang="en-US"/>
            </a:br>
            <a:r>
              <a:rPr lang="en-US"/>
              <a:t>          A[i] = i;</a:t>
            </a:r>
            <a:br>
              <a:rPr lang="en-US"/>
            </a:br>
            <a:r>
              <a:rPr lang="en-US"/>
              <a:t>      }</a:t>
            </a:r>
            <a:br>
              <a:rPr lang="en-US"/>
            </a:br>
            <a:r>
              <a:rPr lang="en-US"/>
              <a:t>}</a:t>
            </a:r>
            <a:endParaRPr lang="en-US" altLang="ja-JP"/>
          </a:p>
          <a:p>
            <a:pPr lvl="2"/>
            <a:endParaRPr lang="en-US"/>
          </a:p>
          <a:p>
            <a:pPr lvl="2"/>
            <a:endParaRPr lang="en-US"/>
          </a:p>
        </p:txBody>
      </p:sp>
      <p:sp>
        <p:nvSpPr>
          <p:cNvPr id="5" name="Rectangle 4"/>
          <p:cNvSpPr/>
          <p:nvPr/>
        </p:nvSpPr>
        <p:spPr>
          <a:xfrm>
            <a:off x="5214938" y="5257800"/>
            <a:ext cx="316706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defRPr/>
            </a:pPr>
            <a:r>
              <a:rPr lang="en-US" b="1" dirty="0"/>
              <a:t>memory leak: forgot to call </a:t>
            </a:r>
            <a:r>
              <a:rPr lang="en-US" b="1" dirty="0">
                <a:latin typeface="Courier New" pitchFamily="49" charset="0"/>
                <a:cs typeface="Courier New" pitchFamily="49" charset="0"/>
              </a:rPr>
              <a:t>free(A);</a:t>
            </a:r>
          </a:p>
          <a:p>
            <a:pPr eaLnBrk="1" hangingPunct="1">
              <a:defRPr/>
            </a:pPr>
            <a:r>
              <a:rPr lang="en-US" b="1" dirty="0"/>
              <a:t>common problem in C, C++</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66</a:t>
            </a:fld>
            <a:endParaRPr lang="en-US"/>
          </a:p>
        </p:txBody>
      </p:sp>
    </p:spTree>
    <p:extLst>
      <p:ext uri="{BB962C8B-B14F-4D97-AF65-F5344CB8AC3E}">
        <p14:creationId xmlns:p14="http://schemas.microsoft.com/office/powerpoint/2010/main" val="3805919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2" dur="500"/>
                                        <p:tgtEl>
                                          <p:spTgt spid="45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7" dur="500"/>
                                        <p:tgtEl>
                                          <p:spTgt spid="45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2" dur="500"/>
                                        <p:tgtEl>
                                          <p:spTgt spid="4505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25" dur="500"/>
                                        <p:tgtEl>
                                          <p:spTgt spid="4505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normAutofit fontScale="90000"/>
          </a:bodyPr>
          <a:lstStyle/>
          <a:p>
            <a:r>
              <a:rPr lang="en-US"/>
              <a:t>5. Self-code review </a:t>
            </a:r>
            <a:br>
              <a:rPr lang="en-US"/>
            </a:br>
            <a:r>
              <a:rPr lang="en-US"/>
              <a:t>Programming Practices 6</a:t>
            </a:r>
          </a:p>
        </p:txBody>
      </p:sp>
      <p:sp>
        <p:nvSpPr>
          <p:cNvPr id="45059" name="Content Placeholder 2"/>
          <p:cNvSpPr>
            <a:spLocks noGrp="1"/>
          </p:cNvSpPr>
          <p:nvPr>
            <p:ph idx="1"/>
          </p:nvPr>
        </p:nvSpPr>
        <p:spPr/>
        <p:txBody>
          <a:bodyPr>
            <a:normAutofit fontScale="92500" lnSpcReduction="10000"/>
          </a:bodyPr>
          <a:lstStyle/>
          <a:p>
            <a:r>
              <a:rPr lang="en-US"/>
              <a:t>Use </a:t>
            </a:r>
            <a:r>
              <a:rPr lang="en-US" b="1"/>
              <a:t>parentheses</a:t>
            </a:r>
            <a:r>
              <a:rPr lang="en-US"/>
              <a:t> liberally in expressions involving mixed operators to avoid operator precedence problems </a:t>
            </a:r>
          </a:p>
          <a:p>
            <a:pPr marL="667512" lvl="2" indent="0">
              <a:buNone/>
            </a:pPr>
            <a:r>
              <a:rPr lang="en-US"/>
              <a:t>if (a == b &amp;&amp; c == d) // AVOID!</a:t>
            </a:r>
          </a:p>
          <a:p>
            <a:pPr marL="667512" lvl="2" indent="0">
              <a:buNone/>
            </a:pPr>
            <a:r>
              <a:rPr lang="en-US"/>
              <a:t>if ((a == b) &amp;&amp; (c == d)) // RIGHT</a:t>
            </a:r>
          </a:p>
          <a:p>
            <a:r>
              <a:rPr lang="en-US"/>
              <a:t>Try to make the structure of your program </a:t>
            </a:r>
            <a:r>
              <a:rPr lang="en-US" b="1"/>
              <a:t>match the intent</a:t>
            </a:r>
            <a:r>
              <a:rPr lang="en-US"/>
              <a:t>, for example: </a:t>
            </a:r>
          </a:p>
          <a:p>
            <a:pPr marL="667512" lvl="2" indent="0">
              <a:buNone/>
            </a:pPr>
            <a:r>
              <a:rPr lang="en-US"/>
              <a:t>if (booleanExpression) {</a:t>
            </a:r>
          </a:p>
          <a:p>
            <a:pPr marL="667512" lvl="2" indent="0">
              <a:buNone/>
            </a:pPr>
            <a:r>
              <a:rPr lang="en-US"/>
              <a:t>	return true;</a:t>
            </a:r>
          </a:p>
          <a:p>
            <a:pPr marL="667512" lvl="2" indent="0">
              <a:buNone/>
            </a:pPr>
            <a:r>
              <a:rPr lang="en-US"/>
              <a:t>} else {</a:t>
            </a:r>
          </a:p>
          <a:p>
            <a:pPr marL="667512" lvl="2" indent="0">
              <a:buNone/>
            </a:pPr>
            <a:r>
              <a:rPr lang="en-US"/>
              <a:t>	return false;</a:t>
            </a:r>
          </a:p>
          <a:p>
            <a:pPr marL="667512" lvl="2" indent="0">
              <a:buNone/>
            </a:pPr>
            <a:r>
              <a:rPr lang="en-US"/>
              <a:t>}</a:t>
            </a:r>
          </a:p>
          <a:p>
            <a:pPr lvl="1"/>
            <a:r>
              <a:rPr lang="en-US"/>
              <a:t>should instead be written as </a:t>
            </a:r>
          </a:p>
          <a:p>
            <a:pPr marL="667512" lvl="2" indent="0">
              <a:buNone/>
            </a:pPr>
            <a:r>
              <a:rPr lang="en-US"/>
              <a:t>	return booleanExpression;</a:t>
            </a:r>
            <a:endParaRPr lang="en-US" altLang="ja-JP"/>
          </a:p>
          <a:p>
            <a:pPr lvl="4"/>
            <a:endParaRPr lang="en-US"/>
          </a:p>
          <a:p>
            <a:pPr lvl="4"/>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67</a:t>
            </a:fld>
            <a:endParaRPr lang="en-US"/>
          </a:p>
        </p:txBody>
      </p:sp>
    </p:spTree>
    <p:extLst>
      <p:ext uri="{BB962C8B-B14F-4D97-AF65-F5344CB8AC3E}">
        <p14:creationId xmlns:p14="http://schemas.microsoft.com/office/powerpoint/2010/main" val="3295111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7" dur="500"/>
                                        <p:tgtEl>
                                          <p:spTgt spid="4505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10" dur="500"/>
                                        <p:tgtEl>
                                          <p:spTgt spid="45059">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13" dur="500"/>
                                        <p:tgtEl>
                                          <p:spTgt spid="45059">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5059">
                                            <p:txEl>
                                              <p:pRg st="6" end="6"/>
                                            </p:txEl>
                                          </p:spTgt>
                                        </p:tgtEl>
                                        <p:attrNameLst>
                                          <p:attrName>style.visibility</p:attrName>
                                        </p:attrNameLst>
                                      </p:cBhvr>
                                      <p:to>
                                        <p:strVal val="visible"/>
                                      </p:to>
                                    </p:set>
                                    <p:animEffect transition="in" filter="blinds(horizontal)">
                                      <p:cBhvr>
                                        <p:cTn id="16" dur="500"/>
                                        <p:tgtEl>
                                          <p:spTgt spid="45059">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5059">
                                            <p:txEl>
                                              <p:pRg st="7" end="7"/>
                                            </p:txEl>
                                          </p:spTgt>
                                        </p:tgtEl>
                                        <p:attrNameLst>
                                          <p:attrName>style.visibility</p:attrName>
                                        </p:attrNameLst>
                                      </p:cBhvr>
                                      <p:to>
                                        <p:strVal val="visible"/>
                                      </p:to>
                                    </p:set>
                                    <p:animEffect transition="in" filter="blinds(horizontal)">
                                      <p:cBhvr>
                                        <p:cTn id="19" dur="500"/>
                                        <p:tgtEl>
                                          <p:spTgt spid="45059">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5059">
                                            <p:txEl>
                                              <p:pRg st="8" end="8"/>
                                            </p:txEl>
                                          </p:spTgt>
                                        </p:tgtEl>
                                        <p:attrNameLst>
                                          <p:attrName>style.visibility</p:attrName>
                                        </p:attrNameLst>
                                      </p:cBhvr>
                                      <p:to>
                                        <p:strVal val="visible"/>
                                      </p:to>
                                    </p:set>
                                    <p:animEffect transition="in" filter="blinds(horizontal)">
                                      <p:cBhvr>
                                        <p:cTn id="22" dur="500"/>
                                        <p:tgtEl>
                                          <p:spTgt spid="45059">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5059">
                                            <p:txEl>
                                              <p:pRg st="9" end="9"/>
                                            </p:txEl>
                                          </p:spTgt>
                                        </p:tgtEl>
                                        <p:attrNameLst>
                                          <p:attrName>style.visibility</p:attrName>
                                        </p:attrNameLst>
                                      </p:cBhvr>
                                      <p:to>
                                        <p:strVal val="visible"/>
                                      </p:to>
                                    </p:set>
                                    <p:animEffect transition="in" filter="blinds(horizontal)">
                                      <p:cBhvr>
                                        <p:cTn id="25" dur="500"/>
                                        <p:tgtEl>
                                          <p:spTgt spid="45059">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5059">
                                            <p:txEl>
                                              <p:pRg st="10" end="10"/>
                                            </p:txEl>
                                          </p:spTgt>
                                        </p:tgtEl>
                                        <p:attrNameLst>
                                          <p:attrName>style.visibility</p:attrName>
                                        </p:attrNameLst>
                                      </p:cBhvr>
                                      <p:to>
                                        <p:strVal val="visible"/>
                                      </p:to>
                                    </p:set>
                                    <p:animEffect transition="in" filter="blinds(horizontal)">
                                      <p:cBhvr>
                                        <p:cTn id="28" dur="500"/>
                                        <p:tgtEl>
                                          <p:spTgt spid="450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endParaRPr lang="en-US"/>
          </a:p>
        </p:txBody>
      </p:sp>
      <p:sp>
        <p:nvSpPr>
          <p:cNvPr id="15" name="Content Placeholder 14"/>
          <p:cNvSpPr>
            <a:spLocks noGrp="1"/>
          </p:cNvSpPr>
          <p:nvPr>
            <p:ph idx="1"/>
          </p:nvPr>
        </p:nvSpPr>
        <p:spPr/>
        <p:txBody>
          <a:bodyPr/>
          <a:lstStyle/>
          <a:p>
            <a:endParaRPr lang="en-US"/>
          </a:p>
        </p:txBody>
      </p:sp>
    </p:spTree>
    <p:extLst>
      <p:ext uri="{BB962C8B-B14F-4D97-AF65-F5344CB8AC3E}">
        <p14:creationId xmlns:p14="http://schemas.microsoft.com/office/powerpoint/2010/main" val="33332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1. Static testing techniques (cont.)</a:t>
            </a:r>
          </a:p>
        </p:txBody>
      </p:sp>
      <p:sp>
        <p:nvSpPr>
          <p:cNvPr id="3" name="Content Placeholder 2"/>
          <p:cNvSpPr>
            <a:spLocks noGrp="1"/>
          </p:cNvSpPr>
          <p:nvPr>
            <p:ph idx="1"/>
          </p:nvPr>
        </p:nvSpPr>
        <p:spPr/>
        <p:txBody>
          <a:bodyPr/>
          <a:lstStyle/>
          <a:p>
            <a:r>
              <a:rPr lang="en-US"/>
              <a:t>Objectives</a:t>
            </a:r>
          </a:p>
          <a:p>
            <a:pPr lvl="1"/>
            <a:r>
              <a:rPr lang="en-US"/>
              <a:t>to identify errors in any phase of SDLC as early as possible</a:t>
            </a:r>
          </a:p>
          <a:p>
            <a:pPr lvl="1"/>
            <a:r>
              <a:rPr lang="en-US"/>
              <a:t>to verify that the components of software are in conformance with its requirements</a:t>
            </a:r>
          </a:p>
          <a:p>
            <a:pPr lvl="1"/>
            <a:r>
              <a:rPr lang="en-US"/>
              <a:t>to provide information for project monitoring</a:t>
            </a:r>
          </a:p>
          <a:p>
            <a:pPr lvl="1"/>
            <a:r>
              <a:rPr lang="en-US"/>
              <a:t>to improve the software quality and increase productivity</a:t>
            </a:r>
          </a:p>
        </p:txBody>
      </p:sp>
      <p:sp>
        <p:nvSpPr>
          <p:cNvPr id="5" name="Slide Number Placeholder 4"/>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7</a:t>
            </a:fld>
            <a:endParaRPr lang="en-US">
              <a:solidFill>
                <a:srgbClr val="04617B">
                  <a:shade val="90000"/>
                </a:srgbClr>
              </a:solidFill>
            </a:endParaRPr>
          </a:p>
        </p:txBody>
      </p:sp>
    </p:spTree>
    <p:extLst>
      <p:ext uri="{BB962C8B-B14F-4D97-AF65-F5344CB8AC3E}">
        <p14:creationId xmlns:p14="http://schemas.microsoft.com/office/powerpoint/2010/main" val="3550638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Static testing techniques (cont.)</a:t>
            </a:r>
          </a:p>
        </p:txBody>
      </p:sp>
      <p:sp>
        <p:nvSpPr>
          <p:cNvPr id="6" name="Text Box 4"/>
          <p:cNvSpPr txBox="1">
            <a:spLocks noChangeArrowheads="1"/>
          </p:cNvSpPr>
          <p:nvPr/>
        </p:nvSpPr>
        <p:spPr bwMode="auto">
          <a:xfrm>
            <a:off x="3872502" y="1706215"/>
            <a:ext cx="2378785" cy="421654"/>
          </a:xfrm>
          <a:prstGeom prst="rect">
            <a:avLst/>
          </a:prstGeom>
          <a:solidFill>
            <a:schemeClr val="accent1"/>
          </a:solidFill>
          <a:ln w="9525" algn="ctr">
            <a:solidFill>
              <a:schemeClr val="tx1"/>
            </a:solidFill>
            <a:miter lim="800000"/>
            <a:headEnd/>
            <a:tailEnd/>
          </a:ln>
        </p:spPr>
        <p:txBody>
          <a:bodyPr wrap="square" lIns="32400" tIns="41148" rIns="32400" bIns="41148">
            <a:spAutoFit/>
          </a:bodyPr>
          <a:lstStyle>
            <a:lvl1pPr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kumimoji="0" lang="en-US" altLang="en-US" sz="2200" b="1">
                <a:ea typeface="ＭＳ 明朝" panose="02020609040205080304" pitchFamily="17" charset="-128"/>
              </a:rPr>
              <a:t>STATIC TEST</a:t>
            </a:r>
          </a:p>
        </p:txBody>
      </p:sp>
      <p:sp>
        <p:nvSpPr>
          <p:cNvPr id="7" name="Text Box 5"/>
          <p:cNvSpPr txBox="1">
            <a:spLocks noChangeArrowheads="1"/>
          </p:cNvSpPr>
          <p:nvPr/>
        </p:nvSpPr>
        <p:spPr bwMode="auto">
          <a:xfrm>
            <a:off x="632469" y="3960090"/>
            <a:ext cx="1311393" cy="677108"/>
          </a:xfrm>
          <a:prstGeom prst="rect">
            <a:avLst/>
          </a:prstGeom>
          <a:solidFill>
            <a:srgbClr val="FFC000"/>
          </a:solidFill>
          <a:ln w="9525" algn="ctr">
            <a:solidFill>
              <a:schemeClr val="tx1"/>
            </a:solidFill>
            <a:miter lim="800000"/>
            <a:headEnd/>
            <a:tailEnd/>
          </a:ln>
        </p:spPr>
        <p:txBody>
          <a:bodyPr wrap="square" lIns="0" tIns="0" rIns="0" bIns="0">
            <a:spAutoFit/>
          </a:bodyPr>
          <a:lstStyle>
            <a:defPPr>
              <a:defRPr lang="en-US"/>
            </a:defPPr>
            <a:lvl1pPr algn="ctr">
              <a:spcBef>
                <a:spcPct val="50000"/>
              </a:spcBef>
              <a:buFontTx/>
              <a:buNone/>
              <a:defRPr kumimoji="0" sz="2200">
                <a:latin typeface="Arial" panose="020B0604020202020204" pitchFamily="34" charset="0"/>
                <a:ea typeface="ＭＳ 明朝" panose="02020609040205080304" pitchFamily="17" charset="-128"/>
                <a:cs typeface="Arial" panose="020B0604020202020204" pitchFamily="34" charset="0"/>
              </a:defRPr>
            </a:lvl1pPr>
            <a:lvl2pPr marL="742950" indent="-285750" eaLnBrk="0" hangingPunct="0">
              <a:spcBef>
                <a:spcPct val="20000"/>
              </a:spcBef>
              <a:buChar char="–"/>
              <a:defRPr kumimoji="1" sz="2400">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latin typeface="Arial" panose="020B0604020202020204" pitchFamily="34" charset="0"/>
                <a:cs typeface="Arial" panose="020B0604020202020204" pitchFamily="34" charset="0"/>
              </a:defRPr>
            </a:lvl3pPr>
            <a:lvl4pPr marL="1600200" indent="-228600" eaLnBrk="0" hangingPunct="0">
              <a:spcBef>
                <a:spcPct val="20000"/>
              </a:spcBef>
              <a:buChar char="–"/>
              <a:defRPr kumimoji="1">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9pPr>
          </a:lstStyle>
          <a:p>
            <a:r>
              <a:rPr lang="en-US" altLang="en-US"/>
              <a:t>Informal Review</a:t>
            </a:r>
          </a:p>
        </p:txBody>
      </p:sp>
      <p:sp>
        <p:nvSpPr>
          <p:cNvPr id="8" name="Text Box 6"/>
          <p:cNvSpPr txBox="1">
            <a:spLocks noChangeArrowheads="1"/>
          </p:cNvSpPr>
          <p:nvPr/>
        </p:nvSpPr>
        <p:spPr bwMode="auto">
          <a:xfrm>
            <a:off x="680636" y="4786264"/>
            <a:ext cx="1826728" cy="421654"/>
          </a:xfrm>
          <a:prstGeom prst="rect">
            <a:avLst/>
          </a:prstGeom>
          <a:solidFill>
            <a:srgbClr val="FFC000"/>
          </a:solidFill>
          <a:ln w="9525" algn="ctr">
            <a:solidFill>
              <a:schemeClr val="tx1"/>
            </a:solidFill>
            <a:miter lim="800000"/>
            <a:headEnd/>
            <a:tailEnd/>
          </a:ln>
        </p:spPr>
        <p:txBody>
          <a:bodyPr wrap="square" lIns="32400" tIns="41148" rIns="32400" bIns="41148">
            <a:spAutoFit/>
          </a:bodyPr>
          <a:lstStyle>
            <a:lvl1pPr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kumimoji="0" lang="en-US" altLang="en-US" sz="2200">
                <a:ea typeface="ＭＳ 明朝" panose="02020609040205080304" pitchFamily="17" charset="-128"/>
              </a:rPr>
              <a:t>Walkthrough</a:t>
            </a:r>
          </a:p>
        </p:txBody>
      </p:sp>
      <p:sp>
        <p:nvSpPr>
          <p:cNvPr id="9" name="Text Box 7"/>
          <p:cNvSpPr txBox="1">
            <a:spLocks noChangeArrowheads="1"/>
          </p:cNvSpPr>
          <p:nvPr/>
        </p:nvSpPr>
        <p:spPr bwMode="auto">
          <a:xfrm>
            <a:off x="2698806" y="5960096"/>
            <a:ext cx="2476720" cy="421654"/>
          </a:xfrm>
          <a:prstGeom prst="rect">
            <a:avLst/>
          </a:prstGeom>
          <a:solidFill>
            <a:srgbClr val="FFC000"/>
          </a:solidFill>
          <a:ln w="9525" algn="ctr">
            <a:solidFill>
              <a:schemeClr val="tx1"/>
            </a:solidFill>
            <a:miter lim="800000"/>
            <a:headEnd/>
            <a:tailEnd/>
          </a:ln>
        </p:spPr>
        <p:txBody>
          <a:bodyPr wrap="square" lIns="32400" tIns="41148" rIns="32400" bIns="41148">
            <a:spAutoFit/>
          </a:bodyPr>
          <a:lstStyle>
            <a:defPPr>
              <a:defRPr lang="en-US"/>
            </a:defPPr>
            <a:lvl1pPr algn="ctr">
              <a:spcBef>
                <a:spcPct val="50000"/>
              </a:spcBef>
              <a:buFontTx/>
              <a:buNone/>
              <a:defRPr kumimoji="0" sz="2200">
                <a:latin typeface="Arial" panose="020B0604020202020204" pitchFamily="34" charset="0"/>
                <a:ea typeface="ＭＳ 明朝" panose="02020609040205080304" pitchFamily="17" charset="-128"/>
                <a:cs typeface="Arial" panose="020B0604020202020204" pitchFamily="34" charset="0"/>
              </a:defRPr>
            </a:lvl1pPr>
            <a:lvl2pPr marL="742950" indent="-285750" eaLnBrk="0" hangingPunct="0">
              <a:spcBef>
                <a:spcPct val="20000"/>
              </a:spcBef>
              <a:buChar char="–"/>
              <a:defRPr kumimoji="1" sz="2400">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latin typeface="Arial" panose="020B0604020202020204" pitchFamily="34" charset="0"/>
                <a:cs typeface="Arial" panose="020B0604020202020204" pitchFamily="34" charset="0"/>
              </a:defRPr>
            </a:lvl3pPr>
            <a:lvl4pPr marL="1600200" indent="-228600" eaLnBrk="0" hangingPunct="0">
              <a:spcBef>
                <a:spcPct val="20000"/>
              </a:spcBef>
              <a:buChar char="–"/>
              <a:defRPr kumimoji="1">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9pPr>
          </a:lstStyle>
          <a:p>
            <a:r>
              <a:rPr lang="en-US" altLang="en-US"/>
              <a:t>Technical Review</a:t>
            </a:r>
          </a:p>
        </p:txBody>
      </p:sp>
      <p:sp>
        <p:nvSpPr>
          <p:cNvPr id="10" name="Text Box 8"/>
          <p:cNvSpPr txBox="1">
            <a:spLocks noChangeArrowheads="1"/>
          </p:cNvSpPr>
          <p:nvPr/>
        </p:nvSpPr>
        <p:spPr bwMode="auto">
          <a:xfrm>
            <a:off x="1962911" y="5359132"/>
            <a:ext cx="1507340" cy="421654"/>
          </a:xfrm>
          <a:prstGeom prst="rect">
            <a:avLst/>
          </a:prstGeom>
          <a:solidFill>
            <a:srgbClr val="FFC000"/>
          </a:solidFill>
          <a:ln w="9525" algn="ctr">
            <a:solidFill>
              <a:schemeClr val="tx1"/>
            </a:solidFill>
            <a:miter lim="800000"/>
            <a:headEnd/>
            <a:tailEnd/>
          </a:ln>
        </p:spPr>
        <p:txBody>
          <a:bodyPr wrap="square" lIns="32400" tIns="41148" rIns="32400" bIns="41148">
            <a:spAutoFit/>
          </a:bodyPr>
          <a:lstStyle>
            <a:defPPr>
              <a:defRPr lang="en-US"/>
            </a:defPPr>
            <a:lvl1pPr algn="ctr">
              <a:spcBef>
                <a:spcPct val="50000"/>
              </a:spcBef>
              <a:buFontTx/>
              <a:buNone/>
              <a:defRPr kumimoji="0" sz="2200">
                <a:latin typeface="Arial" panose="020B0604020202020204" pitchFamily="34" charset="0"/>
                <a:ea typeface="ＭＳ 明朝" panose="02020609040205080304" pitchFamily="17" charset="-128"/>
                <a:cs typeface="Arial" panose="020B0604020202020204" pitchFamily="34" charset="0"/>
              </a:defRPr>
            </a:lvl1pPr>
            <a:lvl2pPr marL="742950" indent="-285750" eaLnBrk="0" hangingPunct="0">
              <a:spcBef>
                <a:spcPct val="20000"/>
              </a:spcBef>
              <a:buChar char="–"/>
              <a:defRPr kumimoji="1" sz="2400">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latin typeface="Arial" panose="020B0604020202020204" pitchFamily="34" charset="0"/>
                <a:cs typeface="Arial" panose="020B0604020202020204" pitchFamily="34" charset="0"/>
              </a:defRPr>
            </a:lvl3pPr>
            <a:lvl4pPr marL="1600200" indent="-228600" eaLnBrk="0" hangingPunct="0">
              <a:spcBef>
                <a:spcPct val="20000"/>
              </a:spcBef>
              <a:buChar char="–"/>
              <a:defRPr kumimoji="1">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9pPr>
          </a:lstStyle>
          <a:p>
            <a:r>
              <a:rPr lang="en-US" altLang="en-US"/>
              <a:t>Inspection</a:t>
            </a:r>
          </a:p>
        </p:txBody>
      </p:sp>
      <p:sp>
        <p:nvSpPr>
          <p:cNvPr id="11" name="Text Box 9"/>
          <p:cNvSpPr txBox="1">
            <a:spLocks noChangeArrowheads="1"/>
          </p:cNvSpPr>
          <p:nvPr/>
        </p:nvSpPr>
        <p:spPr bwMode="auto">
          <a:xfrm>
            <a:off x="6277506" y="2946689"/>
            <a:ext cx="1924982" cy="421654"/>
          </a:xfrm>
          <a:prstGeom prst="rect">
            <a:avLst/>
          </a:prstGeom>
          <a:solidFill>
            <a:srgbClr val="FFC000"/>
          </a:solidFill>
          <a:ln w="9525" algn="ctr">
            <a:solidFill>
              <a:schemeClr val="tx1"/>
            </a:solidFill>
            <a:miter lim="800000"/>
            <a:headEnd/>
            <a:tailEnd/>
          </a:ln>
        </p:spPr>
        <p:txBody>
          <a:bodyPr wrap="square" lIns="32400" tIns="41148" rIns="32400" bIns="41148">
            <a:spAutoFit/>
          </a:bodyPr>
          <a:lstStyle>
            <a:defPPr>
              <a:defRPr lang="en-US"/>
            </a:defPPr>
            <a:lvl1pPr algn="ctr">
              <a:spcBef>
                <a:spcPct val="50000"/>
              </a:spcBef>
              <a:buFontTx/>
              <a:buNone/>
              <a:defRPr kumimoji="0" sz="2200">
                <a:latin typeface="Arial" panose="020B0604020202020204" pitchFamily="34" charset="0"/>
                <a:ea typeface="ＭＳ 明朝" panose="02020609040205080304" pitchFamily="17" charset="-128"/>
                <a:cs typeface="Arial" panose="020B0604020202020204" pitchFamily="34" charset="0"/>
              </a:defRPr>
            </a:lvl1pPr>
            <a:lvl2pPr marL="742950" indent="-285750" eaLnBrk="0" hangingPunct="0">
              <a:spcBef>
                <a:spcPct val="20000"/>
              </a:spcBef>
              <a:buChar char="–"/>
              <a:defRPr kumimoji="1" sz="2400">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latin typeface="Arial" panose="020B0604020202020204" pitchFamily="34" charset="0"/>
                <a:cs typeface="Arial" panose="020B0604020202020204" pitchFamily="34" charset="0"/>
              </a:defRPr>
            </a:lvl3pPr>
            <a:lvl4pPr marL="1600200" indent="-228600" eaLnBrk="0" hangingPunct="0">
              <a:spcBef>
                <a:spcPct val="20000"/>
              </a:spcBef>
              <a:buChar char="–"/>
              <a:defRPr kumimoji="1">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9pPr>
          </a:lstStyle>
          <a:p>
            <a:r>
              <a:rPr lang="en-US" altLang="en-US"/>
              <a:t>Static Analysis</a:t>
            </a:r>
          </a:p>
        </p:txBody>
      </p:sp>
      <p:sp>
        <p:nvSpPr>
          <p:cNvPr id="12" name="Line 10"/>
          <p:cNvSpPr>
            <a:spLocks noChangeShapeType="1"/>
          </p:cNvSpPr>
          <p:nvPr/>
        </p:nvSpPr>
        <p:spPr bwMode="auto">
          <a:xfrm flipH="1">
            <a:off x="1447693" y="3368343"/>
            <a:ext cx="1605455" cy="5917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lIns="32400" tIns="41148" rIns="32400" bIns="41148">
            <a:spAutoFit/>
          </a:bodyPr>
          <a:lstStyle/>
          <a:p>
            <a:endParaRPr lang="en-US" sz="2200"/>
          </a:p>
        </p:txBody>
      </p:sp>
      <p:sp>
        <p:nvSpPr>
          <p:cNvPr id="28" name="Text Box 30"/>
          <p:cNvSpPr txBox="1">
            <a:spLocks noChangeArrowheads="1"/>
          </p:cNvSpPr>
          <p:nvPr/>
        </p:nvSpPr>
        <p:spPr bwMode="auto">
          <a:xfrm>
            <a:off x="4018788" y="4008560"/>
            <a:ext cx="2404881" cy="421654"/>
          </a:xfrm>
          <a:prstGeom prst="rect">
            <a:avLst/>
          </a:prstGeom>
          <a:solidFill>
            <a:srgbClr val="FFC000"/>
          </a:solidFill>
          <a:ln w="9525" algn="ctr">
            <a:solidFill>
              <a:schemeClr val="tx1"/>
            </a:solidFill>
            <a:miter lim="800000"/>
            <a:headEnd/>
            <a:tailEnd/>
          </a:ln>
        </p:spPr>
        <p:txBody>
          <a:bodyPr wrap="square" lIns="32400" tIns="41148" rIns="32400" bIns="41148">
            <a:spAutoFit/>
          </a:bodyPr>
          <a:lstStyle>
            <a:defPPr>
              <a:defRPr lang="en-US"/>
            </a:defPPr>
            <a:lvl1pPr algn="ctr">
              <a:spcBef>
                <a:spcPct val="50000"/>
              </a:spcBef>
              <a:buFontTx/>
              <a:buNone/>
              <a:defRPr kumimoji="0" sz="2200">
                <a:latin typeface="Arial" panose="020B0604020202020204" pitchFamily="34" charset="0"/>
                <a:ea typeface="ＭＳ 明朝" panose="02020609040205080304" pitchFamily="17" charset="-128"/>
                <a:cs typeface="Arial" panose="020B0604020202020204" pitchFamily="34" charset="0"/>
              </a:defRPr>
            </a:lvl1pPr>
            <a:lvl2pPr marL="742950" indent="-285750" eaLnBrk="0" hangingPunct="0">
              <a:spcBef>
                <a:spcPct val="20000"/>
              </a:spcBef>
              <a:buChar char="–"/>
              <a:defRPr kumimoji="1" sz="2400">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latin typeface="Arial" panose="020B0604020202020204" pitchFamily="34" charset="0"/>
                <a:cs typeface="Arial" panose="020B0604020202020204" pitchFamily="34" charset="0"/>
              </a:defRPr>
            </a:lvl3pPr>
            <a:lvl4pPr marL="1600200" indent="-228600" eaLnBrk="0" hangingPunct="0">
              <a:spcBef>
                <a:spcPct val="20000"/>
              </a:spcBef>
              <a:buChar char="–"/>
              <a:defRPr kumimoji="1">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9pPr>
          </a:lstStyle>
          <a:p>
            <a:r>
              <a:rPr lang="en-US"/>
              <a:t>coding standards</a:t>
            </a:r>
            <a:endParaRPr lang="en-US" altLang="en-US"/>
          </a:p>
        </p:txBody>
      </p:sp>
      <p:sp>
        <p:nvSpPr>
          <p:cNvPr id="29" name="Text Box 31"/>
          <p:cNvSpPr txBox="1">
            <a:spLocks noChangeArrowheads="1"/>
          </p:cNvSpPr>
          <p:nvPr/>
        </p:nvSpPr>
        <p:spPr bwMode="auto">
          <a:xfrm>
            <a:off x="5503598" y="4592428"/>
            <a:ext cx="1721177" cy="421654"/>
          </a:xfrm>
          <a:prstGeom prst="rect">
            <a:avLst/>
          </a:prstGeom>
          <a:solidFill>
            <a:srgbClr val="FFC000"/>
          </a:solidFill>
          <a:ln w="9525" algn="ctr">
            <a:solidFill>
              <a:schemeClr val="tx1"/>
            </a:solidFill>
            <a:miter lim="800000"/>
            <a:headEnd/>
            <a:tailEnd/>
          </a:ln>
        </p:spPr>
        <p:txBody>
          <a:bodyPr wrap="square" lIns="32400" tIns="41148" rIns="32400" bIns="41148">
            <a:spAutoFit/>
          </a:bodyPr>
          <a:lstStyle>
            <a:defPPr>
              <a:defRPr lang="en-US"/>
            </a:defPPr>
            <a:lvl1pPr algn="ctr">
              <a:spcBef>
                <a:spcPct val="50000"/>
              </a:spcBef>
              <a:buFontTx/>
              <a:buNone/>
              <a:defRPr kumimoji="0" sz="2200">
                <a:latin typeface="Arial" panose="020B0604020202020204" pitchFamily="34" charset="0"/>
                <a:ea typeface="ＭＳ 明朝" panose="02020609040205080304" pitchFamily="17" charset="-128"/>
                <a:cs typeface="Arial" panose="020B0604020202020204" pitchFamily="34" charset="0"/>
              </a:defRPr>
            </a:lvl1pPr>
            <a:lvl2pPr marL="742950" indent="-285750" eaLnBrk="0" hangingPunct="0">
              <a:spcBef>
                <a:spcPct val="20000"/>
              </a:spcBef>
              <a:buChar char="–"/>
              <a:defRPr kumimoji="1" sz="2400">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latin typeface="Arial" panose="020B0604020202020204" pitchFamily="34" charset="0"/>
                <a:cs typeface="Arial" panose="020B0604020202020204" pitchFamily="34" charset="0"/>
              </a:defRPr>
            </a:lvl3pPr>
            <a:lvl4pPr marL="1600200" indent="-228600" eaLnBrk="0" hangingPunct="0">
              <a:spcBef>
                <a:spcPct val="20000"/>
              </a:spcBef>
              <a:buChar char="–"/>
              <a:defRPr kumimoji="1">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9pPr>
          </a:lstStyle>
          <a:p>
            <a:r>
              <a:rPr lang="en-US"/>
              <a:t>code metrics</a:t>
            </a:r>
            <a:endParaRPr lang="en-US" altLang="en-US"/>
          </a:p>
        </p:txBody>
      </p:sp>
      <p:sp>
        <p:nvSpPr>
          <p:cNvPr id="30" name="Line 32"/>
          <p:cNvSpPr>
            <a:spLocks noChangeShapeType="1"/>
          </p:cNvSpPr>
          <p:nvPr/>
        </p:nvSpPr>
        <p:spPr bwMode="auto">
          <a:xfrm flipH="1">
            <a:off x="1943860" y="3368343"/>
            <a:ext cx="1109289" cy="14179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lIns="32400" tIns="41148" rIns="32400" bIns="41148">
            <a:spAutoFit/>
          </a:bodyPr>
          <a:lstStyle/>
          <a:p>
            <a:endParaRPr lang="en-US" sz="2200"/>
          </a:p>
        </p:txBody>
      </p:sp>
      <p:sp>
        <p:nvSpPr>
          <p:cNvPr id="31" name="Line 33"/>
          <p:cNvSpPr>
            <a:spLocks noChangeShapeType="1"/>
          </p:cNvSpPr>
          <p:nvPr/>
        </p:nvSpPr>
        <p:spPr bwMode="auto">
          <a:xfrm>
            <a:off x="3070870" y="3368343"/>
            <a:ext cx="919731" cy="26108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lIns="32400" tIns="41148" rIns="32400" bIns="41148">
            <a:spAutoFit/>
          </a:bodyPr>
          <a:lstStyle/>
          <a:p>
            <a:endParaRPr lang="en-US" sz="2200"/>
          </a:p>
        </p:txBody>
      </p:sp>
      <p:sp>
        <p:nvSpPr>
          <p:cNvPr id="32" name="Line 34"/>
          <p:cNvSpPr>
            <a:spLocks noChangeShapeType="1"/>
          </p:cNvSpPr>
          <p:nvPr/>
        </p:nvSpPr>
        <p:spPr bwMode="auto">
          <a:xfrm flipH="1">
            <a:off x="2782607" y="3368343"/>
            <a:ext cx="270543" cy="19907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lIns="32400" tIns="41148" rIns="32400" bIns="41148">
            <a:spAutoFit/>
          </a:bodyPr>
          <a:lstStyle/>
          <a:p>
            <a:endParaRPr lang="en-US" sz="2200"/>
          </a:p>
        </p:txBody>
      </p:sp>
      <p:sp>
        <p:nvSpPr>
          <p:cNvPr id="33" name="Line 35"/>
          <p:cNvSpPr>
            <a:spLocks noChangeShapeType="1"/>
          </p:cNvSpPr>
          <p:nvPr/>
        </p:nvSpPr>
        <p:spPr bwMode="auto">
          <a:xfrm>
            <a:off x="4928054" y="2127869"/>
            <a:ext cx="1982348" cy="8188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lIns="32400" tIns="41148" rIns="32400" bIns="41148">
            <a:spAutoFit/>
          </a:bodyPr>
          <a:lstStyle/>
          <a:p>
            <a:endParaRPr lang="en-US" sz="2200"/>
          </a:p>
        </p:txBody>
      </p:sp>
      <p:sp>
        <p:nvSpPr>
          <p:cNvPr id="34" name="Line 36"/>
          <p:cNvSpPr>
            <a:spLocks noChangeShapeType="1"/>
          </p:cNvSpPr>
          <p:nvPr/>
        </p:nvSpPr>
        <p:spPr bwMode="auto">
          <a:xfrm flipH="1">
            <a:off x="6910402" y="3368343"/>
            <a:ext cx="329594" cy="1201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lIns="32400" tIns="41148" rIns="32400" bIns="41148">
            <a:spAutoFit/>
          </a:bodyPr>
          <a:lstStyle/>
          <a:p>
            <a:endParaRPr lang="en-US" sz="2200"/>
          </a:p>
        </p:txBody>
      </p:sp>
      <p:sp>
        <p:nvSpPr>
          <p:cNvPr id="35" name="Line 37"/>
          <p:cNvSpPr>
            <a:spLocks noChangeShapeType="1"/>
          </p:cNvSpPr>
          <p:nvPr/>
        </p:nvSpPr>
        <p:spPr bwMode="auto">
          <a:xfrm flipH="1">
            <a:off x="5221227" y="3368343"/>
            <a:ext cx="2018768" cy="6402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lIns="32400" tIns="41148" rIns="32400" bIns="41148">
            <a:spAutoFit/>
          </a:bodyPr>
          <a:lstStyle/>
          <a:p>
            <a:endParaRPr lang="en-US" sz="2200"/>
          </a:p>
        </p:txBody>
      </p:sp>
      <p:sp>
        <p:nvSpPr>
          <p:cNvPr id="50" name="Text Box 9"/>
          <p:cNvSpPr txBox="1">
            <a:spLocks noChangeArrowheads="1"/>
          </p:cNvSpPr>
          <p:nvPr/>
        </p:nvSpPr>
        <p:spPr bwMode="auto">
          <a:xfrm>
            <a:off x="2232669" y="2936599"/>
            <a:ext cx="1640966" cy="431744"/>
          </a:xfrm>
          <a:prstGeom prst="rect">
            <a:avLst/>
          </a:prstGeom>
          <a:solidFill>
            <a:srgbClr val="FFC000"/>
          </a:solidFill>
          <a:ln w="9525" algn="ctr">
            <a:solidFill>
              <a:schemeClr val="tx1"/>
            </a:solidFill>
            <a:miter lim="800000"/>
            <a:headEnd/>
            <a:tailEnd/>
          </a:ln>
        </p:spPr>
        <p:txBody>
          <a:bodyPr wrap="square" lIns="0" tIns="0" rIns="0" bIns="0">
            <a:noAutofit/>
          </a:bodyPr>
          <a:lstStyle>
            <a:lvl1pPr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kumimoji="0" lang="en-US" altLang="en-US" sz="2200">
                <a:ea typeface="ＭＳ 明朝" panose="02020609040205080304" pitchFamily="17" charset="-128"/>
              </a:rPr>
              <a:t>Review</a:t>
            </a:r>
          </a:p>
        </p:txBody>
      </p:sp>
      <p:sp>
        <p:nvSpPr>
          <p:cNvPr id="51" name="Line 35"/>
          <p:cNvSpPr>
            <a:spLocks noChangeShapeType="1"/>
          </p:cNvSpPr>
          <p:nvPr/>
        </p:nvSpPr>
        <p:spPr bwMode="auto">
          <a:xfrm flipH="1">
            <a:off x="3053151" y="2127869"/>
            <a:ext cx="1874901" cy="8188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lIns="32400" tIns="41148" rIns="32400" bIns="41148">
            <a:spAutoFit/>
          </a:bodyPr>
          <a:lstStyle/>
          <a:p>
            <a:endParaRPr lang="en-US" sz="2200"/>
          </a:p>
        </p:txBody>
      </p:sp>
      <p:sp>
        <p:nvSpPr>
          <p:cNvPr id="20" name="Text Box 31"/>
          <p:cNvSpPr txBox="1">
            <a:spLocks noChangeArrowheads="1"/>
          </p:cNvSpPr>
          <p:nvPr/>
        </p:nvSpPr>
        <p:spPr bwMode="auto">
          <a:xfrm>
            <a:off x="6545563" y="5148305"/>
            <a:ext cx="2065037" cy="421654"/>
          </a:xfrm>
          <a:prstGeom prst="rect">
            <a:avLst/>
          </a:prstGeom>
          <a:solidFill>
            <a:srgbClr val="FFC000"/>
          </a:solidFill>
          <a:ln w="9525" algn="ctr">
            <a:solidFill>
              <a:schemeClr val="tx1"/>
            </a:solidFill>
            <a:miter lim="800000"/>
            <a:headEnd/>
            <a:tailEnd/>
          </a:ln>
        </p:spPr>
        <p:txBody>
          <a:bodyPr wrap="square" lIns="32400" tIns="41148" rIns="32400" bIns="41148">
            <a:spAutoFit/>
          </a:bodyPr>
          <a:lstStyle>
            <a:defPPr>
              <a:defRPr lang="en-US"/>
            </a:defPPr>
            <a:lvl1pPr algn="ctr">
              <a:spcBef>
                <a:spcPct val="50000"/>
              </a:spcBef>
              <a:buFontTx/>
              <a:buNone/>
              <a:defRPr kumimoji="0" sz="2200">
                <a:latin typeface="Arial" panose="020B0604020202020204" pitchFamily="34" charset="0"/>
                <a:ea typeface="ＭＳ 明朝" panose="02020609040205080304" pitchFamily="17" charset="-128"/>
                <a:cs typeface="Arial" panose="020B0604020202020204" pitchFamily="34" charset="0"/>
              </a:defRPr>
            </a:lvl1pPr>
            <a:lvl2pPr marL="742950" indent="-285750" eaLnBrk="0" hangingPunct="0">
              <a:spcBef>
                <a:spcPct val="20000"/>
              </a:spcBef>
              <a:buChar char="–"/>
              <a:defRPr kumimoji="1" sz="2400">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latin typeface="Arial" panose="020B0604020202020204" pitchFamily="34" charset="0"/>
                <a:cs typeface="Arial" panose="020B0604020202020204" pitchFamily="34" charset="0"/>
              </a:defRPr>
            </a:lvl3pPr>
            <a:lvl4pPr marL="1600200" indent="-228600" eaLnBrk="0" hangingPunct="0">
              <a:spcBef>
                <a:spcPct val="20000"/>
              </a:spcBef>
              <a:buChar char="–"/>
              <a:defRPr kumimoji="1">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latin typeface="Arial" panose="020B0604020202020204" pitchFamily="34" charset="0"/>
                <a:cs typeface="Arial" panose="020B0604020202020204" pitchFamily="34" charset="0"/>
              </a:defRPr>
            </a:lvl9pPr>
          </a:lstStyle>
          <a:p>
            <a:r>
              <a:rPr lang="en-US"/>
              <a:t>code structure</a:t>
            </a:r>
            <a:endParaRPr lang="en-US" altLang="en-US"/>
          </a:p>
        </p:txBody>
      </p:sp>
      <p:sp>
        <p:nvSpPr>
          <p:cNvPr id="21" name="Line 36"/>
          <p:cNvSpPr>
            <a:spLocks noChangeShapeType="1"/>
          </p:cNvSpPr>
          <p:nvPr/>
        </p:nvSpPr>
        <p:spPr bwMode="auto">
          <a:xfrm>
            <a:off x="7293325" y="3394661"/>
            <a:ext cx="342651" cy="17536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lIns="32400" tIns="41148" rIns="32400" bIns="41148">
            <a:spAutoFit/>
          </a:bodyPr>
          <a:lstStyle/>
          <a:p>
            <a:endParaRPr lang="en-US" sz="2200"/>
          </a:p>
        </p:txBody>
      </p:sp>
      <p:sp>
        <p:nvSpPr>
          <p:cNvPr id="3" name="Slide Number Placeholder 2"/>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8</a:t>
            </a:fld>
            <a:endParaRPr lang="en-US">
              <a:solidFill>
                <a:srgbClr val="04617B">
                  <a:shade val="90000"/>
                </a:srgbClr>
              </a:solidFill>
            </a:endParaRPr>
          </a:p>
        </p:txBody>
      </p:sp>
    </p:spTree>
    <p:extLst>
      <p:ext uri="{BB962C8B-B14F-4D97-AF65-F5344CB8AC3E}">
        <p14:creationId xmlns:p14="http://schemas.microsoft.com/office/powerpoint/2010/main" val="394559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1055077" y="35052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0352" y="2935958"/>
            <a:ext cx="7772400" cy="2550442"/>
          </a:xfrm>
          <a:noFill/>
          <a:ln/>
        </p:spPr>
        <p:txBody>
          <a:bodyPr lIns="63500" tIns="25400" rIns="63500" bIns="25400">
            <a:spAutoFit/>
          </a:bodyPr>
          <a:lstStyle/>
          <a:p>
            <a:pPr marL="514350" indent="-514350" algn="ctr">
              <a:buFont typeface="+mj-lt"/>
              <a:buAutoNum type="arabicPeriod"/>
            </a:pPr>
            <a:r>
              <a:rPr lang="en-US" sz="2800" b="1">
                <a:effectLst>
                  <a:outerShdw blurRad="38100" dist="38100" dir="2700000" algn="tl">
                    <a:srgbClr val="000000">
                      <a:alpha val="43137"/>
                    </a:srgbClr>
                  </a:outerShdw>
                </a:effectLst>
              </a:rPr>
              <a:t>Static testing techniques</a:t>
            </a:r>
          </a:p>
          <a:p>
            <a:pPr marL="514350" indent="-514350" algn="ctr">
              <a:buFont typeface="+mj-lt"/>
              <a:buAutoNum type="arabicPeriod"/>
            </a:pPr>
            <a:r>
              <a:rPr lang="en-US" sz="2800" b="1">
                <a:effectLst>
                  <a:outerShdw blurRad="38100" dist="38100" dir="2700000" algn="tl">
                    <a:srgbClr val="000000">
                      <a:alpha val="43137"/>
                    </a:srgbClr>
                  </a:outerShdw>
                </a:effectLst>
              </a:rPr>
              <a:t>Reviews and the test process</a:t>
            </a:r>
          </a:p>
          <a:p>
            <a:pPr marL="514350" indent="-514350" algn="ctr">
              <a:buFont typeface="+mj-lt"/>
              <a:buAutoNum type="arabicPeriod"/>
            </a:pPr>
            <a:r>
              <a:rPr lang="en-GB" sz="2800" b="1">
                <a:effectLst>
                  <a:outerShdw blurRad="38100" dist="38100" dir="2700000" algn="tl">
                    <a:srgbClr val="000000">
                      <a:alpha val="43137"/>
                    </a:srgbClr>
                  </a:outerShdw>
                </a:effectLst>
              </a:rPr>
              <a:t>Review process</a:t>
            </a:r>
          </a:p>
          <a:p>
            <a:pPr marL="514350" indent="-514350" algn="ctr">
              <a:buFont typeface="+mj-lt"/>
              <a:buAutoNum type="arabicPeriod"/>
            </a:pPr>
            <a:r>
              <a:rPr lang="en-GB" sz="2800" b="1">
                <a:effectLst>
                  <a:outerShdw blurRad="38100" dist="38100" dir="2700000" algn="tl">
                    <a:srgbClr val="000000">
                      <a:alpha val="43137"/>
                    </a:srgbClr>
                  </a:outerShdw>
                </a:effectLst>
              </a:rPr>
              <a:t>Static analysis by tools</a:t>
            </a:r>
          </a:p>
          <a:p>
            <a:pPr marL="514350" indent="-514350" algn="ctr">
              <a:buFont typeface="+mj-lt"/>
              <a:buAutoNum type="arabicPeriod"/>
            </a:pPr>
            <a:r>
              <a:rPr lang="en-US" sz="2800" b="1">
                <a:effectLst>
                  <a:outerShdw blurRad="38100" dist="38100" dir="2700000" algn="tl">
                    <a:srgbClr val="000000">
                      <a:alpha val="43137"/>
                    </a:srgbClr>
                  </a:outerShdw>
                </a:effectLst>
              </a:rPr>
              <a:t>Self- code review</a:t>
            </a:r>
            <a:endParaRPr lang="en-GB" sz="2800" b="1">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25" name="Rectangle 17"/>
            <p:cNvSpPr>
              <a:spLocks noChangeArrowheads="1"/>
            </p:cNvSpPr>
            <p:nvPr/>
          </p:nvSpPr>
          <p:spPr bwMode="auto">
            <a:xfrm>
              <a:off x="6096000" y="6096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6</a:t>
              </a:r>
            </a:p>
          </p:txBody>
        </p:sp>
        <p:sp>
          <p:nvSpPr>
            <p:cNvPr id="26"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7</a:t>
              </a: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extLst>
      <p:ext uri="{BB962C8B-B14F-4D97-AF65-F5344CB8AC3E}">
        <p14:creationId xmlns:p14="http://schemas.microsoft.com/office/powerpoint/2010/main" val="249935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7.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8.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9.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TS010338266</Template>
  <TotalTime>41188</TotalTime>
  <Words>7478</Words>
  <Application>Microsoft Office PowerPoint</Application>
  <PresentationFormat>On-screen Show (4:3)</PresentationFormat>
  <Paragraphs>900</Paragraphs>
  <Slides>68</Slides>
  <Notes>62</Notes>
  <HiddenSlides>5</HiddenSlides>
  <MMClips>0</MMClips>
  <ScaleCrop>false</ScaleCrop>
  <HeadingPairs>
    <vt:vector size="8" baseType="variant">
      <vt:variant>
        <vt:lpstr>Fonts Used</vt:lpstr>
      </vt:variant>
      <vt:variant>
        <vt:i4>9</vt:i4>
      </vt:variant>
      <vt:variant>
        <vt:lpstr>Theme</vt:lpstr>
      </vt:variant>
      <vt:variant>
        <vt:i4>10</vt:i4>
      </vt:variant>
      <vt:variant>
        <vt:lpstr>Embedded OLE Servers</vt:lpstr>
      </vt:variant>
      <vt:variant>
        <vt:i4>1</vt:i4>
      </vt:variant>
      <vt:variant>
        <vt:lpstr>Slide Titles</vt:lpstr>
      </vt:variant>
      <vt:variant>
        <vt:i4>68</vt:i4>
      </vt:variant>
    </vt:vector>
  </HeadingPairs>
  <TitlesOfParts>
    <vt:vector size="88" baseType="lpstr">
      <vt:lpstr>ＭＳ 明朝</vt:lpstr>
      <vt:lpstr>ＭＳ Ｐゴシック</vt:lpstr>
      <vt:lpstr>Arial</vt:lpstr>
      <vt:lpstr>Calibri</vt:lpstr>
      <vt:lpstr>Constantia</vt:lpstr>
      <vt:lpstr>Courier New</vt:lpstr>
      <vt:lpstr>Tahoma</vt:lpstr>
      <vt:lpstr>Wingdings</vt:lpstr>
      <vt:lpstr>Wingdings 2</vt:lpstr>
      <vt:lpstr>1_Office Theme</vt:lpstr>
      <vt:lpstr>Office Theme</vt:lpstr>
      <vt:lpstr>2_Office Theme</vt:lpstr>
      <vt:lpstr>4_Office Theme</vt:lpstr>
      <vt:lpstr>6_Office Theme</vt:lpstr>
      <vt:lpstr>Flow</vt:lpstr>
      <vt:lpstr>1_Flow</vt:lpstr>
      <vt:lpstr>2_Flow</vt:lpstr>
      <vt:lpstr>3_Flow</vt:lpstr>
      <vt:lpstr>F Theme-2014_2</vt:lpstr>
      <vt:lpstr>VISIO</vt:lpstr>
      <vt:lpstr>Static techniques</vt:lpstr>
      <vt:lpstr>Learning objectives</vt:lpstr>
      <vt:lpstr>References</vt:lpstr>
      <vt:lpstr>Câu hỏi hiểu bài</vt:lpstr>
      <vt:lpstr>Contents</vt:lpstr>
      <vt:lpstr>1. Static testing techniques </vt:lpstr>
      <vt:lpstr>1. Static testing techniques (cont.)</vt:lpstr>
      <vt:lpstr>1. Static testing techniques (cont.)</vt:lpstr>
      <vt:lpstr>Contents</vt:lpstr>
      <vt:lpstr>2. Reviews and the test process </vt:lpstr>
      <vt:lpstr>2. Reviews and the test process Benefits of reviews</vt:lpstr>
      <vt:lpstr>2. Reviews and the test process What can be reviewed?</vt:lpstr>
      <vt:lpstr>2. Reviews and the test process Review inputs</vt:lpstr>
      <vt:lpstr>2. Reviews and the test process Review deliverables</vt:lpstr>
      <vt:lpstr>Contents</vt:lpstr>
      <vt:lpstr>3. Review process Phases of a formal review</vt:lpstr>
      <vt:lpstr>3. Review process Roles &amp; Responsibilities</vt:lpstr>
      <vt:lpstr>3. Review process  Example: Functional Design Document</vt:lpstr>
      <vt:lpstr>3. Review process  Step 1. Planning</vt:lpstr>
      <vt:lpstr>3. Review process  Step 1. Planning (cont’d)</vt:lpstr>
      <vt:lpstr>3. Review process  Step 2. Kick-off meeting</vt:lpstr>
      <vt:lpstr>3. Review process  Step 3. Preparation</vt:lpstr>
      <vt:lpstr>3. Review process  Step 4. Review meeting</vt:lpstr>
      <vt:lpstr>3. Review process  Step 4. Review meeting - Logging phase</vt:lpstr>
      <vt:lpstr>3. Review process  Step 4. Review meeting – Discussion phase</vt:lpstr>
      <vt:lpstr>3. Review process  Step 4. Review meeting - Decision phase</vt:lpstr>
      <vt:lpstr>Review process  Example: Functional Design Document</vt:lpstr>
      <vt:lpstr>3. Review process  Step 5. Rework</vt:lpstr>
      <vt:lpstr>3. Review process  Example: Rework</vt:lpstr>
      <vt:lpstr>3. Review process  Step 6. Follow-up</vt:lpstr>
      <vt:lpstr>3. Review process  Metrics of reviews (inspection)</vt:lpstr>
      <vt:lpstr>3. Review process</vt:lpstr>
      <vt:lpstr>3. Review process Success factors for reviews</vt:lpstr>
      <vt:lpstr>Contents</vt:lpstr>
      <vt:lpstr>4. Static analysis</vt:lpstr>
      <vt:lpstr>4. Static analysis Coding convention</vt:lpstr>
      <vt:lpstr>4. Static analysis Coding convention</vt:lpstr>
      <vt:lpstr>4. Static analysis Coding convention</vt:lpstr>
      <vt:lpstr>4. Static analysis Coding convention - Common standards </vt:lpstr>
      <vt:lpstr>4. Static analysis Coding convention - Common standards</vt:lpstr>
      <vt:lpstr>4. Static analysis Coding convention - Naming convention</vt:lpstr>
      <vt:lpstr>4. Static analysis Code metrics</vt:lpstr>
      <vt:lpstr>4. Static analysis Code metrics - Cyclomatic complexity metric</vt:lpstr>
      <vt:lpstr>4. Static analysis Code metrics - Cyclomatic complexity metric</vt:lpstr>
      <vt:lpstr>4. Static analysis Code structure</vt:lpstr>
      <vt:lpstr>4. Static analysis Code structure - Control flow analysis</vt:lpstr>
      <vt:lpstr>4. Static analysis Code structure - Control flow analysis</vt:lpstr>
      <vt:lpstr>4. Static analysis Code structure - Data flow analysis</vt:lpstr>
      <vt:lpstr>4. Static analysis Code structure - Data flow analysis</vt:lpstr>
      <vt:lpstr>4. Static analysis Code structure - Data structure analysis</vt:lpstr>
      <vt:lpstr>Summary</vt:lpstr>
      <vt:lpstr>4. Static analysis Value of static analysis</vt:lpstr>
      <vt:lpstr>Contents</vt:lpstr>
      <vt:lpstr>5. Self-code review</vt:lpstr>
      <vt:lpstr>5. Self-code review Code Review Tools</vt:lpstr>
      <vt:lpstr>5. Self-code review Code Review Checklist</vt:lpstr>
      <vt:lpstr>5. Self-code review  Hard code constants</vt:lpstr>
      <vt:lpstr>5. Self-code review  Array Index Start from 0</vt:lpstr>
      <vt:lpstr>5. Self-code review  The Dangling else Problem</vt:lpstr>
      <vt:lpstr>5. Self-code review  Null Pointer Exception</vt:lpstr>
      <vt:lpstr>5. Self-code review  Detect Common Defects Sample</vt:lpstr>
      <vt:lpstr>5. Self-code review  Programming Practices 1</vt:lpstr>
      <vt:lpstr>5. Self-code review  Programming Practices 2</vt:lpstr>
      <vt:lpstr>5. Self-code review  Programming Practices 3</vt:lpstr>
      <vt:lpstr>5. Self-code review  Programming Practices 4</vt:lpstr>
      <vt:lpstr>5. Self-code review  Programming Practices 5</vt:lpstr>
      <vt:lpstr>5. Self-code review  Programming Practices 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CHAUHAI</dc:creator>
  <cp:lastModifiedBy>Nguyễn Tấn Thái Dương</cp:lastModifiedBy>
  <cp:revision>1131</cp:revision>
  <dcterms:created xsi:type="dcterms:W3CDTF">2011-10-06T02:30:27Z</dcterms:created>
  <dcterms:modified xsi:type="dcterms:W3CDTF">2024-07-10T07:01:33Z</dcterms:modified>
</cp:coreProperties>
</file>