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2" r:id="rId3"/>
    <p:sldMasterId id="2147483664" r:id="rId4"/>
    <p:sldMasterId id="2147483666" r:id="rId5"/>
    <p:sldMasterId id="2147483668" r:id="rId6"/>
    <p:sldMasterId id="2147483670" r:id="rId7"/>
    <p:sldMasterId id="2147483672" r:id="rId8"/>
    <p:sldMasterId id="2147483674" r:id="rId9"/>
    <p:sldMasterId id="2147483676" r:id="rId10"/>
    <p:sldMasterId id="2147483678" r:id="rId11"/>
    <p:sldMasterId id="2147483680" r:id="rId12"/>
    <p:sldMasterId id="2147483682" r:id="rId13"/>
    <p:sldMasterId id="2147483684" r:id="rId14"/>
    <p:sldMasterId id="2147483686" r:id="rId15"/>
    <p:sldMasterId id="2147483688" r:id="rId16"/>
    <p:sldMasterId id="2147483702" r:id="rId17"/>
    <p:sldMasterId id="2147483714" r:id="rId18"/>
    <p:sldMasterId id="2147483726" r:id="rId19"/>
  </p:sldMasterIdLst>
  <p:notesMasterIdLst>
    <p:notesMasterId r:id="rId21"/>
  </p:notesMasterIdLst>
  <p:handoutMasterIdLst>
    <p:handoutMasterId r:id="rId205"/>
  </p:handoutMasterIdLst>
  <p:sldIdLst>
    <p:sldId id="424" r:id="rId20"/>
    <p:sldId id="640" r:id="rId22"/>
    <p:sldId id="641" r:id="rId23"/>
    <p:sldId id="425" r:id="rId24"/>
    <p:sldId id="426" r:id="rId25"/>
    <p:sldId id="378" r:id="rId26"/>
    <p:sldId id="428" r:id="rId27"/>
    <p:sldId id="379" r:id="rId28"/>
    <p:sldId id="430" r:id="rId29"/>
    <p:sldId id="438" r:id="rId30"/>
    <p:sldId id="435" r:id="rId31"/>
    <p:sldId id="436" r:id="rId32"/>
    <p:sldId id="437" r:id="rId33"/>
    <p:sldId id="454" r:id="rId34"/>
    <p:sldId id="433" r:id="rId35"/>
    <p:sldId id="268" r:id="rId36"/>
    <p:sldId id="446" r:id="rId37"/>
    <p:sldId id="667" r:id="rId38"/>
    <p:sldId id="668" r:id="rId39"/>
    <p:sldId id="671" r:id="rId40"/>
    <p:sldId id="670" r:id="rId41"/>
    <p:sldId id="631" r:id="rId42"/>
    <p:sldId id="673" r:id="rId43"/>
    <p:sldId id="632" r:id="rId44"/>
    <p:sldId id="655" r:id="rId45"/>
    <p:sldId id="652" r:id="rId46"/>
    <p:sldId id="663" r:id="rId47"/>
    <p:sldId id="664" r:id="rId48"/>
    <p:sldId id="674" r:id="rId49"/>
    <p:sldId id="633" r:id="rId50"/>
    <p:sldId id="635" r:id="rId51"/>
    <p:sldId id="665" r:id="rId52"/>
    <p:sldId id="637" r:id="rId53"/>
    <p:sldId id="638" r:id="rId54"/>
    <p:sldId id="440" r:id="rId55"/>
    <p:sldId id="441" r:id="rId56"/>
    <p:sldId id="442" r:id="rId57"/>
    <p:sldId id="443" r:id="rId58"/>
    <p:sldId id="657" r:id="rId59"/>
    <p:sldId id="450" r:id="rId60"/>
    <p:sldId id="656" r:id="rId61"/>
    <p:sldId id="280" r:id="rId62"/>
    <p:sldId id="626" r:id="rId63"/>
    <p:sldId id="651" r:id="rId64"/>
    <p:sldId id="392" r:id="rId65"/>
    <p:sldId id="542" r:id="rId66"/>
    <p:sldId id="544" r:id="rId67"/>
    <p:sldId id="647" r:id="rId68"/>
    <p:sldId id="283" r:id="rId69"/>
    <p:sldId id="411" r:id="rId70"/>
    <p:sldId id="660" r:id="rId71"/>
    <p:sldId id="412" r:id="rId72"/>
    <p:sldId id="413" r:id="rId73"/>
    <p:sldId id="555" r:id="rId74"/>
    <p:sldId id="507" r:id="rId75"/>
    <p:sldId id="645" r:id="rId76"/>
    <p:sldId id="644" r:id="rId77"/>
    <p:sldId id="414" r:id="rId78"/>
    <p:sldId id="504" r:id="rId79"/>
    <p:sldId id="546" r:id="rId80"/>
    <p:sldId id="648" r:id="rId81"/>
    <p:sldId id="511" r:id="rId82"/>
    <p:sldId id="417" r:id="rId83"/>
    <p:sldId id="512" r:id="rId84"/>
    <p:sldId id="513" r:id="rId85"/>
    <p:sldId id="515" r:id="rId86"/>
    <p:sldId id="517" r:id="rId87"/>
    <p:sldId id="518" r:id="rId88"/>
    <p:sldId id="520" r:id="rId89"/>
    <p:sldId id="519" r:id="rId90"/>
    <p:sldId id="514" r:id="rId91"/>
    <p:sldId id="298" r:id="rId92"/>
    <p:sldId id="536" r:id="rId93"/>
    <p:sldId id="418" r:id="rId94"/>
    <p:sldId id="534" r:id="rId95"/>
    <p:sldId id="538" r:id="rId96"/>
    <p:sldId id="649" r:id="rId97"/>
    <p:sldId id="294" r:id="rId98"/>
    <p:sldId id="550" r:id="rId99"/>
    <p:sldId id="292" r:id="rId100"/>
    <p:sldId id="295" r:id="rId101"/>
    <p:sldId id="650" r:id="rId102"/>
    <p:sldId id="666" r:id="rId103"/>
    <p:sldId id="658" r:id="rId104"/>
    <p:sldId id="659" r:id="rId105"/>
    <p:sldId id="661" r:id="rId106"/>
    <p:sldId id="662" r:id="rId107"/>
    <p:sldId id="675" r:id="rId108"/>
    <p:sldId id="676" r:id="rId109"/>
    <p:sldId id="677" r:id="rId110"/>
    <p:sldId id="539" r:id="rId111"/>
    <p:sldId id="301" r:id="rId112"/>
    <p:sldId id="553" r:id="rId113"/>
    <p:sldId id="682" r:id="rId114"/>
    <p:sldId id="683" r:id="rId115"/>
    <p:sldId id="332" r:id="rId116"/>
    <p:sldId id="554" r:id="rId117"/>
    <p:sldId id="684" r:id="rId118"/>
    <p:sldId id="685" r:id="rId119"/>
    <p:sldId id="672" r:id="rId120"/>
    <p:sldId id="314" r:id="rId121"/>
    <p:sldId id="686" r:id="rId122"/>
    <p:sldId id="330" r:id="rId123"/>
    <p:sldId id="316" r:id="rId124"/>
    <p:sldId id="557" r:id="rId125"/>
    <p:sldId id="561" r:id="rId126"/>
    <p:sldId id="562" r:id="rId127"/>
    <p:sldId id="423" r:id="rId128"/>
    <p:sldId id="572" r:id="rId129"/>
    <p:sldId id="320" r:id="rId130"/>
    <p:sldId id="679" r:id="rId131"/>
    <p:sldId id="337" r:id="rId132"/>
    <p:sldId id="680" r:id="rId133"/>
    <p:sldId id="681" r:id="rId134"/>
    <p:sldId id="329" r:id="rId135"/>
    <p:sldId id="587" r:id="rId136"/>
    <p:sldId id="687" r:id="rId137"/>
    <p:sldId id="688" r:id="rId138"/>
    <p:sldId id="596" r:id="rId139"/>
    <p:sldId id="597" r:id="rId140"/>
    <p:sldId id="598" r:id="rId141"/>
    <p:sldId id="689" r:id="rId142"/>
    <p:sldId id="690" r:id="rId143"/>
    <p:sldId id="577" r:id="rId144"/>
    <p:sldId id="574" r:id="rId145"/>
    <p:sldId id="575" r:id="rId146"/>
    <p:sldId id="639" r:id="rId147"/>
    <p:sldId id="578" r:id="rId148"/>
    <p:sldId id="340" r:id="rId149"/>
    <p:sldId id="341" r:id="rId150"/>
    <p:sldId id="604" r:id="rId151"/>
    <p:sldId id="678" r:id="rId152"/>
    <p:sldId id="691" r:id="rId153"/>
    <p:sldId id="692" r:id="rId154"/>
    <p:sldId id="693" r:id="rId155"/>
    <p:sldId id="694" r:id="rId156"/>
    <p:sldId id="695" r:id="rId157"/>
    <p:sldId id="696" r:id="rId158"/>
    <p:sldId id="697" r:id="rId159"/>
    <p:sldId id="455" r:id="rId160"/>
    <p:sldId id="456" r:id="rId161"/>
    <p:sldId id="457" r:id="rId162"/>
    <p:sldId id="470" r:id="rId163"/>
    <p:sldId id="471" r:id="rId164"/>
    <p:sldId id="472" r:id="rId165"/>
    <p:sldId id="473" r:id="rId166"/>
    <p:sldId id="474" r:id="rId167"/>
    <p:sldId id="479" r:id="rId168"/>
    <p:sldId id="480" r:id="rId169"/>
    <p:sldId id="481" r:id="rId170"/>
    <p:sldId id="482" r:id="rId171"/>
    <p:sldId id="483" r:id="rId172"/>
    <p:sldId id="484" r:id="rId173"/>
    <p:sldId id="487" r:id="rId174"/>
    <p:sldId id="488" r:id="rId175"/>
    <p:sldId id="489" r:id="rId176"/>
    <p:sldId id="490" r:id="rId177"/>
    <p:sldId id="491" r:id="rId178"/>
    <p:sldId id="492" r:id="rId179"/>
    <p:sldId id="493" r:id="rId180"/>
    <p:sldId id="494" r:id="rId181"/>
    <p:sldId id="495" r:id="rId182"/>
    <p:sldId id="496" r:id="rId183"/>
    <p:sldId id="497" r:id="rId184"/>
    <p:sldId id="498" r:id="rId185"/>
    <p:sldId id="499" r:id="rId186"/>
    <p:sldId id="547" r:id="rId187"/>
    <p:sldId id="548" r:id="rId188"/>
    <p:sldId id="563" r:id="rId189"/>
    <p:sldId id="564" r:id="rId190"/>
    <p:sldId id="606" r:id="rId191"/>
    <p:sldId id="607" r:id="rId192"/>
    <p:sldId id="609" r:id="rId193"/>
    <p:sldId id="610" r:id="rId194"/>
    <p:sldId id="611" r:id="rId195"/>
    <p:sldId id="612" r:id="rId196"/>
    <p:sldId id="613" r:id="rId197"/>
    <p:sldId id="614" r:id="rId198"/>
    <p:sldId id="615" r:id="rId199"/>
    <p:sldId id="616" r:id="rId200"/>
    <p:sldId id="617" r:id="rId201"/>
    <p:sldId id="618" r:id="rId202"/>
    <p:sldId id="698" r:id="rId203"/>
    <p:sldId id="699" r:id="rId2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D5EA"/>
    <a:srgbClr val="EAEAEA"/>
    <a:srgbClr val="00CC00"/>
    <a:srgbClr val="E7EBF5"/>
    <a:srgbClr val="0000FF"/>
    <a:srgbClr val="0033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8" autoAdjust="0"/>
    <p:restoredTop sz="74770" autoAdjust="0"/>
  </p:normalViewPr>
  <p:slideViewPr>
    <p:cSldViewPr>
      <p:cViewPr>
        <p:scale>
          <a:sx n="50" d="100"/>
          <a:sy n="50" d="100"/>
        </p:scale>
        <p:origin x="1680" y="-60"/>
      </p:cViewPr>
      <p:guideLst>
        <p:guide orient="horz" pos="2199"/>
        <p:guide pos="2861"/>
      </p:guideLst>
    </p:cSldViewPr>
  </p:slideViewPr>
  <p:outlineViewPr>
    <p:cViewPr>
      <p:scale>
        <a:sx n="33" d="100"/>
        <a:sy n="33" d="100"/>
      </p:scale>
      <p:origin x="0" y="2154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79.xml"/><Relationship Id="rId98" Type="http://schemas.openxmlformats.org/officeDocument/2006/relationships/slide" Target="slides/slide78.xml"/><Relationship Id="rId97" Type="http://schemas.openxmlformats.org/officeDocument/2006/relationships/slide" Target="slides/slide77.xml"/><Relationship Id="rId96" Type="http://schemas.openxmlformats.org/officeDocument/2006/relationships/slide" Target="slides/slide76.xml"/><Relationship Id="rId95" Type="http://schemas.openxmlformats.org/officeDocument/2006/relationships/slide" Target="slides/slide75.xml"/><Relationship Id="rId94" Type="http://schemas.openxmlformats.org/officeDocument/2006/relationships/slide" Target="slides/slide74.xml"/><Relationship Id="rId93" Type="http://schemas.openxmlformats.org/officeDocument/2006/relationships/slide" Target="slides/slide73.xml"/><Relationship Id="rId92" Type="http://schemas.openxmlformats.org/officeDocument/2006/relationships/slide" Target="slides/slide72.xml"/><Relationship Id="rId91" Type="http://schemas.openxmlformats.org/officeDocument/2006/relationships/slide" Target="slides/slide71.xml"/><Relationship Id="rId90" Type="http://schemas.openxmlformats.org/officeDocument/2006/relationships/slide" Target="slides/slide70.xml"/><Relationship Id="rId9" Type="http://schemas.openxmlformats.org/officeDocument/2006/relationships/slideMaster" Target="slideMasters/slideMaster8.xml"/><Relationship Id="rId89" Type="http://schemas.openxmlformats.org/officeDocument/2006/relationships/slide" Target="slides/slide69.xml"/><Relationship Id="rId88" Type="http://schemas.openxmlformats.org/officeDocument/2006/relationships/slide" Target="slides/slide68.xml"/><Relationship Id="rId87" Type="http://schemas.openxmlformats.org/officeDocument/2006/relationships/slide" Target="slides/slide67.xml"/><Relationship Id="rId86" Type="http://schemas.openxmlformats.org/officeDocument/2006/relationships/slide" Target="slides/slide66.xml"/><Relationship Id="rId85" Type="http://schemas.openxmlformats.org/officeDocument/2006/relationships/slide" Target="slides/slide65.xml"/><Relationship Id="rId84" Type="http://schemas.openxmlformats.org/officeDocument/2006/relationships/slide" Target="slides/slide64.xml"/><Relationship Id="rId83" Type="http://schemas.openxmlformats.org/officeDocument/2006/relationships/slide" Target="slides/slide63.xml"/><Relationship Id="rId82" Type="http://schemas.openxmlformats.org/officeDocument/2006/relationships/slide" Target="slides/slide62.xml"/><Relationship Id="rId81" Type="http://schemas.openxmlformats.org/officeDocument/2006/relationships/slide" Target="slides/slide61.xml"/><Relationship Id="rId80" Type="http://schemas.openxmlformats.org/officeDocument/2006/relationships/slide" Target="slides/slide60.xml"/><Relationship Id="rId8" Type="http://schemas.openxmlformats.org/officeDocument/2006/relationships/slideMaster" Target="slideMasters/slideMaster7.xml"/><Relationship Id="rId79" Type="http://schemas.openxmlformats.org/officeDocument/2006/relationships/slide" Target="slides/slide59.xml"/><Relationship Id="rId78" Type="http://schemas.openxmlformats.org/officeDocument/2006/relationships/slide" Target="slides/slide58.xml"/><Relationship Id="rId77" Type="http://schemas.openxmlformats.org/officeDocument/2006/relationships/slide" Target="slides/slide57.xml"/><Relationship Id="rId76" Type="http://schemas.openxmlformats.org/officeDocument/2006/relationships/slide" Target="slides/slide56.xml"/><Relationship Id="rId75" Type="http://schemas.openxmlformats.org/officeDocument/2006/relationships/slide" Target="slides/slide55.xml"/><Relationship Id="rId74" Type="http://schemas.openxmlformats.org/officeDocument/2006/relationships/slide" Target="slides/slide54.xml"/><Relationship Id="rId73" Type="http://schemas.openxmlformats.org/officeDocument/2006/relationships/slide" Target="slides/slide53.xml"/><Relationship Id="rId72" Type="http://schemas.openxmlformats.org/officeDocument/2006/relationships/slide" Target="slides/slide52.xml"/><Relationship Id="rId71" Type="http://schemas.openxmlformats.org/officeDocument/2006/relationships/slide" Target="slides/slide51.xml"/><Relationship Id="rId70" Type="http://schemas.openxmlformats.org/officeDocument/2006/relationships/slide" Target="slides/slide50.xml"/><Relationship Id="rId7" Type="http://schemas.openxmlformats.org/officeDocument/2006/relationships/slideMaster" Target="slideMasters/slideMaster6.xml"/><Relationship Id="rId69" Type="http://schemas.openxmlformats.org/officeDocument/2006/relationships/slide" Target="slides/slide49.xml"/><Relationship Id="rId68" Type="http://schemas.openxmlformats.org/officeDocument/2006/relationships/slide" Target="slides/slide48.xml"/><Relationship Id="rId67" Type="http://schemas.openxmlformats.org/officeDocument/2006/relationships/slide" Target="slides/slide47.xml"/><Relationship Id="rId66" Type="http://schemas.openxmlformats.org/officeDocument/2006/relationships/slide" Target="slides/slide46.xml"/><Relationship Id="rId65" Type="http://schemas.openxmlformats.org/officeDocument/2006/relationships/slide" Target="slides/slide45.xml"/><Relationship Id="rId64" Type="http://schemas.openxmlformats.org/officeDocument/2006/relationships/slide" Target="slides/slide44.xml"/><Relationship Id="rId63" Type="http://schemas.openxmlformats.org/officeDocument/2006/relationships/slide" Target="slides/slide43.xml"/><Relationship Id="rId62" Type="http://schemas.openxmlformats.org/officeDocument/2006/relationships/slide" Target="slides/slide42.xml"/><Relationship Id="rId61" Type="http://schemas.openxmlformats.org/officeDocument/2006/relationships/slide" Target="slides/slide41.xml"/><Relationship Id="rId60" Type="http://schemas.openxmlformats.org/officeDocument/2006/relationships/slide" Target="slides/slide40.xml"/><Relationship Id="rId6" Type="http://schemas.openxmlformats.org/officeDocument/2006/relationships/slideMaster" Target="slideMasters/slideMaster5.xml"/><Relationship Id="rId59" Type="http://schemas.openxmlformats.org/officeDocument/2006/relationships/slide" Target="slides/slide39.xml"/><Relationship Id="rId58" Type="http://schemas.openxmlformats.org/officeDocument/2006/relationships/slide" Target="slides/slide38.xml"/><Relationship Id="rId57" Type="http://schemas.openxmlformats.org/officeDocument/2006/relationships/slide" Target="slides/slide37.xml"/><Relationship Id="rId56" Type="http://schemas.openxmlformats.org/officeDocument/2006/relationships/slide" Target="slides/slide36.xml"/><Relationship Id="rId55" Type="http://schemas.openxmlformats.org/officeDocument/2006/relationships/slide" Target="slides/slide35.xml"/><Relationship Id="rId54" Type="http://schemas.openxmlformats.org/officeDocument/2006/relationships/slide" Target="slides/slide34.xml"/><Relationship Id="rId53" Type="http://schemas.openxmlformats.org/officeDocument/2006/relationships/slide" Target="slides/slide33.xml"/><Relationship Id="rId52" Type="http://schemas.openxmlformats.org/officeDocument/2006/relationships/slide" Target="slides/slide32.xml"/><Relationship Id="rId51" Type="http://schemas.openxmlformats.org/officeDocument/2006/relationships/slide" Target="slides/slide31.xml"/><Relationship Id="rId50" Type="http://schemas.openxmlformats.org/officeDocument/2006/relationships/slide" Target="slides/slide30.xml"/><Relationship Id="rId5" Type="http://schemas.openxmlformats.org/officeDocument/2006/relationships/slideMaster" Target="slideMasters/slideMaster4.xml"/><Relationship Id="rId49" Type="http://schemas.openxmlformats.org/officeDocument/2006/relationships/slide" Target="slides/slide29.xml"/><Relationship Id="rId48" Type="http://schemas.openxmlformats.org/officeDocument/2006/relationships/slide" Target="slides/slide28.xml"/><Relationship Id="rId47" Type="http://schemas.openxmlformats.org/officeDocument/2006/relationships/slide" Target="slides/slide27.xml"/><Relationship Id="rId46" Type="http://schemas.openxmlformats.org/officeDocument/2006/relationships/slide" Target="slides/slide26.xml"/><Relationship Id="rId45" Type="http://schemas.openxmlformats.org/officeDocument/2006/relationships/slide" Target="slides/slide25.xml"/><Relationship Id="rId44" Type="http://schemas.openxmlformats.org/officeDocument/2006/relationships/slide" Target="slides/slide24.xml"/><Relationship Id="rId43" Type="http://schemas.openxmlformats.org/officeDocument/2006/relationships/slide" Target="slides/slide23.xml"/><Relationship Id="rId42" Type="http://schemas.openxmlformats.org/officeDocument/2006/relationships/slide" Target="slides/slide22.xml"/><Relationship Id="rId41" Type="http://schemas.openxmlformats.org/officeDocument/2006/relationships/slide" Target="slides/slide21.xml"/><Relationship Id="rId40" Type="http://schemas.openxmlformats.org/officeDocument/2006/relationships/slide" Target="slides/slide20.xml"/><Relationship Id="rId4" Type="http://schemas.openxmlformats.org/officeDocument/2006/relationships/slideMaster" Target="slideMasters/slideMaster3.xml"/><Relationship Id="rId39" Type="http://schemas.openxmlformats.org/officeDocument/2006/relationships/slide" Target="slides/slide19.xml"/><Relationship Id="rId38" Type="http://schemas.openxmlformats.org/officeDocument/2006/relationships/slide" Target="slides/slide18.xml"/><Relationship Id="rId37" Type="http://schemas.openxmlformats.org/officeDocument/2006/relationships/slide" Target="slides/slide17.xml"/><Relationship Id="rId36" Type="http://schemas.openxmlformats.org/officeDocument/2006/relationships/slide" Target="slides/slide16.xml"/><Relationship Id="rId35" Type="http://schemas.openxmlformats.org/officeDocument/2006/relationships/slide" Target="slides/slide15.xml"/><Relationship Id="rId34" Type="http://schemas.openxmlformats.org/officeDocument/2006/relationships/slide" Target="slides/slide14.xml"/><Relationship Id="rId33" Type="http://schemas.openxmlformats.org/officeDocument/2006/relationships/slide" Target="slides/slide13.xml"/><Relationship Id="rId32" Type="http://schemas.openxmlformats.org/officeDocument/2006/relationships/slide" Target="slides/slide12.xml"/><Relationship Id="rId31" Type="http://schemas.openxmlformats.org/officeDocument/2006/relationships/slide" Target="slides/slide11.xml"/><Relationship Id="rId30" Type="http://schemas.openxmlformats.org/officeDocument/2006/relationships/slide" Target="slides/slide10.xml"/><Relationship Id="rId3" Type="http://schemas.openxmlformats.org/officeDocument/2006/relationships/slideMaster" Target="slideMasters/slideMaster2.xml"/><Relationship Id="rId29" Type="http://schemas.openxmlformats.org/officeDocument/2006/relationships/slide" Target="slides/slide9.xml"/><Relationship Id="rId28" Type="http://schemas.openxmlformats.org/officeDocument/2006/relationships/slide" Target="slides/slide8.xml"/><Relationship Id="rId27" Type="http://schemas.openxmlformats.org/officeDocument/2006/relationships/slide" Target="slides/slide7.xml"/><Relationship Id="rId26" Type="http://schemas.openxmlformats.org/officeDocument/2006/relationships/slide" Target="slides/slide6.xml"/><Relationship Id="rId25" Type="http://schemas.openxmlformats.org/officeDocument/2006/relationships/slide" Target="slides/slide5.xml"/><Relationship Id="rId24" Type="http://schemas.openxmlformats.org/officeDocument/2006/relationships/slide" Target="slides/slide4.xml"/><Relationship Id="rId23" Type="http://schemas.openxmlformats.org/officeDocument/2006/relationships/slide" Target="slides/slide3.xml"/><Relationship Id="rId22" Type="http://schemas.openxmlformats.org/officeDocument/2006/relationships/slide" Target="slides/slide2.xml"/><Relationship Id="rId21" Type="http://schemas.openxmlformats.org/officeDocument/2006/relationships/notesMaster" Target="notesMasters/notesMaster1.xml"/><Relationship Id="rId208" Type="http://schemas.openxmlformats.org/officeDocument/2006/relationships/tableStyles" Target="tableStyles.xml"/><Relationship Id="rId207" Type="http://schemas.openxmlformats.org/officeDocument/2006/relationships/viewProps" Target="viewProps.xml"/><Relationship Id="rId206" Type="http://schemas.openxmlformats.org/officeDocument/2006/relationships/presProps" Target="presProps.xml"/><Relationship Id="rId205" Type="http://schemas.openxmlformats.org/officeDocument/2006/relationships/handoutMaster" Target="handoutMasters/handoutMaster1.xml"/><Relationship Id="rId204" Type="http://schemas.openxmlformats.org/officeDocument/2006/relationships/slide" Target="slides/slide184.xml"/><Relationship Id="rId203" Type="http://schemas.openxmlformats.org/officeDocument/2006/relationships/slide" Target="slides/slide183.xml"/><Relationship Id="rId202" Type="http://schemas.openxmlformats.org/officeDocument/2006/relationships/slide" Target="slides/slide182.xml"/><Relationship Id="rId201" Type="http://schemas.openxmlformats.org/officeDocument/2006/relationships/slide" Target="slides/slide181.xml"/><Relationship Id="rId200" Type="http://schemas.openxmlformats.org/officeDocument/2006/relationships/slide" Target="slides/slide180.xml"/><Relationship Id="rId20" Type="http://schemas.openxmlformats.org/officeDocument/2006/relationships/slide" Target="slides/slide1.xml"/><Relationship Id="rId2" Type="http://schemas.openxmlformats.org/officeDocument/2006/relationships/theme" Target="theme/theme1.xml"/><Relationship Id="rId199" Type="http://schemas.openxmlformats.org/officeDocument/2006/relationships/slide" Target="slides/slide179.xml"/><Relationship Id="rId198" Type="http://schemas.openxmlformats.org/officeDocument/2006/relationships/slide" Target="slides/slide178.xml"/><Relationship Id="rId197" Type="http://schemas.openxmlformats.org/officeDocument/2006/relationships/slide" Target="slides/slide177.xml"/><Relationship Id="rId196" Type="http://schemas.openxmlformats.org/officeDocument/2006/relationships/slide" Target="slides/slide176.xml"/><Relationship Id="rId195" Type="http://schemas.openxmlformats.org/officeDocument/2006/relationships/slide" Target="slides/slide175.xml"/><Relationship Id="rId194" Type="http://schemas.openxmlformats.org/officeDocument/2006/relationships/slide" Target="slides/slide174.xml"/><Relationship Id="rId193" Type="http://schemas.openxmlformats.org/officeDocument/2006/relationships/slide" Target="slides/slide173.xml"/><Relationship Id="rId192" Type="http://schemas.openxmlformats.org/officeDocument/2006/relationships/slide" Target="slides/slide172.xml"/><Relationship Id="rId191" Type="http://schemas.openxmlformats.org/officeDocument/2006/relationships/slide" Target="slides/slide171.xml"/><Relationship Id="rId190" Type="http://schemas.openxmlformats.org/officeDocument/2006/relationships/slide" Target="slides/slide170.xml"/><Relationship Id="rId19" Type="http://schemas.openxmlformats.org/officeDocument/2006/relationships/slideMaster" Target="slideMasters/slideMaster18.xml"/><Relationship Id="rId189" Type="http://schemas.openxmlformats.org/officeDocument/2006/relationships/slide" Target="slides/slide169.xml"/><Relationship Id="rId188" Type="http://schemas.openxmlformats.org/officeDocument/2006/relationships/slide" Target="slides/slide168.xml"/><Relationship Id="rId187" Type="http://schemas.openxmlformats.org/officeDocument/2006/relationships/slide" Target="slides/slide167.xml"/><Relationship Id="rId186" Type="http://schemas.openxmlformats.org/officeDocument/2006/relationships/slide" Target="slides/slide166.xml"/><Relationship Id="rId185" Type="http://schemas.openxmlformats.org/officeDocument/2006/relationships/slide" Target="slides/slide165.xml"/><Relationship Id="rId184" Type="http://schemas.openxmlformats.org/officeDocument/2006/relationships/slide" Target="slides/slide164.xml"/><Relationship Id="rId183" Type="http://schemas.openxmlformats.org/officeDocument/2006/relationships/slide" Target="slides/slide163.xml"/><Relationship Id="rId182" Type="http://schemas.openxmlformats.org/officeDocument/2006/relationships/slide" Target="slides/slide162.xml"/><Relationship Id="rId181" Type="http://schemas.openxmlformats.org/officeDocument/2006/relationships/slide" Target="slides/slide161.xml"/><Relationship Id="rId180" Type="http://schemas.openxmlformats.org/officeDocument/2006/relationships/slide" Target="slides/slide160.xml"/><Relationship Id="rId18" Type="http://schemas.openxmlformats.org/officeDocument/2006/relationships/slideMaster" Target="slideMasters/slideMaster17.xml"/><Relationship Id="rId179" Type="http://schemas.openxmlformats.org/officeDocument/2006/relationships/slide" Target="slides/slide159.xml"/><Relationship Id="rId178" Type="http://schemas.openxmlformats.org/officeDocument/2006/relationships/slide" Target="slides/slide158.xml"/><Relationship Id="rId177" Type="http://schemas.openxmlformats.org/officeDocument/2006/relationships/slide" Target="slides/slide157.xml"/><Relationship Id="rId176" Type="http://schemas.openxmlformats.org/officeDocument/2006/relationships/slide" Target="slides/slide156.xml"/><Relationship Id="rId175" Type="http://schemas.openxmlformats.org/officeDocument/2006/relationships/slide" Target="slides/slide155.xml"/><Relationship Id="rId174" Type="http://schemas.openxmlformats.org/officeDocument/2006/relationships/slide" Target="slides/slide154.xml"/><Relationship Id="rId173" Type="http://schemas.openxmlformats.org/officeDocument/2006/relationships/slide" Target="slides/slide153.xml"/><Relationship Id="rId172" Type="http://schemas.openxmlformats.org/officeDocument/2006/relationships/slide" Target="slides/slide152.xml"/><Relationship Id="rId171" Type="http://schemas.openxmlformats.org/officeDocument/2006/relationships/slide" Target="slides/slide151.xml"/><Relationship Id="rId170" Type="http://schemas.openxmlformats.org/officeDocument/2006/relationships/slide" Target="slides/slide150.xml"/><Relationship Id="rId17" Type="http://schemas.openxmlformats.org/officeDocument/2006/relationships/slideMaster" Target="slideMasters/slideMaster16.xml"/><Relationship Id="rId169" Type="http://schemas.openxmlformats.org/officeDocument/2006/relationships/slide" Target="slides/slide149.xml"/><Relationship Id="rId168" Type="http://schemas.openxmlformats.org/officeDocument/2006/relationships/slide" Target="slides/slide148.xml"/><Relationship Id="rId167" Type="http://schemas.openxmlformats.org/officeDocument/2006/relationships/slide" Target="slides/slide147.xml"/><Relationship Id="rId166" Type="http://schemas.openxmlformats.org/officeDocument/2006/relationships/slide" Target="slides/slide146.xml"/><Relationship Id="rId165" Type="http://schemas.openxmlformats.org/officeDocument/2006/relationships/slide" Target="slides/slide145.xml"/><Relationship Id="rId164" Type="http://schemas.openxmlformats.org/officeDocument/2006/relationships/slide" Target="slides/slide144.xml"/><Relationship Id="rId163" Type="http://schemas.openxmlformats.org/officeDocument/2006/relationships/slide" Target="slides/slide143.xml"/><Relationship Id="rId162" Type="http://schemas.openxmlformats.org/officeDocument/2006/relationships/slide" Target="slides/slide142.xml"/><Relationship Id="rId161" Type="http://schemas.openxmlformats.org/officeDocument/2006/relationships/slide" Target="slides/slide141.xml"/><Relationship Id="rId160" Type="http://schemas.openxmlformats.org/officeDocument/2006/relationships/slide" Target="slides/slide140.xml"/><Relationship Id="rId16" Type="http://schemas.openxmlformats.org/officeDocument/2006/relationships/slideMaster" Target="slideMasters/slideMaster15.xml"/><Relationship Id="rId159" Type="http://schemas.openxmlformats.org/officeDocument/2006/relationships/slide" Target="slides/slide139.xml"/><Relationship Id="rId158" Type="http://schemas.openxmlformats.org/officeDocument/2006/relationships/slide" Target="slides/slide138.xml"/><Relationship Id="rId157" Type="http://schemas.openxmlformats.org/officeDocument/2006/relationships/slide" Target="slides/slide137.xml"/><Relationship Id="rId156" Type="http://schemas.openxmlformats.org/officeDocument/2006/relationships/slide" Target="slides/slide136.xml"/><Relationship Id="rId155" Type="http://schemas.openxmlformats.org/officeDocument/2006/relationships/slide" Target="slides/slide135.xml"/><Relationship Id="rId154" Type="http://schemas.openxmlformats.org/officeDocument/2006/relationships/slide" Target="slides/slide134.xml"/><Relationship Id="rId153" Type="http://schemas.openxmlformats.org/officeDocument/2006/relationships/slide" Target="slides/slide133.xml"/><Relationship Id="rId152" Type="http://schemas.openxmlformats.org/officeDocument/2006/relationships/slide" Target="slides/slide132.xml"/><Relationship Id="rId151" Type="http://schemas.openxmlformats.org/officeDocument/2006/relationships/slide" Target="slides/slide131.xml"/><Relationship Id="rId150" Type="http://schemas.openxmlformats.org/officeDocument/2006/relationships/slide" Target="slides/slide130.xml"/><Relationship Id="rId15" Type="http://schemas.openxmlformats.org/officeDocument/2006/relationships/slideMaster" Target="slideMasters/slideMaster14.xml"/><Relationship Id="rId149" Type="http://schemas.openxmlformats.org/officeDocument/2006/relationships/slide" Target="slides/slide129.xml"/><Relationship Id="rId148" Type="http://schemas.openxmlformats.org/officeDocument/2006/relationships/slide" Target="slides/slide128.xml"/><Relationship Id="rId147" Type="http://schemas.openxmlformats.org/officeDocument/2006/relationships/slide" Target="slides/slide127.xml"/><Relationship Id="rId146" Type="http://schemas.openxmlformats.org/officeDocument/2006/relationships/slide" Target="slides/slide126.xml"/><Relationship Id="rId145" Type="http://schemas.openxmlformats.org/officeDocument/2006/relationships/slide" Target="slides/slide125.xml"/><Relationship Id="rId144" Type="http://schemas.openxmlformats.org/officeDocument/2006/relationships/slide" Target="slides/slide124.xml"/><Relationship Id="rId143" Type="http://schemas.openxmlformats.org/officeDocument/2006/relationships/slide" Target="slides/slide123.xml"/><Relationship Id="rId142" Type="http://schemas.openxmlformats.org/officeDocument/2006/relationships/slide" Target="slides/slide122.xml"/><Relationship Id="rId141" Type="http://schemas.openxmlformats.org/officeDocument/2006/relationships/slide" Target="slides/slide121.xml"/><Relationship Id="rId140" Type="http://schemas.openxmlformats.org/officeDocument/2006/relationships/slide" Target="slides/slide120.xml"/><Relationship Id="rId14" Type="http://schemas.openxmlformats.org/officeDocument/2006/relationships/slideMaster" Target="slideMasters/slideMaster13.xml"/><Relationship Id="rId139" Type="http://schemas.openxmlformats.org/officeDocument/2006/relationships/slide" Target="slides/slide119.xml"/><Relationship Id="rId138" Type="http://schemas.openxmlformats.org/officeDocument/2006/relationships/slide" Target="slides/slide118.xml"/><Relationship Id="rId137" Type="http://schemas.openxmlformats.org/officeDocument/2006/relationships/slide" Target="slides/slide117.xml"/><Relationship Id="rId136" Type="http://schemas.openxmlformats.org/officeDocument/2006/relationships/slide" Target="slides/slide116.xml"/><Relationship Id="rId135" Type="http://schemas.openxmlformats.org/officeDocument/2006/relationships/slide" Target="slides/slide115.xml"/><Relationship Id="rId134" Type="http://schemas.openxmlformats.org/officeDocument/2006/relationships/slide" Target="slides/slide114.xml"/><Relationship Id="rId133" Type="http://schemas.openxmlformats.org/officeDocument/2006/relationships/slide" Target="slides/slide113.xml"/><Relationship Id="rId132" Type="http://schemas.openxmlformats.org/officeDocument/2006/relationships/slide" Target="slides/slide112.xml"/><Relationship Id="rId131" Type="http://schemas.openxmlformats.org/officeDocument/2006/relationships/slide" Target="slides/slide111.xml"/><Relationship Id="rId130" Type="http://schemas.openxmlformats.org/officeDocument/2006/relationships/slide" Target="slides/slide110.xml"/><Relationship Id="rId13" Type="http://schemas.openxmlformats.org/officeDocument/2006/relationships/slideMaster" Target="slideMasters/slideMaster12.xml"/><Relationship Id="rId129" Type="http://schemas.openxmlformats.org/officeDocument/2006/relationships/slide" Target="slides/slide109.xml"/><Relationship Id="rId128" Type="http://schemas.openxmlformats.org/officeDocument/2006/relationships/slide" Target="slides/slide108.xml"/><Relationship Id="rId127" Type="http://schemas.openxmlformats.org/officeDocument/2006/relationships/slide" Target="slides/slide107.xml"/><Relationship Id="rId126" Type="http://schemas.openxmlformats.org/officeDocument/2006/relationships/slide" Target="slides/slide106.xml"/><Relationship Id="rId125" Type="http://schemas.openxmlformats.org/officeDocument/2006/relationships/slide" Target="slides/slide105.xml"/><Relationship Id="rId124" Type="http://schemas.openxmlformats.org/officeDocument/2006/relationships/slide" Target="slides/slide104.xml"/><Relationship Id="rId123" Type="http://schemas.openxmlformats.org/officeDocument/2006/relationships/slide" Target="slides/slide103.xml"/><Relationship Id="rId122" Type="http://schemas.openxmlformats.org/officeDocument/2006/relationships/slide" Target="slides/slide102.xml"/><Relationship Id="rId121" Type="http://schemas.openxmlformats.org/officeDocument/2006/relationships/slide" Target="slides/slide101.xml"/><Relationship Id="rId120" Type="http://schemas.openxmlformats.org/officeDocument/2006/relationships/slide" Target="slides/slide100.xml"/><Relationship Id="rId12" Type="http://schemas.openxmlformats.org/officeDocument/2006/relationships/slideMaster" Target="slideMasters/slideMaster11.xml"/><Relationship Id="rId119" Type="http://schemas.openxmlformats.org/officeDocument/2006/relationships/slide" Target="slides/slide99.xml"/><Relationship Id="rId118" Type="http://schemas.openxmlformats.org/officeDocument/2006/relationships/slide" Target="slides/slide98.xml"/><Relationship Id="rId117" Type="http://schemas.openxmlformats.org/officeDocument/2006/relationships/slide" Target="slides/slide97.xml"/><Relationship Id="rId116" Type="http://schemas.openxmlformats.org/officeDocument/2006/relationships/slide" Target="slides/slide96.xml"/><Relationship Id="rId115" Type="http://schemas.openxmlformats.org/officeDocument/2006/relationships/slide" Target="slides/slide95.xml"/><Relationship Id="rId114" Type="http://schemas.openxmlformats.org/officeDocument/2006/relationships/slide" Target="slides/slide94.xml"/><Relationship Id="rId113" Type="http://schemas.openxmlformats.org/officeDocument/2006/relationships/slide" Target="slides/slide93.xml"/><Relationship Id="rId112" Type="http://schemas.openxmlformats.org/officeDocument/2006/relationships/slide" Target="slides/slide92.xml"/><Relationship Id="rId111" Type="http://schemas.openxmlformats.org/officeDocument/2006/relationships/slide" Target="slides/slide91.xml"/><Relationship Id="rId110" Type="http://schemas.openxmlformats.org/officeDocument/2006/relationships/slide" Target="slides/slide90.xml"/><Relationship Id="rId11" Type="http://schemas.openxmlformats.org/officeDocument/2006/relationships/slideMaster" Target="slideMasters/slideMaster10.xml"/><Relationship Id="rId109" Type="http://schemas.openxmlformats.org/officeDocument/2006/relationships/slide" Target="slides/slide89.xml"/><Relationship Id="rId108" Type="http://schemas.openxmlformats.org/officeDocument/2006/relationships/slide" Target="slides/slide88.xml"/><Relationship Id="rId107" Type="http://schemas.openxmlformats.org/officeDocument/2006/relationships/slide" Target="slides/slide87.xml"/><Relationship Id="rId106" Type="http://schemas.openxmlformats.org/officeDocument/2006/relationships/slide" Target="slides/slide86.xml"/><Relationship Id="rId105" Type="http://schemas.openxmlformats.org/officeDocument/2006/relationships/slide" Target="slides/slide85.xml"/><Relationship Id="rId104" Type="http://schemas.openxmlformats.org/officeDocument/2006/relationships/slide" Target="slides/slide84.xml"/><Relationship Id="rId103" Type="http://schemas.openxmlformats.org/officeDocument/2006/relationships/slide" Target="slides/slide83.xml"/><Relationship Id="rId102" Type="http://schemas.openxmlformats.org/officeDocument/2006/relationships/slide" Target="slides/slide82.xml"/><Relationship Id="rId101" Type="http://schemas.openxmlformats.org/officeDocument/2006/relationships/slide" Target="slides/slide81.xml"/><Relationship Id="rId100" Type="http://schemas.openxmlformats.org/officeDocument/2006/relationships/slide" Target="slides/slide8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194B2A-E2F8-4A25-B0C9-75B342ED9B0C}"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A6AFA9-7CFD-4FD2-AD5C-E160CB8E9D3A}"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28.xml.rels><?xml version="1.0" encoding="UTF-8" standalone="yes"?>
<Relationships xmlns="http://schemas.openxmlformats.org/package/2006/relationships"><Relationship Id="rId4" Type="http://schemas.openxmlformats.org/officeDocument/2006/relationships/hyperlink" Target="#ch05fig03" TargetMode="External"/><Relationship Id="rId3" Type="http://schemas.openxmlformats.org/officeDocument/2006/relationships/hyperlink" Target="mk:@MSITStore:D:\DHCN_Khoa%20KHKTMT\Chuong%20trinh%20LT%20DH\Software%20Testing\Tai%20lieu%20Testing%20-%20Anh\0672327988_Software%20Testing_Ron%20Patton.chm::/0672327988/ch03.html#ch03" TargetMode="External"/><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b="1"/>
              <a:t>- TEST CASE PHẢI</a:t>
            </a:r>
            <a:r>
              <a:rPr lang="en-US" b="1" baseline="0"/>
              <a:t> </a:t>
            </a:r>
            <a:r>
              <a:rPr lang="vi-VN" b="1" baseline="0"/>
              <a:t>ĐƯỢ</a:t>
            </a:r>
            <a:r>
              <a:rPr lang="en-US" b="1" baseline="0"/>
              <a:t>C NÊU THẬT CỤ THỂ CHỨ K PHẢI MÔ TẢ CHUNG CHUNG NHƯ TEST CONDITIONS</a:t>
            </a:r>
            <a:endParaRPr lang="en-GB" b="1" baseline="0"/>
          </a:p>
          <a:p>
            <a:pPr marL="0" marR="0" lvl="1" indent="0" algn="l" defTabSz="914400" rtl="0" eaLnBrk="1" fontAlgn="auto" latinLnBrk="0" hangingPunct="1">
              <a:lnSpc>
                <a:spcPct val="100000"/>
              </a:lnSpc>
              <a:spcBef>
                <a:spcPts val="0"/>
              </a:spcBef>
              <a:spcAft>
                <a:spcPts val="0"/>
              </a:spcAft>
              <a:buClrTx/>
              <a:buSzTx/>
              <a:buFontTx/>
              <a:buNone/>
              <a:defRPr/>
            </a:pPr>
            <a:r>
              <a:rPr lang="en-US" b="1" baseline="0"/>
              <a:t>- </a:t>
            </a:r>
            <a:r>
              <a:rPr lang="en-GB"/>
              <a:t>Prioritise the test cases để </a:t>
            </a:r>
            <a:r>
              <a:rPr lang="en-US" b="1" baseline="0"/>
              <a:t>MOST IMPORTANT TEST CASES ARE EXECUTED FIRST, low priority test cases are executed later, or even not executed at all.</a:t>
            </a:r>
            <a:endParaRPr lang="en-US" b="1" baseline="0"/>
          </a:p>
          <a:p>
            <a:pPr marL="457200" marR="0" lvl="2" indent="0" algn="l" defTabSz="914400" rtl="0" eaLnBrk="1" fontAlgn="auto" latinLnBrk="0" hangingPunct="1">
              <a:lnSpc>
                <a:spcPct val="100000"/>
              </a:lnSpc>
              <a:spcBef>
                <a:spcPts val="0"/>
              </a:spcBef>
              <a:spcAft>
                <a:spcPts val="0"/>
              </a:spcAft>
              <a:buClrTx/>
              <a:buSzTx/>
              <a:buFontTx/>
              <a:buNone/>
              <a:defRPr/>
            </a:pPr>
            <a:endParaRPr lang="en-US" b="1" baseline="0"/>
          </a:p>
          <a:p>
            <a:pPr marL="0" indent="0">
              <a:buNone/>
            </a:pPr>
            <a:endParaRPr lang="en-US" sz="2400" b="0" u="sng">
              <a:latin typeface="Calibri" panose="020F0502020204030204" charset="0"/>
              <a:cs typeface="Calibri" panose="020F0502020204030204" charset="0"/>
            </a:endParaRPr>
          </a:p>
          <a:p>
            <a:pPr marL="0" indent="0">
              <a:buNone/>
            </a:pPr>
            <a:endParaRPr lang="en-US" sz="2400" b="0" u="sng">
              <a:latin typeface="Calibri" panose="020F0502020204030204" charset="0"/>
              <a:cs typeface="Calibri" panose="020F0502020204030204" charset="0"/>
            </a:endParaRPr>
          </a:p>
          <a:p>
            <a:pPr marL="0" indent="0">
              <a:buNone/>
            </a:pPr>
            <a:endParaRPr lang="en-US" sz="2400" b="0" u="sng">
              <a:latin typeface="Calibri" panose="020F0502020204030204" charset="0"/>
              <a:cs typeface="Calibri" panose="020F0502020204030204" charset="0"/>
            </a:endParaRPr>
          </a:p>
          <a:p>
            <a:pPr marL="0" indent="0">
              <a:buNone/>
            </a:pPr>
            <a:r>
              <a:rPr lang="en-US" sz="2400" b="0" u="sng">
                <a:latin typeface="Calibri" panose="020F0502020204030204" charset="0"/>
                <a:cs typeface="Calibri" panose="020F0502020204030204" charset="0"/>
              </a:rPr>
              <a:t>Definition</a:t>
            </a:r>
            <a:r>
              <a:rPr lang="en-US" sz="2400" b="1" u="sng">
                <a:latin typeface="Calibri" panose="020F0502020204030204" charset="0"/>
                <a:cs typeface="Calibri" panose="020F0502020204030204" charset="0"/>
              </a:rPr>
              <a:t>: </a:t>
            </a:r>
            <a:r>
              <a:rPr lang="en-US" sz="2400">
                <a:latin typeface="Calibri" panose="020F0502020204030204" charset="0"/>
                <a:cs typeface="Calibri" panose="020F0502020204030204" charset="0"/>
              </a:rPr>
              <a:t>Risk-based testing is testing method that base on identified risks to</a:t>
            </a:r>
            <a:endParaRPr lang="en-US" sz="2400">
              <a:latin typeface="Calibri" panose="020F0502020204030204" charset="0"/>
              <a:cs typeface="Calibri" panose="020F0502020204030204" charset="0"/>
            </a:endParaRPr>
          </a:p>
          <a:p>
            <a:pPr lvl="1"/>
            <a:r>
              <a:rPr lang="en-US" sz="2000">
                <a:latin typeface="Calibri" panose="020F0502020204030204" charset="0"/>
                <a:cs typeface="Calibri" panose="020F0502020204030204" charset="0"/>
              </a:rPr>
              <a:t>determine the “right level” of quality</a:t>
            </a:r>
            <a:endParaRPr lang="en-US" sz="2000">
              <a:latin typeface="Calibri" panose="020F0502020204030204" charset="0"/>
              <a:cs typeface="Calibri" panose="020F0502020204030204" charset="0"/>
            </a:endParaRPr>
          </a:p>
          <a:p>
            <a:pPr lvl="1"/>
            <a:r>
              <a:rPr lang="en-US" sz="2000">
                <a:latin typeface="Calibri" panose="020F0502020204030204" charset="0"/>
                <a:cs typeface="Calibri" panose="020F0502020204030204" charset="0"/>
              </a:rPr>
              <a:t>prioritize the tests and testing effort</a:t>
            </a:r>
            <a:endParaRPr lang="en-US" sz="2000">
              <a:latin typeface="Calibri" panose="020F0502020204030204" charset="0"/>
              <a:cs typeface="Calibri" panose="020F0502020204030204" charset="0"/>
            </a:endParaRPr>
          </a:p>
          <a:p>
            <a:pPr lvl="1"/>
            <a:r>
              <a:rPr lang="en-US" sz="2000">
                <a:latin typeface="Calibri" panose="020F0502020204030204" charset="0"/>
                <a:cs typeface="Calibri" panose="020F0502020204030204" charset="0"/>
              </a:rPr>
              <a:t>focus on most important testing areas first </a:t>
            </a:r>
            <a:endParaRPr lang="en-US" sz="2000">
              <a:latin typeface="Calibri" panose="020F0502020204030204" charset="0"/>
              <a:cs typeface="Calibri" panose="020F0502020204030204" charset="0"/>
            </a:endParaRPr>
          </a:p>
          <a:p>
            <a:pPr marL="0" indent="0">
              <a:buNone/>
            </a:pPr>
            <a:r>
              <a:rPr lang="en-US" sz="2400">
                <a:latin typeface="Calibri" panose="020F0502020204030204" charset="0"/>
                <a:cs typeface="Calibri" panose="020F0502020204030204" charset="0"/>
              </a:rPr>
              <a:t>with the aim to be clear of current quality status and to get the best return by the time completing testing</a:t>
            </a:r>
            <a:endParaRPr lang="en-US" sz="2400">
              <a:latin typeface="Calibri" panose="020F0502020204030204" charset="0"/>
              <a:cs typeface="Calibri" panose="020F050202020403020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Mỗi</a:t>
            </a:r>
            <a:r>
              <a:rPr lang="en-US" sz="1200" b="0" i="0" kern="1200" baseline="0">
                <a:solidFill>
                  <a:schemeClr val="tx1"/>
                </a:solidFill>
                <a:effectLst/>
                <a:latin typeface="+mn-lt"/>
                <a:ea typeface="+mn-ea"/>
                <a:cs typeface="+mn-cs"/>
              </a:rPr>
              <a:t> CONDITION và </a:t>
            </a:r>
            <a:r>
              <a:rPr lang="en-US"/>
              <a:t>DECISION </a:t>
            </a:r>
            <a:r>
              <a:rPr lang="en-US" sz="1200" b="0" i="0" kern="1200" baseline="0">
                <a:solidFill>
                  <a:schemeClr val="tx1"/>
                </a:solidFill>
                <a:effectLst/>
                <a:latin typeface="+mn-lt"/>
                <a:ea typeface="+mn-ea"/>
                <a:cs typeface="+mn-cs"/>
              </a:rPr>
              <a:t>được định trị true và false ít nhất 1 lần</a:t>
            </a:r>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Nếu</a:t>
            </a:r>
            <a:r>
              <a:rPr lang="en-US" sz="1200" b="0" i="0" kern="1200" baseline="0">
                <a:solidFill>
                  <a:schemeClr val="tx1"/>
                </a:solidFill>
                <a:effectLst/>
                <a:latin typeface="+mn-lt"/>
                <a:ea typeface="+mn-ea"/>
                <a:cs typeface="+mn-cs"/>
              </a:rPr>
              <a:t> có n c</a:t>
            </a:r>
            <a:r>
              <a:rPr lang="en-US" sz="1200" b="0" i="0" kern="1200">
                <a:solidFill>
                  <a:schemeClr val="tx1"/>
                </a:solidFill>
                <a:effectLst/>
                <a:latin typeface="+mn-lt"/>
                <a:ea typeface="+mn-ea"/>
                <a:cs typeface="+mn-cs"/>
              </a:rPr>
              <a:t>onditions, thì</a:t>
            </a:r>
            <a:r>
              <a:rPr lang="en-US" sz="1200" b="0" i="0" kern="1200" baseline="0">
                <a:solidFill>
                  <a:schemeClr val="tx1"/>
                </a:solidFill>
                <a:effectLst/>
                <a:latin typeface="+mn-lt"/>
                <a:ea typeface="+mn-ea"/>
                <a:cs typeface="+mn-cs"/>
              </a:rPr>
              <a:t> sẽ có</a:t>
            </a:r>
            <a:r>
              <a:rPr lang="en-US" sz="1200" b="0" i="0" kern="1200">
                <a:solidFill>
                  <a:schemeClr val="tx1"/>
                </a:solidFill>
                <a:effectLst/>
                <a:latin typeface="+mn-lt"/>
                <a:ea typeface="+mn-ea"/>
                <a:cs typeface="+mn-cs"/>
              </a:rPr>
              <a:t> 2</a:t>
            </a:r>
            <a:r>
              <a:rPr lang="en-US" sz="1200" b="0" i="0" kern="1200" baseline="30000">
                <a:solidFill>
                  <a:schemeClr val="tx1"/>
                </a:solidFill>
                <a:effectLst/>
                <a:latin typeface="+mn-lt"/>
                <a:ea typeface="+mn-ea"/>
                <a:cs typeface="+mn-cs"/>
              </a:rPr>
              <a:t>n</a:t>
            </a:r>
            <a:r>
              <a:rPr lang="en-US" sz="1200" b="0" i="0" kern="1200">
                <a:solidFill>
                  <a:schemeClr val="tx1"/>
                </a:solidFill>
                <a:effectLst/>
                <a:latin typeface="+mn-lt"/>
                <a:ea typeface="+mn-ea"/>
                <a:cs typeface="+mn-cs"/>
              </a:rPr>
              <a:t> tests. Với</a:t>
            </a:r>
            <a:r>
              <a:rPr lang="en-US" sz="1200" b="0" i="0" kern="1200" baseline="0">
                <a:solidFill>
                  <a:schemeClr val="tx1"/>
                </a:solidFill>
                <a:effectLst/>
                <a:latin typeface="+mn-lt"/>
                <a:ea typeface="+mn-ea"/>
                <a:cs typeface="+mn-cs"/>
              </a:rPr>
              <a:t> số condition lớn thì điều này có thể ko dễ đạt đc. </a:t>
            </a:r>
            <a:endParaRPr lang="en-US" sz="1200" b="0" i="0" kern="1200" baseline="0">
              <a:solidFill>
                <a:schemeClr val="tx1"/>
              </a:solidFill>
              <a:effectLst/>
              <a:latin typeface="+mn-lt"/>
              <a:ea typeface="+mn-ea"/>
              <a:cs typeface="+mn-cs"/>
            </a:endParaRPr>
          </a:p>
          <a:p>
            <a:pPr marL="0" indent="0">
              <a:buFontTx/>
              <a:buNone/>
            </a:pPr>
            <a:r>
              <a:rPr lang="en-US" sz="1200" b="0" i="0" kern="1200" baseline="0">
                <a:solidFill>
                  <a:schemeClr val="tx1"/>
                </a:solidFill>
                <a:effectLst/>
                <a:latin typeface="+mn-lt"/>
                <a:ea typeface="+mn-ea"/>
                <a:cs typeface="+mn-cs"/>
              </a:rPr>
              <a:t>Nên sd bảng chân trị để tìm all các kết hợp của các toán tử.</a:t>
            </a: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Tuy</a:t>
            </a:r>
            <a:r>
              <a:rPr lang="en-US" sz="1200" b="0" i="0" kern="1200" baseline="0">
                <a:solidFill>
                  <a:schemeClr val="tx1"/>
                </a:solidFill>
                <a:effectLst/>
                <a:latin typeface="+mn-lt"/>
                <a:ea typeface="+mn-ea"/>
                <a:cs typeface="+mn-cs"/>
              </a:rPr>
              <a:t> nhiên, có thể giản lược số test vì các đk có thể loại trừ lẫn nhau (</a:t>
            </a:r>
            <a:r>
              <a:rPr lang="en-US"/>
              <a:t>Not necessarily achievable due to mutually exclusive conditions)</a:t>
            </a:r>
            <a:endParaRPr lang="en-US"/>
          </a:p>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Tx/>
              <a:buChar char="-"/>
              <a:defRPr/>
            </a:pPr>
            <a:r>
              <a:rPr lang="en-GB"/>
              <a:t>...</a:t>
            </a:r>
            <a:endParaRPr lang="en-GB"/>
          </a:p>
          <a:p>
            <a:pPr marL="171450" marR="0" lvl="2" indent="-171450" algn="l" defTabSz="914400" rtl="0" eaLnBrk="1" fontAlgn="auto" latinLnBrk="0" hangingPunct="1">
              <a:lnSpc>
                <a:spcPct val="100000"/>
              </a:lnSpc>
              <a:spcBef>
                <a:spcPts val="0"/>
              </a:spcBef>
              <a:spcAft>
                <a:spcPts val="0"/>
              </a:spcAft>
              <a:buClrTx/>
              <a:buSzTx/>
              <a:buFontTx/>
              <a:buChar char="-"/>
              <a:defRPr/>
            </a:pPr>
            <a:r>
              <a:rPr lang="en-GB"/>
              <a:t>path testing: </a:t>
            </a:r>
            <a:r>
              <a:rPr lang="en-US"/>
              <a:t>Sometimes any structure-based  technique is called 'path testing' [Patton, 2001]. </a:t>
            </a:r>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US"/>
              <a:t>Tuy nhiên</a:t>
            </a:r>
            <a:r>
              <a:rPr lang="en-US" baseline="0"/>
              <a:t>, với những đoạn mã có chứa vòng lặp thì path testing là ko thể bởi vì path đi qua 3 lần lặp thì khác với path đi qua 4 vòng lặp,... Một ví dụ cho đoạn mã có 1 vòng lặp, đc lặp 20 lần thì có...</a:t>
            </a:r>
            <a:endParaRPr lang="en-US"/>
          </a:p>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main advantages of white box testing are:</a:t>
            </a:r>
            <a:endParaRPr lang="en-US"/>
          </a:p>
          <a:p>
            <a:r>
              <a:rPr lang="en-US"/>
              <a:t>■ Direct statement-by-statement checking of code enables determination of</a:t>
            </a:r>
            <a:endParaRPr lang="en-US"/>
          </a:p>
          <a:p>
            <a:r>
              <a:rPr lang="en-US"/>
              <a:t>software correctness as expressed in the processing paths, including</a:t>
            </a:r>
            <a:endParaRPr lang="en-US"/>
          </a:p>
          <a:p>
            <a:r>
              <a:rPr lang="en-US"/>
              <a:t>whether the algorithms were correctly defined and coded. </a:t>
            </a:r>
            <a:endParaRPr lang="en-US"/>
          </a:p>
          <a:p>
            <a:r>
              <a:rPr lang="en-US"/>
              <a:t>■ It allows performance of line coverage follow-up (applying specialized</a:t>
            </a:r>
            <a:endParaRPr lang="en-US"/>
          </a:p>
          <a:p>
            <a:r>
              <a:rPr lang="en-US"/>
              <a:t>software packages) that provides the tester with lists of lines of code that</a:t>
            </a:r>
            <a:endParaRPr lang="en-US"/>
          </a:p>
          <a:p>
            <a:r>
              <a:rPr lang="en-US"/>
              <a:t>have not yet been executed. The tester can then initiate test cases to cover</a:t>
            </a:r>
            <a:endParaRPr lang="en-US"/>
          </a:p>
          <a:p>
            <a:r>
              <a:rPr lang="en-US"/>
              <a:t>these lines of code. </a:t>
            </a:r>
            <a:endParaRPr lang="en-US"/>
          </a:p>
          <a:p>
            <a:r>
              <a:rPr lang="en-US"/>
              <a:t>■ It ascertains quality of coding work and its adherence to coding standards.</a:t>
            </a:r>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main disadvantages of white box testing are:</a:t>
            </a:r>
            <a:endParaRPr lang="en-US"/>
          </a:p>
          <a:p>
            <a:r>
              <a:rPr lang="en-US"/>
              <a:t>■ The vast resources utilized, much above those required for black box testing of the same software package. </a:t>
            </a:r>
            <a:endParaRPr lang="en-US"/>
          </a:p>
          <a:p>
            <a:r>
              <a:rPr lang="en-US"/>
              <a:t>■ The inability to test software performance in terms of availability (response time), reliability, load durability, and other testing classes related to operation, revision and transition factors.</a:t>
            </a:r>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1" baseline="0"/>
              <a:t>- </a:t>
            </a:r>
            <a:r>
              <a:rPr lang="en-US" baseline="0"/>
              <a:t>Test dựa trên </a:t>
            </a:r>
            <a:r>
              <a:rPr lang="vi-VN" sz="1200" b="0" i="0" kern="1200">
                <a:solidFill>
                  <a:schemeClr val="tx1"/>
                </a:solidFill>
                <a:effectLst/>
                <a:latin typeface="+mn-lt"/>
                <a:ea typeface="+mn-ea"/>
                <a:cs typeface="+mn-cs"/>
              </a:rPr>
              <a:t>trên kiến ​​thức, kinh nghiệm, trí tưởng tượng và trực giác</a:t>
            </a:r>
            <a:r>
              <a:rPr lang="en-US" sz="1200" b="0" i="0" kern="1200">
                <a:solidFill>
                  <a:schemeClr val="tx1"/>
                </a:solidFill>
                <a:effectLst/>
                <a:latin typeface="+mn-lt"/>
                <a:ea typeface="+mn-ea"/>
                <a:cs typeface="+mn-cs"/>
              </a:rPr>
              <a:t> của</a:t>
            </a:r>
            <a:r>
              <a:rPr lang="en-US" sz="1200" b="0" i="0" kern="1200" baseline="0">
                <a:solidFill>
                  <a:schemeClr val="tx1"/>
                </a:solidFill>
                <a:effectLst/>
                <a:latin typeface="+mn-lt"/>
                <a:ea typeface="+mn-ea"/>
                <a:cs typeface="+mn-cs"/>
              </a:rPr>
              <a:t> con người.</a:t>
            </a:r>
            <a:r>
              <a:rPr lang="en-GB" b="1" baseline="0"/>
              <a:t> MẶC DÙ CÓ PP, KỸ THUẬT  THÌ TỐT NHƯNG </a:t>
            </a:r>
            <a:r>
              <a:rPr lang="vi-VN" b="1" baseline="0"/>
              <a:t>KHÔNG PHẢI LÀ TẤT CẢ</a:t>
            </a:r>
            <a:r>
              <a:rPr lang="en-US" b="1" baseline="0"/>
              <a:t>. VIỆC LÀM VIỆC THEO QUÁN TÍNH CŨNG CÓ VAI TRÒ NHẤT ĐỊNH. </a:t>
            </a:r>
            <a:r>
              <a:rPr lang="vi-VN" b="1" u="none" baseline="0"/>
              <a:t>LÝ DO là </a:t>
            </a:r>
            <a:r>
              <a:rPr lang="en-US" b="1" u="none" baseline="0"/>
              <a:t>cách làm này tìm </a:t>
            </a:r>
            <a:r>
              <a:rPr lang="vi-VN" b="1" u="none" baseline="0"/>
              <a:t>đượ</a:t>
            </a:r>
            <a:r>
              <a:rPr lang="en-US" b="1" u="none" baseline="0"/>
              <a:t>c lỗi mà kỹ thuật có thể không tìm </a:t>
            </a:r>
            <a:r>
              <a:rPr lang="vi-VN" b="1" u="none" baseline="0"/>
              <a:t>đượ</a:t>
            </a:r>
            <a:r>
              <a:rPr lang="en-US" b="1" u="none" baseline="0"/>
              <a:t>c hoặc </a:t>
            </a:r>
            <a:r>
              <a:rPr lang="en-US" b="1" i="0" u="none" kern="1200" baseline="0">
                <a:solidFill>
                  <a:schemeClr val="tx1"/>
                </a:solidFill>
                <a:effectLst/>
                <a:latin typeface="+mn-lt"/>
                <a:ea typeface="+mn-ea"/>
                <a:cs typeface="+mn-cs"/>
              </a:rPr>
              <a:t>KHÔNG CÓ ĐẶC TẢ ĐẦY ĐỦ hay KHÔNG ĐỦ THỜI GIAN </a:t>
            </a:r>
            <a:r>
              <a:rPr lang="en-US" b="1" u="none" baseline="0"/>
              <a:t>để test hết cấu trúc của ct.</a:t>
            </a:r>
            <a:endParaRPr lang="en-US" b="1" u="none" baseline="0"/>
          </a:p>
          <a:p>
            <a:pPr marL="0" marR="0" indent="0" algn="l" defTabSz="914400" rtl="0" eaLnBrk="1" fontAlgn="auto" latinLnBrk="0" hangingPunct="1">
              <a:lnSpc>
                <a:spcPct val="100000"/>
              </a:lnSpc>
              <a:spcBef>
                <a:spcPts val="0"/>
              </a:spcBef>
              <a:spcAft>
                <a:spcPts val="0"/>
              </a:spcAft>
              <a:buClrTx/>
              <a:buSzTx/>
              <a:buFontTx/>
              <a:buNone/>
              <a:defRPr/>
            </a:pPr>
            <a:r>
              <a:rPr lang="en-US" b="1"/>
              <a:t>- DỰA</a:t>
            </a:r>
            <a:r>
              <a:rPr lang="en-US" b="1" baseline="0"/>
              <a:t> TRÊN KINH NGHIỆM DÙNG KT TỪ ĐƠN GIẢN LÀ </a:t>
            </a:r>
            <a:r>
              <a:rPr lang="en-US" b="0"/>
              <a:t>Error guessing</a:t>
            </a:r>
            <a:r>
              <a:rPr lang="en-US" b="0" baseline="0"/>
              <a:t> (hoặc ad hoc)</a:t>
            </a:r>
            <a:r>
              <a:rPr lang="en-US" b="1" baseline="0"/>
              <a:t> ĐẾN PHỨC TẠP LÀ </a:t>
            </a:r>
            <a:r>
              <a:rPr lang="en-US" b="0"/>
              <a:t>Exploratory</a:t>
            </a:r>
            <a:r>
              <a:rPr lang="en-US" b="1"/>
              <a:t> (</a:t>
            </a:r>
            <a:r>
              <a:rPr lang="en-US" sz="1200" b="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eks´plɔ:rətəri</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b="0"/>
              <a:t>testing</a:t>
            </a:r>
            <a:r>
              <a:rPr lang="en-US" b="1"/>
              <a:t>, </a:t>
            </a:r>
            <a:r>
              <a:rPr lang="en-US" b="0"/>
              <a:t>nhưng</a:t>
            </a:r>
            <a:r>
              <a:rPr lang="en-US" b="0" baseline="0"/>
              <a:t> tất cả đều khai thác từ tri thức và kinh nghiệm của tester chứ k phải là khảo sát tỉ mỉ hệ thống dựa vào đặc tả.</a:t>
            </a:r>
            <a:endParaRPr lang="en-GB" baseline="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 Ko luật, ko cần</a:t>
            </a:r>
            <a:r>
              <a:rPr lang="en-US" baseline="0"/>
              <a:t> có trong đặc tả. </a:t>
            </a:r>
            <a:r>
              <a:rPr lang="en-GB"/>
              <a:t>Unscripted: ko có</a:t>
            </a:r>
            <a:r>
              <a:rPr lang="en-GB" baseline="0"/>
              <a:t> bản viết sẵn</a:t>
            </a:r>
            <a:endParaRPr lang="en-US"/>
          </a:p>
          <a:p>
            <a:pPr marL="0" indent="0">
              <a:buFontTx/>
              <a:buNone/>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HỌ PHỎNG ĐOÁN</a:t>
            </a:r>
            <a:r>
              <a:rPr lang="en-US" sz="1200" b="1" i="0" kern="1200">
                <a:solidFill>
                  <a:schemeClr val="tx1"/>
                </a:solidFill>
                <a:effectLst/>
                <a:latin typeface="+mn-lt"/>
                <a:ea typeface="+mn-ea"/>
                <a:cs typeface="+mn-cs"/>
              </a:rPr>
              <a:t> CÁC</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LOẠI LỖI CÓ THỂ VÀ SAU ĐÓ VIẾT CÁC CA KIỂM THỬ ĐỂ ĐƯA RA CÁC LỖI ĐÓ</a:t>
            </a:r>
            <a:r>
              <a:rPr lang="en-US" sz="1200" b="1" i="0" kern="1200">
                <a:solidFill>
                  <a:schemeClr val="tx1"/>
                </a:solidFill>
                <a:effectLst/>
                <a:latin typeface="+mn-lt"/>
                <a:ea typeface="+mn-ea"/>
                <a:cs typeface="+mn-cs"/>
              </a:rPr>
              <a:t>. </a:t>
            </a:r>
            <a:r>
              <a:rPr lang="en-US"/>
              <a:t>Tester </a:t>
            </a:r>
            <a:r>
              <a:rPr lang="vi-VN"/>
              <a:t>được khuyến khích nghĩ </a:t>
            </a:r>
            <a:r>
              <a:rPr lang="en-US"/>
              <a:t>ra những</a:t>
            </a:r>
            <a:r>
              <a:rPr lang="vi-VN"/>
              <a:t> tình huống </a:t>
            </a:r>
            <a:r>
              <a:rPr lang="en-US"/>
              <a:t>mà</a:t>
            </a:r>
            <a:r>
              <a:rPr lang="en-US" baseline="0"/>
              <a:t> </a:t>
            </a:r>
            <a:r>
              <a:rPr lang="vi-VN"/>
              <a:t>phần mềm có thể không thể đối phó</a:t>
            </a:r>
            <a:endParaRPr lang="en-US" b="1" baseline="0"/>
          </a:p>
          <a:p>
            <a:pPr marL="457200" lvl="1" indent="0">
              <a:buFontTx/>
              <a:buNone/>
            </a:pPr>
            <a:r>
              <a:rPr lang="en-US" baseline="0"/>
              <a:t>...</a:t>
            </a:r>
            <a:endParaRPr lang="en-US" baseline="0"/>
          </a:p>
          <a:p>
            <a:pPr marL="0" indent="0">
              <a:buFontTx/>
              <a:buNone/>
            </a:pPr>
            <a:r>
              <a:rPr lang="en-US"/>
              <a:t>- Đc</a:t>
            </a:r>
            <a:r>
              <a:rPr lang="en-US" baseline="0"/>
              <a:t> sd sau khi dùng các kt hệ thống</a:t>
            </a:r>
            <a:endParaRPr lang="en-US" baseline="0"/>
          </a:p>
          <a:p>
            <a:pPr marL="457200" lvl="1" indent="0">
              <a:buFontTx/>
              <a:buNone/>
            </a:pPr>
            <a:r>
              <a:rPr lang="en-US" b="1" baseline="0"/>
              <a:t>+ SỰ THÀNH CÔNG CỦA ERROR GUESSING PHỤ THUỘC RẤT NHIỀU VÀO KỸ NĂNG CỦA TESTER, MỘT TESTER GIỎI SẼ BIẾT LỖI CÓ KHẢ NĂNG ẨN NẤP Ở ĐÂU NHẤT. MỘT SỐ TESTER GIỎI TỰ NHIÊN (NĂNG KHIẾU), MỘT SỐ GIỎI LÀ DO HỌ CÓ KINH NGHIỆM LÀM TESTER HOẶC ĐC LÀM VIỆC VỚI NHỮNG HỆ THỐNG CỤ THỂ.</a:t>
            </a:r>
            <a:endParaRPr lang="en-US" b="1" baseline="0"/>
          </a:p>
          <a:p>
            <a:pPr marL="0" marR="0" lvl="1" indent="0" algn="l" defTabSz="914400" rtl="0" eaLnBrk="1" fontAlgn="auto" latinLnBrk="0" hangingPunct="1">
              <a:lnSpc>
                <a:spcPct val="100000"/>
              </a:lnSpc>
              <a:spcBef>
                <a:spcPts val="0"/>
              </a:spcBef>
              <a:spcAft>
                <a:spcPts val="0"/>
              </a:spcAft>
              <a:buClrTx/>
              <a:buSzTx/>
              <a:buFontTx/>
              <a:buNone/>
              <a:defRPr/>
            </a:pPr>
            <a:r>
              <a:rPr lang="en-US" b="0" baseline="0"/>
              <a:t>- Thường dc sd như là 1 pp bổ trợ cho những pp chính quy.</a:t>
            </a:r>
            <a:endParaRPr lang="en-US" b="0" baseline="0"/>
          </a:p>
          <a:p>
            <a:pPr marL="0" marR="0" lvl="1" indent="0" algn="l" defTabSz="914400" rtl="0" eaLnBrk="1" fontAlgn="auto" latinLnBrk="0" hangingPunct="1">
              <a:lnSpc>
                <a:spcPct val="100000"/>
              </a:lnSpc>
              <a:spcBef>
                <a:spcPts val="0"/>
              </a:spcBef>
              <a:spcAft>
                <a:spcPts val="0"/>
              </a:spcAft>
              <a:buClrTx/>
              <a:buSzTx/>
              <a:buFontTx/>
              <a:buNone/>
              <a:defRPr/>
            </a:pPr>
            <a:endParaRPr lang="en-US" b="1" baseline="0"/>
          </a:p>
          <a:p>
            <a:pPr marL="0" marR="0" lvl="1" indent="0" algn="l" defTabSz="914400" rtl="0" eaLnBrk="1" fontAlgn="auto" latinLnBrk="0" hangingPunct="1">
              <a:lnSpc>
                <a:spcPct val="100000"/>
              </a:lnSpc>
              <a:spcBef>
                <a:spcPts val="0"/>
              </a:spcBef>
              <a:spcAft>
                <a:spcPts val="0"/>
              </a:spcAft>
              <a:buClrTx/>
              <a:buSzTx/>
              <a:buFontTx/>
              <a:buNone/>
              <a:defRPr/>
            </a:pPr>
            <a:endParaRPr lang="en-US" b="1" baseline="0"/>
          </a:p>
          <a:p>
            <a:pPr marL="0" marR="0" lvl="1" indent="0" algn="l" defTabSz="914400" rtl="0" eaLnBrk="1" fontAlgn="auto" latinLnBrk="0" hangingPunct="1">
              <a:lnSpc>
                <a:spcPct val="100000"/>
              </a:lnSpc>
              <a:spcBef>
                <a:spcPts val="0"/>
              </a:spcBef>
              <a:spcAft>
                <a:spcPts val="0"/>
              </a:spcAft>
              <a:buClrTx/>
              <a:buSzTx/>
              <a:buFontTx/>
              <a:buNone/>
              <a:defRPr/>
            </a:pPr>
            <a:r>
              <a:rPr lang="en-US" b="1" baseline="0"/>
              <a:t>- ĐIỂM YẾU: HIỆU QUẢ KHÁC NHAU. </a:t>
            </a:r>
            <a:endParaRPr lang="en-US" b="1"/>
          </a:p>
          <a:p>
            <a:pPr marL="0" marR="0" lvl="1" indent="0" algn="l" defTabSz="914400" rtl="0" eaLnBrk="1" fontAlgn="auto" latinLnBrk="0" hangingPunct="1">
              <a:lnSpc>
                <a:spcPct val="100000"/>
              </a:lnSpc>
              <a:spcBef>
                <a:spcPts val="0"/>
              </a:spcBef>
              <a:spcAft>
                <a:spcPts val="0"/>
              </a:spcAft>
              <a:buClrTx/>
              <a:buSzTx/>
              <a:buFontTx/>
              <a:buNone/>
              <a:defRPr/>
            </a:pPr>
            <a:r>
              <a:rPr lang="en-US" b="0" baseline="0"/>
              <a:t>- Khắc phục:</a:t>
            </a:r>
            <a:endParaRPr lang="en-US" b="0" baseline="0"/>
          </a:p>
          <a:p>
            <a:pPr marL="457200" marR="0" lvl="2" indent="0" algn="l" defTabSz="914400" rtl="0" eaLnBrk="1" fontAlgn="auto" latinLnBrk="0" hangingPunct="1">
              <a:lnSpc>
                <a:spcPct val="100000"/>
              </a:lnSpc>
              <a:spcBef>
                <a:spcPts val="0"/>
              </a:spcBef>
              <a:spcAft>
                <a:spcPts val="0"/>
              </a:spcAft>
              <a:buClrTx/>
              <a:buSzTx/>
              <a:buFontTx/>
              <a:buNone/>
              <a:defRPr/>
            </a:pPr>
            <a:r>
              <a:rPr lang="en-US" b="0" baseline="0"/>
              <a:t>+ Xây dựng trước 1 list các </a:t>
            </a:r>
            <a:r>
              <a:rPr lang="vi-VN" sz="1200" b="0" i="0" kern="1200">
                <a:solidFill>
                  <a:schemeClr val="tx1"/>
                </a:solidFill>
                <a:effectLst/>
                <a:latin typeface="+mn-lt"/>
                <a:ea typeface="+mn-ea"/>
                <a:cs typeface="+mn-cs"/>
              </a:rPr>
              <a:t>lỗi có thể hay các trường hợp dễ xảy ra lỗi và sau đó viết các </a:t>
            </a:r>
            <a:r>
              <a:rPr lang="en-US" b="0" baseline="0"/>
              <a:t>test-case tương ứng </a:t>
            </a:r>
            <a:r>
              <a:rPr lang="vi-VN" sz="1200" b="0" i="0" kern="1200">
                <a:solidFill>
                  <a:schemeClr val="tx1"/>
                </a:solidFill>
                <a:effectLst/>
                <a:latin typeface="+mn-lt"/>
                <a:ea typeface="+mn-ea"/>
                <a:cs typeface="+mn-cs"/>
              </a:rPr>
              <a:t>dựa trên danh sách đó.</a:t>
            </a:r>
            <a:r>
              <a:rPr lang="en-US" b="0" baseline="0"/>
              <a:t> </a:t>
            </a:r>
            <a:endParaRPr lang="en-US" b="0" baseline="0"/>
          </a:p>
          <a:p>
            <a:pPr marL="457200" marR="0" lvl="2" indent="0" algn="l" defTabSz="914400" rtl="0" eaLnBrk="1" fontAlgn="auto" latinLnBrk="0" hangingPunct="1">
              <a:lnSpc>
                <a:spcPct val="100000"/>
              </a:lnSpc>
              <a:spcBef>
                <a:spcPts val="0"/>
              </a:spcBef>
              <a:spcAft>
                <a:spcPts val="0"/>
              </a:spcAft>
              <a:buClrTx/>
              <a:buSzTx/>
              <a:buFontTx/>
              <a:buNone/>
              <a:defRPr/>
            </a:pPr>
            <a:r>
              <a:rPr lang="en-US" b="0" baseline="0"/>
              <a:t>+ Tạo list defect và failure và thiết kế test case giải quyết chúng. List này có thể sd dữ liệu defect and failure có sẵn để làm điểm bắt đầu. List này cũng có thể mở rộng bằng cách sd kinh nghiệm của user và tester, hay dữ liệu defect and failure có sẵn,... List này có thể sd như tập test cơ bản sau khi test bằng các pp khác.</a:t>
            </a:r>
            <a:endParaRPr lang="en-US" b="0" baseline="0"/>
          </a:p>
          <a:p>
            <a:pPr marL="457200" marR="0" lvl="2"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Xác định các ca kiểm thử có liên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đới với các giả định mà lập trình viên có thể đã thực hiện khi đọc đặc tả</a:t>
            </a:r>
            <a:endParaRPr lang="en-US" b="0" baseline="0"/>
          </a:p>
          <a:p>
            <a:pPr marL="0" indent="0">
              <a:buFontTx/>
              <a:buNone/>
            </a:pPr>
            <a:endParaRPr lang="en-US" b="1" baseline="0"/>
          </a:p>
          <a:p>
            <a:pPr marL="0" indent="0">
              <a:buFontTx/>
              <a:buNone/>
            </a:pPr>
            <a:endParaRPr lang="en-US" b="1" baseline="0"/>
          </a:p>
          <a:p>
            <a:pPr marL="0" indent="0">
              <a:buFontTx/>
              <a:buNone/>
            </a:pPr>
            <a:endParaRPr lang="en-US" b="1" baseline="0"/>
          </a:p>
          <a:p>
            <a:pPr marL="0" indent="0">
              <a:buFontTx/>
              <a:buNone/>
            </a:pPr>
            <a:endParaRPr lang="en-US" b="1" baseline="0"/>
          </a:p>
          <a:p>
            <a:pPr marL="171450" marR="0" lvl="1" indent="-171450" algn="l" defTabSz="914400" rtl="0" eaLnBrk="1" fontAlgn="auto" latinLnBrk="0" hangingPunct="1">
              <a:lnSpc>
                <a:spcPct val="100000"/>
              </a:lnSpc>
              <a:spcBef>
                <a:spcPts val="0"/>
              </a:spcBef>
              <a:spcAft>
                <a:spcPts val="0"/>
              </a:spcAft>
              <a:buClrTx/>
              <a:buSzTx/>
              <a:buFontTx/>
              <a:buChar char="-"/>
              <a:defRPr/>
            </a:pPr>
            <a:r>
              <a:rPr lang="vi-VN" sz="1200" b="1" i="0" kern="1200">
                <a:solidFill>
                  <a:schemeClr val="tx1"/>
                </a:solidFill>
                <a:effectLst/>
                <a:latin typeface="+mn-lt"/>
                <a:ea typeface="+mn-ea"/>
                <a:cs typeface="+mn-cs"/>
              </a:rPr>
              <a:t>Random test:</a:t>
            </a:r>
            <a:r>
              <a:rPr lang="vi-VN" sz="1200" b="0" i="0" kern="1200">
                <a:solidFill>
                  <a:schemeClr val="tx1"/>
                </a:solidFill>
                <a:effectLst/>
                <a:latin typeface="+mn-lt"/>
                <a:ea typeface="+mn-ea"/>
                <a:cs typeface="+mn-cs"/>
              </a:rPr>
              <a:t> tức là chọn ngẫu nhiên 1 chức năng, 1 phần nào đó của hệ thống để </a:t>
            </a:r>
            <a:r>
              <a:rPr lang="vi-VN" sz="1200" b="1"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Thường thì khi dự án gấp mà mình lại bị join vào giai đoạn giữa chừng -&gt; mình nên chọn những chức năng nào mà mình đã có kinh nghiệm </a:t>
            </a:r>
            <a:r>
              <a:rPr lang="vi-VN" sz="1200" b="1"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rồi. </a:t>
            </a:r>
            <a:endParaRPr lang="en-US" sz="1200" b="1" i="0" kern="120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defRPr/>
            </a:pPr>
            <a:r>
              <a:rPr lang="vi-VN" sz="1200" b="1" i="0" kern="1200">
                <a:solidFill>
                  <a:schemeClr val="tx1"/>
                </a:solidFill>
                <a:effectLst/>
                <a:latin typeface="+mn-lt"/>
                <a:ea typeface="+mn-ea"/>
                <a:cs typeface="+mn-cs"/>
              </a:rPr>
              <a:t>Kỹ thuật đoán bugs:</a:t>
            </a:r>
            <a:r>
              <a:rPr lang="vi-VN" sz="1200" b="0" i="0" kern="1200">
                <a:solidFill>
                  <a:schemeClr val="tx1"/>
                </a:solidFill>
                <a:effectLst/>
                <a:latin typeface="+mn-lt"/>
                <a:ea typeface="+mn-ea"/>
                <a:cs typeface="+mn-cs"/>
              </a:rPr>
              <a:t> mình thường call là kỹ thuật 50/50. Vì đúng với tên gọi của nó là ... chúng ta thực hiện đoán bug. Bình thường, khi bạn </a:t>
            </a:r>
            <a:r>
              <a:rPr lang="vi-VN" sz="1200" b="1"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thì bạn thường </a:t>
            </a:r>
            <a:r>
              <a:rPr lang="vi-VN" sz="1200" b="1" i="0" kern="1200">
                <a:solidFill>
                  <a:schemeClr val="tx1"/>
                </a:solidFill>
                <a:effectLst/>
                <a:latin typeface="+mn-lt"/>
                <a:ea typeface="+mn-ea"/>
                <a:cs typeface="+mn-cs"/>
              </a:rPr>
              <a:t>dựa vào require -&gt; thực hiện test -&gt; bug</a:t>
            </a:r>
            <a:r>
              <a:rPr lang="vi-VN" sz="1200" b="0" i="0" kern="1200">
                <a:solidFill>
                  <a:schemeClr val="tx1"/>
                </a:solidFill>
                <a:effectLst/>
                <a:latin typeface="+mn-lt"/>
                <a:ea typeface="+mn-ea"/>
                <a:cs typeface="+mn-cs"/>
              </a:rPr>
              <a:t>, nhưng kỹ thuật này thì ngược lại bạn </a:t>
            </a:r>
            <a:r>
              <a:rPr lang="vi-VN" sz="1200" b="1" i="0" kern="1200">
                <a:solidFill>
                  <a:schemeClr val="tx1"/>
                </a:solidFill>
                <a:effectLst/>
                <a:latin typeface="+mn-lt"/>
                <a:ea typeface="+mn-ea"/>
                <a:cs typeface="+mn-cs"/>
              </a:rPr>
              <a:t>dựa vào require -&gt; đoán bugs -&gt; thực hiện test</a:t>
            </a:r>
            <a:r>
              <a:rPr lang="vi-VN" sz="1200" b="0" i="0" kern="1200">
                <a:solidFill>
                  <a:schemeClr val="tx1"/>
                </a:solidFill>
                <a:effectLst/>
                <a:latin typeface="+mn-lt"/>
                <a:ea typeface="+mn-ea"/>
                <a:cs typeface="+mn-cs"/>
              </a:rPr>
              <a:t>. Điểm hay của kỹ thuật này là bạn có thể tìm đc bug rất nhanh -&gt; dùng rất tốt với những dự án gấp. Nhưng điểm hay cũng chính là điểm dở của nó, nếu bạn đoán sai bug thì bạn sẽ mất time </a:t>
            </a:r>
            <a:r>
              <a:rPr lang="vi-VN" sz="1200" b="1"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mà k0 thu đc kết quả j</a:t>
            </a:r>
            <a:endParaRPr lang="en-US" b="0"/>
          </a:p>
          <a:p>
            <a:r>
              <a:rPr lang="vi-VN" sz="1200" b="0" i="0" kern="1200">
                <a:solidFill>
                  <a:schemeClr val="tx1"/>
                </a:solidFill>
                <a:effectLst/>
                <a:latin typeface="+mn-lt"/>
                <a:ea typeface="+mn-ea"/>
                <a:cs typeface="+mn-cs"/>
              </a:rPr>
              <a:t>Với 2 kỹ thuật này, đặc biệt là kỹ thuật đoán bugs thì mình khuyến cáo chỉ những tester có kinh nghiệm cảm thấy có thể sử dụng đc thì mới nên sử dụng. Vì thực tế là nó phá vỡ tất cả những quan điểm, suy nghĩ, đức tính (tỉ mỉ, cần mẫn...) mà 1 tester cần có</a:t>
            </a:r>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simultaneously: đồng</a:t>
            </a:r>
            <a:r>
              <a:rPr lang="en-US" baseline="0"/>
              <a:t> thời</a:t>
            </a:r>
            <a:endParaRPr lang="en-US"/>
          </a:p>
          <a:p>
            <a:pPr marL="0" indent="0">
              <a:buFontTx/>
              <a:buNone/>
            </a:pPr>
            <a:r>
              <a:rPr lang="en-US" b="1" baseline="0"/>
              <a:t>THIẾT KẾ TEST VÀ THỰC THI THỰC HIỆN SONG SONG, ĐỒNG THỜI HỌC TỪ NHỮNG LẦN TEST LÀM KINH NGHIỆM CHO NHỮNG TEST TƯƠNG TỰ, </a:t>
            </a:r>
            <a:r>
              <a:rPr lang="en-US" b="0" u="none" baseline="0"/>
              <a:t>ko cần hoặc tối thiểu lập tài liệu cho test condition, test case, test script.</a:t>
            </a:r>
            <a:endParaRPr lang="en-US" b="0" u="none" baseline="0"/>
          </a:p>
          <a:p>
            <a:pPr marL="0" indent="0">
              <a:buFontTx/>
              <a:buNone/>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LÀ CÁCH </a:t>
            </a:r>
            <a:r>
              <a:rPr lang="en-US" sz="1200" b="1" i="0" kern="1200">
                <a:solidFill>
                  <a:schemeClr val="tx1"/>
                </a:solidFill>
                <a:effectLst/>
                <a:latin typeface="+mn-lt"/>
                <a:ea typeface="+mn-ea"/>
                <a:cs typeface="+mn-cs"/>
              </a:rPr>
              <a:t>THIÊN</a:t>
            </a:r>
            <a:r>
              <a:rPr lang="en-US" sz="1200" b="1" i="0" kern="1200" baseline="0">
                <a:solidFill>
                  <a:schemeClr val="tx1"/>
                </a:solidFill>
                <a:effectLst/>
                <a:latin typeface="+mn-lt"/>
                <a:ea typeface="+mn-ea"/>
                <a:cs typeface="+mn-cs"/>
              </a:rPr>
              <a:t> VỀ </a:t>
            </a:r>
            <a:r>
              <a:rPr lang="vi-VN" sz="1200" b="1" i="0" kern="1200">
                <a:solidFill>
                  <a:schemeClr val="tx1"/>
                </a:solidFill>
                <a:effectLst/>
                <a:latin typeface="+mn-lt"/>
                <a:ea typeface="+mn-ea"/>
                <a:cs typeface="+mn-cs"/>
              </a:rPr>
              <a:t>TIẾP CẬN </a:t>
            </a:r>
            <a:r>
              <a:rPr lang="en-US" sz="1200" b="1" i="0" kern="1200">
                <a:solidFill>
                  <a:schemeClr val="tx1"/>
                </a:solidFill>
                <a:effectLst/>
                <a:latin typeface="+mn-lt"/>
                <a:ea typeface="+mn-ea"/>
                <a:cs typeface="+mn-cs"/>
              </a:rPr>
              <a:t>THỰC</a:t>
            </a:r>
            <a:r>
              <a:rPr lang="en-US" sz="1200" b="1" i="0" kern="1200" baseline="0">
                <a:solidFill>
                  <a:schemeClr val="tx1"/>
                </a:solidFill>
                <a:effectLst/>
                <a:latin typeface="+mn-lt"/>
                <a:ea typeface="+mn-ea"/>
                <a:cs typeface="+mn-cs"/>
              </a:rPr>
              <a:t> HÀNH, THỰC THI TỐI ĐA, KẾ HOẠCH TỐI THIỂU.</a:t>
            </a:r>
            <a:endParaRPr lang="en-US" sz="1200" b="1" i="0" kern="1200" baseline="0">
              <a:solidFill>
                <a:schemeClr val="tx1"/>
              </a:solidFill>
              <a:effectLst/>
              <a:latin typeface="+mn-lt"/>
              <a:ea typeface="+mn-ea"/>
              <a:cs typeface="+mn-cs"/>
            </a:endParaRPr>
          </a:p>
          <a:p>
            <a:pPr marL="0" indent="0">
              <a:buFontTx/>
              <a:buNone/>
            </a:pPr>
            <a:r>
              <a:rPr lang="en-US" b="1" baseline="0"/>
              <a:t>+ LÀ HƯỚNG TIẾP CẬN BẰNG TAY (KO DÙNG CÔNG CỤ)</a:t>
            </a:r>
            <a:endParaRPr lang="en-US" b="1" baseline="0"/>
          </a:p>
          <a:p>
            <a:pPr marL="0" lvl="0" indent="0">
              <a:buFontTx/>
              <a:buNone/>
            </a:pPr>
            <a:endParaRPr lang="en-US" b="1" baseline="0"/>
          </a:p>
          <a:p>
            <a:pPr marL="0" lvl="0" indent="0">
              <a:buFontTx/>
              <a:buNone/>
            </a:pPr>
            <a:r>
              <a:rPr lang="en-US" sz="1200" kern="1200">
                <a:solidFill>
                  <a:schemeClr val="tx1"/>
                </a:solidFill>
                <a:effectLst/>
                <a:latin typeface="+mn-lt"/>
                <a:ea typeface="+mn-ea"/>
                <a:cs typeface="+mn-cs"/>
              </a:rPr>
              <a:t>Giống như trò chơi 10 câu hỏi Yes/No: 1 người sẽ nghĩ ra 1 người or 1 vật, người còn lại sẽ đặt ra từng câu hỏi cho người kia trả lời Yes/No để đoán người kia nghĩ gì </a:t>
            </a:r>
            <a:r>
              <a:rPr lang="en-US" sz="1200" kern="1200">
                <a:solidFill>
                  <a:schemeClr val="tx1"/>
                </a:solidFill>
                <a:effectLst/>
                <a:latin typeface="+mn-lt"/>
                <a:ea typeface="+mn-ea"/>
                <a:cs typeface="+mn-cs"/>
                <a:sym typeface="Wingdings" panose="05000000000000000000"/>
              </a:rPr>
              <a:t></a:t>
            </a:r>
            <a:r>
              <a:rPr lang="en-US" sz="1200" kern="1200">
                <a:solidFill>
                  <a:schemeClr val="tx1"/>
                </a:solidFill>
                <a:effectLst/>
                <a:latin typeface="+mn-lt"/>
                <a:ea typeface="+mn-ea"/>
                <a:cs typeface="+mn-cs"/>
              </a:rPr>
              <a:t> sau mỗi câu hỏi người kia sẽ biết nên hỏi câu kế tiếp là gì (nếu 10 câu được chuẩn bị trước (i.e có thiết kế sẵn) thì trò chơi có thể sẽ không thực hiện được)</a:t>
            </a:r>
            <a:endParaRPr lang="en-US" sz="1200" kern="1200">
              <a:solidFill>
                <a:schemeClr val="tx1"/>
              </a:solidFill>
              <a:effectLst/>
              <a:latin typeface="+mn-lt"/>
              <a:ea typeface="+mn-ea"/>
              <a:cs typeface="+mn-cs"/>
            </a:endParaRPr>
          </a:p>
          <a:p>
            <a:pPr marL="0" lvl="0" indent="0">
              <a:buFontTx/>
              <a:buNone/>
            </a:pPr>
            <a:endParaRPr lang="en-US" b="1" baseline="0"/>
          </a:p>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a:solidFill>
                  <a:schemeClr val="tx1"/>
                </a:solidFill>
                <a:effectLst/>
                <a:latin typeface="+mn-lt"/>
                <a:ea typeface="+mn-ea"/>
                <a:cs typeface="+mn-cs"/>
              </a:rPr>
              <a:t>NÓ RẤT HỮU DỤNG KHI KHÔNG</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CÓ ĐẶC</a:t>
            </a:r>
            <a:r>
              <a:rPr lang="en-US" sz="1200" b="1" i="0" kern="1200" baseline="0">
                <a:solidFill>
                  <a:schemeClr val="tx1"/>
                </a:solidFill>
                <a:effectLst/>
                <a:latin typeface="+mn-lt"/>
                <a:ea typeface="+mn-ea"/>
                <a:cs typeface="+mn-cs"/>
              </a:rPr>
              <a:t> TẢ</a:t>
            </a:r>
            <a:r>
              <a:rPr lang="en-US" sz="1200" b="1" i="0" kern="1200">
                <a:solidFill>
                  <a:schemeClr val="tx1"/>
                </a:solidFill>
                <a:effectLst/>
                <a:latin typeface="+mn-lt"/>
                <a:ea typeface="+mn-ea"/>
                <a:cs typeface="+mn-cs"/>
              </a:rPr>
              <a:t> HAY ĐẶC</a:t>
            </a:r>
            <a:r>
              <a:rPr lang="en-US" sz="1200" b="1" i="0" kern="1200" baseline="0">
                <a:solidFill>
                  <a:schemeClr val="tx1"/>
                </a:solidFill>
                <a:effectLst/>
                <a:latin typeface="+mn-lt"/>
                <a:ea typeface="+mn-ea"/>
                <a:cs typeface="+mn-cs"/>
              </a:rPr>
              <a:t> TẢ TỆ</a:t>
            </a:r>
            <a:r>
              <a:rPr lang="en-US" sz="1200" b="1" i="0" kern="1200">
                <a:solidFill>
                  <a:schemeClr val="tx1"/>
                </a:solidFill>
                <a:effectLst/>
                <a:latin typeface="+mn-lt"/>
                <a:ea typeface="+mn-ea"/>
                <a:cs typeface="+mn-cs"/>
              </a:rPr>
              <a:t> VÀ KHI THỜI GIAN BỊ HẠN CHẾ</a:t>
            </a:r>
            <a:r>
              <a:rPr lang="en-US" sz="1200" b="0"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0" lvl="0" indent="0">
              <a:buFontTx/>
              <a:buNone/>
            </a:pPr>
            <a:endParaRPr lang="en-US" b="1" baseline="0"/>
          </a:p>
          <a:p>
            <a:r>
              <a:rPr lang="en-US" sz="1200" kern="1200">
                <a:solidFill>
                  <a:schemeClr val="tx1"/>
                </a:solidFill>
                <a:effectLst/>
                <a:latin typeface="+mn-lt"/>
                <a:ea typeface="+mn-ea"/>
                <a:cs typeface="+mn-cs"/>
              </a:rPr>
              <a:t>Các thành phần của kiểm thử ET gồm (sách Web testing):</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Thăm dò sản phẩm</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Thiết kế kiểm thử</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Thực thi kiểm thử</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Rút kinh nghiệm</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Xem xét lại kết quả</a:t>
            </a:r>
            <a:endParaRPr lang="en-US" sz="1200" kern="1200">
              <a:solidFill>
                <a:schemeClr val="tx1"/>
              </a:solidFill>
              <a:effectLst/>
              <a:latin typeface="+mn-lt"/>
              <a:ea typeface="+mn-ea"/>
              <a:cs typeface="+mn-cs"/>
            </a:endParaRPr>
          </a:p>
          <a:p>
            <a:pPr marL="0" lvl="0" indent="0">
              <a:buFontTx/>
              <a:buNone/>
            </a:pPr>
            <a:endParaRPr lang="en-US" b="1" baseline="0"/>
          </a:p>
          <a:p>
            <a:pPr marL="0" lvl="0" indent="0">
              <a:buFontTx/>
              <a:buNone/>
            </a:pPr>
            <a:r>
              <a:rPr lang="en-US"/>
              <a:t>- CẦN PHÂN BIỆT PP NÀY VỚI ad hoc testing (often denotes sloppy (tuỳ tiện), careless (cẩu thả), unfocused, random, and unskilled testing – Lee Copeland)</a:t>
            </a:r>
            <a:endParaRPr lang="en-US" b="1" baseline="0"/>
          </a:p>
        </p:txBody>
      </p:sp>
      <p:sp>
        <p:nvSpPr>
          <p:cNvPr id="4" name="Slide Number Placeholder 3"/>
          <p:cNvSpPr>
            <a:spLocks noGrp="1"/>
          </p:cNvSpPr>
          <p:nvPr>
            <p:ph type="sldNum" sz="quarter" idx="10"/>
          </p:nvPr>
        </p:nvSpPr>
        <p:spPr/>
        <p:txBody>
          <a:bodyPr/>
          <a:lstStyle/>
          <a:p>
            <a:fld id="{92216B3B-382B-4A1B-8470-BE5900B3D83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dirty="0" err="1"/>
              <a:t>Lý</a:t>
            </a:r>
            <a:r>
              <a:rPr lang="en-US" b="0" baseline="0" dirty="0"/>
              <a:t> do </a:t>
            </a:r>
            <a:r>
              <a:rPr lang="en-US" b="0" baseline="0" dirty="0" err="1"/>
              <a:t>viết</a:t>
            </a:r>
            <a:r>
              <a:rPr lang="en-US" b="0" baseline="0" dirty="0"/>
              <a:t> test proc.:</a:t>
            </a:r>
            <a:r>
              <a:rPr lang="en-US" b="1" baseline="0" dirty="0"/>
              <a:t> </a:t>
            </a:r>
            <a:r>
              <a:rPr lang="en-US" b="1" baseline="0" dirty="0" err="1"/>
              <a:t>người</a:t>
            </a:r>
            <a:r>
              <a:rPr lang="en-US" b="1" baseline="0" dirty="0"/>
              <a:t> </a:t>
            </a:r>
            <a:r>
              <a:rPr lang="en-US" b="1" baseline="0" dirty="0" err="1"/>
              <a:t>tk</a:t>
            </a:r>
            <a:r>
              <a:rPr lang="en-US" b="1" baseline="0" dirty="0"/>
              <a:t> test case </a:t>
            </a:r>
            <a:r>
              <a:rPr lang="en-US" b="1" baseline="0" dirty="0" err="1"/>
              <a:t>và</a:t>
            </a:r>
            <a:r>
              <a:rPr lang="en-US" b="1" baseline="0" dirty="0"/>
              <a:t> </a:t>
            </a:r>
            <a:r>
              <a:rPr lang="en-US" b="1" baseline="0" dirty="0" err="1"/>
              <a:t>người</a:t>
            </a:r>
            <a:r>
              <a:rPr lang="en-US" b="1" baseline="0" dirty="0"/>
              <a:t> </a:t>
            </a:r>
            <a:r>
              <a:rPr lang="en-US" b="1" baseline="0" dirty="0" err="1"/>
              <a:t>thực</a:t>
            </a:r>
            <a:r>
              <a:rPr lang="en-US" b="1" baseline="0" dirty="0"/>
              <a:t> </a:t>
            </a:r>
            <a:r>
              <a:rPr lang="en-US" b="1" baseline="0" dirty="0" err="1"/>
              <a:t>hiện</a:t>
            </a:r>
            <a:r>
              <a:rPr lang="en-US" b="1" baseline="0" dirty="0"/>
              <a:t> </a:t>
            </a:r>
            <a:r>
              <a:rPr lang="en-US" b="1" baseline="0" dirty="0" err="1"/>
              <a:t>các</a:t>
            </a:r>
            <a:r>
              <a:rPr lang="en-US" b="1" baseline="0" dirty="0"/>
              <a:t> test case </a:t>
            </a:r>
            <a:r>
              <a:rPr lang="en-US" b="1" baseline="0" dirty="0" err="1"/>
              <a:t>có</a:t>
            </a:r>
            <a:r>
              <a:rPr lang="en-US" b="1" baseline="0" dirty="0"/>
              <a:t> </a:t>
            </a:r>
            <a:r>
              <a:rPr lang="en-US" b="1" baseline="0" dirty="0" err="1"/>
              <a:t>thể</a:t>
            </a:r>
            <a:r>
              <a:rPr lang="en-US" b="1" baseline="0" dirty="0"/>
              <a:t> </a:t>
            </a:r>
            <a:r>
              <a:rPr lang="en-US" b="1" baseline="0" dirty="0" err="1"/>
              <a:t>khác</a:t>
            </a:r>
            <a:r>
              <a:rPr lang="en-US" b="1" baseline="0" dirty="0"/>
              <a:t> </a:t>
            </a:r>
            <a:r>
              <a:rPr lang="en-US" b="1" baseline="0" dirty="0" err="1"/>
              <a:t>nhau</a:t>
            </a:r>
            <a:r>
              <a:rPr lang="en-US" b="1" baseline="0" dirty="0"/>
              <a:t>, </a:t>
            </a:r>
            <a:r>
              <a:rPr lang="en-US" b="1" baseline="0" dirty="0" err="1"/>
              <a:t>hoặc</a:t>
            </a:r>
            <a:r>
              <a:rPr lang="en-US" b="1" baseline="0" dirty="0"/>
              <a:t> </a:t>
            </a:r>
            <a:r>
              <a:rPr lang="en-US" b="1" baseline="0" dirty="0" err="1"/>
              <a:t>thực</a:t>
            </a:r>
            <a:r>
              <a:rPr lang="en-US" b="1" baseline="0" dirty="0"/>
              <a:t> </a:t>
            </a:r>
            <a:r>
              <a:rPr lang="en-US" b="1" baseline="0" dirty="0" err="1"/>
              <a:t>hiện</a:t>
            </a:r>
            <a:r>
              <a:rPr lang="en-US" b="1" baseline="0" dirty="0"/>
              <a:t> </a:t>
            </a:r>
            <a:r>
              <a:rPr lang="en-US" b="1" baseline="0" dirty="0" err="1"/>
              <a:t>tc</a:t>
            </a:r>
            <a:r>
              <a:rPr lang="en-US" b="1" baseline="0" dirty="0"/>
              <a:t> </a:t>
            </a:r>
            <a:r>
              <a:rPr lang="en-US" b="1" baseline="0" dirty="0" err="1"/>
              <a:t>có</a:t>
            </a:r>
            <a:r>
              <a:rPr lang="en-US" b="1" baseline="0" dirty="0"/>
              <a:t> </a:t>
            </a:r>
            <a:r>
              <a:rPr lang="en-US" b="1" baseline="0" dirty="0" err="1"/>
              <a:t>những</a:t>
            </a:r>
            <a:r>
              <a:rPr lang="en-US" b="1" baseline="0" dirty="0"/>
              <a:t> </a:t>
            </a:r>
            <a:r>
              <a:rPr lang="en-US" b="1" baseline="0" dirty="0" err="1"/>
              <a:t>thao</a:t>
            </a:r>
            <a:r>
              <a:rPr lang="en-US" b="1" baseline="0" dirty="0"/>
              <a:t> </a:t>
            </a:r>
            <a:r>
              <a:rPr lang="en-US" b="1" baseline="0" dirty="0" err="1"/>
              <a:t>tác</a:t>
            </a:r>
            <a:r>
              <a:rPr lang="en-US" b="1" baseline="0" dirty="0"/>
              <a:t> </a:t>
            </a:r>
            <a:r>
              <a:rPr lang="en-US" b="1" baseline="0" dirty="0" err="1"/>
              <a:t>phức</a:t>
            </a:r>
            <a:r>
              <a:rPr lang="en-US" b="1" baseline="0" dirty="0"/>
              <a:t> </a:t>
            </a:r>
            <a:r>
              <a:rPr lang="en-US" b="1" baseline="0" dirty="0" err="1"/>
              <a:t>tạp</a:t>
            </a:r>
            <a:r>
              <a:rPr lang="en-US" b="1" baseline="0" dirty="0"/>
              <a:t> </a:t>
            </a:r>
            <a:r>
              <a:rPr lang="en-US" b="1" baseline="0" dirty="0">
                <a:sym typeface="Wingdings" panose="05000000000000000000" pitchFamily="2" charset="2"/>
              </a:rPr>
              <a:t> </a:t>
            </a:r>
            <a:r>
              <a:rPr lang="en-US" b="1" baseline="0" dirty="0"/>
              <a:t>ĐỂ THỰC HIỆN CẦN PHẢI CÓ 1 HƯỚNG DẪN TỪNG BƯỚC.</a:t>
            </a:r>
            <a:endParaRPr lang="en-US" b="1" baseline="0" dirty="0"/>
          </a:p>
          <a:p>
            <a:pPr marL="0" indent="0">
              <a:buFontTx/>
              <a:buNone/>
            </a:pPr>
            <a:r>
              <a:rPr lang="en-US" b="1" dirty="0" err="1"/>
              <a:t>Nên</a:t>
            </a:r>
            <a:r>
              <a:rPr lang="en-US" b="1" baseline="0" dirty="0"/>
              <a:t> </a:t>
            </a:r>
            <a:r>
              <a:rPr lang="en-US" b="1" baseline="0" dirty="0" err="1"/>
              <a:t>sử</a:t>
            </a:r>
            <a:r>
              <a:rPr lang="en-US" b="1" baseline="0" dirty="0"/>
              <a:t> </a:t>
            </a:r>
            <a:r>
              <a:rPr lang="en-US" b="1" baseline="0" dirty="0" err="1"/>
              <a:t>dụng</a:t>
            </a:r>
            <a:r>
              <a:rPr lang="en-US" b="1" baseline="0" dirty="0"/>
              <a:t> </a:t>
            </a:r>
            <a:r>
              <a:rPr lang="en-US" b="1" baseline="0" dirty="0" err="1"/>
              <a:t>khi</a:t>
            </a:r>
            <a:r>
              <a:rPr lang="en-US" b="1" baseline="0" dirty="0"/>
              <a:t>:</a:t>
            </a:r>
            <a:endParaRPr lang="en-US" b="1" dirty="0"/>
          </a:p>
          <a:p>
            <a:pPr marL="0" indent="0">
              <a:buFontTx/>
              <a:buNone/>
            </a:pPr>
            <a:r>
              <a:rPr lang="en-US" b="1" dirty="0"/>
              <a:t>+ MUỐN</a:t>
            </a:r>
            <a:r>
              <a:rPr lang="en-US" b="1" baseline="0" dirty="0"/>
              <a:t> MÔ TẢ TRÌNH TỰ CÁC BƯỚC CẦN THỰC HIỆN ĐỂ CHẠY TEST. </a:t>
            </a:r>
            <a:endParaRPr lang="en-US" b="1" baseline="0" dirty="0"/>
          </a:p>
          <a:p>
            <a:pPr marL="0" indent="0">
              <a:buFontTx/>
              <a:buNone/>
            </a:pPr>
            <a:r>
              <a:rPr lang="en-US" b="1" baseline="0" dirty="0"/>
              <a:t>+ </a:t>
            </a:r>
            <a:r>
              <a:rPr lang="en-US" b="1" baseline="0" dirty="0" err="1"/>
              <a:t>Vài</a:t>
            </a:r>
            <a:r>
              <a:rPr lang="en-US" b="1" baseline="0" dirty="0"/>
              <a:t> test case </a:t>
            </a:r>
            <a:r>
              <a:rPr lang="en-US" b="1" baseline="0" dirty="0" err="1"/>
              <a:t>có</a:t>
            </a:r>
            <a:r>
              <a:rPr lang="en-US" b="1" baseline="0" dirty="0"/>
              <a:t> </a:t>
            </a:r>
            <a:r>
              <a:rPr lang="en-US" b="1" baseline="0" dirty="0" err="1"/>
              <a:t>thể</a:t>
            </a:r>
            <a:r>
              <a:rPr lang="en-US" b="1" baseline="0" dirty="0"/>
              <a:t> </a:t>
            </a:r>
            <a:r>
              <a:rPr lang="en-US" b="1" baseline="0" dirty="0" err="1"/>
              <a:t>đc</a:t>
            </a:r>
            <a:r>
              <a:rPr lang="en-US" b="1" baseline="0" dirty="0"/>
              <a:t> </a:t>
            </a:r>
            <a:r>
              <a:rPr lang="en-US" b="1" baseline="0" dirty="0" err="1"/>
              <a:t>thực</a:t>
            </a:r>
            <a:r>
              <a:rPr lang="en-US" b="1" baseline="0" dirty="0"/>
              <a:t> </a:t>
            </a:r>
            <a:r>
              <a:rPr lang="en-US" b="1" baseline="0" dirty="0" err="1"/>
              <a:t>hiện</a:t>
            </a:r>
            <a:r>
              <a:rPr lang="en-US" b="1" baseline="0" dirty="0"/>
              <a:t> </a:t>
            </a:r>
            <a:r>
              <a:rPr lang="en-US" b="1" baseline="0" dirty="0" err="1"/>
              <a:t>theo</a:t>
            </a:r>
            <a:r>
              <a:rPr lang="en-US" b="1" baseline="0" dirty="0"/>
              <a:t> 1 </a:t>
            </a:r>
            <a:r>
              <a:rPr lang="en-US" b="1" baseline="0" dirty="0" err="1"/>
              <a:t>trình</a:t>
            </a:r>
            <a:r>
              <a:rPr lang="en-US" b="1" baseline="0" dirty="0"/>
              <a:t> </a:t>
            </a:r>
            <a:r>
              <a:rPr lang="en-US" b="1" baseline="0" dirty="0" err="1"/>
              <a:t>tự</a:t>
            </a:r>
            <a:r>
              <a:rPr lang="en-US" b="1" baseline="0" dirty="0"/>
              <a:t> </a:t>
            </a:r>
            <a:r>
              <a:rPr lang="en-US" b="1" baseline="0" dirty="0" err="1"/>
              <a:t>nào</a:t>
            </a:r>
            <a:r>
              <a:rPr lang="en-US" b="1" baseline="0" dirty="0"/>
              <a:t> </a:t>
            </a:r>
            <a:r>
              <a:rPr lang="en-US" b="1" baseline="0" dirty="0" err="1"/>
              <a:t>đó</a:t>
            </a:r>
            <a:r>
              <a:rPr lang="en-US" b="0" baseline="0" dirty="0"/>
              <a:t>, </a:t>
            </a:r>
            <a:r>
              <a:rPr lang="en-US" b="0" baseline="0" dirty="0" err="1"/>
              <a:t>vd</a:t>
            </a:r>
            <a:r>
              <a:rPr lang="en-US" b="0" baseline="0" dirty="0"/>
              <a:t>/ TẠO 1 RECORD MỚI VÀ SAU ĐÓ SỬA RECORD ĐÓ VÀ CUỐI CÙNG LÀ XÓA RECORD ĐÓ.</a:t>
            </a:r>
            <a:endParaRPr lang="en-US" b="0" baseline="0" dirty="0"/>
          </a:p>
          <a:p>
            <a:pPr marL="457200" marR="0" lvl="1" indent="0" algn="l" defTabSz="914400" rtl="0" eaLnBrk="1" fontAlgn="auto" latinLnBrk="0" hangingPunct="1">
              <a:lnSpc>
                <a:spcPct val="100000"/>
              </a:lnSpc>
              <a:spcBef>
                <a:spcPts val="0"/>
              </a:spcBef>
              <a:spcAft>
                <a:spcPts val="0"/>
              </a:spcAft>
              <a:buClrTx/>
              <a:buSzTx/>
              <a:buFontTx/>
              <a:buNone/>
              <a:defRPr/>
            </a:pPr>
            <a:endParaRPr lang="en-US" baseline="0" dirty="0"/>
          </a:p>
          <a:p>
            <a:pPr marL="457200" marR="0" lvl="1" indent="0" algn="l" defTabSz="914400" rtl="0" eaLnBrk="1" fontAlgn="auto" latinLnBrk="0" hangingPunct="1">
              <a:lnSpc>
                <a:spcPct val="100000"/>
              </a:lnSpc>
              <a:spcBef>
                <a:spcPts val="0"/>
              </a:spcBef>
              <a:spcAft>
                <a:spcPts val="0"/>
              </a:spcAft>
              <a:buClrTx/>
              <a:buSzTx/>
              <a:buFontTx/>
              <a:buNone/>
              <a:defRPr/>
            </a:pPr>
            <a:endParaRPr lang="en-US" baseline="0" dirty="0"/>
          </a:p>
          <a:p>
            <a:pPr marL="457200" marR="0" lvl="1" indent="0" algn="l" defTabSz="914400" rtl="0" eaLnBrk="1" fontAlgn="auto" latinLnBrk="0" hangingPunct="1">
              <a:lnSpc>
                <a:spcPct val="100000"/>
              </a:lnSpc>
              <a:spcBef>
                <a:spcPts val="0"/>
              </a:spcBef>
              <a:spcAft>
                <a:spcPts val="0"/>
              </a:spcAft>
              <a:buClrTx/>
              <a:buSzTx/>
              <a:buFontTx/>
              <a:buNone/>
              <a:defRPr/>
            </a:pPr>
            <a:r>
              <a:rPr lang="en-US" baseline="0" dirty="0" err="1"/>
              <a:t>Vd</a:t>
            </a:r>
            <a:r>
              <a:rPr lang="en-US" baseline="0" dirty="0"/>
              <a:t>/</a:t>
            </a:r>
            <a:endParaRPr lang="en-US" baseline="0" dirty="0"/>
          </a:p>
          <a:p>
            <a:pPr marL="457200" marR="0" lvl="1" indent="0" algn="l" defTabSz="914400" rtl="0" eaLnBrk="1" fontAlgn="auto" latinLnBrk="0" hangingPunct="1">
              <a:lnSpc>
                <a:spcPct val="100000"/>
              </a:lnSpc>
              <a:spcBef>
                <a:spcPts val="0"/>
              </a:spcBef>
              <a:spcAft>
                <a:spcPts val="0"/>
              </a:spcAft>
              <a:buClrTx/>
              <a:buSzTx/>
              <a:buFontTx/>
              <a:buNone/>
              <a:defRPr/>
            </a:pPr>
            <a:r>
              <a:rPr lang="en-US" dirty="0"/>
              <a:t>Test procedure DB15: Set up customers for marketing campaign Y. </a:t>
            </a:r>
            <a:endParaRPr lang="en-US" dirty="0"/>
          </a:p>
          <a:p>
            <a:pPr marL="457200" marR="0" lvl="1" indent="0" algn="l" defTabSz="914400" rtl="0" eaLnBrk="1" fontAlgn="auto" latinLnBrk="0" hangingPunct="1">
              <a:lnSpc>
                <a:spcPct val="100000"/>
              </a:lnSpc>
              <a:spcBef>
                <a:spcPts val="0"/>
              </a:spcBef>
              <a:spcAft>
                <a:spcPts val="0"/>
              </a:spcAft>
              <a:buClrTx/>
              <a:buSzTx/>
              <a:buFontTx/>
              <a:buNone/>
              <a:defRPr/>
            </a:pPr>
            <a:r>
              <a:rPr lang="en-US" dirty="0"/>
              <a:t>Step 1: Open database with write privilege </a:t>
            </a:r>
            <a:endParaRPr lang="en-US" dirty="0"/>
          </a:p>
          <a:p>
            <a:pPr marL="457200" marR="0" lvl="1" indent="0" algn="l" defTabSz="914400" rtl="0" eaLnBrk="1" fontAlgn="auto" latinLnBrk="0" hangingPunct="1">
              <a:lnSpc>
                <a:spcPct val="100000"/>
              </a:lnSpc>
              <a:spcBef>
                <a:spcPts val="0"/>
              </a:spcBef>
              <a:spcAft>
                <a:spcPts val="0"/>
              </a:spcAft>
              <a:buClrTx/>
              <a:buSzTx/>
              <a:buFontTx/>
              <a:buNone/>
              <a:defRPr/>
            </a:pPr>
            <a:r>
              <a:rPr lang="en-US" dirty="0"/>
              <a:t>Step 2: Set up customer Bob Flounders </a:t>
            </a:r>
            <a:endParaRPr lang="en-US" dirty="0"/>
          </a:p>
          <a:p>
            <a:pPr marL="457200" marR="0" lvl="1" indent="0" algn="l" defTabSz="914400" rtl="0" eaLnBrk="1" fontAlgn="auto" latinLnBrk="0" hangingPunct="1">
              <a:lnSpc>
                <a:spcPct val="100000"/>
              </a:lnSpc>
              <a:spcBef>
                <a:spcPts val="0"/>
              </a:spcBef>
              <a:spcAft>
                <a:spcPts val="0"/>
              </a:spcAft>
              <a:buClrTx/>
              <a:buSzTx/>
              <a:buFontTx/>
              <a:buNone/>
              <a:defRPr/>
            </a:pPr>
            <a:r>
              <a:rPr lang="en-US" dirty="0"/>
              <a:t>	male, 62, Hudsonville, contract </a:t>
            </a:r>
            <a:endParaRPr lang="en-US" dirty="0"/>
          </a:p>
          <a:p>
            <a:pPr marL="457200" marR="0" lvl="1" indent="0" algn="l" defTabSz="914400" rtl="0" eaLnBrk="1" fontAlgn="auto" latinLnBrk="0" hangingPunct="1">
              <a:lnSpc>
                <a:spcPct val="100000"/>
              </a:lnSpc>
              <a:spcBef>
                <a:spcPts val="0"/>
              </a:spcBef>
              <a:spcAft>
                <a:spcPts val="0"/>
              </a:spcAft>
              <a:buClrTx/>
              <a:buSzTx/>
              <a:buFontTx/>
              <a:buNone/>
              <a:defRPr/>
            </a:pPr>
            <a:r>
              <a:rPr lang="en-US" dirty="0"/>
              <a:t>Step 3: Set up customer Jim Green </a:t>
            </a:r>
            <a:endParaRPr lang="en-US" dirty="0"/>
          </a:p>
          <a:p>
            <a:pPr marL="457200" marR="0" lvl="1" indent="0" algn="l" defTabSz="914400" rtl="0" eaLnBrk="1" fontAlgn="auto" latinLnBrk="0" hangingPunct="1">
              <a:lnSpc>
                <a:spcPct val="100000"/>
              </a:lnSpc>
              <a:spcBef>
                <a:spcPts val="0"/>
              </a:spcBef>
              <a:spcAft>
                <a:spcPts val="0"/>
              </a:spcAft>
              <a:buClrTx/>
              <a:buSzTx/>
              <a:buFontTx/>
              <a:buNone/>
              <a:defRPr/>
            </a:pPr>
            <a:r>
              <a:rPr lang="en-US" dirty="0"/>
              <a:t>	male, 17, Grand Rapids, pay-as-you-go, $8.64 </a:t>
            </a:r>
            <a:endParaRPr lang="en-US" dirty="0"/>
          </a:p>
          <a:p>
            <a:pPr marL="457200" marR="0" lvl="1" indent="0" algn="l" defTabSz="914400" rtl="0" eaLnBrk="1" fontAlgn="auto" latinLnBrk="0" hangingPunct="1">
              <a:lnSpc>
                <a:spcPct val="100000"/>
              </a:lnSpc>
              <a:spcBef>
                <a:spcPts val="0"/>
              </a:spcBef>
              <a:spcAft>
                <a:spcPts val="0"/>
              </a:spcAft>
              <a:buClrTx/>
              <a:buSzTx/>
              <a:buFontTx/>
              <a:buNone/>
              <a:defRPr/>
            </a:pPr>
            <a:r>
              <a:rPr lang="en-US" dirty="0"/>
              <a:t>Step 4: ...</a:t>
            </a:r>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Mỗi kỹ thuật tốt cho những thứ </a:t>
            </a:r>
            <a:r>
              <a:rPr lang="en-US" sz="1200" b="0" i="0" kern="1200">
                <a:solidFill>
                  <a:schemeClr val="tx1"/>
                </a:solidFill>
                <a:effectLst/>
                <a:latin typeface="+mn-lt"/>
                <a:ea typeface="+mn-ea"/>
                <a:cs typeface="+mn-cs"/>
              </a:rPr>
              <a:t>nào</a:t>
            </a:r>
            <a:r>
              <a:rPr lang="en-US" sz="1200" b="0" i="0" kern="1200" baseline="0">
                <a:solidFill>
                  <a:schemeClr val="tx1"/>
                </a:solidFill>
                <a:effectLst/>
                <a:latin typeface="+mn-lt"/>
                <a:ea typeface="+mn-ea"/>
                <a:cs typeface="+mn-cs"/>
              </a:rPr>
              <a:t> đó</a:t>
            </a:r>
            <a:r>
              <a:rPr lang="vi-VN" sz="1200" b="0" i="0" kern="1200">
                <a:solidFill>
                  <a:schemeClr val="tx1"/>
                </a:solidFill>
                <a:effectLst/>
                <a:latin typeface="+mn-lt"/>
                <a:ea typeface="+mn-ea"/>
                <a:cs typeface="+mn-cs"/>
              </a:rPr>
              <a:t>, và không phải là tốt cho những thứ khác</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b="1" baseline="0"/>
              <a:t>+ chẳng hạn, đv kt hộp trắng, cta có thể xem code và test dc hết các th của code, NHƯNG NẾU CODE ĐÓ BỎ SÓT MỘT ĐẶC TẢ NÀO ĐÓ mà chỉ có sd đặc tả thì mới phát hiện ra error thì như vậy chỉ dùng kt hộp trắng thì k triệt để, khi đó chỉ phải dùng kt hộp đen. </a:t>
            </a:r>
            <a:endParaRPr lang="en-US" b="1"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b="1" baseline="0"/>
              <a:t>+ HAY NẾU 1 VẤN ĐỀ NÀO ĐÓ K </a:t>
            </a:r>
            <a:r>
              <a:rPr lang="vi-VN" b="1" baseline="0"/>
              <a:t>ĐƯỢ</a:t>
            </a:r>
            <a:r>
              <a:rPr lang="en-US" b="1" baseline="0"/>
              <a:t>C CODING VÀ CŨNG K CÓ TRONG ĐẶC TẢ, THÌ KHI ĐÓ DÙNG KT KINH NGHIỆM LÀ TỐI ƯU.</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 KT tốt nhất là k nên dùng đơn độc 1 KT nào. </a:t>
            </a:r>
            <a:endParaRPr lang="en-US" b="0"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b="0" baseline="0"/>
              <a:t>+ Vì mỗi kt tốt cho việc tìm 1 lớp defect nào đó. For example, state transition testing is unlikely to find boundary defects. </a:t>
            </a:r>
            <a:r>
              <a:rPr lang="en-US" b="1" baseline="0"/>
              <a:t>Do đó s</a:t>
            </a:r>
            <a:r>
              <a:rPr lang="vi-VN" sz="1200" b="1" i="0" kern="1200">
                <a:solidFill>
                  <a:schemeClr val="tx1"/>
                </a:solidFill>
                <a:effectLst/>
                <a:latin typeface="+mn-lt"/>
                <a:ea typeface="+mn-ea"/>
                <a:cs typeface="+mn-cs"/>
              </a:rPr>
              <a:t>ử dụng nhiều kỹ thuật sẽ giúp đảm bảo rằng </a:t>
            </a:r>
            <a:r>
              <a:rPr lang="en-US" sz="1200" b="1" i="0" kern="1200">
                <a:solidFill>
                  <a:schemeClr val="tx1"/>
                </a:solidFill>
                <a:effectLst/>
                <a:latin typeface="+mn-lt"/>
                <a:ea typeface="+mn-ea"/>
                <a:cs typeface="+mn-cs"/>
              </a:rPr>
              <a:t>nhiều</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loại</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defect </a:t>
            </a:r>
            <a:r>
              <a:rPr lang="vi-VN" sz="1200" b="1" i="0" kern="1200">
                <a:solidFill>
                  <a:schemeClr val="tx1"/>
                </a:solidFill>
                <a:effectLst/>
                <a:latin typeface="+mn-lt"/>
                <a:ea typeface="+mn-ea"/>
                <a:cs typeface="+mn-cs"/>
              </a:rPr>
              <a:t>được tìm thấy, kết quả </a:t>
            </a:r>
            <a:r>
              <a:rPr lang="en-US" sz="1200" b="1" i="0" kern="1200">
                <a:solidFill>
                  <a:schemeClr val="tx1"/>
                </a:solidFill>
                <a:effectLst/>
                <a:latin typeface="+mn-lt"/>
                <a:ea typeface="+mn-ea"/>
                <a:cs typeface="+mn-cs"/>
              </a:rPr>
              <a:t>là</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thử nghiệm hiệu quả hơn.</a:t>
            </a:r>
            <a:endParaRPr lang="en-US" sz="1200" b="1"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Sự</a:t>
            </a:r>
            <a:r>
              <a:rPr lang="en-US" sz="1200" b="0" i="0" kern="1200" baseline="0">
                <a:solidFill>
                  <a:schemeClr val="tx1"/>
                </a:solidFill>
                <a:effectLst/>
                <a:latin typeface="+mn-lt"/>
                <a:ea typeface="+mn-ea"/>
                <a:cs typeface="+mn-cs"/>
              </a:rPr>
              <a:t> lựa chọn phụ thuộc vào: </a:t>
            </a:r>
            <a:r>
              <a:rPr lang="vi-VN" sz="1200" b="0" i="0" kern="1200">
                <a:solidFill>
                  <a:schemeClr val="tx1"/>
                </a:solidFill>
                <a:effectLst/>
                <a:latin typeface="+mn-lt"/>
                <a:ea typeface="+mn-ea"/>
                <a:cs typeface="+mn-cs"/>
              </a:rPr>
              <a:t>các loại hệ thống, tiêu chuẩn quy định, khách hàng hoặc yêu cầu hợp đồng, mức độ rủi ro, các loại rủi ro, </a:t>
            </a:r>
            <a:r>
              <a:rPr lang="en-US" sz="1200" b="0" i="0" kern="1200">
                <a:solidFill>
                  <a:schemeClr val="tx1"/>
                </a:solidFill>
                <a:effectLst/>
                <a:latin typeface="+mn-lt"/>
                <a:ea typeface="+mn-ea"/>
                <a:cs typeface="+mn-cs"/>
              </a:rPr>
              <a:t>mục</a:t>
            </a:r>
            <a:r>
              <a:rPr lang="en-US" sz="1200" b="0" i="0" kern="1200" baseline="0">
                <a:solidFill>
                  <a:schemeClr val="tx1"/>
                </a:solidFill>
                <a:effectLst/>
                <a:latin typeface="+mn-lt"/>
                <a:ea typeface="+mn-ea"/>
                <a:cs typeface="+mn-cs"/>
              </a:rPr>
              <a:t> tiêu test, </a:t>
            </a:r>
            <a:r>
              <a:rPr lang="vi-VN" sz="1200" b="0" i="0" kern="1200">
                <a:solidFill>
                  <a:schemeClr val="tx1"/>
                </a:solidFill>
                <a:effectLst/>
                <a:latin typeface="+mn-lt"/>
                <a:ea typeface="+mn-ea"/>
                <a:cs typeface="+mn-cs"/>
              </a:rPr>
              <a:t>tài liệu hướng dẫn</a:t>
            </a:r>
            <a:r>
              <a:rPr lang="en-US" sz="1200" b="0" i="0" kern="1200">
                <a:solidFill>
                  <a:schemeClr val="tx1"/>
                </a:solidFill>
                <a:effectLst/>
                <a:latin typeface="+mn-lt"/>
                <a:ea typeface="+mn-ea"/>
                <a:cs typeface="+mn-cs"/>
              </a:rPr>
              <a:t> sẵn</a:t>
            </a:r>
            <a:r>
              <a:rPr lang="en-US" sz="1200" b="0" i="0" kern="1200" baseline="0">
                <a:solidFill>
                  <a:schemeClr val="tx1"/>
                </a:solidFill>
                <a:effectLst/>
                <a:latin typeface="+mn-lt"/>
                <a:ea typeface="+mn-ea"/>
                <a:cs typeface="+mn-cs"/>
              </a:rPr>
              <a:t> có</a:t>
            </a:r>
            <a:r>
              <a:rPr lang="vi-VN" sz="1200" b="0" i="0" kern="1200">
                <a:solidFill>
                  <a:schemeClr val="tx1"/>
                </a:solidFill>
                <a:effectLst/>
                <a:latin typeface="+mn-lt"/>
                <a:ea typeface="+mn-ea"/>
                <a:cs typeface="+mn-cs"/>
              </a:rPr>
              <a:t>, kiến ​​thức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của </a:t>
            </a:r>
            <a:r>
              <a:rPr lang="en-US" sz="1200" b="0" i="0" kern="1200">
                <a:solidFill>
                  <a:schemeClr val="tx1"/>
                </a:solidFill>
                <a:effectLst/>
                <a:latin typeface="+mn-lt"/>
                <a:ea typeface="+mn-ea"/>
                <a:cs typeface="+mn-cs"/>
              </a:rPr>
              <a:t>tester</a:t>
            </a:r>
            <a:r>
              <a:rPr lang="vi-VN" sz="1200" b="0" i="0" kern="1200">
                <a:solidFill>
                  <a:schemeClr val="tx1"/>
                </a:solidFill>
                <a:effectLst/>
                <a:latin typeface="+mn-lt"/>
                <a:ea typeface="+mn-ea"/>
                <a:cs typeface="+mn-cs"/>
              </a:rPr>
              <a:t>, thời gian và</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ngân sách, chu kỳ phát triển </a:t>
            </a:r>
            <a:r>
              <a:rPr lang="en-US" sz="1200" b="0" i="0" kern="1200">
                <a:solidFill>
                  <a:schemeClr val="tx1"/>
                </a:solidFill>
                <a:effectLst/>
                <a:latin typeface="+mn-lt"/>
                <a:ea typeface="+mn-ea"/>
                <a:cs typeface="+mn-cs"/>
              </a:rPr>
              <a:t>PM</a:t>
            </a:r>
            <a:r>
              <a:rPr lang="vi-VN" sz="1200" b="0" i="0" kern="1200">
                <a:solidFill>
                  <a:schemeClr val="tx1"/>
                </a:solidFill>
                <a:effectLst/>
                <a:latin typeface="+mn-lt"/>
                <a:ea typeface="+mn-ea"/>
                <a:cs typeface="+mn-cs"/>
              </a:rPr>
              <a:t>, sử dụng các </a:t>
            </a:r>
            <a:r>
              <a:rPr lang="en-US" sz="1200" b="0" i="0" kern="1200">
                <a:solidFill>
                  <a:schemeClr val="tx1"/>
                </a:solidFill>
                <a:effectLst/>
                <a:latin typeface="+mn-lt"/>
                <a:ea typeface="+mn-ea"/>
                <a:cs typeface="+mn-cs"/>
              </a:rPr>
              <a:t>use case</a:t>
            </a:r>
            <a:r>
              <a:rPr lang="vi-VN" sz="1200" b="0" i="0" kern="1200">
                <a:solidFill>
                  <a:schemeClr val="tx1"/>
                </a:solidFill>
                <a:effectLst/>
                <a:latin typeface="+mn-lt"/>
                <a:ea typeface="+mn-ea"/>
                <a:cs typeface="+mn-cs"/>
              </a:rPr>
              <a:t> và kinh</a:t>
            </a:r>
            <a:r>
              <a:rPr lang="en-US" sz="1200" b="0" i="0" kern="1200">
                <a:solidFill>
                  <a:schemeClr val="tx1"/>
                </a:solidFill>
                <a:effectLst/>
                <a:latin typeface="+mn-lt"/>
                <a:ea typeface="+mn-ea"/>
                <a:cs typeface="+mn-cs"/>
              </a:rPr>
              <a:t> n</a:t>
            </a:r>
            <a:r>
              <a:rPr lang="vi-VN" sz="1200" b="0" i="0" kern="1200">
                <a:solidFill>
                  <a:schemeClr val="tx1"/>
                </a:solidFill>
                <a:effectLst/>
                <a:latin typeface="+mn-lt"/>
                <a:ea typeface="+mn-ea"/>
                <a:cs typeface="+mn-cs"/>
              </a:rPr>
              <a:t>ghiệm trước đây của các loại lỗi được tìm thấy.</a:t>
            </a:r>
            <a:endParaRPr lang="en-US" sz="1200" b="0" i="0" kern="1200">
              <a:solidFill>
                <a:schemeClr val="tx1"/>
              </a:solidFill>
              <a:effectLst/>
              <a:latin typeface="+mn-lt"/>
              <a:ea typeface="+mn-ea"/>
              <a:cs typeface="+mn-cs"/>
            </a:endParaRPr>
          </a:p>
          <a:p>
            <a:r>
              <a:rPr lang="en-US" b="0"/>
              <a:t> </a:t>
            </a:r>
            <a:endParaRPr lang="en-US" b="0"/>
          </a:p>
          <a:p>
            <a:r>
              <a:rPr lang="en-US"/>
              <a:t>(1) </a:t>
            </a:r>
            <a:r>
              <a:rPr lang="en-US" b="1"/>
              <a:t>Always make functional testing the ﬁrst priority.</a:t>
            </a:r>
            <a:r>
              <a:rPr lang="en-US"/>
              <a:t> It may be necessary to test</a:t>
            </a:r>
            <a:endParaRPr lang="en-US"/>
          </a:p>
          <a:p>
            <a:r>
              <a:rPr lang="en-US"/>
              <a:t>early code products using structural techniques, but we only really learn about</a:t>
            </a:r>
            <a:endParaRPr lang="en-US"/>
          </a:p>
          <a:p>
            <a:r>
              <a:rPr lang="en-US"/>
              <a:t>the quality of software when we can see what it does.</a:t>
            </a:r>
            <a:endParaRPr lang="en-US"/>
          </a:p>
          <a:p>
            <a:r>
              <a:rPr lang="en-US"/>
              <a:t>(2) When basic functional testing is complete that is a good time to think about</a:t>
            </a:r>
            <a:endParaRPr lang="en-US"/>
          </a:p>
          <a:p>
            <a:r>
              <a:rPr lang="en-US" b="1"/>
              <a:t>test coverage</a:t>
            </a:r>
            <a:r>
              <a:rPr lang="en-US"/>
              <a:t>. Have you exercised all the functions, all the requirements, all the</a:t>
            </a:r>
            <a:endParaRPr lang="en-US"/>
          </a:p>
          <a:p>
            <a:r>
              <a:rPr lang="en-US"/>
              <a:t>code? Coverage measures deﬁned at the beginning as exit criteria can now</a:t>
            </a:r>
            <a:endParaRPr lang="en-US"/>
          </a:p>
          <a:p>
            <a:r>
              <a:rPr lang="en-US"/>
              <a:t>come into play. Where coverage is inadequate extra tests will be needed.</a:t>
            </a:r>
            <a:endParaRPr lang="en-US"/>
          </a:p>
          <a:p>
            <a:r>
              <a:rPr lang="en-US"/>
              <a:t>(3) Use structural methods to supplement functional methods where possible.</a:t>
            </a:r>
            <a:endParaRPr lang="en-US"/>
          </a:p>
          <a:p>
            <a:r>
              <a:rPr lang="en-US"/>
              <a:t>Even if functional coverage is adequate, it will usually be worth checking </a:t>
            </a:r>
            <a:endParaRPr lang="en-US"/>
          </a:p>
          <a:p>
            <a:r>
              <a:rPr lang="en-US"/>
              <a:t>statement and decision coverage to ensure that enough of the code has been</a:t>
            </a:r>
            <a:endParaRPr lang="en-US"/>
          </a:p>
          <a:p>
            <a:r>
              <a:rPr lang="en-US"/>
              <a:t>exercised during testing. </a:t>
            </a:r>
            <a:endParaRPr lang="en-US"/>
          </a:p>
          <a:p>
            <a:r>
              <a:rPr lang="en-US"/>
              <a:t>(4) Once systematic testing is complete there is an opportunity to </a:t>
            </a:r>
            <a:r>
              <a:rPr lang="en-US" b="1"/>
              <a:t>use </a:t>
            </a:r>
            <a:endParaRPr lang="en-US" b="1"/>
          </a:p>
          <a:p>
            <a:r>
              <a:rPr lang="en-US" b="1"/>
              <a:t>experience-based techniques</a:t>
            </a:r>
            <a:r>
              <a:rPr lang="en-US"/>
              <a:t> to ensure that all the most important and </a:t>
            </a:r>
            <a:endParaRPr lang="en-US"/>
          </a:p>
          <a:p>
            <a:r>
              <a:rPr lang="en-US"/>
              <a:t>most error-prone areas of the software have been exercised. In some </a:t>
            </a:r>
            <a:endParaRPr lang="en-US"/>
          </a:p>
          <a:p>
            <a:r>
              <a:rPr lang="en-US"/>
              <a:t>circumstances, such as poor speciﬁcations or time pressure, experience-</a:t>
            </a:r>
            <a:endParaRPr lang="en-US"/>
          </a:p>
          <a:p>
            <a:r>
              <a:rPr lang="en-US"/>
              <a:t>based testing may be the only viable option.</a:t>
            </a:r>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SV tự</a:t>
            </a:r>
            <a:r>
              <a:rPr lang="en-US" baseline="0"/>
              <a:t> tìm hiểu</a:t>
            </a:r>
            <a:endParaRPr lang="en-US"/>
          </a:p>
          <a:p>
            <a:pPr marL="0" indent="0">
              <a:buFontTx/>
              <a:buNone/>
            </a:pPr>
            <a:r>
              <a:rPr lang="en-US" b="1"/>
              <a:t>-</a:t>
            </a:r>
            <a:r>
              <a:rPr lang="en-US" b="1" baseline="0"/>
              <a:t> </a:t>
            </a:r>
            <a:r>
              <a:rPr lang="en-US" b="1"/>
              <a:t>Models used</a:t>
            </a:r>
            <a:r>
              <a:rPr lang="en-US"/>
              <a:t>: </a:t>
            </a:r>
            <a:r>
              <a:rPr lang="en-US" b="0"/>
              <a:t>vì</a:t>
            </a:r>
            <a:r>
              <a:rPr lang="en-US" b="0" baseline="0"/>
              <a:t> các mô hình hay </a:t>
            </a:r>
            <a:r>
              <a:rPr lang="vi-VN" b="0" baseline="0"/>
              <a:t>đượ</a:t>
            </a:r>
            <a:r>
              <a:rPr lang="en-US" b="0" baseline="0"/>
              <a:t>c sử dụng trong đặc tả, thiết kế và hiện thực, chúng </a:t>
            </a:r>
            <a:r>
              <a:rPr lang="en-US" b="0" u="sng" baseline="0"/>
              <a:t>sẽ chi phối kỹ thuật sẽ </a:t>
            </a:r>
            <a:r>
              <a:rPr lang="vi-VN" b="0" u="sng" baseline="0"/>
              <a:t>đượ</a:t>
            </a:r>
            <a:r>
              <a:rPr lang="en-US" b="0" u="sng" baseline="0"/>
              <a:t>c sd</a:t>
            </a:r>
            <a:r>
              <a:rPr lang="en-US" b="0" baseline="0"/>
              <a:t>, </a:t>
            </a:r>
            <a:r>
              <a:rPr lang="en-US" b="0"/>
              <a:t>vd/</a:t>
            </a:r>
            <a:r>
              <a:rPr lang="en-US" b="0" baseline="0"/>
              <a:t> nếu đặc tả có sơ đồ chuyển trạng thái thì nên sd kt kiểm chứng chuyển trạng thái. </a:t>
            </a:r>
            <a:endParaRPr lang="en-US" b="0" baseline="0"/>
          </a:p>
          <a:p>
            <a:pPr marL="0" indent="0">
              <a:buFontTx/>
              <a:buNone/>
            </a:pPr>
            <a:r>
              <a:rPr lang="en-US" b="1"/>
              <a:t>- Tester knowledge I experience</a:t>
            </a:r>
            <a:r>
              <a:rPr lang="en-US" b="0"/>
              <a:t>: hiểu</a:t>
            </a:r>
            <a:r>
              <a:rPr lang="en-US" b="0" baseline="0"/>
              <a:t> biết về hệ thống và hiểu biết về các kỹ thuật kiểm thử của tester sẽ ảnh hưởng đến việc chọn kt...</a:t>
            </a:r>
            <a:endParaRPr lang="en-US" b="0" baseline="0"/>
          </a:p>
          <a:p>
            <a:pPr marL="0" indent="0">
              <a:buFontTx/>
              <a:buNone/>
            </a:pPr>
            <a:r>
              <a:rPr lang="en-US" b="1" baseline="0"/>
              <a:t>	+ Việc kiểm thử thành công phụ thuộc rất nhiều vào kỹ năng của tester, MỘT TESTER GIỎI SẼ BIẾT LỖI CÓ KHẢ NĂNG ẨN NẤP Ở ĐÂU NHẤT VÀ BIẾT CÁCH CHỌN KT TỐT NHẤT ĐỂ TÌM RA CÁC LỖI ĐÓ.</a:t>
            </a:r>
            <a:endParaRPr lang="en-US" b="1" baseline="0"/>
          </a:p>
          <a:p>
            <a:pPr marL="0" indent="0">
              <a:buFontTx/>
              <a:buNone/>
            </a:pPr>
            <a:r>
              <a:rPr lang="en-US" b="1" baseline="0"/>
              <a:t>- </a:t>
            </a:r>
            <a:r>
              <a:rPr lang="en-US" b="1"/>
              <a:t>Test objective</a:t>
            </a:r>
            <a:r>
              <a:rPr lang="en-US" b="1" baseline="0"/>
              <a:t> (mục tiêu kt): </a:t>
            </a:r>
            <a:r>
              <a:rPr lang="en-US" b="0" baseline="0"/>
              <a:t>nếu mục tiêu đơn giản là đạt đc sự tin cậy (gain confidence) rằng PM sẽ giải quyết những công việc </a:t>
            </a:r>
            <a:r>
              <a:rPr lang="vi-VN" b="0" baseline="0"/>
              <a:t>đặ</a:t>
            </a:r>
            <a:r>
              <a:rPr lang="en-US" b="0" baseline="0"/>
              <a:t>c thù thì nên dùng use case là hợp lý. Nếu mục tiêu kiểm thử là phải thật tỉ mỉ thì cần những kt chi tiết và chính xác.</a:t>
            </a:r>
            <a:endParaRPr lang="en-US" b="1" baseline="0"/>
          </a:p>
          <a:p>
            <a:pPr marL="0" indent="0">
              <a:buFontTx/>
              <a:buNone/>
            </a:pPr>
            <a:r>
              <a:rPr lang="en-US" b="1"/>
              <a:t>- Documentation: </a:t>
            </a:r>
            <a:r>
              <a:rPr lang="en-US"/>
              <a:t>có</a:t>
            </a:r>
            <a:r>
              <a:rPr lang="en-US" baseline="0"/>
              <a:t> hay k có document (vd/ đặc tả yêu cầu) cũng ảnh hướng đến sựa lự chọn kt; nếu có document thì nội dung và kiểu của document cũng ah đến lựa chọn, vd/ nếu tài liệu có sd decision tables or state graphs thì nên sd kt tương ứng.</a:t>
            </a:r>
            <a:endParaRPr lang="en-US" baseline="0"/>
          </a:p>
          <a:p>
            <a:pPr marL="0" indent="0">
              <a:buFontTx/>
              <a:buNone/>
            </a:pPr>
            <a:r>
              <a:rPr lang="en-US" b="1"/>
              <a:t>- Life cycle model</a:t>
            </a:r>
            <a:r>
              <a:rPr lang="en-US"/>
              <a:t>: mô</a:t>
            </a:r>
            <a:r>
              <a:rPr lang="en-US" baseline="0"/>
              <a:t> hình vòng đời </a:t>
            </a:r>
            <a:r>
              <a:rPr lang="en-US" i="0" baseline="0"/>
              <a:t>tuần tự (thác nước or chữ V) thì nên sd các kt hình thức hơn, còn mô hình vòng đời lặp thì có lẽ tốt hơn nên dùng exploratory testing</a:t>
            </a:r>
            <a:endParaRPr lang="en-US" i="1"/>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SV tự</a:t>
            </a:r>
            <a:r>
              <a:rPr lang="en-US" baseline="0"/>
              <a:t> tìm hiểu</a:t>
            </a:r>
            <a:endParaRPr lang="en-US"/>
          </a:p>
          <a:p>
            <a:pPr marL="0" indent="0">
              <a:buFontTx/>
              <a:buNone/>
            </a:pPr>
            <a:r>
              <a:rPr lang="en-US" b="1"/>
              <a:t>-</a:t>
            </a:r>
            <a:r>
              <a:rPr lang="en-US" b="1" baseline="0"/>
              <a:t> </a:t>
            </a:r>
            <a:r>
              <a:rPr lang="en-US" b="1"/>
              <a:t>Risk level</a:t>
            </a:r>
            <a:r>
              <a:rPr lang="en-US"/>
              <a:t>: rủi</a:t>
            </a:r>
            <a:r>
              <a:rPr lang="en-US" baseline="0"/>
              <a:t> ro càng lớn (e.g. safety-critical systems) thì càng phải kiểm tra kỹ hơn và nên dùng các kt chính quy hơn.</a:t>
            </a:r>
            <a:endParaRPr lang="en-US" baseline="0"/>
          </a:p>
          <a:p>
            <a:pPr marL="0" indent="0">
              <a:buFontTx/>
              <a:buNone/>
            </a:pPr>
            <a:r>
              <a:rPr lang="en-US" b="1"/>
              <a:t>- Customer or contractual requirements</a:t>
            </a:r>
            <a:r>
              <a:rPr lang="en-US"/>
              <a:t>: đôi</a:t>
            </a:r>
            <a:r>
              <a:rPr lang="en-US" baseline="0"/>
              <a:t> khi </a:t>
            </a:r>
            <a:r>
              <a:rPr lang="en-US"/>
              <a:t>hợp</a:t>
            </a:r>
            <a:r>
              <a:rPr lang="en-US" baseline="0"/>
              <a:t> đồng định sẵn kỹ thuật test cụ thể </a:t>
            </a:r>
            <a:r>
              <a:rPr lang="en-US" i="1" baseline="0"/>
              <a:t>(phổ biến nhất là statement or branch coverage)</a:t>
            </a:r>
            <a:endParaRPr lang="en-US" i="1" baseline="0"/>
          </a:p>
          <a:p>
            <a:pPr marL="0" indent="0">
              <a:buFontTx/>
              <a:buNone/>
            </a:pPr>
            <a:r>
              <a:rPr lang="en-US" b="1"/>
              <a:t>- Type of system</a:t>
            </a:r>
            <a:r>
              <a:rPr lang="en-US"/>
              <a:t>: loại</a:t>
            </a:r>
            <a:r>
              <a:rPr lang="en-US" baseline="0"/>
              <a:t> hệ thống (web, đồ họa, tài chính,...) ah đến chọn lựa. Vd/ ht về tài chính có nhiều tính toán thì sd kt pt gtri biên.</a:t>
            </a:r>
            <a:endParaRPr lang="en-US" baseline="0"/>
          </a:p>
          <a:p>
            <a:pPr marL="0" indent="0">
              <a:buFontTx/>
              <a:buNone/>
            </a:pPr>
            <a:r>
              <a:rPr lang="en-US" b="1"/>
              <a:t>- Time and budget</a:t>
            </a:r>
            <a:r>
              <a:rPr lang="en-US"/>
              <a:t>: Thời</a:t>
            </a:r>
            <a:r>
              <a:rPr lang="en-US" baseline="0"/>
              <a:t> gian còn lại của project luôn luôn ah đến sự lựa chọn kỹ thuật. Khi thời gian còn nhiều thì có khả năng lựa chọn nhiều kt, khi thời gian bị giới hạn thì phải chọn kt giúp tìm defect quan trọng nhất.</a:t>
            </a:r>
            <a:endParaRPr lang="en-US" baseline="0"/>
          </a:p>
          <a:p>
            <a:pPr marL="0" indent="0">
              <a:buFontTx/>
              <a:buNone/>
            </a:pPr>
            <a:r>
              <a:rPr lang="en-US" b="1"/>
              <a:t>-</a:t>
            </a:r>
            <a:r>
              <a:rPr lang="en-US" b="1" baseline="0"/>
              <a:t> </a:t>
            </a:r>
            <a:r>
              <a:rPr lang="en-US" b="1"/>
              <a:t>Regulatory requirements</a:t>
            </a:r>
            <a:r>
              <a:rPr lang="en-US"/>
              <a:t>: một</a:t>
            </a:r>
            <a:r>
              <a:rPr lang="en-US" baseline="0"/>
              <a:t> số ngành công nghiệp có những chuẩn quy định mà ảnh hưởng đến kt kiểm chứng sử dụng. </a:t>
            </a:r>
            <a:r>
              <a:rPr lang="en-US" i="0" baseline="0"/>
              <a:t>Vd/ công nghiệp hàng không yêu cầu kt phân hoạch tương đương, pt gtri biên và kiểm chứng chuyển trạng thái cùng với phủ câu lệnh, quyết định, điều kiện tùy theo mức tích hợp của ht</a:t>
            </a:r>
            <a:endParaRPr lang="en-US" i="0" baseline="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endParaRPr lang="en-US"/>
          </a:p>
          <a:p>
            <a:pPr marL="0" lvl="0" indent="0">
              <a:buFontTx/>
              <a:buNone/>
            </a:pPr>
            <a:r>
              <a:rPr lang="en-US" b="1"/>
              <a:t>	+ </a:t>
            </a:r>
            <a:r>
              <a:rPr lang="vi-VN" b="1"/>
              <a:t>ĐIỀU NÀY KHÔNG CÓ NGHĨA RẰNG, CÁC KỸ THUẬT </a:t>
            </a:r>
            <a:r>
              <a:rPr lang="en-US" b="1"/>
              <a:t>TEST </a:t>
            </a:r>
            <a:r>
              <a:rPr lang="vi-VN" b="1"/>
              <a:t>CHÍNH THỨC KHÔNG ĐƯỢC SỬ DỤNG.</a:t>
            </a:r>
            <a:r>
              <a:rPr lang="en-US" b="1"/>
              <a:t> </a:t>
            </a:r>
            <a:r>
              <a:rPr lang="vi-VN" b="1"/>
              <a:t>VÍ DỤ, </a:t>
            </a:r>
            <a:r>
              <a:rPr lang="en-US" b="1"/>
              <a:t>TESTER </a:t>
            </a:r>
            <a:r>
              <a:rPr lang="vi-VN" b="1"/>
              <a:t>CÓ THỂ SỬ DỤNG PHÂN TÍCH GIÁ TRỊ BIÊN GIỚI BOUNDARY VALUE ANALYSIS</a:t>
            </a:r>
            <a:r>
              <a:rPr lang="en-US" b="1"/>
              <a:t> </a:t>
            </a:r>
            <a:r>
              <a:rPr lang="vi-VN" b="1"/>
              <a:t>NHƯNG </a:t>
            </a:r>
            <a:r>
              <a:rPr lang="en-US" b="1"/>
              <a:t>CHỈ</a:t>
            </a:r>
            <a:r>
              <a:rPr lang="vi-VN" b="1"/>
              <a:t> SUY NGHĨ VÀ </a:t>
            </a:r>
            <a:r>
              <a:rPr lang="en-US" b="1"/>
              <a:t>TEST</a:t>
            </a:r>
            <a:r>
              <a:rPr lang="vi-VN" b="1"/>
              <a:t> CÁC GIÁ TRỊ BIÊN QUAN TRỌNG NHẤT MÀ KHÔNG NHẤT THIẾT PHẢI VIẾT CHÚNG RA. </a:t>
            </a:r>
            <a:r>
              <a:rPr lang="en-US" sz="1200" b="1" i="0" kern="1200">
                <a:solidFill>
                  <a:schemeClr val="tx1"/>
                </a:solidFill>
                <a:effectLst/>
                <a:latin typeface="+mn-lt"/>
                <a:ea typeface="+mn-ea"/>
                <a:cs typeface="+mn-cs"/>
              </a:rPr>
              <a:t>ChỈ</a:t>
            </a:r>
            <a:r>
              <a:rPr lang="en-US" sz="1200" b="1" i="0" kern="1200" baseline="0">
                <a:solidFill>
                  <a:schemeClr val="tx1"/>
                </a:solidFill>
                <a:effectLst/>
                <a:latin typeface="+mn-lt"/>
                <a:ea typeface="+mn-ea"/>
                <a:cs typeface="+mn-cs"/>
              </a:rPr>
              <a:t> CẦN VIẾT NOTE SAU KHI THỰC HIỆN XONG, SAU NÀY DỰA VÀO ĐÓ ĐỂ VIẾT REPORT.</a:t>
            </a:r>
            <a:endParaRPr lang="en-US" b="1"/>
          </a:p>
          <a:p>
            <a:pPr marL="0" lvl="0" indent="0">
              <a:buFontTx/>
              <a:buNone/>
            </a:pPr>
            <a:r>
              <a:rPr lang="en-US" b="0"/>
              <a:t>- Logging</a:t>
            </a:r>
            <a:r>
              <a:rPr lang="vi-VN" b="0"/>
              <a:t> được thực hiện </a:t>
            </a:r>
            <a:r>
              <a:rPr lang="en-US" b="0"/>
              <a:t>khi</a:t>
            </a:r>
            <a:r>
              <a:rPr lang="vi-VN" b="0"/>
              <a:t> thực hiện </a:t>
            </a:r>
            <a:r>
              <a:rPr lang="en-US" b="0"/>
              <a:t>test,</a:t>
            </a:r>
            <a:r>
              <a:rPr lang="vi-VN" b="0"/>
              <a:t> </a:t>
            </a:r>
            <a:r>
              <a:rPr lang="en-US" b="0"/>
              <a:t>lập </a:t>
            </a:r>
            <a:r>
              <a:rPr lang="vi-VN" b="0"/>
              <a:t>tài liệu về các khía cạnh quan trọng </a:t>
            </a:r>
            <a:r>
              <a:rPr lang="en-US" b="0"/>
              <a:t>về</a:t>
            </a:r>
            <a:r>
              <a:rPr lang="vi-VN" b="0"/>
              <a:t> những gì được </a:t>
            </a:r>
            <a:r>
              <a:rPr lang="en-US" b="0"/>
              <a:t>test,</a:t>
            </a:r>
            <a:r>
              <a:rPr lang="vi-VN" b="0"/>
              <a:t> </a:t>
            </a:r>
            <a:r>
              <a:rPr lang="en-US" b="0"/>
              <a:t>defect</a:t>
            </a:r>
            <a:r>
              <a:rPr lang="vi-VN" b="0"/>
              <a:t> và bất kỳ suy nghĩ về</a:t>
            </a:r>
            <a:r>
              <a:rPr lang="en-US" b="0"/>
              <a:t> việc</a:t>
            </a:r>
            <a:r>
              <a:rPr lang="vi-VN" b="0"/>
              <a:t> tiếp tục </a:t>
            </a:r>
            <a:r>
              <a:rPr lang="en-US" b="0"/>
              <a:t>test</a:t>
            </a:r>
            <a:r>
              <a:rPr lang="en-US" b="0" baseline="0"/>
              <a:t> hay không. </a:t>
            </a:r>
            <a:r>
              <a:rPr lang="vi-VN" b="0" baseline="0"/>
              <a:t>Các </a:t>
            </a:r>
            <a:r>
              <a:rPr lang="en-US" b="0" baseline="0"/>
              <a:t>tester </a:t>
            </a:r>
            <a:r>
              <a:rPr lang="vi-VN" b="0" baseline="0"/>
              <a:t>liên tục đưa ra quyết định </a:t>
            </a:r>
            <a:r>
              <a:rPr lang="en-US" b="0" baseline="0"/>
              <a:t>sẽ test gì </a:t>
            </a:r>
            <a:r>
              <a:rPr lang="vi-VN" b="0" baseline="0"/>
              <a:t>tiếp theo và ở đâu</a:t>
            </a:r>
            <a:r>
              <a:rPr lang="en-US" b="0" baseline="0"/>
              <a:t>.</a:t>
            </a:r>
            <a:endParaRPr lang="en-US" b="0" baseline="0"/>
          </a:p>
          <a:p>
            <a:pPr marL="0" lvl="0" indent="0">
              <a:buFontTx/>
              <a:buNone/>
            </a:pPr>
            <a:r>
              <a:rPr lang="en-US" b="0" baseline="0"/>
              <a:t>- …</a:t>
            </a:r>
            <a:endParaRPr lang="en-US" b="0" baseline="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Nó rất hữu dụng khi không</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có đặc</a:t>
            </a:r>
            <a:r>
              <a:rPr lang="en-US" sz="1200" b="0" i="0" kern="1200" baseline="0">
                <a:solidFill>
                  <a:schemeClr val="tx1"/>
                </a:solidFill>
                <a:effectLst/>
                <a:latin typeface="+mn-lt"/>
                <a:ea typeface="+mn-ea"/>
                <a:cs typeface="+mn-cs"/>
              </a:rPr>
              <a:t> tả</a:t>
            </a:r>
            <a:r>
              <a:rPr lang="en-US" sz="1200" b="0" i="0" kern="1200">
                <a:solidFill>
                  <a:schemeClr val="tx1"/>
                </a:solidFill>
                <a:effectLst/>
                <a:latin typeface="+mn-lt"/>
                <a:ea typeface="+mn-ea"/>
                <a:cs typeface="+mn-cs"/>
              </a:rPr>
              <a:t> hay đặc</a:t>
            </a:r>
            <a:r>
              <a:rPr lang="en-US" sz="1200" b="0" i="0" kern="1200" baseline="0">
                <a:solidFill>
                  <a:schemeClr val="tx1"/>
                </a:solidFill>
                <a:effectLst/>
                <a:latin typeface="+mn-lt"/>
                <a:ea typeface="+mn-ea"/>
                <a:cs typeface="+mn-cs"/>
              </a:rPr>
              <a:t> tả tệ</a:t>
            </a:r>
            <a:r>
              <a:rPr lang="en-US" sz="1200" b="0" i="0" kern="1200">
                <a:solidFill>
                  <a:schemeClr val="tx1"/>
                </a:solidFill>
                <a:effectLst/>
                <a:latin typeface="+mn-lt"/>
                <a:ea typeface="+mn-ea"/>
                <a:cs typeface="+mn-cs"/>
              </a:rPr>
              <a:t> và khi thời gian bị hạn chế. </a:t>
            </a:r>
            <a:endParaRPr lang="en-US" sz="1200" b="1" i="0" kern="1200">
              <a:solidFill>
                <a:schemeClr val="tx1"/>
              </a:solidFill>
              <a:effectLst/>
              <a:latin typeface="+mn-lt"/>
              <a:ea typeface="+mn-ea"/>
              <a:cs typeface="+mn-cs"/>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VD: binToDec(“0000000000001111”) = 15, binToDec(“0000000010001100”) = 140</a:t>
            </a:r>
            <a:endParaRPr lang="en-US" sz="1200" kern="1200">
              <a:solidFill>
                <a:schemeClr val="tx1"/>
              </a:solidFill>
              <a:latin typeface="+mn-lt"/>
              <a:ea typeface="+mn-ea"/>
              <a:cs typeface="+mn-cs"/>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Tạo </a:t>
            </a:r>
            <a:r>
              <a:rPr lang="en-US"/>
              <a:t>giả thuyết về</a:t>
            </a:r>
            <a:r>
              <a:rPr lang="vi-VN"/>
              <a:t> hoạt động đúng đắn của hệ thống</a:t>
            </a:r>
            <a:endParaRPr lang="en-US"/>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aseline="0"/>
              <a:t>Tìm hiểu sơ lược về ht, </a:t>
            </a:r>
            <a:r>
              <a:rPr lang="en-US" b="1" baseline="0"/>
              <a:t>bằng cách sd nó, đọc các tài liệu đặc tả về ht, xem các kết quả test đã thực hiện, </a:t>
            </a:r>
            <a:r>
              <a:rPr lang="en-US" b="1"/>
              <a:t>khai thác</a:t>
            </a:r>
            <a:r>
              <a:rPr lang="en-US" b="1" baseline="0"/>
              <a:t> bất kỳ nguồn thông tin nào bạn có về PHẦN MỀM.</a:t>
            </a:r>
            <a:endParaRPr lang="en-US"/>
          </a:p>
          <a:p>
            <a:pPr marL="171450" indent="-171450">
              <a:buFontTx/>
              <a:buChar char="-"/>
            </a:pPr>
            <a:r>
              <a:rPr lang="vi-VN"/>
              <a:t>Thiết kế một hoặc nhiều </a:t>
            </a:r>
            <a:r>
              <a:rPr lang="en-US"/>
              <a:t>test </a:t>
            </a:r>
            <a:r>
              <a:rPr lang="vi-VN"/>
              <a:t>mà sẽ bác bỏ giả thuyết</a:t>
            </a:r>
            <a:endParaRPr lang="en-US"/>
          </a:p>
          <a:p>
            <a:pPr marL="171450" indent="-171450">
              <a:buFontTx/>
              <a:buChar char="-"/>
            </a:pPr>
            <a:r>
              <a:rPr lang="vi-VN"/>
              <a:t>Thực hiện các </a:t>
            </a:r>
            <a:r>
              <a:rPr lang="en-US"/>
              <a:t>test </a:t>
            </a:r>
            <a:r>
              <a:rPr lang="vi-VN"/>
              <a:t>và quan sát kết quả</a:t>
            </a:r>
            <a:endParaRPr lang="en-US"/>
          </a:p>
          <a:p>
            <a:pPr marL="171450" indent="-171450">
              <a:buFontTx/>
              <a:buChar char="-"/>
            </a:pPr>
            <a:r>
              <a:rPr lang="vi-VN"/>
              <a:t>Đánh giá kết quả </a:t>
            </a:r>
            <a:r>
              <a:rPr lang="en-US"/>
              <a:t>so với</a:t>
            </a:r>
            <a:r>
              <a:rPr lang="en-US" baseline="0"/>
              <a:t> giả thuyết</a:t>
            </a:r>
            <a:endParaRPr lang="en-US"/>
          </a:p>
          <a:p>
            <a:pPr marL="171450" indent="-171450">
              <a:buFontTx/>
              <a:buChar char="-"/>
            </a:pPr>
            <a:r>
              <a:rPr lang="vi-VN"/>
              <a:t>Lặp lại quá trình này cho đến khi các giả thuyết được chứng minh hay bác bỏ</a:t>
            </a:r>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Có giá trị trong các tình huống mà việc lựa chọn các trường hợp </a:t>
            </a:r>
            <a:r>
              <a:rPr lang="en-US"/>
              <a:t>test </a:t>
            </a:r>
            <a:r>
              <a:rPr lang="vi-VN"/>
              <a:t>tiếp theo không thể được xác định trước, nhưng phải dựa trên các </a:t>
            </a:r>
            <a:r>
              <a:rPr lang="en-US"/>
              <a:t>test </a:t>
            </a:r>
            <a:r>
              <a:rPr lang="vi-VN"/>
              <a:t>trước và kết quả của </a:t>
            </a:r>
            <a:r>
              <a:rPr lang="en-US"/>
              <a:t>chúng</a:t>
            </a:r>
            <a:r>
              <a:rPr lang="vi-VN"/>
              <a:t>.</a:t>
            </a:r>
            <a:endParaRPr lang="en-US"/>
          </a:p>
          <a:p>
            <a:pPr marL="171450" indent="-171450">
              <a:buFontTx/>
              <a:buChar char="-"/>
            </a:pPr>
            <a:r>
              <a:rPr lang="vi-VN"/>
              <a:t>Rất hữu ích khi bạn được yêu cầu cung cấp thông tin phản hồi nhanh chóng về chất lượng của sản phẩm với ít thời gian khi yêu cầu là mơ hồ hay thậm chí không tồn tại, hoặc sớm trong quá trình phát triển khi hệ thống có thể không ổn định.</a:t>
            </a:r>
            <a:endParaRPr lang="en-US"/>
          </a:p>
          <a:p>
            <a:pPr marL="171450" indent="-171450">
              <a:buFontTx/>
              <a:buChar char="-"/>
            </a:pPr>
            <a:r>
              <a:rPr lang="vi-VN"/>
              <a:t>hữu ích khi, một khi một lỗi được phát hiện, chúng tôi muốn khám phá mô, phạm vi, và các biến thể của khiếm khuyết đó để cung cấp thông tin phản hồi tốt hơn để các nhà phát triển của chúng tôi.</a:t>
            </a:r>
            <a:endParaRPr lang="en-US"/>
          </a:p>
          <a:p>
            <a:pPr marL="171450" indent="-171450">
              <a:buFontTx/>
              <a:buChar char="-"/>
            </a:pPr>
            <a:r>
              <a:rPr lang="vi-VN"/>
              <a:t>là một bổ sung hữu ích để kiểm tra kịch bản khi kiểm tra kịch bản trở nên "mệt mỏi", có nghĩa là, họ không phát hiện nhiều lỗi</a:t>
            </a:r>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defRPr/>
            </a:pPr>
            <a:r>
              <a:rPr lang="vi-VN"/>
              <a:t>Thử nghiệm thăm dò không có khả năng ngăn ngừa </a:t>
            </a:r>
            <a:r>
              <a:rPr lang="en-US"/>
              <a:t>defect</a:t>
            </a:r>
            <a:r>
              <a:rPr lang="vi-VN"/>
              <a:t>. Bởi vì việc thiết kế các </a:t>
            </a:r>
            <a:r>
              <a:rPr lang="en-US"/>
              <a:t>testcase </a:t>
            </a:r>
            <a:r>
              <a:rPr lang="vi-VN"/>
              <a:t>bắt đầu trong</a:t>
            </a:r>
            <a:r>
              <a:rPr lang="en-US"/>
              <a:t> suốt</a:t>
            </a:r>
            <a:r>
              <a:rPr lang="vi-VN"/>
              <a:t> giai đoạn</a:t>
            </a:r>
            <a:r>
              <a:rPr lang="en-US"/>
              <a:t> </a:t>
            </a:r>
            <a:r>
              <a:rPr lang="vi-VN"/>
              <a:t>thu thập yêu cầu và thiết kế, </a:t>
            </a:r>
            <a:r>
              <a:rPr lang="en-US"/>
              <a:t>defect </a:t>
            </a:r>
            <a:r>
              <a:rPr lang="vi-VN"/>
              <a:t>có thể được xác định và điều chỉnh trước đó</a:t>
            </a:r>
            <a:r>
              <a:rPr lang="en-US" baseline="0"/>
              <a:t> (</a:t>
            </a:r>
            <a:r>
              <a:rPr lang="en-US" i="1"/>
              <a:t>Because the design of scripted test cases begins during the requirements gathering and design phases, defects can be identified and corrected earlier)</a:t>
            </a:r>
            <a:endParaRPr lang="en-US"/>
          </a:p>
          <a:p>
            <a:pPr marL="171450" indent="-171450">
              <a:buFontTx/>
              <a:buChar char="-"/>
            </a:pPr>
            <a:r>
              <a:rPr lang="vi-VN"/>
              <a:t>Nếu bạn đã chắc chắn chính xác mà các bài kiểm tra phải được thực thi, và thứ tự nào, không có nhu cầu để khám phá. Viết và sau đó thực hiện các bài kiểm tra kịch bản.</a:t>
            </a:r>
            <a:endParaRPr lang="en-US"/>
          </a:p>
          <a:p>
            <a:pPr marL="171450" indent="-171450">
              <a:buFontTx/>
              <a:buChar char="-"/>
            </a:pPr>
            <a:r>
              <a:rPr lang="en-US"/>
              <a:t>complementary : bổ sung</a:t>
            </a:r>
            <a:r>
              <a:rPr lang="vi-VN"/>
              <a:t>.</a:t>
            </a:r>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PHÂN</a:t>
            </a:r>
            <a:r>
              <a:rPr lang="en-US" baseline="0"/>
              <a:t> HOẠCH CHO OUTPUT:</a:t>
            </a:r>
            <a:endParaRPr lang="en-US" baseline="0"/>
          </a:p>
          <a:p>
            <a:pPr marL="171450" indent="-171450">
              <a:buFontTx/>
              <a:buChar char="-"/>
            </a:pPr>
            <a:r>
              <a:rPr lang="en-US" baseline="0"/>
              <a:t>VO SO NGHIỆM: A=B=C=0</a:t>
            </a:r>
            <a:endParaRPr lang="en-US" baseline="0"/>
          </a:p>
          <a:p>
            <a:pPr marL="171450" indent="-171450">
              <a:buFontTx/>
              <a:buChar char="-"/>
            </a:pPr>
            <a:r>
              <a:rPr lang="en-US" baseline="0"/>
              <a:t>VO NGHIEM: DELTA&lt;0  HOAC  (A=B=0 VÀ C KHAC 0)</a:t>
            </a:r>
            <a:endParaRPr lang="en-US" baseline="0"/>
          </a:p>
          <a:p>
            <a:pPr marL="171450" indent="-171450">
              <a:buFontTx/>
              <a:buChar char="-"/>
            </a:pPr>
            <a:r>
              <a:rPr lang="en-US" baseline="0"/>
              <a:t>1 NGHIỆM: A=0, B KHAC 0</a:t>
            </a:r>
            <a:endParaRPr lang="en-US" baseline="0"/>
          </a:p>
          <a:p>
            <a:pPr marL="171450" indent="-171450">
              <a:buFontTx/>
              <a:buChar char="-"/>
            </a:pPr>
            <a:r>
              <a:rPr lang="en-US" baseline="0"/>
              <a:t>2 NGHIEM PB: DELTA&gt;0</a:t>
            </a:r>
            <a:endParaRPr lang="en-US" baseline="0"/>
          </a:p>
          <a:p>
            <a:pPr marL="171450" indent="-171450">
              <a:buFontTx/>
              <a:buChar char="-"/>
            </a:pPr>
            <a:r>
              <a:rPr lang="en-US" baseline="0"/>
              <a:t>NGHIEM KÉP: DELTA=0</a:t>
            </a:r>
            <a:endParaRPr lang="en-US" baseline="0"/>
          </a:p>
          <a:p>
            <a:pPr marL="0" indent="0">
              <a:buFontTx/>
              <a:buNone/>
            </a:pPr>
            <a:r>
              <a:rPr lang="en-US" baseline="0"/>
              <a:t>Khi lập test case nhớ cho cả trường hợp số âm dương</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a:t>CỘT</a:t>
            </a:r>
            <a:r>
              <a:rPr lang="en-US" b="1" baseline="0"/>
              <a:t> </a:t>
            </a:r>
            <a:r>
              <a:rPr lang="en-US" b="1"/>
              <a:t>‘TEST CASE NAME’ CÓ</a:t>
            </a:r>
            <a:r>
              <a:rPr lang="en-US" b="1" baseline="0"/>
              <a:t> THỂ </a:t>
            </a:r>
            <a:r>
              <a:rPr lang="vi-VN" b="1" baseline="0"/>
              <a:t>ĐƯỢ</a:t>
            </a:r>
            <a:r>
              <a:rPr lang="en-US" b="1" baseline="0"/>
              <a:t>C XEM NHƯ LÀ ‘TEST CONDITION’ SMALLER</a:t>
            </a:r>
            <a:endParaRPr lang="en-US" sz="1200" b="1"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Còn</a:t>
            </a:r>
            <a:r>
              <a:rPr lang="en-US" sz="1200" b="0" i="0" kern="1200" baseline="0">
                <a:solidFill>
                  <a:schemeClr val="tx1"/>
                </a:solidFill>
                <a:effectLst/>
                <a:latin typeface="+mn-lt"/>
                <a:ea typeface="+mn-ea"/>
                <a:cs typeface="+mn-cs"/>
              </a:rPr>
              <a:t> nhiều test case khác cho chức năng </a:t>
            </a:r>
            <a:r>
              <a:rPr lang="en-US" sz="1200" b="0" i="0" kern="1200">
                <a:solidFill>
                  <a:schemeClr val="tx1"/>
                </a:solidFill>
                <a:effectLst/>
                <a:latin typeface="+mn-lt"/>
                <a:ea typeface="+mn-ea"/>
                <a:cs typeface="+mn-cs"/>
              </a:rPr>
              <a:t>Check Login như:</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Check response on entering invalid User Name &amp; Password</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Check response when User Name is Empty &amp; Login Button is pressed,…</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For our test case, a </a:t>
            </a:r>
            <a:r>
              <a:rPr lang="en-US" sz="1200" b="1" i="0" u="none" kern="1200">
                <a:solidFill>
                  <a:schemeClr val="tx1"/>
                </a:solidFill>
                <a:effectLst/>
                <a:latin typeface="+mn-lt"/>
                <a:ea typeface="+mn-ea"/>
                <a:cs typeface="+mn-cs"/>
              </a:rPr>
              <a:t>PRE-CONDITION</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would be Flight Reservation Application should be </a:t>
            </a:r>
            <a:r>
              <a:rPr lang="en-US" sz="1200" b="0" i="0" u="none" kern="1200">
                <a:solidFill>
                  <a:schemeClr val="tx1"/>
                </a:solidFill>
                <a:effectLst/>
                <a:latin typeface="+mn-lt"/>
                <a:ea typeface="+mn-ea"/>
                <a:cs typeface="+mn-cs"/>
              </a:rPr>
              <a:t>INSTALLED</a:t>
            </a:r>
            <a:r>
              <a:rPr lang="en-US" sz="1200" b="0" i="0" kern="1200">
                <a:solidFill>
                  <a:schemeClr val="tx1"/>
                </a:solidFill>
                <a:effectLst/>
                <a:latin typeface="+mn-lt"/>
                <a:ea typeface="+mn-ea"/>
                <a:cs typeface="+mn-cs"/>
              </a:rPr>
              <a:t> , a</a:t>
            </a:r>
            <a:r>
              <a:rPr lang="en-US" sz="1200" b="1" i="0" kern="1200">
                <a:solidFill>
                  <a:schemeClr val="tx1"/>
                </a:solidFill>
                <a:effectLst/>
                <a:latin typeface="+mn-lt"/>
                <a:ea typeface="+mn-ea"/>
                <a:cs typeface="+mn-cs"/>
              </a:rPr>
              <a:t> </a:t>
            </a:r>
            <a:r>
              <a:rPr lang="en-US" sz="1200" b="1" i="0" u="none" kern="1200">
                <a:solidFill>
                  <a:schemeClr val="tx1"/>
                </a:solidFill>
                <a:effectLst/>
                <a:latin typeface="+mn-lt"/>
                <a:ea typeface="+mn-ea"/>
                <a:cs typeface="+mn-cs"/>
              </a:rPr>
              <a:t>POST-CONDITION</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would be  </a:t>
            </a:r>
            <a:r>
              <a:rPr lang="en-US" sz="1200" b="0" i="0" u="none" kern="1200">
                <a:solidFill>
                  <a:schemeClr val="tx1"/>
                </a:solidFill>
                <a:effectLst/>
                <a:latin typeface="+mn-lt"/>
                <a:ea typeface="+mn-ea"/>
                <a:cs typeface="+mn-cs"/>
              </a:rPr>
              <a:t>TIME &amp; DATE OF LOGIN IS STORED </a:t>
            </a:r>
            <a:r>
              <a:rPr lang="en-US" sz="1200" b="0" i="0" kern="1200">
                <a:solidFill>
                  <a:schemeClr val="tx1"/>
                </a:solidFill>
                <a:effectLst/>
                <a:latin typeface="+mn-lt"/>
                <a:ea typeface="+mn-ea"/>
                <a:cs typeface="+mn-cs"/>
              </a:rPr>
              <a:t>in the database.</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Status: PASS &amp; FAIL</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This entire table may be created in Word , Excel or any other Test management tool.That’s all to Test Case Design</a:t>
            </a:r>
            <a:endParaRPr lang="en-US" b="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Phân</a:t>
            </a:r>
            <a:r>
              <a:rPr lang="en-US" baseline="0"/>
              <a:t> tích cho s, n, p</a:t>
            </a:r>
            <a:endParaRPr lang="en-US" baseline="0"/>
          </a:p>
          <a:p>
            <a:r>
              <a:rPr lang="en-US" baseline="0"/>
              <a:t>s: rỗng; không rỗng</a:t>
            </a:r>
            <a:endParaRPr lang="en-US" baseline="0"/>
          </a:p>
          <a:p>
            <a:r>
              <a:rPr lang="en-US" baseline="0"/>
              <a:t>n: n&lt;0; n&gt;0 và </a:t>
            </a:r>
            <a:r>
              <a:rPr lang="en-US"/>
              <a:t>n&gt;chiều dài s-p; </a:t>
            </a:r>
            <a:r>
              <a:rPr lang="en-US" baseline="0"/>
              <a:t>n&gt;0 và </a:t>
            </a:r>
            <a:r>
              <a:rPr lang="en-US"/>
              <a:t>n&lt;=chiều dài s-p</a:t>
            </a:r>
            <a:endParaRPr lang="en-US"/>
          </a:p>
          <a:p>
            <a:r>
              <a:rPr lang="en-US"/>
              <a:t>p: p&lt;0; p&gt;0 và p&gt;=chiều dài s</a:t>
            </a:r>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Vd/ Đ</a:t>
            </a:r>
            <a:r>
              <a:rPr lang="en-US" baseline="0"/>
              <a:t>ặc tả sau cho màn hình nhập liệu như sau:</a:t>
            </a:r>
            <a:endParaRPr lang="en-US" baseline="0"/>
          </a:p>
          <a:p>
            <a:r>
              <a:rPr lang="vi-VN" sz="1200" b="0" i="0" kern="1200">
                <a:solidFill>
                  <a:schemeClr val="tx1"/>
                </a:solidFill>
                <a:effectLst/>
                <a:latin typeface="+mn-lt"/>
                <a:ea typeface="+mn-ea"/>
                <a:cs typeface="+mn-cs"/>
              </a:rPr>
              <a:t>Màn hình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có ba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một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chọn</a:t>
            </a:r>
            <a:r>
              <a:rPr lang="en-US" sz="1200" b="0" i="0" kern="1200" baseline="0">
                <a:solidFill>
                  <a:schemeClr val="tx1"/>
                </a:solidFill>
                <a:effectLst/>
                <a:latin typeface="+mn-lt"/>
                <a:ea typeface="+mn-ea"/>
                <a:cs typeface="+mn-cs"/>
              </a:rPr>
              <a:t> danh xưng (Mr, Mrs,...) </a:t>
            </a:r>
            <a:r>
              <a:rPr lang="vi-VN" sz="1200" b="0" i="0" kern="1200">
                <a:solidFill>
                  <a:schemeClr val="tx1"/>
                </a:solidFill>
                <a:effectLst/>
                <a:latin typeface="+mn-lt"/>
                <a:ea typeface="+mn-ea"/>
                <a:cs typeface="+mn-cs"/>
              </a:rPr>
              <a:t>với</a:t>
            </a:r>
            <a:r>
              <a:rPr lang="en-US" sz="1200" b="0" i="0" kern="1200" baseline="0">
                <a:solidFill>
                  <a:schemeClr val="tx1"/>
                </a:solidFill>
                <a:effectLst/>
                <a:latin typeface="+mn-lt"/>
                <a:ea typeface="+mn-ea"/>
                <a:cs typeface="+mn-cs"/>
              </a:rPr>
              <a:t> thanh chọn,</a:t>
            </a:r>
            <a:r>
              <a:rPr lang="en-US"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một </a:t>
            </a:r>
            <a:r>
              <a:rPr lang="en-US" sz="1200" b="1" i="0" kern="1200">
                <a:solidFill>
                  <a:schemeClr val="tx1"/>
                </a:solidFill>
                <a:effectLst/>
                <a:latin typeface="+mn-lt"/>
                <a:ea typeface="+mn-ea"/>
                <a:cs typeface="+mn-cs"/>
              </a:rPr>
              <a:t>ô</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cho nhập</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họ</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lên đến 20 ký tự chữ cái </a:t>
            </a:r>
            <a:r>
              <a:rPr lang="en-US" sz="1200" b="1" i="0" kern="1200">
                <a:solidFill>
                  <a:schemeClr val="tx1"/>
                </a:solidFill>
                <a:effectLst/>
                <a:latin typeface="+mn-lt"/>
                <a:ea typeface="+mn-ea"/>
                <a:cs typeface="+mn-cs"/>
              </a:rPr>
              <a:t>gồm</a:t>
            </a:r>
            <a:r>
              <a:rPr lang="en-US" sz="1200" b="1" i="0" kern="1200" baseline="0">
                <a:solidFill>
                  <a:schemeClr val="tx1"/>
                </a:solidFill>
                <a:effectLst/>
                <a:latin typeface="+mn-lt"/>
                <a:ea typeface="+mn-ea"/>
                <a:cs typeface="+mn-cs"/>
              </a:rPr>
              <a:t> cả</a:t>
            </a:r>
            <a:r>
              <a:rPr lang="vi-VN" sz="1200" b="1" i="0" kern="1200">
                <a:solidFill>
                  <a:schemeClr val="tx1"/>
                </a:solidFill>
                <a:effectLst/>
                <a:latin typeface="+mn-lt"/>
                <a:ea typeface="+mn-ea"/>
                <a:cs typeface="+mn-cs"/>
              </a:rPr>
              <a:t> ký tự gạch ngang (-)</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một </a:t>
            </a:r>
            <a:r>
              <a:rPr lang="en-US" sz="1200" b="0" i="0" kern="1200">
                <a:solidFill>
                  <a:schemeClr val="tx1"/>
                </a:solidFill>
                <a:effectLst/>
                <a:latin typeface="+mn-lt"/>
                <a:ea typeface="+mn-ea"/>
                <a:cs typeface="+mn-cs"/>
              </a:rPr>
              <a:t>ô</a:t>
            </a:r>
            <a:r>
              <a:rPr lang="en-US" sz="1200" b="0" i="0" kern="1200" baseline="0">
                <a:solidFill>
                  <a:schemeClr val="tx1"/>
                </a:solidFill>
                <a:effectLst/>
                <a:latin typeface="+mn-lt"/>
                <a:ea typeface="+mn-ea"/>
                <a:cs typeface="+mn-cs"/>
              </a:rPr>
              <a:t> cho nhập</a:t>
            </a:r>
            <a:r>
              <a:rPr lang="vi-VN" sz="1200" b="0" i="0" kern="1200">
                <a:solidFill>
                  <a:schemeClr val="tx1"/>
                </a:solidFill>
                <a:effectLst/>
                <a:latin typeface="+mn-lt"/>
                <a:ea typeface="+mn-ea"/>
                <a:cs typeface="+mn-cs"/>
              </a:rPr>
              <a:t> tên lên đến 20 ký tự chữ cái.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chữ cái không phân biệt hoa thường</a:t>
            </a:r>
            <a:r>
              <a:rPr lang="vi-VN" sz="1200" b="0" i="0" kern="1200">
                <a:solidFill>
                  <a:schemeClr val="tx1"/>
                </a:solidFill>
                <a:effectLst/>
                <a:latin typeface="+mn-lt"/>
                <a:ea typeface="+mn-ea"/>
                <a:cs typeface="+mn-cs"/>
              </a:rPr>
              <a:t>. Tất cả các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phải được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Dữ liệu</a:t>
            </a:r>
            <a:r>
              <a:rPr lang="en-US" sz="1200" b="0" i="0" kern="1200" baseline="0">
                <a:solidFill>
                  <a:schemeClr val="tx1"/>
                </a:solidFill>
                <a:effectLst/>
                <a:latin typeface="+mn-lt"/>
                <a:ea typeface="+mn-ea"/>
                <a:cs typeface="+mn-cs"/>
              </a:rPr>
              <a:t> đ</a:t>
            </a:r>
            <a:r>
              <a:rPr lang="vi-VN" sz="1200" b="0" i="0" kern="1200">
                <a:solidFill>
                  <a:schemeClr val="tx1"/>
                </a:solidFill>
                <a:effectLst/>
                <a:latin typeface="+mn-lt"/>
                <a:ea typeface="+mn-ea"/>
                <a:cs typeface="+mn-cs"/>
              </a:rPr>
              <a:t>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xác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nhận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nhấn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phím</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Enter. Nếu dữ liệu </a:t>
            </a:r>
            <a:r>
              <a:rPr lang="en-US" sz="1200" b="0" i="0" kern="1200">
                <a:solidFill>
                  <a:schemeClr val="tx1"/>
                </a:solidFill>
                <a:effectLst/>
                <a:latin typeface="+mn-lt"/>
                <a:ea typeface="+mn-ea"/>
                <a:cs typeface="+mn-cs"/>
              </a:rPr>
              <a:t>hợp</a:t>
            </a:r>
            <a:r>
              <a:rPr lang="en-US" sz="1200" b="0" i="0" kern="1200" baseline="0">
                <a:solidFill>
                  <a:schemeClr val="tx1"/>
                </a:solidFill>
                <a:effectLst/>
                <a:latin typeface="+mn-lt"/>
                <a:ea typeface="+mn-ea"/>
                <a:cs typeface="+mn-cs"/>
              </a:rPr>
              <a:t> lệ, </a:t>
            </a:r>
            <a:r>
              <a:rPr lang="vi-VN" sz="1200" b="0" i="0" kern="1200">
                <a:solidFill>
                  <a:schemeClr val="tx1"/>
                </a:solidFill>
                <a:effectLst/>
                <a:latin typeface="+mn-lt"/>
                <a:ea typeface="+mn-ea"/>
                <a:cs typeface="+mn-cs"/>
              </a:rPr>
              <a:t>hệ thống chuyển </a:t>
            </a:r>
            <a:r>
              <a:rPr lang="en-US" sz="1200" b="0" i="0" kern="1200">
                <a:solidFill>
                  <a:schemeClr val="tx1"/>
                </a:solidFill>
                <a:effectLst/>
                <a:latin typeface="+mn-lt"/>
                <a:ea typeface="+mn-ea"/>
                <a:cs typeface="+mn-cs"/>
              </a:rPr>
              <a:t>qua</a:t>
            </a:r>
            <a:r>
              <a:rPr lang="vi-VN" sz="1200" b="0" i="0" kern="1200">
                <a:solidFill>
                  <a:schemeClr val="tx1"/>
                </a:solidFill>
                <a:effectLst/>
                <a:latin typeface="+mn-lt"/>
                <a:ea typeface="+mn-ea"/>
                <a:cs typeface="+mn-cs"/>
              </a:rPr>
              <a:t> màn hình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công việc, nếu không, một thông báo lỗi được hiển thị</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Xác</a:t>
            </a:r>
            <a:r>
              <a:rPr lang="en-US" sz="1200" b="0" i="0" kern="1200" baseline="0">
                <a:solidFill>
                  <a:schemeClr val="tx1"/>
                </a:solidFill>
                <a:effectLst/>
                <a:latin typeface="+mn-lt"/>
                <a:ea typeface="+mn-ea"/>
                <a:cs typeface="+mn-cs"/>
              </a:rPr>
              <a:t> định các test condition và tập các testcase cho đặc tả trên.</a:t>
            </a:r>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Từ</a:t>
            </a:r>
            <a:r>
              <a:rPr lang="en-US" baseline="0"/>
              <a:t> đặc tả, cho thấy có nhiều test condition:...</a:t>
            </a:r>
            <a:endParaRPr lang="en-US" baseline="0"/>
          </a:p>
          <a:p>
            <a:r>
              <a:rPr lang="en-US" baseline="0"/>
              <a:t>Minh họa test condtion cho surname: </a:t>
            </a:r>
            <a:r>
              <a:rPr lang="en-US"/>
              <a:t>To test the surname field (test procedure):</a:t>
            </a:r>
            <a:endParaRPr lang="en-US"/>
          </a:p>
          <a:p>
            <a:pPr marL="171450" indent="-171450">
              <a:buFontTx/>
              <a:buChar char="-"/>
            </a:pPr>
            <a:r>
              <a:rPr lang="en-US"/>
              <a:t>Navigate the system to the appropriate input screen,</a:t>
            </a:r>
            <a:endParaRPr lang="en-US"/>
          </a:p>
          <a:p>
            <a:pPr marL="171450" indent="-171450">
              <a:buFontTx/>
              <a:buChar char="-"/>
            </a:pPr>
            <a:r>
              <a:rPr lang="en-US"/>
              <a:t>select a title,</a:t>
            </a:r>
            <a:endParaRPr lang="en-US"/>
          </a:p>
          <a:p>
            <a:pPr marL="171450" indent="-171450">
              <a:buFontTx/>
              <a:buChar char="-"/>
            </a:pPr>
            <a:r>
              <a:rPr lang="en-US"/>
              <a:t>tab to the surname field (all this would be setting the </a:t>
            </a:r>
            <a:r>
              <a:rPr lang="en-US" b="1"/>
              <a:t>test precondition</a:t>
            </a:r>
            <a:r>
              <a:rPr lang="en-US"/>
              <a:t>)</a:t>
            </a:r>
            <a:endParaRPr lang="en-US"/>
          </a:p>
          <a:p>
            <a:pPr marL="171450" indent="-171450">
              <a:buFontTx/>
              <a:buChar char="-"/>
            </a:pPr>
            <a:r>
              <a:rPr lang="en-US" b="1"/>
              <a:t>Enter a value</a:t>
            </a:r>
            <a:r>
              <a:rPr lang="en-US"/>
              <a:t> (the first part of the set of input values)</a:t>
            </a:r>
            <a:endParaRPr lang="en-US"/>
          </a:p>
          <a:p>
            <a:pPr marL="171450" indent="-171450">
              <a:buFontTx/>
              <a:buChar char="-"/>
            </a:pPr>
            <a:r>
              <a:rPr lang="en-US"/>
              <a:t>Tab to the first name field and enter a value (the second part of the set of input values that we need because all fields must be completed)</a:t>
            </a:r>
            <a:endParaRPr lang="en-US"/>
          </a:p>
          <a:p>
            <a:pPr marL="171450" indent="-171450">
              <a:buFontTx/>
              <a:buChar char="-"/>
            </a:pPr>
            <a:r>
              <a:rPr lang="en-US"/>
              <a:t>Press the Enter key. </a:t>
            </a:r>
            <a:endParaRPr lang="en-US"/>
          </a:p>
          <a:p>
            <a:pPr marL="171450" indent="-171450">
              <a:buFontTx/>
              <a:buChar char="-"/>
            </a:pPr>
            <a:r>
              <a:rPr lang="en-US"/>
              <a:t>The system should either move on to the job input screen (if the data we input was valid) or display an error message (if the input data was not valid). Of course, we would need to test both of these cases.</a:t>
            </a:r>
            <a:endParaRPr lang="en-US"/>
          </a:p>
          <a:p>
            <a:pPr marL="0" indent="0">
              <a:buFontTx/>
              <a:buNone/>
            </a:pPr>
            <a:r>
              <a:rPr lang="en-US"/>
              <a:t>Test case: còn</a:t>
            </a:r>
            <a:r>
              <a:rPr lang="en-US" baseline="0"/>
              <a:t> có thể có nhiều TC khác nữa, mục tiêu của cta là dùng các kỹ thuật tk TC một cách có hệ thống để làm giảm số TC mà vẫn đạt được mức độ tin cậy mong đợi trong PM đang dc test.</a:t>
            </a:r>
            <a:endParaRPr lang="en-US"/>
          </a:p>
          <a:p>
            <a:pPr marL="171450" indent="-171450">
              <a:buFontTx/>
              <a:buChar char="-"/>
            </a:pPr>
            <a:r>
              <a:rPr lang="en-US"/>
              <a:t>3 TC là</a:t>
            </a:r>
            <a:r>
              <a:rPr lang="en-US" baseline="0"/>
              <a:t> valid (mặc dù tên không pb được nam nữ)</a:t>
            </a:r>
            <a:endParaRPr lang="en-US" baseline="0"/>
          </a:p>
          <a:p>
            <a:pPr marL="171450" indent="-171450">
              <a:buFontTx/>
              <a:buChar char="-"/>
            </a:pPr>
            <a:r>
              <a:rPr lang="en-US" baseline="0"/>
              <a:t>3 TC sau là invalid</a:t>
            </a:r>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a:t>
            </a:r>
            <a:r>
              <a:rPr lang="en-US" baseline="0"/>
              <a:t> sử chức năng input được đặc tả nằm trong menu:</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a:t>Test procedure sẽ</a:t>
            </a:r>
            <a:r>
              <a:rPr lang="en-US" baseline="0"/>
              <a:t> tập hợp tất cả các TC có liên quan trong 1 yếu tố đặc tả lại với nhau để chúng có thể thực hiện với nhau như 1 khối, sẽ có input hợp lệ và không hợp lệ (sau này có thể dùng cho CodeUI test):</a:t>
            </a:r>
            <a:endParaRPr lang="en-US" baseline="0"/>
          </a:p>
          <a:p>
            <a:r>
              <a:rPr lang="en-US" baseline="0"/>
              <a:t>(1)</a:t>
            </a:r>
            <a:r>
              <a:rPr lang="en-US" baseline="0">
                <a:sym typeface="Wingdings" panose="05000000000000000000" pitchFamily="2" charset="2"/>
              </a:rPr>
              <a:t>(4) là các thao tác </a:t>
            </a:r>
            <a:r>
              <a:rPr lang="en-US" b="1"/>
              <a:t>test precondition</a:t>
            </a:r>
            <a:endParaRPr lang="en-US" b="1"/>
          </a:p>
          <a:p>
            <a:r>
              <a:rPr lang="en-US" b="0"/>
              <a:t>(6) cần</a:t>
            </a:r>
            <a:r>
              <a:rPr lang="en-US" b="0" baseline="0"/>
              <a:t> phải nhập vì yêu cầu “</a:t>
            </a:r>
            <a:r>
              <a:rPr lang="en-US"/>
              <a:t>all fields must be completed”</a:t>
            </a:r>
            <a:endParaRPr lang="en-US" b="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a:solidFill>
                  <a:schemeClr val="tx1"/>
                </a:solidFill>
              </a:rPr>
              <a:t>Một siêu thị có 1 chương trình khuyến mãi dành cho tất cả các khách hàng. Những KH thân thiết khi mua hàng có thể được giảm giá thêm trên tất cả hóa đơn mua hàng (luật 3) hay tích lũy điểm (rule 4) để có thể chuyển thành phiếu quà tặng hoặc chuyển thành những điểm tương đương  cho những chương trình khuyến mại khác. Những KH không có thẻ KH thân thiết chỉ nhận được khuyến mãi nếu họ mua hơn 100 đ cho bất kỳ lần mua nào (luật 2), ngược lại chỉ có những khuyến mại đặc biệt áp dụng cho tất cả các khách hàng (luật 1)</a:t>
            </a:r>
            <a:endParaRPr lang="en-US" baseline="0">
              <a:solidFill>
                <a:srgbClr val="0070C0"/>
              </a:solidFill>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decision table we can determine test cases by setting values for the </a:t>
            </a:r>
            <a:endParaRPr lang="en-US"/>
          </a:p>
          <a:p>
            <a:r>
              <a:rPr lang="en-US"/>
              <a:t>conditions and determining the expected output, e.g. from rule 1 we could input a</a:t>
            </a:r>
            <a:endParaRPr lang="en-US"/>
          </a:p>
          <a:p>
            <a:r>
              <a:rPr lang="en-US"/>
              <a:t>normal customer with a £50 transaction and check that no discount was applied.</a:t>
            </a:r>
            <a:endParaRPr lang="en-US"/>
          </a:p>
          <a:p>
            <a:r>
              <a:rPr lang="en-US"/>
              <a:t>The same customer with a £150 transaction (rule 2) should attract a discount.</a:t>
            </a:r>
            <a:endParaRPr lang="en-US"/>
          </a:p>
          <a:p>
            <a:r>
              <a:rPr lang="en-US"/>
              <a:t>Thus we can see that each column of the decision table represents a possible </a:t>
            </a:r>
            <a:endParaRPr lang="en-US"/>
          </a:p>
          <a:p>
            <a:r>
              <a:rPr lang="en-US"/>
              <a:t>test case.</a:t>
            </a:r>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Exercise 4.3 (p102)</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Hệ</a:t>
            </a:r>
            <a:r>
              <a:rPr lang="en-US" baseline="0"/>
              <a:t> thống check kiểm từ 2 người chấm bài độc lập. Hệ thống cho nhập điểm của bài thi từ 2 người chấm. Bài thi có 5 phần, mỗi phần 20 câu. Nếu khác biệt điểm &gt;3 ở bất kỳ phần nào hoặc tổng điểm &gt;10 thì bài đó sẽ đuợc đánh dấu để recheck.</a:t>
            </a: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The partitions would be: (vẽ</a:t>
            </a:r>
            <a:r>
              <a:rPr lang="en-US" baseline="0"/>
              <a:t> hình)</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scores: 0–20;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paper totals: 0–100;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differences:0–3 and &gt; 3;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total differences: 0–10 and &gt; 10.</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Boundary values would be: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scores: −1, 0 and 20, 21;</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paper totals: −1, 0 and 100, 101;</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differences between question scores for different markers: −1, 0 and 2, 3, 4;</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total differences between different markers: −1, 0</a:t>
            </a:r>
            <a:r>
              <a:rPr lang="en-US" baseline="0"/>
              <a:t> </a:t>
            </a:r>
            <a:r>
              <a:rPr lang="en-US"/>
              <a:t>and 10, 11.</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vi-VN" sz="1200" b="0" i="0" kern="1200">
                <a:solidFill>
                  <a:schemeClr val="tx1"/>
                </a:solidFill>
                <a:effectLst/>
                <a:latin typeface="+mn-lt"/>
                <a:ea typeface="+mn-ea"/>
                <a:cs typeface="+mn-cs"/>
              </a:rPr>
              <a:t>Trong trường hợp này, mặc dù -1, 0 xảy ra nhiều lần</a:t>
            </a:r>
            <a:r>
              <a:rPr lang="en-US" sz="1200" b="0" i="0" kern="1200">
                <a:solidFill>
                  <a:schemeClr val="tx1"/>
                </a:solidFill>
                <a:effectLst/>
                <a:latin typeface="+mn-lt"/>
                <a:ea typeface="+mn-ea"/>
                <a:cs typeface="+mn-cs"/>
              </a:rPr>
              <a:t> nhưng</a:t>
            </a:r>
            <a:r>
              <a:rPr lang="en-US" sz="1200" b="0" i="0" kern="1200" baseline="0">
                <a:solidFill>
                  <a:schemeClr val="tx1"/>
                </a:solidFill>
                <a:effectLst/>
                <a:latin typeface="+mn-lt"/>
                <a:ea typeface="+mn-ea"/>
                <a:cs typeface="+mn-cs"/>
              </a:rPr>
              <a:t> cũng phải test lại</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vì</a:t>
            </a:r>
            <a:r>
              <a:rPr lang="en-US" sz="1200" b="0" i="0" kern="1200" baseline="0">
                <a:solidFill>
                  <a:schemeClr val="tx1"/>
                </a:solidFill>
                <a:effectLst/>
                <a:latin typeface="+mn-lt"/>
                <a:ea typeface="+mn-ea"/>
                <a:cs typeface="+mn-cs"/>
              </a:rPr>
              <a:t> bộ này </a:t>
            </a:r>
            <a:r>
              <a:rPr lang="vi-VN" sz="1200" b="0" i="0" kern="1200">
                <a:solidFill>
                  <a:schemeClr val="tx1"/>
                </a:solidFill>
                <a:effectLst/>
                <a:latin typeface="+mn-lt"/>
                <a:ea typeface="+mn-ea"/>
                <a:cs typeface="+mn-cs"/>
              </a:rPr>
              <a:t>có thể được áp dụng đến các </a:t>
            </a:r>
            <a:r>
              <a:rPr lang="en-US" sz="1200" b="0" i="0" kern="1200">
                <a:solidFill>
                  <a:schemeClr val="tx1"/>
                </a:solidFill>
                <a:effectLst/>
                <a:latin typeface="+mn-lt"/>
                <a:ea typeface="+mn-ea"/>
                <a:cs typeface="+mn-cs"/>
              </a:rPr>
              <a:t>phần</a:t>
            </a:r>
            <a:r>
              <a:rPr lang="vi-VN" sz="1200" b="0" i="0" kern="1200">
                <a:solidFill>
                  <a:schemeClr val="tx1"/>
                </a:solidFill>
                <a:effectLst/>
                <a:latin typeface="+mn-lt"/>
                <a:ea typeface="+mn-ea"/>
                <a:cs typeface="+mn-cs"/>
              </a:rPr>
              <a:t> khác nhau của chương trình</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In this case, although the −1, 0, 1 values occur several times, they may be applied</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to different parts of the program (e.g. the question score checks will probably be</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in a different part of the program from the total score checks) so we may need to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repeat these values in the boundary tests.</a:t>
            </a:r>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Selecting test cases is the single most important task that software testers do and equivalence partitioning, sometimes called equivalence classing, is the means by which they do it. Equivalence partitioning is the process of methodically reducing the huge (infinite) set of possible test cases into a much smaller, but still equally effective, set.</a:t>
            </a:r>
            <a:endParaRPr lang="en-US"/>
          </a:p>
          <a:p>
            <a:r>
              <a:rPr lang="en-US"/>
              <a:t>Remember the Windows Calculator example from </a:t>
            </a:r>
            <a:r>
              <a:rPr lang="en-US">
                <a:hlinkClick r:id="rId3" action="ppaction://hlinkfile"/>
              </a:rPr>
              <a:t>Chapter 3</a:t>
            </a:r>
            <a:r>
              <a:rPr lang="en-US"/>
              <a:t>? It's impossible to test all the cases of adding two numbers together. Equivalence partitioning provides a systematic means for selecting the values that matter and ignoring the ones that don't.</a:t>
            </a:r>
            <a:endParaRPr lang="en-US"/>
          </a:p>
          <a:p>
            <a:r>
              <a:rPr lang="en-US"/>
              <a:t>For example, without knowing anything more about equivalence partitioning, would you think that if you tested 1+1, 1+2, 1+3, and 1+4 that you'd need to test 1+5 and 1+6? Do you think you could safely assume that they'd work?</a:t>
            </a:r>
            <a:endParaRPr lang="en-US"/>
          </a:p>
          <a:p>
            <a:r>
              <a:rPr lang="en-US"/>
              <a:t>How about 1+99999999999999999999999999999999 (the maximum number you can type in)? Is this test case maybe a little different than the others, maybe in a different class, a different equivalence partition? If you had the choice, would you include it or 1+13?</a:t>
            </a:r>
            <a:endParaRPr lang="en-US"/>
          </a:p>
          <a:p>
            <a:r>
              <a:rPr lang="en-US"/>
              <a:t>See, you're already starting to think like a software tester!</a:t>
            </a:r>
            <a:endParaRPr lang="en-US"/>
          </a:p>
          <a:p>
            <a:r>
              <a:rPr lang="en-US"/>
              <a:t>NOTE</a:t>
            </a:r>
            <a:endParaRPr lang="en-US"/>
          </a:p>
          <a:p>
            <a:r>
              <a:rPr lang="en-US"/>
              <a:t>An equivalence class or equivalence partition is a set of test cases that tests the same thing or reveals the same bug.</a:t>
            </a:r>
            <a:endParaRPr lang="en-US"/>
          </a:p>
          <a:p>
            <a:br>
              <a:rPr lang="en-US"/>
            </a:br>
            <a:r>
              <a:rPr lang="en-US"/>
              <a:t>What is the difference between 1+99999999999999999999999999999999 and 1+13? In the case of 1+13, it looks like a standard simple addition, a lot like 1+5 or 1+392. However, 1+999... is way out there, on the edge. If you enter the largest possible number and then add 1 to it, something bad might happenpossibly a bug. This extreme case is in a unique partition, a different one from the normal partition of regular numbers.</a:t>
            </a:r>
            <a:endParaRPr lang="en-US"/>
          </a:p>
          <a:p>
            <a:r>
              <a:rPr lang="en-US"/>
              <a:t>NOTE</a:t>
            </a:r>
            <a:endParaRPr lang="en-US"/>
          </a:p>
          <a:p>
            <a:r>
              <a:rPr lang="en-US"/>
              <a:t>When looking for equivalence partitions, think about ways to group similar inputs, similar outputs, and similar operation of the software. These groups are your equivalence partitions.</a:t>
            </a:r>
            <a:endParaRPr lang="en-US"/>
          </a:p>
          <a:p>
            <a:br>
              <a:rPr lang="en-US"/>
            </a:br>
            <a:r>
              <a:rPr lang="en-US"/>
              <a:t>Look at a few examples:</a:t>
            </a:r>
            <a:endParaRPr lang="en-US"/>
          </a:p>
          <a:p>
            <a:r>
              <a:rPr lang="en-US"/>
              <a:t>In the case of adding two numbers together, there seemed to be a distinct difference between testing 1+13 and 1+99999999999999999999999999999999. Call it a gut feeling, but one seemed to be normal addition and the other seemed to be risky. That gut feeling is right. A program would have to handle the addition of 1 to a maxed-out number differently than the addition of two small numbers. It would need to handle an overflow condition. These two cases, because the software most likely operates on them differently, are in different equivalence partitions.</a:t>
            </a:r>
            <a:endParaRPr lang="en-US"/>
          </a:p>
          <a:p>
            <a:r>
              <a:rPr lang="en-US"/>
              <a:t>If you have some programming experience, you might be thinking of several more "special" numbers that could cause the software to operate differently. If you're not a programmer, don't worryyou'll learn the techniques very shortly and be able to apply them without having to understand the code in detail.</a:t>
            </a:r>
            <a:endParaRPr lang="en-US"/>
          </a:p>
          <a:p>
            <a:r>
              <a:rPr lang="en-US">
                <a:hlinkClick r:id="rId4" action="ppaction://hlinkfile"/>
              </a:rPr>
              <a:t>Figure 5.3</a:t>
            </a:r>
            <a:r>
              <a:rPr lang="en-US"/>
              <a:t> shows the Calculator's Edit menu selected to display the copy and paste commands. There are five ways to perform each function. For copy, you click the Copy menu item, type c or C when the menu is displayed, or press Ctrl+c or Ctrl+Shift+c. Each input path copies the current number into the Clipboardthey perform the same output and produce the same result.</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If your job is to test the copy command, you could partition these five input paths down to three: Clicking the command on the menu, typing a c, or pressing Ctrl+c. As you grow more confident with the software's quality and know that the copy function, no matter how it's enabled, is working properly, you might even partition these down into a single partition, maybe Ctrl+c.</a:t>
            </a:r>
            <a:endParaRPr lang="en-US"/>
          </a:p>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855E3237-813F-429A-9267-6777083CECE3}" type="slidenum">
              <a:rPr lang="en-US" sz="1200" smtClean="0"/>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 Mixed: lẫn lộn, pha trộn</a:t>
            </a:r>
            <a:endParaRPr lang="en-US"/>
          </a:p>
          <a:p>
            <a:pPr>
              <a:buFontTx/>
              <a:buChar char="-"/>
            </a:pPr>
            <a:r>
              <a:rPr lang="en-US"/>
              <a:t>Embedded: gắn vào, nhúng vào</a:t>
            </a:r>
            <a:endParaRPr lang="en-US"/>
          </a:p>
          <a:p>
            <a:pPr>
              <a:buFontTx/>
              <a:buChar char="-"/>
            </a:pPr>
            <a:endParaRPr lang="en-US"/>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6D0BA88E-F8DD-43B5-8B0E-5D2B829F39A8}" type="slidenum">
              <a:rPr lang="en-US" sz="1200" smtClean="0"/>
            </a:fld>
            <a:endParaRPr lang="en-US" sz="120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a:t>Giải thích trong Testing Computer Software p128...</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Don't forget equivalence classes for invalid Inputs </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This is often your best source of bugs. Few programmers thoroughly test the program's responses to invalid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or unexpected inputs. Therefore, the more types of invalid input you check, the more errors you will find. As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an example, for a program that is supposed to accept any number between 1 and 99, there are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at least four equivalence classes: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 Any number between 1 and 99 is valid input.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 Any number less than 1 is too small. This includes 0 and all negative numbers.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 Any number greater than 99 is too big.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  If it's not a number, it's not accepted. (Is this true for all non-numbers?)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Organize your classifications In a table or an outline</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You will find so many input and output conditions and equivalence classes associated with them, that you'l </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need a way to organize them. We use two approaches. Sometimes we put everything into a big table, liki </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Figure 7.1. Sometimes we use an outline format, as in Figure 7.2. Note that in both cases, for every input anc </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output event, you should leave room for invalid equivalence classes as well as valid ones.  </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Both approaches, table and outline, are good. There are advantages and drawbacks to each.  </a:t>
            </a:r>
            <a:endParaRPr lang="en-US" b="0" baseline="0"/>
          </a:p>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a:t>(Testing Computer S).</a:t>
            </a:r>
            <a:endParaRPr lang="en-US" baseline="0"/>
          </a:p>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Có</a:t>
            </a:r>
            <a:r>
              <a:rPr lang="en-US" baseline="0"/>
              <a:t> thể áp dụng 2 kỹ thuật này nhiều lần cho cùng 1 mục đặc tả.</a:t>
            </a:r>
            <a:endParaRPr lang="en-US" baseline="0"/>
          </a:p>
          <a:p>
            <a:pPr marL="628650" lvl="1" indent="-171450">
              <a:buFontTx/>
              <a:buChar char="-"/>
            </a:pPr>
            <a:r>
              <a:rPr lang="en-US" baseline="0"/>
              <a:t>VD/ </a:t>
            </a:r>
            <a:r>
              <a:rPr lang="vi-VN" sz="1200" b="0" i="0" kern="1200">
                <a:solidFill>
                  <a:schemeClr val="tx1"/>
                </a:solidFill>
                <a:effectLst/>
                <a:latin typeface="+mn-lt"/>
                <a:ea typeface="+mn-ea"/>
                <a:cs typeface="+mn-cs"/>
              </a:rPr>
              <a:t>một hệ thống điện thoại nội bộ cho một công ty với 200 máy điện thoại</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với</a:t>
            </a:r>
            <a:r>
              <a:rPr lang="en-US" sz="1200" b="0" i="0" kern="1200" baseline="0">
                <a:solidFill>
                  <a:schemeClr val="tx1"/>
                </a:solidFill>
                <a:effectLst/>
                <a:latin typeface="+mn-lt"/>
                <a:ea typeface="+mn-ea"/>
                <a:cs typeface="+mn-cs"/>
              </a:rPr>
              <a:t> số nội bộ gồm có</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3 chữ số </a:t>
            </a:r>
            <a:r>
              <a:rPr lang="en-US" sz="1200" b="1" i="0" kern="1200">
                <a:solidFill>
                  <a:schemeClr val="tx1"/>
                </a:solidFill>
                <a:effectLst/>
                <a:latin typeface="+mn-lt"/>
                <a:ea typeface="+mn-ea"/>
                <a:cs typeface="+mn-cs"/>
              </a:rPr>
              <a:t>từ</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100</a:t>
            </a:r>
            <a:r>
              <a:rPr lang="en-US" sz="1200" b="1" i="0" kern="1200">
                <a:solidFill>
                  <a:schemeClr val="tx1"/>
                </a:solidFill>
                <a:effectLst/>
                <a:latin typeface="+mn-lt"/>
                <a:ea typeface="+mn-ea"/>
                <a:cs typeface="+mn-cs"/>
              </a:rPr>
              <a:t> đến</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699</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thì phân vùng tương đương và giá trị biên như sau:</a:t>
            </a:r>
            <a:endParaRPr lang="en-US" sz="1200" b="0" i="0" kern="1200" baseline="0">
              <a:solidFill>
                <a:schemeClr val="tx1"/>
              </a:solidFill>
              <a:effectLst/>
              <a:latin typeface="+mn-lt"/>
              <a:ea typeface="+mn-ea"/>
              <a:cs typeface="+mn-cs"/>
            </a:endParaRPr>
          </a:p>
          <a:p>
            <a:pPr marL="1085850" lvl="2" indent="-171450">
              <a:buFontTx/>
              <a:buChar char="-"/>
            </a:pPr>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a:solidFill>
                  <a:schemeClr val="tx1"/>
                </a:solidFill>
                <a:effectLst/>
                <a:latin typeface="+mn-lt"/>
                <a:ea typeface="+mn-ea"/>
                <a:cs typeface="+mn-cs"/>
              </a:rPr>
              <a:t>Một </a:t>
            </a:r>
            <a:r>
              <a:rPr lang="en-US" sz="1200" b="0" i="0" kern="1200">
                <a:solidFill>
                  <a:schemeClr val="tx1"/>
                </a:solidFill>
                <a:effectLst/>
                <a:latin typeface="+mn-lt"/>
                <a:ea typeface="+mn-ea"/>
                <a:cs typeface="+mn-cs"/>
              </a:rPr>
              <a:t>test case</a:t>
            </a:r>
            <a:r>
              <a:rPr lang="vi-VN" sz="1200" b="0" i="0" kern="1200">
                <a:solidFill>
                  <a:schemeClr val="tx1"/>
                </a:solidFill>
                <a:effectLst/>
                <a:latin typeface="+mn-lt"/>
                <a:ea typeface="+mn-ea"/>
                <a:cs typeface="+mn-cs"/>
              </a:rPr>
              <a:t> có thể kiểm tra nhiều hơn một phân vùng</a:t>
            </a:r>
            <a:r>
              <a:rPr lang="en-US" sz="1200" b="0" i="0" kern="1200">
                <a:solidFill>
                  <a:schemeClr val="tx1"/>
                </a:solidFill>
                <a:effectLst/>
                <a:latin typeface="+mn-lt"/>
                <a:ea typeface="+mn-ea"/>
                <a:cs typeface="+mn-cs"/>
              </a:rPr>
              <a:t>/biên, NHƯ</a:t>
            </a:r>
            <a:r>
              <a:rPr lang="en-US" sz="1200" b="0" i="0" kern="1200" baseline="0">
                <a:solidFill>
                  <a:schemeClr val="tx1"/>
                </a:solidFill>
                <a:effectLst/>
                <a:latin typeface="+mn-lt"/>
                <a:ea typeface="+mn-ea"/>
                <a:cs typeface="+mn-cs"/>
              </a:rPr>
              <a:t> VẬY LÀM GIẢM SỐ TEST CASE TỔNG CỘNG.</a:t>
            </a:r>
            <a:endParaRPr lang="en-US" sz="1200" b="0" i="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aseline="0"/>
              <a:t>VD/ trường hợp tài khoản ngân hàng, test case với số dư là 500 thì test dc phân hoạch [100,999.99] và phân hoạch output 5%.</a:t>
            </a:r>
            <a:endParaRPr lang="en-US"/>
          </a:p>
          <a:p>
            <a:pPr marL="628650" lvl="1" indent="-171450">
              <a:buFontTx/>
              <a:buChar char="-"/>
            </a:pPr>
            <a:r>
              <a:rPr lang="en-US" b="0" i="0" kern="1200">
                <a:solidFill>
                  <a:schemeClr val="tx1"/>
                </a:solidFill>
                <a:effectLst/>
                <a:latin typeface="+mn-lt"/>
                <a:ea typeface="+mn-ea"/>
                <a:cs typeface="+mn-cs"/>
              </a:rPr>
              <a:t>VD/Số</a:t>
            </a:r>
            <a:r>
              <a:rPr lang="en-US" b="0" i="0" kern="1200" baseline="0">
                <a:solidFill>
                  <a:schemeClr val="tx1"/>
                </a:solidFill>
                <a:effectLst/>
                <a:latin typeface="+mn-lt"/>
                <a:ea typeface="+mn-ea"/>
                <a:cs typeface="+mn-cs"/>
              </a:rPr>
              <a:t> 409 </a:t>
            </a:r>
            <a:r>
              <a:rPr lang="vi-VN" sz="1200" b="0" i="0" kern="1200">
                <a:solidFill>
                  <a:schemeClr val="tx1"/>
                </a:solidFill>
                <a:effectLst/>
                <a:latin typeface="+mn-lt"/>
                <a:ea typeface="+mn-ea"/>
                <a:cs typeface="+mn-cs"/>
              </a:rPr>
              <a:t>sẽ thử nghiệm </a:t>
            </a:r>
            <a:r>
              <a:rPr lang="en-US" sz="1200" b="0" i="0" kern="1200">
                <a:solidFill>
                  <a:schemeClr val="tx1"/>
                </a:solidFill>
                <a:effectLst/>
                <a:latin typeface="+mn-lt"/>
                <a:ea typeface="+mn-ea"/>
                <a:cs typeface="+mn-cs"/>
              </a:rPr>
              <a:t>4 </a:t>
            </a:r>
            <a:r>
              <a:rPr lang="vi-VN" sz="1200" b="0" i="0" kern="1200">
                <a:solidFill>
                  <a:schemeClr val="tx1"/>
                </a:solidFill>
                <a:effectLst/>
                <a:latin typeface="+mn-lt"/>
                <a:ea typeface="+mn-ea"/>
                <a:cs typeface="+mn-cs"/>
              </a:rPr>
              <a:t>phân vùng hợp lệ: chữ số, số lượng các chữ số, phạm vi hợp lệ, và phân vùng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đươc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sử</a:t>
            </a:r>
            <a:r>
              <a:rPr lang="en-US" sz="1200" b="0" i="0" kern="1200" baseline="0">
                <a:solidFill>
                  <a:schemeClr val="tx1"/>
                </a:solidFill>
                <a:effectLst/>
                <a:latin typeface="+mn-lt"/>
                <a:ea typeface="+mn-ea"/>
                <a:cs typeface="+mn-cs"/>
              </a:rPr>
              <a:t> dụng’.</a:t>
            </a:r>
            <a:endParaRPr lang="en-US" sz="1200" b="0" i="0" kern="1200" baseline="0">
              <a:solidFill>
                <a:schemeClr val="tx1"/>
              </a:solidFill>
              <a:effectLst/>
              <a:latin typeface="+mn-lt"/>
              <a:ea typeface="+mn-ea"/>
              <a:cs typeface="+mn-cs"/>
            </a:endParaRPr>
          </a:p>
          <a:p>
            <a:pPr marL="171450" lvl="0" indent="-171450">
              <a:buFontTx/>
              <a:buChar char="-"/>
            </a:pPr>
            <a:r>
              <a:rPr lang="en-US"/>
              <a:t>Có</a:t>
            </a:r>
            <a:r>
              <a:rPr lang="en-US" baseline="0"/>
              <a:t> 2 trường phái về giá trị biên:</a:t>
            </a:r>
            <a:endParaRPr lang="en-US" baseline="0"/>
          </a:p>
          <a:p>
            <a:pPr marL="628650" lvl="1" indent="-171450">
              <a:buFontTx/>
              <a:buChar char="-"/>
            </a:pPr>
            <a:r>
              <a:rPr lang="en-US" baseline="0"/>
              <a:t>Nếu xem biên như là một đường chia giữa 2 giá trị thì giá trị thật sự nằm ở hai bên biên (bản thân biên không có giá trị) – 2 giá trị</a:t>
            </a: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defRPr/>
            </a:pPr>
            <a:r>
              <a:rPr lang="en-US" baseline="0"/>
              <a:t>VD/ giá trị thuộc khoảng [1,99] thì biên là 0,1;99,100.</a:t>
            </a:r>
            <a:endParaRPr lang="en-US" baseline="0"/>
          </a:p>
          <a:p>
            <a:pPr marL="628650" lvl="1" indent="-171450">
              <a:buFontTx/>
              <a:buChar char="-"/>
            </a:pPr>
            <a:r>
              <a:rPr lang="en-US" baseline="0"/>
              <a:t>Xem biên là một giá trị thực, thông thường là giá trị trong valid partition – 3 giá trị. Luật: lấy chính gtri biên và 2 gtri 2 bên gần với nó nhất.</a:t>
            </a:r>
            <a:endParaRPr lang="en-US" baseline="0"/>
          </a:p>
          <a:p>
            <a:pPr marL="1085850" lvl="2" indent="-171450">
              <a:buFontTx/>
              <a:buChar char="-"/>
            </a:pPr>
            <a:r>
              <a:rPr lang="en-US" baseline="0"/>
              <a:t>VD/ giá trị thuộc khoảng [1,99] thì biên là 0,1,2;98,99,100.</a:t>
            </a:r>
            <a:endParaRPr lang="en-US" baseline="0"/>
          </a:p>
          <a:p>
            <a:pPr marL="171450" lvl="0" indent="-171450">
              <a:buFontTx/>
              <a:buChar char="-"/>
            </a:pPr>
            <a:r>
              <a:rPr lang="en-US" baseline="0"/>
              <a:t>Hướng tiếp cận nào tốt hơn?</a:t>
            </a:r>
            <a:endParaRPr lang="en-US" baseline="0"/>
          </a:p>
          <a:p>
            <a:pPr marL="628650" lvl="1" indent="-171450">
              <a:buFontTx/>
              <a:buChar char="-"/>
            </a:pPr>
            <a:r>
              <a:rPr lang="en-US" baseline="0"/>
              <a:t>Nếu cta dùng hướng tiếp cận 2 giá trị kết hợp với EP thì sẽ hiệu quả bằng hoặc hơn một chút so với hướng tiếp cận 3 giá trị. Ebook này dùng cách 2 giá trị.</a:t>
            </a:r>
            <a:endParaRPr lang="en-US" baseline="0"/>
          </a:p>
          <a:p>
            <a:pPr marL="628650" lvl="1" indent="-171450">
              <a:buFontTx/>
              <a:buChar char="-"/>
            </a:pPr>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Càn</a:t>
            </a:r>
            <a:r>
              <a:rPr lang="en-US" baseline="0"/>
              <a:t>g nhiều test condition được bao gồm trong 1 test case thì càng ít test case để bao gồm tất cả các condition</a:t>
            </a:r>
            <a:endParaRPr lang="en-US" baseline="0"/>
          </a:p>
          <a:p>
            <a:pPr marL="628650" lvl="1" indent="-171450">
              <a:buFontTx/>
              <a:buChar char="-"/>
            </a:pPr>
            <a:r>
              <a:rPr lang="en-US" baseline="0"/>
              <a:t>Cách làm này tốt nhất cho các positive test và cho các test mà ta tin tưởng nó sẽ pass. Tuy nhiên khi nó fail, cta phải tìm hiểu condition nào bị fail (khó). Cần có sự cân bằng, đừng quá ít hay quá nhiều condition cho 1 test case.</a:t>
            </a:r>
            <a:endParaRPr lang="en-US" baseline="0"/>
          </a:p>
          <a:p>
            <a:pPr marL="628650" lvl="1" indent="-171450">
              <a:buFontTx/>
              <a:buChar char="-"/>
            </a:pPr>
            <a:r>
              <a:rPr lang="en-US" baseline="0"/>
              <a:t>VD/ Dùng lại vd tài khoản NH, test case là KH mới với số dư là 500...</a:t>
            </a:r>
            <a:endParaRPr lang="en-US" baseline="0"/>
          </a:p>
          <a:p>
            <a:pPr marL="171450" lvl="0" indent="-171450">
              <a:buFontTx/>
              <a:buChar char="-"/>
            </a:pPr>
            <a:r>
              <a:rPr lang="vi-VN" sz="1200" b="0" i="0" kern="1200">
                <a:solidFill>
                  <a:schemeClr val="tx1"/>
                </a:solidFill>
                <a:effectLst/>
                <a:latin typeface="+mn-lt"/>
                <a:ea typeface="+mn-ea"/>
                <a:cs typeface="+mn-cs"/>
              </a:rPr>
              <a:t>Với </a:t>
            </a:r>
            <a:r>
              <a:rPr lang="en-US" sz="1200" b="0" i="0" kern="1200">
                <a:solidFill>
                  <a:schemeClr val="tx1"/>
                </a:solidFill>
                <a:effectLst/>
                <a:latin typeface="+mn-lt"/>
                <a:ea typeface="+mn-ea"/>
                <a:cs typeface="+mn-cs"/>
              </a:rPr>
              <a:t>test case</a:t>
            </a:r>
            <a:r>
              <a:rPr lang="en-US" sz="1200" b="0" i="0" kern="1200" baseline="0">
                <a:solidFill>
                  <a:schemeClr val="tx1"/>
                </a:solidFill>
                <a:effectLst/>
                <a:latin typeface="+mn-lt"/>
                <a:ea typeface="+mn-ea"/>
                <a:cs typeface="+mn-cs"/>
              </a:rPr>
              <a:t> boundary</a:t>
            </a:r>
            <a:r>
              <a:rPr lang="vi-VN" sz="1200" b="0" i="0" kern="1200">
                <a:solidFill>
                  <a:schemeClr val="tx1"/>
                </a:solidFill>
                <a:effectLst/>
                <a:latin typeface="+mn-lt"/>
                <a:ea typeface="+mn-ea"/>
                <a:cs typeface="+mn-cs"/>
              </a:rPr>
              <a:t>, có thể kết hợp tất cả các </a:t>
            </a:r>
            <a:r>
              <a:rPr lang="en-US" sz="1200" b="0" i="0" kern="1200">
                <a:solidFill>
                  <a:schemeClr val="tx1"/>
                </a:solidFill>
                <a:effectLst/>
                <a:latin typeface="+mn-lt"/>
                <a:ea typeface="+mn-ea"/>
                <a:cs typeface="+mn-cs"/>
              </a:rPr>
              <a:t>biên</a:t>
            </a:r>
            <a:r>
              <a:rPr lang="en-US" sz="1200" b="0" i="0" kern="1200" baseline="0">
                <a:solidFill>
                  <a:schemeClr val="tx1"/>
                </a:solidFill>
                <a:effectLst/>
                <a:latin typeface="+mn-lt"/>
                <a:ea typeface="+mn-ea"/>
                <a:cs typeface="+mn-cs"/>
              </a:rPr>
              <a:t> hợp lệ tối thiểu thành 1 nhóm trong 1 test case, và tương tự đối với biên tối đa.</a:t>
            </a:r>
            <a:endParaRPr lang="en-US" sz="1200" b="0" i="0" kern="1200" baseline="0">
              <a:solidFill>
                <a:schemeClr val="tx1"/>
              </a:solidFill>
              <a:effectLst/>
              <a:latin typeface="+mn-lt"/>
              <a:ea typeface="+mn-ea"/>
              <a:cs typeface="+mn-cs"/>
            </a:endParaRPr>
          </a:p>
          <a:p>
            <a:pPr marL="171450" lvl="0" indent="-171450">
              <a:buFontTx/>
              <a:buChar char="-"/>
            </a:pPr>
            <a:endParaRPr lang="en-US" baseline="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liaison: liên</a:t>
            </a:r>
            <a:r>
              <a:rPr lang="en-US" baseline="0"/>
              <a:t> lạc</a:t>
            </a:r>
            <a:endParaRPr lang="en-US" baseline="0"/>
          </a:p>
          <a:p>
            <a:r>
              <a:rPr lang="en-US" baseline="0"/>
              <a:t>Vd2/ cty có hệ thống số nội bộ gồm 200 số, mỗi số có 3 chữ số, và thuộc [100,699]. Phân hoạch và biên xác định như sau:</a:t>
            </a:r>
            <a:endParaRPr lang="en-US" baseline="0"/>
          </a:p>
          <a:p>
            <a:pPr marL="171450" indent="-171450">
              <a:buFontTx/>
              <a:buChar char="-"/>
            </a:pPr>
            <a:r>
              <a:rPr lang="en-US" baseline="0"/>
              <a:t>valid: số, invalid: k phải số.</a:t>
            </a:r>
            <a:endParaRPr lang="en-US" baseline="0"/>
          </a:p>
          <a:p>
            <a:pPr marL="171450" indent="-171450">
              <a:buFontTx/>
              <a:buChar char="-"/>
            </a:pPr>
            <a:r>
              <a:rPr lang="en-US" baseline="0"/>
              <a:t>số lượng số là 3 (biên invalid là 2 và 4 số)</a:t>
            </a:r>
            <a:endParaRPr lang="en-US" baseline="0"/>
          </a:p>
          <a:p>
            <a:pPr marL="171450" indent="-171450">
              <a:buFontTx/>
              <a:buChar char="-"/>
            </a:pPr>
            <a:r>
              <a:rPr lang="en-US" baseline="0"/>
              <a:t>phạm vi số (100 đến 699), biên invalid là 099 và 700.</a:t>
            </a:r>
            <a:endParaRPr lang="en-US" baseline="0"/>
          </a:p>
          <a:p>
            <a:pPr marL="171450" indent="-171450">
              <a:buFontTx/>
              <a:buChar char="-"/>
            </a:pPr>
            <a:r>
              <a:rPr lang="en-US" baseline="0"/>
              <a:t>extensions that are in use and those that are not (two valid partitions, no boundaries) </a:t>
            </a:r>
            <a:endParaRPr lang="en-US" baseline="0"/>
          </a:p>
          <a:p>
            <a:pPr marL="171450" indent="-171450">
              <a:buFontTx/>
              <a:buChar char="-"/>
            </a:pPr>
            <a:r>
              <a:rPr lang="en-US" baseline="0"/>
              <a:t>the lowest and highest extension numbers that are in use could also be used as boundary values</a:t>
            </a:r>
            <a:endParaRPr lang="en-US" baseline="0"/>
          </a:p>
          <a:p>
            <a:pPr marL="0" indent="0">
              <a:buFontTx/>
              <a:buNone/>
            </a:pPr>
            <a:r>
              <a:rPr lang="en-US" baseline="0"/>
              <a:t>Như vậy 1 test case có thể test nhiều hơn một phân hoạch/biên. VD/ test số 409 sẽ test 4 phân hoạch: là số, số lượng số, phạm vi số, và phân hoạch ‘in use’, test giá trị biên của số (0 và 9).</a:t>
            </a:r>
            <a:endParaRPr lang="en-US" baseline="0"/>
          </a:p>
          <a:p>
            <a:pPr marL="171450" indent="-171450">
              <a:buFontTx/>
              <a:buChar char="-"/>
            </a:pPr>
            <a:r>
              <a:rPr lang="en-US" b="1"/>
              <a:t>Hai pp này</a:t>
            </a:r>
            <a:r>
              <a:rPr lang="en-US" b="1" baseline="0"/>
              <a:t> thường được sd dựa trên user interface, còn hai pp sau được sd dựa trên bussiness rule</a:t>
            </a:r>
            <a:endParaRPr lang="en-US" b="1"/>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p:sp>
      <p:sp>
        <p:nvSpPr>
          <p:cNvPr id="737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t>Numeric: giới hạn lưu trữ của các kiểu dữ liệu</a:t>
            </a:r>
            <a:endParaRPr lang="en-US"/>
          </a:p>
          <a:p>
            <a:pPr>
              <a:buFontTx/>
              <a:buChar char="-"/>
            </a:pPr>
            <a:r>
              <a:rPr lang="en-US"/>
              <a:t>Speed : tốc độ xử ly trong các hệ thống. Ví dụ: hệ thống xử lý ảnh, hệ thống điều khiển tên lửa, hệ thống điều khiển tàu vũ trụ. Cần độ chính xác lớn</a:t>
            </a:r>
            <a:endParaRPr lang="en-US"/>
          </a:p>
          <a:p>
            <a:pPr>
              <a:buFontTx/>
              <a:buChar char="-"/>
            </a:pPr>
            <a:r>
              <a:rPr lang="en-US"/>
              <a:t>Character: giới hạn trong 26 chữ cái la tinh</a:t>
            </a:r>
            <a:endParaRPr lang="en-US"/>
          </a:p>
          <a:p>
            <a:pPr>
              <a:buFontTx/>
              <a:buChar char="-"/>
            </a:pPr>
            <a:r>
              <a:rPr lang="en-US"/>
              <a:t>Location: việc thiết kế giao diện của web rất quan trọng =&gt; đảm bảo khi chạy trên các máy tính có độ phân giải màn hình, kích cỡ màn hình, trình duyệt khác nhau =&gt; ko bị ảnh huởng</a:t>
            </a:r>
            <a:endParaRPr lang="en-US"/>
          </a:p>
          <a:p>
            <a:pPr>
              <a:buFontTx/>
              <a:buChar char="-"/>
            </a:pPr>
            <a:r>
              <a:rPr lang="en-US"/>
              <a:t>Position: Ví trị hiển thị của banner, của text box đúng vị trí =&gt; ko bị xe lệch</a:t>
            </a:r>
            <a:endParaRPr lang="en-US"/>
          </a:p>
          <a:p>
            <a:pPr>
              <a:buFontTx/>
              <a:buChar char="-"/>
            </a:pPr>
            <a:r>
              <a:rPr lang="en-US"/>
              <a:t>Size: ví dụ 1 nút khi chuyển sang các ngỗn ngữ khác nhau =&gt; đủ để hiệnt hị text</a:t>
            </a:r>
            <a:endParaRPr lang="en-US"/>
          </a:p>
          <a:p>
            <a:pPr>
              <a:buFontTx/>
              <a:buChar char="-"/>
            </a:pPr>
            <a:r>
              <a:rPr lang="en-US"/>
              <a:t>Quantity (số lượng): Ví dụ: mô tả trang chủ web tin tức, sẽ hiển thị tiêu đề của 10 tin mới nhất =&gt; kiểm tra lại</a:t>
            </a:r>
            <a:endParaRPr lang="en-US"/>
          </a:p>
        </p:txBody>
      </p:sp>
      <p:sp>
        <p:nvSpPr>
          <p:cNvPr id="737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08BF6010-F82B-42C4-AC94-A526008A92D5}" type="slidenum">
              <a:rPr lang="en-US" sz="1200" smtClean="0"/>
            </a:fld>
            <a:endParaRPr lang="en-US" sz="120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47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5EAB010A-62F4-449A-B94A-EAD2A8BC2FC2}" type="slidenum">
              <a:rPr lang="en-US" sz="1200" smtClean="0"/>
            </a:fld>
            <a:endParaRPr lang="en-US" sz="120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57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787BA8F7-10CC-41C7-9F5E-57EABC8A7C26}" type="slidenum">
              <a:rPr lang="en-US" sz="1200" smtClean="0"/>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Hai kt đầu</a:t>
            </a:r>
            <a:r>
              <a:rPr lang="en-US" baseline="0"/>
              <a:t> thường đi chung với nhau.</a:t>
            </a:r>
            <a:endParaRPr lang="en-US" baseline="0"/>
          </a:p>
          <a:p>
            <a:pPr marL="0" indent="0">
              <a:buFontTx/>
              <a:buNone/>
            </a:pPr>
            <a:r>
              <a:rPr lang="en-US" baseline="0"/>
              <a:t>Ba kỹ thuật sau thường dùng cho </a:t>
            </a:r>
            <a:r>
              <a:rPr lang="en-US" sz="1200"/>
              <a:t>Business Logic/Business Rules</a:t>
            </a:r>
            <a:endParaRPr lang="en-US" baseline="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68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9AC8F6D2-BC92-4315-86E6-15EFA36A0265}" type="slidenum">
              <a:rPr lang="en-US" sz="1200" smtClean="0"/>
            </a:fld>
            <a:endParaRPr lang="en-US" sz="120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Khi kiểm tra Domain:</a:t>
            </a:r>
            <a:endParaRPr lang="en-US"/>
          </a:p>
          <a:p>
            <a:pPr>
              <a:buFontTx/>
              <a:buChar char="-"/>
            </a:pPr>
            <a:r>
              <a:rPr lang="en-US"/>
              <a:t>VD1: cộng trừ 1 đơn vị với 2 biên: 0, 255</a:t>
            </a:r>
            <a:endParaRPr lang="en-US"/>
          </a:p>
          <a:p>
            <a:pPr>
              <a:buFontTx/>
              <a:buChar char="-"/>
            </a:pPr>
            <a:r>
              <a:rPr lang="en-US"/>
              <a:t>VD2: Kiểm thử domain ở đây là gì? </a:t>
            </a:r>
            <a:endParaRPr lang="en-US"/>
          </a:p>
          <a:p>
            <a:pPr lvl="1">
              <a:buFontTx/>
              <a:buChar char="-"/>
            </a:pPr>
            <a:r>
              <a:rPr lang="en-US"/>
              <a:t>Miền ghi: Ví dụ đưa 1 đĩa CD 750MB =&gt; miền giá trị [0,750]</a:t>
            </a:r>
            <a:endParaRPr lang="en-US"/>
          </a:p>
          <a:p>
            <a:pPr lvl="1">
              <a:buFontTx/>
              <a:buChar char="-"/>
            </a:pPr>
            <a:r>
              <a:rPr lang="en-US"/>
              <a:t>Miền đọc: all dữ liệu lưu trong đĩa =&gt; miền dữ liệu nào không thể đọc được không?</a:t>
            </a:r>
            <a:endParaRPr lang="en-US"/>
          </a:p>
          <a:p>
            <a:pPr>
              <a:buFontTx/>
              <a:buChar char="-"/>
            </a:pPr>
            <a:r>
              <a:rPr lang="en-US"/>
              <a:t>VD3: yếu tố miền ở đây là [1..8] trang</a:t>
            </a:r>
            <a:endParaRPr lang="en-US"/>
          </a:p>
          <a:p>
            <a:pPr>
              <a:buFontTx/>
              <a:buChar char="-"/>
            </a:pPr>
            <a:r>
              <a:rPr lang="en-US"/>
              <a:t>VD4: Yếu tố miền ở đây gồm:</a:t>
            </a:r>
            <a:endParaRPr lang="en-US"/>
          </a:p>
          <a:p>
            <a:pPr lvl="1">
              <a:buFontTx/>
              <a:buChar char="-"/>
            </a:pPr>
            <a:r>
              <a:rPr lang="en-US"/>
              <a:t>Tốc độ: [0..max]. Ví dụ, khi máy bay đang đứng yên, tốc độ =0 , mà vẫn nhấn cần giảm tốc thì PM hồi đáp ra sao?</a:t>
            </a:r>
            <a:endParaRPr lang="en-US"/>
          </a:p>
          <a:p>
            <a:pPr lvl="1">
              <a:buFontTx/>
              <a:buChar char="-"/>
            </a:pPr>
            <a:r>
              <a:rPr lang="en-US"/>
              <a:t>Không gian bay: [mặt đất… độ cao tối đa] , nếu đang ở trên mặt đất mà vẫn thực hiện thao tác hạ độ cao thì sao? Nếu bay là là mặt đất thì sao?</a:t>
            </a:r>
            <a:endParaRPr lang="en-US"/>
          </a:p>
        </p:txBody>
      </p:sp>
      <p:sp>
        <p:nvSpPr>
          <p:cNvPr id="778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05370DF3-3EF6-40DB-81E3-15218CAA6F6D}" type="slidenum">
              <a:rPr lang="en-US" sz="1200" smtClean="0"/>
            </a:fld>
            <a:endParaRPr lang="en-US" sz="120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88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9654553B-97AE-4C50-B42E-0D4FEDBB4F31}" type="slidenum">
              <a:rPr lang="en-US" sz="1200" smtClean="0"/>
            </a:fld>
            <a:endParaRPr lang="en-US" sz="120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p:sp>
      <p:sp>
        <p:nvSpPr>
          <p:cNvPr id="798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98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67DBA86F-EE07-4520-8E53-9879731E8D92}" type="slidenum">
              <a:rPr lang="en-US" sz="1200" smtClean="0"/>
            </a:fld>
            <a:endParaRPr lang="en-US" sz="120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809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fld id="{16729EA6-806A-46BC-B0A4-251898F405CF}" type="slidenum">
              <a:rPr lang="en-US" sz="1200" smtClean="0"/>
            </a:fld>
            <a:endParaRPr lang="en-US" sz="120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4.4</a:t>
            </a:r>
            <a:endParaRPr lang="en-US"/>
          </a:p>
          <a:p>
            <a:r>
              <a:rPr lang="vi-VN" sz="1200" b="0" i="0" kern="1200">
                <a:solidFill>
                  <a:schemeClr val="tx1"/>
                </a:solidFill>
                <a:effectLst/>
                <a:latin typeface="+mn-lt"/>
                <a:ea typeface="+mn-ea"/>
                <a:cs typeface="+mn-cs"/>
              </a:rPr>
              <a:t>Một công ty bảo hiểm quyết định bán cổ phiếu của họ trên thị trường chứng khoán và công ty đang cung cấp những quyền lợi thành viên cho những khách hàng mua cổ phiếu tai thời điểm mà công ty phát hành lần đầu tiên. Bất kỳ ai với chính sách hiện tại sẽ được lợi với điều kiện họ tham gia hợp đồng bảo hiểm nhân thọ từ năm 2001. Những ai mà đáp ứng được những tiêu chí này có thể chọn lựa hoặc là </a:t>
            </a:r>
            <a:r>
              <a:rPr lang="en-US"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trả bằng tiền mặt hoặc một phần cổ phiếu trong công ty mới; những người tham gia chương trình khác với thời gian ngắn hơn sẽ chỉ </a:t>
            </a:r>
            <a:r>
              <a:rPr lang="en-US"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trả bằng tiên mặt. Dưới đây là bảng quyết định phản ánh những luật này</a:t>
            </a:r>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Cho làm</a:t>
            </a:r>
            <a:r>
              <a:rPr lang="en-US" sz="1200" b="0" i="0" kern="1200" baseline="0">
                <a:solidFill>
                  <a:schemeClr val="tx1"/>
                </a:solidFill>
                <a:effectLst/>
                <a:latin typeface="+mn-lt"/>
                <a:ea typeface="+mn-ea"/>
                <a:cs typeface="+mn-cs"/>
              </a:rPr>
              <a:t> kiểm tra trên lớp?</a:t>
            </a:r>
            <a:endParaRPr lang="en-US" sz="1200" b="0" i="0" kern="1200" baseline="0">
              <a:solidFill>
                <a:schemeClr val="tx1"/>
              </a:solidFill>
              <a:effectLst/>
              <a:latin typeface="+mn-lt"/>
              <a:ea typeface="+mn-ea"/>
              <a:cs typeface="+mn-cs"/>
            </a:endParaRPr>
          </a:p>
          <a:p>
            <a:r>
              <a:rPr lang="en-US" sz="1200" b="0" i="0" kern="1200">
                <a:solidFill>
                  <a:schemeClr val="tx1"/>
                </a:solidFill>
                <a:effectLst/>
                <a:latin typeface="+mn-lt"/>
                <a:ea typeface="+mn-ea"/>
                <a:cs typeface="+mn-cs"/>
              </a:rPr>
              <a:t>If we choose an initial value of p=4, we only need 1 test to achieve 100% statement and 100% decision coverage.</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1 test - it achieves 100% statement coverage and 100% decision coverage.</a:t>
            </a:r>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Cho làm</a:t>
            </a:r>
            <a:r>
              <a:rPr lang="en-US" sz="1200" b="0" i="0" kern="1200" baseline="0">
                <a:solidFill>
                  <a:schemeClr val="tx1"/>
                </a:solidFill>
                <a:effectLst/>
                <a:latin typeface="+mn-lt"/>
                <a:ea typeface="+mn-ea"/>
                <a:cs typeface="+mn-cs"/>
              </a:rPr>
              <a:t> kiểm tra trên lớp?</a:t>
            </a:r>
            <a:endParaRPr lang="en-US" sz="1200" b="0" i="0" kern="1200" baseline="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IF we choose an initial value of A =15, we only need 1 test to achieve 100% Decision coverage and 100% statement coverage.</a:t>
            </a:r>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là</a:t>
            </a:r>
            <a:r>
              <a:rPr lang="en-US" baseline="0"/>
              <a:t> kt chia các test condition thành các phân vùng sao cho các giá trị trong từng phân vùng đó </a:t>
            </a:r>
            <a:r>
              <a:rPr lang="vi-VN" b="0" baseline="0"/>
              <a:t>ĐƯỢ</a:t>
            </a:r>
            <a:r>
              <a:rPr lang="en-US" b="0" baseline="0"/>
              <a:t>C HỆ THỐNG XỬ LÝ NHƯ NHAU</a:t>
            </a:r>
            <a:endParaRPr lang="en-US" b="0" baseline="0"/>
          </a:p>
          <a:p>
            <a:pPr marL="0" marR="0" lvl="1" indent="0" algn="l" defTabSz="914400" rtl="0" eaLnBrk="1" fontAlgn="auto" latinLnBrk="0" hangingPunct="1">
              <a:lnSpc>
                <a:spcPct val="100000"/>
              </a:lnSpc>
              <a:spcBef>
                <a:spcPts val="0"/>
              </a:spcBef>
              <a:spcAft>
                <a:spcPts val="0"/>
              </a:spcAft>
              <a:buClrTx/>
              <a:buSzTx/>
              <a:buFontTx/>
              <a:buNone/>
              <a:defRPr/>
            </a:pPr>
            <a:r>
              <a:rPr lang="en-US" b="1" baseline="0"/>
              <a:t>+ </a:t>
            </a:r>
            <a:r>
              <a:rPr lang="en-US" b="0" baseline="0"/>
              <a:t>CHỈ CẦN TEST 1 GIÁ TRỊ TỪ MỖI PHÂN VÙNG. </a:t>
            </a:r>
            <a:endParaRPr lang="en-US" b="0" baseline="0"/>
          </a:p>
          <a:p>
            <a:pPr marL="0" marR="0" lvl="1" indent="0" algn="l" defTabSz="914400" rtl="0" eaLnBrk="1" fontAlgn="auto" latinLnBrk="0" hangingPunct="1">
              <a:lnSpc>
                <a:spcPct val="100000"/>
              </a:lnSpc>
              <a:spcBef>
                <a:spcPts val="0"/>
              </a:spcBef>
              <a:spcAft>
                <a:spcPts val="0"/>
              </a:spcAft>
              <a:buClrTx/>
              <a:buSzTx/>
              <a:buFontTx/>
              <a:buNone/>
              <a:defRPr/>
            </a:pPr>
            <a:r>
              <a:rPr lang="en-US" b="1"/>
              <a:t>+ </a:t>
            </a:r>
            <a:r>
              <a:rPr lang="en-US" b="0" baseline="0"/>
              <a:t>nếu 1 GIÁ TRỊ TRONG PHÂN VÙNG THỰC HIỆN ĐÚNG THÌ ALL CÁC GIÁ TRỊ TRONG PHÂN VÙNG CŨNG SẼ ĐC THỰC HIỆN ĐÚNG và ngược lại</a:t>
            </a:r>
            <a:endParaRPr lang="en-US" b="0" baseline="0"/>
          </a:p>
          <a:p>
            <a:pPr marL="0" marR="0" lvl="1" indent="0" algn="l" defTabSz="914400" rtl="0" eaLnBrk="1" fontAlgn="auto" latinLnBrk="0" hangingPunct="1">
              <a:lnSpc>
                <a:spcPct val="100000"/>
              </a:lnSpc>
              <a:spcBef>
                <a:spcPts val="0"/>
              </a:spcBef>
              <a:spcAft>
                <a:spcPts val="0"/>
              </a:spcAft>
              <a:buClrTx/>
              <a:buSzTx/>
              <a:buFontTx/>
              <a:buNone/>
              <a:defRPr/>
            </a:pPr>
            <a:endParaRPr lang="en-US" i="1">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defRPr/>
            </a:pPr>
            <a:endParaRPr lang="en-US" i="1">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defRPr/>
            </a:pPr>
            <a:endParaRPr lang="en-US" i="1">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defRPr/>
            </a:pPr>
            <a:endParaRPr lang="en-US" i="1">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defRPr/>
            </a:pPr>
            <a:endParaRPr lang="en-US" i="1">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defRPr/>
            </a:pPr>
            <a:r>
              <a:rPr lang="en-US" i="1">
                <a:sym typeface="Wingdings" panose="05000000000000000000" pitchFamily="2" charset="2"/>
              </a:rPr>
              <a:t> GIẢ ĐỊNH NÀY KHÔNG PHẢI LÚC NÀO CŨNG ĐÚNG???</a:t>
            </a:r>
            <a:endParaRPr lang="en-US" i="1"/>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P.121</a:t>
            </a:r>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Mục</a:t>
            </a:r>
            <a:r>
              <a:rPr lang="en-US" baseline="0"/>
              <a:t> tiêu?</a:t>
            </a:r>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Đánh</a:t>
            </a:r>
            <a:r>
              <a:rPr lang="en-US" baseline="0"/>
              <a:t> số cho từng dòng lệnh ( cách này có thể k hoàn toàn chính xác)</a:t>
            </a:r>
            <a:endParaRPr lang="en-US" baseline="0"/>
          </a:p>
          <a:p>
            <a:pPr marL="0" indent="0">
              <a:buFontTx/>
              <a:buNone/>
            </a:pPr>
            <a:r>
              <a:rPr lang="en-US" baseline="0"/>
              <a:t>•  In Test 1_1, the value of C will be 8, so we will cover the statements on lines 1 to 4 and line 6. </a:t>
            </a:r>
            <a:endParaRPr lang="en-US" baseline="0"/>
          </a:p>
          <a:p>
            <a:pPr marL="0" indent="0">
              <a:buFontTx/>
              <a:buNone/>
            </a:pPr>
            <a:r>
              <a:rPr lang="en-US" baseline="0"/>
              <a:t>•  In Test 1_2, the value of C will be 50, so we will cover exactly the same state ments as Test 1_1. </a:t>
            </a:r>
            <a:endParaRPr lang="en-US" baseline="0"/>
          </a:p>
          <a:p>
            <a:pPr marL="0" indent="0">
              <a:buFontTx/>
              <a:buNone/>
            </a:pPr>
            <a:r>
              <a:rPr lang="en-US" baseline="0"/>
              <a:t>•  In Test 1_3, the value of C will be 49, so again we will cover the same state ments.</a:t>
            </a:r>
            <a:endParaRPr lang="en-US" baseline="0"/>
          </a:p>
          <a:p>
            <a:pPr marL="0" indent="0">
              <a:buFontTx/>
              <a:buNone/>
            </a:pPr>
            <a:r>
              <a:rPr lang="en-US" baseline="0"/>
              <a:t>Chỉ có 5/6~83% statement coverage (với 3 test)</a:t>
            </a:r>
            <a:endParaRPr lang="en-US" baseline="0"/>
          </a:p>
          <a:p>
            <a:pPr marL="0" indent="0">
              <a:buFontTx/>
              <a:buNone/>
            </a:pPr>
            <a:r>
              <a:rPr lang="en-US" baseline="0"/>
              <a:t>Có test 1_4: đạt 100%</a:t>
            </a:r>
            <a:endParaRPr lang="en-US" baseline="0"/>
          </a:p>
          <a:p>
            <a:pPr marL="171450" indent="-171450">
              <a:buFontTx/>
              <a:buChar char="-"/>
            </a:pPr>
            <a:r>
              <a:rPr lang="en-US" baseline="0"/>
              <a:t>Nếu dùng công cụ để đo thì % có thể khác vì một số công cụ có thể nhóm các lệnh thi hành cùng với nhau và xem là 1 lệnh đơn</a:t>
            </a:r>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a:t>Để</a:t>
            </a:r>
            <a:r>
              <a:rPr lang="en-US" b="0" baseline="0"/>
              <a:t> đạt 100% cần đi qua all nodes</a:t>
            </a:r>
            <a:endParaRPr lang="en-US" b="0"/>
          </a:p>
          <a:p>
            <a:pPr marL="171450" lvl="0" indent="-171450">
              <a:buFontTx/>
              <a:buChar char="-"/>
            </a:pPr>
            <a:r>
              <a:rPr lang="en-US" b="0"/>
              <a:t>Gán</a:t>
            </a:r>
            <a:r>
              <a:rPr lang="en-US" b="0" baseline="0"/>
              <a:t> nhãn vào các cạnh để cho biết đuờng đi của các lệnh</a:t>
            </a:r>
            <a:endParaRPr lang="en-US" b="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Let us study the following program:</a:t>
            </a:r>
            <a:endParaRPr lang="en-US"/>
          </a:p>
          <a:p>
            <a:pPr marL="0" indent="0">
              <a:buNone/>
            </a:pPr>
            <a:r>
              <a:rPr lang="en-US"/>
              <a:t>x=0; </a:t>
            </a:r>
            <a:endParaRPr lang="en-US"/>
          </a:p>
          <a:p>
            <a:pPr marL="0" indent="0">
              <a:buNone/>
            </a:pPr>
            <a:r>
              <a:rPr lang="en-US"/>
              <a:t>read(y);</a:t>
            </a:r>
            <a:endParaRPr lang="en-US"/>
          </a:p>
          <a:p>
            <a:pPr marL="0" indent="0">
              <a:buNone/>
            </a:pPr>
            <a:r>
              <a:rPr lang="en-US"/>
              <a:t>while (y &gt; 100) { </a:t>
            </a:r>
            <a:endParaRPr lang="en-US"/>
          </a:p>
          <a:p>
            <a:pPr marL="0" indent="0">
              <a:buNone/>
            </a:pPr>
            <a:r>
              <a:rPr lang="en-US"/>
              <a:t>	x=x+y; read(y); </a:t>
            </a:r>
            <a:endParaRPr lang="en-US"/>
          </a:p>
          <a:p>
            <a:pPr marL="0" indent="0">
              <a:buNone/>
            </a:pPr>
            <a:r>
              <a:rPr lang="en-US"/>
              <a:t>}</a:t>
            </a:r>
            <a:endParaRPr lang="en-US"/>
          </a:p>
          <a:p>
            <a:pPr marL="0" indent="0">
              <a:buNone/>
            </a:pPr>
            <a:r>
              <a:rPr lang="en-US"/>
              <a:t>if (y &lt; 200) </a:t>
            </a:r>
            <a:endParaRPr lang="en-US"/>
          </a:p>
          <a:p>
            <a:pPr marL="0" indent="0">
              <a:buNone/>
            </a:pPr>
            <a:r>
              <a:rPr lang="en-US"/>
              <a:t>	print(x) </a:t>
            </a:r>
            <a:endParaRPr lang="en-US"/>
          </a:p>
          <a:p>
            <a:pPr marL="0" indent="0">
              <a:buNone/>
            </a:pPr>
            <a:r>
              <a:rPr lang="en-US"/>
              <a:t>else  print(y);</a:t>
            </a:r>
            <a:endParaRPr lang="en-US"/>
          </a:p>
          <a:p>
            <a:pPr marL="0" indent="0">
              <a:buNone/>
            </a:pPr>
            <a:r>
              <a:rPr lang="en-US"/>
              <a:t>a) Construct a control-flow graph for the program.</a:t>
            </a:r>
            <a:endParaRPr lang="en-US"/>
          </a:p>
          <a:p>
            <a:pPr marL="0" indent="0">
              <a:buNone/>
            </a:pPr>
            <a:r>
              <a:rPr lang="en-US"/>
              <a:t>b) Design test cases for reaching complete branch coverage over the program. Use as few test cases as possible.</a:t>
            </a:r>
            <a:endParaRPr lang="en-US"/>
          </a:p>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Let us test the following program.</a:t>
            </a:r>
            <a:endParaRPr lang="en-US"/>
          </a:p>
          <a:p>
            <a:pPr marL="0" indent="0">
              <a:buNone/>
            </a:pPr>
            <a:r>
              <a:rPr lang="en-US"/>
              <a:t>x=0; </a:t>
            </a:r>
            <a:endParaRPr lang="en-US"/>
          </a:p>
          <a:p>
            <a:pPr marL="0" indent="0">
              <a:buNone/>
            </a:pPr>
            <a:r>
              <a:rPr lang="en-US"/>
              <a:t>read(y);</a:t>
            </a:r>
            <a:endParaRPr lang="en-US"/>
          </a:p>
          <a:p>
            <a:pPr marL="0" indent="0">
              <a:buNone/>
            </a:pPr>
            <a:r>
              <a:rPr lang="en-US"/>
              <a:t>while (y &gt; x) { </a:t>
            </a:r>
            <a:endParaRPr lang="en-US"/>
          </a:p>
          <a:p>
            <a:pPr marL="0" indent="0">
              <a:buNone/>
            </a:pPr>
            <a:r>
              <a:rPr lang="en-US"/>
              <a:t>x=x+y; </a:t>
            </a:r>
            <a:endParaRPr lang="en-US"/>
          </a:p>
          <a:p>
            <a:pPr marL="0" indent="0">
              <a:buNone/>
            </a:pPr>
            <a:r>
              <a:rPr lang="en-US"/>
              <a:t>read(y); }</a:t>
            </a:r>
            <a:endParaRPr lang="en-US"/>
          </a:p>
          <a:p>
            <a:pPr marL="0" indent="0">
              <a:buNone/>
            </a:pPr>
            <a:r>
              <a:rPr lang="en-US"/>
              <a:t>if (x &lt; 100) print("small") else print("large");</a:t>
            </a:r>
            <a:endParaRPr lang="en-US"/>
          </a:p>
          <a:p>
            <a:pPr marL="0" indent="0">
              <a:buNone/>
            </a:pPr>
            <a:r>
              <a:rPr lang="en-US"/>
              <a:t>a)  Construct a data-flow graph for the program with respect to variable x.</a:t>
            </a:r>
            <a:endParaRPr lang="en-US"/>
          </a:p>
          <a:p>
            <a:pPr marL="0" indent="0">
              <a:buNone/>
            </a:pPr>
            <a:r>
              <a:rPr lang="en-US"/>
              <a:t>b)  Which execution paths have to be traversed during testing, in order to</a:t>
            </a:r>
            <a:endParaRPr lang="en-US"/>
          </a:p>
          <a:p>
            <a:pPr marL="0" indent="0">
              <a:buNone/>
            </a:pPr>
            <a:r>
              <a:rPr lang="en-US"/>
              <a:t>reach complete all-definitions coverage with respect to variable x?</a:t>
            </a:r>
            <a:endParaRPr lang="en-US"/>
          </a:p>
          <a:p>
            <a:pPr marL="0" indent="0">
              <a:buNone/>
            </a:pPr>
            <a:r>
              <a:rPr lang="en-US"/>
              <a:t>Minimize the number of paths and tests.</a:t>
            </a:r>
            <a:endParaRPr lang="en-US"/>
          </a:p>
          <a:p>
            <a:pPr marL="0" indent="0">
              <a:buNone/>
            </a:pPr>
            <a:r>
              <a:rPr lang="en-US"/>
              <a:t>c)  Which execution paths have to be traversed during testing, in order to</a:t>
            </a:r>
            <a:endParaRPr lang="en-US"/>
          </a:p>
          <a:p>
            <a:pPr marL="0" indent="0">
              <a:buNone/>
            </a:pPr>
            <a:r>
              <a:rPr lang="en-US"/>
              <a:t>reach complete all-uses coverage with respect to variable x? Minimize</a:t>
            </a:r>
            <a:endParaRPr lang="en-US"/>
          </a:p>
          <a:p>
            <a:pPr marL="0" indent="0">
              <a:buNone/>
            </a:pPr>
            <a:r>
              <a:rPr lang="en-US"/>
              <a:t>the number of paths and tests.</a:t>
            </a:r>
            <a:endParaRPr lang="en-US"/>
          </a:p>
          <a:p>
            <a:pPr marL="0" indent="0">
              <a:buNone/>
            </a:pPr>
            <a:r>
              <a:rPr lang="en-US"/>
              <a:t>d)  Design test cases for reaching the (minimal) complete all-uses</a:t>
            </a:r>
            <a:endParaRPr lang="en-US"/>
          </a:p>
          <a:p>
            <a:pPr marL="0" indent="0">
              <a:buNone/>
            </a:pPr>
            <a:r>
              <a:rPr lang="en-US"/>
              <a:t>coverage with respect to variable x.</a:t>
            </a:r>
            <a:endParaRPr lang="en-US"/>
          </a:p>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Software Testing Foundations_A Study Guide for the Certified Tester Exam, chapter 5, white-box</a:t>
            </a:r>
            <a:endParaRPr lang="en-US"/>
          </a:p>
          <a:p>
            <a:pPr marL="0" indent="0">
              <a:buNone/>
            </a:pPr>
            <a:r>
              <a:rPr lang="en-US"/>
              <a:t>double calculate_price ( double baseprice, double specialprice, double extraprice, int extras, double discount) { </a:t>
            </a:r>
            <a:endParaRPr lang="en-US"/>
          </a:p>
          <a:p>
            <a:pPr marL="0" indent="0">
              <a:buNone/>
            </a:pPr>
            <a:r>
              <a:rPr lang="en-US"/>
              <a:t>double addon_discount; </a:t>
            </a:r>
            <a:endParaRPr lang="en-US"/>
          </a:p>
          <a:p>
            <a:pPr marL="0" indent="0">
              <a:buNone/>
            </a:pPr>
            <a:r>
              <a:rPr lang="en-US"/>
              <a:t>double result;</a:t>
            </a:r>
            <a:endParaRPr lang="en-US"/>
          </a:p>
          <a:p>
            <a:pPr marL="0" indent="0">
              <a:buNone/>
            </a:pPr>
            <a:r>
              <a:rPr lang="en-US"/>
              <a:t>if (extras &gt;= 3) addon_discount = 10; </a:t>
            </a:r>
            <a:endParaRPr lang="en-US"/>
          </a:p>
          <a:p>
            <a:pPr marL="0" indent="0">
              <a:buNone/>
            </a:pPr>
            <a:r>
              <a:rPr lang="en-US"/>
              <a:t>else if (extras &gt;= 5) addon_discount = 15; </a:t>
            </a:r>
            <a:endParaRPr lang="en-US"/>
          </a:p>
          <a:p>
            <a:pPr marL="0" indent="0">
              <a:buNone/>
            </a:pPr>
            <a:r>
              <a:rPr lang="en-US"/>
              <a:t>else addon_discount = 0; </a:t>
            </a:r>
            <a:endParaRPr lang="en-US"/>
          </a:p>
          <a:p>
            <a:pPr marL="0" indent="0">
              <a:buNone/>
            </a:pPr>
            <a:r>
              <a:rPr lang="en-US"/>
              <a:t>if (discount &gt; addon_discount) addon_discount = discount; </a:t>
            </a:r>
            <a:endParaRPr lang="en-US"/>
          </a:p>
          <a:p>
            <a:pPr marL="0" indent="0">
              <a:buNone/>
            </a:pPr>
            <a:r>
              <a:rPr lang="en-US"/>
              <a:t>result = baseprice /100.0*(100-discount) + specialprice + extraprice/100.0*(100-addon_discount); </a:t>
            </a:r>
            <a:endParaRPr lang="en-US"/>
          </a:p>
          <a:p>
            <a:pPr marL="0" indent="0">
              <a:buNone/>
            </a:pPr>
            <a:r>
              <a:rPr lang="en-US"/>
              <a:t>return (result); }</a:t>
            </a:r>
            <a:endParaRPr lang="en-US"/>
          </a:p>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giải</a:t>
            </a:r>
            <a:endParaRPr 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4.9+4.10: This program reads a list of non-negative numbers terminated by −1.</a:t>
            </a:r>
            <a:endParaRPr lang="en-US"/>
          </a:p>
          <a:p>
            <a:r>
              <a:rPr lang="en-US" b="1"/>
              <a:t>Exercise 4.9</a:t>
            </a:r>
            <a:endParaRPr lang="en-US" b="1"/>
          </a:p>
          <a:p>
            <a:r>
              <a:rPr lang="en-US"/>
              <a:t>The answer is 1 because a single list terminated by −1 (say 4, 6, 3, −1) will enter</a:t>
            </a:r>
            <a:endParaRPr lang="en-US"/>
          </a:p>
          <a:p>
            <a:r>
              <a:rPr lang="en-US"/>
              <a:t>the loop the first three times and then exit on the fourth; hence the WHILE </a:t>
            </a:r>
            <a:endParaRPr lang="en-US"/>
          </a:p>
          <a:p>
            <a:r>
              <a:rPr lang="en-US"/>
              <a:t>decision will be true three times and then false, which exercises the decision in</a:t>
            </a:r>
            <a:endParaRPr lang="en-US"/>
          </a:p>
          <a:p>
            <a:r>
              <a:rPr lang="en-US"/>
              <a:t>both directions with one test case.</a:t>
            </a:r>
            <a:endParaRPr lang="en-US"/>
          </a:p>
          <a:p>
            <a:r>
              <a:rPr lang="en-US"/>
              <a:t>A single test case with values of 1, −1 would also exercise all decisions.</a:t>
            </a:r>
            <a:endParaRPr lang="en-US"/>
          </a:p>
          <a:p>
            <a:r>
              <a:rPr lang="en-US" b="1"/>
              <a:t>Exercise 4.10</a:t>
            </a:r>
            <a:endParaRPr lang="en-US" b="1"/>
          </a:p>
          <a:p>
            <a:r>
              <a:rPr lang="en-US"/>
              <a:t>Decision coverage of 50% will be achieved. The –1 input will make the While</a:t>
            </a:r>
            <a:endParaRPr lang="en-US"/>
          </a:p>
          <a:p>
            <a:r>
              <a:rPr lang="en-US"/>
              <a:t>condition False and the loop will not be entered. The program will print the </a:t>
            </a:r>
            <a:endParaRPr lang="en-US"/>
          </a:p>
          <a:p>
            <a:r>
              <a:rPr lang="en-US"/>
              <a:t>message ‘There are 0 integers in the list’ and terminate, so the True outcome of</a:t>
            </a:r>
            <a:endParaRPr lang="en-US"/>
          </a:p>
          <a:p>
            <a:r>
              <a:rPr lang="en-US"/>
              <a:t>the decision will not be exercised.</a:t>
            </a:r>
            <a:endParaRPr 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Tham khảo</a:t>
            </a:r>
            <a:r>
              <a:rPr lang="en-US" baseline="0"/>
              <a:t> testing-exercises-final.pdf</a:t>
            </a:r>
            <a:endParaRPr lang="en-US" baseline="0"/>
          </a:p>
          <a:p>
            <a:pPr marL="0" indent="0">
              <a:buNone/>
            </a:pPr>
            <a:r>
              <a:rPr lang="en-US" sz="1200"/>
              <a:t>Exercise Sequence Graphs The following program in C like syntax reads an array of n unsorted numbers a a n sorts the array by bubble sort and ( )    ( - )        ( [0 ] : : : [  1 ]),     - ,  </a:t>
            </a:r>
            <a:endParaRPr lang="en-US" sz="1200"/>
          </a:p>
          <a:p>
            <a:pPr marL="0" indent="0">
              <a:buNone/>
            </a:pPr>
            <a:r>
              <a:rPr lang="en-US" sz="1200"/>
              <a:t>outputs the sorted array The function swap is called to exchange two array elements   .          .</a:t>
            </a:r>
            <a:endParaRPr lang="en-US" sz="1200"/>
          </a:p>
          <a:p>
            <a:pPr marL="0" indent="0">
              <a:buNone/>
            </a:pPr>
            <a:r>
              <a:rPr lang="en-US" sz="1200"/>
              <a:t>bubble_sort {</a:t>
            </a:r>
            <a:endParaRPr lang="en-US" sz="1200"/>
          </a:p>
          <a:p>
            <a:pPr marL="0" indent="0">
              <a:buNone/>
            </a:pPr>
            <a:r>
              <a:rPr lang="en-US" sz="1200"/>
              <a:t>// read unsorted array a[0]...a[n-1]</a:t>
            </a:r>
            <a:endParaRPr lang="en-US" sz="1200"/>
          </a:p>
          <a:p>
            <a:pPr marL="0" indent="0">
              <a:buNone/>
            </a:pPr>
            <a:r>
              <a:rPr lang="en-US" sz="1200"/>
              <a:t>...</a:t>
            </a:r>
            <a:endParaRPr lang="en-US" sz="1200"/>
          </a:p>
          <a:p>
            <a:pPr marL="0" indent="0">
              <a:buNone/>
            </a:pPr>
            <a:r>
              <a:rPr lang="en-US" sz="1200"/>
              <a:t>// sort array by bubble-sort</a:t>
            </a:r>
            <a:endParaRPr lang="en-US" sz="1200"/>
          </a:p>
          <a:p>
            <a:pPr marL="0" indent="0">
              <a:buNone/>
            </a:pPr>
            <a:r>
              <a:rPr lang="en-US" sz="1200"/>
              <a:t>do {</a:t>
            </a:r>
            <a:endParaRPr lang="en-US" sz="1200"/>
          </a:p>
          <a:p>
            <a:pPr marL="0" indent="0">
              <a:buNone/>
            </a:pPr>
            <a:r>
              <a:rPr lang="en-US" sz="1200"/>
              <a:t>sorted = TRUE;</a:t>
            </a:r>
            <a:endParaRPr lang="en-US" sz="1200"/>
          </a:p>
          <a:p>
            <a:pPr marL="0" indent="0">
              <a:buNone/>
            </a:pPr>
            <a:r>
              <a:rPr lang="en-US" sz="1200"/>
              <a:t>for (i=0; i&lt;n-1; i++)</a:t>
            </a:r>
            <a:endParaRPr lang="en-US" sz="1200"/>
          </a:p>
          <a:p>
            <a:pPr marL="0" indent="0">
              <a:buNone/>
            </a:pPr>
            <a:r>
              <a:rPr lang="en-US" sz="1200"/>
              <a:t>if (a[i] &gt; a[i+1]) {</a:t>
            </a:r>
            <a:endParaRPr lang="en-US" sz="1200"/>
          </a:p>
          <a:p>
            <a:pPr marL="0" indent="0">
              <a:buNone/>
            </a:pPr>
            <a:r>
              <a:rPr lang="en-US" sz="1200"/>
              <a:t>swap(&amp;(a[i]), &amp;(a[i+1]));</a:t>
            </a:r>
            <a:endParaRPr lang="en-US" sz="1200"/>
          </a:p>
          <a:p>
            <a:pPr marL="0" indent="0">
              <a:buNone/>
            </a:pPr>
            <a:r>
              <a:rPr lang="en-US" sz="1200"/>
              <a:t>sorted = FALSE;</a:t>
            </a:r>
            <a:endParaRPr lang="en-US" sz="1200"/>
          </a:p>
          <a:p>
            <a:pPr marL="0" indent="0">
              <a:buNone/>
            </a:pPr>
            <a:r>
              <a:rPr lang="en-US" sz="1200"/>
              <a:t>};</a:t>
            </a:r>
            <a:endParaRPr lang="en-US" sz="1200"/>
          </a:p>
          <a:p>
            <a:pPr marL="0" indent="0">
              <a:buNone/>
            </a:pPr>
            <a:r>
              <a:rPr lang="en-US" sz="1200"/>
              <a:t>} while (!sorted);</a:t>
            </a:r>
            <a:endParaRPr lang="en-US" sz="1200"/>
          </a:p>
          <a:p>
            <a:pPr marL="0" indent="0">
              <a:buNone/>
            </a:pPr>
            <a:r>
              <a:rPr lang="en-US" sz="1200"/>
              <a:t>// write sorted array a[0]...a[n-1]</a:t>
            </a:r>
            <a:endParaRPr lang="en-US" sz="1200"/>
          </a:p>
          <a:p>
            <a:pPr marL="0" indent="0">
              <a:buNone/>
            </a:pPr>
            <a:r>
              <a:rPr lang="en-US" sz="1200"/>
              <a:t>...</a:t>
            </a:r>
            <a:endParaRPr lang="en-US" sz="1200"/>
          </a:p>
          <a:p>
            <a:pPr marL="0" indent="0">
              <a:buNone/>
            </a:pPr>
            <a:r>
              <a:rPr lang="en-US" sz="1200"/>
              <a:t>}</a:t>
            </a:r>
            <a:endParaRPr lang="en-US" sz="1200"/>
          </a:p>
          <a:p>
            <a:pPr marL="0" indent="0">
              <a:buNone/>
            </a:pPr>
            <a:r>
              <a:rPr lang="en-US" sz="1200"/>
              <a:t>swap(float *a, float *b) {</a:t>
            </a:r>
            <a:endParaRPr lang="en-US" sz="1200"/>
          </a:p>
          <a:p>
            <a:pPr marL="0" indent="0">
              <a:buNone/>
            </a:pPr>
            <a:r>
              <a:rPr lang="en-US" sz="1200"/>
              <a:t>float temp;</a:t>
            </a:r>
            <a:endParaRPr lang="en-US" sz="1200"/>
          </a:p>
          <a:p>
            <a:pPr marL="0" indent="0">
              <a:buNone/>
            </a:pPr>
            <a:r>
              <a:rPr lang="en-US" sz="1200"/>
              <a:t>temp = *a;</a:t>
            </a:r>
            <a:endParaRPr lang="en-US" sz="1200"/>
          </a:p>
          <a:p>
            <a:pPr marL="0" indent="0">
              <a:buNone/>
            </a:pPr>
            <a:r>
              <a:rPr lang="en-US" sz="1200"/>
              <a:t>*a = *b;</a:t>
            </a:r>
            <a:endParaRPr lang="en-US" sz="1200"/>
          </a:p>
          <a:p>
            <a:pPr marL="0" indent="0">
              <a:buNone/>
            </a:pPr>
            <a:r>
              <a:rPr lang="en-US" sz="1200"/>
              <a:t>*b = temp;</a:t>
            </a:r>
            <a:endParaRPr lang="en-US" sz="1200"/>
          </a:p>
          <a:p>
            <a:pPr marL="0" indent="0">
              <a:buNone/>
            </a:pPr>
            <a:r>
              <a:rPr lang="en-US" sz="1200"/>
              <a:t>}</a:t>
            </a:r>
            <a:endParaRPr lang="en-US" sz="1200"/>
          </a:p>
          <a:p>
            <a:pPr marL="0" indent="0">
              <a:buNone/>
            </a:pPr>
            <a:r>
              <a:rPr lang="en-US" sz="1200"/>
              <a:t>Specify the control data ﬂow for this program  /      .</a:t>
            </a:r>
            <a:endParaRPr lang="en-US" sz="1200"/>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no well-deﬁ ned rules for identifying equivalence classes, as it is a heuristic process</a:t>
            </a:r>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defRPr/>
            </a:pPr>
            <a:r>
              <a:rPr lang="en-US" b="0"/>
              <a:t>2 test cases, cụ</a:t>
            </a:r>
            <a:r>
              <a:rPr lang="en-US" b="0" baseline="0"/>
              <a:t> thể abe: A=2, X=2; </a:t>
            </a:r>
            <a:r>
              <a:rPr lang="en-US" sz="1200" u="sng" kern="1200">
                <a:solidFill>
                  <a:srgbClr val="002060"/>
                </a:solidFill>
                <a:latin typeface="+mn-lt"/>
                <a:ea typeface="+mn-ea"/>
                <a:cs typeface="+mn-cs"/>
              </a:rPr>
              <a:t>acdfg</a:t>
            </a:r>
            <a:r>
              <a:rPr lang="en-US" sz="1200" b="0" u="none" kern="1200" baseline="0">
                <a:solidFill>
                  <a:schemeClr val="tx1"/>
                </a:solidFill>
                <a:latin typeface="+mn-lt"/>
                <a:ea typeface="+mn-ea"/>
                <a:cs typeface="+mn-cs"/>
              </a:rPr>
              <a:t>: A=0, X=3</a:t>
            </a:r>
            <a:endParaRPr lang="en-US" sz="1200" b="0" u="none" kern="1200" baseline="0">
              <a:solidFill>
                <a:schemeClr val="tx1"/>
              </a:solidFill>
              <a:latin typeface="+mn-lt"/>
              <a:ea typeface="+mn-ea"/>
              <a:cs typeface="+mn-cs"/>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a:t>
            </a:r>
            <a:r>
              <a:rPr lang="en-US" baseline="0"/>
              <a:t> </a:t>
            </a:r>
            <a:r>
              <a:rPr lang="en-US"/>
              <a:t>Equivalence classes can be of the output desired in the program, vd/ bài</a:t>
            </a:r>
            <a:r>
              <a:rPr lang="en-US" baseline="0"/>
              <a:t> tính nghiệm phtr bậc 2</a:t>
            </a:r>
            <a:endParaRPr lang="en-US"/>
          </a:p>
          <a:p>
            <a:r>
              <a:rPr lang="en-US"/>
              <a:t>- Trong</a:t>
            </a:r>
            <a:r>
              <a:rPr lang="en-US" baseline="0"/>
              <a:t> tập giá trị, nếu mỗi giá trị thuộc 1 quy luật tính toán khác nhau thì mỗi giá trị này sẽ là 1 phân hoạch, ngược lại thì để chung 1 phân hoạch.</a:t>
            </a:r>
            <a:endParaRPr lang="en-US" baseline="0"/>
          </a:p>
          <a:p>
            <a:r>
              <a:rPr lang="en-US" baseline="0"/>
              <a:t>VD/ thẻ KH thành viên, thân thiết, VIP có chiết khấu khác ==&gt; 3 phân hoạch</a:t>
            </a:r>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a:buChar char="à"/>
            </a:pPr>
            <a:r>
              <a:rPr lang="en-US" baseline="0">
                <a:sym typeface="Wingdings" panose="05000000000000000000" pitchFamily="2" charset="2"/>
              </a:rPr>
              <a:t>Về GIỚI HẠN GIÁ TRỊ, chia làm 3 phân hoạch: 1 phân hoạch valid là... và 2 phân hoạch invalid là...</a:t>
            </a:r>
            <a:endParaRPr lang="en-US" baseline="0">
              <a:sym typeface="Wingdings" panose="05000000000000000000" pitchFamily="2" charset="2"/>
            </a:endParaRPr>
          </a:p>
          <a:p>
            <a:pPr marL="171450" indent="-171450">
              <a:buFont typeface="Wingdings" panose="05000000000000000000"/>
              <a:buChar char="à"/>
            </a:pPr>
            <a:r>
              <a:rPr lang="en-US" baseline="0">
                <a:sym typeface="Wingdings" panose="05000000000000000000" pitchFamily="2" charset="2"/>
              </a:rPr>
              <a:t>Về LOẠI KÝ TỰ, chia làm 2 phân hoạch: 1 ph cho ký tự hợp lệ và 1 ph cho ký tự ko hợp lệ...</a:t>
            </a:r>
            <a:endParaRPr lang="en-US" baseline="0">
              <a:sym typeface="Wingdings" panose="05000000000000000000" pitchFamily="2" charset="2"/>
            </a:endParaRPr>
          </a:p>
          <a:p>
            <a:pPr marL="171450" indent="-171450">
              <a:buFont typeface="Wingdings" panose="05000000000000000000"/>
              <a:buChar char="à"/>
            </a:pPr>
            <a:r>
              <a:rPr lang="en-US" baseline="0">
                <a:sym typeface="Wingdings" panose="05000000000000000000" pitchFamily="2" charset="2"/>
              </a:rPr>
              <a:t>Thiết kế test case: chọn 1 giá trị làm đại diện cho mỗi phân hoạch, vd/...</a:t>
            </a:r>
            <a:endParaRPr lang="en-US" baseline="0">
              <a:sym typeface="Wingdings" panose="05000000000000000000" pitchFamily="2" charset="2"/>
            </a:endParaRPr>
          </a:p>
          <a:p>
            <a:pPr marL="171450" indent="-171450">
              <a:buFont typeface="Wingdings" panose="05000000000000000000"/>
              <a:buChar char="à"/>
            </a:pPr>
            <a:endParaRPr lang="en-US" baseline="0">
              <a:sym typeface="Wingdings" panose="05000000000000000000" pitchFamily="2" charset="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Với</a:t>
            </a:r>
            <a:r>
              <a:rPr lang="en-US" baseline="0" dirty="0"/>
              <a:t> </a:t>
            </a:r>
            <a:r>
              <a:rPr lang="en-US" baseline="0" dirty="0" err="1"/>
              <a:t>các</a:t>
            </a:r>
            <a:r>
              <a:rPr lang="en-US" baseline="0" dirty="0"/>
              <a:t> </a:t>
            </a:r>
            <a:r>
              <a:rPr lang="en-US" b="1" dirty="0"/>
              <a:t>VALID EQUIVALENCE CLASSES,</a:t>
            </a:r>
            <a:r>
              <a:rPr lang="en-US" b="0" dirty="0"/>
              <a:t> </a:t>
            </a:r>
            <a:r>
              <a:rPr lang="en-US" b="0" dirty="0" err="1"/>
              <a:t>tạo</a:t>
            </a:r>
            <a:r>
              <a:rPr lang="en-US" b="0" baseline="0" dirty="0"/>
              <a:t> test case </a:t>
            </a:r>
            <a:r>
              <a:rPr lang="en-US" b="0" baseline="0" dirty="0" err="1"/>
              <a:t>sao</a:t>
            </a:r>
            <a:r>
              <a:rPr lang="en-US" b="0" baseline="0" dirty="0"/>
              <a:t> </a:t>
            </a:r>
            <a:r>
              <a:rPr lang="en-US" b="0" baseline="0" dirty="0" err="1"/>
              <a:t>cho</a:t>
            </a:r>
            <a:r>
              <a:rPr lang="en-US" b="0" baseline="0" dirty="0"/>
              <a:t> bao </a:t>
            </a:r>
            <a:r>
              <a:rPr lang="en-US" b="0" baseline="0" dirty="0" err="1"/>
              <a:t>phủ</a:t>
            </a:r>
            <a:r>
              <a:rPr lang="en-US" b="0" baseline="0" dirty="0"/>
              <a:t> </a:t>
            </a:r>
            <a:r>
              <a:rPr lang="en-US" b="0" baseline="0" dirty="0" err="1"/>
              <a:t>càng</a:t>
            </a:r>
            <a:r>
              <a:rPr lang="en-US" b="0" baseline="0" dirty="0"/>
              <a:t> </a:t>
            </a:r>
            <a:r>
              <a:rPr lang="en-US" b="0" baseline="0" dirty="0" err="1"/>
              <a:t>nhiều</a:t>
            </a:r>
            <a:r>
              <a:rPr lang="en-US" b="0" baseline="0" dirty="0"/>
              <a:t> </a:t>
            </a:r>
            <a:r>
              <a:rPr lang="en-US" b="0" baseline="0" dirty="0" err="1"/>
              <a:t>phân</a:t>
            </a:r>
            <a:r>
              <a:rPr lang="en-US" b="0" baseline="0" dirty="0"/>
              <a:t> </a:t>
            </a:r>
            <a:r>
              <a:rPr lang="en-US" b="0" baseline="0" dirty="0" err="1"/>
              <a:t>hoạch</a:t>
            </a:r>
            <a:r>
              <a:rPr lang="en-US" b="0" baseline="0" dirty="0"/>
              <a:t> valid </a:t>
            </a:r>
            <a:r>
              <a:rPr lang="en-US" b="0" baseline="0" dirty="0" err="1"/>
              <a:t>càng</a:t>
            </a:r>
            <a:r>
              <a:rPr lang="en-US" b="0" baseline="0" dirty="0"/>
              <a:t> </a:t>
            </a:r>
            <a:r>
              <a:rPr lang="en-US" b="0" baseline="0" dirty="0" err="1"/>
              <a:t>tốt</a:t>
            </a:r>
            <a:r>
              <a:rPr lang="en-US" b="0" baseline="0" dirty="0"/>
              <a:t> (</a:t>
            </a:r>
            <a:r>
              <a:rPr lang="en-US" sz="1200" kern="1200" dirty="0">
                <a:solidFill>
                  <a:schemeClr val="tx1"/>
                </a:solidFill>
                <a:effectLst/>
                <a:latin typeface="+mn-lt"/>
                <a:ea typeface="+mn-ea"/>
                <a:cs typeface="+mn-cs"/>
              </a:rPr>
              <a:t>Cho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testcase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TH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hoạch</a:t>
            </a:r>
            <a:r>
              <a:rPr lang="en-US" sz="1200" kern="1200" dirty="0">
                <a:solidFill>
                  <a:schemeClr val="tx1"/>
                </a:solidFill>
                <a:effectLst/>
                <a:latin typeface="+mn-lt"/>
                <a:ea typeface="+mn-ea"/>
                <a:cs typeface="+mn-cs"/>
              </a:rPr>
              <a:t> valid)</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 </a:t>
            </a:r>
            <a:r>
              <a:rPr lang="en-US" dirty="0" err="1"/>
              <a:t>Với</a:t>
            </a:r>
            <a:r>
              <a:rPr lang="en-US" baseline="0" dirty="0"/>
              <a:t> </a:t>
            </a:r>
            <a:r>
              <a:rPr lang="en-US" baseline="0" dirty="0" err="1"/>
              <a:t>các</a:t>
            </a:r>
            <a:r>
              <a:rPr lang="en-US" baseline="0" dirty="0"/>
              <a:t> </a:t>
            </a:r>
            <a:r>
              <a:rPr lang="en-US" b="1" baseline="0" dirty="0"/>
              <a:t>IN</a:t>
            </a:r>
            <a:r>
              <a:rPr lang="en-US" b="1" dirty="0"/>
              <a:t>VALID EQUIVALENCE CLASSES,</a:t>
            </a:r>
            <a:r>
              <a:rPr lang="en-US" b="0" dirty="0"/>
              <a:t> </a:t>
            </a:r>
            <a:r>
              <a:rPr lang="en-US" b="0" dirty="0" err="1"/>
              <a:t>với</a:t>
            </a:r>
            <a:r>
              <a:rPr lang="en-US" b="0" baseline="0" dirty="0"/>
              <a:t> </a:t>
            </a:r>
            <a:r>
              <a:rPr lang="en-US" b="0" baseline="0" dirty="0" err="1"/>
              <a:t>mỗi</a:t>
            </a:r>
            <a:r>
              <a:rPr lang="en-US" b="0" baseline="0" dirty="0"/>
              <a:t> </a:t>
            </a:r>
            <a:r>
              <a:rPr lang="en-US" b="0" baseline="0" dirty="0" err="1"/>
              <a:t>phân</a:t>
            </a:r>
            <a:r>
              <a:rPr lang="en-US" b="0" baseline="0" dirty="0"/>
              <a:t> </a:t>
            </a:r>
            <a:r>
              <a:rPr lang="en-US" b="0" baseline="0" dirty="0" err="1"/>
              <a:t>hoạch</a:t>
            </a:r>
            <a:r>
              <a:rPr lang="en-US" b="0" baseline="0" dirty="0"/>
              <a:t> invalid </a:t>
            </a:r>
            <a:r>
              <a:rPr lang="en-US" b="0" baseline="0" dirty="0" err="1"/>
              <a:t>thì</a:t>
            </a:r>
            <a:r>
              <a:rPr lang="en-US" b="0" baseline="0" dirty="0"/>
              <a:t> </a:t>
            </a:r>
            <a:r>
              <a:rPr lang="en-US" b="0" baseline="0" dirty="0" err="1"/>
              <a:t>chỉ</a:t>
            </a:r>
            <a:r>
              <a:rPr lang="en-US" b="0" baseline="0" dirty="0"/>
              <a:t> </a:t>
            </a:r>
            <a:r>
              <a:rPr lang="en-US" b="0" baseline="0" dirty="0" err="1"/>
              <a:t>nên</a:t>
            </a:r>
            <a:r>
              <a:rPr lang="en-US" b="0" baseline="0" dirty="0"/>
              <a:t> </a:t>
            </a:r>
            <a:r>
              <a:rPr lang="en-US" b="0" baseline="0" dirty="0" err="1"/>
              <a:t>tạo</a:t>
            </a:r>
            <a:r>
              <a:rPr lang="en-US" b="0" baseline="0" dirty="0"/>
              <a:t> 1 test case </a:t>
            </a:r>
            <a:r>
              <a:rPr lang="en-US" b="0" baseline="0" dirty="0" err="1"/>
              <a:t>cho</a:t>
            </a:r>
            <a:r>
              <a:rPr lang="en-US" b="0" baseline="0" dirty="0"/>
              <a:t> </a:t>
            </a:r>
            <a:r>
              <a:rPr lang="en-US" b="0" baseline="0" dirty="0" err="1"/>
              <a:t>phân</a:t>
            </a:r>
            <a:r>
              <a:rPr lang="en-US" b="0" baseline="0" dirty="0"/>
              <a:t> </a:t>
            </a:r>
            <a:r>
              <a:rPr lang="en-US" b="0" baseline="0" dirty="0" err="1"/>
              <a:t>hoạch</a:t>
            </a:r>
            <a:r>
              <a:rPr lang="en-US" b="0" baseline="0" dirty="0"/>
              <a:t> </a:t>
            </a:r>
            <a:r>
              <a:rPr lang="en-US" b="0" baseline="0" dirty="0" err="1"/>
              <a:t>đó</a:t>
            </a:r>
            <a:r>
              <a:rPr lang="en-US" b="0" baseline="0" dirty="0"/>
              <a:t> </a:t>
            </a:r>
            <a:r>
              <a:rPr lang="en-US" b="0" baseline="0" dirty="0" err="1"/>
              <a:t>mà</a:t>
            </a:r>
            <a:r>
              <a:rPr lang="en-US" b="0" baseline="0" dirty="0"/>
              <a:t> </a:t>
            </a:r>
            <a:r>
              <a:rPr lang="en-US" b="0" baseline="0" dirty="0" err="1"/>
              <a:t>thôi</a:t>
            </a:r>
            <a:r>
              <a:rPr lang="en-US" b="0" baseline="0" dirty="0"/>
              <a:t>. Lý </a:t>
            </a:r>
            <a:r>
              <a:rPr lang="en-US" b="0" baseline="0" dirty="0" err="1"/>
              <a:t>giải</a:t>
            </a:r>
            <a:r>
              <a:rPr lang="en-US" b="0" baseline="0" dirty="0"/>
              <a:t>:</a:t>
            </a:r>
            <a:endParaRPr lang="en-US" b="0" baseline="0" dirty="0"/>
          </a:p>
          <a:p>
            <a:pPr marL="0" marR="0" indent="0" algn="l" defTabSz="914400" rtl="0" eaLnBrk="1" fontAlgn="auto" latinLnBrk="0" hangingPunct="1">
              <a:lnSpc>
                <a:spcPct val="100000"/>
              </a:lnSpc>
              <a:spcBef>
                <a:spcPts val="0"/>
              </a:spcBef>
              <a:spcAft>
                <a:spcPts val="0"/>
              </a:spcAft>
              <a:buClrTx/>
              <a:buSzTx/>
              <a:buFontTx/>
              <a:buNone/>
              <a:defRPr/>
            </a:pPr>
            <a:r>
              <a:rPr lang="en-US" b="0" baseline="0" dirty="0" err="1"/>
              <a:t>Nếu</a:t>
            </a:r>
            <a:r>
              <a:rPr lang="en-US" b="0" baseline="0" dirty="0"/>
              <a:t> </a:t>
            </a:r>
            <a:r>
              <a:rPr lang="en-US" b="0" baseline="0" dirty="0" err="1"/>
              <a:t>cùng</a:t>
            </a:r>
            <a:r>
              <a:rPr lang="en-US" b="0" baseline="0" dirty="0"/>
              <a:t> </a:t>
            </a:r>
            <a:r>
              <a:rPr lang="en-US" b="0" baseline="0" dirty="0" err="1"/>
              <a:t>lúc</a:t>
            </a:r>
            <a:r>
              <a:rPr lang="en-US" b="0" baseline="0" dirty="0"/>
              <a:t> test </a:t>
            </a:r>
            <a:r>
              <a:rPr lang="en-US" b="0" baseline="0" dirty="0" err="1"/>
              <a:t>với</a:t>
            </a:r>
            <a:r>
              <a:rPr lang="en-US" b="0" baseline="0" dirty="0"/>
              <a:t> </a:t>
            </a:r>
            <a:r>
              <a:rPr lang="en-US" b="0" baseline="0" dirty="0" err="1"/>
              <a:t>nhiều</a:t>
            </a:r>
            <a:r>
              <a:rPr lang="en-US" b="0" baseline="0" dirty="0"/>
              <a:t> </a:t>
            </a:r>
            <a:r>
              <a:rPr lang="en-US" b="0" baseline="0" dirty="0" err="1"/>
              <a:t>phân</a:t>
            </a:r>
            <a:r>
              <a:rPr lang="en-US" b="0" baseline="0" dirty="0"/>
              <a:t> </a:t>
            </a:r>
            <a:r>
              <a:rPr lang="en-US" b="0" baseline="0" dirty="0" err="1"/>
              <a:t>hoạch</a:t>
            </a:r>
            <a:r>
              <a:rPr lang="en-US" b="0" baseline="0" dirty="0"/>
              <a:t> </a:t>
            </a:r>
            <a:r>
              <a:rPr lang="en-US" b="0" baseline="0" dirty="0" err="1"/>
              <a:t>invali</a:t>
            </a:r>
            <a:r>
              <a:rPr lang="en-US" b="0" baseline="0" dirty="0"/>
              <a:t> </a:t>
            </a:r>
            <a:r>
              <a:rPr lang="en-US" b="0" baseline="0" dirty="0" err="1"/>
              <a:t>thì</a:t>
            </a:r>
            <a:r>
              <a:rPr lang="en-US" b="0" baseline="0" dirty="0"/>
              <a:t> </a:t>
            </a:r>
            <a:r>
              <a:rPr lang="en-US" b="0" baseline="0" dirty="0" err="1"/>
              <a:t>khi</a:t>
            </a:r>
            <a:r>
              <a:rPr lang="en-US" b="0" baseline="0" dirty="0"/>
              <a:t> </a:t>
            </a:r>
            <a:r>
              <a:rPr lang="en-US" b="0" baseline="0" dirty="0" err="1"/>
              <a:t>nhận</a:t>
            </a:r>
            <a:r>
              <a:rPr lang="en-US" b="0" baseline="0" dirty="0"/>
              <a:t> ĐƯỢC THÔNG BÁO ‘INVALID INPUT’, </a:t>
            </a:r>
            <a:r>
              <a:rPr lang="en-US" b="0" baseline="0" dirty="0" err="1"/>
              <a:t>bạn</a:t>
            </a:r>
            <a:r>
              <a:rPr lang="en-US" b="0" baseline="0" dirty="0"/>
              <a:t> </a:t>
            </a:r>
            <a:r>
              <a:rPr lang="en-US" b="0" baseline="0" dirty="0" err="1"/>
              <a:t>sẽ</a:t>
            </a:r>
            <a:r>
              <a:rPr lang="en-US" b="0" baseline="0" dirty="0"/>
              <a:t> K BIẾT</a:t>
            </a:r>
            <a:r>
              <a:rPr lang="vi-VN" sz="1200" b="0" i="0" kern="1200" dirty="0">
                <a:solidFill>
                  <a:schemeClr val="tx1"/>
                </a:solidFill>
                <a:effectLst/>
                <a:latin typeface="+mn-lt"/>
                <a:ea typeface="+mn-ea"/>
                <a:cs typeface="+mn-cs"/>
              </a:rPr>
              <a:t> LIỆU</a:t>
            </a:r>
            <a:r>
              <a:rPr lang="en-US" sz="1200" b="0" i="0" kern="1200" dirty="0">
                <a:solidFill>
                  <a:schemeClr val="tx1"/>
                </a:solidFill>
                <a:effectLst/>
                <a:latin typeface="+mn-lt"/>
                <a:ea typeface="+mn-ea"/>
                <a:cs typeface="+mn-cs"/>
              </a:rPr>
              <a:t> TEST</a:t>
            </a:r>
            <a:r>
              <a:rPr lang="vi-VN" sz="1200" b="0" i="0" kern="1200" dirty="0">
                <a:solidFill>
                  <a:schemeClr val="tx1"/>
                </a:solidFill>
                <a:effectLst/>
                <a:latin typeface="+mn-lt"/>
                <a:ea typeface="+mn-ea"/>
                <a:cs typeface="+mn-cs"/>
              </a:rPr>
              <a:t> PHÁT HIỆN CHỈ CÓ MỘT </a:t>
            </a:r>
            <a:r>
              <a:rPr lang="en-US" sz="1200" b="0" i="0" kern="1200" dirty="0">
                <a:solidFill>
                  <a:schemeClr val="tx1"/>
                </a:solidFill>
                <a:effectLst/>
                <a:latin typeface="+mn-lt"/>
                <a:ea typeface="+mn-ea"/>
                <a:cs typeface="+mn-cs"/>
              </a:rPr>
              <a:t>INPUT</a:t>
            </a:r>
            <a:r>
              <a:rPr lang="vi-VN" sz="1200" b="0" i="0" kern="1200" dirty="0">
                <a:solidFill>
                  <a:schemeClr val="tx1"/>
                </a:solidFill>
                <a:effectLst/>
                <a:latin typeface="+mn-lt"/>
                <a:ea typeface="+mn-ea"/>
                <a:cs typeface="+mn-cs"/>
              </a:rPr>
              <a:t> KHÔNG HỢP LỆ</a:t>
            </a:r>
            <a:r>
              <a:rPr lang="en-US" sz="1200" b="0" i="0" kern="1200" dirty="0">
                <a:solidFill>
                  <a:schemeClr val="tx1"/>
                </a:solidFill>
                <a:effectLst/>
                <a:latin typeface="+mn-lt"/>
                <a:ea typeface="+mn-ea"/>
                <a:cs typeface="+mn-cs"/>
              </a:rPr>
              <a:t> HAY LÀ</a:t>
            </a:r>
            <a:r>
              <a:rPr lang="vi-VN" sz="1200" b="0" i="0" kern="1200" dirty="0">
                <a:solidFill>
                  <a:schemeClr val="tx1"/>
                </a:solidFill>
                <a:effectLst/>
                <a:latin typeface="+mn-lt"/>
                <a:ea typeface="+mn-ea"/>
                <a:cs typeface="+mn-cs"/>
              </a:rPr>
              <a:t> TẤT CẢ CHÚNG</a:t>
            </a:r>
            <a:r>
              <a:rPr lang="en-US"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TUY NHIÊN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chính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THÔNG BÁO LỖI DÀNH CHO Ô NÀO (</a:t>
            </a:r>
            <a:r>
              <a:rPr lang="en-US" sz="1200" b="0" i="0" kern="1200" baseline="0" dirty="0" err="1">
                <a:solidFill>
                  <a:schemeClr val="tx1"/>
                </a:solidFill>
                <a:effectLst/>
                <a:latin typeface="+mn-lt"/>
                <a:ea typeface="+mn-ea"/>
                <a:cs typeface="+mn-cs"/>
              </a:rPr>
              <a:t>ví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mỗi</a:t>
            </a:r>
            <a:r>
              <a:rPr lang="en-US" sz="1200" b="0" i="0" kern="1200" baseline="0" dirty="0">
                <a:solidFill>
                  <a:schemeClr val="tx1"/>
                </a:solidFill>
                <a:effectLst/>
                <a:latin typeface="+mn-lt"/>
                <a:ea typeface="+mn-ea"/>
                <a:cs typeface="+mn-cs"/>
              </a:rPr>
              <a:t> ô </a:t>
            </a:r>
            <a:r>
              <a:rPr lang="en-US" sz="1200" b="0" i="0" kern="1200" baseline="0" dirty="0" err="1">
                <a:solidFill>
                  <a:schemeClr val="tx1"/>
                </a:solidFill>
                <a:effectLst/>
                <a:latin typeface="+mn-lt"/>
                <a:ea typeface="+mn-ea"/>
                <a:cs typeface="+mn-cs"/>
              </a:rPr>
              <a:t>nhập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bị</a:t>
            </a:r>
            <a:r>
              <a:rPr lang="en-US" sz="1200" b="0" i="0" kern="1200" baseline="0" dirty="0">
                <a:solidFill>
                  <a:schemeClr val="tx1"/>
                </a:solidFill>
                <a:effectLst/>
                <a:latin typeface="+mn-lt"/>
                <a:ea typeface="+mn-ea"/>
                <a:cs typeface="+mn-cs"/>
              </a:rPr>
              <a:t> invalid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1 </a:t>
            </a:r>
            <a:r>
              <a:rPr lang="en-US" sz="1200" b="0" i="0" kern="1200" baseline="0" dirty="0" err="1">
                <a:solidFill>
                  <a:schemeClr val="tx1"/>
                </a:solidFill>
                <a:effectLst/>
                <a:latin typeface="+mn-lt"/>
                <a:ea typeface="+mn-ea"/>
                <a:cs typeface="+mn-cs"/>
              </a:rPr>
              <a:t>đoạn</a:t>
            </a:r>
            <a:r>
              <a:rPr lang="en-US" sz="1200" b="0" i="0" kern="1200" baseline="0" dirty="0">
                <a:solidFill>
                  <a:schemeClr val="tx1"/>
                </a:solidFill>
                <a:effectLst/>
                <a:latin typeface="+mn-lt"/>
                <a:ea typeface="+mn-ea"/>
                <a:cs typeface="+mn-cs"/>
              </a:rPr>
              <a:t> text </a:t>
            </a:r>
            <a:r>
              <a:rPr lang="en-US" sz="1200" b="0" i="0" kern="1200" baseline="0" dirty="0" err="1">
                <a:solidFill>
                  <a:schemeClr val="tx1"/>
                </a:solidFill>
                <a:effectLst/>
                <a:latin typeface="+mn-lt"/>
                <a:ea typeface="+mn-ea"/>
                <a:cs typeface="+mn-cs"/>
              </a:rPr>
              <a:t>màu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đỏ</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lỗi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riêng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thì</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tốt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a:t>
            </a:r>
            <a:r>
              <a:rPr lang="en-US" sz="1200" b="0" i="0" kern="1200" baseline="0" dirty="0">
                <a:solidFill>
                  <a:schemeClr val="tx1"/>
                </a:solidFill>
                <a:effectLst/>
                <a:latin typeface="+mn-lt"/>
                <a:ea typeface="+mn-ea"/>
                <a:cs typeface="+mn-cs"/>
              </a:rPr>
              <a:t> 1 test case </a:t>
            </a:r>
            <a:r>
              <a:rPr lang="en-US" sz="1200" b="0" i="0" kern="1200" baseline="0" dirty="0" err="1">
                <a:solidFill>
                  <a:schemeClr val="tx1"/>
                </a:solidFill>
                <a:effectLst/>
                <a:latin typeface="+mn-lt"/>
                <a:ea typeface="+mn-ea"/>
                <a:cs typeface="+mn-cs"/>
              </a:rPr>
              <a:t>sao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phủ</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càng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invalid partition </a:t>
            </a:r>
            <a:r>
              <a:rPr lang="en-US" sz="1200" b="0" i="0" kern="1200" baseline="0" dirty="0" err="1">
                <a:solidFill>
                  <a:schemeClr val="tx1"/>
                </a:solidFill>
                <a:effectLst/>
                <a:latin typeface="+mn-lt"/>
                <a:ea typeface="+mn-ea"/>
                <a:cs typeface="+mn-cs"/>
              </a:rPr>
              <a:t>càng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tốt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giảm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số</a:t>
            </a:r>
            <a:r>
              <a:rPr lang="en-US" sz="1200" b="0" i="0" kern="1200" baseline="0" dirty="0">
                <a:solidFill>
                  <a:schemeClr val="tx1"/>
                </a:solidFill>
                <a:effectLst/>
                <a:latin typeface="+mn-lt"/>
                <a:ea typeface="+mn-ea"/>
                <a:cs typeface="+mn-cs"/>
              </a:rPr>
              <a:t> test case). TUY NHIÊN CHỈ NÊN LÀM KHI BIẾT RÕ HỆ THỐNG XỬ LÝ NTN.</a:t>
            </a:r>
            <a:endParaRPr lang="en-US"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KT kt</a:t>
            </a:r>
            <a:r>
              <a:rPr lang="en-US" baseline="0"/>
              <a:t> động là gì?</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yêu</a:t>
            </a:r>
            <a:r>
              <a:rPr lang="en-US" baseline="0" dirty="0"/>
              <a:t> </a:t>
            </a:r>
            <a:r>
              <a:rPr lang="en-US" baseline="0" dirty="0" err="1"/>
              <a:t>cầu</a:t>
            </a:r>
            <a:r>
              <a:rPr lang="en-US" baseline="0" dirty="0"/>
              <a:t> </a:t>
            </a:r>
            <a:r>
              <a:rPr lang="en-US" baseline="0" dirty="0" err="1"/>
              <a:t>về</a:t>
            </a:r>
            <a:r>
              <a:rPr lang="en-US" baseline="0" dirty="0"/>
              <a:t> </a:t>
            </a:r>
            <a:r>
              <a:rPr lang="en-US" baseline="0" dirty="0" err="1"/>
              <a:t>nhà</a:t>
            </a:r>
            <a:r>
              <a:rPr lang="en-US" baseline="0" dirty="0"/>
              <a:t> </a:t>
            </a:r>
            <a:r>
              <a:rPr lang="en-US" baseline="0" dirty="0" err="1"/>
              <a:t>làm</a:t>
            </a:r>
            <a:r>
              <a:rPr lang="en-US" baseline="0" dirty="0"/>
              <a:t> </a:t>
            </a:r>
            <a:r>
              <a:rPr lang="en-US" baseline="0" dirty="0" err="1"/>
              <a:t>để</a:t>
            </a:r>
            <a:r>
              <a:rPr lang="en-US" baseline="0" dirty="0"/>
              <a:t> </a:t>
            </a:r>
            <a:r>
              <a:rPr lang="en-US" baseline="0" dirty="0" err="1"/>
              <a:t>lên</a:t>
            </a:r>
            <a:r>
              <a:rPr lang="en-US" baseline="0" dirty="0"/>
              <a:t> </a:t>
            </a:r>
            <a:r>
              <a:rPr lang="en-US" baseline="0" dirty="0" err="1"/>
              <a:t>bảng</a:t>
            </a:r>
            <a:endParaRPr lang="en-US" dirty="0"/>
          </a:p>
          <a:p>
            <a:r>
              <a:rPr lang="en-US" dirty="0"/>
              <a:t>Page 226,</a:t>
            </a:r>
            <a:r>
              <a:rPr lang="en-US" baseline="0" dirty="0"/>
              <a:t> </a:t>
            </a:r>
            <a:r>
              <a:rPr lang="en-US" baseline="0" dirty="0" err="1"/>
              <a:t>giáo</a:t>
            </a:r>
            <a:r>
              <a:rPr lang="en-US" baseline="0" dirty="0"/>
              <a:t> </a:t>
            </a:r>
            <a:r>
              <a:rPr lang="en-US" baseline="0" dirty="0" err="1"/>
              <a:t>trình</a:t>
            </a:r>
            <a:r>
              <a:rPr lang="en-US" baseline="0" dirty="0"/>
              <a:t> DBCL</a:t>
            </a:r>
            <a:endParaRPr lang="en-US" baseline="0" dirty="0"/>
          </a:p>
          <a:p>
            <a:r>
              <a:rPr lang="en-US" sz="1200" kern="1200" dirty="0">
                <a:solidFill>
                  <a:schemeClr val="tx1"/>
                </a:solidFill>
                <a:effectLst/>
                <a:latin typeface="+mn-lt"/>
                <a:ea typeface="+mn-ea"/>
                <a:cs typeface="+mn-cs"/>
              </a:rPr>
              <a:t>■ 3 test cases for VALID PARTITION (for our example a total of 9 valid par.  were defined).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8 test cases for INVALID PARTITION (for our example a total of 8 invalid par.  were defined).</a:t>
            </a:r>
            <a:endParaRPr lang="en-US" sz="1200" kern="1200" dirty="0">
              <a:solidFill>
                <a:schemeClr val="tx1"/>
              </a:solidFill>
              <a:effectLst/>
              <a:latin typeface="+mn-lt"/>
              <a:ea typeface="+mn-ea"/>
              <a:cs typeface="+mn-cs"/>
            </a:endParaRPr>
          </a:p>
          <a:p>
            <a:endParaRPr lang="en-US" baseline="0" dirty="0"/>
          </a:p>
          <a:p>
            <a:endParaRPr lang="en-US" baseline="0" dirty="0"/>
          </a:p>
          <a:p>
            <a:endParaRPr lang="en-US" baseline="0" dirty="0"/>
          </a:p>
          <a:p>
            <a:endParaRPr lang="en-US" baseline="0" dirty="0"/>
          </a:p>
          <a:p>
            <a:endParaRPr lang="en-US" baseline="0" dirty="0"/>
          </a:p>
          <a:p>
            <a:r>
              <a:rPr lang="en-US" dirty="0"/>
              <a:t>A total of 15 ECs were defined for the ticket price module: 9 valid ECs and 6 invalid ECs. The test cases that correspond to these ECs apply the representing values listed in Table 9.8. The test cases for these ECs, including their boundary values, are presented in Table 9.9.</a:t>
            </a:r>
            <a:endParaRPr lang="en-US" dirty="0"/>
          </a:p>
          <a:p>
            <a:r>
              <a:rPr lang="en-US" dirty="0"/>
              <a:t>A total of 15 test cases cover all the defined ECs, including the respective EC boundary values:</a:t>
            </a:r>
            <a:endParaRPr lang="en-US" dirty="0"/>
          </a:p>
          <a:p>
            <a:r>
              <a:rPr lang="en-US" dirty="0"/>
              <a:t>■ 3 test cases for the valid ECs (for our example a total of 9 valid ECs were defined).</a:t>
            </a:r>
            <a:endParaRPr lang="en-US" dirty="0"/>
          </a:p>
          <a:p>
            <a:r>
              <a:rPr lang="en-US" dirty="0"/>
              <a:t>■ 6 test cases for the boundary value ECs (in our example, boundary testing is applicable for only 2 of the 4 input variables).</a:t>
            </a:r>
            <a:endParaRPr lang="en-US" dirty="0"/>
          </a:p>
          <a:p>
            <a:r>
              <a:rPr lang="en-US" dirty="0"/>
              <a:t>■ 8 test cases for invalid ECs (for our example a total of 6 invalid ECs were defined).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3 test cases for VALID PARTITION (for our example a total of 9 valid par.  were defined).</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8 test cases for INVALID PARTITION (for our example a total of 8 invalid par.  were defined).</a:t>
            </a:r>
            <a:endParaRPr lang="en-US" sz="1200" kern="1200" dirty="0">
              <a:solidFill>
                <a:schemeClr val="tx1"/>
              </a:solidFill>
              <a:effectLst/>
              <a:latin typeface="+mn-lt"/>
              <a:ea typeface="+mn-ea"/>
              <a:cs typeface="+mn-cs"/>
            </a:endParaRP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3 test cases for VALID PARTITION (for our example a total of 9 valid par.  were defined).</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8 test cases for INVALID PARTITION (for our example a total of 8 invalid par.  were defined).</a:t>
            </a:r>
            <a:endParaRPr lang="en-US" sz="1200" kern="1200" dirty="0">
              <a:solidFill>
                <a:schemeClr val="tx1"/>
              </a:solidFill>
              <a:effectLst/>
              <a:latin typeface="+mn-lt"/>
              <a:ea typeface="+mn-ea"/>
              <a:cs typeface="+mn-cs"/>
            </a:endParaRP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Phân hoạch cho output thì dễ hơn không? – VD/ Nếu A là max thì vị trí của B và C như thế nào…</a:t>
            </a:r>
            <a:endParaRPr lang="en-US" b="1" baseline="0"/>
          </a:p>
          <a:p>
            <a:r>
              <a:rPr lang="en-US" b="0" baseline="0"/>
              <a:t>(Chú ý bộ 2,4,6 khác 4,6,2)</a:t>
            </a:r>
            <a:endParaRPr lang="en-US" b="0" baseline="0"/>
          </a:p>
          <a:p>
            <a:r>
              <a:rPr lang="en-US" b="1" baseline="0"/>
              <a:t>Ngoài phân hoạch cho A,B,C ra còn phân hoạch giá trị output</a:t>
            </a:r>
            <a:endParaRPr lang="en-US" b="1" baseline="0"/>
          </a:p>
          <a:p>
            <a:r>
              <a:rPr lang="en-US" sz="1200" kern="1200">
                <a:solidFill>
                  <a:schemeClr val="tx1"/>
                </a:solidFill>
                <a:effectLst/>
                <a:latin typeface="+mn-lt"/>
                <a:ea typeface="+mn-ea"/>
                <a:cs typeface="+mn-cs"/>
              </a:rPr>
              <a:t>+ Có 13 tc valid</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Có 6 tc invalid</a:t>
            </a:r>
            <a:endParaRPr lang="en-US" sz="1200" kern="1200">
              <a:solidFill>
                <a:schemeClr val="tx1"/>
              </a:solidFill>
              <a:effectLst/>
              <a:latin typeface="+mn-lt"/>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dirty="0"/>
              <a:t>- </a:t>
            </a:r>
            <a:r>
              <a:rPr lang="en-US" b="0" dirty="0" err="1"/>
              <a:t>Là</a:t>
            </a:r>
            <a:r>
              <a:rPr lang="en-US" b="0" baseline="0" dirty="0"/>
              <a:t> </a:t>
            </a:r>
            <a:r>
              <a:rPr lang="en-US" b="0" baseline="0" dirty="0" err="1"/>
              <a:t>kiểm</a:t>
            </a:r>
            <a:r>
              <a:rPr lang="en-US" b="0" baseline="0" dirty="0"/>
              <a:t> </a:t>
            </a:r>
            <a:r>
              <a:rPr lang="en-US" b="0" baseline="0" dirty="0" err="1"/>
              <a:t>thử</a:t>
            </a:r>
            <a:r>
              <a:rPr lang="en-US" b="0" baseline="0" dirty="0"/>
              <a:t> </a:t>
            </a:r>
            <a:r>
              <a:rPr lang="en-US" b="0" baseline="0" dirty="0" err="1"/>
              <a:t>dựa</a:t>
            </a:r>
            <a:r>
              <a:rPr lang="en-US" b="0" baseline="0" dirty="0"/>
              <a:t> </a:t>
            </a:r>
            <a:r>
              <a:rPr lang="en-US" b="0" baseline="0" dirty="0" err="1"/>
              <a:t>trên</a:t>
            </a:r>
            <a:r>
              <a:rPr lang="en-US" b="0" baseline="0" dirty="0"/>
              <a:t> </a:t>
            </a:r>
            <a:r>
              <a:rPr lang="en-US" b="0" baseline="0" dirty="0" err="1"/>
              <a:t>các</a:t>
            </a:r>
            <a:r>
              <a:rPr lang="en-US" b="0" baseline="0" dirty="0"/>
              <a:t> </a:t>
            </a:r>
            <a:r>
              <a:rPr lang="en-US" b="0" baseline="0" dirty="0" err="1"/>
              <a:t>giá</a:t>
            </a:r>
            <a:r>
              <a:rPr lang="en-US" b="0" baseline="0" dirty="0"/>
              <a:t> </a:t>
            </a:r>
            <a:r>
              <a:rPr lang="en-US" b="0" baseline="0" dirty="0" err="1"/>
              <a:t>trị</a:t>
            </a:r>
            <a:r>
              <a:rPr lang="en-US" b="0" baseline="0" dirty="0"/>
              <a:t> </a:t>
            </a:r>
            <a:r>
              <a:rPr lang="en-US" b="0" baseline="0" dirty="0" err="1"/>
              <a:t>biên</a:t>
            </a:r>
            <a:r>
              <a:rPr lang="en-US" b="0" baseline="0" dirty="0"/>
              <a:t> </a:t>
            </a:r>
            <a:r>
              <a:rPr lang="en-US" b="0" baseline="0" dirty="0" err="1"/>
              <a:t>của</a:t>
            </a:r>
            <a:r>
              <a:rPr lang="en-US" b="0" baseline="0" dirty="0"/>
              <a:t> </a:t>
            </a:r>
            <a:r>
              <a:rPr lang="en-US" b="0" baseline="0" dirty="0" err="1"/>
              <a:t>mỗi</a:t>
            </a:r>
            <a:r>
              <a:rPr lang="en-US" b="0" baseline="0" dirty="0"/>
              <a:t> partition (</a:t>
            </a:r>
            <a:r>
              <a:rPr lang="en-US" b="0" baseline="0" dirty="0" err="1"/>
              <a:t>các</a:t>
            </a:r>
            <a:r>
              <a:rPr lang="en-US" b="0" baseline="0" dirty="0"/>
              <a:t> </a:t>
            </a:r>
            <a:r>
              <a:rPr lang="en-US" b="0" baseline="0" dirty="0" err="1"/>
              <a:t>cực</a:t>
            </a:r>
            <a:r>
              <a:rPr lang="en-US" b="0" baseline="0" dirty="0"/>
              <a:t> </a:t>
            </a:r>
            <a:r>
              <a:rPr lang="en-US" b="0" baseline="0" dirty="0" err="1"/>
              <a:t>trị</a:t>
            </a:r>
            <a:r>
              <a:rPr lang="en-US" b="0" baseline="0" dirty="0"/>
              <a:t>)</a:t>
            </a:r>
            <a:endParaRPr lang="en-US" b="0" baseline="0" dirty="0"/>
          </a:p>
          <a:p>
            <a:pPr marL="0" indent="0">
              <a:buFontTx/>
              <a:buNone/>
            </a:pPr>
            <a:r>
              <a:rPr lang="en-US" b="1" dirty="0"/>
              <a:t>- TẠI</a:t>
            </a:r>
            <a:r>
              <a:rPr lang="en-US" b="1" baseline="0" dirty="0"/>
              <a:t> SAO DÙNG BVA? - </a:t>
            </a:r>
            <a:r>
              <a:rPr lang="vi-VN" dirty="0"/>
              <a:t>lỗi có xu hướng gần ranh giới</a:t>
            </a:r>
            <a:endParaRPr lang="en-US" dirty="0"/>
          </a:p>
          <a:p>
            <a:pPr marL="457200" marR="0" lvl="1" indent="0" algn="l" defTabSz="914400" rtl="0" eaLnBrk="1" fontAlgn="auto" latinLnBrk="0" hangingPunct="1">
              <a:lnSpc>
                <a:spcPct val="100000"/>
              </a:lnSpc>
              <a:spcBef>
                <a:spcPts val="0"/>
              </a:spcBef>
              <a:spcAft>
                <a:spcPts val="0"/>
              </a:spcAft>
              <a:buClrTx/>
              <a:buSzTx/>
              <a:buFontTx/>
              <a:buNone/>
              <a:defRPr/>
            </a:pPr>
            <a:r>
              <a:rPr lang="en-US" b="0" i="0" u="none" baseline="0" dirty="0"/>
              <a:t>+</a:t>
            </a:r>
            <a:r>
              <a:rPr lang="en-US" b="0" u="none" baseline="0" dirty="0" err="1"/>
              <a:t>vì</a:t>
            </a:r>
            <a:r>
              <a:rPr lang="en-US" b="0" u="none" baseline="0" dirty="0"/>
              <a:t> </a:t>
            </a:r>
            <a:r>
              <a:rPr lang="en-US" b="0" u="none" baseline="0" dirty="0" err="1"/>
              <a:t>đây</a:t>
            </a:r>
            <a:r>
              <a:rPr lang="en-US" b="0" u="none" baseline="0" dirty="0"/>
              <a:t> </a:t>
            </a:r>
            <a:r>
              <a:rPr lang="en-US" b="0" u="none" baseline="0" dirty="0" err="1"/>
              <a:t>là</a:t>
            </a:r>
            <a:r>
              <a:rPr lang="en-US" b="0" u="none" baseline="0" dirty="0"/>
              <a:t> </a:t>
            </a:r>
            <a:r>
              <a:rPr lang="en-US" b="0" u="none" baseline="0" dirty="0" err="1"/>
              <a:t>lỗi</a:t>
            </a:r>
            <a:r>
              <a:rPr lang="en-US" b="0" u="none" baseline="0" dirty="0"/>
              <a:t> </a:t>
            </a:r>
            <a:r>
              <a:rPr lang="en-US" b="0" u="none" baseline="0" dirty="0" err="1"/>
              <a:t>mà</a:t>
            </a:r>
            <a:r>
              <a:rPr lang="en-US" b="0" u="none" baseline="0" dirty="0"/>
              <a:t> </a:t>
            </a:r>
            <a:r>
              <a:rPr lang="en-US" b="0" u="none" baseline="0" dirty="0" err="1"/>
              <a:t>người</a:t>
            </a:r>
            <a:r>
              <a:rPr lang="en-US" b="0" u="none" baseline="0" dirty="0"/>
              <a:t> </a:t>
            </a:r>
            <a:r>
              <a:rPr lang="en-US" b="0" u="none" baseline="0" dirty="0" err="1"/>
              <a:t>lập</a:t>
            </a:r>
            <a:r>
              <a:rPr lang="en-US" b="0" u="none" baseline="0" dirty="0"/>
              <a:t> </a:t>
            </a:r>
            <a:r>
              <a:rPr lang="en-US" b="0" u="none" baseline="0" dirty="0" err="1"/>
              <a:t>trình</a:t>
            </a:r>
            <a:r>
              <a:rPr lang="en-US" b="0" u="none" baseline="0" dirty="0"/>
              <a:t> hay </a:t>
            </a:r>
            <a:r>
              <a:rPr lang="en-US" b="0" u="none" baseline="0" dirty="0" err="1"/>
              <a:t>mắc</a:t>
            </a:r>
            <a:r>
              <a:rPr lang="en-US" b="0" u="none" baseline="0" dirty="0"/>
              <a:t> </a:t>
            </a:r>
            <a:r>
              <a:rPr lang="en-US" b="0" u="none" baseline="0" dirty="0" err="1"/>
              <a:t>phải</a:t>
            </a:r>
            <a:r>
              <a:rPr lang="en-US" b="0" u="none" baseline="0" dirty="0"/>
              <a:t>: </a:t>
            </a:r>
            <a:r>
              <a:rPr lang="en-US" b="0" u="none" baseline="0" dirty="0" err="1"/>
              <a:t>thường</a:t>
            </a:r>
            <a:r>
              <a:rPr lang="en-US" b="0" u="none" baseline="0" dirty="0"/>
              <a:t> </a:t>
            </a:r>
            <a:r>
              <a:rPr lang="en-US" b="0" u="none" baseline="0" dirty="0" err="1"/>
              <a:t>xác</a:t>
            </a:r>
            <a:r>
              <a:rPr lang="en-US" b="0" u="none" baseline="0" dirty="0"/>
              <a:t> </a:t>
            </a:r>
            <a:r>
              <a:rPr lang="en-US" b="0" u="none" baseline="0" dirty="0" err="1"/>
              <a:t>định</a:t>
            </a:r>
            <a:r>
              <a:rPr lang="en-US" b="0" u="none" baseline="0" dirty="0"/>
              <a:t> </a:t>
            </a:r>
            <a:r>
              <a:rPr lang="en-US" b="0" u="none" baseline="0" dirty="0" err="1"/>
              <a:t>sai</a:t>
            </a:r>
            <a:r>
              <a:rPr lang="en-US" b="0" u="none" baseline="0" dirty="0"/>
              <a:t> </a:t>
            </a:r>
            <a:r>
              <a:rPr lang="en-US" b="0" u="none" baseline="0" dirty="0" err="1"/>
              <a:t>số</a:t>
            </a:r>
            <a:r>
              <a:rPr lang="en-US" b="0" u="none" baseline="0" dirty="0"/>
              <a:t> </a:t>
            </a:r>
            <a:r>
              <a:rPr lang="en-US" b="0" u="none" baseline="0" dirty="0" err="1"/>
              <a:t>vòng</a:t>
            </a:r>
            <a:r>
              <a:rPr lang="en-US" b="0" u="none" baseline="0" dirty="0"/>
              <a:t> </a:t>
            </a:r>
            <a:r>
              <a:rPr lang="en-US" b="0" u="none" baseline="0" dirty="0" err="1"/>
              <a:t>lặp</a:t>
            </a:r>
            <a:r>
              <a:rPr lang="en-US" b="0" u="none" baseline="0" dirty="0"/>
              <a:t> </a:t>
            </a:r>
            <a:r>
              <a:rPr lang="en-US" b="0" u="none" baseline="0" dirty="0" err="1"/>
              <a:t>hoặc</a:t>
            </a:r>
            <a:r>
              <a:rPr lang="en-US" b="0" u="none" baseline="0" dirty="0"/>
              <a:t> </a:t>
            </a:r>
            <a:r>
              <a:rPr lang="en-US" b="0" u="none" baseline="0" dirty="0" err="1"/>
              <a:t>điểm</a:t>
            </a:r>
            <a:r>
              <a:rPr lang="en-US" b="0" u="none" baseline="0" dirty="0"/>
              <a:t> </a:t>
            </a:r>
            <a:r>
              <a:rPr lang="en-US" b="0" u="none" baseline="0" dirty="0" err="1"/>
              <a:t>dừng</a:t>
            </a:r>
            <a:r>
              <a:rPr lang="en-US" b="0" u="none" baseline="0" dirty="0"/>
              <a:t> </a:t>
            </a:r>
            <a:r>
              <a:rPr lang="en-US" b="0" u="none" baseline="0" dirty="0" err="1"/>
              <a:t>của</a:t>
            </a:r>
            <a:r>
              <a:rPr lang="en-US" b="0" u="none" baseline="0" dirty="0"/>
              <a:t> </a:t>
            </a:r>
            <a:r>
              <a:rPr lang="en-US" b="0" u="none" baseline="0" dirty="0" err="1"/>
              <a:t>vòng</a:t>
            </a:r>
            <a:r>
              <a:rPr lang="en-US" b="0" u="none" baseline="0" dirty="0"/>
              <a:t> </a:t>
            </a:r>
            <a:r>
              <a:rPr lang="en-US" b="0" u="none" baseline="0" dirty="0" err="1"/>
              <a:t>lặp</a:t>
            </a:r>
            <a:r>
              <a:rPr lang="en-US" b="0" u="none" baseline="0" dirty="0"/>
              <a:t>. VD/ </a:t>
            </a:r>
            <a:r>
              <a:rPr lang="en-US" b="0" u="none" baseline="0" dirty="0" err="1"/>
              <a:t>đăng</a:t>
            </a:r>
            <a:r>
              <a:rPr lang="en-US" b="0" u="none" baseline="0" dirty="0"/>
              <a:t> </a:t>
            </a:r>
            <a:r>
              <a:rPr lang="en-US" b="0" u="none" baseline="0" dirty="0" err="1"/>
              <a:t>nhập</a:t>
            </a:r>
            <a:r>
              <a:rPr lang="en-US" b="0" u="none" baseline="0" dirty="0"/>
              <a:t> </a:t>
            </a:r>
            <a:r>
              <a:rPr lang="en-US" b="0" u="none" baseline="0" dirty="0" err="1"/>
              <a:t>hệ</a:t>
            </a:r>
            <a:r>
              <a:rPr lang="en-US" b="0" u="none" baseline="0" dirty="0"/>
              <a:t> </a:t>
            </a:r>
            <a:r>
              <a:rPr lang="en-US" b="0" u="none" baseline="0" dirty="0" err="1"/>
              <a:t>thống</a:t>
            </a:r>
            <a:r>
              <a:rPr lang="en-US" b="0" u="none" baseline="0" dirty="0"/>
              <a:t> </a:t>
            </a:r>
            <a:r>
              <a:rPr lang="en-US" b="0" u="none" baseline="0" dirty="0" err="1"/>
              <a:t>không</a:t>
            </a:r>
            <a:r>
              <a:rPr lang="en-US" b="0" u="none" baseline="0" dirty="0"/>
              <a:t> </a:t>
            </a:r>
            <a:r>
              <a:rPr lang="vi-VN" b="0" u="none" baseline="0" dirty="0"/>
              <a:t>đượ</a:t>
            </a:r>
            <a:r>
              <a:rPr lang="en-US" b="0" u="none" baseline="0" dirty="0"/>
              <a:t>c </a:t>
            </a:r>
            <a:r>
              <a:rPr lang="en-US" b="0" u="none" baseline="0" dirty="0" err="1"/>
              <a:t>sai</a:t>
            </a:r>
            <a:r>
              <a:rPr lang="en-US" b="0" u="none" baseline="0" dirty="0"/>
              <a:t> </a:t>
            </a:r>
            <a:r>
              <a:rPr lang="en-US" b="0" u="none" baseline="0" dirty="0" err="1"/>
              <a:t>quá</a:t>
            </a:r>
            <a:r>
              <a:rPr lang="en-US" b="0" u="none" baseline="0" dirty="0"/>
              <a:t> 3 </a:t>
            </a:r>
            <a:r>
              <a:rPr lang="en-US" b="0" u="none" baseline="0" dirty="0" err="1"/>
              <a:t>lần</a:t>
            </a:r>
            <a:r>
              <a:rPr lang="en-US" b="0" u="none" baseline="0" dirty="0"/>
              <a:t>, NẾU KHÔNG KIỂM TRA, CH</a:t>
            </a:r>
            <a:r>
              <a:rPr lang="vi-VN" b="0" u="none" baseline="0" dirty="0"/>
              <a:t>ƯƠN</a:t>
            </a:r>
            <a:r>
              <a:rPr lang="en-US" b="0" u="none" baseline="0" dirty="0"/>
              <a:t>G TRÌNH CÓ THỂ CHỈ CHO ĐĂNG NHẬP 2 LẦN HOẶC ĐẾN 4 LẦN</a:t>
            </a:r>
            <a:r>
              <a:rPr lang="en-US" b="0" u="sng" baseline="0" dirty="0"/>
              <a:t>.</a:t>
            </a:r>
            <a:endParaRPr lang="en-US" b="0" dirty="0"/>
          </a:p>
          <a:p>
            <a:pPr marL="0" indent="0">
              <a:buFontTx/>
              <a:buNone/>
            </a:pPr>
            <a:r>
              <a:rPr lang="en-US" b="1" dirty="0"/>
              <a:t>CÁCH</a:t>
            </a:r>
            <a:r>
              <a:rPr lang="en-US" b="1" baseline="0" dirty="0"/>
              <a:t> LÀM: </a:t>
            </a:r>
            <a:r>
              <a:rPr lang="en-US" b="0" baseline="0" dirty="0" err="1"/>
              <a:t>sau</a:t>
            </a:r>
            <a:r>
              <a:rPr lang="en-US" b="0" baseline="0" dirty="0"/>
              <a:t> </a:t>
            </a:r>
            <a:r>
              <a:rPr lang="en-US" b="0" baseline="0" dirty="0" err="1"/>
              <a:t>khi</a:t>
            </a:r>
            <a:r>
              <a:rPr lang="en-US" b="0" baseline="0" dirty="0"/>
              <a:t> </a:t>
            </a:r>
            <a:r>
              <a:rPr lang="en-US" b="0" baseline="0" dirty="0" err="1"/>
              <a:t>phân</a:t>
            </a:r>
            <a:r>
              <a:rPr lang="en-US" b="0" baseline="0" dirty="0"/>
              <a:t> </a:t>
            </a:r>
            <a:r>
              <a:rPr lang="en-US" b="0" baseline="0" dirty="0" err="1"/>
              <a:t>hoạch</a:t>
            </a:r>
            <a:r>
              <a:rPr lang="en-US" b="0" baseline="0" dirty="0"/>
              <a:t> </a:t>
            </a:r>
            <a:r>
              <a:rPr lang="en-US" b="0" baseline="0" dirty="0" err="1"/>
              <a:t>sẽ</a:t>
            </a:r>
            <a:r>
              <a:rPr lang="en-US" b="0" baseline="0" dirty="0"/>
              <a:t> </a:t>
            </a:r>
            <a:r>
              <a:rPr lang="en-US" b="0" baseline="0" dirty="0" err="1"/>
              <a:t>lấy</a:t>
            </a:r>
            <a:r>
              <a:rPr lang="en-US" b="0" baseline="0" dirty="0"/>
              <a:t> </a:t>
            </a:r>
            <a:r>
              <a:rPr lang="en-US" b="1" baseline="0" dirty="0"/>
              <a:t>THÊM MIN- </a:t>
            </a:r>
            <a:r>
              <a:rPr lang="en-US" b="0" baseline="0" dirty="0" err="1"/>
              <a:t>và</a:t>
            </a:r>
            <a:r>
              <a:rPr lang="en-US" b="1" baseline="0" dirty="0"/>
              <a:t> MAX+     </a:t>
            </a:r>
            <a:r>
              <a:rPr lang="en-US" b="0" baseline="0" dirty="0"/>
              <a:t>--&gt;  Robustness testing?</a:t>
            </a:r>
            <a:endParaRPr lang="en-US" b="0" dirty="0"/>
          </a:p>
          <a:p>
            <a:pPr marL="0" indent="0">
              <a:buFontTx/>
              <a:buNone/>
            </a:pPr>
            <a:r>
              <a:rPr lang="en-US" b="1" dirty="0"/>
              <a:t>1, 100 </a:t>
            </a:r>
            <a:r>
              <a:rPr lang="en-US" b="1" dirty="0" err="1"/>
              <a:t>thuộc</a:t>
            </a:r>
            <a:r>
              <a:rPr lang="en-US" b="1" baseline="0" dirty="0"/>
              <a:t> </a:t>
            </a:r>
            <a:r>
              <a:rPr lang="en-US" b="1" baseline="0" dirty="0" err="1"/>
              <a:t>biên</a:t>
            </a:r>
            <a:r>
              <a:rPr lang="en-US" b="1" baseline="0" dirty="0"/>
              <a:t> </a:t>
            </a:r>
            <a:r>
              <a:rPr lang="en-US" b="1" baseline="0" dirty="0" err="1"/>
              <a:t>của</a:t>
            </a:r>
            <a:r>
              <a:rPr lang="en-US" b="1" baseline="0" dirty="0"/>
              <a:t> </a:t>
            </a:r>
            <a:r>
              <a:rPr lang="en-US" b="1" baseline="0" dirty="0" err="1"/>
              <a:t>phân</a:t>
            </a:r>
            <a:r>
              <a:rPr lang="en-US" b="1" baseline="0" dirty="0"/>
              <a:t> </a:t>
            </a:r>
            <a:r>
              <a:rPr lang="en-US" b="1" baseline="0" dirty="0" err="1"/>
              <a:t>hoạch</a:t>
            </a:r>
            <a:r>
              <a:rPr lang="en-US" b="1" baseline="0" dirty="0"/>
              <a:t> valid</a:t>
            </a:r>
            <a:endParaRPr lang="en-US" b="1" baseline="0" dirty="0"/>
          </a:p>
          <a:p>
            <a:pPr marL="0" marR="0" indent="0" algn="l" defTabSz="914400" rtl="0" eaLnBrk="1" fontAlgn="auto" latinLnBrk="0" hangingPunct="1">
              <a:lnSpc>
                <a:spcPct val="100000"/>
              </a:lnSpc>
              <a:spcBef>
                <a:spcPts val="0"/>
              </a:spcBef>
              <a:spcAft>
                <a:spcPts val="0"/>
              </a:spcAft>
              <a:buClrTx/>
              <a:buSzTx/>
              <a:buFontTx/>
              <a:buNone/>
              <a:defRPr/>
            </a:pPr>
            <a:r>
              <a:rPr lang="en-US" b="1" baseline="0" dirty="0"/>
              <a:t>0, 101</a:t>
            </a:r>
            <a:r>
              <a:rPr lang="en-US" b="1" dirty="0"/>
              <a:t> </a:t>
            </a:r>
            <a:r>
              <a:rPr lang="en-US" b="1" dirty="0" err="1"/>
              <a:t>thuộc</a:t>
            </a:r>
            <a:r>
              <a:rPr lang="en-US" b="1" baseline="0" dirty="0"/>
              <a:t> </a:t>
            </a:r>
            <a:r>
              <a:rPr lang="en-US" b="1" baseline="0" dirty="0" err="1"/>
              <a:t>biên</a:t>
            </a:r>
            <a:r>
              <a:rPr lang="en-US" b="1" baseline="0" dirty="0"/>
              <a:t> </a:t>
            </a:r>
            <a:r>
              <a:rPr lang="en-US" b="1" baseline="0" dirty="0" err="1"/>
              <a:t>của</a:t>
            </a:r>
            <a:r>
              <a:rPr lang="en-US" b="1" baseline="0" dirty="0"/>
              <a:t> </a:t>
            </a:r>
            <a:r>
              <a:rPr lang="en-US" b="1" baseline="0" dirty="0" err="1"/>
              <a:t>phân</a:t>
            </a:r>
            <a:r>
              <a:rPr lang="en-US" b="1" baseline="0" dirty="0"/>
              <a:t> </a:t>
            </a:r>
            <a:r>
              <a:rPr lang="en-US" b="1" baseline="0" dirty="0" err="1"/>
              <a:t>hoạch</a:t>
            </a:r>
            <a:r>
              <a:rPr lang="en-US" b="1" baseline="0" dirty="0"/>
              <a:t> invalid</a:t>
            </a:r>
            <a:endParaRPr lang="en-US" b="1" baseline="0" dirty="0"/>
          </a:p>
          <a:p>
            <a:pPr marL="0" indent="0">
              <a:buFontTx/>
              <a:buNone/>
            </a:pPr>
            <a:endParaRPr lang="en-US" b="0" u="sng" dirty="0"/>
          </a:p>
          <a:p>
            <a:pPr marL="0" indent="0">
              <a:buFontTx/>
              <a:buNone/>
            </a:pPr>
            <a:r>
              <a:rPr lang="en-US" b="0" dirty="0"/>
              <a:t>- CHÚ</a:t>
            </a:r>
            <a:r>
              <a:rPr lang="en-US" b="0" baseline="0" dirty="0"/>
              <a:t> Ý CÓ 2 CÁCH TIẾP CẬN: </a:t>
            </a:r>
            <a:r>
              <a:rPr lang="en-US" b="1" baseline="0" dirty="0"/>
              <a:t>three-value approach (</a:t>
            </a:r>
            <a:r>
              <a:rPr lang="en-US" b="1" baseline="0" dirty="0" err="1"/>
              <a:t>cách</a:t>
            </a:r>
            <a:r>
              <a:rPr lang="en-US" b="1" baseline="0" dirty="0"/>
              <a:t> </a:t>
            </a:r>
            <a:r>
              <a:rPr lang="en-US" b="1" baseline="0" dirty="0" err="1"/>
              <a:t>này</a:t>
            </a:r>
            <a:r>
              <a:rPr lang="en-US" b="1" baseline="0" dirty="0"/>
              <a:t> </a:t>
            </a:r>
            <a:r>
              <a:rPr lang="en-US" b="1" baseline="0" dirty="0" err="1"/>
              <a:t>không</a:t>
            </a:r>
            <a:r>
              <a:rPr lang="en-US" b="1" baseline="0" dirty="0"/>
              <a:t> </a:t>
            </a:r>
            <a:r>
              <a:rPr lang="en-US" b="1" baseline="0" dirty="0" err="1"/>
              <a:t>cần</a:t>
            </a:r>
            <a:r>
              <a:rPr lang="en-US" b="1" baseline="0" dirty="0"/>
              <a:t> </a:t>
            </a:r>
            <a:r>
              <a:rPr lang="en-US" b="1" baseline="0" dirty="0" err="1"/>
              <a:t>dùng</a:t>
            </a:r>
            <a:r>
              <a:rPr lang="en-US" b="1" baseline="0" dirty="0"/>
              <a:t> </a:t>
            </a:r>
            <a:r>
              <a:rPr lang="en-US" b="1" baseline="0" dirty="0" err="1"/>
              <a:t>kỹ</a:t>
            </a:r>
            <a:r>
              <a:rPr lang="en-US" b="1" baseline="0" dirty="0"/>
              <a:t> </a:t>
            </a:r>
            <a:r>
              <a:rPr lang="en-US" b="1" baseline="0" dirty="0" err="1"/>
              <a:t>thuật</a:t>
            </a:r>
            <a:r>
              <a:rPr lang="en-US" b="1" baseline="0" dirty="0"/>
              <a:t> EP); two-value approach </a:t>
            </a:r>
            <a:r>
              <a:rPr lang="en-US" b="0" baseline="0" dirty="0"/>
              <a:t>(If you use the two-value approach together with equivalence partitioning, you are equally effective and slightly more efficient than the three-value approach)</a:t>
            </a:r>
            <a:endParaRPr lang="en-US" b="0" baseline="0" dirty="0"/>
          </a:p>
          <a:p>
            <a:endParaRPr lang="en-US" dirty="0"/>
          </a:p>
          <a:p>
            <a:r>
              <a:rPr lang="en-US" dirty="0"/>
              <a:t>Steps:</a:t>
            </a:r>
            <a:endParaRPr lang="en-US" dirty="0"/>
          </a:p>
          <a:p>
            <a:pPr marL="850265" lvl="1" indent="-457200">
              <a:buFont typeface="+mj-lt"/>
              <a:buAutoNum type="arabicPeriod"/>
            </a:pPr>
            <a:r>
              <a:rPr lang="en-US" dirty="0"/>
              <a:t>identify the equivalence classes</a:t>
            </a:r>
            <a:endParaRPr lang="en-US" dirty="0"/>
          </a:p>
          <a:p>
            <a:pPr marL="850265" lvl="1" indent="-457200">
              <a:buFont typeface="+mj-lt"/>
              <a:buAutoNum type="arabicPeriod"/>
            </a:pPr>
            <a:r>
              <a:rPr lang="en-US" dirty="0"/>
              <a:t>identify the boundaries of each equivalence class</a:t>
            </a:r>
            <a:endParaRPr lang="en-US" dirty="0"/>
          </a:p>
          <a:p>
            <a:pPr marL="850265" lvl="1" indent="-457200">
              <a:buFont typeface="+mj-lt"/>
              <a:buAutoNum type="arabicPeriod"/>
            </a:pPr>
            <a:r>
              <a:rPr lang="en-US" dirty="0"/>
              <a:t>create test cases for each boundary value by choosing one point on the boundary, one point just below the boundary, </a:t>
            </a:r>
            <a:r>
              <a:rPr lang="en-US" b="1" dirty="0"/>
              <a:t>or </a:t>
            </a:r>
            <a:r>
              <a:rPr lang="en-US" dirty="0"/>
              <a:t>one point just above the boundary</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a:buNone/>
            </a:pPr>
            <a:endParaRPr lang="en-US" baseline="0">
              <a:sym typeface="Wingdings" panose="05000000000000000000" pitchFamily="2" charset="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 6 test cases for the VALID BOUNDARY value (in our example, boundary testing is applicable for only 2 of the 4 input variables).</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4 test cases for the INVALID BOUNDARY value.</a:t>
            </a:r>
            <a:endParaRPr lang="en-US" sz="1200" kern="1200">
              <a:solidFill>
                <a:schemeClr val="tx1"/>
              </a:solidFill>
              <a:effectLst/>
              <a:latin typeface="+mn-lt"/>
              <a:ea typeface="+mn-ea"/>
              <a:cs typeface="+mn-cs"/>
            </a:endParaRP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CÁCH BIỂU DIỄN CHO KỸ THUẬT PHÂN HOẠCH VÀ BIÊN</a:t>
            </a:r>
            <a:endParaRPr lang="en-US" b="1" dirty="0"/>
          </a:p>
          <a:p>
            <a:pPr marL="171450" indent="-171450">
              <a:buFontTx/>
              <a:buChar char="-"/>
            </a:pPr>
            <a:r>
              <a:rPr lang="en-US" dirty="0" err="1"/>
              <a:t>Kiểm</a:t>
            </a:r>
            <a:r>
              <a:rPr lang="en-US" baseline="0" dirty="0"/>
              <a:t> </a:t>
            </a:r>
            <a:r>
              <a:rPr lang="en-US" baseline="0" dirty="0" err="1"/>
              <a:t>tra</a:t>
            </a:r>
            <a:r>
              <a:rPr lang="en-US" baseline="0" dirty="0"/>
              <a:t> </a:t>
            </a:r>
            <a:r>
              <a:rPr lang="en-US" baseline="0" dirty="0" err="1"/>
              <a:t>cho</a:t>
            </a:r>
            <a:r>
              <a:rPr lang="en-US" baseline="0" dirty="0"/>
              <a:t> </a:t>
            </a:r>
            <a:r>
              <a:rPr lang="en-US" baseline="0" dirty="0" err="1"/>
              <a:t>trường</a:t>
            </a:r>
            <a:r>
              <a:rPr lang="en-US" baseline="0" dirty="0"/>
              <a:t> </a:t>
            </a:r>
            <a:r>
              <a:rPr lang="en-US" baseline="0" dirty="0" err="1"/>
              <a:t>hợp</a:t>
            </a:r>
            <a:r>
              <a:rPr lang="en-US" baseline="0" dirty="0"/>
              <a:t> Age</a:t>
            </a:r>
            <a:endParaRPr lang="en-US" baseline="0" dirty="0"/>
          </a:p>
          <a:p>
            <a:pPr marL="171450" indent="-171450">
              <a:buFont typeface="Wingdings" panose="05000000000000000000"/>
              <a:buChar char="à"/>
            </a:pPr>
            <a:r>
              <a:rPr lang="en-US" baseline="0" dirty="0" err="1">
                <a:sym typeface="Wingdings" panose="05000000000000000000" pitchFamily="2" charset="2"/>
              </a:rPr>
              <a:t>Về</a:t>
            </a:r>
            <a:r>
              <a:rPr lang="en-US" baseline="0" dirty="0">
                <a:sym typeface="Wingdings" panose="05000000000000000000" pitchFamily="2" charset="2"/>
              </a:rPr>
              <a:t> </a:t>
            </a:r>
            <a:r>
              <a:rPr lang="en-US" baseline="0" dirty="0" err="1">
                <a:sym typeface="Wingdings" panose="05000000000000000000" pitchFamily="2" charset="2"/>
              </a:rPr>
              <a:t>giới</a:t>
            </a:r>
            <a:r>
              <a:rPr lang="en-US" baseline="0" dirty="0">
                <a:sym typeface="Wingdings" panose="05000000000000000000" pitchFamily="2" charset="2"/>
              </a:rPr>
              <a:t> </a:t>
            </a:r>
            <a:r>
              <a:rPr lang="en-US" baseline="0" dirty="0" err="1">
                <a:sym typeface="Wingdings" panose="05000000000000000000" pitchFamily="2" charset="2"/>
              </a:rPr>
              <a:t>hạn</a:t>
            </a:r>
            <a:r>
              <a:rPr lang="en-US" baseline="0" dirty="0">
                <a:sym typeface="Wingdings" panose="05000000000000000000" pitchFamily="2" charset="2"/>
              </a:rPr>
              <a:t> </a:t>
            </a:r>
            <a:r>
              <a:rPr lang="en-US" baseline="0" dirty="0" err="1">
                <a:sym typeface="Wingdings" panose="05000000000000000000" pitchFamily="2" charset="2"/>
              </a:rPr>
              <a:t>giá</a:t>
            </a:r>
            <a:r>
              <a:rPr lang="en-US" baseline="0" dirty="0">
                <a:sym typeface="Wingdings" panose="05000000000000000000" pitchFamily="2" charset="2"/>
              </a:rPr>
              <a:t> </a:t>
            </a:r>
            <a:r>
              <a:rPr lang="en-US" baseline="0" dirty="0" err="1">
                <a:sym typeface="Wingdings" panose="05000000000000000000" pitchFamily="2" charset="2"/>
              </a:rPr>
              <a:t>trị</a:t>
            </a:r>
            <a:r>
              <a:rPr lang="en-US" baseline="0" dirty="0">
                <a:sym typeface="Wingdings" panose="05000000000000000000" pitchFamily="2" charset="2"/>
              </a:rPr>
              <a:t>, chia </a:t>
            </a:r>
            <a:r>
              <a:rPr lang="en-US" baseline="0" dirty="0" err="1">
                <a:sym typeface="Wingdings" panose="05000000000000000000" pitchFamily="2" charset="2"/>
              </a:rPr>
              <a:t>làm</a:t>
            </a:r>
            <a:r>
              <a:rPr lang="en-US" baseline="0" dirty="0">
                <a:sym typeface="Wingdings" panose="05000000000000000000" pitchFamily="2" charset="2"/>
              </a:rPr>
              <a:t> 3 </a:t>
            </a:r>
            <a:r>
              <a:rPr lang="en-US" baseline="0" dirty="0" err="1">
                <a:sym typeface="Wingdings" panose="05000000000000000000" pitchFamily="2" charset="2"/>
              </a:rPr>
              <a:t>phân</a:t>
            </a:r>
            <a:r>
              <a:rPr lang="en-US" baseline="0" dirty="0">
                <a:sym typeface="Wingdings" panose="05000000000000000000" pitchFamily="2" charset="2"/>
              </a:rPr>
              <a:t> </a:t>
            </a:r>
            <a:r>
              <a:rPr lang="en-US" baseline="0" dirty="0" err="1">
                <a:sym typeface="Wingdings" panose="05000000000000000000" pitchFamily="2" charset="2"/>
              </a:rPr>
              <a:t>hoạch</a:t>
            </a:r>
            <a:r>
              <a:rPr lang="en-US" baseline="0" dirty="0">
                <a:sym typeface="Wingdings" panose="05000000000000000000" pitchFamily="2" charset="2"/>
              </a:rPr>
              <a:t>: 1 </a:t>
            </a:r>
            <a:r>
              <a:rPr lang="en-US" baseline="0" dirty="0" err="1">
                <a:sym typeface="Wingdings" panose="05000000000000000000" pitchFamily="2" charset="2"/>
              </a:rPr>
              <a:t>phân</a:t>
            </a:r>
            <a:r>
              <a:rPr lang="en-US" baseline="0" dirty="0">
                <a:sym typeface="Wingdings" panose="05000000000000000000" pitchFamily="2" charset="2"/>
              </a:rPr>
              <a:t> </a:t>
            </a:r>
            <a:r>
              <a:rPr lang="en-US" baseline="0" dirty="0" err="1">
                <a:sym typeface="Wingdings" panose="05000000000000000000" pitchFamily="2" charset="2"/>
              </a:rPr>
              <a:t>hoạch</a:t>
            </a:r>
            <a:r>
              <a:rPr lang="en-US" baseline="0" dirty="0">
                <a:sym typeface="Wingdings" panose="05000000000000000000" pitchFamily="2" charset="2"/>
              </a:rPr>
              <a:t> valid </a:t>
            </a:r>
            <a:r>
              <a:rPr lang="en-US" baseline="0" dirty="0" err="1">
                <a:sym typeface="Wingdings" panose="05000000000000000000" pitchFamily="2" charset="2"/>
              </a:rPr>
              <a:t>là</a:t>
            </a:r>
            <a:r>
              <a:rPr lang="en-US" baseline="0" dirty="0">
                <a:sym typeface="Wingdings" panose="05000000000000000000" pitchFamily="2" charset="2"/>
              </a:rPr>
              <a:t>... </a:t>
            </a:r>
            <a:r>
              <a:rPr lang="en-US" baseline="0" dirty="0" err="1">
                <a:sym typeface="Wingdings" panose="05000000000000000000" pitchFamily="2" charset="2"/>
              </a:rPr>
              <a:t>và</a:t>
            </a:r>
            <a:r>
              <a:rPr lang="en-US" baseline="0" dirty="0">
                <a:sym typeface="Wingdings" panose="05000000000000000000" pitchFamily="2" charset="2"/>
              </a:rPr>
              <a:t> 2 </a:t>
            </a:r>
            <a:r>
              <a:rPr lang="en-US" baseline="0" dirty="0" err="1">
                <a:sym typeface="Wingdings" panose="05000000000000000000" pitchFamily="2" charset="2"/>
              </a:rPr>
              <a:t>phân</a:t>
            </a:r>
            <a:r>
              <a:rPr lang="en-US" baseline="0" dirty="0">
                <a:sym typeface="Wingdings" panose="05000000000000000000" pitchFamily="2" charset="2"/>
              </a:rPr>
              <a:t> </a:t>
            </a:r>
            <a:r>
              <a:rPr lang="en-US" baseline="0" dirty="0" err="1">
                <a:sym typeface="Wingdings" panose="05000000000000000000" pitchFamily="2" charset="2"/>
              </a:rPr>
              <a:t>hoạch</a:t>
            </a:r>
            <a:r>
              <a:rPr lang="en-US" baseline="0" dirty="0">
                <a:sym typeface="Wingdings" panose="05000000000000000000" pitchFamily="2" charset="2"/>
              </a:rPr>
              <a:t> invalid </a:t>
            </a:r>
            <a:r>
              <a:rPr lang="en-US" baseline="0" dirty="0" err="1">
                <a:sym typeface="Wingdings" panose="05000000000000000000" pitchFamily="2" charset="2"/>
              </a:rPr>
              <a:t>là</a:t>
            </a:r>
            <a:r>
              <a:rPr lang="en-US" baseline="0" dirty="0">
                <a:sym typeface="Wingdings" panose="05000000000000000000" pitchFamily="2" charset="2"/>
              </a:rPr>
              <a:t>...</a:t>
            </a:r>
            <a:endParaRPr lang="en-US" baseline="0" dirty="0">
              <a:sym typeface="Wingdings" panose="05000000000000000000" pitchFamily="2" charset="2"/>
            </a:endParaRPr>
          </a:p>
          <a:p>
            <a:pPr marL="171450" indent="-171450">
              <a:buFont typeface="Wingdings" panose="05000000000000000000"/>
              <a:buChar char="à"/>
            </a:pPr>
            <a:r>
              <a:rPr lang="en-US" baseline="0" dirty="0" err="1">
                <a:sym typeface="Wingdings" panose="05000000000000000000" pitchFamily="2" charset="2"/>
              </a:rPr>
              <a:t>Về</a:t>
            </a:r>
            <a:r>
              <a:rPr lang="en-US" baseline="0" dirty="0">
                <a:sym typeface="Wingdings" panose="05000000000000000000" pitchFamily="2" charset="2"/>
              </a:rPr>
              <a:t> </a:t>
            </a:r>
            <a:r>
              <a:rPr lang="en-US" baseline="0" dirty="0" err="1">
                <a:sym typeface="Wingdings" panose="05000000000000000000" pitchFamily="2" charset="2"/>
              </a:rPr>
              <a:t>loại</a:t>
            </a:r>
            <a:r>
              <a:rPr lang="en-US" baseline="0" dirty="0">
                <a:sym typeface="Wingdings" panose="05000000000000000000" pitchFamily="2" charset="2"/>
              </a:rPr>
              <a:t> </a:t>
            </a:r>
            <a:r>
              <a:rPr lang="en-US" baseline="0" dirty="0" err="1">
                <a:sym typeface="Wingdings" panose="05000000000000000000" pitchFamily="2" charset="2"/>
              </a:rPr>
              <a:t>ký</a:t>
            </a:r>
            <a:r>
              <a:rPr lang="en-US" baseline="0" dirty="0">
                <a:sym typeface="Wingdings" panose="05000000000000000000" pitchFamily="2" charset="2"/>
              </a:rPr>
              <a:t> </a:t>
            </a:r>
            <a:r>
              <a:rPr lang="en-US" baseline="0" dirty="0" err="1">
                <a:sym typeface="Wingdings" panose="05000000000000000000" pitchFamily="2" charset="2"/>
              </a:rPr>
              <a:t>tự</a:t>
            </a:r>
            <a:r>
              <a:rPr lang="en-US" baseline="0" dirty="0">
                <a:sym typeface="Wingdings" panose="05000000000000000000" pitchFamily="2" charset="2"/>
              </a:rPr>
              <a:t>, chia </a:t>
            </a:r>
            <a:r>
              <a:rPr lang="en-US" baseline="0" dirty="0" err="1">
                <a:sym typeface="Wingdings" panose="05000000000000000000" pitchFamily="2" charset="2"/>
              </a:rPr>
              <a:t>làm</a:t>
            </a:r>
            <a:r>
              <a:rPr lang="en-US" baseline="0" dirty="0">
                <a:sym typeface="Wingdings" panose="05000000000000000000" pitchFamily="2" charset="2"/>
              </a:rPr>
              <a:t> 2 </a:t>
            </a:r>
            <a:r>
              <a:rPr lang="en-US" baseline="0" dirty="0" err="1">
                <a:sym typeface="Wingdings" panose="05000000000000000000" pitchFamily="2" charset="2"/>
              </a:rPr>
              <a:t>phân</a:t>
            </a:r>
            <a:r>
              <a:rPr lang="en-US" baseline="0" dirty="0">
                <a:sym typeface="Wingdings" panose="05000000000000000000" pitchFamily="2" charset="2"/>
              </a:rPr>
              <a:t> </a:t>
            </a:r>
            <a:r>
              <a:rPr lang="en-US" baseline="0" dirty="0" err="1">
                <a:sym typeface="Wingdings" panose="05000000000000000000" pitchFamily="2" charset="2"/>
              </a:rPr>
              <a:t>hoạch</a:t>
            </a:r>
            <a:r>
              <a:rPr lang="en-US" baseline="0" dirty="0">
                <a:sym typeface="Wingdings" panose="05000000000000000000" pitchFamily="2" charset="2"/>
              </a:rPr>
              <a:t>: 1 </a:t>
            </a:r>
            <a:r>
              <a:rPr lang="en-US" baseline="0" dirty="0" err="1">
                <a:sym typeface="Wingdings" panose="05000000000000000000" pitchFamily="2" charset="2"/>
              </a:rPr>
              <a:t>ph</a:t>
            </a:r>
            <a:r>
              <a:rPr lang="en-US" baseline="0" dirty="0">
                <a:sym typeface="Wingdings" panose="05000000000000000000" pitchFamily="2" charset="2"/>
              </a:rPr>
              <a:t> </a:t>
            </a:r>
            <a:r>
              <a:rPr lang="en-US" baseline="0" dirty="0" err="1">
                <a:sym typeface="Wingdings" panose="05000000000000000000" pitchFamily="2" charset="2"/>
              </a:rPr>
              <a:t>cho</a:t>
            </a:r>
            <a:r>
              <a:rPr lang="en-US" baseline="0" dirty="0">
                <a:sym typeface="Wingdings" panose="05000000000000000000" pitchFamily="2" charset="2"/>
              </a:rPr>
              <a:t> </a:t>
            </a:r>
            <a:r>
              <a:rPr lang="en-US" baseline="0" dirty="0" err="1">
                <a:sym typeface="Wingdings" panose="05000000000000000000" pitchFamily="2" charset="2"/>
              </a:rPr>
              <a:t>ký</a:t>
            </a:r>
            <a:r>
              <a:rPr lang="en-US" baseline="0" dirty="0">
                <a:sym typeface="Wingdings" panose="05000000000000000000" pitchFamily="2" charset="2"/>
              </a:rPr>
              <a:t> </a:t>
            </a:r>
            <a:r>
              <a:rPr lang="en-US" baseline="0" dirty="0" err="1">
                <a:sym typeface="Wingdings" panose="05000000000000000000" pitchFamily="2" charset="2"/>
              </a:rPr>
              <a:t>tự</a:t>
            </a:r>
            <a:r>
              <a:rPr lang="en-US" baseline="0" dirty="0">
                <a:sym typeface="Wingdings" panose="05000000000000000000" pitchFamily="2" charset="2"/>
              </a:rPr>
              <a:t> </a:t>
            </a:r>
            <a:r>
              <a:rPr lang="en-US" baseline="0" dirty="0" err="1">
                <a:sym typeface="Wingdings" panose="05000000000000000000" pitchFamily="2" charset="2"/>
              </a:rPr>
              <a:t>hợp</a:t>
            </a:r>
            <a:r>
              <a:rPr lang="en-US" baseline="0" dirty="0">
                <a:sym typeface="Wingdings" panose="05000000000000000000" pitchFamily="2" charset="2"/>
              </a:rPr>
              <a:t> </a:t>
            </a:r>
            <a:r>
              <a:rPr lang="en-US" baseline="0" dirty="0" err="1">
                <a:sym typeface="Wingdings" panose="05000000000000000000" pitchFamily="2" charset="2"/>
              </a:rPr>
              <a:t>lệ</a:t>
            </a:r>
            <a:r>
              <a:rPr lang="en-US" baseline="0" dirty="0">
                <a:sym typeface="Wingdings" panose="05000000000000000000" pitchFamily="2" charset="2"/>
              </a:rPr>
              <a:t> </a:t>
            </a:r>
            <a:r>
              <a:rPr lang="en-US" baseline="0" dirty="0" err="1">
                <a:sym typeface="Wingdings" panose="05000000000000000000" pitchFamily="2" charset="2"/>
              </a:rPr>
              <a:t>và</a:t>
            </a:r>
            <a:r>
              <a:rPr lang="en-US" baseline="0" dirty="0">
                <a:sym typeface="Wingdings" panose="05000000000000000000" pitchFamily="2" charset="2"/>
              </a:rPr>
              <a:t> 1 </a:t>
            </a:r>
            <a:r>
              <a:rPr lang="en-US" baseline="0" dirty="0" err="1">
                <a:sym typeface="Wingdings" panose="05000000000000000000" pitchFamily="2" charset="2"/>
              </a:rPr>
              <a:t>ph</a:t>
            </a:r>
            <a:r>
              <a:rPr lang="en-US" baseline="0" dirty="0">
                <a:sym typeface="Wingdings" panose="05000000000000000000" pitchFamily="2" charset="2"/>
              </a:rPr>
              <a:t> </a:t>
            </a:r>
            <a:r>
              <a:rPr lang="en-US" baseline="0" dirty="0" err="1">
                <a:sym typeface="Wingdings" panose="05000000000000000000" pitchFamily="2" charset="2"/>
              </a:rPr>
              <a:t>cho</a:t>
            </a:r>
            <a:r>
              <a:rPr lang="en-US" baseline="0" dirty="0">
                <a:sym typeface="Wingdings" panose="05000000000000000000" pitchFamily="2" charset="2"/>
              </a:rPr>
              <a:t> </a:t>
            </a:r>
            <a:r>
              <a:rPr lang="en-US" baseline="0" dirty="0" err="1">
                <a:sym typeface="Wingdings" panose="05000000000000000000" pitchFamily="2" charset="2"/>
              </a:rPr>
              <a:t>ký</a:t>
            </a:r>
            <a:r>
              <a:rPr lang="en-US" baseline="0" dirty="0">
                <a:sym typeface="Wingdings" panose="05000000000000000000" pitchFamily="2" charset="2"/>
              </a:rPr>
              <a:t> </a:t>
            </a:r>
            <a:r>
              <a:rPr lang="en-US" baseline="0" dirty="0" err="1">
                <a:sym typeface="Wingdings" panose="05000000000000000000" pitchFamily="2" charset="2"/>
              </a:rPr>
              <a:t>tự</a:t>
            </a:r>
            <a:r>
              <a:rPr lang="en-US" baseline="0" dirty="0">
                <a:sym typeface="Wingdings" panose="05000000000000000000" pitchFamily="2" charset="2"/>
              </a:rPr>
              <a:t> ko </a:t>
            </a:r>
            <a:r>
              <a:rPr lang="en-US" baseline="0" dirty="0" err="1">
                <a:sym typeface="Wingdings" panose="05000000000000000000" pitchFamily="2" charset="2"/>
              </a:rPr>
              <a:t>hợp</a:t>
            </a:r>
            <a:r>
              <a:rPr lang="en-US" baseline="0" dirty="0">
                <a:sym typeface="Wingdings" panose="05000000000000000000" pitchFamily="2" charset="2"/>
              </a:rPr>
              <a:t> </a:t>
            </a:r>
            <a:r>
              <a:rPr lang="en-US" baseline="0" dirty="0" err="1">
                <a:sym typeface="Wingdings" panose="05000000000000000000" pitchFamily="2" charset="2"/>
              </a:rPr>
              <a:t>lệ</a:t>
            </a:r>
            <a:r>
              <a:rPr lang="en-US" baseline="0" dirty="0">
                <a:sym typeface="Wingdings" panose="05000000000000000000" pitchFamily="2" charset="2"/>
              </a:rPr>
              <a:t>...</a:t>
            </a:r>
            <a:endParaRPr lang="en-US" baseline="0" dirty="0">
              <a:sym typeface="Wingdings" panose="05000000000000000000" pitchFamily="2" charset="2"/>
            </a:endParaRPr>
          </a:p>
          <a:p>
            <a:pPr marL="171450" indent="-171450">
              <a:buFont typeface="Wingdings" panose="05000000000000000000"/>
              <a:buChar char="à"/>
            </a:pPr>
            <a:r>
              <a:rPr lang="en-US" baseline="0" dirty="0" err="1">
                <a:sym typeface="Wingdings" panose="05000000000000000000" pitchFamily="2" charset="2"/>
              </a:rPr>
              <a:t>Thiết</a:t>
            </a:r>
            <a:r>
              <a:rPr lang="en-US" baseline="0" dirty="0">
                <a:sym typeface="Wingdings" panose="05000000000000000000" pitchFamily="2" charset="2"/>
              </a:rPr>
              <a:t> </a:t>
            </a:r>
            <a:r>
              <a:rPr lang="en-US" baseline="0" dirty="0" err="1">
                <a:sym typeface="Wingdings" panose="05000000000000000000" pitchFamily="2" charset="2"/>
              </a:rPr>
              <a:t>kế</a:t>
            </a:r>
            <a:r>
              <a:rPr lang="en-US" baseline="0" dirty="0">
                <a:sym typeface="Wingdings" panose="05000000000000000000" pitchFamily="2" charset="2"/>
              </a:rPr>
              <a:t> test case: </a:t>
            </a:r>
            <a:r>
              <a:rPr lang="en-US" baseline="0" dirty="0" err="1">
                <a:sym typeface="Wingdings" panose="05000000000000000000" pitchFamily="2" charset="2"/>
              </a:rPr>
              <a:t>chọn</a:t>
            </a:r>
            <a:r>
              <a:rPr lang="en-US" baseline="0" dirty="0">
                <a:sym typeface="Wingdings" panose="05000000000000000000" pitchFamily="2" charset="2"/>
              </a:rPr>
              <a:t> 1 </a:t>
            </a:r>
            <a:r>
              <a:rPr lang="en-US" baseline="0" dirty="0" err="1">
                <a:sym typeface="Wingdings" panose="05000000000000000000" pitchFamily="2" charset="2"/>
              </a:rPr>
              <a:t>giá</a:t>
            </a:r>
            <a:r>
              <a:rPr lang="en-US" baseline="0" dirty="0">
                <a:sym typeface="Wingdings" panose="05000000000000000000" pitchFamily="2" charset="2"/>
              </a:rPr>
              <a:t> </a:t>
            </a:r>
            <a:r>
              <a:rPr lang="en-US" baseline="0" dirty="0" err="1">
                <a:sym typeface="Wingdings" panose="05000000000000000000" pitchFamily="2" charset="2"/>
              </a:rPr>
              <a:t>trị</a:t>
            </a:r>
            <a:r>
              <a:rPr lang="en-US" baseline="0" dirty="0">
                <a:sym typeface="Wingdings" panose="05000000000000000000" pitchFamily="2" charset="2"/>
              </a:rPr>
              <a:t> </a:t>
            </a:r>
            <a:r>
              <a:rPr lang="en-US" baseline="0" dirty="0" err="1">
                <a:sym typeface="Wingdings" panose="05000000000000000000" pitchFamily="2" charset="2"/>
              </a:rPr>
              <a:t>làm</a:t>
            </a:r>
            <a:r>
              <a:rPr lang="en-US" baseline="0" dirty="0">
                <a:sym typeface="Wingdings" panose="05000000000000000000" pitchFamily="2" charset="2"/>
              </a:rPr>
              <a:t> </a:t>
            </a:r>
            <a:r>
              <a:rPr lang="en-US" baseline="0" dirty="0" err="1">
                <a:sym typeface="Wingdings" panose="05000000000000000000" pitchFamily="2" charset="2"/>
              </a:rPr>
              <a:t>đại</a:t>
            </a:r>
            <a:r>
              <a:rPr lang="en-US" baseline="0" dirty="0">
                <a:sym typeface="Wingdings" panose="05000000000000000000" pitchFamily="2" charset="2"/>
              </a:rPr>
              <a:t> </a:t>
            </a:r>
            <a:r>
              <a:rPr lang="en-US" baseline="0" dirty="0" err="1">
                <a:sym typeface="Wingdings" panose="05000000000000000000" pitchFamily="2" charset="2"/>
              </a:rPr>
              <a:t>diện</a:t>
            </a:r>
            <a:r>
              <a:rPr lang="en-US" baseline="0" dirty="0">
                <a:sym typeface="Wingdings" panose="05000000000000000000" pitchFamily="2" charset="2"/>
              </a:rPr>
              <a:t> </a:t>
            </a:r>
            <a:r>
              <a:rPr lang="en-US" baseline="0" dirty="0" err="1">
                <a:sym typeface="Wingdings" panose="05000000000000000000" pitchFamily="2" charset="2"/>
              </a:rPr>
              <a:t>cho</a:t>
            </a:r>
            <a:r>
              <a:rPr lang="en-US" baseline="0" dirty="0">
                <a:sym typeface="Wingdings" panose="05000000000000000000" pitchFamily="2" charset="2"/>
              </a:rPr>
              <a:t> </a:t>
            </a:r>
            <a:r>
              <a:rPr lang="en-US" baseline="0" dirty="0" err="1">
                <a:sym typeface="Wingdings" panose="05000000000000000000" pitchFamily="2" charset="2"/>
              </a:rPr>
              <a:t>mỗi</a:t>
            </a:r>
            <a:r>
              <a:rPr lang="en-US" baseline="0" dirty="0">
                <a:sym typeface="Wingdings" panose="05000000000000000000" pitchFamily="2" charset="2"/>
              </a:rPr>
              <a:t> </a:t>
            </a:r>
            <a:r>
              <a:rPr lang="en-US" baseline="0" dirty="0" err="1">
                <a:sym typeface="Wingdings" panose="05000000000000000000" pitchFamily="2" charset="2"/>
              </a:rPr>
              <a:t>phân</a:t>
            </a:r>
            <a:r>
              <a:rPr lang="en-US" baseline="0" dirty="0">
                <a:sym typeface="Wingdings" panose="05000000000000000000" pitchFamily="2" charset="2"/>
              </a:rPr>
              <a:t> </a:t>
            </a:r>
            <a:r>
              <a:rPr lang="en-US" baseline="0" dirty="0" err="1">
                <a:sym typeface="Wingdings" panose="05000000000000000000" pitchFamily="2" charset="2"/>
              </a:rPr>
              <a:t>hoạch</a:t>
            </a:r>
            <a:r>
              <a:rPr lang="en-US" baseline="0" dirty="0">
                <a:sym typeface="Wingdings" panose="05000000000000000000" pitchFamily="2" charset="2"/>
              </a:rPr>
              <a:t>, </a:t>
            </a:r>
            <a:r>
              <a:rPr lang="en-US" baseline="0" dirty="0" err="1">
                <a:sym typeface="Wingdings" panose="05000000000000000000" pitchFamily="2" charset="2"/>
              </a:rPr>
              <a:t>vd</a:t>
            </a:r>
            <a:r>
              <a:rPr lang="en-US" baseline="0" dirty="0">
                <a:sym typeface="Wingdings" panose="05000000000000000000" pitchFamily="2" charset="2"/>
              </a:rPr>
              <a:t>/...</a:t>
            </a:r>
            <a:endParaRPr lang="en-US" baseline="0" dirty="0">
              <a:sym typeface="Wingdings" panose="05000000000000000000" pitchFamily="2" charset="2"/>
            </a:endParaRPr>
          </a:p>
          <a:p>
            <a:pPr marL="171450" indent="-171450">
              <a:buFont typeface="Wingdings" panose="05000000000000000000"/>
              <a:buChar char="à"/>
            </a:pPr>
            <a:endParaRPr lang="en-US" baseline="0" dirty="0">
              <a:sym typeface="Wingdings" panose="05000000000000000000" pitchFamily="2" charset="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ô </a:t>
            </a:r>
            <a:r>
              <a:rPr lang="en-US" dirty="0" err="1"/>
              <a:t>phải</a:t>
            </a:r>
            <a:r>
              <a:rPr lang="en-US" dirty="0"/>
              <a:t> </a:t>
            </a:r>
            <a:r>
              <a:rPr lang="vi-VN" dirty="0"/>
              <a:t>đượ</a:t>
            </a:r>
            <a:r>
              <a:rPr lang="en-US" dirty="0"/>
              <a:t>c </a:t>
            </a:r>
            <a:r>
              <a:rPr lang="en-US" dirty="0" err="1"/>
              <a:t>nhập</a:t>
            </a:r>
            <a:r>
              <a:rPr lang="en-US" dirty="0"/>
              <a:t> </a:t>
            </a:r>
            <a:r>
              <a:rPr lang="en-US" dirty="0" err="1"/>
              <a:t>liệu</a:t>
            </a:r>
            <a:r>
              <a:rPr lang="en-US" dirty="0"/>
              <a:t> </a:t>
            </a:r>
            <a:r>
              <a:rPr lang="vi-VN" dirty="0"/>
              <a:t>đầ</a:t>
            </a:r>
            <a:r>
              <a:rPr lang="en-US" dirty="0"/>
              <a:t>y </a:t>
            </a:r>
            <a:r>
              <a:rPr lang="vi-VN" dirty="0"/>
              <a:t>đủ</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a:t>* Việc</a:t>
            </a:r>
            <a:r>
              <a:rPr lang="en-US" baseline="0"/>
              <a:t> </a:t>
            </a:r>
            <a:r>
              <a:rPr lang="en-US"/>
              <a:t>kiểm</a:t>
            </a:r>
            <a:r>
              <a:rPr lang="en-US" baseline="0"/>
              <a:t> thử toàn diện, mọi thứ là điều ko thực tế (XEM LẠI VÍ DỤ TAM GIÁC, ĐỂ SV TÌM CÁC BỘ DỮ LIỆU)</a:t>
            </a:r>
            <a:endParaRPr lang="en-US" baseline="0"/>
          </a:p>
          <a:p>
            <a:pPr marL="0" marR="0" lvl="1" indent="0" algn="l" defTabSz="914400" rtl="0" eaLnBrk="1" fontAlgn="auto" latinLnBrk="0" hangingPunct="1">
              <a:lnSpc>
                <a:spcPct val="100000"/>
              </a:lnSpc>
              <a:spcBef>
                <a:spcPts val="0"/>
              </a:spcBef>
              <a:spcAft>
                <a:spcPts val="0"/>
              </a:spcAft>
              <a:buClrTx/>
              <a:buSzTx/>
              <a:buFontTx/>
              <a:buNone/>
              <a:defRPr/>
            </a:pPr>
            <a:r>
              <a:rPr lang="en-US" baseline="0"/>
              <a:t>      - do đó phải chọn một tập con của các test có thể có</a:t>
            </a:r>
            <a:endParaRPr lang="en-US" baseline="0"/>
          </a:p>
          <a:p>
            <a:pPr marL="0" marR="0" lvl="1" indent="0" algn="l" defTabSz="914400" rtl="0" eaLnBrk="1" fontAlgn="auto" latinLnBrk="0" hangingPunct="1">
              <a:lnSpc>
                <a:spcPct val="100000"/>
              </a:lnSpc>
              <a:spcBef>
                <a:spcPts val="0"/>
              </a:spcBef>
              <a:spcAft>
                <a:spcPts val="0"/>
              </a:spcAft>
              <a:buClrTx/>
              <a:buSzTx/>
              <a:buFontTx/>
              <a:buNone/>
              <a:defRPr/>
            </a:pPr>
            <a:r>
              <a:rPr lang="en-US" b="1" baseline="0"/>
              <a:t>      - THỰC TẾ TẬP CON NÀY CÓ THỂ RẤT NHỎ,</a:t>
            </a:r>
            <a:r>
              <a:rPr lang="en-US" baseline="0"/>
              <a:t> NHƯNG nó có khả năng phát hiện ra hầu hết defect rất cao. </a:t>
            </a:r>
            <a:endParaRPr lang="en-US" baseline="0"/>
          </a:p>
          <a:p>
            <a:pPr marL="0" marR="0" lvl="1" indent="0" algn="l" defTabSz="914400" rtl="0" eaLnBrk="1" fontAlgn="auto" latinLnBrk="0" hangingPunct="1">
              <a:lnSpc>
                <a:spcPct val="100000"/>
              </a:lnSpc>
              <a:spcBef>
                <a:spcPts val="0"/>
              </a:spcBef>
              <a:spcAft>
                <a:spcPts val="0"/>
              </a:spcAft>
              <a:buClrTx/>
              <a:buSzTx/>
              <a:buFontTx/>
              <a:buNone/>
              <a:defRPr/>
            </a:pPr>
            <a:r>
              <a:rPr lang="en-US" b="1" baseline="0"/>
              <a:t>* </a:t>
            </a:r>
            <a:r>
              <a:rPr lang="en-US" b="0" baseline="0"/>
              <a:t>Để tìm ra các tập con này, </a:t>
            </a:r>
            <a:r>
              <a:rPr lang="en-US" b="1" baseline="0"/>
              <a:t>KHÔNG PHẢI LÀ CÁCH LÀM TỰ PHÁT HAY QUÁN TÍNH </a:t>
            </a:r>
            <a:r>
              <a:rPr lang="en-US" b="0" baseline="0"/>
              <a:t>mà</a:t>
            </a:r>
            <a:r>
              <a:rPr lang="en-US" b="1" baseline="0"/>
              <a:t> </a:t>
            </a:r>
            <a:r>
              <a:rPr lang="en-US" baseline="0"/>
              <a:t>cần phải </a:t>
            </a:r>
            <a:r>
              <a:rPr lang="en-US" b="1" baseline="0"/>
              <a:t>PHÂN TÍCH, TƯ DUY</a:t>
            </a:r>
            <a:r>
              <a:rPr lang="en-US" baseline="0"/>
              <a:t> để chọn đc các test case hiệu quả nhất --&gt; </a:t>
            </a:r>
            <a:r>
              <a:rPr lang="en-US" b="1" baseline="0"/>
              <a:t>cần phải có kỹ thuật. </a:t>
            </a:r>
            <a:endParaRPr lang="en-US" b="0" baseline="0"/>
          </a:p>
          <a:p>
            <a:pPr marL="0" marR="0" lvl="1" indent="0" algn="l" defTabSz="914400" rtl="0" eaLnBrk="1" fontAlgn="auto" latinLnBrk="0" hangingPunct="1">
              <a:lnSpc>
                <a:spcPct val="100000"/>
              </a:lnSpc>
              <a:spcBef>
                <a:spcPts val="0"/>
              </a:spcBef>
              <a:spcAft>
                <a:spcPts val="0"/>
              </a:spcAft>
              <a:buClrTx/>
              <a:buSzTx/>
              <a:buFontTx/>
              <a:buNone/>
              <a:defRPr/>
            </a:pPr>
            <a:r>
              <a:rPr lang="en-US" baseline="0"/>
              <a:t>     - KT thiết kế test case có quá trình suy nghĩ như vậy. </a:t>
            </a:r>
            <a:r>
              <a:rPr lang="en-US" b="0" i="1" baseline="0"/>
              <a:t>Có nhiều kỹ thuật, mỗi kt có tập luật </a:t>
            </a:r>
            <a:r>
              <a:rPr lang="vi-VN" b="0" i="1" baseline="0"/>
              <a:t>đượ</a:t>
            </a:r>
            <a:r>
              <a:rPr lang="en-US" b="0" i="1" baseline="0"/>
              <a:t>c hướng dẫn riêng.</a:t>
            </a:r>
            <a:endParaRPr lang="en-US" b="0" i="1"/>
          </a:p>
          <a:p>
            <a:endParaRPr lang="en-US" baseline="0"/>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Có</a:t>
            </a:r>
            <a:r>
              <a:rPr lang="en-US" baseline="0" dirty="0"/>
              <a:t> 1 par. </a:t>
            </a:r>
            <a:r>
              <a:rPr lang="en-US" baseline="0" dirty="0" err="1"/>
              <a:t>và</a:t>
            </a:r>
            <a:r>
              <a:rPr lang="en-US" baseline="0" dirty="0"/>
              <a:t> 1 </a:t>
            </a:r>
            <a:r>
              <a:rPr lang="en-US" baseline="0" dirty="0" err="1"/>
              <a:t>bou</a:t>
            </a:r>
            <a:r>
              <a:rPr lang="en-US" baseline="0" dirty="0"/>
              <a:t>. </a:t>
            </a:r>
            <a:r>
              <a:rPr lang="en-US" baseline="0" dirty="0" err="1"/>
              <a:t>trùng</a:t>
            </a:r>
            <a:r>
              <a:rPr lang="en-US" baseline="0" dirty="0"/>
              <a:t> </a:t>
            </a:r>
            <a:r>
              <a:rPr lang="en-US" baseline="0" dirty="0" err="1"/>
              <a:t>nhau</a:t>
            </a:r>
            <a:endParaRPr lang="en-US" baseline="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err="1"/>
              <a:t>Chọn</a:t>
            </a:r>
            <a:r>
              <a:rPr lang="en-US" baseline="0" dirty="0"/>
              <a:t> test case?</a:t>
            </a:r>
            <a:endParaRPr lang="en-US" baseline="0" dirty="0"/>
          </a:p>
          <a:p>
            <a:pPr rtl="0" eaLnBrk="1" fontAlgn="t" latinLnBrk="0" hangingPunct="1"/>
            <a:r>
              <a:rPr lang="en-GB" sz="1200" b="1" kern="1200" dirty="0">
                <a:solidFill>
                  <a:schemeClr val="tx1"/>
                </a:solidFill>
                <a:effectLst/>
                <a:latin typeface="+mn-lt"/>
                <a:ea typeface="Times New Roman" panose="02020603050405020304"/>
                <a:cs typeface="Times New Roman" panose="02020603050405020304"/>
              </a:rPr>
              <a:t>Valid Boundaries: </a:t>
            </a:r>
            <a:r>
              <a:rPr lang="en-GB" sz="1200" b="0" i="0" u="none" strike="noStrike" kern="1200" dirty="0">
                <a:solidFill>
                  <a:schemeClr val="tx1"/>
                </a:solidFill>
                <a:effectLst/>
                <a:latin typeface="+mn-lt"/>
                <a:ea typeface="+mn-ea"/>
                <a:cs typeface="+mn-cs"/>
              </a:rPr>
              <a:t>100000 and 999999</a:t>
            </a: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Times New Roman" panose="02020603050405020304"/>
              <a:cs typeface="Times New Roman" panose="02020603050405020304"/>
            </a:endParaRP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Chọn</a:t>
            </a:r>
            <a:r>
              <a:rPr lang="en-US" baseline="0"/>
              <a:t> test case?</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non-digit</a:t>
            </a:r>
            <a:r>
              <a:rPr lang="en-US" baseline="0">
                <a:sym typeface="Wingdings" panose="05000000000000000000" pitchFamily="2" charset="2"/>
              </a:rPr>
              <a:t> i.e. chỉ đc là số nguyên</a:t>
            </a:r>
            <a:endParaRPr lang="en-US"/>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Chọn</a:t>
            </a:r>
            <a:r>
              <a:rPr lang="en-US" baseline="0"/>
              <a:t> test case?</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non-digit</a:t>
            </a:r>
            <a:r>
              <a:rPr lang="en-US" baseline="0">
                <a:sym typeface="Wingdings" panose="05000000000000000000" pitchFamily="2" charset="2"/>
              </a:rPr>
              <a:t> i.e. chỉ đc là số nguyên</a:t>
            </a:r>
            <a:endParaRPr lang="en-US"/>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Tính</a:t>
            </a:r>
            <a:r>
              <a:rPr lang="en-US" baseline="0" dirty="0"/>
              <a:t> </a:t>
            </a:r>
            <a:r>
              <a:rPr lang="en-US" baseline="0" dirty="0" err="1"/>
              <a:t>số</a:t>
            </a:r>
            <a:r>
              <a:rPr lang="en-US" baseline="0" dirty="0"/>
              <a:t> test case??? (</a:t>
            </a:r>
            <a:r>
              <a:rPr lang="en-US" baseline="0" dirty="0" err="1"/>
              <a:t>chú</a:t>
            </a:r>
            <a:r>
              <a:rPr lang="en-US" baseline="0" dirty="0"/>
              <a:t> ý test case valid boundary </a:t>
            </a:r>
            <a:r>
              <a:rPr lang="en-US" baseline="0" dirty="0">
                <a:sym typeface="Wingdings" panose="05000000000000000000" pitchFamily="2" charset="2"/>
              </a:rPr>
              <a:t> </a:t>
            </a:r>
            <a:r>
              <a:rPr lang="en-US" baseline="0" dirty="0" err="1">
                <a:sym typeface="Wingdings" panose="05000000000000000000" pitchFamily="2" charset="2"/>
              </a:rPr>
              <a:t>có</a:t>
            </a:r>
            <a:r>
              <a:rPr lang="en-US" baseline="0" dirty="0">
                <a:sym typeface="Wingdings" panose="05000000000000000000" pitchFamily="2" charset="2"/>
              </a:rPr>
              <a:t> </a:t>
            </a:r>
            <a:r>
              <a:rPr lang="en-US" baseline="0" dirty="0" err="1">
                <a:sym typeface="Wingdings" panose="05000000000000000000" pitchFamily="2" charset="2"/>
              </a:rPr>
              <a:t>thể</a:t>
            </a:r>
            <a:r>
              <a:rPr lang="en-US" baseline="0" dirty="0">
                <a:sym typeface="Wingdings" panose="05000000000000000000" pitchFamily="2" charset="2"/>
              </a:rPr>
              <a:t> </a:t>
            </a:r>
            <a:r>
              <a:rPr lang="en-US" baseline="0" dirty="0" err="1">
                <a:sym typeface="Wingdings" panose="05000000000000000000" pitchFamily="2" charset="2"/>
              </a:rPr>
              <a:t>gộp</a:t>
            </a:r>
            <a:r>
              <a:rPr lang="en-US" baseline="0" dirty="0"/>
              <a:t>)</a:t>
            </a:r>
            <a:endParaRPr lang="en-US" baseline="0" dirty="0"/>
          </a:p>
          <a:p>
            <a:r>
              <a:rPr lang="en-US" baseline="0" dirty="0"/>
              <a:t>+ 1 TC </a:t>
            </a:r>
            <a:r>
              <a:rPr lang="en-US" baseline="0" dirty="0" err="1"/>
              <a:t>cho</a:t>
            </a:r>
            <a:r>
              <a:rPr lang="en-US" baseline="0" dirty="0"/>
              <a:t> valid Par.</a:t>
            </a:r>
            <a:endParaRPr lang="en-US" baseline="0" dirty="0"/>
          </a:p>
          <a:p>
            <a:r>
              <a:rPr lang="en-US" baseline="0" dirty="0"/>
              <a:t>+ 2 TC </a:t>
            </a:r>
            <a:r>
              <a:rPr lang="en-US" baseline="0" dirty="0" err="1"/>
              <a:t>cho</a:t>
            </a:r>
            <a:r>
              <a:rPr lang="en-US" baseline="0" dirty="0"/>
              <a:t> valid Boundary</a:t>
            </a:r>
            <a:endParaRPr lang="en-US" baseline="0" dirty="0"/>
          </a:p>
          <a:p>
            <a:r>
              <a:rPr lang="en-US" baseline="0" dirty="0"/>
              <a:t>+ </a:t>
            </a:r>
            <a:r>
              <a:rPr lang="en-US" baseline="0" dirty="0" err="1"/>
              <a:t>còn</a:t>
            </a:r>
            <a:r>
              <a:rPr lang="en-US" baseline="0" dirty="0"/>
              <a:t> </a:t>
            </a:r>
            <a:r>
              <a:rPr lang="en-US" baseline="0" dirty="0" err="1"/>
              <a:t>lại</a:t>
            </a:r>
            <a:r>
              <a:rPr lang="en-US" baseline="0" dirty="0"/>
              <a:t> </a:t>
            </a:r>
            <a:r>
              <a:rPr lang="en-US" baseline="0" dirty="0" err="1"/>
              <a:t>làm</a:t>
            </a:r>
            <a:r>
              <a:rPr lang="en-US" baseline="0" dirty="0"/>
              <a:t> </a:t>
            </a:r>
            <a:r>
              <a:rPr lang="en-US" baseline="0" dirty="0" err="1"/>
              <a:t>bt.</a:t>
            </a:r>
            <a:endParaRPr lang="en-US" baseline="0" dirty="0"/>
          </a:p>
          <a:p>
            <a:endParaRPr lang="en-US" baseline="0" dirty="0"/>
          </a:p>
          <a:p>
            <a:r>
              <a:rPr lang="en-US" baseline="0" dirty="0" err="1"/>
              <a:t>Có</a:t>
            </a:r>
            <a:r>
              <a:rPr lang="en-US" baseline="0" dirty="0"/>
              <a:t> </a:t>
            </a:r>
            <a:r>
              <a:rPr lang="en-US" baseline="0" dirty="0" err="1"/>
              <a:t>nên</a:t>
            </a:r>
            <a:r>
              <a:rPr lang="en-US" baseline="0" dirty="0"/>
              <a:t> </a:t>
            </a:r>
            <a:r>
              <a:rPr lang="en-US" baseline="0" dirty="0" err="1"/>
              <a:t>đánh</a:t>
            </a:r>
            <a:r>
              <a:rPr lang="en-US" baseline="0" dirty="0"/>
              <a:t> </a:t>
            </a:r>
            <a:r>
              <a:rPr lang="en-US" baseline="0" dirty="0" err="1"/>
              <a:t>mã</a:t>
            </a:r>
            <a:r>
              <a:rPr lang="en-US" baseline="0" dirty="0"/>
              <a:t> </a:t>
            </a:r>
            <a:r>
              <a:rPr lang="en-US" baseline="0" dirty="0" err="1"/>
              <a:t>để</a:t>
            </a:r>
            <a:r>
              <a:rPr lang="en-US" baseline="0" dirty="0"/>
              <a:t> </a:t>
            </a:r>
            <a:r>
              <a:rPr lang="en-US" baseline="0" dirty="0" err="1"/>
              <a:t>biết</a:t>
            </a:r>
            <a:r>
              <a:rPr lang="en-US" baseline="0" dirty="0"/>
              <a:t> TC </a:t>
            </a:r>
            <a:r>
              <a:rPr lang="en-US" baseline="0" dirty="0" err="1"/>
              <a:t>nào</a:t>
            </a:r>
            <a:r>
              <a:rPr lang="en-US" baseline="0" dirty="0"/>
              <a:t> </a:t>
            </a:r>
            <a:r>
              <a:rPr lang="en-US" baseline="0" dirty="0" err="1"/>
              <a:t>cho</a:t>
            </a:r>
            <a:r>
              <a:rPr lang="en-US" baseline="0" dirty="0"/>
              <a:t> </a:t>
            </a:r>
            <a:r>
              <a:rPr lang="en-US" baseline="0" dirty="0" err="1"/>
              <a:t>miền</a:t>
            </a:r>
            <a:r>
              <a:rPr lang="en-US" baseline="0" dirty="0"/>
              <a:t> </a:t>
            </a:r>
            <a:r>
              <a:rPr lang="en-US" baseline="0" dirty="0" err="1"/>
              <a:t>nào</a:t>
            </a:r>
            <a:r>
              <a:rPr lang="en-US" baseline="0" dirty="0"/>
              <a:t>?</a:t>
            </a:r>
            <a:endParaRPr lang="en-US" dirty="0"/>
          </a:p>
          <a:p>
            <a:r>
              <a:rPr lang="en-US" dirty="0" err="1"/>
              <a:t>Bảng</a:t>
            </a:r>
            <a:r>
              <a:rPr lang="en-US" dirty="0"/>
              <a:t> Test case </a:t>
            </a:r>
            <a:r>
              <a:rPr lang="vi-VN" dirty="0"/>
              <a:t>đầ</a:t>
            </a:r>
            <a:r>
              <a:rPr lang="en-US" dirty="0"/>
              <a:t>y </a:t>
            </a:r>
            <a:r>
              <a:rPr lang="vi-VN" dirty="0"/>
              <a:t>đủ</a:t>
            </a:r>
            <a:r>
              <a:rPr lang="en-US" dirty="0"/>
              <a:t> ở file</a:t>
            </a:r>
            <a:r>
              <a:rPr lang="en-US" baseline="0" dirty="0"/>
              <a:t> “</a:t>
            </a:r>
            <a:r>
              <a:rPr lang="en-US" dirty="0"/>
              <a:t>Day03_03_Test Case for LoanAmountExample.xls” (</a:t>
            </a:r>
            <a:r>
              <a:rPr lang="en-US" dirty="0" err="1"/>
              <a:t>mẫu</a:t>
            </a:r>
            <a:r>
              <a:rPr lang="en-US" dirty="0"/>
              <a: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a:t>- Vd/ Giả sử tk ngân hàng có tỉ lệ lãi phụ thuộc vào số tiền gởi: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[0-$100.00] </a:t>
            </a:r>
            <a:r>
              <a:rPr lang="en-US" baseline="0">
                <a:sym typeface="Wingdings" panose="05000000000000000000" pitchFamily="2" charset="2"/>
              </a:rPr>
              <a:t>3%, </a:t>
            </a:r>
            <a:endParaRPr lang="en-US" baseline="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defRPr/>
            </a:pPr>
            <a:r>
              <a:rPr lang="en-US" baseline="0">
                <a:sym typeface="Wingdings" panose="05000000000000000000" pitchFamily="2" charset="2"/>
              </a:rPr>
              <a:t>[100.01-999.99] 5%, </a:t>
            </a:r>
            <a:endParaRPr lang="en-US" baseline="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defRPr/>
            </a:pPr>
            <a:r>
              <a:rPr lang="en-US" baseline="0">
                <a:sym typeface="Wingdings" panose="05000000000000000000" pitchFamily="2" charset="2"/>
              </a:rPr>
              <a:t>&gt;=1000.00 7% </a:t>
            </a:r>
            <a:endParaRPr lang="en-US" baseline="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defRPr/>
            </a:pPr>
            <a:r>
              <a:rPr lang="en-US" baseline="0">
                <a:sym typeface="Wingdings" panose="05000000000000000000" pitchFamily="2" charset="2"/>
              </a:rPr>
              <a:t>- Giải: </a:t>
            </a:r>
            <a:r>
              <a:rPr lang="en-US" b="1" baseline="0">
                <a:sym typeface="Wingdings" panose="05000000000000000000" pitchFamily="2" charset="2"/>
              </a:rPr>
              <a:t>Tổng cộng sẽ có 4 phân hoạch tương đương</a:t>
            </a:r>
            <a:r>
              <a:rPr lang="en-US" baseline="0">
                <a:sym typeface="Wingdings" panose="05000000000000000000" pitchFamily="2" charset="2"/>
              </a:rPr>
              <a:t>, mặc dù chỉ có 3 mô tả: 3 valid và </a:t>
            </a:r>
            <a:r>
              <a:rPr lang="en-US" b="1" baseline="0">
                <a:sym typeface="Wingdings" panose="05000000000000000000" pitchFamily="2" charset="2"/>
              </a:rPr>
              <a:t>1 invalid (&lt;0).</a:t>
            </a:r>
            <a:endParaRPr lang="en-US" b="1" baseline="0">
              <a:sym typeface="Wingdings" panose="05000000000000000000" pitchFamily="2" charset="2"/>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baseline="0">
                <a:sym typeface="Wingdings" panose="05000000000000000000" pitchFamily="2" charset="2"/>
              </a:rPr>
              <a:t>- Phát hiện phân hoạch ẩn là nvu quan trọng của tester- vì không chỉ test cái được đặc tả mà còn phải suy xét đến cái không được đặc tả.</a:t>
            </a:r>
            <a:endParaRPr lang="en-US" baseline="0">
              <a:sym typeface="Wingdings" panose="05000000000000000000" pitchFamily="2" charset="2"/>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b="1" baseline="0">
                <a:sym typeface="Wingdings" panose="05000000000000000000" pitchFamily="2" charset="2"/>
              </a:rPr>
              <a:t>- Để XÁC ĐỊNH GIÁ TRỊ CUỐI CHO PHÂN HOẠCH 7%, cta cần phải biết số tiền gởi tối đa của tk này (có thể TÌM TRONG ĐẶC TẢ).</a:t>
            </a:r>
            <a:endParaRPr lang="en-US" b="1" baseline="0">
              <a:sym typeface="Wingdings" panose="05000000000000000000" pitchFamily="2" charset="2"/>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baseline="0">
                <a:sym typeface="Wingdings" panose="05000000000000000000" pitchFamily="2" charset="2"/>
              </a:rPr>
              <a:t>- Ở đây chỉ xét phân hoạch là số, chưa xét đến các TH khác. </a:t>
            </a:r>
            <a:endParaRPr lang="en-US" baseline="0">
              <a:sym typeface="Wingdings" panose="05000000000000000000" pitchFamily="2" charset="2"/>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b="0" baseline="0">
                <a:sym typeface="Wingdings" panose="05000000000000000000" pitchFamily="2" charset="2"/>
              </a:rPr>
              <a:t>- Ở ví dụ này có phân hoạch tương đương cho output: 3%, 5%, 7% và thông báo lỗi cho invalid partition.</a:t>
            </a:r>
            <a:endParaRPr lang="en-US" b="0" baseline="0">
              <a:sym typeface="Wingdings" panose="05000000000000000000" pitchFamily="2" charset="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Bảng</a:t>
            </a:r>
            <a:r>
              <a:rPr lang="en-US" baseline="0" dirty="0"/>
              <a:t> </a:t>
            </a:r>
            <a:r>
              <a:rPr lang="en-US" baseline="0" dirty="0" err="1"/>
              <a:t>phân</a:t>
            </a:r>
            <a:r>
              <a:rPr lang="en-US" baseline="0" dirty="0"/>
              <a:t> </a:t>
            </a:r>
            <a:r>
              <a:rPr lang="en-US" baseline="0" dirty="0" err="1"/>
              <a:t>hoạch</a:t>
            </a:r>
            <a:r>
              <a:rPr lang="en-US" baseline="0" dirty="0"/>
              <a:t> </a:t>
            </a:r>
            <a:r>
              <a:rPr lang="en-US" baseline="0" dirty="0" err="1"/>
              <a:t>lớp</a:t>
            </a:r>
            <a:r>
              <a:rPr lang="en-US" baseline="0" dirty="0"/>
              <a:t> t</a:t>
            </a:r>
            <a:r>
              <a:rPr lang="vi-VN" baseline="0" dirty="0"/>
              <a:t>ươ</a:t>
            </a:r>
            <a:r>
              <a:rPr lang="en-US" baseline="0" dirty="0"/>
              <a:t>ng </a:t>
            </a:r>
            <a:r>
              <a:rPr lang="vi-VN" baseline="0" dirty="0"/>
              <a:t>đươ</a:t>
            </a:r>
            <a:r>
              <a:rPr lang="en-US" baseline="0" dirty="0"/>
              <a:t>ng </a:t>
            </a:r>
            <a:r>
              <a:rPr lang="en-US" baseline="0" dirty="0" err="1"/>
              <a:t>và</a:t>
            </a:r>
            <a:r>
              <a:rPr lang="en-US" baseline="0" dirty="0"/>
              <a:t> </a:t>
            </a:r>
            <a:r>
              <a:rPr lang="en-US" baseline="0" dirty="0" err="1"/>
              <a:t>giá</a:t>
            </a:r>
            <a:r>
              <a:rPr lang="en-US" baseline="0" dirty="0"/>
              <a:t> </a:t>
            </a:r>
            <a:r>
              <a:rPr lang="en-US" baseline="0" dirty="0" err="1"/>
              <a:t>trị</a:t>
            </a:r>
            <a:r>
              <a:rPr lang="en-US" baseline="0" dirty="0"/>
              <a:t> </a:t>
            </a:r>
            <a:r>
              <a:rPr lang="en-US" baseline="0" dirty="0" err="1"/>
              <a:t>biên</a:t>
            </a:r>
            <a:r>
              <a:rPr lang="en-US" baseline="0" dirty="0"/>
              <a:t> </a:t>
            </a:r>
            <a:r>
              <a:rPr lang="en-US" baseline="0" dirty="0" err="1"/>
              <a:t>của</a:t>
            </a:r>
            <a:r>
              <a:rPr lang="en-US" baseline="0" dirty="0"/>
              <a:t> </a:t>
            </a:r>
            <a:r>
              <a:rPr lang="en-US" baseline="0" dirty="0" err="1"/>
              <a:t>vd</a:t>
            </a:r>
            <a:r>
              <a:rPr lang="en-US" baseline="0" dirty="0"/>
              <a:t> </a:t>
            </a:r>
            <a:r>
              <a:rPr lang="en-US" baseline="0" dirty="0" err="1"/>
              <a:t>tính</a:t>
            </a:r>
            <a:r>
              <a:rPr lang="en-US" baseline="0" dirty="0"/>
              <a:t> </a:t>
            </a:r>
            <a:r>
              <a:rPr lang="en-US" baseline="0" dirty="0" err="1"/>
              <a:t>lãi</a:t>
            </a:r>
            <a:r>
              <a:rPr lang="en-US" baseline="0" dirty="0"/>
              <a:t> </a:t>
            </a:r>
            <a:r>
              <a:rPr lang="en-US" baseline="0" dirty="0" err="1"/>
              <a:t>ngân</a:t>
            </a:r>
            <a:r>
              <a:rPr lang="en-US" baseline="0" dirty="0"/>
              <a:t> </a:t>
            </a:r>
            <a:r>
              <a:rPr lang="en-US" baseline="0" dirty="0" err="1"/>
              <a:t>hàng</a:t>
            </a:r>
            <a:r>
              <a:rPr lang="en-US" baseline="0" dirty="0"/>
              <a:t>.</a:t>
            </a:r>
            <a:endParaRPr lang="en-US" baseline="0" dirty="0"/>
          </a:p>
          <a:p>
            <a:pPr marL="171450" indent="-171450">
              <a:buFontTx/>
              <a:buChar char="-"/>
            </a:pPr>
            <a:r>
              <a:rPr lang="en-US" baseline="0" dirty="0"/>
              <a:t>NX: K </a:t>
            </a:r>
            <a:r>
              <a:rPr lang="en-US" baseline="0" dirty="0" err="1"/>
              <a:t>có</a:t>
            </a:r>
            <a:r>
              <a:rPr lang="en-US" baseline="0" dirty="0"/>
              <a:t> GTLN </a:t>
            </a:r>
            <a:r>
              <a:rPr lang="en-US" baseline="0" dirty="0" err="1"/>
              <a:t>cho</a:t>
            </a:r>
            <a:r>
              <a:rPr lang="en-US" baseline="0" dirty="0"/>
              <a:t> 7%</a:t>
            </a:r>
            <a:r>
              <a:rPr lang="en-US" baseline="0" dirty="0">
                <a:sym typeface="Wingdings" panose="05000000000000000000" pitchFamily="2" charset="2"/>
              </a:rPr>
              <a:t> </a:t>
            </a:r>
            <a:r>
              <a:rPr lang="en-US" baseline="0" dirty="0" err="1">
                <a:sym typeface="Wingdings" panose="05000000000000000000" pitchFamily="2" charset="2"/>
              </a:rPr>
              <a:t>gọi</a:t>
            </a:r>
            <a:r>
              <a:rPr lang="en-US" baseline="0" dirty="0">
                <a:sym typeface="Wingdings" panose="05000000000000000000" pitchFamily="2" charset="2"/>
              </a:rPr>
              <a:t> </a:t>
            </a:r>
            <a:r>
              <a:rPr lang="en-US" baseline="0" dirty="0" err="1">
                <a:sym typeface="Wingdings" panose="05000000000000000000" pitchFamily="2" charset="2"/>
              </a:rPr>
              <a:t>là</a:t>
            </a:r>
            <a:r>
              <a:rPr lang="en-US" baseline="0" dirty="0">
                <a:sym typeface="Wingdings" panose="05000000000000000000" pitchFamily="2" charset="2"/>
              </a:rPr>
              <a:t> “</a:t>
            </a:r>
            <a:r>
              <a:rPr lang="en-US" b="1" baseline="0" dirty="0">
                <a:sym typeface="Wingdings" panose="05000000000000000000" pitchFamily="2" charset="2"/>
              </a:rPr>
              <a:t>OPEN BOUNDARY</a:t>
            </a:r>
            <a:r>
              <a:rPr lang="en-US" baseline="0" dirty="0">
                <a:sym typeface="Wingdings" panose="05000000000000000000" pitchFamily="2" charset="2"/>
              </a:rPr>
              <a:t>” test or ignore? how to test? SLIDE KẾ</a:t>
            </a:r>
            <a:endParaRPr lang="en-US" baseline="0" dirty="0">
              <a:sym typeface="Wingdings" panose="05000000000000000000" pitchFamily="2" charset="2"/>
            </a:endParaRPr>
          </a:p>
          <a:p>
            <a:pPr marL="171450" lvl="0" indent="-171450">
              <a:buFontTx/>
              <a:buChar char="-"/>
            </a:pPr>
            <a:r>
              <a:rPr lang="en-US" baseline="0" dirty="0" err="1">
                <a:sym typeface="Wingdings" panose="05000000000000000000" pitchFamily="2" charset="2"/>
              </a:rPr>
              <a:t>Cũng</a:t>
            </a:r>
            <a:r>
              <a:rPr lang="en-US" baseline="0" dirty="0">
                <a:sym typeface="Wingdings" panose="05000000000000000000" pitchFamily="2" charset="2"/>
              </a:rPr>
              <a:t> </a:t>
            </a:r>
            <a:r>
              <a:rPr lang="en-US" baseline="0" dirty="0" err="1">
                <a:sym typeface="Wingdings" panose="05000000000000000000" pitchFamily="2" charset="2"/>
              </a:rPr>
              <a:t>cần</a:t>
            </a:r>
            <a:r>
              <a:rPr lang="en-US" baseline="0" dirty="0">
                <a:sym typeface="Wingdings" panose="05000000000000000000" pitchFamily="2" charset="2"/>
              </a:rPr>
              <a:t> </a:t>
            </a:r>
            <a:r>
              <a:rPr lang="en-US" baseline="0" dirty="0" err="1">
                <a:sym typeface="Wingdings" panose="05000000000000000000" pitchFamily="2" charset="2"/>
              </a:rPr>
              <a:t>phải</a:t>
            </a:r>
            <a:r>
              <a:rPr lang="en-US" baseline="0" dirty="0">
                <a:sym typeface="Wingdings" panose="05000000000000000000" pitchFamily="2" charset="2"/>
              </a:rPr>
              <a:t> </a:t>
            </a:r>
            <a:r>
              <a:rPr lang="en-US" baseline="0" dirty="0" err="1">
                <a:sym typeface="Wingdings" panose="05000000000000000000" pitchFamily="2" charset="2"/>
              </a:rPr>
              <a:t>xác</a:t>
            </a:r>
            <a:r>
              <a:rPr lang="en-US" baseline="0" dirty="0">
                <a:sym typeface="Wingdings" panose="05000000000000000000" pitchFamily="2" charset="2"/>
              </a:rPr>
              <a:t> </a:t>
            </a:r>
            <a:r>
              <a:rPr lang="en-US" baseline="0" dirty="0" err="1">
                <a:sym typeface="Wingdings" panose="05000000000000000000" pitchFamily="2" charset="2"/>
              </a:rPr>
              <a:t>định</a:t>
            </a:r>
            <a:r>
              <a:rPr lang="en-US" baseline="0" dirty="0">
                <a:sym typeface="Wingdings" panose="05000000000000000000" pitchFamily="2" charset="2"/>
              </a:rPr>
              <a:t> </a:t>
            </a:r>
            <a:r>
              <a:rPr lang="en-US" baseline="0" dirty="0" err="1">
                <a:sym typeface="Wingdings" panose="05000000000000000000" pitchFamily="2" charset="2"/>
              </a:rPr>
              <a:t>biên</a:t>
            </a:r>
            <a:r>
              <a:rPr lang="en-US" baseline="0" dirty="0">
                <a:sym typeface="Wingdings" panose="05000000000000000000" pitchFamily="2" charset="2"/>
              </a:rPr>
              <a:t> </a:t>
            </a:r>
            <a:r>
              <a:rPr lang="en-US" baseline="0" dirty="0" err="1">
                <a:sym typeface="Wingdings" panose="05000000000000000000" pitchFamily="2" charset="2"/>
              </a:rPr>
              <a:t>dưới</a:t>
            </a:r>
            <a:r>
              <a:rPr lang="en-US" baseline="0" dirty="0">
                <a:sym typeface="Wingdings" panose="05000000000000000000" pitchFamily="2" charset="2"/>
              </a:rPr>
              <a:t> (</a:t>
            </a:r>
            <a:r>
              <a:rPr lang="en-US" baseline="0" dirty="0" err="1">
                <a:sym typeface="Wingdings" panose="05000000000000000000" pitchFamily="2" charset="2"/>
              </a:rPr>
              <a:t>đâu</a:t>
            </a:r>
            <a:r>
              <a:rPr lang="en-US" baseline="0" dirty="0">
                <a:sym typeface="Wingdings" panose="05000000000000000000" pitchFamily="2" charset="2"/>
              </a:rPr>
              <a:t> </a:t>
            </a:r>
            <a:r>
              <a:rPr lang="en-US" baseline="0" dirty="0" err="1">
                <a:sym typeface="Wingdings" panose="05000000000000000000" pitchFamily="2" charset="2"/>
              </a:rPr>
              <a:t>là</a:t>
            </a:r>
            <a:r>
              <a:rPr lang="en-US" baseline="0" dirty="0">
                <a:sym typeface="Wingdings" panose="05000000000000000000" pitchFamily="2" charset="2"/>
              </a:rPr>
              <a:t> </a:t>
            </a:r>
            <a:r>
              <a:rPr lang="en-US" baseline="0" dirty="0" err="1">
                <a:sym typeface="Wingdings" panose="05000000000000000000" pitchFamily="2" charset="2"/>
              </a:rPr>
              <a:t>số</a:t>
            </a:r>
            <a:r>
              <a:rPr lang="en-US" baseline="0" dirty="0">
                <a:sym typeface="Wingdings" panose="05000000000000000000" pitchFamily="2" charset="2"/>
              </a:rPr>
              <a:t> </a:t>
            </a:r>
            <a:r>
              <a:rPr lang="en-US" baseline="0" dirty="0" err="1">
                <a:sym typeface="Wingdings" panose="05000000000000000000" pitchFamily="2" charset="2"/>
              </a:rPr>
              <a:t>dư</a:t>
            </a:r>
            <a:r>
              <a:rPr lang="en-US" baseline="0" dirty="0">
                <a:sym typeface="Wingdings" panose="05000000000000000000" pitchFamily="2" charset="2"/>
              </a:rPr>
              <a:t> </a:t>
            </a:r>
            <a:r>
              <a:rPr lang="en-US" baseline="0" dirty="0" err="1">
                <a:sym typeface="Wingdings" panose="05000000000000000000" pitchFamily="2" charset="2"/>
              </a:rPr>
              <a:t>âm</a:t>
            </a:r>
            <a:r>
              <a:rPr lang="en-US" baseline="0" dirty="0">
                <a:sym typeface="Wingdings" panose="05000000000000000000" pitchFamily="2" charset="2"/>
              </a:rPr>
              <a:t> </a:t>
            </a:r>
            <a:r>
              <a:rPr lang="en-US" baseline="0" dirty="0" err="1">
                <a:sym typeface="Wingdings" panose="05000000000000000000" pitchFamily="2" charset="2"/>
              </a:rPr>
              <a:t>thấp</a:t>
            </a:r>
            <a:r>
              <a:rPr lang="en-US" baseline="0" dirty="0">
                <a:sym typeface="Wingdings" panose="05000000000000000000" pitchFamily="2" charset="2"/>
              </a:rPr>
              <a:t> </a:t>
            </a:r>
            <a:r>
              <a:rPr lang="en-US" baseline="0" dirty="0" err="1">
                <a:sym typeface="Wingdings" panose="05000000000000000000" pitchFamily="2" charset="2"/>
              </a:rPr>
              <a:t>nhất</a:t>
            </a:r>
            <a:r>
              <a:rPr lang="en-US" baseline="0" dirty="0">
                <a:sym typeface="Wingdings" panose="05000000000000000000" pitchFamily="2" charset="2"/>
              </a:rPr>
              <a:t>?)</a:t>
            </a:r>
            <a:endParaRPr lang="en-US" baseline="0" dirty="0">
              <a:sym typeface="Wingdings" panose="05000000000000000000" pitchFamily="2" charset="2"/>
            </a:endParaRPr>
          </a:p>
          <a:p>
            <a:pPr marL="171450" lvl="0" indent="-171450">
              <a:buFontTx/>
              <a:buChar char="-"/>
            </a:pPr>
            <a:r>
              <a:rPr lang="en-US" baseline="0" dirty="0">
                <a:sym typeface="Wingdings" panose="05000000000000000000" pitchFamily="2" charset="2"/>
              </a:rPr>
              <a:t>2^8  255</a:t>
            </a:r>
            <a:endParaRPr lang="en-US" baseline="0" dirty="0">
              <a:sym typeface="Wingdings" panose="05000000000000000000" pitchFamily="2" charset="2"/>
            </a:endParaRPr>
          </a:p>
          <a:p>
            <a:pPr marL="171450" lvl="0" indent="-171450">
              <a:buFontTx/>
              <a:buChar char="-"/>
            </a:pPr>
            <a:r>
              <a:rPr lang="en-US" baseline="0" dirty="0">
                <a:sym typeface="Wingdings" panose="05000000000000000000" pitchFamily="2" charset="2"/>
              </a:rPr>
              <a:t>2^16  65.535</a:t>
            </a:r>
            <a:endParaRPr lang="en-US" baseline="0" dirty="0">
              <a:sym typeface="Wingdings" panose="05000000000000000000" pitchFamily="2" charset="2"/>
            </a:endParaRPr>
          </a:p>
          <a:p>
            <a:pPr marL="171450" lvl="0" indent="-171450">
              <a:buFontTx/>
              <a:buChar char="-"/>
            </a:pPr>
            <a:r>
              <a:rPr lang="en-US" baseline="0" dirty="0">
                <a:sym typeface="Wingdings" panose="05000000000000000000" pitchFamily="2" charset="2"/>
              </a:rPr>
              <a:t>2^32  4.294.967.295</a:t>
            </a:r>
            <a:endParaRPr lang="en-US" baseline="0" dirty="0">
              <a:sym typeface="Wingdings" panose="05000000000000000000" pitchFamily="2" charset="2"/>
            </a:endParaRPr>
          </a:p>
          <a:p>
            <a:pPr marL="171450" lvl="0" indent="-171450">
              <a:buFontTx/>
              <a:buChar char="-"/>
            </a:pPr>
            <a:r>
              <a:rPr lang="en-US" dirty="0"/>
              <a:t>2^64</a:t>
            </a:r>
            <a:r>
              <a:rPr lang="en-US" baseline="0" dirty="0"/>
              <a:t> </a:t>
            </a:r>
            <a:r>
              <a:rPr lang="en-US" baseline="0" dirty="0">
                <a:sym typeface="Wingdings" panose="05000000000000000000" pitchFamily="2" charset="2"/>
              </a:rPr>
              <a:t> </a:t>
            </a:r>
            <a:r>
              <a:rPr lang="en-US" dirty="0"/>
              <a:t>18.446.744.073.709.551.615</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a:p>
          <a:p>
            <a:pPr marL="0" marR="0" lvl="1" indent="0" algn="l" defTabSz="914400" rtl="0" eaLnBrk="1" fontAlgn="auto" latinLnBrk="0" hangingPunct="1">
              <a:lnSpc>
                <a:spcPct val="100000"/>
              </a:lnSpc>
              <a:spcBef>
                <a:spcPts val="0"/>
              </a:spcBef>
              <a:spcAft>
                <a:spcPts val="0"/>
              </a:spcAft>
              <a:buClrTx/>
              <a:buSzTx/>
              <a:buFontTx/>
              <a:buNone/>
              <a:defRPr/>
            </a:pPr>
            <a:r>
              <a:rPr lang="en-US" baseline="0"/>
              <a:t>- </a:t>
            </a:r>
            <a:r>
              <a:rPr lang="en-US" baseline="0">
                <a:sym typeface="Wingdings" panose="05000000000000000000" pitchFamily="2" charset="2"/>
              </a:rPr>
              <a:t>Khó test open boundary nhưng cũng có n` cách:</a:t>
            </a:r>
            <a:endParaRPr lang="en-US" baseline="0"/>
          </a:p>
          <a:p>
            <a:pPr marL="0" indent="0">
              <a:buFontTx/>
              <a:buNone/>
            </a:pPr>
            <a:r>
              <a:rPr lang="en-US" baseline="0"/>
              <a:t>	+ </a:t>
            </a:r>
            <a:r>
              <a:rPr lang="en-US" b="0" baseline="0">
                <a:sym typeface="Wingdings" panose="05000000000000000000" pitchFamily="2" charset="2"/>
              </a:rPr>
              <a:t>XEM LẠI ĐẶC TẢ có nhắc đến ở đâu đó</a:t>
            </a:r>
            <a:endParaRPr lang="en-US" b="0" baseline="0"/>
          </a:p>
          <a:p>
            <a:pPr marL="0" indent="0">
              <a:buFontTx/>
              <a:buNone/>
            </a:pPr>
            <a:r>
              <a:rPr lang="en-US" sz="1200" b="0" i="0" kern="1200">
                <a:solidFill>
                  <a:schemeClr val="tx1"/>
                </a:solidFill>
                <a:effectLst/>
                <a:latin typeface="+mn-lt"/>
                <a:ea typeface="+mn-ea"/>
                <a:cs typeface="+mn-cs"/>
              </a:rPr>
              <a:t>	+ KIỂM</a:t>
            </a:r>
            <a:r>
              <a:rPr lang="en-US" sz="1200" b="0" i="0" kern="1200" baseline="0">
                <a:solidFill>
                  <a:schemeClr val="tx1"/>
                </a:solidFill>
                <a:effectLst/>
                <a:latin typeface="+mn-lt"/>
                <a:ea typeface="+mn-ea"/>
                <a:cs typeface="+mn-cs"/>
              </a:rPr>
              <a:t> TRA </a:t>
            </a:r>
            <a:r>
              <a:rPr lang="vi-VN" sz="1200" b="0" i="0" kern="1200">
                <a:solidFill>
                  <a:schemeClr val="tx1"/>
                </a:solidFill>
                <a:effectLst/>
                <a:latin typeface="+mn-lt"/>
                <a:ea typeface="+mn-ea"/>
                <a:cs typeface="+mn-cs"/>
              </a:rPr>
              <a:t>CÁC KHU VỰC KHÁC CÓ LIÊN QUAN của hệ thống</a:t>
            </a:r>
            <a:r>
              <a:rPr lang="en-US" sz="1200" b="0" i="0" kern="1200">
                <a:solidFill>
                  <a:schemeClr val="tx1"/>
                </a:solidFill>
                <a:effectLst/>
                <a:latin typeface="+mn-lt"/>
                <a:ea typeface="+mn-ea"/>
                <a:cs typeface="+mn-cs"/>
              </a:rPr>
              <a:t> </a:t>
            </a:r>
            <a:r>
              <a:rPr lang="en-US" b="1" baseline="0">
                <a:sym typeface="Wingdings" panose="05000000000000000000" pitchFamily="2" charset="2"/>
              </a:rPr>
              <a:t>(VD/ Ô NHẬP SỐ DƯ CHỈ CÓ 6 SỐ+2 SỐ PHẦN THẬP PHÂN, CHO NÊN SỐ MAX LÀ 999999.99)</a:t>
            </a:r>
            <a:endParaRPr lang="en-US"/>
          </a:p>
          <a:p>
            <a:pPr marL="0" indent="0">
              <a:buFontTx/>
              <a:buNone/>
            </a:pPr>
            <a:r>
              <a:rPr lang="en-US"/>
              <a:t>	+ Nếu</a:t>
            </a:r>
            <a:r>
              <a:rPr lang="en-US" baseline="0"/>
              <a:t> không tìm thấy ở bất cứ chỗ nào, có lẽ tốt nhất là dùng cách TRỰC QUAN hay DỰA TRÊN KINH NGHIỆM để thăm dò các giá trị lớn khác nhau thử làm cho hệ thống sai.</a:t>
            </a:r>
            <a:endParaRPr lang="en-US" baseline="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4.2. The valid partitions would be: </a:t>
            </a:r>
            <a:endParaRPr lang="en-US"/>
          </a:p>
          <a:p>
            <a:r>
              <a:rPr lang="en-US"/>
              <a:t>£0.00</a:t>
            </a:r>
            <a:r>
              <a:rPr lang="en-US">
                <a:sym typeface="Wingdings" panose="05000000000000000000" pitchFamily="2" charset="2"/>
              </a:rPr>
              <a:t></a:t>
            </a:r>
            <a:r>
              <a:rPr lang="en-US"/>
              <a:t>£20.00, </a:t>
            </a:r>
            <a:endParaRPr lang="en-US"/>
          </a:p>
          <a:p>
            <a:r>
              <a:rPr lang="en-US"/>
              <a:t>£20.01</a:t>
            </a:r>
            <a:r>
              <a:rPr lang="en-US">
                <a:sym typeface="Wingdings" panose="05000000000000000000" pitchFamily="2" charset="2"/>
              </a:rPr>
              <a:t></a:t>
            </a:r>
            <a:r>
              <a:rPr lang="en-US"/>
              <a:t>£40.00, </a:t>
            </a:r>
            <a:endParaRPr lang="en-US"/>
          </a:p>
          <a:p>
            <a:r>
              <a:rPr lang="en-US"/>
              <a:t>&gt;= £40.01. </a:t>
            </a:r>
            <a:endParaRPr lang="en-US"/>
          </a:p>
          <a:p>
            <a:endParaRPr lang="en-US"/>
          </a:p>
          <a:p>
            <a:r>
              <a:rPr lang="en-US"/>
              <a:t>Non-valid partitions would include: negative values,</a:t>
            </a:r>
            <a:r>
              <a:rPr lang="en-US" baseline="0"/>
              <a:t> </a:t>
            </a:r>
            <a:r>
              <a:rPr lang="en-US"/>
              <a:t>alphabetic characters.</a:t>
            </a:r>
            <a:endParaRPr lang="en-US"/>
          </a:p>
          <a:p>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Một công ty bán hạt giống hoa</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đặt hàng qua </a:t>
            </a:r>
            <a:r>
              <a:rPr lang="en-US" sz="1200" b="0" i="0" kern="1200">
                <a:solidFill>
                  <a:schemeClr val="tx1"/>
                </a:solidFill>
                <a:effectLst/>
                <a:latin typeface="+mn-lt"/>
                <a:ea typeface="+mn-ea"/>
                <a:cs typeface="+mn-cs"/>
              </a:rPr>
              <a:t>mail</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tính</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3,95 bảng cho </a:t>
            </a:r>
            <a:r>
              <a:rPr lang="en-US" sz="1200" b="1" i="0" kern="1200">
                <a:solidFill>
                  <a:schemeClr val="tx1"/>
                </a:solidFill>
                <a:effectLst/>
                <a:latin typeface="+mn-lt"/>
                <a:ea typeface="+mn-ea"/>
                <a:cs typeface="+mn-cs"/>
              </a:rPr>
              <a:t>phí</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bưu </a:t>
            </a:r>
            <a:r>
              <a:rPr lang="en-US" sz="1200" b="1" i="0" kern="1200" baseline="0">
                <a:solidFill>
                  <a:schemeClr val="tx1"/>
                </a:solidFill>
                <a:effectLst/>
                <a:latin typeface="+mn-lt"/>
                <a:ea typeface="+mn-ea"/>
                <a:cs typeface="+mn-cs"/>
              </a:rPr>
              <a:t>điện </a:t>
            </a:r>
            <a:r>
              <a:rPr lang="vi-VN" sz="1200" b="1" i="0" kern="1200">
                <a:solidFill>
                  <a:schemeClr val="tx1"/>
                </a:solidFill>
                <a:effectLst/>
                <a:latin typeface="+mn-lt"/>
                <a:ea typeface="+mn-ea"/>
                <a:cs typeface="+mn-cs"/>
              </a:rPr>
              <a:t>và</a:t>
            </a:r>
            <a:r>
              <a:rPr lang="en-US" sz="1200" b="1" i="0" kern="1200">
                <a:solidFill>
                  <a:schemeClr val="tx1"/>
                </a:solidFill>
                <a:effectLst/>
                <a:latin typeface="+mn-lt"/>
                <a:ea typeface="+mn-ea"/>
                <a:cs typeface="+mn-cs"/>
              </a:rPr>
              <a:t> phí</a:t>
            </a:r>
            <a:r>
              <a:rPr lang="vi-VN" sz="1200" b="1" i="0" kern="1200">
                <a:solidFill>
                  <a:schemeClr val="tx1"/>
                </a:solidFill>
                <a:effectLst/>
                <a:latin typeface="+mn-lt"/>
                <a:ea typeface="+mn-ea"/>
                <a:cs typeface="+mn-cs"/>
              </a:rPr>
              <a:t> đóng gói</a:t>
            </a:r>
            <a:r>
              <a:rPr lang="vi-VN" sz="1200" b="0" i="0" kern="1200">
                <a:solidFill>
                  <a:schemeClr val="tx1"/>
                </a:solidFill>
                <a:effectLst/>
                <a:latin typeface="+mn-lt"/>
                <a:ea typeface="+mn-ea"/>
                <a:cs typeface="+mn-cs"/>
              </a:rPr>
              <a:t> trên tất cả các đơn đặt hàng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giá trị </a:t>
            </a:r>
            <a:r>
              <a:rPr lang="vi-VN" sz="1200" b="0" i="0" kern="1200">
                <a:solidFill>
                  <a:schemeClr val="tx1"/>
                </a:solidFill>
                <a:effectLst/>
                <a:latin typeface="+mn-lt"/>
                <a:ea typeface="+mn-ea"/>
                <a:cs typeface="+mn-cs"/>
              </a:rPr>
              <a:t>đến 20</a:t>
            </a:r>
            <a:r>
              <a:rPr lang="en-US" sz="1200" b="0" i="0" kern="1200">
                <a:solidFill>
                  <a:schemeClr val="tx1"/>
                </a:solidFill>
                <a:effectLst/>
                <a:latin typeface="+mn-lt"/>
                <a:ea typeface="+mn-ea"/>
                <a:cs typeface="+mn-cs"/>
              </a:rPr>
              <a:t> bảng</a:t>
            </a:r>
            <a:r>
              <a:rPr lang="vi-VN" sz="1200" b="0" i="0" kern="1200">
                <a:solidFill>
                  <a:schemeClr val="tx1"/>
                </a:solidFill>
                <a:effectLst/>
                <a:latin typeface="+mn-lt"/>
                <a:ea typeface="+mn-ea"/>
                <a:cs typeface="+mn-cs"/>
              </a:rPr>
              <a:t> và £4,95 cho các đơn đặt hàng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giá trị </a:t>
            </a:r>
            <a:r>
              <a:rPr lang="en-US" sz="1200" b="0" i="0" kern="1200">
                <a:solidFill>
                  <a:schemeClr val="tx1"/>
                </a:solidFill>
                <a:effectLst/>
                <a:latin typeface="+mn-lt"/>
                <a:ea typeface="+mn-ea"/>
                <a:cs typeface="+mn-cs"/>
              </a:rPr>
              <a:t>&gt; </a:t>
            </a:r>
            <a:r>
              <a:rPr lang="vi-VN" sz="1200" b="0" i="0" kern="1200">
                <a:solidFill>
                  <a:schemeClr val="tx1"/>
                </a:solidFill>
                <a:effectLst/>
                <a:latin typeface="+mn-lt"/>
                <a:ea typeface="+mn-ea"/>
                <a:cs typeface="+mn-cs"/>
              </a:rPr>
              <a:t>20</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bảng </a:t>
            </a:r>
            <a:r>
              <a:rPr lang="en-US" sz="1200" b="0" i="0" kern="1200">
                <a:solidFill>
                  <a:schemeClr val="tx1"/>
                </a:solidFill>
                <a:effectLst/>
                <a:latin typeface="+mn-lt"/>
                <a:ea typeface="+mn-ea"/>
                <a:cs typeface="+mn-cs"/>
              </a:rPr>
              <a:t>đến</a:t>
            </a:r>
            <a:r>
              <a:rPr lang="vi-VN" sz="1200" b="0" i="0" kern="1200">
                <a:solidFill>
                  <a:schemeClr val="tx1"/>
                </a:solidFill>
                <a:effectLst/>
                <a:latin typeface="+mn-lt"/>
                <a:ea typeface="+mn-ea"/>
                <a:cs typeface="+mn-cs"/>
              </a:rPr>
              <a:t> 40 bảng. Đối với các đơn đặt hàng </a:t>
            </a:r>
            <a:r>
              <a:rPr lang="en-US" sz="1200" b="0" i="0" kern="1200">
                <a:solidFill>
                  <a:schemeClr val="tx1"/>
                </a:solidFill>
                <a:effectLst/>
                <a:latin typeface="+mn-lt"/>
                <a:ea typeface="+mn-ea"/>
                <a:cs typeface="+mn-cs"/>
              </a:rPr>
              <a:t>có</a:t>
            </a:r>
            <a:r>
              <a:rPr lang="vi-VN" sz="1200" b="0" i="0" kern="1200">
                <a:solidFill>
                  <a:schemeClr val="tx1"/>
                </a:solidFill>
                <a:effectLst/>
                <a:latin typeface="+mn-lt"/>
                <a:ea typeface="+mn-ea"/>
                <a:cs typeface="+mn-cs"/>
              </a:rPr>
              <a:t> giá trị </a:t>
            </a:r>
            <a:r>
              <a:rPr lang="en-US" sz="1200" b="0" i="0" kern="1200">
                <a:solidFill>
                  <a:schemeClr val="tx1"/>
                </a:solidFill>
                <a:effectLst/>
                <a:latin typeface="+mn-lt"/>
                <a:ea typeface="+mn-ea"/>
                <a:cs typeface="+mn-cs"/>
              </a:rPr>
              <a:t>trên</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40 bảng là miễn phí cho bưu chính và đóng gói.</a:t>
            </a:r>
            <a:br>
              <a:rPr lang="vi-VN"/>
            </a:br>
            <a:r>
              <a:rPr lang="vi-VN" sz="1200" b="0" i="0" kern="1200">
                <a:solidFill>
                  <a:schemeClr val="tx1"/>
                </a:solidFill>
                <a:effectLst/>
                <a:latin typeface="+mn-lt"/>
                <a:ea typeface="+mn-ea"/>
                <a:cs typeface="+mn-cs"/>
              </a:rPr>
              <a:t>Nếu bạn đang sử dụng phân vùng tương đương để chuẩn bị </a:t>
            </a:r>
            <a:r>
              <a:rPr lang="en-US" sz="1200" b="0" i="0" kern="1200">
                <a:solidFill>
                  <a:schemeClr val="tx1"/>
                </a:solidFill>
                <a:effectLst/>
                <a:latin typeface="+mn-lt"/>
                <a:ea typeface="+mn-ea"/>
                <a:cs typeface="+mn-cs"/>
              </a:rPr>
              <a:t>testcase cho</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phí</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bưu chính</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và</a:t>
            </a:r>
            <a:r>
              <a:rPr lang="en-US" sz="1200" b="0" i="0" kern="1200">
                <a:solidFill>
                  <a:schemeClr val="tx1"/>
                </a:solidFill>
                <a:effectLst/>
                <a:latin typeface="+mn-lt"/>
                <a:ea typeface="+mn-ea"/>
                <a:cs typeface="+mn-cs"/>
              </a:rPr>
              <a:t> phí</a:t>
            </a:r>
            <a:r>
              <a:rPr lang="vi-VN" sz="1200" b="0" i="0" kern="1200">
                <a:solidFill>
                  <a:schemeClr val="tx1"/>
                </a:solidFill>
                <a:effectLst/>
                <a:latin typeface="+mn-lt"/>
                <a:ea typeface="+mn-ea"/>
                <a:cs typeface="+mn-cs"/>
              </a:rPr>
              <a:t> đóng gói</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bạn sẽ xác định phân vùng hợp lệ</a:t>
            </a:r>
            <a:r>
              <a:rPr lang="en-US" sz="1200" b="0" i="0" kern="1200">
                <a:solidFill>
                  <a:schemeClr val="tx1"/>
                </a:solidFill>
                <a:effectLst/>
                <a:latin typeface="+mn-lt"/>
                <a:ea typeface="+mn-ea"/>
                <a:cs typeface="+mn-cs"/>
              </a:rPr>
              <a:t> ntn</a:t>
            </a:r>
            <a:r>
              <a:rPr lang="vi-VN" sz="1200" b="0" i="0" kern="1200">
                <a:solidFill>
                  <a:schemeClr val="tx1"/>
                </a:solidFill>
                <a:effectLst/>
                <a:latin typeface="+mn-lt"/>
                <a:ea typeface="+mn-ea"/>
                <a:cs typeface="+mn-cs"/>
              </a:rPr>
              <a:t>?</a:t>
            </a:r>
            <a:br>
              <a:rPr lang="vi-VN"/>
            </a:br>
            <a:r>
              <a:rPr lang="en-US"/>
              <a:t>P</a:t>
            </a:r>
            <a:r>
              <a:rPr lang="vi-VN" sz="1200" b="0" i="0" kern="1200">
                <a:solidFill>
                  <a:schemeClr val="tx1"/>
                </a:solidFill>
                <a:effectLst/>
                <a:latin typeface="+mn-lt"/>
                <a:ea typeface="+mn-ea"/>
                <a:cs typeface="+mn-cs"/>
              </a:rPr>
              <a:t>hân vùng không hợp lệ?</a:t>
            </a:r>
            <a:r>
              <a:rPr lang="en-US" sz="1200" b="0" i="0" kern="1200">
                <a:solidFill>
                  <a:schemeClr val="tx1"/>
                </a:solidFill>
                <a:effectLst/>
                <a:latin typeface="+mn-lt"/>
                <a:ea typeface="+mn-ea"/>
                <a:cs typeface="+mn-cs"/>
              </a:rPr>
              <a: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Về kt động, thiết kế test-case dc chia làm 3 phân loại:</a:t>
            </a:r>
            <a:endParaRPr lang="en-US" baseline="0"/>
          </a:p>
          <a:p>
            <a:pPr marL="0" indent="0">
              <a:buFontTx/>
              <a:buNone/>
            </a:pPr>
            <a:r>
              <a:rPr lang="en-US" b="0" u="sng"/>
              <a:t>- specification-based (</a:t>
            </a:r>
            <a:r>
              <a:rPr lang="en-US" b="0" baseline="0"/>
              <a:t>đc gọi là kt black-box</a:t>
            </a:r>
            <a:r>
              <a:rPr lang="en-US" b="1" baseline="0"/>
              <a:t>)</a:t>
            </a:r>
            <a:r>
              <a:rPr lang="en-US" baseline="0"/>
              <a:t>: </a:t>
            </a:r>
            <a:r>
              <a:rPr lang="en-US" u="sng" baseline="0"/>
              <a:t>xem software như một hộp đen để nhận dữ liệu vào và trả dữ liệu ra</a:t>
            </a:r>
            <a:r>
              <a:rPr lang="en-US" baseline="0"/>
              <a:t>, </a:t>
            </a:r>
            <a:r>
              <a:rPr lang="en-US" b="1" baseline="0"/>
              <a:t>không cần biết bên trong system được viết như thế nào, có cấu trúc ra sao. Tester chỉ tập trung vào PM làm cái gì (what) chứ không phải làm như thế nào (how).</a:t>
            </a:r>
            <a:endParaRPr lang="en-US" b="1" baseline="0"/>
          </a:p>
          <a:p>
            <a:pPr marL="0" indent="0">
              <a:buFontTx/>
              <a:buNone/>
            </a:pPr>
            <a:r>
              <a:rPr lang="en-US" b="0" u="sng"/>
              <a:t>- structure-based</a:t>
            </a:r>
            <a:r>
              <a:rPr lang="en-US" baseline="0"/>
              <a:t>: </a:t>
            </a:r>
            <a:r>
              <a:rPr lang="en-US" b="0" baseline="0"/>
              <a:t>có thể xem được cấu trúc bên trong (code) của PM</a:t>
            </a:r>
            <a:r>
              <a:rPr lang="en-US" b="1" baseline="0"/>
              <a:t> (nghĩa là PM làm như thế nào - how), dựa vào đó để viết test-case, </a:t>
            </a:r>
            <a:r>
              <a:rPr lang="en-US" b="0" baseline="0"/>
              <a:t>đc gọi là kt white-box hay 'glass-box'</a:t>
            </a:r>
            <a:endParaRPr lang="en-US" b="0" baseline="0"/>
          </a:p>
          <a:p>
            <a:pPr marL="0" indent="0">
              <a:buFontTx/>
              <a:buNone/>
            </a:pPr>
            <a:r>
              <a:rPr lang="en-US" b="0" u="sng"/>
              <a:t>- experience-based</a:t>
            </a:r>
            <a:r>
              <a:rPr lang="en-US"/>
              <a:t> (‘ad-hoc’): </a:t>
            </a:r>
            <a:r>
              <a:rPr lang="en-US" b="0"/>
              <a:t>sử</a:t>
            </a:r>
            <a:r>
              <a:rPr lang="en-US" b="0" baseline="0"/>
              <a:t> dụng </a:t>
            </a:r>
            <a:r>
              <a:rPr lang="en-US" b="0" u="sng" baseline="0"/>
              <a:t>kinh nghiệm,</a:t>
            </a:r>
            <a:r>
              <a:rPr lang="en-US" b="0" u="none" baseline="0"/>
              <a:t> </a:t>
            </a:r>
            <a:r>
              <a:rPr lang="en-US" b="0" u="sng" baseline="0"/>
              <a:t>kiến thức</a:t>
            </a:r>
            <a:r>
              <a:rPr lang="en-US" b="0" u="none" baseline="0"/>
              <a:t> (</a:t>
            </a:r>
            <a:r>
              <a:rPr lang="en-US" b="1" u="none" baseline="0"/>
              <a:t>KINH NGHIỆM VỀ SỰ TƯƠNG TỰ HỆ THỐNG HOẶC KINH NGHIỆM TESTING CHUNG</a:t>
            </a:r>
            <a:r>
              <a:rPr lang="en-US" b="0" u="none" baseline="0"/>
              <a:t>),</a:t>
            </a:r>
            <a:r>
              <a:rPr lang="en-US" b="1" u="none" baseline="0"/>
              <a:t> </a:t>
            </a:r>
            <a:r>
              <a:rPr lang="en-US" b="0" u="sng" baseline="0"/>
              <a:t>trực giác</a:t>
            </a:r>
            <a:r>
              <a:rPr lang="en-US" b="0" u="none" baseline="0"/>
              <a:t> </a:t>
            </a:r>
            <a:r>
              <a:rPr lang="en-US" b="0" baseline="0"/>
              <a:t>của tester để phân tích test-condition và thiết kế test-case</a:t>
            </a:r>
            <a:endParaRPr lang="en-US" b="1" baseline="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Không</a:t>
            </a:r>
            <a:r>
              <a:rPr lang="en-US" baseline="0"/>
              <a:t> cần ghi chú thêm cột do chỉ có 1 input. Có thể thêm ghi chú cho rõ</a:t>
            </a:r>
            <a:endParaRPr lang="en-US" baseline="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a:t>
            </a:r>
            <a:r>
              <a:rPr lang="en-US" baseline="0"/>
              <a:t> KHI THI GIỮA KỲ:</a:t>
            </a:r>
            <a:endParaRPr lang="en-US"/>
          </a:p>
          <a:p>
            <a:r>
              <a:rPr lang="en-US"/>
              <a:t>GIỚI</a:t>
            </a:r>
            <a:r>
              <a:rPr lang="en-US" baseline="0"/>
              <a:t> THIỆU CÁCH TRÌNH BÀY THEO FSOFT (chỉ giải thích sheet Function test, trên lớp TH sẽ giải thích thêm) + GIẢI 1 BT TRONG MODULE 2 (tính tiền điện)</a:t>
            </a:r>
            <a:endParaRPr lang="en-US" baseline="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US" b="0" baseline="0" dirty="0"/>
              <a:t>- Thích </a:t>
            </a:r>
            <a:r>
              <a:rPr lang="en-US" b="0" baseline="0" dirty="0" err="1"/>
              <a:t>hợp</a:t>
            </a:r>
            <a:r>
              <a:rPr lang="en-US" b="0" baseline="0" dirty="0"/>
              <a:t> </a:t>
            </a:r>
            <a:r>
              <a:rPr lang="en-US" b="0" baseline="0" dirty="0" err="1"/>
              <a:t>cho</a:t>
            </a:r>
            <a:r>
              <a:rPr lang="en-US" b="0" baseline="0" dirty="0"/>
              <a:t> </a:t>
            </a:r>
            <a:r>
              <a:rPr lang="en-US" b="0" baseline="0" dirty="0" err="1"/>
              <a:t>kiểm</a:t>
            </a:r>
            <a:r>
              <a:rPr lang="en-US" b="0" baseline="0" dirty="0"/>
              <a:t> </a:t>
            </a:r>
            <a:r>
              <a:rPr lang="en-US" b="0" baseline="0" dirty="0" err="1"/>
              <a:t>tra</a:t>
            </a:r>
            <a:r>
              <a:rPr lang="en-US" b="0" baseline="0" dirty="0"/>
              <a:t> LOGIC NGHIỆP VỤ</a:t>
            </a:r>
            <a:endParaRPr lang="en-US" b="0" baseline="0" dirty="0"/>
          </a:p>
          <a:p>
            <a:pPr marL="0" marR="0" lvl="2" indent="0" algn="l" defTabSz="914400" rtl="0" eaLnBrk="1" fontAlgn="auto" latinLnBrk="0" hangingPunct="1">
              <a:lnSpc>
                <a:spcPct val="100000"/>
              </a:lnSpc>
              <a:spcBef>
                <a:spcPts val="0"/>
              </a:spcBef>
              <a:spcAft>
                <a:spcPts val="0"/>
              </a:spcAft>
              <a:buClrTx/>
              <a:buSzTx/>
              <a:buFontTx/>
              <a:buNone/>
              <a:defRPr/>
            </a:pPr>
            <a:r>
              <a:rPr lang="en-US" b="0" baseline="0" dirty="0"/>
              <a:t>- 2 pp </a:t>
            </a:r>
            <a:r>
              <a:rPr lang="en-US" b="0" baseline="0" dirty="0" err="1"/>
              <a:t>đầu</a:t>
            </a:r>
            <a:r>
              <a:rPr lang="en-US" b="0" baseline="0" dirty="0"/>
              <a:t> </a:t>
            </a:r>
            <a:r>
              <a:rPr lang="en-US" b="0" baseline="0" dirty="0" err="1"/>
              <a:t>thường</a:t>
            </a:r>
            <a:r>
              <a:rPr lang="en-US" b="0" baseline="0" dirty="0"/>
              <a:t> </a:t>
            </a:r>
            <a:r>
              <a:rPr lang="en-US" b="0" baseline="0" dirty="0" err="1"/>
              <a:t>áp</a:t>
            </a:r>
            <a:r>
              <a:rPr lang="en-US" b="0" baseline="0" dirty="0"/>
              <a:t> </a:t>
            </a:r>
            <a:r>
              <a:rPr lang="en-US" b="0" baseline="0" dirty="0" err="1"/>
              <a:t>dụng</a:t>
            </a:r>
            <a:r>
              <a:rPr lang="en-US" b="0" baseline="0" dirty="0"/>
              <a:t> </a:t>
            </a:r>
            <a:r>
              <a:rPr lang="en-US" b="0" baseline="0" dirty="0" err="1"/>
              <a:t>cho</a:t>
            </a:r>
            <a:r>
              <a:rPr lang="en-US" b="0" baseline="0" dirty="0"/>
              <a:t> </a:t>
            </a:r>
            <a:r>
              <a:rPr lang="en-US" b="0" baseline="0" dirty="0" err="1"/>
              <a:t>những</a:t>
            </a:r>
            <a:r>
              <a:rPr lang="en-US" b="0" baseline="0" dirty="0"/>
              <a:t> </a:t>
            </a:r>
            <a:r>
              <a:rPr lang="en-US" b="0" baseline="0" dirty="0" err="1"/>
              <a:t>tình</a:t>
            </a:r>
            <a:r>
              <a:rPr lang="en-US" b="0" baseline="0" dirty="0"/>
              <a:t> </a:t>
            </a:r>
            <a:r>
              <a:rPr lang="en-US" b="0" baseline="0" dirty="0" err="1"/>
              <a:t>huống</a:t>
            </a:r>
            <a:r>
              <a:rPr lang="en-US" b="0" baseline="0" dirty="0"/>
              <a:t> </a:t>
            </a:r>
            <a:r>
              <a:rPr lang="en-US" b="0" baseline="0" dirty="0" err="1"/>
              <a:t>và</a:t>
            </a:r>
            <a:r>
              <a:rPr lang="en-US" b="0" baseline="0" dirty="0"/>
              <a:t> </a:t>
            </a:r>
            <a:r>
              <a:rPr lang="en-US" b="0" baseline="0" dirty="0" err="1"/>
              <a:t>giá</a:t>
            </a:r>
            <a:r>
              <a:rPr lang="en-US" b="0" baseline="0" dirty="0"/>
              <a:t> </a:t>
            </a:r>
            <a:r>
              <a:rPr lang="en-US" b="0" baseline="0" dirty="0" err="1"/>
              <a:t>trị</a:t>
            </a:r>
            <a:r>
              <a:rPr lang="en-US" b="0" baseline="0" dirty="0"/>
              <a:t> </a:t>
            </a:r>
            <a:r>
              <a:rPr lang="en-US" b="0" baseline="0" dirty="0" err="1"/>
              <a:t>nhập</a:t>
            </a:r>
            <a:r>
              <a:rPr lang="en-US" b="0" baseline="0" dirty="0"/>
              <a:t> </a:t>
            </a:r>
            <a:r>
              <a:rPr lang="en-US" b="0" baseline="0" dirty="0" err="1"/>
              <a:t>đơn</a:t>
            </a:r>
            <a:r>
              <a:rPr lang="en-US" b="0" baseline="0" dirty="0"/>
              <a:t> </a:t>
            </a:r>
            <a:r>
              <a:rPr lang="en-US" b="0" baseline="0" dirty="0" err="1"/>
              <a:t>lẻ</a:t>
            </a:r>
            <a:r>
              <a:rPr lang="en-US" b="0" baseline="0" dirty="0"/>
              <a:t>, </a:t>
            </a:r>
            <a:r>
              <a:rPr lang="en-US" b="0" u="sng" baseline="0" dirty="0" err="1"/>
              <a:t>nếu</a:t>
            </a:r>
            <a:r>
              <a:rPr lang="en-US" b="0" u="sng" baseline="0" dirty="0"/>
              <a:t> KẾT HỢP CÁC INPUT </a:t>
            </a:r>
            <a:r>
              <a:rPr lang="en-US" b="0" u="sng" baseline="0" dirty="0" err="1"/>
              <a:t>theo</a:t>
            </a:r>
            <a:r>
              <a:rPr lang="en-US" b="0" u="sng" baseline="0" dirty="0"/>
              <a:t> </a:t>
            </a:r>
            <a:r>
              <a:rPr lang="en-US" b="0" u="sng" baseline="0" dirty="0" err="1"/>
              <a:t>các</a:t>
            </a:r>
            <a:r>
              <a:rPr lang="en-US" b="0" u="sng" baseline="0" dirty="0"/>
              <a:t> </a:t>
            </a:r>
            <a:r>
              <a:rPr lang="en-US" b="0" u="sng" baseline="0" dirty="0" err="1"/>
              <a:t>cách</a:t>
            </a:r>
            <a:r>
              <a:rPr lang="en-US" b="0" u="sng" baseline="0" dirty="0"/>
              <a:t> </a:t>
            </a:r>
            <a:r>
              <a:rPr lang="en-US" b="0" u="sng" baseline="0" dirty="0" err="1"/>
              <a:t>khác</a:t>
            </a:r>
            <a:r>
              <a:rPr lang="en-US" b="0" u="sng" baseline="0" dirty="0"/>
              <a:t> </a:t>
            </a:r>
            <a:r>
              <a:rPr lang="en-US" b="0" u="sng" baseline="0" dirty="0" err="1"/>
              <a:t>nhau</a:t>
            </a:r>
            <a:r>
              <a:rPr lang="en-US" b="0" u="sng" baseline="0" dirty="0"/>
              <a:t> </a:t>
            </a:r>
            <a:r>
              <a:rPr lang="en-US" b="0" u="sng" baseline="0" dirty="0" err="1"/>
              <a:t>để</a:t>
            </a:r>
            <a:r>
              <a:rPr lang="en-US" b="0" u="sng" baseline="0" dirty="0"/>
              <a:t> </a:t>
            </a:r>
            <a:r>
              <a:rPr lang="en-US" b="0" u="sng" baseline="0" dirty="0" err="1"/>
              <a:t>tạo</a:t>
            </a:r>
            <a:r>
              <a:rPr lang="en-US" b="0" u="sng" baseline="0" dirty="0"/>
              <a:t> </a:t>
            </a:r>
            <a:r>
              <a:rPr lang="en-US" b="0" u="sng" baseline="0" dirty="0" err="1"/>
              <a:t>ra</a:t>
            </a:r>
            <a:r>
              <a:rPr lang="en-US" b="0" u="sng" baseline="0" dirty="0"/>
              <a:t> </a:t>
            </a:r>
            <a:r>
              <a:rPr lang="en-US" b="0" u="sng" baseline="0" dirty="0" err="1"/>
              <a:t>các</a:t>
            </a:r>
            <a:r>
              <a:rPr lang="en-US" b="0" u="sng" baseline="0" dirty="0"/>
              <a:t> output </a:t>
            </a:r>
            <a:r>
              <a:rPr lang="en-US" b="0" u="sng" baseline="0" dirty="0" err="1"/>
              <a:t>khác</a:t>
            </a:r>
            <a:r>
              <a:rPr lang="en-US" b="0" u="sng" baseline="0" dirty="0"/>
              <a:t> </a:t>
            </a:r>
            <a:r>
              <a:rPr lang="en-US" b="0" u="sng" baseline="0" dirty="0" err="1"/>
              <a:t>nhau</a:t>
            </a:r>
            <a:r>
              <a:rPr lang="en-US" b="0" u="sng" baseline="0" dirty="0"/>
              <a:t> </a:t>
            </a:r>
            <a:r>
              <a:rPr lang="en-US" b="0" u="sng" baseline="0" dirty="0" err="1"/>
              <a:t>thì</a:t>
            </a:r>
            <a:r>
              <a:rPr lang="en-US" b="0" u="sng" baseline="0" dirty="0"/>
              <a:t> </a:t>
            </a:r>
            <a:r>
              <a:rPr lang="en-US" b="0" u="sng" baseline="0" dirty="0" err="1"/>
              <a:t>khó</a:t>
            </a:r>
            <a:r>
              <a:rPr lang="en-US" b="0" u="sng" baseline="0" dirty="0"/>
              <a:t> </a:t>
            </a:r>
            <a:r>
              <a:rPr lang="en-US" b="0" u="sng" baseline="0" dirty="0" err="1"/>
              <a:t>biểu</a:t>
            </a:r>
            <a:r>
              <a:rPr lang="en-US" b="0" u="sng" baseline="0" dirty="0"/>
              <a:t> </a:t>
            </a:r>
            <a:r>
              <a:rPr lang="en-US" b="0" u="sng" baseline="0" dirty="0" err="1"/>
              <a:t>diễn</a:t>
            </a:r>
            <a:r>
              <a:rPr lang="en-US" b="0" baseline="0" dirty="0"/>
              <a:t>. Cho </a:t>
            </a:r>
            <a:r>
              <a:rPr lang="en-US" b="0" baseline="0" dirty="0" err="1"/>
              <a:t>nên</a:t>
            </a:r>
            <a:r>
              <a:rPr lang="en-US" b="0" baseline="0" dirty="0"/>
              <a:t> </a:t>
            </a:r>
            <a:r>
              <a:rPr lang="en-US" b="0" baseline="0" dirty="0" err="1"/>
              <a:t>bảng</a:t>
            </a:r>
            <a:r>
              <a:rPr lang="en-US" b="0" baseline="0" dirty="0"/>
              <a:t> </a:t>
            </a:r>
            <a:r>
              <a:rPr lang="en-US" b="0" baseline="0" dirty="0" err="1"/>
              <a:t>quyết</a:t>
            </a:r>
            <a:r>
              <a:rPr lang="en-US" b="0" baseline="0" dirty="0"/>
              <a:t> </a:t>
            </a:r>
            <a:r>
              <a:rPr lang="en-US" b="0" baseline="0" dirty="0" err="1"/>
              <a:t>định</a:t>
            </a:r>
            <a:r>
              <a:rPr lang="en-US" b="0" baseline="0" dirty="0"/>
              <a:t> </a:t>
            </a:r>
            <a:r>
              <a:rPr lang="en-US" b="0" baseline="0" dirty="0" err="1"/>
              <a:t>là</a:t>
            </a:r>
            <a:r>
              <a:rPr lang="en-US" b="0" baseline="0" dirty="0"/>
              <a:t> </a:t>
            </a:r>
            <a:r>
              <a:rPr lang="en-US" b="0" baseline="0" dirty="0" err="1"/>
              <a:t>cách</a:t>
            </a:r>
            <a:r>
              <a:rPr lang="en-US" b="0" baseline="0" dirty="0"/>
              <a:t> </a:t>
            </a:r>
            <a:r>
              <a:rPr lang="en-US" b="0" baseline="0" dirty="0" err="1"/>
              <a:t>tốt</a:t>
            </a:r>
            <a:r>
              <a:rPr lang="en-US" b="0" baseline="0" dirty="0"/>
              <a:t> </a:t>
            </a:r>
            <a:r>
              <a:rPr lang="en-US" b="0" baseline="0" dirty="0" err="1"/>
              <a:t>nhất</a:t>
            </a:r>
            <a:r>
              <a:rPr lang="en-US" b="0" baseline="0" dirty="0"/>
              <a:t> </a:t>
            </a:r>
            <a:r>
              <a:rPr lang="en-US" b="0" baseline="0" dirty="0" err="1"/>
              <a:t>để</a:t>
            </a:r>
            <a:r>
              <a:rPr lang="en-US" b="0" baseline="0" dirty="0"/>
              <a:t> </a:t>
            </a:r>
            <a:r>
              <a:rPr lang="en-US" b="0" baseline="0" dirty="0" err="1"/>
              <a:t>biểu</a:t>
            </a:r>
            <a:r>
              <a:rPr lang="en-US" b="0" baseline="0" dirty="0"/>
              <a:t> </a:t>
            </a:r>
            <a:r>
              <a:rPr lang="en-US" b="0" baseline="0" dirty="0" err="1"/>
              <a:t>diễn</a:t>
            </a:r>
            <a:r>
              <a:rPr lang="en-US" b="0" baseline="0" dirty="0"/>
              <a:t> </a:t>
            </a:r>
            <a:r>
              <a:rPr lang="en-US" b="0" baseline="0" dirty="0" err="1"/>
              <a:t>sự</a:t>
            </a:r>
            <a:r>
              <a:rPr lang="en-US" b="0" baseline="0" dirty="0"/>
              <a:t> </a:t>
            </a:r>
            <a:r>
              <a:rPr lang="en-US" b="0" baseline="0" dirty="0" err="1"/>
              <a:t>kết</a:t>
            </a:r>
            <a:r>
              <a:rPr lang="en-US" b="0" baseline="0" dirty="0"/>
              <a:t> </a:t>
            </a:r>
            <a:r>
              <a:rPr lang="en-US" b="0" baseline="0" dirty="0" err="1"/>
              <a:t>hợp</a:t>
            </a:r>
            <a:r>
              <a:rPr lang="en-US" b="0" baseline="0" dirty="0"/>
              <a:t> </a:t>
            </a:r>
            <a:r>
              <a:rPr lang="en-US" b="0" baseline="0" dirty="0" err="1"/>
              <a:t>này</a:t>
            </a:r>
            <a:r>
              <a:rPr lang="en-US" b="0" baseline="0" dirty="0"/>
              <a:t>.</a:t>
            </a:r>
            <a:endParaRPr lang="en-US" b="0" baseline="0" dirty="0"/>
          </a:p>
          <a:p>
            <a:endParaRPr lang="en-US" b="0" dirty="0"/>
          </a:p>
          <a:p>
            <a:endParaRPr lang="en-US" b="0" dirty="0"/>
          </a:p>
          <a:p>
            <a:endParaRPr lang="en-US" b="0" dirty="0"/>
          </a:p>
          <a:p>
            <a:endParaRPr lang="en-US" b="0" dirty="0"/>
          </a:p>
          <a:p>
            <a:r>
              <a:rPr lang="en-US" b="0" dirty="0"/>
              <a:t>Introduction</a:t>
            </a:r>
            <a:endParaRPr lang="en-US" b="0" dirty="0"/>
          </a:p>
          <a:p>
            <a:r>
              <a:rPr lang="en-US" b="0" dirty="0"/>
              <a:t>Decision tables are an excellent tool to capture certain kinds of system requirements and to document internal system design. They are used to record complex business rules that a system must implement. In addition, they can serve as a guide to creating test cases.</a:t>
            </a:r>
            <a:endParaRPr lang="en-US" b="0" dirty="0"/>
          </a:p>
          <a:p>
            <a:r>
              <a:rPr lang="en-US" b="0" dirty="0"/>
              <a:t>Decision tables are a vital tool in the tester's personal toolbox. Unfortunately, many analysts, designers, programmers, and testers are not familiar with this technique.</a:t>
            </a:r>
            <a:endParaRPr lang="en-US" b="0" dirty="0"/>
          </a:p>
          <a:p>
            <a:pPr marL="0" lvl="0" indent="0">
              <a:buFontTx/>
              <a:buNone/>
            </a:pPr>
            <a:endParaRPr lang="en-US" b="0" baseline="0" dirty="0"/>
          </a:p>
          <a:p>
            <a:pPr marL="628650" lvl="1" indent="-171450">
              <a:buFontTx/>
              <a:buChar char="-"/>
            </a:pPr>
            <a:endParaRPr lang="en-US" b="0" baseline="0" dirty="0"/>
          </a:p>
          <a:p>
            <a:pPr marL="171450" indent="-171450">
              <a:buFontTx/>
              <a:buChar char="-"/>
            </a:pPr>
            <a:r>
              <a:rPr lang="en-US" b="0" baseline="0" dirty="0"/>
              <a:t>DT testing </a:t>
            </a:r>
            <a:r>
              <a:rPr lang="en-US" b="0" baseline="0" dirty="0" err="1"/>
              <a:t>là</a:t>
            </a:r>
            <a:r>
              <a:rPr lang="en-US" b="0" baseline="0" dirty="0"/>
              <a:t> pp </a:t>
            </a:r>
            <a:r>
              <a:rPr lang="en-US" b="0" baseline="0" dirty="0" err="1"/>
              <a:t>hộp</a:t>
            </a:r>
            <a:r>
              <a:rPr lang="en-US" b="0" baseline="0" dirty="0"/>
              <a:t> </a:t>
            </a:r>
            <a:r>
              <a:rPr lang="en-US" b="0" baseline="0" dirty="0" err="1"/>
              <a:t>đen</a:t>
            </a:r>
            <a:r>
              <a:rPr lang="en-US" b="0" baseline="0" dirty="0"/>
              <a:t> </a:t>
            </a:r>
            <a:r>
              <a:rPr lang="en-US" b="0" baseline="0" dirty="0" err="1"/>
              <a:t>mà</a:t>
            </a:r>
            <a:r>
              <a:rPr lang="en-US" b="0" baseline="0" dirty="0"/>
              <a:t> ở </a:t>
            </a:r>
            <a:r>
              <a:rPr lang="en-US" b="0" baseline="0" dirty="0" err="1"/>
              <a:t>đó</a:t>
            </a:r>
            <a:r>
              <a:rPr lang="en-US" b="0" baseline="0" dirty="0"/>
              <a:t> </a:t>
            </a:r>
            <a:r>
              <a:rPr lang="vi-VN" sz="1200" b="0" i="0" kern="1200" dirty="0">
                <a:solidFill>
                  <a:schemeClr val="tx1"/>
                </a:solidFill>
                <a:effectLst/>
                <a:latin typeface="+mn-lt"/>
                <a:ea typeface="+mn-ea"/>
                <a:cs typeface="+mn-cs"/>
              </a:rPr>
              <a:t>các </a:t>
            </a:r>
            <a:r>
              <a:rPr lang="en-US" sz="1200" b="0" i="0" kern="1200" dirty="0">
                <a:solidFill>
                  <a:schemeClr val="tx1"/>
                </a:solidFill>
                <a:effectLst/>
                <a:latin typeface="+mn-lt"/>
                <a:ea typeface="+mn-ea"/>
                <a:cs typeface="+mn-cs"/>
              </a:rPr>
              <a:t>test case</a:t>
            </a:r>
            <a:r>
              <a:rPr lang="vi-VN" sz="1200" b="0" i="0" kern="1200" dirty="0">
                <a:solidFill>
                  <a:schemeClr val="tx1"/>
                </a:solidFill>
                <a:effectLst/>
                <a:latin typeface="+mn-lt"/>
                <a:ea typeface="+mn-ea"/>
                <a:cs typeface="+mn-cs"/>
              </a:rPr>
              <a:t> được thiết kế để thực hiện sự kết hợp của </a:t>
            </a:r>
            <a:r>
              <a:rPr lang="en-US" sz="1200" b="0" i="0" kern="1200" dirty="0">
                <a:solidFill>
                  <a:schemeClr val="tx1"/>
                </a:solidFill>
                <a:effectLst/>
                <a:latin typeface="+mn-lt"/>
                <a:ea typeface="+mn-ea"/>
                <a:cs typeface="+mn-cs"/>
              </a:rPr>
              <a:t>input </a:t>
            </a:r>
            <a:r>
              <a:rPr lang="vi-VN" sz="1200" b="0" i="0" kern="1200" dirty="0">
                <a:solidFill>
                  <a:schemeClr val="tx1"/>
                </a:solidFill>
                <a:effectLst/>
                <a:latin typeface="+mn-lt"/>
                <a:ea typeface="+mn-ea"/>
                <a:cs typeface="+mn-cs"/>
              </a:rPr>
              <a:t> được hiển thị trong một bảng quyết định</a:t>
            </a:r>
            <a:endParaRPr lang="en-US" b="0" baseline="0" dirty="0"/>
          </a:p>
          <a:p>
            <a:pPr marL="171450" indent="-171450">
              <a:buFontTx/>
              <a:buChar char="-"/>
            </a:pPr>
            <a:r>
              <a:rPr lang="en-US" b="0" baseline="0" dirty="0" err="1"/>
              <a:t>Cấu</a:t>
            </a:r>
            <a:r>
              <a:rPr lang="en-US" b="0" baseline="0" dirty="0"/>
              <a:t> </a:t>
            </a:r>
            <a:r>
              <a:rPr lang="en-US" b="0" baseline="0" dirty="0" err="1"/>
              <a:t>trúc</a:t>
            </a:r>
            <a:r>
              <a:rPr lang="en-US" b="0" baseline="0" dirty="0"/>
              <a:t> </a:t>
            </a:r>
            <a:r>
              <a:rPr lang="en-US" b="0" baseline="0" dirty="0" err="1"/>
              <a:t>bảng</a:t>
            </a:r>
            <a:r>
              <a:rPr lang="en-US" b="0" baseline="0" dirty="0"/>
              <a:t> </a:t>
            </a:r>
            <a:r>
              <a:rPr lang="en-US" b="0" baseline="0" dirty="0" err="1"/>
              <a:t>quyết</a:t>
            </a:r>
            <a:r>
              <a:rPr lang="en-US" b="0" baseline="0" dirty="0"/>
              <a:t> </a:t>
            </a:r>
            <a:r>
              <a:rPr lang="en-US" b="0" baseline="0" dirty="0" err="1"/>
              <a:t>định</a:t>
            </a:r>
            <a:r>
              <a:rPr lang="en-US" b="0" baseline="0" dirty="0"/>
              <a:t>:</a:t>
            </a:r>
            <a:endParaRPr lang="en-US" b="0" baseline="0" dirty="0"/>
          </a:p>
          <a:p>
            <a:pPr marL="628650" lvl="1" indent="-171450">
              <a:buFontTx/>
              <a:buChar char="-"/>
            </a:pPr>
            <a:r>
              <a:rPr lang="en-US" b="0" baseline="0" dirty="0" err="1"/>
              <a:t>Chứa</a:t>
            </a:r>
            <a:r>
              <a:rPr lang="en-US" b="0" baseline="0" dirty="0"/>
              <a:t> </a:t>
            </a:r>
            <a:r>
              <a:rPr lang="en-US" b="0" baseline="0" dirty="0" err="1"/>
              <a:t>các</a:t>
            </a:r>
            <a:r>
              <a:rPr lang="en-US" b="0" baseline="0" dirty="0"/>
              <a:t> </a:t>
            </a:r>
            <a:r>
              <a:rPr lang="en-US" b="0" baseline="0" dirty="0" err="1"/>
              <a:t>đk</a:t>
            </a:r>
            <a:r>
              <a:rPr lang="en-US" b="0" baseline="0" dirty="0"/>
              <a:t> </a:t>
            </a:r>
            <a:r>
              <a:rPr lang="en-US" b="0" baseline="0" dirty="0" err="1"/>
              <a:t>nhập</a:t>
            </a:r>
            <a:r>
              <a:rPr lang="en-US" b="0" baseline="0" dirty="0"/>
              <a:t>, </a:t>
            </a:r>
            <a:r>
              <a:rPr lang="en-US" b="0" baseline="0" dirty="0" err="1"/>
              <a:t>các</a:t>
            </a:r>
            <a:r>
              <a:rPr lang="en-US" b="0" baseline="0" dirty="0"/>
              <a:t> </a:t>
            </a:r>
            <a:r>
              <a:rPr lang="en-US" b="0" baseline="0" dirty="0" err="1"/>
              <a:t>hành</a:t>
            </a:r>
            <a:r>
              <a:rPr lang="en-US" b="0" baseline="0" dirty="0"/>
              <a:t> </a:t>
            </a:r>
            <a:r>
              <a:rPr lang="en-US" b="0" baseline="0" dirty="0" err="1"/>
              <a:t>động</a:t>
            </a:r>
            <a:r>
              <a:rPr lang="en-US" b="0" baseline="0" dirty="0"/>
              <a:t> </a:t>
            </a:r>
            <a:r>
              <a:rPr lang="en-US" b="0" baseline="0" dirty="0" err="1"/>
              <a:t>phát</a:t>
            </a:r>
            <a:r>
              <a:rPr lang="en-US" b="0" baseline="0" dirty="0"/>
              <a:t> </a:t>
            </a:r>
            <a:r>
              <a:rPr lang="en-US" b="0" baseline="0" dirty="0" err="1"/>
              <a:t>sinh</a:t>
            </a:r>
            <a:r>
              <a:rPr lang="en-US" b="0" baseline="0" dirty="0"/>
              <a:t> </a:t>
            </a:r>
            <a:r>
              <a:rPr lang="en-US" b="0" baseline="0" dirty="0" err="1"/>
              <a:t>từ</a:t>
            </a:r>
            <a:r>
              <a:rPr lang="en-US" b="0" baseline="0" dirty="0"/>
              <a:t> </a:t>
            </a:r>
            <a:r>
              <a:rPr lang="en-US" b="0" baseline="0" dirty="0" err="1"/>
              <a:t>các</a:t>
            </a:r>
            <a:r>
              <a:rPr lang="en-US" b="0" baseline="0" dirty="0"/>
              <a:t> </a:t>
            </a:r>
            <a:r>
              <a:rPr lang="en-US" b="0" baseline="0" dirty="0" err="1"/>
              <a:t>đk</a:t>
            </a:r>
            <a:r>
              <a:rPr lang="en-US" b="0" baseline="0" dirty="0"/>
              <a:t>, </a:t>
            </a:r>
            <a:r>
              <a:rPr lang="en-US" b="0" baseline="0" dirty="0" err="1"/>
              <a:t>và</a:t>
            </a:r>
            <a:r>
              <a:rPr lang="en-US" b="0" baseline="0" dirty="0"/>
              <a:t> </a:t>
            </a:r>
            <a:r>
              <a:rPr lang="en-US" b="0" baseline="0" dirty="0" err="1"/>
              <a:t>các</a:t>
            </a:r>
            <a:r>
              <a:rPr lang="en-US" b="0" baseline="0" dirty="0"/>
              <a:t> </a:t>
            </a:r>
            <a:r>
              <a:rPr lang="en-US" b="0" baseline="0" dirty="0" err="1"/>
              <a:t>yêu</a:t>
            </a:r>
            <a:r>
              <a:rPr lang="en-US" b="0" baseline="0" dirty="0"/>
              <a:t> </a:t>
            </a:r>
            <a:r>
              <a:rPr lang="en-US" b="0" baseline="0" dirty="0" err="1"/>
              <a:t>cầu</a:t>
            </a:r>
            <a:r>
              <a:rPr lang="en-US" b="0" baseline="0" dirty="0"/>
              <a:t> </a:t>
            </a:r>
            <a:r>
              <a:rPr lang="en-US" b="0" baseline="0" dirty="0" err="1"/>
              <a:t>nghiệp</a:t>
            </a:r>
            <a:r>
              <a:rPr lang="en-US" b="0" baseline="0" dirty="0"/>
              <a:t> </a:t>
            </a:r>
            <a:r>
              <a:rPr lang="en-US" b="0" baseline="0" dirty="0" err="1"/>
              <a:t>vụ</a:t>
            </a:r>
            <a:r>
              <a:rPr lang="en-US" b="0" baseline="0" dirty="0"/>
              <a:t> (</a:t>
            </a:r>
            <a:r>
              <a:rPr lang="en-US" b="0" baseline="0" dirty="0" err="1"/>
              <a:t>gồm</a:t>
            </a:r>
            <a:r>
              <a:rPr lang="en-US" b="0" baseline="0" dirty="0"/>
              <a:t> </a:t>
            </a:r>
            <a:r>
              <a:rPr lang="en-US" b="0" baseline="0" dirty="0" err="1"/>
              <a:t>sự</a:t>
            </a:r>
            <a:r>
              <a:rPr lang="en-US" b="0" baseline="0" dirty="0"/>
              <a:t> </a:t>
            </a:r>
            <a:r>
              <a:rPr lang="en-US" b="0" baseline="0" dirty="0" err="1"/>
              <a:t>kết</a:t>
            </a:r>
            <a:r>
              <a:rPr lang="en-US" b="0" baseline="0" dirty="0"/>
              <a:t> </a:t>
            </a:r>
            <a:r>
              <a:rPr lang="en-US" b="0" baseline="0" dirty="0" err="1"/>
              <a:t>hợp</a:t>
            </a:r>
            <a:r>
              <a:rPr lang="en-US" b="0" baseline="0" dirty="0"/>
              <a:t> </a:t>
            </a:r>
            <a:r>
              <a:rPr lang="en-US" b="0" baseline="0" dirty="0" err="1"/>
              <a:t>các</a:t>
            </a:r>
            <a:r>
              <a:rPr lang="en-US" b="0" baseline="0" dirty="0"/>
              <a:t> </a:t>
            </a:r>
            <a:r>
              <a:rPr lang="en-US" b="0" baseline="0" dirty="0" err="1"/>
              <a:t>đk</a:t>
            </a:r>
            <a:r>
              <a:rPr lang="en-US" b="0" baseline="0" dirty="0"/>
              <a:t> </a:t>
            </a:r>
            <a:r>
              <a:rPr lang="en-US" b="0" baseline="0" dirty="0" err="1"/>
              <a:t>để</a:t>
            </a:r>
            <a:r>
              <a:rPr lang="en-US" b="0" baseline="0" dirty="0"/>
              <a:t> </a:t>
            </a:r>
            <a:r>
              <a:rPr lang="en-US" b="0" baseline="0" dirty="0" err="1"/>
              <a:t>phát</a:t>
            </a:r>
            <a:r>
              <a:rPr lang="en-US" b="0" baseline="0" dirty="0"/>
              <a:t> </a:t>
            </a:r>
            <a:r>
              <a:rPr lang="en-US" b="0" baseline="0" dirty="0" err="1"/>
              <a:t>sinh</a:t>
            </a:r>
            <a:r>
              <a:rPr lang="en-US" b="0" baseline="0" dirty="0"/>
              <a:t> </a:t>
            </a:r>
            <a:r>
              <a:rPr lang="en-US" b="0" baseline="0" dirty="0" err="1"/>
              <a:t>ra</a:t>
            </a:r>
            <a:r>
              <a:rPr lang="en-US" b="0" baseline="0" dirty="0"/>
              <a:t> </a:t>
            </a:r>
            <a:r>
              <a:rPr lang="en-US" b="0" baseline="0" dirty="0" err="1"/>
              <a:t>các</a:t>
            </a:r>
            <a:r>
              <a:rPr lang="en-US" b="0" baseline="0" dirty="0"/>
              <a:t> </a:t>
            </a:r>
            <a:r>
              <a:rPr lang="en-US" b="0" baseline="0" dirty="0" err="1"/>
              <a:t>sự</a:t>
            </a:r>
            <a:r>
              <a:rPr lang="en-US" b="0" baseline="0" dirty="0"/>
              <a:t> </a:t>
            </a:r>
            <a:r>
              <a:rPr lang="en-US" b="0" baseline="0" dirty="0" err="1"/>
              <a:t>kết</a:t>
            </a:r>
            <a:r>
              <a:rPr lang="en-US" b="0" baseline="0" dirty="0"/>
              <a:t> </a:t>
            </a:r>
            <a:r>
              <a:rPr lang="en-US" b="0" baseline="0" dirty="0" err="1"/>
              <a:t>hợp</a:t>
            </a:r>
            <a:r>
              <a:rPr lang="en-US" b="0" baseline="0" dirty="0"/>
              <a:t> </a:t>
            </a:r>
            <a:r>
              <a:rPr lang="en-US" b="0" baseline="0" dirty="0" err="1"/>
              <a:t>của</a:t>
            </a:r>
            <a:r>
              <a:rPr lang="en-US" b="0" baseline="0" dirty="0"/>
              <a:t> </a:t>
            </a:r>
            <a:r>
              <a:rPr lang="en-US" b="0" baseline="0" dirty="0" err="1"/>
              <a:t>các</a:t>
            </a:r>
            <a:r>
              <a:rPr lang="en-US" b="0" baseline="0" dirty="0"/>
              <a:t> </a:t>
            </a:r>
            <a:r>
              <a:rPr lang="en-US" b="0" baseline="0" dirty="0" err="1"/>
              <a:t>hành</a:t>
            </a:r>
            <a:r>
              <a:rPr lang="en-US" b="0" baseline="0" dirty="0"/>
              <a:t> </a:t>
            </a:r>
            <a:r>
              <a:rPr lang="en-US" b="0" baseline="0" dirty="0" err="1"/>
              <a:t>động</a:t>
            </a:r>
            <a:r>
              <a:rPr lang="en-US" b="0" baseline="0" dirty="0"/>
              <a:t>).</a:t>
            </a:r>
            <a:endParaRPr lang="en-US" b="0" baseline="0" dirty="0"/>
          </a:p>
          <a:p>
            <a:pPr marL="628650" lvl="1" indent="-171450">
              <a:buFontTx/>
              <a:buChar char="-"/>
            </a:pPr>
            <a:r>
              <a:rPr lang="en-US" b="0" baseline="0" dirty="0" err="1"/>
              <a:t>Tại</a:t>
            </a:r>
            <a:r>
              <a:rPr lang="en-US" b="0" baseline="0" dirty="0"/>
              <a:t> </a:t>
            </a:r>
            <a:r>
              <a:rPr lang="en-US" b="0" baseline="0" dirty="0" err="1"/>
              <a:t>các</a:t>
            </a:r>
            <a:r>
              <a:rPr lang="en-US" b="0" baseline="0" dirty="0"/>
              <a:t> </a:t>
            </a:r>
            <a:r>
              <a:rPr lang="en-US" b="0" baseline="0" dirty="0" err="1"/>
              <a:t>dòng</a:t>
            </a:r>
            <a:r>
              <a:rPr lang="en-US" b="0" baseline="0" dirty="0"/>
              <a:t>, Condition </a:t>
            </a:r>
            <a:r>
              <a:rPr lang="en-US" b="0" baseline="0" dirty="0" err="1"/>
              <a:t>đc</a:t>
            </a:r>
            <a:r>
              <a:rPr lang="en-US" b="0" baseline="0" dirty="0"/>
              <a:t> </a:t>
            </a:r>
            <a:r>
              <a:rPr lang="en-US" b="0" baseline="0" dirty="0" err="1"/>
              <a:t>đặt</a:t>
            </a:r>
            <a:r>
              <a:rPr lang="en-US" b="0" baseline="0" dirty="0"/>
              <a:t> </a:t>
            </a:r>
            <a:r>
              <a:rPr lang="en-US" b="0" baseline="0" dirty="0" err="1"/>
              <a:t>bên</a:t>
            </a:r>
            <a:r>
              <a:rPr lang="en-US" b="0" baseline="0" dirty="0"/>
              <a:t> </a:t>
            </a:r>
            <a:r>
              <a:rPr lang="en-US" b="0" baseline="0" dirty="0" err="1"/>
              <a:t>trên</a:t>
            </a:r>
            <a:r>
              <a:rPr lang="en-US" b="0" baseline="0" dirty="0"/>
              <a:t> </a:t>
            </a:r>
            <a:r>
              <a:rPr lang="en-US" b="0" baseline="0" dirty="0" err="1"/>
              <a:t>và</a:t>
            </a:r>
            <a:r>
              <a:rPr lang="en-US" b="0" baseline="0" dirty="0"/>
              <a:t> action </a:t>
            </a:r>
            <a:r>
              <a:rPr lang="en-US" b="0" baseline="0" dirty="0" err="1"/>
              <a:t>đặt</a:t>
            </a:r>
            <a:r>
              <a:rPr lang="en-US" b="0" baseline="0" dirty="0"/>
              <a:t> </a:t>
            </a:r>
            <a:r>
              <a:rPr lang="en-US" b="0" baseline="0" dirty="0" err="1"/>
              <a:t>dưới</a:t>
            </a:r>
            <a:r>
              <a:rPr lang="en-US" b="0" baseline="0" dirty="0"/>
              <a:t> </a:t>
            </a:r>
            <a:r>
              <a:rPr lang="en-US" b="0" baseline="0" dirty="0" err="1"/>
              <a:t>cùng</a:t>
            </a:r>
            <a:r>
              <a:rPr lang="en-US" b="0" baseline="0" dirty="0"/>
              <a:t>.</a:t>
            </a:r>
            <a:endParaRPr lang="en-US" b="0" baseline="0" dirty="0"/>
          </a:p>
          <a:p>
            <a:pPr marL="628650" lvl="1" indent="-171450">
              <a:buFontTx/>
              <a:buChar char="-"/>
            </a:pPr>
            <a:r>
              <a:rPr lang="en-US" b="0" baseline="0" dirty="0" err="1"/>
              <a:t>Bên</a:t>
            </a:r>
            <a:r>
              <a:rPr lang="en-US" b="0" baseline="0" dirty="0"/>
              <a:t> </a:t>
            </a:r>
            <a:r>
              <a:rPr lang="en-US" b="0" baseline="0" dirty="0" err="1"/>
              <a:t>trên</a:t>
            </a:r>
            <a:r>
              <a:rPr lang="en-US" b="0" baseline="0" dirty="0"/>
              <a:t> </a:t>
            </a:r>
            <a:r>
              <a:rPr lang="en-US" b="0" baseline="0" dirty="0" err="1"/>
              <a:t>là</a:t>
            </a:r>
            <a:r>
              <a:rPr lang="en-US" b="0" baseline="0" dirty="0"/>
              <a:t> </a:t>
            </a:r>
            <a:r>
              <a:rPr lang="en-US" b="0" baseline="0" dirty="0" err="1"/>
              <a:t>các</a:t>
            </a:r>
            <a:r>
              <a:rPr lang="en-US" b="0" baseline="0" dirty="0"/>
              <a:t> </a:t>
            </a:r>
            <a:r>
              <a:rPr lang="en-US" b="0" baseline="0" dirty="0" err="1"/>
              <a:t>bussiness</a:t>
            </a:r>
            <a:r>
              <a:rPr lang="en-US" b="0" baseline="0" dirty="0"/>
              <a:t> rule.</a:t>
            </a:r>
            <a:endParaRPr lang="en-US" b="0" baseline="0" dirty="0"/>
          </a:p>
          <a:p>
            <a:pPr marL="628650" lvl="1" indent="-171450">
              <a:buFontTx/>
              <a:buChar char="-"/>
            </a:pPr>
            <a:r>
              <a:rPr lang="en-US" b="0" baseline="0" dirty="0">
                <a:sym typeface="Wingdings" panose="05000000000000000000" pitchFamily="2" charset="2"/>
              </a:rPr>
              <a:t> </a:t>
            </a:r>
            <a:r>
              <a:rPr lang="en-US" b="0" baseline="0" dirty="0" err="1">
                <a:sym typeface="Wingdings" panose="05000000000000000000" pitchFamily="2" charset="2"/>
              </a:rPr>
              <a:t>Như</a:t>
            </a:r>
            <a:r>
              <a:rPr lang="en-US" b="0" baseline="0" dirty="0">
                <a:sym typeface="Wingdings" panose="05000000000000000000" pitchFamily="2" charset="2"/>
              </a:rPr>
              <a:t> </a:t>
            </a:r>
            <a:r>
              <a:rPr lang="en-US" b="0" baseline="0" dirty="0" err="1">
                <a:sym typeface="Wingdings" panose="05000000000000000000" pitchFamily="2" charset="2"/>
              </a:rPr>
              <a:t>vậy</a:t>
            </a:r>
            <a:r>
              <a:rPr lang="en-US" b="0" baseline="0" dirty="0">
                <a:sym typeface="Wingdings" panose="05000000000000000000" pitchFamily="2" charset="2"/>
              </a:rPr>
              <a:t> </a:t>
            </a:r>
            <a:r>
              <a:rPr lang="en-US" b="0" baseline="0" dirty="0" err="1">
                <a:sym typeface="Wingdings" panose="05000000000000000000" pitchFamily="2" charset="2"/>
              </a:rPr>
              <a:t>mỗi</a:t>
            </a:r>
            <a:r>
              <a:rPr lang="en-US" b="0" baseline="0" dirty="0">
                <a:sym typeface="Wingdings" panose="05000000000000000000" pitchFamily="2" charset="2"/>
              </a:rPr>
              <a:t> </a:t>
            </a:r>
            <a:r>
              <a:rPr lang="en-US" b="0" baseline="0" dirty="0" err="1">
                <a:sym typeface="Wingdings" panose="05000000000000000000" pitchFamily="2" charset="2"/>
              </a:rPr>
              <a:t>cột</a:t>
            </a:r>
            <a:r>
              <a:rPr lang="en-US" b="0" baseline="0" dirty="0">
                <a:sym typeface="Wingdings" panose="05000000000000000000" pitchFamily="2" charset="2"/>
              </a:rPr>
              <a:t> </a:t>
            </a:r>
            <a:r>
              <a:rPr lang="en-US" b="0" baseline="0" dirty="0" err="1">
                <a:sym typeface="Wingdings" panose="05000000000000000000" pitchFamily="2" charset="2"/>
              </a:rPr>
              <a:t>biểu</a:t>
            </a:r>
            <a:r>
              <a:rPr lang="en-US" b="0" baseline="0" dirty="0">
                <a:sym typeface="Wingdings" panose="05000000000000000000" pitchFamily="2" charset="2"/>
              </a:rPr>
              <a:t> </a:t>
            </a:r>
            <a:r>
              <a:rPr lang="en-US" b="0" baseline="0" dirty="0" err="1">
                <a:sym typeface="Wingdings" panose="05000000000000000000" pitchFamily="2" charset="2"/>
              </a:rPr>
              <a:t>diễn</a:t>
            </a:r>
            <a:r>
              <a:rPr lang="en-US" b="0" baseline="0" dirty="0">
                <a:sym typeface="Wingdings" panose="05000000000000000000" pitchFamily="2" charset="2"/>
              </a:rPr>
              <a:t> </a:t>
            </a:r>
            <a:r>
              <a:rPr lang="en-US" b="0" baseline="0" dirty="0" err="1">
                <a:sym typeface="Wingdings" panose="05000000000000000000" pitchFamily="2" charset="2"/>
              </a:rPr>
              <a:t>cho</a:t>
            </a:r>
            <a:r>
              <a:rPr lang="en-US" b="0" baseline="0" dirty="0">
                <a:sym typeface="Wingdings" panose="05000000000000000000" pitchFamily="2" charset="2"/>
              </a:rPr>
              <a:t> </a:t>
            </a:r>
            <a:r>
              <a:rPr lang="en-US" b="0" baseline="0" dirty="0" err="1">
                <a:sym typeface="Wingdings" panose="05000000000000000000" pitchFamily="2" charset="2"/>
              </a:rPr>
              <a:t>một</a:t>
            </a:r>
            <a:r>
              <a:rPr lang="en-US" b="0" baseline="0" dirty="0">
                <a:sym typeface="Wingdings" panose="05000000000000000000" pitchFamily="2" charset="2"/>
              </a:rPr>
              <a:t> test case (</a:t>
            </a:r>
            <a:r>
              <a:rPr lang="en-US" b="0" baseline="0" dirty="0" err="1">
                <a:sym typeface="Wingdings" panose="05000000000000000000" pitchFamily="2" charset="2"/>
              </a:rPr>
              <a:t>vì</a:t>
            </a:r>
            <a:r>
              <a:rPr lang="en-US" b="0" baseline="0" dirty="0">
                <a:sym typeface="Wingdings" panose="05000000000000000000" pitchFamily="2" charset="2"/>
              </a:rPr>
              <a:t> </a:t>
            </a:r>
            <a:r>
              <a:rPr lang="en-US" b="0" baseline="0" dirty="0" err="1">
                <a:sym typeface="Wingdings" panose="05000000000000000000" pitchFamily="2" charset="2"/>
              </a:rPr>
              <a:t>mỗi</a:t>
            </a:r>
            <a:r>
              <a:rPr lang="en-US" b="0" baseline="0" dirty="0">
                <a:sym typeface="Wingdings" panose="05000000000000000000" pitchFamily="2" charset="2"/>
              </a:rPr>
              <a:t> </a:t>
            </a:r>
            <a:r>
              <a:rPr lang="en-US" b="0" baseline="0" dirty="0" err="1">
                <a:sym typeface="Wingdings" panose="05000000000000000000" pitchFamily="2" charset="2"/>
              </a:rPr>
              <a:t>cột</a:t>
            </a:r>
            <a:r>
              <a:rPr lang="en-US" b="0" baseline="0" dirty="0">
                <a:sym typeface="Wingdings" panose="05000000000000000000" pitchFamily="2" charset="2"/>
              </a:rPr>
              <a:t> </a:t>
            </a:r>
            <a:r>
              <a:rPr lang="en-US" b="0" baseline="0" dirty="0" err="1">
                <a:sym typeface="Wingdings" panose="05000000000000000000" pitchFamily="2" charset="2"/>
              </a:rPr>
              <a:t>đều</a:t>
            </a:r>
            <a:r>
              <a:rPr lang="en-US" b="0" baseline="0" dirty="0">
                <a:sym typeface="Wingdings" panose="05000000000000000000" pitchFamily="2" charset="2"/>
              </a:rPr>
              <a:t> </a:t>
            </a:r>
            <a:r>
              <a:rPr lang="en-US" b="0" baseline="0" dirty="0" err="1">
                <a:sym typeface="Wingdings" panose="05000000000000000000" pitchFamily="2" charset="2"/>
              </a:rPr>
              <a:t>có</a:t>
            </a:r>
            <a:r>
              <a:rPr lang="en-US" b="0" baseline="0" dirty="0">
                <a:sym typeface="Wingdings" panose="05000000000000000000" pitchFamily="2" charset="2"/>
              </a:rPr>
              <a:t> input </a:t>
            </a:r>
            <a:r>
              <a:rPr lang="en-US" b="0" baseline="0" dirty="0" err="1">
                <a:sym typeface="Wingdings" panose="05000000000000000000" pitchFamily="2" charset="2"/>
              </a:rPr>
              <a:t>và</a:t>
            </a:r>
            <a:r>
              <a:rPr lang="en-US" b="0" baseline="0" dirty="0">
                <a:sym typeface="Wingdings" panose="05000000000000000000" pitchFamily="2" charset="2"/>
              </a:rPr>
              <a:t> expected output)</a:t>
            </a:r>
            <a:endParaRPr lang="en-US" b="0" baseline="0" dirty="0"/>
          </a:p>
          <a:p>
            <a:r>
              <a:rPr lang="en-US" b="0" dirty="0"/>
              <a:t>Decision table structure:</a:t>
            </a:r>
            <a:endParaRPr lang="en-US" b="0" dirty="0"/>
          </a:p>
          <a:p>
            <a:pPr lvl="1"/>
            <a:r>
              <a:rPr lang="en-US" b="0" dirty="0"/>
              <a:t>Contains all of the input conditions and the actions.</a:t>
            </a:r>
            <a:endParaRPr lang="en-US" b="0" dirty="0"/>
          </a:p>
          <a:p>
            <a:pPr lvl="1"/>
            <a:r>
              <a:rPr lang="en-US" b="0" dirty="0"/>
              <a:t>At rows, conditions at the top of the table and the possible actions at the bottom</a:t>
            </a:r>
            <a:endParaRPr lang="en-US" b="0" dirty="0"/>
          </a:p>
          <a:p>
            <a:pPr lvl="1"/>
            <a:r>
              <a:rPr lang="en-US" b="0" dirty="0"/>
              <a:t>Each entry in the table, shows Y (yes) or N (no) (or T or F)</a:t>
            </a:r>
            <a:endParaRPr lang="en-US" b="0" dirty="0"/>
          </a:p>
          <a:p>
            <a:endParaRPr lang="en-US" b="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CHO TRƯỚC</a:t>
            </a:r>
            <a:r>
              <a:rPr lang="en-US" sz="1200" b="0" i="0" kern="1200" baseline="0" dirty="0">
                <a:solidFill>
                  <a:schemeClr val="tx1"/>
                </a:solidFill>
                <a:effectLst/>
                <a:latin typeface="+mn-lt"/>
                <a:ea typeface="+mn-ea"/>
                <a:cs typeface="+mn-cs"/>
              </a:rPr>
              <a:t> VÍ DỤ NẾU… THÌ… ĐỂ HD SV CÁCH XÁC ĐỊNH CONDITION VÀ ACTION: </a:t>
            </a:r>
            <a:endParaRPr lang="en-US" sz="1200" b="0" i="0" kern="1200" baseline="0" dirty="0">
              <a:solidFill>
                <a:schemeClr val="tx1"/>
              </a:solidFill>
              <a:effectLst/>
              <a:latin typeface="+mn-lt"/>
              <a:ea typeface="+mn-ea"/>
              <a:cs typeface="+mn-cs"/>
            </a:endParaRPr>
          </a:p>
          <a:p>
            <a:pPr marL="0"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xảy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A </a:t>
            </a:r>
            <a:r>
              <a:rPr lang="en-US" sz="1200" b="0" i="0" kern="1200" baseline="0" dirty="0" err="1">
                <a:solidFill>
                  <a:schemeClr val="tx1"/>
                </a:solidFill>
                <a:effectLst/>
                <a:latin typeface="+mn-lt"/>
                <a:ea typeface="+mn-ea"/>
                <a:cs typeface="+mn-cs"/>
              </a:rPr>
              <a:t>thì</a:t>
            </a:r>
            <a:r>
              <a:rPr lang="en-US" sz="1200" b="0" i="0" kern="1200" baseline="0" dirty="0">
                <a:solidFill>
                  <a:schemeClr val="tx1"/>
                </a:solidFill>
                <a:effectLst/>
                <a:latin typeface="+mn-lt"/>
                <a:ea typeface="+mn-ea"/>
                <a:cs typeface="+mn-cs"/>
              </a:rPr>
              <a:t> X</a:t>
            </a:r>
            <a:endParaRPr lang="en-US" sz="1200" b="0" i="0" kern="1200" baseline="0" dirty="0">
              <a:solidFill>
                <a:schemeClr val="tx1"/>
              </a:solidFill>
              <a:effectLst/>
              <a:latin typeface="+mn-lt"/>
              <a:ea typeface="+mn-ea"/>
              <a:cs typeface="+mn-cs"/>
            </a:endParaRPr>
          </a:p>
          <a:p>
            <a:pPr marL="0"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xảy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A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B </a:t>
            </a:r>
            <a:r>
              <a:rPr lang="en-US" sz="1200" b="0" i="0" kern="1200" baseline="0" dirty="0" err="1">
                <a:solidFill>
                  <a:schemeClr val="tx1"/>
                </a:solidFill>
                <a:effectLst/>
                <a:latin typeface="+mn-lt"/>
                <a:ea typeface="+mn-ea"/>
                <a:cs typeface="+mn-cs"/>
              </a:rPr>
              <a:t>thì</a:t>
            </a:r>
            <a:r>
              <a:rPr lang="en-US" sz="1200" b="0" i="0" kern="1200" baseline="0" dirty="0">
                <a:solidFill>
                  <a:schemeClr val="tx1"/>
                </a:solidFill>
                <a:effectLst/>
                <a:latin typeface="+mn-lt"/>
                <a:ea typeface="+mn-ea"/>
                <a:cs typeface="+mn-cs"/>
              </a:rPr>
              <a:t> Y</a:t>
            </a:r>
            <a:endParaRPr lang="en-US" sz="1200" b="0" i="0" kern="1200" baseline="0" dirty="0">
              <a:solidFill>
                <a:schemeClr val="tx1"/>
              </a:solidFill>
              <a:effectLst/>
              <a:latin typeface="+mn-lt"/>
              <a:ea typeface="+mn-ea"/>
              <a:cs typeface="+mn-cs"/>
            </a:endParaRPr>
          </a:p>
          <a:p>
            <a:pPr marL="0" indent="0">
              <a:buFontTx/>
              <a:buNone/>
            </a:pPr>
            <a:r>
              <a:rPr lang="en-US" sz="1200" b="1" i="0" kern="1200" baseline="0" dirty="0">
                <a:solidFill>
                  <a:schemeClr val="tx1"/>
                </a:solidFill>
                <a:effectLst/>
                <a:latin typeface="+mn-lt"/>
                <a:ea typeface="+mn-ea"/>
                <a:cs typeface="+mn-cs"/>
              </a:rPr>
              <a:t>+ </a:t>
            </a:r>
            <a:r>
              <a:rPr lang="en-US" b="1" baseline="0" dirty="0" err="1"/>
              <a:t>Cách</a:t>
            </a:r>
            <a:r>
              <a:rPr lang="en-US" b="1" baseline="0" dirty="0"/>
              <a:t> </a:t>
            </a:r>
            <a:r>
              <a:rPr lang="en-US" b="1" baseline="0" dirty="0" err="1"/>
              <a:t>xác</a:t>
            </a:r>
            <a:r>
              <a:rPr lang="en-US" b="1" baseline="0" dirty="0"/>
              <a:t> </a:t>
            </a:r>
            <a:r>
              <a:rPr lang="en-US" b="1" baseline="0" dirty="0" err="1"/>
              <a:t>định</a:t>
            </a:r>
            <a:r>
              <a:rPr lang="en-US" b="1" baseline="0" dirty="0"/>
              <a:t> decision table: </a:t>
            </a:r>
            <a:r>
              <a:rPr lang="en-US" b="1" baseline="0" dirty="0" err="1"/>
              <a:t>i</a:t>
            </a:r>
            <a:r>
              <a:rPr lang="en-US" b="1" baseline="0" dirty="0"/>
              <a:t>) </a:t>
            </a:r>
            <a:r>
              <a:rPr lang="en-US" b="1" baseline="0" dirty="0" err="1"/>
              <a:t>liệt</a:t>
            </a:r>
            <a:r>
              <a:rPr lang="en-US" b="1" baseline="0" dirty="0"/>
              <a:t> </a:t>
            </a:r>
            <a:r>
              <a:rPr lang="en-US" b="1" baseline="0" dirty="0" err="1"/>
              <a:t>kê</a:t>
            </a:r>
            <a:r>
              <a:rPr lang="en-US" b="1" baseline="0" dirty="0"/>
              <a:t> </a:t>
            </a:r>
            <a:r>
              <a:rPr lang="en-US" b="1" baseline="0" dirty="0" err="1"/>
              <a:t>các</a:t>
            </a:r>
            <a:r>
              <a:rPr lang="en-US" b="1" baseline="0" dirty="0"/>
              <a:t> condition (ở IF); ii) </a:t>
            </a:r>
            <a:r>
              <a:rPr lang="en-US" b="1" baseline="0" dirty="0" err="1"/>
              <a:t>liệt</a:t>
            </a:r>
            <a:r>
              <a:rPr lang="en-US" b="1" baseline="0" dirty="0"/>
              <a:t> </a:t>
            </a:r>
            <a:r>
              <a:rPr lang="en-US" b="1" baseline="0" dirty="0" err="1"/>
              <a:t>kê</a:t>
            </a:r>
            <a:r>
              <a:rPr lang="en-US" b="1" baseline="0" dirty="0"/>
              <a:t> </a:t>
            </a:r>
            <a:r>
              <a:rPr lang="en-US" b="1" baseline="0" dirty="0" err="1"/>
              <a:t>các</a:t>
            </a:r>
            <a:r>
              <a:rPr lang="en-US" b="1" baseline="0" dirty="0"/>
              <a:t> action (ở THEN)</a:t>
            </a:r>
            <a:endParaRPr lang="en-US" b="1" baseline="0" dirty="0"/>
          </a:p>
          <a:p>
            <a:pPr marL="0" indent="0">
              <a:buFontTx/>
              <a:buNone/>
            </a:pPr>
            <a:endParaRPr lang="en-US" sz="1200" b="0" i="0" kern="1200" dirty="0">
              <a:solidFill>
                <a:schemeClr val="tx1"/>
              </a:solidFill>
              <a:effectLst/>
              <a:latin typeface="+mn-lt"/>
              <a:ea typeface="+mn-ea"/>
              <a:cs typeface="+mn-cs"/>
            </a:endParaRPr>
          </a:p>
          <a:p>
            <a:pPr marL="0" indent="0">
              <a:buFontTx/>
              <a:buNone/>
            </a:pPr>
            <a:r>
              <a:rPr lang="en-US" sz="1200" b="0" i="0" kern="1200" baseline="0" dirty="0" err="1">
                <a:solidFill>
                  <a:schemeClr val="tx1"/>
                </a:solidFill>
                <a:effectLst/>
                <a:latin typeface="+mn-lt"/>
                <a:ea typeface="+mn-ea"/>
                <a:cs typeface="+mn-cs"/>
              </a:rPr>
              <a:t>Bước</a:t>
            </a:r>
            <a:r>
              <a:rPr lang="en-US" sz="1200" b="0" i="0" kern="1200" baseline="0" dirty="0">
                <a:solidFill>
                  <a:schemeClr val="tx1"/>
                </a:solidFill>
                <a:effectLst/>
                <a:latin typeface="+mn-lt"/>
                <a:ea typeface="+mn-ea"/>
                <a:cs typeface="+mn-cs"/>
              </a:rPr>
              <a:t> 1 - </a:t>
            </a:r>
            <a:r>
              <a:rPr lang="en-US" sz="1200" b="0" i="0" kern="120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condition (</a:t>
            </a:r>
            <a:r>
              <a:rPr lang="en-US" sz="1200" b="1" i="0" kern="1200" baseline="0" dirty="0">
                <a:solidFill>
                  <a:schemeClr val="tx1"/>
                </a:solidFill>
                <a:effectLst/>
                <a:latin typeface="+mn-lt"/>
                <a:ea typeface="+mn-ea"/>
                <a:cs typeface="+mn-cs"/>
              </a:rPr>
              <a:t>k dc </a:t>
            </a:r>
            <a:r>
              <a:rPr lang="en-US" sz="1200" b="1" i="0" kern="1200" baseline="0" dirty="0" err="1">
                <a:solidFill>
                  <a:schemeClr val="tx1"/>
                </a:solidFill>
                <a:effectLst/>
                <a:latin typeface="+mn-lt"/>
                <a:ea typeface="+mn-ea"/>
                <a:cs typeface="+mn-cs"/>
              </a:rPr>
              <a:t>quá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rộng</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tức là không </a:t>
            </a:r>
            <a:r>
              <a:rPr lang="en-US" sz="1200" b="1" i="0" kern="1200" dirty="0" err="1">
                <a:solidFill>
                  <a:schemeClr val="tx1"/>
                </a:solidFill>
                <a:effectLst/>
                <a:latin typeface="+mn-lt"/>
                <a:ea typeface="+mn-ea"/>
                <a:cs typeface="+mn-cs"/>
              </a:rPr>
              <a:t>chứa</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quá nhiều</a:t>
            </a:r>
            <a:r>
              <a:rPr lang="en-US" sz="1200" b="1" i="0" kern="1200" dirty="0">
                <a:solidFill>
                  <a:schemeClr val="tx1"/>
                </a:solidFill>
                <a:effectLst/>
                <a:latin typeface="+mn-lt"/>
                <a:ea typeface="+mn-ea"/>
                <a:cs typeface="+mn-cs"/>
              </a:rPr>
              <a:t> input, </a:t>
            </a:r>
            <a:r>
              <a:rPr lang="vi-VN" sz="1200" b="1" i="0" kern="1200" dirty="0">
                <a:solidFill>
                  <a:schemeClr val="tx1"/>
                </a:solidFill>
                <a:effectLst/>
                <a:latin typeface="+mn-lt"/>
                <a:ea typeface="+mn-ea"/>
                <a:cs typeface="+mn-cs"/>
              </a:rPr>
              <a:t>nếu không thì số kết hợp sẽ trở nên cồng kềnh và khó quản lý</a:t>
            </a:r>
            <a:r>
              <a:rPr lang="en-US" sz="1200" b="0" i="0" kern="1200" baseline="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pPr marL="0" indent="0">
              <a:buFontTx/>
              <a:buNone/>
            </a:pPr>
            <a:r>
              <a:rPr lang="en-US" sz="1200" b="0" i="0" kern="1200" baseline="0" dirty="0" err="1">
                <a:solidFill>
                  <a:schemeClr val="tx1"/>
                </a:solidFill>
                <a:effectLst/>
                <a:latin typeface="+mn-lt"/>
                <a:ea typeface="+mn-ea"/>
                <a:cs typeface="+mn-cs"/>
              </a:rPr>
              <a:t>Bước</a:t>
            </a:r>
            <a:r>
              <a:rPr lang="en-US" sz="1200" b="0" i="0" kern="1200" baseline="0" dirty="0">
                <a:solidFill>
                  <a:schemeClr val="tx1"/>
                </a:solidFill>
                <a:effectLst/>
                <a:latin typeface="+mn-lt"/>
                <a:ea typeface="+mn-ea"/>
                <a:cs typeface="+mn-cs"/>
              </a:rPr>
              <a:t> 2 - </a:t>
            </a:r>
            <a:r>
              <a:rPr lang="en-US" sz="1200" b="0" i="0" kern="1200" baseline="0" dirty="0" err="1">
                <a:solidFill>
                  <a:schemeClr val="tx1"/>
                </a:solidFill>
                <a:effectLst/>
                <a:latin typeface="+mn-lt"/>
                <a:ea typeface="+mn-ea"/>
                <a:cs typeface="+mn-cs"/>
              </a:rPr>
              <a:t>Đưa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chúng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bảng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liệt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kê</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thành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dòng</a:t>
            </a:r>
            <a:r>
              <a:rPr lang="en-US" sz="1200" b="0" i="0" kern="1200" baseline="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pPr marL="0" indent="0">
              <a:buFontTx/>
              <a:buNone/>
            </a:pPr>
            <a:r>
              <a:rPr lang="en-US" sz="1200" b="0" i="0" kern="1200" baseline="0" dirty="0" err="1">
                <a:solidFill>
                  <a:schemeClr val="tx1"/>
                </a:solidFill>
                <a:effectLst/>
                <a:latin typeface="+mn-lt"/>
                <a:ea typeface="+mn-ea"/>
                <a:cs typeface="+mn-cs"/>
              </a:rPr>
              <a:t>Bước</a:t>
            </a:r>
            <a:r>
              <a:rPr lang="en-US" sz="1200" b="0" i="0" kern="1200" baseline="0" dirty="0">
                <a:solidFill>
                  <a:schemeClr val="tx1"/>
                </a:solidFill>
                <a:effectLst/>
                <a:latin typeface="+mn-lt"/>
                <a:ea typeface="+mn-ea"/>
                <a:cs typeface="+mn-cs"/>
              </a:rPr>
              <a:t> 3 - </a:t>
            </a:r>
            <a:r>
              <a:rPr lang="en-US" sz="1200" b="0" i="0" kern="1200" baseline="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hợp</a:t>
            </a:r>
            <a:r>
              <a:rPr lang="en-US" sz="1200" b="0" i="0" kern="1200" baseline="0" dirty="0">
                <a:solidFill>
                  <a:schemeClr val="tx1"/>
                </a:solidFill>
                <a:effectLst/>
                <a:latin typeface="+mn-lt"/>
                <a:ea typeface="+mn-ea"/>
                <a:cs typeface="+mn-cs"/>
              </a:rPr>
              <a:t> 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F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a:t>
            </a:r>
            <a:r>
              <a:rPr lang="en-US" sz="1200" b="1" i="0" kern="1200" baseline="0" dirty="0" err="1">
                <a:solidFill>
                  <a:schemeClr val="tx1"/>
                </a:solidFill>
                <a:effectLst/>
                <a:latin typeface="+mn-lt"/>
                <a:ea typeface="+mn-ea"/>
                <a:cs typeface="+mn-cs"/>
              </a:rPr>
              <a:t>tăng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theo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lũy</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thừa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của</a:t>
            </a:r>
            <a:r>
              <a:rPr lang="en-US" sz="1200" b="1" i="0" kern="1200" baseline="0" dirty="0">
                <a:solidFill>
                  <a:schemeClr val="tx1"/>
                </a:solidFill>
                <a:effectLst/>
                <a:latin typeface="+mn-lt"/>
                <a:ea typeface="+mn-ea"/>
                <a:cs typeface="+mn-cs"/>
              </a:rPr>
              <a:t> 2 </a:t>
            </a:r>
            <a:r>
              <a:rPr lang="en-US" sz="1200" b="1" i="0" kern="1200" baseline="0" dirty="0" err="1">
                <a:solidFill>
                  <a:schemeClr val="tx1"/>
                </a:solidFill>
                <a:effectLst/>
                <a:latin typeface="+mn-lt"/>
                <a:ea typeface="+mn-ea"/>
                <a:cs typeface="+mn-cs"/>
              </a:rPr>
              <a:t>nghĩa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 2</a:t>
            </a:r>
            <a:r>
              <a:rPr lang="en-US" sz="1200" b="1" i="0" kern="1200" baseline="30000" dirty="0">
                <a:solidFill>
                  <a:schemeClr val="tx1"/>
                </a:solidFill>
                <a:effectLst/>
                <a:latin typeface="+mn-lt"/>
                <a:ea typeface="+mn-ea"/>
                <a:cs typeface="+mn-cs"/>
              </a:rPr>
              <a:t>số</a:t>
            </a:r>
            <a:r>
              <a:rPr lang="en-US" sz="1200" b="1" i="0" kern="1200" baseline="0" dirty="0">
                <a:solidFill>
                  <a:schemeClr val="tx1"/>
                </a:solidFill>
                <a:effectLst/>
                <a:latin typeface="+mn-lt"/>
                <a:ea typeface="+mn-ea"/>
                <a:cs typeface="+mn-cs"/>
              </a:rPr>
              <a:t> </a:t>
            </a:r>
            <a:r>
              <a:rPr lang="en-US" sz="1200" b="1" i="0" kern="1200" baseline="30000" dirty="0">
                <a:solidFill>
                  <a:schemeClr val="tx1"/>
                </a:solidFill>
                <a:effectLst/>
                <a:latin typeface="+mn-lt"/>
                <a:ea typeface="+mn-ea"/>
                <a:cs typeface="+mn-cs"/>
              </a:rPr>
              <a:t>condition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bắt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đầu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từ</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dòng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cuối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T, F xen </a:t>
            </a:r>
            <a:r>
              <a:rPr lang="en-US" sz="1200" b="1" i="0" kern="1200" baseline="0" dirty="0" err="1">
                <a:solidFill>
                  <a:schemeClr val="tx1"/>
                </a:solidFill>
                <a:effectLst/>
                <a:latin typeface="+mn-lt"/>
                <a:ea typeface="+mn-ea"/>
                <a:cs typeface="+mn-cs"/>
              </a:rPr>
              <a:t>kẻ</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dòng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phía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trên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2T, 2F xen </a:t>
            </a:r>
            <a:r>
              <a:rPr lang="en-US" sz="1200" b="1" i="0" kern="1200" baseline="0" dirty="0" err="1">
                <a:solidFill>
                  <a:schemeClr val="tx1"/>
                </a:solidFill>
                <a:effectLst/>
                <a:latin typeface="+mn-lt"/>
                <a:ea typeface="+mn-ea"/>
                <a:cs typeface="+mn-cs"/>
              </a:rPr>
              <a:t>kẻ</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dòng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phía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trên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nữa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4T,4F xen </a:t>
            </a:r>
            <a:r>
              <a:rPr lang="en-US" sz="1200" b="1" i="0" kern="1200" baseline="0" dirty="0" err="1">
                <a:solidFill>
                  <a:schemeClr val="tx1"/>
                </a:solidFill>
                <a:effectLst/>
                <a:latin typeface="+mn-lt"/>
                <a:ea typeface="+mn-ea"/>
                <a:cs typeface="+mn-cs"/>
              </a:rPr>
              <a:t>kẻ</a:t>
            </a:r>
            <a:r>
              <a:rPr lang="en-US" sz="1200" b="1" i="0" kern="1200" baseline="0" dirty="0">
                <a:solidFill>
                  <a:schemeClr val="tx1"/>
                </a:solidFill>
                <a:effectLst/>
                <a:latin typeface="+mn-lt"/>
                <a:ea typeface="+mn-ea"/>
                <a:cs typeface="+mn-cs"/>
              </a:rPr>
              <a:t>...</a:t>
            </a:r>
            <a:endParaRPr lang="en-US" sz="1200" b="1"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dirty="0" err="1">
                <a:solidFill>
                  <a:schemeClr val="tx1"/>
                </a:solidFill>
                <a:effectLst/>
                <a:latin typeface="+mn-lt"/>
                <a:ea typeface="+mn-ea"/>
                <a:cs typeface="+mn-cs"/>
              </a:rPr>
              <a:t>Bước</a:t>
            </a:r>
            <a:r>
              <a:rPr lang="en-US" sz="1200" b="0" i="0" kern="1200" baseline="0" dirty="0">
                <a:solidFill>
                  <a:schemeClr val="tx1"/>
                </a:solidFill>
                <a:effectLst/>
                <a:latin typeface="+mn-lt"/>
                <a:ea typeface="+mn-ea"/>
                <a:cs typeface="+mn-cs"/>
              </a:rPr>
              <a:t> 4 - </a:t>
            </a:r>
            <a:r>
              <a:rPr lang="en-US" sz="1200" b="0" i="0" kern="1200" baseline="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từng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hợp</a:t>
            </a:r>
            <a:r>
              <a:rPr lang="en-US" sz="1200" b="0" i="0" kern="1200" baseline="0" dirty="0">
                <a:solidFill>
                  <a:schemeClr val="tx1"/>
                </a:solidFill>
                <a:effectLst/>
                <a:latin typeface="+mn-lt"/>
                <a:ea typeface="+mn-ea"/>
                <a:cs typeface="+mn-cs"/>
              </a:rPr>
              <a:t> DỰA VÀO ĐẶC TẢ</a:t>
            </a:r>
            <a:endParaRPr lang="en-US" sz="1200" b="0" i="0" kern="1200" baseline="0" dirty="0">
              <a:solidFill>
                <a:schemeClr val="tx1"/>
              </a:solidFill>
              <a:effectLst/>
              <a:latin typeface="+mn-lt"/>
              <a:ea typeface="+mn-ea"/>
              <a:cs typeface="+mn-cs"/>
            </a:endParaRPr>
          </a:p>
          <a:p>
            <a:pPr marL="457200" lvl="1" indent="0">
              <a:buFontTx/>
              <a:buNone/>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err="1"/>
              <a:t>Chú</a:t>
            </a:r>
            <a:r>
              <a:rPr lang="en-US" dirty="0"/>
              <a:t> ý: In testing, create at least one test case for each rule. If the rule's conditions are binary, a single test for each combination is probably sufficient. On the other hand, if a condition is a RANGE OF VALUES, consider testing at both the low and high end of the range. In this way we merge the ideas of Boundary Value testing with Decision Table testing</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There are 2 conditions: Age and Clean driving record (2 conditions = 4 rules)</a:t>
            </a:r>
            <a:br>
              <a:rPr lang="en-US"/>
            </a:br>
            <a:r>
              <a:rPr lang="en-US"/>
              <a:t>There are 2 Actions: supply rental car, do not supply rental car</a:t>
            </a: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Bảng test case?</a:t>
            </a:r>
            <a:br>
              <a:rPr lang="en-US"/>
            </a:b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baseline="0" dirty="0"/>
              <a:t> </a:t>
            </a:r>
            <a:r>
              <a:rPr lang="en-US" baseline="0" dirty="0" err="1"/>
              <a:t>dụ</a:t>
            </a:r>
            <a:r>
              <a:rPr lang="en-US" baseline="0" dirty="0"/>
              <a:t> </a:t>
            </a:r>
            <a:r>
              <a:rPr lang="en-US" baseline="0" dirty="0" err="1"/>
              <a:t>về</a:t>
            </a:r>
            <a:r>
              <a:rPr lang="en-US" baseline="0" dirty="0"/>
              <a:t> </a:t>
            </a:r>
            <a:r>
              <a:rPr lang="en-US" baseline="0" dirty="0" err="1"/>
              <a:t>sử</a:t>
            </a:r>
            <a:r>
              <a:rPr lang="en-US" baseline="0" dirty="0"/>
              <a:t> </a:t>
            </a:r>
            <a:r>
              <a:rPr lang="en-US" baseline="0" dirty="0" err="1"/>
              <a:t>dụng</a:t>
            </a:r>
            <a:r>
              <a:rPr lang="en-US" baseline="0" dirty="0"/>
              <a:t> </a:t>
            </a:r>
            <a:r>
              <a:rPr lang="en-US" b="1" baseline="0" dirty="0" err="1"/>
              <a:t>thẻ</a:t>
            </a:r>
            <a:r>
              <a:rPr lang="en-US" b="1" baseline="0" dirty="0"/>
              <a:t> </a:t>
            </a:r>
            <a:r>
              <a:rPr lang="en-US" b="1" baseline="0" dirty="0" err="1"/>
              <a:t>tín</a:t>
            </a:r>
            <a:r>
              <a:rPr lang="en-US" b="1" baseline="0" dirty="0"/>
              <a:t> </a:t>
            </a:r>
            <a:r>
              <a:rPr lang="en-US" b="1" baseline="0" dirty="0" err="1"/>
              <a:t>dụng</a:t>
            </a:r>
            <a:r>
              <a:rPr lang="en-US" baseline="0" dirty="0"/>
              <a:t>:</a:t>
            </a:r>
            <a:endParaRPr lang="en-US" baseline="0" dirty="0"/>
          </a:p>
          <a:p>
            <a:r>
              <a:rPr lang="vi-VN" sz="1200" b="0" i="0" kern="1200" dirty="0">
                <a:solidFill>
                  <a:schemeClr val="tx1"/>
                </a:solidFill>
                <a:effectLst/>
                <a:latin typeface="+mn-lt"/>
                <a:ea typeface="+mn-ea"/>
                <a:cs typeface="+mn-cs"/>
              </a:rPr>
              <a:t>Nếu là một </a:t>
            </a:r>
            <a:r>
              <a:rPr lang="en-US" sz="1200" b="0" i="0" kern="1200" dirty="0">
                <a:solidFill>
                  <a:schemeClr val="tx1"/>
                </a:solidFill>
                <a:effectLst/>
                <a:latin typeface="+mn-lt"/>
                <a:ea typeface="+mn-ea"/>
                <a:cs typeface="+mn-cs"/>
              </a:rPr>
              <a:t>KH </a:t>
            </a:r>
            <a:r>
              <a:rPr lang="vi-VN" sz="1200" b="0" i="0" kern="1200" dirty="0">
                <a:solidFill>
                  <a:schemeClr val="tx1"/>
                </a:solidFill>
                <a:effectLst/>
                <a:latin typeface="+mn-lt"/>
                <a:ea typeface="+mn-ea"/>
                <a:cs typeface="+mn-cs"/>
              </a:rPr>
              <a:t>mới mở tài khoản thẻ tín dụng, bạn sẽ nhận được một giảm giá 15% trên tất cả các hàng </a:t>
            </a:r>
            <a:r>
              <a:rPr lang="en-US" sz="1200" b="0" i="0" kern="1200" dirty="0" err="1">
                <a:solidFill>
                  <a:schemeClr val="tx1"/>
                </a:solidFill>
                <a:effectLst/>
                <a:latin typeface="+mn-lt"/>
                <a:ea typeface="+mn-ea"/>
                <a:cs typeface="+mn-cs"/>
              </a:rPr>
              <a:t>mua</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ngày hôm nay.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Nếu bạn là một khách hàng </a:t>
            </a:r>
            <a:r>
              <a:rPr lang="en-US" sz="1200" b="0" i="0" kern="1200" dirty="0" err="1">
                <a:solidFill>
                  <a:schemeClr val="tx1"/>
                </a:solidFill>
                <a:effectLst/>
                <a:latin typeface="+mn-lt"/>
                <a:ea typeface="+mn-ea"/>
                <a:cs typeface="+mn-cs"/>
              </a:rPr>
              <a:t>cũ</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và bạn giữ một thẻ khách hàng </a:t>
            </a:r>
            <a:r>
              <a:rPr lang="en-US" sz="1200" b="0" i="0" kern="1200" dirty="0" err="1">
                <a:solidFill>
                  <a:schemeClr val="tx1"/>
                </a:solidFill>
                <a:effectLst/>
                <a:latin typeface="+mn-lt"/>
                <a:ea typeface="+mn-ea"/>
                <a:cs typeface="+mn-cs"/>
              </a:rPr>
              <a:t>thân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thiết</a:t>
            </a:r>
            <a:r>
              <a:rPr lang="vi-VN" sz="1200" b="0" i="0" kern="1200" dirty="0">
                <a:solidFill>
                  <a:schemeClr val="tx1"/>
                </a:solidFill>
                <a:effectLst/>
                <a:latin typeface="+mn-lt"/>
                <a:ea typeface="+mn-ea"/>
                <a:cs typeface="+mn-cs"/>
              </a:rPr>
              <a:t>, bạn nhận được một giảm giá 10%.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Nếu bạn có một phiếu giảm giá, bạn có thể nhận được</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20% ngày hôm nay (nhưng nó không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áp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vi-VN" sz="1200" b="0" i="0" kern="1200" dirty="0">
                <a:solidFill>
                  <a:schemeClr val="tx1"/>
                </a:solidFill>
                <a:effectLst/>
                <a:latin typeface="+mn-lt"/>
                <a:ea typeface="+mn-ea"/>
                <a:cs typeface="+mn-cs"/>
              </a:rPr>
              <a:t> với </a:t>
            </a:r>
            <a:r>
              <a:rPr lang="en-US" sz="1200" b="0" i="0" kern="1200" dirty="0">
                <a:solidFill>
                  <a:schemeClr val="tx1"/>
                </a:solidFill>
                <a:effectLst/>
                <a:latin typeface="+mn-lt"/>
                <a:ea typeface="+mn-ea"/>
                <a:cs typeface="+mn-cs"/>
              </a:rPr>
              <a:t>KH </a:t>
            </a:r>
            <a:r>
              <a:rPr lang="en-US" sz="1200" b="0" i="0" kern="1200" dirty="0" err="1">
                <a:solidFill>
                  <a:schemeClr val="tx1"/>
                </a:solidFill>
                <a:effectLst/>
                <a:latin typeface="+mn-lt"/>
                <a:ea typeface="+mn-ea"/>
                <a:cs typeface="+mn-cs"/>
              </a:rPr>
              <a:t>mới</a:t>
            </a:r>
            <a:r>
              <a:rPr lang="vi-VN"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Khoản giảm giá được </a:t>
            </a:r>
            <a:r>
              <a:rPr lang="en-US" sz="1200" b="0" i="0" kern="1200" dirty="0" err="1">
                <a:solidFill>
                  <a:schemeClr val="tx1"/>
                </a:solidFill>
                <a:effectLst/>
                <a:latin typeface="+mn-lt"/>
                <a:ea typeface="+mn-ea"/>
                <a:cs typeface="+mn-cs"/>
              </a:rPr>
              <a:t>cộng</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thêm vào, nếu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giảm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giá</a:t>
            </a:r>
            <a:r>
              <a:rPr lang="en-US" sz="1200" b="0" i="0" kern="1200" baseline="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LƯU Ý KHI XÁC ĐỊNH CONDITION: (</a:t>
            </a:r>
            <a:r>
              <a:rPr lang="en-US" sz="1200" b="1" i="0" kern="1200" baseline="0" dirty="0" err="1">
                <a:solidFill>
                  <a:schemeClr val="tx1"/>
                </a:solidFill>
                <a:effectLst/>
                <a:latin typeface="+mn-lt"/>
                <a:ea typeface="+mn-ea"/>
                <a:cs typeface="+mn-cs"/>
              </a:rPr>
              <a:t>i</a:t>
            </a:r>
            <a:r>
              <a:rPr lang="en-US" sz="1200" b="1" i="0" kern="1200" baseline="0" dirty="0">
                <a:solidFill>
                  <a:schemeClr val="tx1"/>
                </a:solidFill>
                <a:effectLst/>
                <a:latin typeface="+mn-lt"/>
                <a:ea typeface="+mn-ea"/>
                <a:cs typeface="+mn-cs"/>
              </a:rPr>
              <a:t>) ĐƠN LẺ (KHÔNG AND OR), (ii) KHÔNG CÓ CẶP CONDITION NÀO TRÁI NGƯỢC NHAU.</a:t>
            </a:r>
            <a:endParaRPr lang="en-US" b="1"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a:t>- PUT X</a:t>
            </a:r>
            <a:r>
              <a:rPr lang="en-US" b="0"/>
              <a:t> </a:t>
            </a:r>
            <a:r>
              <a:rPr lang="en-US" b="0">
                <a:sym typeface="Wingdings" panose="05000000000000000000" pitchFamily="2" charset="2"/>
              </a:rPr>
              <a:t></a:t>
            </a:r>
            <a:r>
              <a:rPr lang="en-US" b="1"/>
              <a:t>error</a:t>
            </a:r>
            <a:r>
              <a:rPr lang="en-US" b="1" baseline="0"/>
              <a:t> mess</a:t>
            </a:r>
            <a:r>
              <a:rPr lang="en-US" b="1"/>
              <a:t>: </a:t>
            </a:r>
            <a:r>
              <a:rPr lang="en-US" b="0"/>
              <a:t>this means that this combination (sự kết hợp) SHOULD NOT OCCUR. (không nên xảy ra)</a:t>
            </a:r>
            <a:endParaRPr lang="en-US" b="0"/>
          </a:p>
          <a:p>
            <a:pPr marL="457200" lvl="1" indent="0">
              <a:buFontTx/>
              <a:buNone/>
            </a:pPr>
            <a:r>
              <a:rPr lang="en-US" b="0"/>
              <a:t>+ You cannot be both a new customer and already hold a loyalty card! (EXPERIENCE-BASED) (dựa trên kinh nghiệm)</a:t>
            </a:r>
            <a:endParaRPr lang="en-US" b="0"/>
          </a:p>
          <a:p>
            <a:pPr marL="0" lvl="0" indent="0">
              <a:buFontTx/>
              <a:buNone/>
            </a:pPr>
            <a:endParaRPr lang="en-US" b="1"/>
          </a:p>
          <a:p>
            <a:pPr marL="0" lvl="0" indent="0">
              <a:buFontTx/>
              <a:buNone/>
            </a:pPr>
            <a:r>
              <a:rPr lang="en-US" b="1"/>
              <a:t>- RULE 3:</a:t>
            </a:r>
            <a:r>
              <a:rPr lang="en-US"/>
              <a:t> Since the coupon has a greater discount than the new customer discount, we assume that the customer will choose 20% rather than 15%. We cannot add them, since the coupon cannot be used with the 'new customer' discount. </a:t>
            </a:r>
            <a:endParaRPr lang="en-US"/>
          </a:p>
          <a:p>
            <a:pPr marL="0" lvl="0" indent="0">
              <a:buFontTx/>
              <a:buNone/>
            </a:pPr>
            <a:r>
              <a:rPr lang="en-US"/>
              <a:t>(Vì phiếu giảm giá có mức giảm giá lớn hơn mức giảm giá dành cho khách hàng mới nên chúng tôi cho rằng khách hàng sẽ chọn 20% thay vì 15%. Chúng tôi không thể thêm họ vào vì phiếu giảm giá không thể sử dụng với mức giảm giá dành cho 'khách hàng mới'.)</a:t>
            </a:r>
            <a:endParaRPr lang="en-US"/>
          </a:p>
          <a:p>
            <a:pPr marL="457200" lvl="1" indent="0">
              <a:buFontTx/>
              <a:buNone/>
            </a:pPr>
            <a:r>
              <a:rPr lang="en-US" b="1"/>
              <a:t>+ KẾT</a:t>
            </a:r>
            <a:r>
              <a:rPr lang="en-US" b="1" baseline="0"/>
              <a:t> QUẢ </a:t>
            </a:r>
            <a:r>
              <a:rPr lang="en-US" b="1"/>
              <a:t>20% DISCOUNT CHO TH NÀY</a:t>
            </a:r>
            <a:r>
              <a:rPr lang="en-US" b="1" baseline="0"/>
              <a:t> LÀ GIẢ SỬ CỦA CTA, VÀ CTA PHẢI CHECK LẠI GIẢ ĐỊNH NÀY (VÀ NHỮNG GIẢ ĐỊNH KHÁC) XEM CÓ ĐÚNG VẬY K, BẰNG CÁCH HỎI NGƯỜI VIẾT RA ĐẶC TẢ NÀY </a:t>
            </a:r>
            <a:r>
              <a:rPr lang="en-US" b="1"/>
              <a:t>HOẶC USERS.</a:t>
            </a:r>
            <a:endParaRPr lang="en-US" b="1"/>
          </a:p>
          <a:p>
            <a:pPr marL="457200" lvl="1" indent="0">
              <a:buFontTx/>
              <a:buNone/>
            </a:pPr>
            <a:r>
              <a:rPr lang="en-US" b="1" u="none"/>
              <a:t>+ </a:t>
            </a:r>
            <a:r>
              <a:rPr lang="en-US" b="1" u="sng"/>
              <a:t>CHƯA</a:t>
            </a:r>
            <a:r>
              <a:rPr lang="en-US" b="1" u="sng" baseline="0"/>
              <a:t> CHẮC CHẮN NÊN KO NÊN GOM LẠI VỚI R7</a:t>
            </a:r>
            <a:endParaRPr lang="en-US" b="1" u="sng"/>
          </a:p>
          <a:p>
            <a:pPr marL="0" lvl="0" indent="0">
              <a:buFontTx/>
              <a:buNone/>
            </a:pPr>
            <a:endParaRPr lang="en-US" b="1"/>
          </a:p>
          <a:p>
            <a:pPr marL="0" lvl="0" indent="0">
              <a:buFontTx/>
              <a:buNone/>
            </a:pPr>
            <a:r>
              <a:rPr lang="en-US" b="1"/>
              <a:t>- RULE 5:</a:t>
            </a:r>
            <a:r>
              <a:rPr lang="en-US"/>
              <a:t> we can add the discounts, since both the coupon and the loyalty card discount should apply (chúng ta có thể thêm các khoản giảm giá, vì cả phiếu giảm giá và chiết khấu thẻ khách hàng thân thiết đều được áp dụng)</a:t>
            </a:r>
            <a:endParaRPr lang="en-US"/>
          </a:p>
          <a:p>
            <a:pPr marL="171450" lvl="0" indent="-171450">
              <a:buFontTx/>
              <a:buChar char="-"/>
            </a:pPr>
            <a:r>
              <a:rPr lang="en-US" b="0"/>
              <a:t>We would have </a:t>
            </a:r>
            <a:r>
              <a:rPr lang="en-US" b="0" u="sng"/>
              <a:t>one test for each column or rule</a:t>
            </a:r>
            <a:r>
              <a:rPr lang="en-US" b="0" u="none"/>
              <a:t> </a:t>
            </a:r>
            <a:r>
              <a:rPr lang="en-US" b="0"/>
              <a:t>of our decision table.</a:t>
            </a:r>
            <a:endParaRPr lang="en-US" b="0"/>
          </a:p>
          <a:p>
            <a:pPr marL="171450" lvl="0" indent="-171450">
              <a:buFontTx/>
              <a:buChar char="-"/>
            </a:pPr>
            <a:r>
              <a:rPr lang="en-US"/>
              <a:t>Nhận</a:t>
            </a:r>
            <a:r>
              <a:rPr lang="en-US" baseline="0"/>
              <a:t> xét: tinh chỉnh bảng:</a:t>
            </a:r>
            <a:endParaRPr lang="en-US" baseline="0"/>
          </a:p>
          <a:p>
            <a:pPr marL="628650" lvl="1" indent="-171450">
              <a:buFontTx/>
              <a:buChar char="-"/>
            </a:pPr>
            <a:r>
              <a:rPr lang="en-US" baseline="0"/>
              <a:t>gom R1, R2: k cần quan tâm đến coupon vì ko thể có KH mới mà thân thiết.</a:t>
            </a:r>
            <a:endParaRPr lang="en-US" baseline="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1"/>
              <a:t>PHẢI</a:t>
            </a:r>
            <a:r>
              <a:rPr lang="en-US" b="1" baseline="0"/>
              <a:t> CÓ 2 TEST CASE CHO R1</a:t>
            </a:r>
            <a:endParaRPr lang="en-US" b="1"/>
          </a:p>
          <a:p>
            <a:pPr marL="0" lvl="0" indent="0">
              <a:buFontTx/>
              <a:buNone/>
            </a:pPr>
            <a:r>
              <a:rPr lang="en-US"/>
              <a:t>Yeu</a:t>
            </a:r>
            <a:r>
              <a:rPr lang="en-US" baseline="0"/>
              <a:t> cau sv viet các test case</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testing, </a:t>
            </a:r>
            <a:r>
              <a:rPr lang="en-US" b="1"/>
              <a:t>create at least one test case for each rule</a:t>
            </a:r>
            <a:r>
              <a:rPr lang="en-US"/>
              <a:t>. If the rule's conditions are binary, a single test for each combination is probably sufficient. On the other hand, if a condition is a range of values, consider </a:t>
            </a:r>
            <a:r>
              <a:rPr lang="en-US" b="1"/>
              <a:t>testing at both the low and high end of the range</a:t>
            </a:r>
            <a:r>
              <a:rPr lang="en-US"/>
              <a:t>. In this way we merge the ideas of Boundary Value testing with Decision Table testing</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r>
              <a:rPr lang="vi-VN"/>
              <a:t>Hộp đen thích hợp ở các </a:t>
            </a:r>
            <a:r>
              <a:rPr lang="en-US"/>
              <a:t>mức</a:t>
            </a:r>
            <a:r>
              <a:rPr lang="en-US" baseline="0"/>
              <a:t> test </a:t>
            </a:r>
            <a:r>
              <a:rPr lang="en-US" b="1" i="0" baseline="0"/>
              <a:t>WHERE A SPECIFICATION EXISTS,</a:t>
            </a:r>
            <a:r>
              <a:rPr lang="en-US" b="0" i="0" baseline="0"/>
              <a:t> nhưng thường có ưu thế ở các mức test cao (mức ht, mức chấp nhận)</a:t>
            </a:r>
            <a:endParaRPr lang="en-US" b="0" i="0"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b="1" i="0" baseline="0"/>
              <a:t>+ Khi thực hiện component or integration testing thì dựa vào </a:t>
            </a:r>
            <a:r>
              <a:rPr lang="en-US" b="1" i="0" u="sng" baseline="0"/>
              <a:t>design document </a:t>
            </a:r>
            <a:r>
              <a:rPr lang="en-US" b="1" i="0" baseline="0"/>
              <a:t>or </a:t>
            </a:r>
            <a:r>
              <a:rPr lang="en-US" b="1" i="0" u="sng" baseline="0"/>
              <a:t>low-level specification</a:t>
            </a:r>
            <a:endParaRPr lang="en-US" b="1" i="0" u="sng" baseline="0"/>
          </a:p>
          <a:p>
            <a:pPr marL="457200" lvl="1" indent="0">
              <a:buFontTx/>
              <a:buNone/>
            </a:pPr>
            <a:r>
              <a:rPr lang="en-US" b="1" i="0" baseline="0"/>
              <a:t>+ Khi thực hiện với system or acceptance testing thì dựa vào </a:t>
            </a:r>
            <a:r>
              <a:rPr lang="en-US" b="1" i="0" u="sng" baseline="0"/>
              <a:t>đặc tả yêu cầu </a:t>
            </a:r>
            <a:r>
              <a:rPr lang="en-US" b="1" i="0" baseline="0"/>
              <a:t>hay </a:t>
            </a:r>
            <a:r>
              <a:rPr lang="en-US" b="1" i="0" u="sng" baseline="0"/>
              <a:t>đặc tả chức năng</a:t>
            </a:r>
            <a:endParaRPr lang="en-US" b="1" i="0" u="sng" baseline="0"/>
          </a:p>
          <a:p>
            <a:pPr marL="0" indent="0">
              <a:buFontTx/>
              <a:buNone/>
            </a:pPr>
            <a:r>
              <a:rPr lang="en-US" b="0"/>
              <a:t>- </a:t>
            </a:r>
            <a:r>
              <a:rPr lang="vi-VN" b="0"/>
              <a:t>Hộp trắng </a:t>
            </a:r>
            <a:r>
              <a:rPr lang="en-US" b="0"/>
              <a:t>cũng</a:t>
            </a:r>
            <a:r>
              <a:rPr lang="en-US" b="0" baseline="0"/>
              <a:t> đc sd ở tất cả các mức test nhưng </a:t>
            </a:r>
            <a:r>
              <a:rPr lang="vi-VN" b="0"/>
              <a:t>được sử dụng chủ yếu ở các cấp thấp hơn</a:t>
            </a:r>
            <a:r>
              <a:rPr lang="en-US" b="0"/>
              <a:t> (</a:t>
            </a:r>
            <a:r>
              <a:rPr lang="en-US" b="1"/>
              <a:t>THƯỜNG</a:t>
            </a:r>
            <a:r>
              <a:rPr lang="en-US" b="0" baseline="0"/>
              <a:t> </a:t>
            </a:r>
            <a:r>
              <a:rPr lang="en-US" b="1" baseline="0"/>
              <a:t>DEVELOPERS SỬ DỤNG TRONG COMPONENT TEST VÀ INTEGRATION TEST ĐỂ TEST MÃ NGUỒN CỦA MÌNH…). </a:t>
            </a:r>
            <a:r>
              <a:rPr lang="en-US" b="1" i="0" baseline="0"/>
              <a:t>Ở MỨC SYSTEM VÀ ACCEPTANCE TESTING, CŨNG DÙNG KT NÀY NHƯNG THEO 1 CẤU TRÚC KHÁC. VD/ ĐO ĐỘ BAO PHỦ CÁC TÙY CHỌN TRONG MENU</a:t>
            </a:r>
            <a:endParaRPr lang="en-US" b="1" i="0" baseline="0"/>
          </a:p>
          <a:p>
            <a:pPr marL="0" marR="0" lvl="1" indent="0" algn="l" defTabSz="914400" rtl="0" eaLnBrk="1" fontAlgn="auto" latinLnBrk="0" hangingPunct="1">
              <a:lnSpc>
                <a:spcPct val="100000"/>
              </a:lnSpc>
              <a:spcBef>
                <a:spcPts val="0"/>
              </a:spcBef>
              <a:spcAft>
                <a:spcPts val="0"/>
              </a:spcAft>
              <a:buClrTx/>
              <a:buSzTx/>
              <a:buFontTx/>
              <a:buNone/>
              <a:defRPr/>
            </a:pPr>
            <a:r>
              <a:rPr lang="en-US"/>
              <a:t>- Experience-based </a:t>
            </a:r>
            <a:r>
              <a:rPr lang="en-US" baseline="0"/>
              <a:t>techniques </a:t>
            </a:r>
            <a:r>
              <a:rPr lang="en-US" b="1" baseline="0"/>
              <a:t>đc sd bổ trợ cho 2 kt trên</a:t>
            </a:r>
            <a:r>
              <a:rPr lang="en-US" baseline="0"/>
              <a:t>, và </a:t>
            </a:r>
            <a:r>
              <a:rPr lang="en-US" b="0" baseline="0"/>
              <a:t>được dùng khi k có đặc tả, hoặc đặc tả k đầy đủ, hoặc quá hạn sd </a:t>
            </a:r>
            <a:r>
              <a:rPr lang="en-US" b="1" baseline="0"/>
              <a:t>(ko còn đúng với thực tế). CÓ THỂ CHỈ DÙNG TRONG HT RỦI RO THẤP HOẶC CÓ ÁP LỰC VỀ THỜI GIAN</a:t>
            </a: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Nếu bạn </a:t>
            </a:r>
            <a:r>
              <a:rPr lang="en-US" sz="1200" b="0" i="0" kern="1200">
                <a:solidFill>
                  <a:schemeClr val="tx1"/>
                </a:solidFill>
                <a:effectLst/>
                <a:latin typeface="+mn-lt"/>
                <a:ea typeface="+mn-ea"/>
                <a:cs typeface="+mn-cs"/>
              </a:rPr>
              <a:t>có</a:t>
            </a:r>
            <a:r>
              <a:rPr lang="vi-VN" sz="1200" b="0" i="0" kern="1200">
                <a:solidFill>
                  <a:schemeClr val="tx1"/>
                </a:solidFill>
                <a:effectLst/>
                <a:latin typeface="+mn-lt"/>
                <a:ea typeface="+mn-ea"/>
                <a:cs typeface="+mn-cs"/>
              </a:rPr>
              <a:t> thẻ đường sắt</a:t>
            </a:r>
            <a:r>
              <a:rPr lang="en-US" sz="1200" b="0" i="0" kern="1200">
                <a:solidFill>
                  <a:schemeClr val="tx1"/>
                </a:solidFill>
                <a:effectLst/>
                <a:latin typeface="+mn-lt"/>
                <a:ea typeface="+mn-ea"/>
                <a:cs typeface="+mn-cs"/>
              </a:rPr>
              <a:t> </a:t>
            </a:r>
            <a:r>
              <a:rPr lang="en-US"/>
              <a:t>'over</a:t>
            </a:r>
            <a:r>
              <a:rPr lang="vi-VN" sz="1200" b="0" i="0" kern="1200">
                <a:solidFill>
                  <a:schemeClr val="tx1"/>
                </a:solidFill>
                <a:effectLst/>
                <a:latin typeface="+mn-lt"/>
                <a:ea typeface="+mn-ea"/>
                <a:cs typeface="+mn-cs"/>
              </a:rPr>
              <a:t> 60', bạn nhận được một giảm giá 34%</a:t>
            </a:r>
            <a:r>
              <a:rPr lang="en-US" sz="1200" b="0" i="0" kern="1200">
                <a:solidFill>
                  <a:schemeClr val="tx1"/>
                </a:solidFill>
                <a:effectLst/>
                <a:latin typeface="+mn-lt"/>
                <a:ea typeface="+mn-ea"/>
                <a:cs typeface="+mn-cs"/>
              </a:rPr>
              <a:t> cho</a:t>
            </a:r>
            <a:r>
              <a:rPr lang="vi-VN" sz="1200" b="0" i="0" kern="1200">
                <a:solidFill>
                  <a:schemeClr val="tx1"/>
                </a:solidFill>
                <a:effectLst/>
                <a:latin typeface="+mn-lt"/>
                <a:ea typeface="+mn-ea"/>
                <a:cs typeface="+mn-cs"/>
              </a:rPr>
              <a:t> bất cứ </a:t>
            </a:r>
            <a:r>
              <a:rPr lang="en-US" sz="1200" b="0" i="0" kern="1200">
                <a:solidFill>
                  <a:schemeClr val="tx1"/>
                </a:solidFill>
                <a:effectLst/>
                <a:latin typeface="+mn-lt"/>
                <a:ea typeface="+mn-ea"/>
                <a:cs typeface="+mn-cs"/>
              </a:rPr>
              <a:t>vé</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gì bạn mua. </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Nếu bạn đi du lịch với một trẻ</a:t>
            </a:r>
            <a:r>
              <a:rPr lang="en-US" sz="1200" b="0" i="0" kern="1200">
                <a:solidFill>
                  <a:schemeClr val="tx1"/>
                </a:solidFill>
                <a:effectLst/>
                <a:latin typeface="+mn-lt"/>
                <a:ea typeface="+mn-ea"/>
                <a:cs typeface="+mn-cs"/>
              </a:rPr>
              <a:t> em</a:t>
            </a:r>
            <a:r>
              <a:rPr lang="vi-VN" sz="1200" b="0" i="0" kern="1200">
                <a:solidFill>
                  <a:schemeClr val="tx1"/>
                </a:solidFill>
                <a:effectLst/>
                <a:latin typeface="+mn-lt"/>
                <a:ea typeface="+mn-ea"/>
                <a:cs typeface="+mn-cs"/>
              </a:rPr>
              <a:t> (dưới 16 tuổi), bạn có thể được giảm giá 50% bất kỳ </a:t>
            </a:r>
            <a:r>
              <a:rPr lang="en-US" sz="1200" b="0" i="0" kern="1200">
                <a:solidFill>
                  <a:schemeClr val="tx1"/>
                </a:solidFill>
                <a:effectLst/>
                <a:latin typeface="+mn-lt"/>
                <a:ea typeface="+mn-ea"/>
                <a:cs typeface="+mn-cs"/>
              </a:rPr>
              <a:t>vé</a:t>
            </a:r>
            <a:r>
              <a:rPr lang="en-US" sz="1200" b="0" i="0" kern="1200" baseline="0">
                <a:solidFill>
                  <a:schemeClr val="tx1"/>
                </a:solidFill>
                <a:effectLst/>
                <a:latin typeface="+mn-lt"/>
                <a:ea typeface="+mn-ea"/>
                <a:cs typeface="+mn-cs"/>
              </a:rPr>
              <a:t> nào </a:t>
            </a:r>
            <a:r>
              <a:rPr lang="vi-VN" sz="1200" b="0" i="0" kern="1200">
                <a:solidFill>
                  <a:schemeClr val="tx1"/>
                </a:solidFill>
                <a:effectLst/>
                <a:latin typeface="+mn-lt"/>
                <a:ea typeface="+mn-ea"/>
                <a:cs typeface="+mn-cs"/>
              </a:rPr>
              <a:t>nếu bạn </a:t>
            </a:r>
            <a:r>
              <a:rPr lang="en-US" sz="1200" b="0" i="0" kern="1200">
                <a:solidFill>
                  <a:schemeClr val="tx1"/>
                </a:solidFill>
                <a:effectLst/>
                <a:latin typeface="+mn-lt"/>
                <a:ea typeface="+mn-ea"/>
                <a:cs typeface="+mn-cs"/>
              </a:rPr>
              <a:t>có</a:t>
            </a:r>
            <a:r>
              <a:rPr lang="vi-VN" sz="1200" b="0" i="0" kern="1200">
                <a:solidFill>
                  <a:schemeClr val="tx1"/>
                </a:solidFill>
                <a:effectLst/>
                <a:latin typeface="+mn-lt"/>
                <a:ea typeface="+mn-ea"/>
                <a:cs typeface="+mn-cs"/>
              </a:rPr>
              <a:t> thẻ đường sắt gia đình, nếu không bạn</a:t>
            </a:r>
            <a:r>
              <a:rPr lang="en-US" sz="1200" b="0" i="0" kern="1200">
                <a:solidFill>
                  <a:schemeClr val="tx1"/>
                </a:solidFill>
                <a:effectLst/>
                <a:latin typeface="+mn-lt"/>
                <a:ea typeface="+mn-ea"/>
                <a:cs typeface="+mn-cs"/>
              </a:rPr>
              <a:t> sẽ</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được</a:t>
            </a:r>
            <a:r>
              <a:rPr lang="vi-VN" sz="1200" b="0" i="0" kern="1200">
                <a:solidFill>
                  <a:schemeClr val="tx1"/>
                </a:solidFill>
                <a:effectLst/>
                <a:latin typeface="+mn-lt"/>
                <a:ea typeface="+mn-ea"/>
                <a:cs typeface="+mn-cs"/>
              </a:rPr>
              <a:t> giảm giá 10%. Bạn chỉ có thể </a:t>
            </a:r>
            <a:r>
              <a:rPr lang="en-US" sz="1200" b="0" i="0" kern="1200">
                <a:solidFill>
                  <a:schemeClr val="tx1"/>
                </a:solidFill>
                <a:effectLst/>
                <a:latin typeface="+mn-lt"/>
                <a:ea typeface="+mn-ea"/>
                <a:cs typeface="+mn-cs"/>
              </a:rPr>
              <a:t>có m</a:t>
            </a:r>
            <a:r>
              <a:rPr lang="vi-VN" sz="1200" b="0" i="0" kern="1200">
                <a:solidFill>
                  <a:schemeClr val="tx1"/>
                </a:solidFill>
                <a:effectLst/>
                <a:latin typeface="+mn-lt"/>
                <a:ea typeface="+mn-ea"/>
                <a:cs typeface="+mn-cs"/>
              </a:rPr>
              <a:t>ột loại thẻ đường sắt. </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Tạo</a:t>
            </a:r>
            <a:r>
              <a:rPr lang="vi-VN" sz="1200" b="0" i="0" kern="1200">
                <a:solidFill>
                  <a:schemeClr val="tx1"/>
                </a:solidFill>
                <a:effectLst/>
                <a:latin typeface="+mn-lt"/>
                <a:ea typeface="+mn-ea"/>
                <a:cs typeface="+mn-cs"/>
              </a:rPr>
              <a:t> bảng quyết định hiển thị tất cả các kết hợp</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của các loại giá vé và kết quả giảm giá và</a:t>
            </a:r>
            <a:r>
              <a:rPr lang="en-US" sz="1200" b="0" i="0" kern="1200">
                <a:solidFill>
                  <a:schemeClr val="tx1"/>
                </a:solidFill>
                <a:effectLst/>
                <a:latin typeface="+mn-lt"/>
                <a:ea typeface="+mn-ea"/>
                <a:cs typeface="+mn-cs"/>
              </a:rPr>
              <a:t> viết</a:t>
            </a:r>
            <a:r>
              <a:rPr lang="en-US" sz="1200" b="0" i="0" kern="1200" baseline="0">
                <a:solidFill>
                  <a:schemeClr val="tx1"/>
                </a:solidFill>
                <a:effectLst/>
                <a:latin typeface="+mn-lt"/>
                <a:ea typeface="+mn-ea"/>
                <a:cs typeface="+mn-cs"/>
              </a:rPr>
              <a:t> các test case</a:t>
            </a:r>
            <a:r>
              <a:rPr lang="vi-VN" sz="1200" b="0" i="0" kern="1200">
                <a:solidFill>
                  <a:schemeClr val="tx1"/>
                </a:solidFill>
                <a:effectLst/>
                <a:latin typeface="+mn-lt"/>
                <a:ea typeface="+mn-ea"/>
                <a:cs typeface="+mn-cs"/>
              </a:rPr>
              <a:t> từ bảng quyết định</a:t>
            </a:r>
            <a:r>
              <a:rPr lang="en-US" sz="1200" b="0" i="0" kern="1200" baseline="0">
                <a:solidFill>
                  <a:schemeClr val="tx1"/>
                </a:solidFill>
                <a:effectLst/>
                <a:latin typeface="+mn-lt"/>
                <a:ea typeface="+mn-ea"/>
                <a:cs typeface="+mn-cs"/>
              </a:rPr>
              <a:t> này.</a:t>
            </a:r>
            <a:endParaRPr lang="en-US" sz="1200" b="0" i="0" kern="1200" baseline="0">
              <a:solidFill>
                <a:schemeClr val="tx1"/>
              </a:solidFill>
              <a:effectLst/>
              <a:latin typeface="+mn-lt"/>
              <a:ea typeface="+mn-ea"/>
              <a:cs typeface="+mn-cs"/>
            </a:endParaRPr>
          </a:p>
          <a:p>
            <a:r>
              <a:rPr lang="en-US" sz="1200" b="1" i="0" kern="1200" baseline="0">
                <a:solidFill>
                  <a:schemeClr val="tx1"/>
                </a:solidFill>
                <a:effectLst/>
                <a:latin typeface="+mn-lt"/>
                <a:ea typeface="+mn-ea"/>
                <a:cs typeface="+mn-cs"/>
              </a:rPr>
              <a:t>Tìm vấn đề ko rõ ràng trong đặc tả này:</a:t>
            </a:r>
            <a:endParaRPr lang="en-US" sz="1200" b="1" i="0" kern="1200" baseline="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en-US" b="1" baseline="0"/>
              <a:t>Đặc tả k nói đến trường hợp có 2 thẻ giải quyết ntn </a:t>
            </a:r>
            <a:r>
              <a:rPr lang="en-US" b="1" baseline="0">
                <a:sym typeface="Wingdings" panose="05000000000000000000" pitchFamily="2" charset="2"/>
              </a:rPr>
              <a:t> ?</a:t>
            </a:r>
            <a:endParaRPr lang="en-US" b="1" baseline="0">
              <a:sym typeface="Wingdings" panose="05000000000000000000" pitchFamily="2" charset="2"/>
            </a:endParaRPr>
          </a:p>
          <a:p>
            <a:endParaRPr lang="en-US" b="1"/>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Chú</a:t>
            </a:r>
            <a:r>
              <a:rPr lang="en-US" baseline="0" dirty="0"/>
              <a:t> ý </a:t>
            </a:r>
            <a:r>
              <a:rPr lang="en-US" baseline="0" dirty="0" err="1"/>
              <a:t>đến</a:t>
            </a:r>
            <a:r>
              <a:rPr lang="en-US" baseline="0" dirty="0"/>
              <a:t> output:</a:t>
            </a:r>
            <a:endParaRPr lang="en-US" baseline="0" dirty="0"/>
          </a:p>
          <a:p>
            <a:pPr marL="171450" marR="0" lvl="1" indent="-171450" algn="l" defTabSz="914400" rtl="0" eaLnBrk="1" fontAlgn="auto" latinLnBrk="0" hangingPunct="1">
              <a:lnSpc>
                <a:spcPct val="100000"/>
              </a:lnSpc>
              <a:spcBef>
                <a:spcPts val="0"/>
              </a:spcBef>
              <a:spcAft>
                <a:spcPts val="0"/>
              </a:spcAft>
              <a:buClrTx/>
              <a:buSzTx/>
              <a:buFontTx/>
              <a:buChar char="-"/>
              <a:defRPr/>
            </a:pPr>
            <a:r>
              <a:rPr lang="en-US" baseline="0" dirty="0"/>
              <a:t>R1, R2: </a:t>
            </a:r>
            <a:r>
              <a:rPr lang="en-US" b="1" baseline="0" dirty="0">
                <a:sym typeface="Wingdings" panose="05000000000000000000" pitchFamily="2" charset="2"/>
              </a:rPr>
              <a:t>CẦN PHẢI HỎI LẠI TÁC GIẢ HOẶC USERS</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aseline="0" dirty="0" err="1"/>
              <a:t>đặc</a:t>
            </a:r>
            <a:r>
              <a:rPr lang="en-US" baseline="0" dirty="0"/>
              <a:t> </a:t>
            </a:r>
            <a:r>
              <a:rPr lang="en-US" baseline="0" dirty="0" err="1"/>
              <a:t>tả</a:t>
            </a:r>
            <a:r>
              <a:rPr lang="en-US" baseline="0" dirty="0"/>
              <a:t> </a:t>
            </a:r>
            <a:r>
              <a:rPr lang="en-US" baseline="0" dirty="0" err="1"/>
              <a:t>cũng</a:t>
            </a:r>
            <a:r>
              <a:rPr lang="en-US" baseline="0" dirty="0"/>
              <a:t> k </a:t>
            </a:r>
            <a:r>
              <a:rPr lang="en-US" baseline="0" dirty="0" err="1"/>
              <a:t>nói</a:t>
            </a:r>
            <a:r>
              <a:rPr lang="en-US" baseline="0" dirty="0"/>
              <a:t> </a:t>
            </a:r>
            <a:r>
              <a:rPr lang="en-US" baseline="0" dirty="0" err="1"/>
              <a:t>đến</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có</a:t>
            </a:r>
            <a:r>
              <a:rPr lang="en-US" baseline="0" dirty="0"/>
              <a:t> 2 </a:t>
            </a:r>
            <a:r>
              <a:rPr lang="en-US" baseline="0" dirty="0" err="1"/>
              <a:t>thẻ</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ntn</a:t>
            </a:r>
            <a:r>
              <a:rPr lang="en-US" baseline="0" dirty="0"/>
              <a:t> </a:t>
            </a:r>
            <a:r>
              <a:rPr lang="en-US" baseline="0" dirty="0">
                <a:sym typeface="Wingdings" panose="05000000000000000000" pitchFamily="2" charset="2"/>
              </a:rPr>
              <a:t> ?</a:t>
            </a:r>
            <a:endParaRPr lang="en-US" baseline="0" dirty="0">
              <a:sym typeface="Wingdings" panose="05000000000000000000" pitchFamily="2" charset="2"/>
            </a:endParaRPr>
          </a:p>
          <a:p>
            <a:pPr marL="628650" lvl="1" indent="-171450">
              <a:buFontTx/>
              <a:buChar char="-"/>
            </a:pPr>
            <a:r>
              <a:rPr lang="en-US" baseline="0" dirty="0" err="1"/>
              <a:t>có</a:t>
            </a:r>
            <a:r>
              <a:rPr lang="en-US" baseline="0" dirty="0"/>
              <a:t> </a:t>
            </a:r>
            <a:r>
              <a:rPr lang="en-US" baseline="0" dirty="0" err="1"/>
              <a:t>cả</a:t>
            </a:r>
            <a:r>
              <a:rPr lang="en-US" baseline="0" dirty="0"/>
              <a:t> </a:t>
            </a:r>
            <a:r>
              <a:rPr lang="en-US" baseline="0" dirty="0" err="1"/>
              <a:t>hai</a:t>
            </a:r>
            <a:r>
              <a:rPr lang="en-US" baseline="0" dirty="0"/>
              <a:t> </a:t>
            </a:r>
            <a:r>
              <a:rPr lang="en-US" baseline="0" dirty="0" err="1"/>
              <a:t>thẻ</a:t>
            </a:r>
            <a:r>
              <a:rPr lang="en-US" baseline="0" dirty="0"/>
              <a:t> </a:t>
            </a:r>
            <a:r>
              <a:rPr lang="en-US" baseline="0" dirty="0" err="1"/>
              <a:t>là</a:t>
            </a:r>
            <a:r>
              <a:rPr lang="en-US" baseline="0" dirty="0"/>
              <a:t> </a:t>
            </a:r>
            <a:r>
              <a:rPr lang="en-US" baseline="0" dirty="0" err="1"/>
              <a:t>hợp</a:t>
            </a:r>
            <a:r>
              <a:rPr lang="en-US" baseline="0" dirty="0"/>
              <a:t> </a:t>
            </a:r>
            <a:r>
              <a:rPr lang="en-US" baseline="0" dirty="0" err="1"/>
              <a:t>lệ</a:t>
            </a:r>
            <a:r>
              <a:rPr lang="en-US" baseline="0" dirty="0"/>
              <a:t>? </a:t>
            </a:r>
            <a:r>
              <a:rPr lang="en-US" baseline="0" dirty="0">
                <a:sym typeface="Wingdings" panose="05000000000000000000" pitchFamily="2" charset="2"/>
              </a:rPr>
              <a:t> ‘</a:t>
            </a:r>
            <a:r>
              <a:rPr lang="en-US" baseline="0" dirty="0" err="1">
                <a:sym typeface="Wingdings" panose="05000000000000000000" pitchFamily="2" charset="2"/>
              </a:rPr>
              <a:t>không</a:t>
            </a:r>
            <a:r>
              <a:rPr lang="en-US" baseline="0" dirty="0">
                <a:sym typeface="Wingdings" panose="05000000000000000000" pitchFamily="2" charset="2"/>
              </a:rPr>
              <a:t>’ </a:t>
            </a:r>
            <a:r>
              <a:rPr lang="en-US" baseline="0" dirty="0" err="1">
                <a:sym typeface="Wingdings" panose="05000000000000000000" pitchFamily="2" charset="2"/>
              </a:rPr>
              <a:t>thì</a:t>
            </a:r>
            <a:r>
              <a:rPr lang="en-US" baseline="0" dirty="0">
                <a:sym typeface="Wingdings" panose="05000000000000000000" pitchFamily="2" charset="2"/>
              </a:rPr>
              <a:t> </a:t>
            </a:r>
            <a:r>
              <a:rPr lang="en-US" baseline="0" dirty="0" err="1">
                <a:sym typeface="Wingdings" panose="05000000000000000000" pitchFamily="2" charset="2"/>
              </a:rPr>
              <a:t>đánh</a:t>
            </a:r>
            <a:r>
              <a:rPr lang="en-US" baseline="0" dirty="0">
                <a:sym typeface="Wingdings" panose="05000000000000000000" pitchFamily="2" charset="2"/>
              </a:rPr>
              <a:t> </a:t>
            </a:r>
            <a:r>
              <a:rPr lang="en-US" baseline="0" dirty="0" err="1">
                <a:sym typeface="Wingdings" panose="05000000000000000000" pitchFamily="2" charset="2"/>
              </a:rPr>
              <a:t>dấu</a:t>
            </a:r>
            <a:r>
              <a:rPr lang="en-US" baseline="0" dirty="0">
                <a:sym typeface="Wingdings" panose="05000000000000000000" pitchFamily="2" charset="2"/>
              </a:rPr>
              <a:t> X</a:t>
            </a:r>
            <a:endParaRPr lang="en-US" baseline="0" dirty="0"/>
          </a:p>
          <a:p>
            <a:pPr marL="628650" lvl="1" indent="-171450">
              <a:buFontTx/>
              <a:buChar char="-"/>
            </a:pPr>
            <a:r>
              <a:rPr lang="en-US" baseline="0" dirty="0" err="1">
                <a:sym typeface="Wingdings" panose="05000000000000000000" pitchFamily="2" charset="2"/>
              </a:rPr>
              <a:t>dĩ</a:t>
            </a:r>
            <a:r>
              <a:rPr lang="en-US" baseline="0" dirty="0">
                <a:sym typeface="Wingdings" panose="05000000000000000000" pitchFamily="2" charset="2"/>
              </a:rPr>
              <a:t> </a:t>
            </a:r>
            <a:r>
              <a:rPr lang="en-US" baseline="0" dirty="0" err="1">
                <a:sym typeface="Wingdings" panose="05000000000000000000" pitchFamily="2" charset="2"/>
              </a:rPr>
              <a:t>nhiên</a:t>
            </a:r>
            <a:r>
              <a:rPr lang="en-US" baseline="0" dirty="0">
                <a:sym typeface="Wingdings" panose="05000000000000000000" pitchFamily="2" charset="2"/>
              </a:rPr>
              <a:t> </a:t>
            </a:r>
            <a:r>
              <a:rPr lang="en-US" baseline="0" dirty="0" err="1">
                <a:sym typeface="Wingdings" panose="05000000000000000000" pitchFamily="2" charset="2"/>
              </a:rPr>
              <a:t>nếu</a:t>
            </a:r>
            <a:r>
              <a:rPr lang="en-US" baseline="0" dirty="0">
                <a:sym typeface="Wingdings" panose="05000000000000000000" pitchFamily="2" charset="2"/>
              </a:rPr>
              <a:t> </a:t>
            </a:r>
            <a:r>
              <a:rPr lang="vi-VN" baseline="0" dirty="0">
                <a:sym typeface="Wingdings" panose="05000000000000000000" pitchFamily="2" charset="2"/>
              </a:rPr>
              <a:t>đượ</a:t>
            </a:r>
            <a:r>
              <a:rPr lang="en-US" baseline="0" dirty="0">
                <a:sym typeface="Wingdings" panose="05000000000000000000" pitchFamily="2" charset="2"/>
              </a:rPr>
              <a:t>c </a:t>
            </a:r>
            <a:r>
              <a:rPr lang="en-US" baseline="0" dirty="0" err="1">
                <a:sym typeface="Wingdings" panose="05000000000000000000" pitchFamily="2" charset="2"/>
              </a:rPr>
              <a:t>giữ</a:t>
            </a:r>
            <a:r>
              <a:rPr lang="en-US" baseline="0" dirty="0">
                <a:sym typeface="Wingdings" panose="05000000000000000000" pitchFamily="2" charset="2"/>
              </a:rPr>
              <a:t> 2 </a:t>
            </a:r>
            <a:r>
              <a:rPr lang="en-US" baseline="0" dirty="0" err="1">
                <a:sym typeface="Wingdings" panose="05000000000000000000" pitchFamily="2" charset="2"/>
              </a:rPr>
              <a:t>thẻ</a:t>
            </a:r>
            <a:r>
              <a:rPr lang="en-US" baseline="0" dirty="0">
                <a:sym typeface="Wingdings" panose="05000000000000000000" pitchFamily="2" charset="2"/>
              </a:rPr>
              <a:t> </a:t>
            </a:r>
            <a:r>
              <a:rPr lang="en-US" baseline="0" dirty="0" err="1">
                <a:sym typeface="Wingdings" panose="05000000000000000000" pitchFamily="2" charset="2"/>
              </a:rPr>
              <a:t>thì</a:t>
            </a:r>
            <a:r>
              <a:rPr lang="en-US" baseline="0" dirty="0">
                <a:sym typeface="Wingdings" panose="05000000000000000000" pitchFamily="2" charset="2"/>
              </a:rPr>
              <a:t> </a:t>
            </a:r>
            <a:r>
              <a:rPr lang="en-US" baseline="0" dirty="0" err="1">
                <a:sym typeface="Wingdings" panose="05000000000000000000" pitchFamily="2" charset="2"/>
              </a:rPr>
              <a:t>cũng</a:t>
            </a:r>
            <a:r>
              <a:rPr lang="en-US" baseline="0" dirty="0">
                <a:sym typeface="Wingdings" panose="05000000000000000000" pitchFamily="2" charset="2"/>
              </a:rPr>
              <a:t> </a:t>
            </a:r>
            <a:r>
              <a:rPr lang="en-US" baseline="0" dirty="0" err="1">
                <a:sym typeface="Wingdings" panose="05000000000000000000" pitchFamily="2" charset="2"/>
              </a:rPr>
              <a:t>chọn</a:t>
            </a:r>
            <a:r>
              <a:rPr lang="en-US" baseline="0" dirty="0">
                <a:sym typeface="Wingdings" panose="05000000000000000000" pitchFamily="2" charset="2"/>
              </a:rPr>
              <a:t> </a:t>
            </a:r>
            <a:r>
              <a:rPr lang="en-US" baseline="0" dirty="0" err="1">
                <a:sym typeface="Wingdings" panose="05000000000000000000" pitchFamily="2" charset="2"/>
              </a:rPr>
              <a:t>khả</a:t>
            </a:r>
            <a:r>
              <a:rPr lang="en-US" baseline="0" dirty="0">
                <a:sym typeface="Wingdings" panose="05000000000000000000" pitchFamily="2" charset="2"/>
              </a:rPr>
              <a:t> </a:t>
            </a:r>
            <a:r>
              <a:rPr lang="en-US" baseline="0" dirty="0" err="1">
                <a:sym typeface="Wingdings" panose="05000000000000000000" pitchFamily="2" charset="2"/>
              </a:rPr>
              <a:t>năng</a:t>
            </a:r>
            <a:r>
              <a:rPr lang="en-US" baseline="0" dirty="0">
                <a:sym typeface="Wingdings" panose="05000000000000000000" pitchFamily="2" charset="2"/>
              </a:rPr>
              <a:t> </a:t>
            </a:r>
            <a:r>
              <a:rPr lang="en-US" baseline="0" dirty="0" err="1">
                <a:sym typeface="Wingdings" panose="05000000000000000000" pitchFamily="2" charset="2"/>
              </a:rPr>
              <a:t>tốt</a:t>
            </a:r>
            <a:r>
              <a:rPr lang="en-US" baseline="0" dirty="0">
                <a:sym typeface="Wingdings" panose="05000000000000000000" pitchFamily="2" charset="2"/>
              </a:rPr>
              <a:t> </a:t>
            </a:r>
            <a:r>
              <a:rPr lang="en-US" baseline="0" dirty="0" err="1">
                <a:sym typeface="Wingdings" panose="05000000000000000000" pitchFamily="2" charset="2"/>
              </a:rPr>
              <a:t>nhất</a:t>
            </a:r>
            <a:r>
              <a:rPr lang="en-US" baseline="0" dirty="0">
                <a:sym typeface="Wingdings" panose="05000000000000000000" pitchFamily="2" charset="2"/>
              </a:rPr>
              <a:t>, do </a:t>
            </a:r>
            <a:r>
              <a:rPr lang="en-US" baseline="0" dirty="0" err="1">
                <a:sym typeface="Wingdings" panose="05000000000000000000" pitchFamily="2" charset="2"/>
              </a:rPr>
              <a:t>đó</a:t>
            </a:r>
            <a:r>
              <a:rPr lang="en-US" baseline="0" dirty="0">
                <a:sym typeface="Wingdings" panose="05000000000000000000" pitchFamily="2" charset="2"/>
              </a:rPr>
              <a:t> R1=50%, R2=34%</a:t>
            </a:r>
            <a:endParaRPr lang="en-US" baseline="0" dirty="0">
              <a:sym typeface="Wingdings" panose="05000000000000000000" pitchFamily="2" charset="2"/>
            </a:endParaRPr>
          </a:p>
          <a:p>
            <a:pPr marL="171450" lvl="0" indent="-171450">
              <a:buFontTx/>
              <a:buChar char="-"/>
            </a:pPr>
            <a:r>
              <a:rPr lang="en-US" baseline="0" dirty="0">
                <a:sym typeface="Wingdings" panose="05000000000000000000" pitchFamily="2" charset="2"/>
              </a:rPr>
              <a:t>RÕ RÀNG KHI YÊU CẦU ĐC VIẾT BẰNG NG.NG TỰ NHIÊN THÌ DỄ DẪN ĐẾN SAI SÓT VÀ HIỂU LẦM. </a:t>
            </a:r>
            <a:r>
              <a:rPr lang="en-US" b="1" u="sng" baseline="0" dirty="0">
                <a:sym typeface="Wingdings" panose="05000000000000000000" pitchFamily="2" charset="2"/>
              </a:rPr>
              <a:t>NẾU CÓ NHIỀU HƠN 1 CÂU TRẢ LỜI CHO KẾT QUẢ, ĐIỀU ĐÓ NÓI LÊN RẰNG ĐẶC TẢ LÀ K RÕ RÀNG.</a:t>
            </a:r>
            <a:endParaRPr lang="en-US" b="1" u="sng" baseline="0" dirty="0">
              <a:sym typeface="Wingdings" panose="05000000000000000000" pitchFamily="2" charset="2"/>
            </a:endParaRPr>
          </a:p>
          <a:p>
            <a:pPr marL="171450" lvl="0" indent="-171450">
              <a:buFontTx/>
              <a:buChar char="-"/>
            </a:pPr>
            <a:r>
              <a:rPr lang="en-US" baseline="0" dirty="0" err="1"/>
              <a:t>Từ</a:t>
            </a:r>
            <a:r>
              <a:rPr lang="en-US" baseline="0" dirty="0"/>
              <a:t> ‘</a:t>
            </a:r>
            <a:r>
              <a:rPr lang="en-US" b="1" dirty="0"/>
              <a:t>otherwise</a:t>
            </a:r>
            <a:r>
              <a:rPr lang="en-US" dirty="0"/>
              <a:t>’</a:t>
            </a:r>
            <a:r>
              <a:rPr lang="vi-VN" baseline="0" dirty="0"/>
              <a:t> có nghĩa là </a:t>
            </a:r>
            <a:r>
              <a:rPr lang="vi-VN" u="sng" baseline="0" dirty="0"/>
              <a:t>bạn luôn có được ít nhất là giảm giá 10% </a:t>
            </a:r>
            <a:r>
              <a:rPr lang="en-US" u="sng" baseline="0" dirty="0"/>
              <a:t>(</a:t>
            </a:r>
            <a:r>
              <a:rPr lang="en-US" u="sng" baseline="0" dirty="0" err="1"/>
              <a:t>bài</a:t>
            </a:r>
            <a:r>
              <a:rPr lang="en-US" u="sng" baseline="0" dirty="0"/>
              <a:t> </a:t>
            </a:r>
            <a:r>
              <a:rPr lang="en-US" u="sng" baseline="0" dirty="0" err="1"/>
              <a:t>giải</a:t>
            </a:r>
            <a:r>
              <a:rPr lang="en-US" u="sng" baseline="0" dirty="0"/>
              <a:t> ko </a:t>
            </a:r>
            <a:r>
              <a:rPr lang="en-US" u="sng" baseline="0" dirty="0" err="1"/>
              <a:t>chọn</a:t>
            </a:r>
            <a:r>
              <a:rPr lang="en-US" u="sng" baseline="0" dirty="0"/>
              <a:t> </a:t>
            </a:r>
            <a:r>
              <a:rPr lang="en-US" u="sng" baseline="0" dirty="0" err="1"/>
              <a:t>cách</a:t>
            </a:r>
            <a:r>
              <a:rPr lang="en-US" u="sng" baseline="0" dirty="0"/>
              <a:t> này-R8) </a:t>
            </a:r>
            <a:r>
              <a:rPr lang="vi-VN" baseline="0" dirty="0"/>
              <a:t>hoặc </a:t>
            </a:r>
            <a:r>
              <a:rPr lang="en-US" b="1" baseline="0" dirty="0" err="1"/>
              <a:t>nó</a:t>
            </a:r>
            <a:r>
              <a:rPr lang="en-US" b="1" baseline="0" dirty="0"/>
              <a:t> </a:t>
            </a:r>
            <a:r>
              <a:rPr lang="en-US" b="1" baseline="0" dirty="0" err="1"/>
              <a:t>có</a:t>
            </a:r>
            <a:r>
              <a:rPr lang="en-US" b="1" baseline="0" dirty="0"/>
              <a:t> </a:t>
            </a:r>
            <a:r>
              <a:rPr lang="en-US" b="1" baseline="0" dirty="0" err="1"/>
              <a:t>nghĩa</a:t>
            </a:r>
            <a:r>
              <a:rPr lang="en-US" b="1" baseline="0" dirty="0"/>
              <a:t> </a:t>
            </a:r>
            <a:r>
              <a:rPr lang="en-US" b="1" baseline="0" dirty="0" err="1"/>
              <a:t>rằng</a:t>
            </a:r>
            <a:r>
              <a:rPr lang="en-US" b="1" baseline="0" dirty="0"/>
              <a:t> </a:t>
            </a:r>
            <a:r>
              <a:rPr lang="vi-VN" b="1" u="sng" baseline="0" dirty="0"/>
              <a:t>nếu bạn đi </a:t>
            </a:r>
            <a:r>
              <a:rPr lang="en-US" b="1" u="sng" baseline="0" dirty="0" err="1"/>
              <a:t>kèm</a:t>
            </a:r>
            <a:r>
              <a:rPr lang="en-US" b="1" u="sng" baseline="0" dirty="0"/>
              <a:t> </a:t>
            </a:r>
            <a:r>
              <a:rPr lang="vi-VN" b="1" u="sng" baseline="0" dirty="0"/>
              <a:t>trẻ</a:t>
            </a:r>
            <a:r>
              <a:rPr lang="en-US" b="1" u="sng" baseline="0" dirty="0"/>
              <a:t> </a:t>
            </a:r>
            <a:r>
              <a:rPr lang="en-US" b="1" u="sng" baseline="0" dirty="0" err="1"/>
              <a:t>em</a:t>
            </a:r>
            <a:r>
              <a:rPr lang="vi-VN" b="1" u="sng" baseline="0" dirty="0"/>
              <a:t> nhưng không</a:t>
            </a:r>
            <a:r>
              <a:rPr lang="en-US" b="1" u="sng" baseline="0" dirty="0"/>
              <a:t> </a:t>
            </a:r>
            <a:r>
              <a:rPr lang="en-US" b="1" u="sng" baseline="0" dirty="0" err="1"/>
              <a:t>có</a:t>
            </a:r>
            <a:r>
              <a:rPr lang="en-US" b="1" u="sng" baseline="0" dirty="0"/>
              <a:t> </a:t>
            </a:r>
            <a:r>
              <a:rPr lang="en-US" b="1" u="sng" baseline="0" dirty="0" err="1"/>
              <a:t>thẻ</a:t>
            </a:r>
            <a:r>
              <a:rPr lang="en-US" b="1" u="sng" baseline="0" dirty="0"/>
              <a:t> ‘family card’</a:t>
            </a:r>
            <a:r>
              <a:rPr lang="vi-VN" b="1" u="sng" baseline="0" dirty="0"/>
              <a:t> </a:t>
            </a:r>
            <a:r>
              <a:rPr lang="en-US" b="1" u="sng" baseline="0" dirty="0" err="1"/>
              <a:t>thì</a:t>
            </a:r>
            <a:r>
              <a:rPr lang="vi-VN" b="1" u="sng" baseline="0" dirty="0"/>
              <a:t> bạn nhận được 10%</a:t>
            </a:r>
            <a:r>
              <a:rPr lang="en-US" b="1" u="sng" baseline="0" dirty="0"/>
              <a:t> (R7, R3)</a:t>
            </a:r>
            <a:r>
              <a:rPr lang="en-US" b="1" u="none" baseline="0" dirty="0"/>
              <a:t>?</a:t>
            </a:r>
            <a:r>
              <a:rPr lang="en-US" baseline="0" dirty="0"/>
              <a:t> </a:t>
            </a:r>
            <a:r>
              <a:rPr lang="vi-VN" baseline="0" dirty="0"/>
              <a:t>Tùy thuộc vào những giả định bạn cho ý nghĩa của </a:t>
            </a:r>
            <a:r>
              <a:rPr lang="en-US" baseline="0" dirty="0"/>
              <a:t>‘</a:t>
            </a:r>
            <a:r>
              <a:rPr lang="en-US" dirty="0"/>
              <a:t>otherwise</a:t>
            </a:r>
            <a:r>
              <a:rPr lang="vi-VN" baseline="0" dirty="0"/>
              <a:t>', bạn sẽ có được một hàng khác nhau cuối cùng trong bảng quyết định của bạn.</a:t>
            </a:r>
            <a:endParaRPr lang="en-US" baseline="0" dirty="0"/>
          </a:p>
          <a:p>
            <a:pPr marL="171450" indent="-171450">
              <a:buFontTx/>
              <a:buChar char="-"/>
            </a:pPr>
            <a:r>
              <a:rPr lang="en-US" dirty="0" err="1"/>
              <a:t>Tinh</a:t>
            </a:r>
            <a:r>
              <a:rPr lang="en-US" baseline="0" dirty="0"/>
              <a:t> </a:t>
            </a:r>
            <a:r>
              <a:rPr lang="en-US" baseline="0" dirty="0" err="1"/>
              <a:t>chỉnh</a:t>
            </a:r>
            <a:r>
              <a:rPr lang="en-US" baseline="0" dirty="0"/>
              <a:t> </a:t>
            </a:r>
            <a:r>
              <a:rPr lang="en-US" baseline="0" dirty="0" err="1"/>
              <a:t>bảng</a:t>
            </a:r>
            <a:r>
              <a:rPr lang="en-US" baseline="0" dirty="0"/>
              <a:t>: </a:t>
            </a:r>
            <a:endParaRPr lang="en-US" baseline="0" dirty="0"/>
          </a:p>
          <a:p>
            <a:pPr marL="628650" lvl="1" indent="-171450">
              <a:buFontTx/>
              <a:buChar char="-"/>
            </a:pPr>
            <a:r>
              <a:rPr lang="en-US" baseline="0" dirty="0"/>
              <a:t>R3+R4: </a:t>
            </a:r>
            <a:r>
              <a:rPr lang="en-US" baseline="0" dirty="0" err="1"/>
              <a:t>có</a:t>
            </a:r>
            <a:r>
              <a:rPr lang="en-US" baseline="0" dirty="0"/>
              <a:t> hay k </a:t>
            </a:r>
            <a:r>
              <a:rPr lang="en-US" baseline="0" dirty="0" err="1"/>
              <a:t>có</a:t>
            </a:r>
            <a:r>
              <a:rPr lang="en-US" baseline="0" dirty="0"/>
              <a:t> child </a:t>
            </a:r>
            <a:r>
              <a:rPr lang="en-US" baseline="0" dirty="0" err="1"/>
              <a:t>thì</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vẫn</a:t>
            </a:r>
            <a:r>
              <a:rPr lang="en-US" baseline="0" dirty="0"/>
              <a:t> </a:t>
            </a:r>
            <a:r>
              <a:rPr lang="en-US" baseline="0" dirty="0" err="1"/>
              <a:t>là</a:t>
            </a:r>
            <a:r>
              <a:rPr lang="en-US" baseline="0" dirty="0"/>
              <a:t> 34%</a:t>
            </a:r>
            <a:endParaRPr lang="en-US" baseline="0" dirty="0"/>
          </a:p>
          <a:p>
            <a:pPr marL="628650" lvl="1" indent="-171450">
              <a:buFontTx/>
              <a:buChar char="-"/>
            </a:pPr>
            <a:r>
              <a:rPr lang="en-US" baseline="0" dirty="0"/>
              <a:t>R6+R8: family rail card has no effect if you are not traveling with a child. </a:t>
            </a:r>
            <a:endParaRPr lang="en-US" baseline="0" dirty="0"/>
          </a:p>
          <a:p>
            <a:pPr marL="628650" lvl="1" indent="-171450">
              <a:buFontTx/>
              <a:buChar char="-"/>
            </a:pPr>
            <a:r>
              <a:rPr lang="en-US" baseline="0" dirty="0"/>
              <a:t>K </a:t>
            </a:r>
            <a:r>
              <a:rPr lang="en-US" baseline="0" dirty="0" err="1"/>
              <a:t>gom</a:t>
            </a:r>
            <a:r>
              <a:rPr lang="en-US" baseline="0" dirty="0"/>
              <a:t> R1 v R5: </a:t>
            </a:r>
            <a:r>
              <a:rPr lang="en-US" baseline="0" dirty="0" err="1"/>
              <a:t>vì</a:t>
            </a:r>
            <a:r>
              <a:rPr lang="en-US" baseline="0" dirty="0"/>
              <a:t> </a:t>
            </a:r>
            <a:r>
              <a:rPr lang="en-US" baseline="0" dirty="0" err="1"/>
              <a:t>đặc</a:t>
            </a:r>
            <a:r>
              <a:rPr lang="en-US" baseline="0" dirty="0"/>
              <a:t> </a:t>
            </a:r>
            <a:r>
              <a:rPr lang="en-US" baseline="0" dirty="0" err="1"/>
              <a:t>tả</a:t>
            </a:r>
            <a:r>
              <a:rPr lang="en-US" baseline="0" dirty="0"/>
              <a:t> k </a:t>
            </a:r>
            <a:r>
              <a:rPr lang="en-US" baseline="0" dirty="0" err="1"/>
              <a:t>rõ</a:t>
            </a:r>
            <a:r>
              <a:rPr lang="en-US" baseline="0" dirty="0"/>
              <a:t> </a:t>
            </a:r>
            <a:r>
              <a:rPr lang="en-US" baseline="0" dirty="0" err="1"/>
              <a:t>ràng</a:t>
            </a:r>
            <a:r>
              <a:rPr lang="en-US" baseline="0" dirty="0"/>
              <a:t> </a:t>
            </a:r>
            <a:r>
              <a:rPr lang="en-US" baseline="0" dirty="0" err="1"/>
              <a:t>cho</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có</a:t>
            </a:r>
            <a:r>
              <a:rPr lang="en-US" baseline="0" dirty="0"/>
              <a:t> </a:t>
            </a:r>
            <a:r>
              <a:rPr lang="en-US" baseline="0" dirty="0" err="1"/>
              <a:t>nhiều</a:t>
            </a:r>
            <a:r>
              <a:rPr lang="en-US" baseline="0" dirty="0"/>
              <a:t> </a:t>
            </a:r>
            <a:r>
              <a:rPr lang="en-US" baseline="0" dirty="0" err="1"/>
              <a:t>hơn</a:t>
            </a:r>
            <a:r>
              <a:rPr lang="en-US" baseline="0" dirty="0"/>
              <a:t> 1 </a:t>
            </a:r>
            <a:r>
              <a:rPr lang="en-US" baseline="0" dirty="0" err="1"/>
              <a:t>thẻ</a:t>
            </a:r>
            <a:r>
              <a:rPr lang="en-US" baseline="0" dirty="0"/>
              <a:t>, </a:t>
            </a:r>
            <a:r>
              <a:rPr lang="en-US" baseline="0" dirty="0" err="1"/>
              <a:t>nên</a:t>
            </a:r>
            <a:r>
              <a:rPr lang="en-US" baseline="0" dirty="0"/>
              <a:t> R1 </a:t>
            </a:r>
            <a:r>
              <a:rPr lang="en-US" baseline="0" dirty="0" err="1"/>
              <a:t>cũng</a:t>
            </a:r>
            <a:r>
              <a:rPr lang="en-US" baseline="0" dirty="0"/>
              <a:t> </a:t>
            </a:r>
            <a:r>
              <a:rPr lang="en-US" baseline="0" dirty="0" err="1"/>
              <a:t>chưa</a:t>
            </a:r>
            <a:r>
              <a:rPr lang="en-US" baseline="0" dirty="0"/>
              <a:t> </a:t>
            </a:r>
            <a:r>
              <a:rPr lang="en-US" baseline="0" dirty="0" err="1"/>
              <a:t>chắc</a:t>
            </a:r>
            <a:r>
              <a:rPr lang="en-US" baseline="0" dirty="0"/>
              <a:t> </a:t>
            </a:r>
            <a:r>
              <a:rPr lang="en-US" baseline="0" dirty="0" err="1"/>
              <a:t>chắn</a:t>
            </a:r>
            <a:r>
              <a:rPr lang="en-US" baseline="0" dirty="0"/>
              <a:t>.</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vi-VN"/>
              <a:t>Lưu ý rằng bạn sẽ không nhất thiết phải kiểm tra từng cột</a:t>
            </a:r>
            <a:r>
              <a:rPr lang="en-US"/>
              <a:t>.</a:t>
            </a:r>
            <a:endParaRPr lang="en-US"/>
          </a:p>
          <a:p>
            <a:pPr marL="0" indent="0">
              <a:buNone/>
            </a:pPr>
            <a:r>
              <a:rPr lang="en-US"/>
              <a:t>Note that we may have raised some additional issues when we designed the test cases. For example, does the discount for a rail card apply only to the traveler or to someone traveling with them? Here </a:t>
            </a:r>
            <a:r>
              <a:rPr lang="en-US" b="1"/>
              <a:t>we have assumed that it applies to all travelers for the family rail card, but to the individual passenger only for the over 60s rail card. </a:t>
            </a:r>
            <a:endParaRPr lang="en-US" b="1"/>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Nếu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như</a:t>
            </a:r>
            <a:r>
              <a:rPr lang="en-US" sz="1200" b="1" i="0" kern="1200" baseline="0" dirty="0">
                <a:solidFill>
                  <a:schemeClr val="tx1"/>
                </a:solidFill>
                <a:effectLst/>
                <a:latin typeface="+mn-lt"/>
                <a:ea typeface="+mn-ea"/>
                <a:cs typeface="+mn-cs"/>
              </a:rPr>
              <a:t> kt </a:t>
            </a:r>
            <a:r>
              <a:rPr lang="en-US" sz="1200" b="1" i="0" kern="1200" baseline="0" dirty="0" err="1">
                <a:solidFill>
                  <a:schemeClr val="tx1"/>
                </a:solidFill>
                <a:effectLst/>
                <a:latin typeface="+mn-lt"/>
                <a:ea typeface="+mn-ea"/>
                <a:cs typeface="+mn-cs"/>
              </a:rPr>
              <a:t>bảng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quyết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định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có</a:t>
            </a:r>
            <a:r>
              <a:rPr lang="vi-VN" sz="1200" b="1" i="0" kern="1200" dirty="0">
                <a:solidFill>
                  <a:schemeClr val="tx1"/>
                </a:solidFill>
                <a:effectLst/>
                <a:latin typeface="+mn-lt"/>
                <a:ea typeface="+mn-ea"/>
                <a:cs typeface="+mn-cs"/>
              </a:rPr>
              <a:t> ích trong các hệ thống </a:t>
            </a:r>
            <a:r>
              <a:rPr lang="en-US" sz="1200" b="1" i="0" kern="120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sự</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kết hợp các điều kiện đầu vào </a:t>
            </a:r>
            <a:r>
              <a:rPr lang="en-US" sz="1200" b="1" i="0" kern="1200" dirty="0" err="1">
                <a:solidFill>
                  <a:schemeClr val="tx1"/>
                </a:solidFill>
                <a:effectLst/>
                <a:latin typeface="+mn-lt"/>
                <a:ea typeface="+mn-ea"/>
                <a:cs typeface="+mn-cs"/>
              </a:rPr>
              <a:t>để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sinh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ra</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các hành động khác nhau</a:t>
            </a:r>
            <a:r>
              <a:rPr lang="en-US" sz="1200" b="1" i="0" kern="1200" dirty="0">
                <a:solidFill>
                  <a:schemeClr val="tx1"/>
                </a:solidFill>
                <a:effectLst/>
                <a:latin typeface="+mn-lt"/>
                <a:ea typeface="+mn-ea"/>
                <a:cs typeface="+mn-cs"/>
              </a:rPr>
              <a: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thì</a:t>
            </a:r>
            <a:r>
              <a:rPr lang="en-US" sz="1200" b="1" i="0" kern="1200" baseline="0" dirty="0">
                <a:solidFill>
                  <a:schemeClr val="tx1"/>
                </a:solidFill>
                <a:effectLst/>
                <a:latin typeface="+mn-lt"/>
                <a:ea typeface="+mn-ea"/>
                <a:cs typeface="+mn-cs"/>
              </a:rPr>
              <a:t> kt </a:t>
            </a:r>
            <a:r>
              <a:rPr lang="en-US" sz="1200" b="1" i="0" kern="1200" baseline="0" dirty="0" err="1">
                <a:solidFill>
                  <a:schemeClr val="tx1"/>
                </a:solidFill>
                <a:effectLst/>
                <a:latin typeface="+mn-lt"/>
                <a:ea typeface="+mn-ea"/>
                <a:cs typeface="+mn-cs"/>
              </a:rPr>
              <a:t>kiểm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thử</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này</a:t>
            </a:r>
            <a:r>
              <a:rPr lang="en-US" sz="1200" b="1" i="0"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liên</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quan</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đến</a:t>
            </a:r>
            <a:r>
              <a:rPr lang="en-US" sz="1200" b="1" i="0" u="sng" kern="1200" baseline="0" dirty="0">
                <a:solidFill>
                  <a:schemeClr val="tx1"/>
                </a:solidFill>
                <a:effectLst/>
                <a:latin typeface="+mn-lt"/>
                <a:ea typeface="+mn-ea"/>
                <a:cs typeface="+mn-cs"/>
              </a:rPr>
              <a:t> CÁC HỆ THỐNG CÓ SỰ CHUYỂN TRẠNG THÁI, NHỮNG HÀNH </a:t>
            </a:r>
            <a:r>
              <a:rPr lang="vi-VN" sz="1200" b="1" i="0" u="sng" kern="1200" baseline="0" dirty="0">
                <a:solidFill>
                  <a:schemeClr val="tx1"/>
                </a:solidFill>
                <a:effectLst/>
                <a:latin typeface="+mn-lt"/>
                <a:ea typeface="+mn-ea"/>
                <a:cs typeface="+mn-cs"/>
              </a:rPr>
              <a:t>ĐỘ</a:t>
            </a:r>
            <a:r>
              <a:rPr lang="en-US" sz="1200" b="1" i="0" u="sng" kern="1200" baseline="0" dirty="0">
                <a:solidFill>
                  <a:schemeClr val="tx1"/>
                </a:solidFill>
                <a:effectLst/>
                <a:latin typeface="+mn-lt"/>
                <a:ea typeface="+mn-ea"/>
                <a:cs typeface="+mn-cs"/>
              </a:rPr>
              <a:t>NG CÓ THỨ TỰ</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như</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ht</a:t>
            </a:r>
            <a:r>
              <a:rPr lang="en-US" sz="1200" b="1" i="0" kern="1200" baseline="0" dirty="0">
                <a:solidFill>
                  <a:schemeClr val="tx1"/>
                </a:solidFill>
                <a:effectLst/>
                <a:latin typeface="+mn-lt"/>
                <a:ea typeface="+mn-ea"/>
                <a:cs typeface="+mn-cs"/>
              </a:rPr>
              <a:t> ATM, </a:t>
            </a:r>
            <a:r>
              <a:rPr lang="en-US" sz="1200" b="1" i="0" kern="1200" baseline="0" dirty="0" err="1">
                <a:solidFill>
                  <a:schemeClr val="tx1"/>
                </a:solidFill>
                <a:effectLst/>
                <a:latin typeface="+mn-lt"/>
                <a:ea typeface="+mn-ea"/>
                <a:cs typeface="+mn-cs"/>
              </a:rPr>
              <a:t>ht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đăng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ký</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môn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học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nghĩa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endParaRPr lang="en-US" sz="1200" b="0" i="0" kern="1200" baseline="0" dirty="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H</a:t>
            </a:r>
            <a:r>
              <a:rPr lang="vi-VN" sz="1200" b="1" i="0" kern="1200" dirty="0">
                <a:solidFill>
                  <a:schemeClr val="tx1"/>
                </a:solidFill>
                <a:effectLst/>
                <a:latin typeface="+mn-lt"/>
                <a:ea typeface="+mn-ea"/>
                <a:cs typeface="+mn-cs"/>
              </a:rPr>
              <a:t>Ệ THỐNG MÀ BẠN NHẬN ĐƯỢC MỘT ĐẦU RA KHÁC NHAU CHO CÙNG MỘT ĐẦU VÀO</a:t>
            </a:r>
            <a:r>
              <a:rPr lang="vi-VN" sz="1200" b="0" i="0" kern="1200" dirty="0">
                <a:solidFill>
                  <a:schemeClr val="tx1"/>
                </a:solidFill>
                <a:effectLst/>
                <a:latin typeface="+mn-lt"/>
                <a:ea typeface="+mn-ea"/>
                <a:cs typeface="+mn-cs"/>
              </a:rPr>
              <a:t>, Tùy Thuộc Vào </a:t>
            </a:r>
            <a:r>
              <a:rPr lang="en-US" sz="1200" b="0" i="0" kern="1200" dirty="0" err="1">
                <a:solidFill>
                  <a:schemeClr val="tx1"/>
                </a:solidFill>
                <a:effectLst/>
                <a:latin typeface="+mn-lt"/>
                <a:ea typeface="+mn-ea"/>
                <a:cs typeface="+mn-cs"/>
              </a:rPr>
              <a:t>Trạng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Thái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Trước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Đó</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những gì đã xảy ra trước đây</a:t>
            </a:r>
            <a:r>
              <a:rPr lang="en-US" sz="1200" b="0" i="0" kern="1200" dirty="0">
                <a:solidFill>
                  <a:schemeClr val="tx1"/>
                </a:solidFill>
                <a:effectLst/>
                <a:latin typeface="+mn-lt"/>
                <a:ea typeface="+mn-ea"/>
                <a:cs typeface="+mn-cs"/>
              </a:rPr>
              <a:t>).</a:t>
            </a:r>
            <a:r>
              <a:rPr lang="en-US" dirty="0"/>
              <a:t> </a:t>
            </a:r>
            <a:endParaRPr lang="en-US" dirty="0"/>
          </a:p>
          <a:p>
            <a:pPr marL="914400" marR="0" lvl="2" indent="0" algn="l" defTabSz="914400" rtl="0" eaLnBrk="1" fontAlgn="auto" latinLnBrk="0" hangingPunct="1">
              <a:lnSpc>
                <a:spcPct val="100000"/>
              </a:lnSpc>
              <a:spcBef>
                <a:spcPts val="0"/>
              </a:spcBef>
              <a:spcAft>
                <a:spcPts val="0"/>
              </a:spcAft>
              <a:buClrTx/>
              <a:buSzTx/>
              <a:buFontTx/>
              <a:buNone/>
              <a:defRPr/>
            </a:pPr>
            <a:r>
              <a:rPr lang="en-US" b="1" dirty="0"/>
              <a:t>* VÍ</a:t>
            </a:r>
            <a:r>
              <a:rPr lang="en-US" b="1" baseline="0" dirty="0"/>
              <a:t> DỤ, BẠN YÊU CẦU RÚT 500 TỪ ATM THÌ NHẬN DC TIỀN, NHƯNG LẦN SAU CŨNG YÊU CẦU RÚT SỐ TIỀN ĐÓ NHƯNG K DC. SỰ TỪ CHỐI TRẢ TIỀN LẦN NÀY LÀ DO </a:t>
            </a:r>
            <a:r>
              <a:rPr lang="en-US" b="1" u="sng" baseline="0" dirty="0"/>
              <a:t>TRẠNG THÁI TÀI KHOẢN CỦA BẠN ĐÃ CHUYỂN TỪ ĐỦ TIỀN SANG TRẠNG THÁI KHÔNG ĐỦ TIỀN</a:t>
            </a:r>
            <a:r>
              <a:rPr lang="en-US" b="1" baseline="0" dirty="0"/>
              <a:t>, GIAO DỊCH LÀM CHO TK THAY ĐỔI TRẠNG THÁI CÓ THỂ LÀ DO GIAO DỊCH RÚT TIỀN TRƯỚC ĐÓ.</a:t>
            </a:r>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b="0" baseline="0" dirty="0"/>
              <a:t>- KT </a:t>
            </a:r>
            <a:r>
              <a:rPr lang="en-US" b="0" baseline="0" dirty="0" err="1"/>
              <a:t>này</a:t>
            </a:r>
            <a:r>
              <a:rPr lang="en-US" b="0" baseline="0" dirty="0"/>
              <a:t> </a:t>
            </a:r>
            <a:r>
              <a:rPr lang="en-US" b="0" baseline="0" dirty="0" err="1"/>
              <a:t>thực</a:t>
            </a:r>
            <a:r>
              <a:rPr lang="en-US" b="0" baseline="0" dirty="0"/>
              <a:t> </a:t>
            </a:r>
            <a:r>
              <a:rPr lang="en-US" b="0" baseline="0" dirty="0" err="1"/>
              <a:t>hiện</a:t>
            </a:r>
            <a:r>
              <a:rPr lang="en-US" b="0" baseline="0" dirty="0"/>
              <a:t> </a:t>
            </a:r>
            <a:r>
              <a:rPr lang="en-US" b="0" baseline="0" dirty="0" err="1"/>
              <a:t>dựa</a:t>
            </a:r>
            <a:r>
              <a:rPr lang="en-US" b="0" baseline="0" dirty="0"/>
              <a:t> </a:t>
            </a:r>
            <a:r>
              <a:rPr lang="en-US" b="0" baseline="0" dirty="0" err="1"/>
              <a:t>trên</a:t>
            </a:r>
            <a:r>
              <a:rPr lang="en-US" b="0" baseline="0" dirty="0"/>
              <a:t> </a:t>
            </a:r>
            <a:r>
              <a:rPr lang="en-US" b="0" baseline="0" dirty="0" err="1"/>
              <a:t>lược</a:t>
            </a:r>
            <a:r>
              <a:rPr lang="en-US" b="0" baseline="0" dirty="0"/>
              <a:t> </a:t>
            </a:r>
            <a:r>
              <a:rPr lang="en-US" b="0" baseline="0" dirty="0" err="1"/>
              <a:t>đồ</a:t>
            </a:r>
            <a:r>
              <a:rPr lang="en-US" b="0" baseline="0" dirty="0"/>
              <a:t> </a:t>
            </a:r>
            <a:r>
              <a:rPr lang="en-US" b="0" baseline="0" dirty="0" err="1"/>
              <a:t>chuyển</a:t>
            </a:r>
            <a:r>
              <a:rPr lang="en-US" b="0" baseline="0" dirty="0"/>
              <a:t> </a:t>
            </a:r>
            <a:r>
              <a:rPr lang="en-US" b="0" baseline="0" dirty="0" err="1"/>
              <a:t>trạng</a:t>
            </a:r>
            <a:r>
              <a:rPr lang="en-US" b="0" baseline="0" dirty="0"/>
              <a:t> </a:t>
            </a:r>
            <a:r>
              <a:rPr lang="en-US" b="0" baseline="0" dirty="0" err="1"/>
              <a:t>thái</a:t>
            </a:r>
            <a:endParaRPr lang="en-US" b="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a:t>- STATE</a:t>
            </a:r>
            <a:r>
              <a:rPr lang="en-US"/>
              <a:t> là</a:t>
            </a:r>
            <a:r>
              <a:rPr lang="en-US" baseline="0"/>
              <a:t> tĩnh, nó chỉ thay đổi trạng thái khi dc kích thích bởi một sự kiện gì đó. </a:t>
            </a:r>
            <a:r>
              <a:rPr lang="en-US" sz="1200" i="1" kern="1200">
                <a:solidFill>
                  <a:schemeClr val="tx1"/>
                </a:solidFill>
                <a:latin typeface="+mn-lt"/>
                <a:ea typeface="+mn-ea"/>
                <a:cs typeface="+mn-cs"/>
              </a:rPr>
              <a:t>Event could be an input or something inside the system </a:t>
            </a:r>
            <a:endParaRPr lang="en-US" i="1" baseline="0"/>
          </a:p>
          <a:p>
            <a:pPr marL="0" indent="0">
              <a:buFontTx/>
              <a:buNone/>
            </a:pPr>
            <a:r>
              <a:rPr lang="en-US" sz="1200" b="1" i="0" kern="1200">
                <a:solidFill>
                  <a:schemeClr val="tx1"/>
                </a:solidFill>
                <a:effectLst/>
                <a:latin typeface="+mn-lt"/>
                <a:ea typeface="+mn-ea"/>
                <a:cs typeface="+mn-cs"/>
              </a:rPr>
              <a:t>- TRANSITION</a:t>
            </a:r>
            <a:r>
              <a:rPr lang="en-US" sz="1200" b="0" i="0" kern="1200">
                <a:solidFill>
                  <a:schemeClr val="tx1"/>
                </a:solidFill>
                <a:effectLst/>
                <a:latin typeface="+mn-lt"/>
                <a:ea typeface="+mn-ea"/>
                <a:cs typeface="+mn-cs"/>
              </a:rPr>
              <a:t> là</a:t>
            </a:r>
            <a:r>
              <a:rPr lang="en-US" sz="1200" b="0" i="0" kern="1200" baseline="0">
                <a:solidFill>
                  <a:schemeClr val="tx1"/>
                </a:solidFill>
                <a:effectLst/>
                <a:latin typeface="+mn-lt"/>
                <a:ea typeface="+mn-ea"/>
                <a:cs typeface="+mn-cs"/>
              </a:rPr>
              <a:t> sự chuyển từ trạng thái này sang trạng thái kia</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Sự</a:t>
            </a:r>
            <a:r>
              <a:rPr lang="en-US" sz="1200" b="0" i="0" kern="1200" baseline="0">
                <a:solidFill>
                  <a:schemeClr val="tx1"/>
                </a:solidFill>
                <a:effectLst/>
                <a:latin typeface="+mn-lt"/>
                <a:ea typeface="+mn-ea"/>
                <a:cs typeface="+mn-cs"/>
              </a:rPr>
              <a:t> thay đổi trạng thái (chuyển từ trạng thái này sang trạng thái kia) được kích hoạt bởi 1 </a:t>
            </a:r>
            <a:r>
              <a:rPr lang="en-US" sz="1200" b="1" i="0" kern="1200" baseline="0">
                <a:solidFill>
                  <a:schemeClr val="tx1"/>
                </a:solidFill>
                <a:effectLst/>
                <a:latin typeface="+mn-lt"/>
                <a:ea typeface="+mn-ea"/>
                <a:cs typeface="+mn-cs"/>
              </a:rPr>
              <a:t>EVENT (là cái gì đó kích hoạt cho sự thay đổi, có thể là 1 input, có thể là cái gì xảy ra bên trong ht, vd như csdl đc cập nhật)</a:t>
            </a:r>
            <a:r>
              <a:rPr lang="en-US" sz="1200" b="0" i="0" kern="1200" baseline="0">
                <a:solidFill>
                  <a:schemeClr val="tx1"/>
                </a:solidFill>
                <a:effectLst/>
                <a:latin typeface="+mn-lt"/>
                <a:ea typeface="+mn-ea"/>
                <a:cs typeface="+mn-cs"/>
              </a:rPr>
              <a:t>, do vậy </a:t>
            </a:r>
            <a:r>
              <a:rPr lang="en-US" sz="1200" b="0" i="0" kern="1200">
                <a:solidFill>
                  <a:schemeClr val="tx1"/>
                </a:solidFill>
                <a:effectLst/>
                <a:latin typeface="+mn-lt"/>
                <a:ea typeface="+mn-ea"/>
                <a:cs typeface="+mn-cs"/>
              </a:rPr>
              <a:t>Transition </a:t>
            </a:r>
            <a:r>
              <a:rPr lang="vi-VN" sz="1200" b="0" i="0" kern="1200">
                <a:solidFill>
                  <a:schemeClr val="tx1"/>
                </a:solidFill>
                <a:effectLst/>
                <a:latin typeface="+mn-lt"/>
                <a:ea typeface="+mn-ea"/>
                <a:cs typeface="+mn-cs"/>
              </a:rPr>
              <a:t>sẽ được dán nhãn</a:t>
            </a:r>
            <a:r>
              <a:rPr lang="en-US" sz="1200" b="0" i="0" kern="1200">
                <a:solidFill>
                  <a:schemeClr val="tx1"/>
                </a:solidFill>
                <a:effectLst/>
                <a:latin typeface="+mn-lt"/>
                <a:ea typeface="+mn-ea"/>
                <a:cs typeface="+mn-cs"/>
              </a:rPr>
              <a:t> là</a:t>
            </a:r>
            <a:r>
              <a:rPr lang="vi-VN"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event</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indent="0">
              <a:buFontTx/>
              <a:buNone/>
            </a:pPr>
            <a:r>
              <a:rPr lang="en-US" baseline="0"/>
              <a:t>- Transition</a:t>
            </a:r>
            <a:r>
              <a:rPr lang="vi-VN" sz="1200" b="0" i="0" kern="1200">
                <a:solidFill>
                  <a:schemeClr val="tx1"/>
                </a:solidFill>
                <a:effectLst/>
                <a:latin typeface="+mn-lt"/>
                <a:ea typeface="+mn-ea"/>
                <a:cs typeface="+mn-cs"/>
              </a:rPr>
              <a:t> sẽ được kích hoạt bởi một </a:t>
            </a:r>
            <a:r>
              <a:rPr lang="en-US" sz="1200" b="0" i="0" kern="1200">
                <a:solidFill>
                  <a:schemeClr val="tx1"/>
                </a:solidFill>
                <a:effectLst/>
                <a:latin typeface="+mn-lt"/>
                <a:ea typeface="+mn-ea"/>
                <a:cs typeface="+mn-cs"/>
              </a:rPr>
              <a:t>event </a:t>
            </a:r>
            <a:r>
              <a:rPr lang="en-US" sz="1200" b="0" i="0" kern="1200" baseline="0">
                <a:solidFill>
                  <a:schemeClr val="tx1"/>
                </a:solidFill>
                <a:effectLst/>
                <a:latin typeface="+mn-lt"/>
                <a:ea typeface="+mn-ea"/>
                <a:cs typeface="+mn-cs"/>
              </a:rPr>
              <a:t>và kết quả có thể là 1 </a:t>
            </a:r>
            <a:r>
              <a:rPr lang="en-US" sz="1200" b="1" i="0" kern="1200" baseline="0">
                <a:solidFill>
                  <a:schemeClr val="tx1"/>
                </a:solidFill>
                <a:effectLst/>
                <a:latin typeface="+mn-lt"/>
                <a:ea typeface="+mn-ea"/>
                <a:cs typeface="+mn-cs"/>
              </a:rPr>
              <a:t>ACTION</a:t>
            </a:r>
            <a:endParaRPr lang="en-US" b="1" baseline="0"/>
          </a:p>
          <a:p>
            <a:pPr marL="0" indent="0">
              <a:buFontTx/>
              <a:buNone/>
            </a:pPr>
            <a:endParaRPr lang="en-US" baseline="0"/>
          </a:p>
          <a:p>
            <a:pPr marL="0" indent="0">
              <a:buFontTx/>
              <a:buNone/>
            </a:pPr>
            <a:r>
              <a:rPr lang="en-US" baseline="0"/>
              <a:t>- </a:t>
            </a:r>
            <a:r>
              <a:rPr lang="en-US" b="1" baseline="0"/>
              <a:t>CÁCH XÁC ĐỊNH SƠ ĐỒ TRẠNG THÁI</a:t>
            </a:r>
            <a:r>
              <a:rPr lang="en-US" baseline="0"/>
              <a:t>: </a:t>
            </a:r>
            <a:endParaRPr lang="en-US" baseline="0"/>
          </a:p>
          <a:p>
            <a:pPr marL="0" indent="0">
              <a:buFontTx/>
              <a:buNone/>
            </a:pPr>
            <a:r>
              <a:rPr lang="en-US" baseline="0"/>
              <a:t>i) tìm trạng thái; </a:t>
            </a:r>
            <a:endParaRPr lang="en-US" baseline="0"/>
          </a:p>
          <a:p>
            <a:pPr marL="0" indent="0">
              <a:buFontTx/>
              <a:buNone/>
            </a:pPr>
            <a:r>
              <a:rPr lang="en-US" baseline="0"/>
              <a:t>ii) tìm tác động, sự kiện làm trạng thái thay đổi</a:t>
            </a: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a:t>
            </a:r>
            <a:r>
              <a:rPr lang="en-US" baseline="0"/>
              <a:t> hiểu rõ hơn, xem ví dụ đăng nhập ht ATM: Sau 3 lần nhập mà k đúng PIN thì thẻ bị nuốt</a:t>
            </a: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State diagram </a:t>
            </a:r>
            <a:r>
              <a:rPr lang="en-US" dirty="0" err="1"/>
              <a:t>có</a:t>
            </a:r>
            <a:r>
              <a:rPr lang="en-US" baseline="0" dirty="0"/>
              <a:t> </a:t>
            </a:r>
            <a:r>
              <a:rPr lang="en-US" dirty="0"/>
              <a:t>7 states </a:t>
            </a:r>
            <a:r>
              <a:rPr lang="en-US" dirty="0" err="1"/>
              <a:t>nhưng</a:t>
            </a:r>
            <a:r>
              <a:rPr lang="en-US" baseline="0" dirty="0"/>
              <a:t> </a:t>
            </a:r>
            <a:r>
              <a:rPr lang="en-US" baseline="0" dirty="0" err="1"/>
              <a:t>chỉ</a:t>
            </a:r>
            <a:r>
              <a:rPr lang="en-US" baseline="0" dirty="0"/>
              <a:t> </a:t>
            </a:r>
            <a:r>
              <a:rPr lang="en-US" baseline="0" dirty="0" err="1"/>
              <a:t>có</a:t>
            </a:r>
            <a:r>
              <a:rPr lang="en-US" dirty="0"/>
              <a:t> 4 possible events (Card inserted, Enter PIN, PIN OK and PIN not OK).</a:t>
            </a:r>
            <a:endParaRPr lang="en-US" dirty="0"/>
          </a:p>
          <a:p>
            <a:pPr marL="0" indent="0">
              <a:buFontTx/>
              <a:buNone/>
            </a:pPr>
            <a:r>
              <a:rPr lang="en-US" b="1" dirty="0"/>
              <a:t>- KHÔNG</a:t>
            </a:r>
            <a:r>
              <a:rPr lang="en-US" b="1" baseline="0" dirty="0"/>
              <a:t> THỂ LIỆT KÊ HẾT TẤT CẢ TRẠNG THÁI, VÍ DỤ NHƯ HẾT GIỜ CHỜ NHẬP PIN, QUAY TRỞ LẠI TRẠNG THÁI BẮT ĐẦU KHI HẾT THỜI GIAN VÀ BỊ NHẢ THẺ,...CŨNG K THỂ LIỆT KÊ TẤT CẢ EVENT, VÍ DỤ NHƯ CANCEL KHI CHƯA NHẬP GÌ,... </a:t>
            </a:r>
            <a:endParaRPr lang="en-US" b="1" baseline="0" dirty="0"/>
          </a:p>
          <a:p>
            <a:pPr marL="0" indent="0">
              <a:buFontTx/>
              <a:buNone/>
            </a:pPr>
            <a:r>
              <a:rPr lang="en-US" i="1" baseline="0" dirty="0"/>
              <a:t>- </a:t>
            </a:r>
            <a:r>
              <a:rPr lang="en-US" i="1" baseline="0" dirty="0" err="1"/>
              <a:t>Để</a:t>
            </a:r>
            <a:r>
              <a:rPr lang="en-US" i="1" baseline="0" dirty="0"/>
              <a:t> </a:t>
            </a:r>
            <a:r>
              <a:rPr lang="en-US" i="1" baseline="0" dirty="0" err="1"/>
              <a:t>phát</a:t>
            </a:r>
            <a:r>
              <a:rPr lang="en-US" i="1" baseline="0" dirty="0"/>
              <a:t> </a:t>
            </a:r>
            <a:r>
              <a:rPr lang="en-US" i="1" baseline="0" dirty="0" err="1"/>
              <a:t>sinh</a:t>
            </a:r>
            <a:r>
              <a:rPr lang="en-US" i="1" baseline="0" dirty="0"/>
              <a:t> test case, </a:t>
            </a:r>
            <a:r>
              <a:rPr lang="en-US" i="1" baseline="0" dirty="0" err="1"/>
              <a:t>cta</a:t>
            </a:r>
            <a:r>
              <a:rPr lang="en-US" i="1" baseline="0" dirty="0"/>
              <a:t> </a:t>
            </a:r>
            <a:r>
              <a:rPr lang="en-US" i="1" baseline="0" dirty="0" err="1"/>
              <a:t>bắt</a:t>
            </a:r>
            <a:r>
              <a:rPr lang="en-US" i="1" baseline="0" dirty="0"/>
              <a:t> </a:t>
            </a:r>
            <a:r>
              <a:rPr lang="en-US" i="1" baseline="0" dirty="0" err="1"/>
              <a:t>đầu</a:t>
            </a:r>
            <a:r>
              <a:rPr lang="en-US" i="1" baseline="0" dirty="0"/>
              <a:t> </a:t>
            </a:r>
            <a:r>
              <a:rPr lang="en-US" i="1" baseline="0" dirty="0" err="1"/>
              <a:t>với</a:t>
            </a:r>
            <a:r>
              <a:rPr lang="en-US" i="1" baseline="0" dirty="0"/>
              <a:t> </a:t>
            </a:r>
            <a:r>
              <a:rPr lang="en-US" i="1" baseline="0" dirty="0" err="1"/>
              <a:t>kịch</a:t>
            </a:r>
            <a:r>
              <a:rPr lang="en-US" i="1" baseline="0" dirty="0"/>
              <a:t> </a:t>
            </a:r>
            <a:r>
              <a:rPr lang="en-US" i="1" baseline="0" dirty="0" err="1"/>
              <a:t>bản</a:t>
            </a:r>
            <a:r>
              <a:rPr lang="en-US" i="1" baseline="0" dirty="0"/>
              <a:t> </a:t>
            </a:r>
            <a:r>
              <a:rPr lang="en-US" i="1" baseline="0" dirty="0" err="1"/>
              <a:t>điển</a:t>
            </a:r>
            <a:r>
              <a:rPr lang="en-US" i="1" baseline="0" dirty="0"/>
              <a:t> </a:t>
            </a:r>
            <a:r>
              <a:rPr lang="en-US" i="1" baseline="0" dirty="0" err="1"/>
              <a:t>hình</a:t>
            </a:r>
            <a:r>
              <a:rPr lang="en-US" i="1" baseline="0" dirty="0"/>
              <a:t>:</a:t>
            </a:r>
            <a:endParaRPr lang="en-US" i="1" baseline="0" dirty="0"/>
          </a:p>
          <a:p>
            <a:pPr marL="628650" lvl="1" indent="-171450">
              <a:buFontTx/>
              <a:buChar char="-"/>
            </a:pPr>
            <a:r>
              <a:rPr lang="en-US" i="1" baseline="0" dirty="0"/>
              <a:t>The correct PIN is entered the first time: </a:t>
            </a:r>
            <a:r>
              <a:rPr lang="en-US" i="1" baseline="0" dirty="0" err="1"/>
              <a:t>tình</a:t>
            </a:r>
            <a:r>
              <a:rPr lang="en-US" i="1" baseline="0" dirty="0"/>
              <a:t> </a:t>
            </a:r>
            <a:r>
              <a:rPr lang="en-US" i="1" baseline="0" dirty="0" err="1"/>
              <a:t>huống</a:t>
            </a:r>
            <a:r>
              <a:rPr lang="en-US" i="1" baseline="0" dirty="0"/>
              <a:t> </a:t>
            </a:r>
            <a:r>
              <a:rPr lang="en-US" i="1" baseline="0" dirty="0" err="1"/>
              <a:t>bình</a:t>
            </a:r>
            <a:r>
              <a:rPr lang="en-US" i="1" baseline="0" dirty="0"/>
              <a:t> </a:t>
            </a:r>
            <a:r>
              <a:rPr lang="en-US" i="1" baseline="0" dirty="0" err="1"/>
              <a:t>thường</a:t>
            </a:r>
            <a:r>
              <a:rPr lang="en-US" i="1" baseline="0" dirty="0"/>
              <a:t>.</a:t>
            </a:r>
            <a:endParaRPr lang="en-US" i="1" baseline="0" dirty="0"/>
          </a:p>
          <a:p>
            <a:pPr marL="628650" lvl="1" indent="-171450">
              <a:buFontTx/>
              <a:buChar char="-"/>
            </a:pPr>
            <a:r>
              <a:rPr lang="en-US" i="1" baseline="0" dirty="0"/>
              <a:t>Cover every state: </a:t>
            </a:r>
            <a:r>
              <a:rPr lang="en-US" i="1" dirty="0"/>
              <a:t>enter an incorrect PIN each time, so that the system eats the card</a:t>
            </a:r>
            <a:endParaRPr lang="en-US" i="1" baseline="0" dirty="0"/>
          </a:p>
          <a:p>
            <a:pPr marL="628650" lvl="1" indent="-171450">
              <a:buFontTx/>
              <a:buChar char="-"/>
            </a:pPr>
            <a:r>
              <a:rPr lang="en-US" i="1" baseline="0" dirty="0" err="1"/>
              <a:t>Hoặc</a:t>
            </a:r>
            <a:r>
              <a:rPr lang="en-US" i="1" baseline="0" dirty="0"/>
              <a:t> Cover every transition: </a:t>
            </a:r>
            <a:r>
              <a:rPr lang="en-US" i="1" dirty="0"/>
              <a:t>the PIN was incorrect the first time but OK the second time, and another test where the PIN was correct on the third try</a:t>
            </a:r>
            <a:endParaRPr lang="en-US" i="1" baseline="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Chỉ</a:t>
            </a:r>
            <a:r>
              <a:rPr lang="en-US" baseline="0"/>
              <a:t> cần đ</a:t>
            </a:r>
            <a:r>
              <a:rPr lang="en-US"/>
              <a:t>i</a:t>
            </a:r>
            <a:r>
              <a:rPr lang="en-US" baseline="0"/>
              <a:t> qua các state ít nhất 1 lần</a:t>
            </a:r>
            <a:endParaRPr lang="en-US"/>
          </a:p>
          <a:p>
            <a:pPr marL="171450" indent="-171450">
              <a:buFontTx/>
              <a:buChar char="-"/>
            </a:pPr>
            <a:endParaRPr lang="en-US" baseline="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Chỉ</a:t>
            </a:r>
            <a:r>
              <a:rPr lang="en-US" baseline="0"/>
              <a:t> cần đ</a:t>
            </a:r>
            <a:r>
              <a:rPr lang="en-US"/>
              <a:t>i</a:t>
            </a:r>
            <a:r>
              <a:rPr lang="en-US" baseline="0"/>
              <a:t> qua các event ít nhất 1 lần</a:t>
            </a:r>
            <a:endParaRPr lang="en-US"/>
          </a:p>
          <a:p>
            <a:pPr marL="171450" indent="-171450">
              <a:buFontTx/>
              <a:buChar char="-"/>
            </a:pP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endParaRPr lang="en-US"/>
          </a:p>
          <a:p>
            <a:pPr marL="0" indent="0">
              <a:buFontTx/>
              <a:buNone/>
            </a:pPr>
            <a:r>
              <a:rPr lang="en-US"/>
              <a:t>- Là</a:t>
            </a:r>
            <a:r>
              <a:rPr lang="en-US" baseline="0"/>
              <a:t> mức bao phủ mạnh nhất và do đó là kiểu đc mong muốn nhất </a:t>
            </a:r>
            <a:r>
              <a:rPr lang="en-US" b="1" baseline="0"/>
              <a:t>nhưng KHÔNG KHẢ THI</a:t>
            </a:r>
            <a:endParaRPr lang="en-US" b="1"/>
          </a:p>
          <a:p>
            <a:pPr marL="0" indent="0">
              <a:buFontTx/>
              <a:buNone/>
            </a:pPr>
            <a:r>
              <a:rPr lang="en-US"/>
              <a:t>- </a:t>
            </a:r>
            <a:r>
              <a:rPr lang="vi-VN"/>
              <a:t>Nếu các sơ đồ chuyển trạng thái có vòng, </a:t>
            </a:r>
            <a:r>
              <a:rPr lang="en-US"/>
              <a:t>khi </a:t>
            </a:r>
            <a:r>
              <a:rPr lang="vi-VN"/>
              <a:t>đó là số con đường có thể có thể là vô hạn</a:t>
            </a:r>
            <a:endParaRPr lang="en-US"/>
          </a:p>
          <a:p>
            <a:pPr marL="171450" indent="-171450">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Chỉ</a:t>
            </a:r>
            <a:r>
              <a:rPr lang="en-US" baseline="0"/>
              <a:t> cần đ</a:t>
            </a:r>
            <a:r>
              <a:rPr lang="en-US"/>
              <a:t>i</a:t>
            </a:r>
            <a:r>
              <a:rPr lang="en-US" baseline="0"/>
              <a:t> qua các transition ít nhất 1 lần</a:t>
            </a: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 TỪ</a:t>
            </a:r>
            <a:r>
              <a:rPr lang="en-US" b="1" baseline="0" dirty="0"/>
              <a:t> SƠ ĐỒ TRẠNG THÁI, DỄ DÀNG PHÁT SINH CÁC TEST CASE CHO CÁC </a:t>
            </a:r>
            <a:r>
              <a:rPr lang="en-US" b="1" u="none" baseline="0" dirty="0"/>
              <a:t>VALID TRANSITION</a:t>
            </a:r>
            <a:r>
              <a:rPr lang="en-US" b="1" baseline="0" dirty="0"/>
              <a:t>, NHƯNG VỚI INVALID TRANSITION THÌ K DỄ NHÌN THẤY. </a:t>
            </a:r>
            <a:r>
              <a:rPr lang="en-US" dirty="0" err="1"/>
              <a:t>Sự</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phải</a:t>
            </a:r>
            <a:r>
              <a:rPr lang="en-US" baseline="0" dirty="0"/>
              <a:t> </a:t>
            </a:r>
            <a:r>
              <a:rPr lang="en-US" baseline="0" dirty="0" err="1"/>
              <a:t>sd</a:t>
            </a:r>
            <a:r>
              <a:rPr lang="en-US" baseline="0" dirty="0"/>
              <a:t> </a:t>
            </a:r>
            <a:r>
              <a:rPr lang="en-US" b="0" baseline="0" dirty="0" err="1"/>
              <a:t>bảng</a:t>
            </a:r>
            <a:r>
              <a:rPr lang="en-US" b="0" baseline="0" dirty="0"/>
              <a:t> </a:t>
            </a:r>
            <a:r>
              <a:rPr lang="en-US" b="0" baseline="0" dirty="0" err="1"/>
              <a:t>trạng</a:t>
            </a:r>
            <a:r>
              <a:rPr lang="en-US" b="0" baseline="0" dirty="0"/>
              <a:t> </a:t>
            </a:r>
            <a:r>
              <a:rPr lang="en-US" b="0" baseline="0" dirty="0" err="1"/>
              <a:t>thái</a:t>
            </a:r>
            <a:r>
              <a:rPr lang="en-US" b="0" baseline="0" dirty="0"/>
              <a:t> </a:t>
            </a:r>
            <a:r>
              <a:rPr lang="en-US" baseline="0" dirty="0" err="1"/>
              <a:t>làm</a:t>
            </a:r>
            <a:r>
              <a:rPr lang="en-US" baseline="0" dirty="0"/>
              <a:t> 1 </a:t>
            </a:r>
            <a:r>
              <a:rPr lang="en-US" baseline="0" dirty="0" err="1"/>
              <a:t>bước</a:t>
            </a:r>
            <a:r>
              <a:rPr lang="en-US" baseline="0" dirty="0"/>
              <a:t> </a:t>
            </a:r>
            <a:r>
              <a:rPr lang="en-US" baseline="0" dirty="0" err="1"/>
              <a:t>trung</a:t>
            </a:r>
            <a:r>
              <a:rPr lang="en-US" baseline="0" dirty="0"/>
              <a:t> </a:t>
            </a:r>
            <a:r>
              <a:rPr lang="en-US" baseline="0" dirty="0" err="1"/>
              <a:t>gian</a:t>
            </a:r>
            <a:r>
              <a:rPr lang="en-US" baseline="0" dirty="0"/>
              <a:t>: </a:t>
            </a:r>
            <a:r>
              <a:rPr lang="en-US" baseline="0" dirty="0" err="1"/>
              <a:t>để</a:t>
            </a:r>
            <a:r>
              <a:rPr lang="en-US" baseline="0" dirty="0"/>
              <a:t> </a:t>
            </a:r>
            <a:r>
              <a:rPr lang="en-US" baseline="0" dirty="0" err="1"/>
              <a:t>dễ</a:t>
            </a:r>
            <a:r>
              <a:rPr lang="en-US" baseline="0" dirty="0"/>
              <a:t> </a:t>
            </a:r>
            <a:r>
              <a:rPr lang="en-US" baseline="0" dirty="0" err="1"/>
              <a:t>nhận</a:t>
            </a:r>
            <a:r>
              <a:rPr lang="en-US" baseline="0" dirty="0"/>
              <a:t> </a:t>
            </a:r>
            <a:r>
              <a:rPr lang="en-US" baseline="0" dirty="0" err="1"/>
              <a:t>ra</a:t>
            </a:r>
            <a:r>
              <a:rPr lang="en-US" baseline="0" dirty="0"/>
              <a:t> </a:t>
            </a:r>
            <a:r>
              <a:rPr lang="en-US" baseline="0" dirty="0" err="1"/>
              <a:t>các</a:t>
            </a:r>
            <a:r>
              <a:rPr lang="en-US" baseline="0" dirty="0"/>
              <a:t> negative test (</a:t>
            </a:r>
            <a:r>
              <a:rPr lang="en-US" baseline="0" dirty="0" err="1"/>
              <a:t>hoặc</a:t>
            </a:r>
            <a:r>
              <a:rPr lang="en-US" baseline="0" dirty="0"/>
              <a:t> invalid transitions) </a:t>
            </a:r>
            <a:r>
              <a:rPr lang="en-US" baseline="0" dirty="0" err="1"/>
              <a:t>và</a:t>
            </a:r>
            <a:r>
              <a:rPr lang="en-US" baseline="0" dirty="0"/>
              <a:t> </a:t>
            </a:r>
            <a:r>
              <a:rPr lang="en-US" baseline="0" dirty="0" err="1"/>
              <a:t>cả</a:t>
            </a:r>
            <a:r>
              <a:rPr lang="en-US" baseline="0" dirty="0"/>
              <a:t> </a:t>
            </a:r>
            <a:r>
              <a:rPr lang="en-US" baseline="0" dirty="0" err="1"/>
              <a:t>các</a:t>
            </a:r>
            <a:r>
              <a:rPr lang="en-US" baseline="0" dirty="0"/>
              <a:t> valid transition. </a:t>
            </a:r>
            <a:r>
              <a:rPr lang="en-US" b="1" baseline="0" dirty="0" err="1"/>
              <a:t>Cách</a:t>
            </a:r>
            <a:r>
              <a:rPr lang="en-US" b="1" baseline="0" dirty="0"/>
              <a:t> </a:t>
            </a:r>
            <a:r>
              <a:rPr lang="en-US" b="1" baseline="0" dirty="0" err="1"/>
              <a:t>tạo</a:t>
            </a:r>
            <a:r>
              <a:rPr lang="en-US" b="1" baseline="0" dirty="0"/>
              <a:t> </a:t>
            </a:r>
            <a:r>
              <a:rPr lang="en-US" b="1" baseline="0" dirty="0" err="1"/>
              <a:t>bảng</a:t>
            </a:r>
            <a:r>
              <a:rPr lang="en-US" b="1" baseline="0" dirty="0"/>
              <a:t> </a:t>
            </a:r>
            <a:r>
              <a:rPr lang="en-US" b="1" baseline="0" dirty="0" err="1"/>
              <a:t>trạng</a:t>
            </a:r>
            <a:r>
              <a:rPr lang="en-US" b="1" baseline="0" dirty="0"/>
              <a:t> </a:t>
            </a:r>
            <a:r>
              <a:rPr lang="en-US" b="1" baseline="0" dirty="0" err="1"/>
              <a:t>thái</a:t>
            </a:r>
            <a:r>
              <a:rPr lang="en-US" b="1" baseline="0" dirty="0"/>
              <a:t> (state table). </a:t>
            </a:r>
            <a:endParaRPr lang="en-US" b="1" baseline="0" dirty="0"/>
          </a:p>
          <a:p>
            <a:pPr marL="457200" lvl="1" indent="0">
              <a:buFontTx/>
              <a:buNone/>
            </a:pPr>
            <a:r>
              <a:rPr lang="en-US" baseline="0" dirty="0"/>
              <a:t>+ ...</a:t>
            </a:r>
            <a:endParaRPr lang="en-US" baseline="0" dirty="0"/>
          </a:p>
          <a:p>
            <a:pPr marL="457200" lvl="1" indent="0">
              <a:buFontTx/>
              <a:buNone/>
            </a:pPr>
            <a:r>
              <a:rPr lang="en-US" b="1" baseline="0" dirty="0"/>
              <a:t>+ </a:t>
            </a:r>
            <a:r>
              <a:rPr lang="en-US" b="1" baseline="0" dirty="0" err="1"/>
              <a:t>Mỗi</a:t>
            </a:r>
            <a:r>
              <a:rPr lang="en-US" b="1" baseline="0" dirty="0"/>
              <a:t> ô </a:t>
            </a:r>
            <a:r>
              <a:rPr lang="en-US" b="1" baseline="0" dirty="0" err="1"/>
              <a:t>là</a:t>
            </a:r>
            <a:r>
              <a:rPr lang="en-US" b="1" baseline="0" dirty="0"/>
              <a:t> </a:t>
            </a:r>
            <a:r>
              <a:rPr lang="en-US" b="1" baseline="0" dirty="0" err="1"/>
              <a:t>sự</a:t>
            </a:r>
            <a:r>
              <a:rPr lang="en-US" b="1" baseline="0" dirty="0"/>
              <a:t> </a:t>
            </a:r>
            <a:r>
              <a:rPr lang="en-US" b="1" baseline="0" dirty="0" err="1"/>
              <a:t>kết</a:t>
            </a:r>
            <a:r>
              <a:rPr lang="en-US" b="1" baseline="0" dirty="0"/>
              <a:t> </a:t>
            </a:r>
            <a:r>
              <a:rPr lang="en-US" b="1" baseline="0" dirty="0" err="1"/>
              <a:t>hợp</a:t>
            </a:r>
            <a:r>
              <a:rPr lang="en-US" b="1" baseline="0" dirty="0"/>
              <a:t> </a:t>
            </a:r>
            <a:r>
              <a:rPr lang="en-US" b="1" baseline="0" dirty="0" err="1"/>
              <a:t>của</a:t>
            </a:r>
            <a:r>
              <a:rPr lang="en-US" b="1" baseline="0" dirty="0"/>
              <a:t> </a:t>
            </a:r>
            <a:r>
              <a:rPr lang="en-US" b="1" baseline="0" dirty="0" err="1"/>
              <a:t>cặp</a:t>
            </a:r>
            <a:r>
              <a:rPr lang="en-US" b="1" baseline="0" dirty="0"/>
              <a:t> state-event, </a:t>
            </a:r>
            <a:r>
              <a:rPr lang="en-US" baseline="0" dirty="0" err="1"/>
              <a:t>nội</a:t>
            </a:r>
            <a:r>
              <a:rPr lang="en-US" baseline="0" dirty="0"/>
              <a:t> dung </a:t>
            </a:r>
            <a:r>
              <a:rPr lang="en-US" baseline="0" dirty="0" err="1"/>
              <a:t>của</a:t>
            </a:r>
            <a:r>
              <a:rPr lang="en-US" baseline="0" dirty="0"/>
              <a:t> ô </a:t>
            </a:r>
            <a:r>
              <a:rPr lang="en-US" baseline="0" dirty="0" err="1"/>
              <a:t>là</a:t>
            </a:r>
            <a:r>
              <a:rPr lang="en-US" baseline="0" dirty="0"/>
              <a:t> </a:t>
            </a:r>
            <a:r>
              <a:rPr lang="en-US" b="0" baseline="0" dirty="0"/>
              <a:t>TRẠNG THÁI MỚI SẼ CHUYỂN ĐẾN KHI CÓ EVENT XẢY RA VỚI STATE  TƯƠNG ỨNG. </a:t>
            </a:r>
            <a:endParaRPr lang="en-US" b="0" baseline="0" dirty="0"/>
          </a:p>
          <a:p>
            <a:pPr marL="914400" lvl="2" indent="0">
              <a:buFontTx/>
              <a:buNone/>
            </a:pPr>
            <a:r>
              <a:rPr lang="en-US" baseline="0" dirty="0"/>
              <a:t>* </a:t>
            </a:r>
            <a:r>
              <a:rPr lang="en-US" baseline="0" dirty="0" err="1"/>
              <a:t>Kết</a:t>
            </a:r>
            <a:r>
              <a:rPr lang="en-US" baseline="0" dirty="0"/>
              <a:t> </a:t>
            </a:r>
            <a:r>
              <a:rPr lang="en-US" baseline="0" dirty="0" err="1"/>
              <a:t>quả</a:t>
            </a:r>
            <a:r>
              <a:rPr lang="en-US" baseline="0" dirty="0"/>
              <a:t> </a:t>
            </a:r>
            <a:r>
              <a:rPr lang="en-US" baseline="0" dirty="0" err="1"/>
              <a:t>là</a:t>
            </a:r>
            <a:r>
              <a:rPr lang="en-US" baseline="0" dirty="0"/>
              <a:t> </a:t>
            </a:r>
            <a:r>
              <a:rPr lang="en-US" baseline="0" dirty="0" err="1"/>
              <a:t>sẽ</a:t>
            </a:r>
            <a:r>
              <a:rPr lang="en-US" baseline="0" dirty="0"/>
              <a:t> </a:t>
            </a:r>
            <a:r>
              <a:rPr lang="en-US" baseline="0" dirty="0" err="1"/>
              <a:t>có</a:t>
            </a:r>
            <a:r>
              <a:rPr lang="en-US" baseline="0" dirty="0"/>
              <a:t> </a:t>
            </a:r>
            <a:r>
              <a:rPr lang="en-US" baseline="0" dirty="0" err="1"/>
              <a:t>những</a:t>
            </a:r>
            <a:r>
              <a:rPr lang="en-US" baseline="0" dirty="0"/>
              <a:t> ô </a:t>
            </a:r>
            <a:r>
              <a:rPr lang="en-US" baseline="0" dirty="0" err="1"/>
              <a:t>với</a:t>
            </a:r>
            <a:r>
              <a:rPr lang="en-US" baseline="0" dirty="0"/>
              <a:t> </a:t>
            </a:r>
            <a:r>
              <a:rPr lang="en-US" baseline="0" dirty="0" err="1"/>
              <a:t>những</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xảy</a:t>
            </a:r>
            <a:r>
              <a:rPr lang="en-US" baseline="0" dirty="0"/>
              <a:t> </a:t>
            </a:r>
            <a:r>
              <a:rPr lang="en-US" baseline="0" dirty="0" err="1"/>
              <a:t>ra</a:t>
            </a:r>
            <a:r>
              <a:rPr lang="en-US" baseline="0" dirty="0"/>
              <a:t> </a:t>
            </a:r>
            <a:r>
              <a:rPr lang="en-US" baseline="0" dirty="0" err="1"/>
              <a:t>với</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hiện</a:t>
            </a:r>
            <a:r>
              <a:rPr lang="en-US" baseline="0" dirty="0"/>
              <a:t> </a:t>
            </a:r>
            <a:r>
              <a:rPr lang="en-US" baseline="0" dirty="0" err="1"/>
              <a:t>tại</a:t>
            </a:r>
            <a:r>
              <a:rPr lang="en-US" baseline="0" dirty="0"/>
              <a:t>. </a:t>
            </a:r>
            <a:r>
              <a:rPr lang="en-US" baseline="0" dirty="0" err="1"/>
              <a:t>Đó</a:t>
            </a:r>
            <a:r>
              <a:rPr lang="en-US" baseline="0" dirty="0"/>
              <a:t> </a:t>
            </a:r>
            <a:r>
              <a:rPr lang="en-US" baseline="0" dirty="0" err="1"/>
              <a:t>chính</a:t>
            </a:r>
            <a:r>
              <a:rPr lang="en-US" baseline="0" dirty="0"/>
              <a:t> </a:t>
            </a:r>
            <a:r>
              <a:rPr lang="en-US" baseline="0" dirty="0" err="1"/>
              <a:t>là</a:t>
            </a:r>
            <a:r>
              <a:rPr lang="en-US" baseline="0" dirty="0"/>
              <a:t> </a:t>
            </a:r>
            <a:r>
              <a:rPr lang="en-US" baseline="0" dirty="0" err="1"/>
              <a:t>các</a:t>
            </a:r>
            <a:r>
              <a:rPr lang="en-US" baseline="0" dirty="0"/>
              <a:t> negative test conditions.</a:t>
            </a:r>
            <a:endParaRPr lang="en-US" baseline="0" dirty="0"/>
          </a:p>
          <a:p>
            <a:pPr marL="914400" lvl="2" indent="0">
              <a:buFontTx/>
              <a:buNone/>
            </a:pPr>
            <a:r>
              <a:rPr lang="en-US" b="1" baseline="0" dirty="0"/>
              <a:t>* Do </a:t>
            </a:r>
            <a:r>
              <a:rPr lang="en-US" b="1" baseline="0" dirty="0" err="1"/>
              <a:t>đó</a:t>
            </a:r>
            <a:r>
              <a:rPr lang="en-US" b="1" baseline="0" dirty="0"/>
              <a:t> </a:t>
            </a:r>
            <a:r>
              <a:rPr lang="en-US" b="1" baseline="0" dirty="0" err="1"/>
              <a:t>nên</a:t>
            </a:r>
            <a:r>
              <a:rPr lang="en-US" b="1" baseline="0" dirty="0"/>
              <a:t> </a:t>
            </a:r>
            <a:r>
              <a:rPr lang="en-US" b="1" baseline="0" dirty="0" err="1"/>
              <a:t>sd</a:t>
            </a:r>
            <a:r>
              <a:rPr lang="en-US" b="1" baseline="0" dirty="0"/>
              <a:t> </a:t>
            </a:r>
            <a:r>
              <a:rPr lang="en-US" b="1" baseline="0" dirty="0" err="1"/>
              <a:t>bảng</a:t>
            </a:r>
            <a:r>
              <a:rPr lang="en-US" b="1" baseline="0" dirty="0"/>
              <a:t> </a:t>
            </a:r>
            <a:r>
              <a:rPr lang="en-US" b="1" baseline="0" dirty="0" err="1"/>
              <a:t>trạng</a:t>
            </a:r>
            <a:r>
              <a:rPr lang="en-US" b="1" baseline="0" dirty="0"/>
              <a:t> </a:t>
            </a:r>
            <a:r>
              <a:rPr lang="en-US" b="1" baseline="0" dirty="0" err="1"/>
              <a:t>thái</a:t>
            </a:r>
            <a:r>
              <a:rPr lang="en-US" b="1" baseline="0" dirty="0"/>
              <a:t> </a:t>
            </a:r>
            <a:r>
              <a:rPr lang="en-US" b="1" baseline="0" dirty="0" err="1"/>
              <a:t>vì</a:t>
            </a:r>
            <a:r>
              <a:rPr lang="en-US" b="1" baseline="0" dirty="0"/>
              <a:t> </a:t>
            </a:r>
            <a:r>
              <a:rPr lang="en-US" b="1" baseline="0" dirty="0" err="1"/>
              <a:t>nó</a:t>
            </a:r>
            <a:r>
              <a:rPr lang="en-US" b="1" baseline="0" dirty="0"/>
              <a:t> </a:t>
            </a:r>
            <a:r>
              <a:rPr lang="en-US" b="1" baseline="0" dirty="0" err="1"/>
              <a:t>liệt</a:t>
            </a:r>
            <a:r>
              <a:rPr lang="en-US" b="1" baseline="0" dirty="0"/>
              <a:t> </a:t>
            </a:r>
            <a:r>
              <a:rPr lang="en-US" b="1" baseline="0" dirty="0" err="1"/>
              <a:t>kê</a:t>
            </a:r>
            <a:r>
              <a:rPr lang="en-US" b="1" baseline="0" dirty="0"/>
              <a:t> </a:t>
            </a:r>
            <a:r>
              <a:rPr lang="en-US" b="1" baseline="0" dirty="0" err="1"/>
              <a:t>tất</a:t>
            </a:r>
            <a:r>
              <a:rPr lang="en-US" b="1" baseline="0" dirty="0"/>
              <a:t> </a:t>
            </a:r>
            <a:r>
              <a:rPr lang="en-US" b="1" baseline="0" dirty="0" err="1"/>
              <a:t>cả</a:t>
            </a:r>
            <a:r>
              <a:rPr lang="en-US" b="1" baseline="0" dirty="0"/>
              <a:t> </a:t>
            </a:r>
            <a:r>
              <a:rPr lang="en-US" b="1" baseline="0" dirty="0" err="1"/>
              <a:t>các</a:t>
            </a:r>
            <a:r>
              <a:rPr lang="en-US" b="1" baseline="0" dirty="0"/>
              <a:t> </a:t>
            </a:r>
            <a:r>
              <a:rPr lang="en-US" b="1" baseline="0" dirty="0" err="1"/>
              <a:t>trường</a:t>
            </a:r>
            <a:r>
              <a:rPr lang="en-US" b="1" baseline="0" dirty="0"/>
              <a:t> </a:t>
            </a:r>
            <a:r>
              <a:rPr lang="en-US" b="1" baseline="0" dirty="0" err="1"/>
              <a:t>hợp</a:t>
            </a:r>
            <a:r>
              <a:rPr lang="en-US" b="1" baseline="0" dirty="0"/>
              <a:t> </a:t>
            </a:r>
            <a:r>
              <a:rPr lang="en-US" b="1" baseline="0" dirty="0" err="1"/>
              <a:t>chuyển</a:t>
            </a:r>
            <a:r>
              <a:rPr lang="en-US" b="1" baseline="0" dirty="0"/>
              <a:t> </a:t>
            </a:r>
            <a:r>
              <a:rPr lang="en-US" b="1" baseline="0" dirty="0" err="1"/>
              <a:t>trạng</a:t>
            </a:r>
            <a:r>
              <a:rPr lang="en-US" b="1" baseline="0" dirty="0"/>
              <a:t> </a:t>
            </a:r>
            <a:r>
              <a:rPr lang="en-US" b="1" baseline="0" dirty="0" err="1"/>
              <a:t>thái</a:t>
            </a:r>
            <a:r>
              <a:rPr lang="en-US" b="1" baseline="0" dirty="0"/>
              <a:t> </a:t>
            </a:r>
            <a:r>
              <a:rPr lang="en-US" b="1" baseline="0" dirty="0" err="1"/>
              <a:t>có</a:t>
            </a:r>
            <a:r>
              <a:rPr lang="en-US" b="1" baseline="0" dirty="0"/>
              <a:t> </a:t>
            </a:r>
            <a:r>
              <a:rPr lang="en-US" b="1" baseline="0" dirty="0" err="1"/>
              <a:t>thể</a:t>
            </a:r>
            <a:r>
              <a:rPr lang="en-US" b="1" baseline="0" dirty="0"/>
              <a:t>, k </a:t>
            </a:r>
            <a:r>
              <a:rPr lang="en-US" b="1" baseline="0" dirty="0" err="1"/>
              <a:t>phải</a:t>
            </a:r>
            <a:r>
              <a:rPr lang="en-US" b="1" baseline="0" dirty="0"/>
              <a:t> </a:t>
            </a:r>
            <a:r>
              <a:rPr lang="en-US" b="1" baseline="0" dirty="0" err="1"/>
              <a:t>chỉ</a:t>
            </a:r>
            <a:r>
              <a:rPr lang="en-US" b="1" baseline="0" dirty="0"/>
              <a:t> </a:t>
            </a:r>
            <a:r>
              <a:rPr lang="en-US" b="1" baseline="0" dirty="0" err="1"/>
              <a:t>với</a:t>
            </a:r>
            <a:r>
              <a:rPr lang="en-US" b="1" baseline="0" dirty="0"/>
              <a:t> transition </a:t>
            </a:r>
            <a:r>
              <a:rPr lang="en-US" b="1" baseline="0" dirty="0" err="1"/>
              <a:t>hợp</a:t>
            </a:r>
            <a:r>
              <a:rPr lang="en-US" b="1" baseline="0" dirty="0"/>
              <a:t> </a:t>
            </a:r>
            <a:r>
              <a:rPr lang="en-US" b="1" baseline="0" dirty="0" err="1"/>
              <a:t>lệ</a:t>
            </a:r>
            <a:endParaRPr lang="en-US" b="1" baseline="0" dirty="0"/>
          </a:p>
          <a:p>
            <a:pPr marL="914400" lvl="2" indent="0">
              <a:buFontTx/>
              <a:buNone/>
            </a:pPr>
            <a:r>
              <a:rPr lang="en-US" b="1" baseline="0" dirty="0"/>
              <a:t>* </a:t>
            </a:r>
            <a:r>
              <a:rPr lang="en-US" b="1" baseline="0" dirty="0" err="1"/>
              <a:t>Nên</a:t>
            </a:r>
            <a:r>
              <a:rPr lang="en-US" b="1" baseline="0" dirty="0"/>
              <a:t> </a:t>
            </a:r>
            <a:r>
              <a:rPr lang="en-US" b="1" baseline="0" dirty="0" err="1"/>
              <a:t>sd</a:t>
            </a:r>
            <a:r>
              <a:rPr lang="en-US" b="1" baseline="0" dirty="0"/>
              <a:t> </a:t>
            </a:r>
            <a:r>
              <a:rPr lang="en-US" b="1" baseline="0" dirty="0" err="1"/>
              <a:t>bảng</a:t>
            </a:r>
            <a:r>
              <a:rPr lang="en-US" b="1" baseline="0" dirty="0"/>
              <a:t> </a:t>
            </a:r>
            <a:r>
              <a:rPr lang="en-US" b="1" baseline="0" dirty="0" err="1"/>
              <a:t>trạng</a:t>
            </a:r>
            <a:r>
              <a:rPr lang="en-US" b="1" baseline="0" dirty="0"/>
              <a:t> </a:t>
            </a:r>
            <a:r>
              <a:rPr lang="en-US" b="1" baseline="0" dirty="0" err="1"/>
              <a:t>thái</a:t>
            </a:r>
            <a:r>
              <a:rPr lang="en-US" b="1" baseline="0" dirty="0"/>
              <a:t> </a:t>
            </a:r>
            <a:r>
              <a:rPr lang="en-US" b="1" baseline="0" dirty="0" err="1"/>
              <a:t>để</a:t>
            </a:r>
            <a:r>
              <a:rPr lang="en-US" b="1" baseline="0" dirty="0"/>
              <a:t> </a:t>
            </a:r>
            <a:r>
              <a:rPr lang="en-US" b="1" baseline="0" dirty="0" err="1"/>
              <a:t>tìm</a:t>
            </a:r>
            <a:r>
              <a:rPr lang="en-US" b="1" baseline="0" dirty="0"/>
              <a:t> test-case </a:t>
            </a:r>
            <a:r>
              <a:rPr lang="en-US" b="1" baseline="0" dirty="0" err="1"/>
              <a:t>cho</a:t>
            </a:r>
            <a:r>
              <a:rPr lang="en-US" b="1" baseline="0" dirty="0"/>
              <a:t> </a:t>
            </a:r>
            <a:r>
              <a:rPr lang="en-US" b="1" baseline="0" dirty="0" err="1"/>
              <a:t>cả</a:t>
            </a:r>
            <a:r>
              <a:rPr lang="en-US" b="1" baseline="0" dirty="0"/>
              <a:t> valid </a:t>
            </a:r>
            <a:r>
              <a:rPr lang="en-US" b="1" baseline="0" dirty="0" err="1"/>
              <a:t>và</a:t>
            </a:r>
            <a:r>
              <a:rPr lang="en-US" b="1" baseline="0" dirty="0"/>
              <a:t> invalid, </a:t>
            </a:r>
            <a:r>
              <a:rPr lang="en-US" b="1" baseline="0" dirty="0" err="1"/>
              <a:t>vì</a:t>
            </a:r>
            <a:r>
              <a:rPr lang="en-US" b="1" baseline="0" dirty="0"/>
              <a:t> </a:t>
            </a:r>
            <a:r>
              <a:rPr lang="en-US" b="1" baseline="0" dirty="0" err="1"/>
              <a:t>dễ</a:t>
            </a:r>
            <a:r>
              <a:rPr lang="en-US" b="1" baseline="0" dirty="0"/>
              <a:t> </a:t>
            </a:r>
            <a:r>
              <a:rPr lang="en-US" b="1" baseline="0" dirty="0" err="1"/>
              <a:t>làm</a:t>
            </a:r>
            <a:r>
              <a:rPr lang="en-US" b="1" baseline="0" dirty="0"/>
              <a:t> </a:t>
            </a:r>
            <a:r>
              <a:rPr lang="en-US" b="1" baseline="0" dirty="0" err="1"/>
              <a:t>và</a:t>
            </a:r>
            <a:r>
              <a:rPr lang="en-US" b="1" baseline="0" dirty="0"/>
              <a:t> </a:t>
            </a:r>
            <a:r>
              <a:rPr lang="en-US" b="1" baseline="0" dirty="0" err="1"/>
              <a:t>ít</a:t>
            </a:r>
            <a:r>
              <a:rPr lang="en-US" b="1" baseline="0" dirty="0"/>
              <a:t> </a:t>
            </a:r>
            <a:r>
              <a:rPr lang="en-US" b="1" baseline="0" dirty="0" err="1"/>
              <a:t>lỗi</a:t>
            </a:r>
            <a:r>
              <a:rPr lang="en-US" b="1" baseline="0" dirty="0"/>
              <a:t> </a:t>
            </a:r>
            <a:r>
              <a:rPr lang="en-US" b="1" baseline="0" dirty="0" err="1"/>
              <a:t>hơn</a:t>
            </a:r>
            <a:endParaRPr lang="en-US" b="1" baseline="0" dirty="0"/>
          </a:p>
          <a:p>
            <a:pPr marL="0" lvl="0" indent="0">
              <a:buFontTx/>
              <a:buNone/>
            </a:pPr>
            <a:r>
              <a:rPr lang="en-US" b="0" baseline="0" dirty="0"/>
              <a:t>- ...</a:t>
            </a:r>
            <a:endParaRPr lang="en-US" b="0" baseline="0" dirty="0"/>
          </a:p>
          <a:p>
            <a:pPr marL="0" marR="0" lvl="2" indent="0" algn="l" defTabSz="914400" rtl="0" eaLnBrk="1" fontAlgn="auto" latinLnBrk="0" hangingPunct="1">
              <a:lnSpc>
                <a:spcPct val="100000"/>
              </a:lnSpc>
              <a:spcBef>
                <a:spcPts val="0"/>
              </a:spcBef>
              <a:spcAft>
                <a:spcPts val="0"/>
              </a:spcAft>
              <a:buClrTx/>
              <a:buSzTx/>
              <a:buFontTx/>
              <a:buNone/>
              <a:defRPr/>
            </a:pPr>
            <a:r>
              <a:rPr lang="en-US" baseline="0" dirty="0"/>
              <a:t>- (</a:t>
            </a:r>
            <a:r>
              <a:rPr lang="en-US" sz="1200" dirty="0"/>
              <a:t>Negative tests: </a:t>
            </a:r>
            <a:r>
              <a:rPr lang="en-US" sz="1200" dirty="0" err="1"/>
              <a:t>thiết</a:t>
            </a:r>
            <a:r>
              <a:rPr lang="en-US" sz="1200" dirty="0"/>
              <a:t> </a:t>
            </a:r>
            <a:r>
              <a:rPr lang="en-US" sz="1200" dirty="0" err="1"/>
              <a:t>kế</a:t>
            </a:r>
            <a:r>
              <a:rPr lang="en-US" sz="1200" dirty="0"/>
              <a:t> </a:t>
            </a:r>
            <a:r>
              <a:rPr lang="en-US" sz="1200" dirty="0" err="1"/>
              <a:t>các</a:t>
            </a:r>
            <a:r>
              <a:rPr lang="en-US" sz="1200" dirty="0"/>
              <a:t> test cases </a:t>
            </a:r>
            <a:r>
              <a:rPr lang="en-US" sz="1200" dirty="0" err="1"/>
              <a:t>nhằm</a:t>
            </a:r>
            <a:r>
              <a:rPr lang="en-US" sz="1200" dirty="0"/>
              <a:t> </a:t>
            </a:r>
            <a:r>
              <a:rPr lang="en-US" sz="1200" dirty="0" err="1"/>
              <a:t>cố</a:t>
            </a:r>
            <a:r>
              <a:rPr lang="en-US" sz="1200" dirty="0"/>
              <a:t> </a:t>
            </a:r>
            <a:r>
              <a:rPr lang="en-US" sz="1200" dirty="0" err="1"/>
              <a:t>chuyển</a:t>
            </a:r>
            <a:r>
              <a:rPr lang="en-US" sz="1200" dirty="0"/>
              <a:t> </a:t>
            </a:r>
            <a:r>
              <a:rPr lang="en-US" sz="1200" dirty="0" err="1"/>
              <a:t>đổi</a:t>
            </a:r>
            <a:r>
              <a:rPr lang="en-US" sz="1200" dirty="0"/>
              <a:t> </a:t>
            </a:r>
            <a:r>
              <a:rPr lang="en-US" sz="1200" dirty="0" err="1"/>
              <a:t>trạng</a:t>
            </a:r>
            <a:r>
              <a:rPr lang="en-US" sz="1200" dirty="0"/>
              <a:t> </a:t>
            </a:r>
            <a:r>
              <a:rPr lang="en-US" sz="1200" dirty="0" err="1"/>
              <a:t>thái</a:t>
            </a:r>
            <a:r>
              <a:rPr lang="en-US" sz="1200" dirty="0"/>
              <a:t> </a:t>
            </a:r>
            <a:r>
              <a:rPr lang="en-US" sz="1200" dirty="0" err="1"/>
              <a:t>một</a:t>
            </a:r>
            <a:r>
              <a:rPr lang="en-US" sz="1200" dirty="0"/>
              <a:t> </a:t>
            </a:r>
            <a:r>
              <a:rPr lang="en-US" sz="1200" dirty="0" err="1"/>
              <a:t>cách</a:t>
            </a:r>
            <a:r>
              <a:rPr lang="en-US" sz="1200" dirty="0"/>
              <a:t> </a:t>
            </a:r>
            <a:r>
              <a:rPr lang="en-US" sz="1200" dirty="0" err="1"/>
              <a:t>bất</a:t>
            </a:r>
            <a:r>
              <a:rPr lang="en-US" sz="1200" dirty="0"/>
              <a:t> </a:t>
            </a:r>
            <a:r>
              <a:rPr lang="en-US" sz="1200" dirty="0" err="1"/>
              <a:t>hợp</a:t>
            </a:r>
            <a:r>
              <a:rPr lang="en-US" sz="1200" dirty="0"/>
              <a:t> </a:t>
            </a:r>
            <a:r>
              <a:rPr lang="en-US" sz="1200" dirty="0" err="1"/>
              <a:t>lệ</a:t>
            </a:r>
            <a:r>
              <a:rPr lang="en-US" sz="1200" dirty="0"/>
              <a:t>)</a:t>
            </a:r>
            <a:endParaRPr lang="en-US" dirty="0"/>
          </a:p>
          <a:p>
            <a:pPr marL="171450" indent="-171450">
              <a:buFontTx/>
              <a:buChar char="-"/>
            </a:pP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Gộp Enter PIN và (PIN OK; PIN not OK) </a:t>
            </a:r>
            <a:r>
              <a:rPr lang="en-US" b="1" baseline="0">
                <a:sym typeface="Wingdings" panose="05000000000000000000" pitchFamily="2" charset="2"/>
              </a:rPr>
              <a:t>nên b</a:t>
            </a:r>
            <a:r>
              <a:rPr lang="en-US" b="1" baseline="0"/>
              <a:t>ỏ qua </a:t>
            </a:r>
            <a:r>
              <a:rPr lang="en-US" sz="1200" b="1" kern="1200">
                <a:solidFill>
                  <a:schemeClr val="tx1"/>
                </a:solidFill>
                <a:latin typeface="+mn-lt"/>
                <a:ea typeface="+mn-ea"/>
                <a:cs typeface="+mn-cs"/>
              </a:rPr>
              <a:t>Wait for PIN</a:t>
            </a:r>
            <a:endParaRPr lang="en-US"/>
          </a:p>
          <a:p>
            <a:r>
              <a:rPr lang="en-US"/>
              <a:t>+ Lists the states in the first column and the possible inputs across the top row. </a:t>
            </a:r>
            <a:endParaRPr lang="en-US"/>
          </a:p>
          <a:p>
            <a:r>
              <a:rPr lang="en-US"/>
              <a:t>+ If the system is in State 1, inserting a card will take it to State 2. </a:t>
            </a:r>
            <a:endParaRPr lang="en-US"/>
          </a:p>
          <a:p>
            <a:r>
              <a:rPr lang="en-US"/>
              <a:t>+ If we are in State 2, and a valid PIN is entered, we go to State 6 to access the account. </a:t>
            </a:r>
            <a:endParaRPr lang="en-US"/>
          </a:p>
          <a:p>
            <a:r>
              <a:rPr lang="en-US"/>
              <a:t>+ In State 2 if we enter an invalid PIN, we go to State 3. </a:t>
            </a:r>
            <a:endParaRPr lang="en-US"/>
          </a:p>
          <a:p>
            <a:r>
              <a:rPr lang="en-US"/>
              <a:t>+ WE HAVE PUT A </a:t>
            </a:r>
            <a:r>
              <a:rPr lang="en-US" b="1"/>
              <a:t>DASH</a:t>
            </a:r>
            <a:r>
              <a:rPr lang="en-US"/>
              <a:t> IN THE CELLS THAT SHOULD BE IMPOSSIBLE, I.E. THEY REPRESENT INVALID TRANSITIONS FROM THAT STATE. </a:t>
            </a:r>
            <a:endParaRPr lang="en-US"/>
          </a:p>
          <a:p>
            <a:r>
              <a:rPr lang="en-US"/>
              <a:t>+ We have put a </a:t>
            </a:r>
            <a:r>
              <a:rPr lang="en-US" b="1"/>
              <a:t>question mark </a:t>
            </a:r>
            <a:r>
              <a:rPr lang="en-US"/>
              <a:t>for two cells, where we enter either a valid or invalid PIN when we are accessing the account</a:t>
            </a:r>
            <a:r>
              <a:rPr lang="en-US" baseline="0"/>
              <a:t> (vd/ TH: PIN là 500000)</a:t>
            </a:r>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Phải</a:t>
            </a:r>
            <a:r>
              <a:rPr lang="en-US" baseline="0"/>
              <a:t> chọn lọc, ưu tiên test case, ko cần kt những gì hoàn toàn ko thể xảy ra ở thực tế.</a:t>
            </a:r>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Bài</a:t>
            </a:r>
            <a:r>
              <a:rPr lang="en-US" baseline="0"/>
              <a:t> tập giỏ hàng:</a:t>
            </a:r>
            <a:endParaRPr lang="en-US" baseline="0"/>
          </a:p>
          <a:p>
            <a:r>
              <a:rPr lang="vi-VN" sz="1200" b="0" i="0" kern="1200">
                <a:solidFill>
                  <a:schemeClr val="tx1"/>
                </a:solidFill>
                <a:effectLst/>
                <a:latin typeface="+mn-lt"/>
                <a:ea typeface="+mn-ea"/>
                <a:cs typeface="+mn-cs"/>
              </a:rPr>
              <a:t>Giỏ </a:t>
            </a:r>
            <a:r>
              <a:rPr lang="en-US" sz="1200" b="0" i="0" kern="1200">
                <a:solidFill>
                  <a:schemeClr val="tx1"/>
                </a:solidFill>
                <a:effectLst/>
                <a:latin typeface="+mn-lt"/>
                <a:ea typeface="+mn-ea"/>
                <a:cs typeface="+mn-cs"/>
              </a:rPr>
              <a:t>hàng</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ban đầu</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RỖNG</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Khi chọn</a:t>
            </a:r>
            <a:r>
              <a:rPr lang="en-US" sz="1200" b="0" i="0" kern="1200">
                <a:solidFill>
                  <a:schemeClr val="tx1"/>
                </a:solidFill>
                <a:effectLst/>
                <a:latin typeface="+mn-lt"/>
                <a:ea typeface="+mn-ea"/>
                <a:cs typeface="+mn-cs"/>
              </a:rPr>
              <a:t> m</a:t>
            </a:r>
            <a:r>
              <a:rPr lang="en-US" sz="1200" b="0" i="0" kern="1200" baseline="0">
                <a:solidFill>
                  <a:schemeClr val="tx1"/>
                </a:solidFill>
                <a:effectLst/>
                <a:latin typeface="+mn-lt"/>
                <a:ea typeface="+mn-ea"/>
                <a:cs typeface="+mn-cs"/>
              </a:rPr>
              <a:t>ua </a:t>
            </a:r>
            <a:r>
              <a:rPr lang="vi-VN" sz="1200" b="0" i="0" kern="1200">
                <a:solidFill>
                  <a:schemeClr val="tx1"/>
                </a:solidFill>
                <a:effectLst/>
                <a:latin typeface="+mn-lt"/>
                <a:ea typeface="+mn-ea"/>
                <a:cs typeface="+mn-cs"/>
              </a:rPr>
              <a:t>hàng,</a:t>
            </a:r>
            <a:r>
              <a:rPr lang="en-US" sz="1200" b="0" i="0" kern="1200">
                <a:solidFill>
                  <a:schemeClr val="tx1"/>
                </a:solidFill>
                <a:effectLst/>
                <a:latin typeface="+mn-lt"/>
                <a:ea typeface="+mn-ea"/>
                <a:cs typeface="+mn-cs"/>
              </a:rPr>
              <a:t> hàng</a:t>
            </a:r>
            <a:r>
              <a:rPr lang="en-US" sz="1200" b="0" i="0" kern="1200" baseline="0">
                <a:solidFill>
                  <a:schemeClr val="tx1"/>
                </a:solidFill>
                <a:effectLst/>
                <a:latin typeface="+mn-lt"/>
                <a:ea typeface="+mn-ea"/>
                <a:cs typeface="+mn-cs"/>
              </a:rPr>
              <a:t> sẽ </a:t>
            </a:r>
            <a:r>
              <a:rPr lang="vi-VN" sz="1200" b="0" i="0" kern="1200">
                <a:solidFill>
                  <a:schemeClr val="tx1"/>
                </a:solidFill>
                <a:effectLst/>
                <a:latin typeface="+mn-lt"/>
                <a:ea typeface="+mn-ea"/>
                <a:cs typeface="+mn-cs"/>
              </a:rPr>
              <a:t>được THÊM vào giỏ hàng</a:t>
            </a:r>
            <a:r>
              <a:rPr lang="en-US" sz="1200" b="0" i="0" kern="1200">
                <a:solidFill>
                  <a:schemeClr val="tx1"/>
                </a:solidFill>
                <a:effectLst/>
                <a:latin typeface="+mn-lt"/>
                <a:ea typeface="+mn-ea"/>
                <a:cs typeface="+mn-cs"/>
              </a:rPr>
              <a:t> (SHOPPING)</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Hàng</a:t>
            </a:r>
            <a:r>
              <a:rPr lang="en-US" sz="1200" b="0" i="0" kern="1200" baseline="0">
                <a:solidFill>
                  <a:schemeClr val="tx1"/>
                </a:solidFill>
                <a:effectLst/>
                <a:latin typeface="+mn-lt"/>
                <a:ea typeface="+mn-ea"/>
                <a:cs typeface="+mn-cs"/>
              </a:rPr>
              <a:t> có thể </a:t>
            </a:r>
            <a:r>
              <a:rPr lang="vi-VN" sz="1200" b="0" i="0" kern="1200">
                <a:solidFill>
                  <a:schemeClr val="tx1"/>
                </a:solidFill>
                <a:effectLst/>
                <a:latin typeface="+mn-lt"/>
                <a:ea typeface="+mn-ea"/>
                <a:cs typeface="+mn-cs"/>
              </a:rPr>
              <a:t>được </a:t>
            </a:r>
            <a:r>
              <a:rPr lang="en-US" sz="1200" b="0" i="0" kern="1200">
                <a:solidFill>
                  <a:schemeClr val="tx1"/>
                </a:solidFill>
                <a:effectLst/>
                <a:latin typeface="+mn-lt"/>
                <a:ea typeface="+mn-ea"/>
                <a:cs typeface="+mn-cs"/>
              </a:rPr>
              <a:t>XÓA</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khỏi giỏ hàng.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a:t>
            </a:r>
            <a:r>
              <a:rPr lang="en-US" sz="1200" b="0" i="0" kern="1200">
                <a:solidFill>
                  <a:schemeClr val="tx1"/>
                </a:solidFill>
                <a:effectLst/>
                <a:latin typeface="+mn-lt"/>
                <a:ea typeface="+mn-ea"/>
                <a:cs typeface="+mn-cs"/>
              </a:rPr>
              <a:t>KH</a:t>
            </a:r>
            <a:r>
              <a:rPr lang="vi-VN" sz="1200" b="0" i="0" kern="1200">
                <a:solidFill>
                  <a:schemeClr val="tx1"/>
                </a:solidFill>
                <a:effectLst/>
                <a:latin typeface="+mn-lt"/>
                <a:ea typeface="+mn-ea"/>
                <a:cs typeface="+mn-cs"/>
              </a:rPr>
              <a:t> quyết định </a:t>
            </a:r>
            <a:r>
              <a:rPr lang="en-US" sz="1200" b="0" i="0" kern="1200">
                <a:solidFill>
                  <a:schemeClr val="tx1"/>
                </a:solidFill>
                <a:effectLst/>
                <a:latin typeface="+mn-lt"/>
                <a:ea typeface="+mn-ea"/>
                <a:cs typeface="+mn-cs"/>
              </a:rPr>
              <a:t>CHECK OUT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thì</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hiển thị</a:t>
            </a:r>
            <a:r>
              <a:rPr lang="en-US" sz="1200" b="0" i="0" kern="1200">
                <a:solidFill>
                  <a:schemeClr val="tx1"/>
                </a:solidFill>
                <a:effectLst/>
                <a:latin typeface="+mn-lt"/>
                <a:ea typeface="+mn-ea"/>
                <a:cs typeface="+mn-cs"/>
              </a:rPr>
              <a:t> (</a:t>
            </a:r>
            <a:r>
              <a:rPr lang="en-US"/>
              <a:t>SUMMARY AND THE TOTAL COST)</a:t>
            </a:r>
            <a:r>
              <a:rPr lang="vi-VN" sz="1200" b="0" i="0" kern="1200">
                <a:solidFill>
                  <a:schemeClr val="tx1"/>
                </a:solidFill>
                <a:effectLst/>
                <a:latin typeface="+mn-lt"/>
                <a:ea typeface="+mn-ea"/>
                <a:cs typeface="+mn-cs"/>
              </a:rPr>
              <a:t>. Nếu OK, </a:t>
            </a:r>
            <a:r>
              <a:rPr lang="en-US" sz="1200" b="0" i="0" kern="1200">
                <a:solidFill>
                  <a:schemeClr val="tx1"/>
                </a:solidFill>
                <a:effectLst/>
                <a:latin typeface="+mn-lt"/>
                <a:ea typeface="+mn-ea"/>
                <a:cs typeface="+mn-cs"/>
              </a:rPr>
              <a:t>KH sẽ</a:t>
            </a:r>
            <a:r>
              <a:rPr lang="en-US" sz="1200" b="0" i="0" kern="1200" baseline="0">
                <a:solidFill>
                  <a:schemeClr val="tx1"/>
                </a:solidFill>
                <a:effectLst/>
                <a:latin typeface="+mn-lt"/>
                <a:ea typeface="+mn-ea"/>
                <a:cs typeface="+mn-cs"/>
              </a:rPr>
              <a:t> qua màn</a:t>
            </a:r>
            <a:r>
              <a:rPr lang="vi-VN" sz="1200" b="0" i="0" kern="1200">
                <a:solidFill>
                  <a:schemeClr val="tx1"/>
                </a:solidFill>
                <a:effectLst/>
                <a:latin typeface="+mn-lt"/>
                <a:ea typeface="+mn-ea"/>
                <a:cs typeface="+mn-cs"/>
              </a:rPr>
              <a:t> hình </a:t>
            </a:r>
            <a:r>
              <a:rPr lang="en-US" sz="1200" b="0" i="0" kern="1200">
                <a:solidFill>
                  <a:schemeClr val="tx1"/>
                </a:solidFill>
                <a:effectLst/>
                <a:latin typeface="+mn-lt"/>
                <a:ea typeface="+mn-ea"/>
                <a:cs typeface="+mn-cs"/>
              </a:rPr>
              <a:t>(</a:t>
            </a:r>
            <a:r>
              <a:rPr lang="en-US"/>
              <a:t>PAYMENT SYSTEM)</a:t>
            </a:r>
            <a:r>
              <a:rPr lang="vi-VN" sz="1200" b="0" i="0" kern="1200">
                <a:solidFill>
                  <a:schemeClr val="tx1"/>
                </a:solidFill>
                <a:effectLst/>
                <a:latin typeface="+mn-lt"/>
                <a:ea typeface="+mn-ea"/>
                <a:cs typeface="+mn-cs"/>
              </a:rPr>
              <a:t>. Nếu </a:t>
            </a:r>
            <a:r>
              <a:rPr lang="en-US" sz="1200" b="0" i="0" kern="1200">
                <a:solidFill>
                  <a:schemeClr val="tx1"/>
                </a:solidFill>
                <a:effectLst/>
                <a:latin typeface="+mn-lt"/>
                <a:ea typeface="+mn-ea"/>
                <a:cs typeface="+mn-cs"/>
              </a:rPr>
              <a:t>NO</a:t>
            </a:r>
            <a:r>
              <a:rPr lang="en-US" sz="1200" b="0" i="0" kern="1200" baseline="0">
                <a:solidFill>
                  <a:schemeClr val="tx1"/>
                </a:solidFill>
                <a:effectLst/>
                <a:latin typeface="+mn-lt"/>
                <a:ea typeface="+mn-ea"/>
                <a:cs typeface="+mn-cs"/>
              </a:rPr>
              <a:t> OK</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KH</a:t>
            </a:r>
            <a:r>
              <a:rPr lang="vi-VN" sz="1200" b="0" i="0" kern="1200">
                <a:solidFill>
                  <a:schemeClr val="tx1"/>
                </a:solidFill>
                <a:effectLst/>
                <a:latin typeface="+mn-lt"/>
                <a:ea typeface="+mn-ea"/>
                <a:cs typeface="+mn-cs"/>
              </a:rPr>
              <a:t> quay trở </a:t>
            </a:r>
            <a:r>
              <a:rPr lang="en-US" sz="1200" b="0" i="0" kern="1200">
                <a:solidFill>
                  <a:schemeClr val="tx1"/>
                </a:solidFill>
                <a:effectLst/>
                <a:latin typeface="+mn-lt"/>
                <a:ea typeface="+mn-ea"/>
                <a:cs typeface="+mn-cs"/>
              </a:rPr>
              <a:t>về màn</a:t>
            </a:r>
            <a:r>
              <a:rPr lang="en-US" sz="1200" b="0" i="0" kern="1200" baseline="0">
                <a:solidFill>
                  <a:schemeClr val="tx1"/>
                </a:solidFill>
                <a:effectLst/>
                <a:latin typeface="+mn-lt"/>
                <a:ea typeface="+mn-ea"/>
                <a:cs typeface="+mn-cs"/>
              </a:rPr>
              <a:t> hình</a:t>
            </a:r>
            <a:r>
              <a:rPr lang="vi-VN" sz="1200" b="0" i="0" kern="1200">
                <a:solidFill>
                  <a:schemeClr val="tx1"/>
                </a:solidFill>
                <a:effectLst/>
                <a:latin typeface="+mn-lt"/>
                <a:ea typeface="+mn-ea"/>
                <a:cs typeface="+mn-cs"/>
              </a:rPr>
              <a:t> mua sắm (để có thể</a:t>
            </a:r>
            <a:r>
              <a:rPr lang="en-US" sz="1200" b="0" i="0" kern="1200">
                <a:solidFill>
                  <a:schemeClr val="tx1"/>
                </a:solidFill>
                <a:effectLst/>
                <a:latin typeface="+mn-lt"/>
                <a:ea typeface="+mn-ea"/>
                <a:cs typeface="+mn-cs"/>
              </a:rPr>
              <a:t> thêm </a:t>
            </a:r>
            <a:r>
              <a:rPr lang="vi-VN" sz="1200" b="0" i="0" kern="1200">
                <a:solidFill>
                  <a:schemeClr val="tx1"/>
                </a:solidFill>
                <a:effectLst/>
                <a:latin typeface="+mn-lt"/>
                <a:ea typeface="+mn-ea"/>
                <a:cs typeface="+mn-cs"/>
              </a:rPr>
              <a:t>xoá </a:t>
            </a:r>
            <a:r>
              <a:rPr lang="en-US" sz="1200" b="0" i="0" kern="1200">
                <a:solidFill>
                  <a:schemeClr val="tx1"/>
                </a:solidFill>
                <a:effectLst/>
                <a:latin typeface="+mn-lt"/>
                <a:ea typeface="+mn-ea"/>
                <a:cs typeface="+mn-cs"/>
              </a:rPr>
              <a:t>hàng</a:t>
            </a:r>
            <a:r>
              <a:rPr lang="vi-VN" sz="1200" b="0" i="0" kern="1200">
                <a:solidFill>
                  <a:schemeClr val="tx1"/>
                </a:solidFill>
                <a:effectLst/>
                <a:latin typeface="+mn-lt"/>
                <a:ea typeface="+mn-ea"/>
                <a:cs typeface="+mn-cs"/>
              </a:rPr>
              <a:t>).</a:t>
            </a:r>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initial state (S1) is when the shopping </a:t>
            </a:r>
            <a:r>
              <a:rPr lang="en-US" b="1"/>
              <a:t>basket is empty</a:t>
            </a:r>
            <a:r>
              <a:rPr lang="en-US"/>
              <a:t>. </a:t>
            </a:r>
            <a:r>
              <a:rPr lang="en-US" b="1"/>
              <a:t>When</a:t>
            </a:r>
            <a:r>
              <a:rPr lang="en-US"/>
              <a:t> </a:t>
            </a:r>
            <a:r>
              <a:rPr lang="en-US" b="1"/>
              <a:t>an item is added to the basket, it goes to state (S2)</a:t>
            </a:r>
            <a:r>
              <a:rPr lang="en-US"/>
              <a:t>, where there are potential purchases. </a:t>
            </a:r>
            <a:r>
              <a:rPr lang="en-US" b="1"/>
              <a:t>Any additional items added to the basket do not change the state </a:t>
            </a:r>
            <a:r>
              <a:rPr lang="en-US"/>
              <a:t>(just the total number of things to purchase). </a:t>
            </a:r>
            <a:r>
              <a:rPr lang="en-US" b="0"/>
              <a:t>Items can be removed, which</a:t>
            </a:r>
            <a:r>
              <a:rPr lang="en-US" b="1"/>
              <a:t> does not change the state unless the total items ordered goes from 1 to 0.</a:t>
            </a:r>
            <a:r>
              <a:rPr lang="en-US"/>
              <a:t> In this case, we go back to the empty basket (S1). When we want to </a:t>
            </a:r>
            <a:r>
              <a:rPr lang="en-US" b="1"/>
              <a:t>check out</a:t>
            </a:r>
            <a:r>
              <a:rPr lang="en-US"/>
              <a:t>, we go to the summary state (S3) for approval. If the </a:t>
            </a:r>
            <a:r>
              <a:rPr lang="en-US" b="1"/>
              <a:t>list and prices are approved</a:t>
            </a:r>
            <a:r>
              <a:rPr lang="en-US"/>
              <a:t>, we </a:t>
            </a:r>
            <a:r>
              <a:rPr lang="en-US" b="1"/>
              <a:t>go to payment (S4); </a:t>
            </a:r>
            <a:r>
              <a:rPr lang="en-US"/>
              <a:t>if not, we go back to the shopping state (</a:t>
            </a:r>
            <a:r>
              <a:rPr lang="en-US" b="1"/>
              <a:t>possibly to remove some items </a:t>
            </a:r>
            <a:r>
              <a:rPr lang="en-US"/>
              <a:t>to reduce the total price we have to pay). There are 4 states and 7 transitions.</a:t>
            </a:r>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negative tests would include: </a:t>
            </a:r>
            <a:endParaRPr lang="en-US"/>
          </a:p>
          <a:p>
            <a:r>
              <a:rPr lang="en-US"/>
              <a:t>•  attempt to add an item from the summary and cost state (S3) </a:t>
            </a:r>
            <a:endParaRPr lang="en-US"/>
          </a:p>
          <a:p>
            <a:r>
              <a:rPr lang="en-US"/>
              <a:t>•  try to remove an item from the empty shopping basket (S1) </a:t>
            </a:r>
            <a:endParaRPr lang="en-US"/>
          </a:p>
          <a:p>
            <a:r>
              <a:rPr lang="en-US"/>
              <a:t>•  try to enter 'OK' while in the Shopping state (S2). </a:t>
            </a:r>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aseline="0"/>
              <a:t>- Use case testing l</a:t>
            </a:r>
            <a:r>
              <a:rPr lang="vi-VN" baseline="0"/>
              <a:t>à một kỹ thuật giúp xác định các </a:t>
            </a:r>
            <a:r>
              <a:rPr lang="en-US" baseline="0"/>
              <a:t>test case đi qua </a:t>
            </a:r>
            <a:r>
              <a:rPr lang="vi-VN" baseline="0"/>
              <a:t>toàn bộ hệ thống trên </a:t>
            </a:r>
            <a:r>
              <a:rPr lang="en-US" baseline="0"/>
              <a:t>từng </a:t>
            </a:r>
            <a:r>
              <a:rPr lang="vi-VN" baseline="0"/>
              <a:t>giao dịch </a:t>
            </a:r>
            <a:r>
              <a:rPr lang="en-US" baseline="0"/>
              <a:t>một </a:t>
            </a:r>
            <a:r>
              <a:rPr lang="vi-VN" baseline="0"/>
              <a:t>từ đầu đến cuối</a:t>
            </a:r>
            <a:endParaRPr lang="en-US" baseline="0"/>
          </a:p>
          <a:p>
            <a:pPr marL="457200" lvl="1" indent="0">
              <a:buFontTx/>
              <a:buNone/>
            </a:pPr>
            <a:r>
              <a:rPr lang="en-US" b="0" i="1" baseline="0"/>
              <a:t>+ Use case đc theo actor chứ k phải system: mô tả cái actor làm và thấy hơn là mô tả cái gì nhập vào ht và cái gì xuất ra</a:t>
            </a:r>
            <a:endParaRPr lang="en-US" b="0" i="1"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b="0" i="1" baseline="0"/>
              <a:t>+ System requirements can  also be  specified as a  set of use  cases</a:t>
            </a:r>
            <a:endParaRPr lang="en-US" b="0" i="1" baseline="0"/>
          </a:p>
          <a:p>
            <a:pPr marL="0" lvl="0" indent="0">
              <a:buFontTx/>
              <a:buNone/>
            </a:pPr>
            <a:r>
              <a:rPr lang="en-US" u="none" baseline="0"/>
              <a:t>- </a:t>
            </a:r>
            <a:r>
              <a:rPr lang="en-US" u="sng" baseline="0"/>
              <a:t>... </a:t>
            </a:r>
            <a:r>
              <a:rPr lang="en-US" b="1" u="sng" baseline="0"/>
              <a:t>nghĩa là </a:t>
            </a:r>
            <a:r>
              <a:rPr lang="en-US" b="1" i="0" u="none" baseline="0"/>
              <a:t>Use case là một mô tả một cách sử dụng cụ thể của 1 actor </a:t>
            </a:r>
            <a:r>
              <a:rPr lang="en-US" b="0" i="0" u="none" baseline="0"/>
              <a:t>(người sử dụng hệ thống)</a:t>
            </a:r>
            <a:endParaRPr lang="en-US" b="0" i="0" u="none" baseline="0"/>
          </a:p>
          <a:p>
            <a:pPr marL="0" marR="0" lvl="0" indent="0" algn="l" defTabSz="914400" rtl="0" eaLnBrk="1" fontAlgn="auto" latinLnBrk="0" hangingPunct="1">
              <a:lnSpc>
                <a:spcPct val="100000"/>
              </a:lnSpc>
              <a:spcBef>
                <a:spcPts val="0"/>
              </a:spcBef>
              <a:spcAft>
                <a:spcPts val="0"/>
              </a:spcAft>
              <a:buClrTx/>
              <a:buSzTx/>
              <a:buFontTx/>
              <a:buNone/>
              <a:defRPr/>
            </a:pPr>
            <a:r>
              <a:rPr lang="en-US" b="1" baseline="0"/>
              <a:t>- Mỗi use case có 1 kịch bản chính (</a:t>
            </a:r>
            <a:r>
              <a:rPr lang="en-US" b="1"/>
              <a:t>main success scenario - </a:t>
            </a:r>
            <a:r>
              <a:rPr lang="en-US" b="1" baseline="0"/>
              <a:t>luồng xử lý mà theo đó có khả năng xảy ra nhất cho hệ thống) và đôi khi có những nhánh thay thế (extension - which represent the ways in which the scenario could fail to be a success),</a:t>
            </a:r>
            <a:r>
              <a:rPr lang="en-US" baseline="0"/>
              <a:t> do đó phải có ít nhất 1 test case cho kịch bản chính và ít nhất 1 test case cho mỗi extensions.</a:t>
            </a:r>
            <a:endParaRPr lang="en-US" baseline="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VD về</a:t>
            </a:r>
            <a:r>
              <a:rPr lang="en-US" baseline="0"/>
              <a:t> nhập PIN đc biểu diễn dạng use case như sau:...</a:t>
            </a:r>
            <a:endParaRPr lang="en-US" baseline="0"/>
          </a:p>
          <a:p>
            <a:r>
              <a:rPr lang="en-US"/>
              <a:t>We show a success scenario and the extensions (which represent the ways in which the scenario could fail to be a success). </a:t>
            </a:r>
            <a:endParaRPr lang="en-US"/>
          </a:p>
          <a:p>
            <a:r>
              <a:rPr lang="en-US"/>
              <a:t>For use case testing, we would have a test of the success scenario and one test</a:t>
            </a:r>
            <a:r>
              <a:rPr lang="en-US" baseline="0"/>
              <a:t> </a:t>
            </a:r>
            <a:r>
              <a:rPr lang="en-US"/>
              <a:t>for each extension. In this example, we may give extension 4b a higher priority than 4a from a security point of view. </a:t>
            </a:r>
            <a:endParaRPr lang="en-US"/>
          </a:p>
          <a:p>
            <a:r>
              <a:rPr lang="en-US"/>
              <a:t>ĐÂY LÀ VÍ DỤ 1 PHẦN USE-CASE, BẢNG ĐẦY ĐỦ TRONG GIÁO TRÌNH Lee Copeland  </a:t>
            </a:r>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Hiệu</a:t>
            </a:r>
            <a:r>
              <a:rPr lang="en-US" baseline="0" dirty="0"/>
              <a:t> </a:t>
            </a:r>
            <a:r>
              <a:rPr lang="en-US" baseline="0" dirty="0" err="1"/>
              <a:t>quả</a:t>
            </a:r>
            <a:r>
              <a:rPr lang="en-US" baseline="0" dirty="0"/>
              <a:t> </a:t>
            </a:r>
            <a:r>
              <a:rPr lang="en-US" baseline="0" dirty="0" err="1"/>
              <a:t>với</a:t>
            </a:r>
            <a:r>
              <a:rPr lang="en-US" baseline="0" dirty="0"/>
              <a:t> </a:t>
            </a:r>
            <a:r>
              <a:rPr lang="en-US" baseline="0" dirty="0" err="1"/>
              <a:t>những</a:t>
            </a:r>
            <a:r>
              <a:rPr lang="en-US" baseline="0" dirty="0"/>
              <a:t> </a:t>
            </a:r>
            <a:r>
              <a:rPr lang="en-US" baseline="0" dirty="0" err="1"/>
              <a:t>đoạn</a:t>
            </a:r>
            <a:r>
              <a:rPr lang="en-US" baseline="0" dirty="0"/>
              <a:t> </a:t>
            </a:r>
            <a:r>
              <a:rPr lang="en-US" baseline="0" dirty="0" err="1"/>
              <a:t>mã</a:t>
            </a:r>
            <a:r>
              <a:rPr lang="en-US" baseline="0" dirty="0"/>
              <a:t> </a:t>
            </a:r>
            <a:r>
              <a:rPr lang="en-US" baseline="0" dirty="0" err="1"/>
              <a:t>lớn</a:t>
            </a:r>
            <a:r>
              <a:rPr lang="en-US" baseline="0" dirty="0"/>
              <a:t>, </a:t>
            </a:r>
            <a:r>
              <a:rPr lang="en-US" baseline="0" dirty="0" err="1"/>
              <a:t>phức</a:t>
            </a:r>
            <a:r>
              <a:rPr lang="en-US" baseline="0" dirty="0"/>
              <a:t> </a:t>
            </a:r>
            <a:r>
              <a:rPr lang="en-US" baseline="0" dirty="0" err="1"/>
              <a:t>tạp</a:t>
            </a:r>
            <a:endParaRPr lang="en-US" dirty="0"/>
          </a:p>
          <a:p>
            <a:pPr marL="171450" indent="-171450">
              <a:buFontTx/>
              <a:buChar char="-"/>
            </a:pPr>
            <a:r>
              <a:rPr lang="en-US" dirty="0" err="1"/>
              <a:t>Không</a:t>
            </a:r>
            <a:r>
              <a:rPr lang="en-US" baseline="0" dirty="0"/>
              <a:t> </a:t>
            </a:r>
            <a:r>
              <a:rPr lang="en-US" baseline="0" dirty="0" err="1"/>
              <a:t>cần</a:t>
            </a:r>
            <a:r>
              <a:rPr lang="en-US" baseline="0" dirty="0"/>
              <a:t> </a:t>
            </a:r>
            <a:r>
              <a:rPr lang="en-US" baseline="0" dirty="0" err="1"/>
              <a:t>biết</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lập</a:t>
            </a:r>
            <a:r>
              <a:rPr lang="en-US" baseline="0" dirty="0"/>
              <a:t> </a:t>
            </a:r>
            <a:r>
              <a:rPr lang="en-US" baseline="0" dirty="0" err="1"/>
              <a:t>trình</a:t>
            </a:r>
            <a:endParaRPr lang="en-US" baseline="0" dirty="0"/>
          </a:p>
          <a:p>
            <a:pPr marL="171450" indent="-171450">
              <a:buFontTx/>
              <a:buChar char="-"/>
            </a:pPr>
            <a:r>
              <a:rPr lang="en-US" baseline="0" dirty="0"/>
              <a:t>Tester </a:t>
            </a:r>
            <a:r>
              <a:rPr lang="en-US" baseline="0" dirty="0" err="1"/>
              <a:t>và</a:t>
            </a:r>
            <a:r>
              <a:rPr lang="en-US" baseline="0" dirty="0"/>
              <a:t> programmer </a:t>
            </a:r>
            <a:r>
              <a:rPr lang="en-US" baseline="0" dirty="0" err="1"/>
              <a:t>độc</a:t>
            </a:r>
            <a:r>
              <a:rPr lang="en-US" baseline="0" dirty="0"/>
              <a:t> </a:t>
            </a:r>
            <a:r>
              <a:rPr lang="en-US" baseline="0" dirty="0" err="1"/>
              <a:t>lập</a:t>
            </a:r>
            <a:r>
              <a:rPr lang="en-US" baseline="0" dirty="0"/>
              <a:t> </a:t>
            </a:r>
            <a:r>
              <a:rPr lang="en-US" baseline="0" dirty="0" err="1"/>
              <a:t>nhau</a:t>
            </a:r>
            <a:r>
              <a:rPr lang="en-US" baseline="0" dirty="0"/>
              <a:t>.</a:t>
            </a:r>
            <a:endParaRPr lang="en-US" dirty="0"/>
          </a:p>
          <a:p>
            <a:pPr marL="171450" indent="-171450">
              <a:buFontTx/>
              <a:buChar char="-"/>
            </a:pPr>
            <a:r>
              <a:rPr lang="vi-VN" sz="1200" b="0" i="0" kern="1200" dirty="0">
                <a:solidFill>
                  <a:schemeClr val="tx1"/>
                </a:solidFill>
                <a:effectLst/>
                <a:latin typeface="+mn-lt"/>
                <a:ea typeface="+mn-ea"/>
                <a:cs typeface="+mn-cs"/>
              </a:rPr>
              <a:t>Được thực hiện từ quan điểm của người sử dụng</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err="1">
                <a:solidFill>
                  <a:schemeClr val="tx1"/>
                </a:solidFill>
                <a:effectLst/>
                <a:latin typeface="+mn-lt"/>
                <a:ea typeface="+mn-ea"/>
                <a:cs typeface="+mn-cs"/>
              </a:rPr>
              <a:t>Giúp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a:t>
            </a:r>
            <a:r>
              <a:rPr lang="en-US" sz="1200" b="0" i="0" kern="1200" dirty="0" err="1">
                <a:solidFill>
                  <a:schemeClr val="tx1"/>
                </a:solidFill>
                <a:effectLst/>
                <a:latin typeface="+mn-lt"/>
                <a:ea typeface="+mn-ea"/>
                <a:cs typeface="+mn-cs"/>
              </a:rPr>
              <a:t>ộc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lộ</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sự mơ hồ hoặc mâu thuẫn 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tả</a:t>
            </a:r>
            <a:endParaRPr lang="en-US" sz="1200" b="0" i="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r>
              <a:rPr lang="en-US" dirty="0"/>
              <a:t>Test cases </a:t>
            </a:r>
            <a:r>
              <a:rPr lang="vi-VN" sz="1200" b="0" i="0" kern="1200" dirty="0">
                <a:solidFill>
                  <a:schemeClr val="tx1"/>
                </a:solidFill>
                <a:effectLst/>
                <a:latin typeface="+mn-lt"/>
                <a:ea typeface="+mn-ea"/>
                <a:cs typeface="+mn-cs"/>
              </a:rPr>
              <a:t>có thể được thiết kế ngay khi </a:t>
            </a:r>
            <a:r>
              <a:rPr lang="en-US" sz="1200" b="0" i="0" kern="1200" dirty="0" err="1">
                <a:solidFill>
                  <a:schemeClr val="tx1"/>
                </a:solidFill>
                <a:effectLst/>
                <a:latin typeface="+mn-lt"/>
                <a:ea typeface="+mn-ea"/>
                <a:cs typeface="+mn-cs"/>
              </a:rPr>
              <a:t>đặc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tả</a:t>
            </a:r>
            <a:r>
              <a:rPr lang="vi-VN" sz="1200" b="0" i="0" kern="1200" dirty="0">
                <a:solidFill>
                  <a:schemeClr val="tx1"/>
                </a:solidFill>
                <a:effectLst/>
                <a:latin typeface="+mn-lt"/>
                <a:ea typeface="+mn-ea"/>
                <a:cs typeface="+mn-cs"/>
              </a:rPr>
              <a:t> đầy đủ</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dirty="0"/>
              <a:t>The main advantages of black box testing are:</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 It allows the tester to carry out almost all test classes. </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 For test classes that can be carried out by both white and black box testing, black box testing requires considerably fewer resources.</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The main disadvantages of black box testing are:</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 It allows for identification of coincidental errors as correct. </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 It lacks control of line coverage. </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 It lacks possibilities to test the quality of coding work.</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Chỉ</a:t>
            </a:r>
            <a:r>
              <a:rPr lang="en-US" baseline="0" dirty="0"/>
              <a:t> </a:t>
            </a:r>
            <a:r>
              <a:rPr lang="en-US" baseline="0" dirty="0" err="1"/>
              <a:t>có</a:t>
            </a:r>
            <a:r>
              <a:rPr lang="en-US" baseline="0" dirty="0"/>
              <a:t> 1 </a:t>
            </a:r>
            <a:r>
              <a:rPr lang="en-US" baseline="0" dirty="0" err="1"/>
              <a:t>số</a:t>
            </a:r>
            <a:r>
              <a:rPr lang="en-US" baseline="0" dirty="0"/>
              <a:t> </a:t>
            </a:r>
            <a:r>
              <a:rPr lang="en-US" baseline="0" dirty="0" err="1"/>
              <a:t>nhỏ</a:t>
            </a:r>
            <a:r>
              <a:rPr lang="en-US" baseline="0" dirty="0"/>
              <a:t> input </a:t>
            </a:r>
            <a:r>
              <a:rPr lang="en-US" baseline="0" dirty="0" err="1"/>
              <a:t>có</a:t>
            </a:r>
            <a:r>
              <a:rPr lang="en-US" baseline="0" dirty="0"/>
              <a:t> </a:t>
            </a:r>
            <a:r>
              <a:rPr lang="en-US" baseline="0" dirty="0" err="1"/>
              <a:t>thể</a:t>
            </a:r>
            <a:r>
              <a:rPr lang="en-US" baseline="0" dirty="0"/>
              <a:t> </a:t>
            </a:r>
            <a:r>
              <a:rPr lang="en-US" baseline="0" dirty="0" err="1"/>
              <a:t>là</a:t>
            </a:r>
            <a:r>
              <a:rPr lang="en-US" baseline="0" dirty="0"/>
              <a:t> </a:t>
            </a:r>
            <a:r>
              <a:rPr lang="en-US" baseline="0" dirty="0" err="1"/>
              <a:t>thực</a:t>
            </a:r>
            <a:r>
              <a:rPr lang="en-US" baseline="0" dirty="0"/>
              <a:t> </a:t>
            </a:r>
            <a:r>
              <a:rPr lang="en-US" baseline="0" dirty="0" err="1"/>
              <a:t>sự</a:t>
            </a:r>
            <a:r>
              <a:rPr lang="en-US" baseline="0" dirty="0"/>
              <a:t> </a:t>
            </a:r>
            <a:r>
              <a:rPr lang="en-US" baseline="0" dirty="0" err="1"/>
              <a:t>đc</a:t>
            </a:r>
            <a:r>
              <a:rPr lang="en-US" baseline="0" dirty="0"/>
              <a:t> test, </a:t>
            </a:r>
            <a:r>
              <a:rPr lang="en-US" b="1" baseline="0" dirty="0"/>
              <a:t>DO KHÔNG CÓ CODE HOẶC TRƯỜNG HỢP GTRỊ MIN-MAX</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bỏ</a:t>
            </a:r>
            <a:r>
              <a:rPr lang="en-US" sz="1200" b="0" i="0" kern="1200" baseline="0" dirty="0">
                <a:solidFill>
                  <a:schemeClr val="tx1"/>
                </a:solidFill>
                <a:effectLst/>
                <a:latin typeface="+mn-lt"/>
                <a:ea typeface="+mn-ea"/>
                <a:cs typeface="+mn-cs"/>
              </a:rPr>
              <a:t> qua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đường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chưa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đc</a:t>
            </a:r>
            <a:r>
              <a:rPr lang="en-US" sz="1200" b="0" i="0" kern="1200" baseline="0" dirty="0">
                <a:solidFill>
                  <a:schemeClr val="tx1"/>
                </a:solidFill>
                <a:effectLst/>
                <a:latin typeface="+mn-lt"/>
                <a:ea typeface="+mn-ea"/>
                <a:cs typeface="+mn-cs"/>
              </a:rPr>
              <a:t> test </a:t>
            </a:r>
            <a:r>
              <a:rPr lang="en-US" sz="1200" b="0" i="0" kern="1200" baseline="0" dirty="0" err="1">
                <a:solidFill>
                  <a:schemeClr val="tx1"/>
                </a:solidFill>
                <a:effectLst/>
                <a:latin typeface="+mn-lt"/>
                <a:ea typeface="+mn-ea"/>
                <a:cs typeface="+mn-cs"/>
              </a:rPr>
              <a:t>trong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mã</a:t>
            </a:r>
            <a:endParaRPr lang="en-US" sz="1200" b="0" i="0" kern="1200" dirty="0">
              <a:solidFill>
                <a:schemeClr val="tx1"/>
              </a:solidFill>
              <a:effectLst/>
              <a:latin typeface="+mn-lt"/>
              <a:ea typeface="+mn-ea"/>
              <a:cs typeface="+mn-cs"/>
            </a:endParaRPr>
          </a:p>
          <a:p>
            <a:pPr marL="0" indent="0">
              <a:buFontTx/>
              <a:buNone/>
            </a:pP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Nếu không có </a:t>
            </a:r>
            <a:r>
              <a:rPr lang="en-US" sz="1200" b="1" i="0" kern="1200" dirty="0" err="1">
                <a:solidFill>
                  <a:schemeClr val="tx1"/>
                </a:solidFill>
                <a:effectLst/>
                <a:latin typeface="+mn-lt"/>
                <a:ea typeface="+mn-ea"/>
                <a:cs typeface="+mn-cs"/>
              </a:rPr>
              <a:t>đặc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tả</a:t>
            </a:r>
            <a:r>
              <a:rPr lang="vi-VN" sz="1200" b="1" i="0" kern="1200" dirty="0">
                <a:solidFill>
                  <a:schemeClr val="tx1"/>
                </a:solidFill>
                <a:effectLst/>
                <a:latin typeface="+mn-lt"/>
                <a:ea typeface="+mn-ea"/>
                <a:cs typeface="+mn-cs"/>
              </a:rPr>
              <a:t> rõ ràng và </a:t>
            </a:r>
            <a:r>
              <a:rPr lang="en-US" sz="1200" b="1" i="0" kern="1200" dirty="0" err="1">
                <a:solidFill>
                  <a:schemeClr val="tx1"/>
                </a:solidFill>
                <a:effectLst/>
                <a:latin typeface="+mn-lt"/>
                <a:ea typeface="+mn-ea"/>
                <a:cs typeface="+mn-cs"/>
              </a:rPr>
              <a:t>chính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xác</a:t>
            </a:r>
            <a:r>
              <a:rPr lang="vi-VN" sz="1200" b="1" i="0" kern="1200" dirty="0">
                <a:solidFill>
                  <a:schemeClr val="tx1"/>
                </a:solidFill>
                <a:effectLst/>
                <a:latin typeface="+mn-lt"/>
                <a:ea typeface="+mn-ea"/>
                <a:cs typeface="+mn-cs"/>
              </a:rPr>
              <a:t>, rất khó để thiết kế</a:t>
            </a:r>
            <a:r>
              <a:rPr lang="en-US" sz="1200" b="1" i="0" kern="1200" dirty="0">
                <a:solidFill>
                  <a:schemeClr val="tx1"/>
                </a:solidFill>
                <a:effectLst/>
                <a:latin typeface="+mn-lt"/>
                <a:ea typeface="+mn-ea"/>
                <a:cs typeface="+mn-cs"/>
              </a:rPr>
              <a:t> test case.</a:t>
            </a:r>
            <a:endParaRPr lang="en-US" sz="1200" b="1" i="0" kern="1200" dirty="0">
              <a:solidFill>
                <a:schemeClr val="tx1"/>
              </a:solidFill>
              <a:effectLst/>
              <a:latin typeface="+mn-lt"/>
              <a:ea typeface="+mn-ea"/>
              <a:cs typeface="+mn-cs"/>
            </a:endParaRPr>
          </a:p>
          <a:p>
            <a:pPr marL="0" indent="0">
              <a:buFontTx/>
              <a:buNone/>
            </a:pP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một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số</a:t>
            </a:r>
            <a:r>
              <a:rPr lang="en-US" sz="1200" b="1" i="0" kern="1200" baseline="0" dirty="0">
                <a:solidFill>
                  <a:schemeClr val="tx1"/>
                </a:solidFill>
                <a:effectLst/>
                <a:latin typeface="+mn-lt"/>
                <a:ea typeface="+mn-ea"/>
                <a:cs typeface="+mn-cs"/>
              </a:rPr>
              <a:t> test case </a:t>
            </a:r>
            <a:r>
              <a:rPr lang="en-US" sz="1200" b="1" i="0" kern="1200" baseline="0" dirty="0" err="1">
                <a:solidFill>
                  <a:schemeClr val="tx1"/>
                </a:solidFill>
                <a:effectLst/>
                <a:latin typeface="+mn-lt"/>
                <a:ea typeface="+mn-ea"/>
                <a:cs typeface="+mn-cs"/>
              </a:rPr>
              <a:t>bị</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lặp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lại</a:t>
            </a:r>
            <a:r>
              <a:rPr lang="en-US" sz="1200" b="1" i="0" kern="1200" baseline="0" dirty="0">
                <a:solidFill>
                  <a:schemeClr val="tx1"/>
                </a:solidFill>
                <a:effectLst/>
                <a:latin typeface="+mn-lt"/>
                <a:ea typeface="+mn-ea"/>
                <a:cs typeface="+mn-cs"/>
              </a:rPr>
              <a:t> do tester </a:t>
            </a:r>
            <a:r>
              <a:rPr lang="en-US" sz="1200" b="1" i="0" kern="1200" baseline="0" dirty="0" err="1">
                <a:solidFill>
                  <a:schemeClr val="tx1"/>
                </a:solidFill>
                <a:effectLst/>
                <a:latin typeface="+mn-lt"/>
                <a:ea typeface="+mn-ea"/>
                <a:cs typeface="+mn-cs"/>
              </a:rPr>
              <a:t>không</a:t>
            </a:r>
            <a:r>
              <a:rPr lang="en-US" sz="1200" b="1" i="0" kern="1200" baseline="0" dirty="0">
                <a:solidFill>
                  <a:schemeClr val="tx1"/>
                </a:solidFill>
                <a:effectLst/>
                <a:latin typeface="+mn-lt"/>
                <a:ea typeface="+mn-ea"/>
                <a:cs typeface="+mn-cs"/>
              </a:rPr>
              <a:t> </a:t>
            </a:r>
            <a:r>
              <a:rPr lang="vi-VN" sz="1200" b="1" i="0" kern="1200" baseline="0" dirty="0">
                <a:solidFill>
                  <a:schemeClr val="tx1"/>
                </a:solidFill>
                <a:effectLst/>
                <a:latin typeface="+mn-lt"/>
                <a:ea typeface="+mn-ea"/>
                <a:cs typeface="+mn-cs"/>
              </a:rPr>
              <a:t>đượ</a:t>
            </a:r>
            <a:r>
              <a:rPr lang="en-US" sz="1200" b="1" i="0" kern="1200" baseline="0" dirty="0">
                <a:solidFill>
                  <a:schemeClr val="tx1"/>
                </a:solidFill>
                <a:effectLst/>
                <a:latin typeface="+mn-lt"/>
                <a:ea typeface="+mn-ea"/>
                <a:cs typeface="+mn-cs"/>
              </a:rPr>
              <a:t>c </a:t>
            </a:r>
            <a:r>
              <a:rPr lang="en-US" sz="1200" b="1" i="0" kern="1200" baseline="0" dirty="0" err="1">
                <a:solidFill>
                  <a:schemeClr val="tx1"/>
                </a:solidFill>
                <a:effectLst/>
                <a:latin typeface="+mn-lt"/>
                <a:ea typeface="+mn-ea"/>
                <a:cs typeface="+mn-cs"/>
              </a:rPr>
              <a:t>thông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báo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về</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những</a:t>
            </a:r>
            <a:r>
              <a:rPr lang="en-US" sz="1200" b="1" i="0" kern="1200" baseline="0" dirty="0">
                <a:solidFill>
                  <a:schemeClr val="tx1"/>
                </a:solidFill>
                <a:effectLst/>
                <a:latin typeface="+mn-lt"/>
                <a:ea typeface="+mn-ea"/>
                <a:cs typeface="+mn-cs"/>
              </a:rPr>
              <a:t> test </a:t>
            </a:r>
            <a:r>
              <a:rPr lang="en-US" sz="1200" b="1" i="0" kern="1200" baseline="0" dirty="0" err="1">
                <a:solidFill>
                  <a:schemeClr val="tx1"/>
                </a:solidFill>
                <a:effectLst/>
                <a:latin typeface="+mn-lt"/>
                <a:ea typeface="+mn-ea"/>
                <a:cs typeface="+mn-cs"/>
              </a:rPr>
              <a:t>mà</a:t>
            </a:r>
            <a:r>
              <a:rPr lang="en-US" sz="1200" b="1" i="0" kern="1200" baseline="0" dirty="0">
                <a:solidFill>
                  <a:schemeClr val="tx1"/>
                </a:solidFill>
                <a:effectLst/>
                <a:latin typeface="+mn-lt"/>
                <a:ea typeface="+mn-ea"/>
                <a:cs typeface="+mn-cs"/>
              </a:rPr>
              <a:t> programmer </a:t>
            </a:r>
            <a:r>
              <a:rPr lang="en-US" sz="1200" b="1" i="0" kern="1200" baseline="0" dirty="0" err="1">
                <a:solidFill>
                  <a:schemeClr val="tx1"/>
                </a:solidFill>
                <a:effectLst/>
                <a:latin typeface="+mn-lt"/>
                <a:ea typeface="+mn-ea"/>
                <a:cs typeface="+mn-cs"/>
              </a:rPr>
              <a:t>đã</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thử</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rồi</a:t>
            </a:r>
            <a:r>
              <a:rPr lang="en-US" sz="1200" b="1" i="0" kern="1200" baseline="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chuyển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đoạn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mà</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mã</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phức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tạp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thì</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thường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nhiều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lỗi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hơn</a:t>
            </a:r>
            <a:r>
              <a:rPr lang="en-US" sz="1200" b="1" i="0" kern="1200" baseline="0" dirty="0">
                <a:solidFill>
                  <a:schemeClr val="tx1"/>
                </a:solidFill>
                <a:effectLst/>
                <a:latin typeface="+mn-lt"/>
                <a:ea typeface="+mn-ea"/>
                <a:cs typeface="+mn-cs"/>
              </a:rPr>
              <a:t>)</a:t>
            </a:r>
            <a:endParaRPr lang="en-US" sz="1200" b="1" i="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dirty="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defRPr/>
            </a:pPr>
            <a:endParaRPr lang="en-US" dirty="0"/>
          </a:p>
          <a:p>
            <a:pPr marL="171450" indent="-171450">
              <a:buFontTx/>
              <a:buChar char="-"/>
            </a:pP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Chương trình cộng 2 số nguyên </a:t>
            </a:r>
            <a:endParaRPr lang="en-US"/>
          </a:p>
          <a:p>
            <a:r>
              <a:rPr lang="en-US"/>
              <a:t>- Bộ</a:t>
            </a:r>
            <a:r>
              <a:rPr lang="en-US" baseline="0"/>
              <a:t> 1,2,3 bị trùng (nhìu SV sai)</a:t>
            </a:r>
            <a:endParaRPr lang="en-US" baseline="0"/>
          </a:p>
          <a:p>
            <a:r>
              <a:rPr lang="en-US"/>
              <a:t>- Bộ</a:t>
            </a:r>
            <a:r>
              <a:rPr lang="en-US" baseline="0"/>
              <a:t> 4,5 và 6,7 có trùng không?</a:t>
            </a:r>
            <a:endParaRPr lang="en-US" baseline="0"/>
          </a:p>
          <a:p>
            <a:r>
              <a:rPr lang="en-US"/>
              <a:t>- Bộ 8 có</a:t>
            </a:r>
            <a:r>
              <a:rPr lang="en-US" baseline="0"/>
              <a:t> nên viết không (SV hay mắc phải lỗi này)</a:t>
            </a:r>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Chương trình sẽ hiển thị một thông báo rằng </a:t>
            </a:r>
            <a:r>
              <a:rPr lang="en-US" sz="1200" b="0" i="0" kern="1200">
                <a:solidFill>
                  <a:schemeClr val="tx1"/>
                </a:solidFill>
                <a:effectLst/>
                <a:latin typeface="+mn-lt"/>
                <a:ea typeface="+mn-ea"/>
                <a:cs typeface="+mn-cs"/>
              </a:rPr>
              <a:t>đó</a:t>
            </a:r>
            <a:r>
              <a:rPr lang="en-US" sz="1200" b="0" i="0" kern="1200" baseline="0">
                <a:solidFill>
                  <a:schemeClr val="tx1"/>
                </a:solidFill>
                <a:effectLst/>
                <a:latin typeface="+mn-lt"/>
                <a:ea typeface="+mn-ea"/>
                <a:cs typeface="+mn-cs"/>
              </a:rPr>
              <a:t> là</a:t>
            </a:r>
            <a:r>
              <a:rPr lang="vi-VN" sz="1200" b="0" i="0" kern="1200">
                <a:solidFill>
                  <a:schemeClr val="tx1"/>
                </a:solidFill>
                <a:effectLst/>
                <a:latin typeface="+mn-lt"/>
                <a:ea typeface="+mn-ea"/>
                <a:cs typeface="+mn-cs"/>
              </a:rPr>
              <a:t> tam giác cạnh không đều, cân, hoặc đều.</a:t>
            </a:r>
            <a:r>
              <a:rPr lang="en-US" sz="1200" b="0" i="0" kern="1200">
                <a:solidFill>
                  <a:schemeClr val="tx1"/>
                </a:solidFill>
                <a:effectLst/>
                <a:latin typeface="+mn-lt"/>
                <a:ea typeface="+mn-ea"/>
                <a:cs typeface="+mn-cs"/>
              </a:rPr>
              <a:t> (Cho</a:t>
            </a:r>
            <a:r>
              <a:rPr lang="en-US" sz="1200" b="0" i="0" kern="1200" baseline="0">
                <a:solidFill>
                  <a:schemeClr val="tx1"/>
                </a:solidFill>
                <a:effectLst/>
                <a:latin typeface="+mn-lt"/>
                <a:ea typeface="+mn-ea"/>
                <a:cs typeface="+mn-cs"/>
              </a:rPr>
              <a:t> SV tham gia liệt kê các test-case, sau đó đánh giá)</a:t>
            </a:r>
            <a:endParaRPr lang="en-US" sz="1200" b="0" i="0" kern="1200" baseline="0">
              <a:solidFill>
                <a:schemeClr val="tx1"/>
              </a:solidFill>
              <a:effectLst/>
              <a:latin typeface="+mn-lt"/>
              <a:ea typeface="+mn-ea"/>
              <a:cs typeface="+mn-cs"/>
            </a:endParaRPr>
          </a:p>
          <a:p>
            <a:r>
              <a:rPr lang="vi-VN" sz="1200" b="0" i="0" kern="1200">
                <a:solidFill>
                  <a:schemeClr val="tx1"/>
                </a:solidFill>
                <a:effectLst/>
                <a:latin typeface="+mn-lt"/>
                <a:ea typeface="+mn-ea"/>
                <a:cs typeface="+mn-cs"/>
              </a:rPr>
              <a:t>Điểm</a:t>
            </a:r>
            <a:r>
              <a:rPr lang="en-US" sz="1200" b="0" i="0" kern="1200">
                <a:solidFill>
                  <a:schemeClr val="tx1"/>
                </a:solidFill>
                <a:effectLst/>
                <a:latin typeface="+mn-lt"/>
                <a:ea typeface="+mn-ea"/>
                <a:cs typeface="+mn-cs"/>
              </a:rPr>
              <a:t> cốt</a:t>
            </a:r>
            <a:r>
              <a:rPr lang="en-US" sz="1200" b="0" i="0" kern="1200" baseline="0">
                <a:solidFill>
                  <a:schemeClr val="tx1"/>
                </a:solidFill>
                <a:effectLst/>
                <a:latin typeface="+mn-lt"/>
                <a:ea typeface="+mn-ea"/>
                <a:cs typeface="+mn-cs"/>
              </a:rPr>
              <a:t> yếu</a:t>
            </a:r>
            <a:r>
              <a:rPr lang="vi-VN" sz="1200" b="0" i="0" kern="1200">
                <a:solidFill>
                  <a:schemeClr val="tx1"/>
                </a:solidFill>
                <a:effectLst/>
                <a:latin typeface="+mn-lt"/>
                <a:ea typeface="+mn-ea"/>
                <a:cs typeface="+mn-cs"/>
              </a:rPr>
              <a:t> của bài tập</a:t>
            </a:r>
            <a:r>
              <a:rPr lang="en-US" sz="1200" b="0" i="0" kern="1200">
                <a:solidFill>
                  <a:schemeClr val="tx1"/>
                </a:solidFill>
                <a:effectLst/>
                <a:latin typeface="+mn-lt"/>
                <a:ea typeface="+mn-ea"/>
                <a:cs typeface="+mn-cs"/>
              </a:rPr>
              <a:t> này</a:t>
            </a:r>
            <a:r>
              <a:rPr lang="vi-VN" sz="1200" b="0" i="0" kern="1200">
                <a:solidFill>
                  <a:schemeClr val="tx1"/>
                </a:solidFill>
                <a:effectLst/>
                <a:latin typeface="+mn-lt"/>
                <a:ea typeface="+mn-ea"/>
                <a:cs typeface="+mn-cs"/>
              </a:rPr>
              <a:t> là để </a:t>
            </a:r>
            <a:r>
              <a:rPr lang="en-US" sz="1200" b="0" i="0" kern="1200">
                <a:solidFill>
                  <a:schemeClr val="tx1"/>
                </a:solidFill>
                <a:effectLst/>
                <a:latin typeface="+mn-lt"/>
                <a:ea typeface="+mn-ea"/>
                <a:cs typeface="+mn-cs"/>
              </a:rPr>
              <a:t>cho thấy</a:t>
            </a:r>
            <a:r>
              <a:rPr lang="vi-VN" sz="1200" b="0" i="0" kern="1200">
                <a:solidFill>
                  <a:schemeClr val="tx1"/>
                </a:solidFill>
                <a:effectLst/>
                <a:latin typeface="+mn-lt"/>
                <a:ea typeface="+mn-ea"/>
                <a:cs typeface="+mn-cs"/>
              </a:rPr>
              <a:t> rằng thử nghiệm một chương trình thậm chí</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tầm thường như thế này không phải là một nhiệm vụ dễ dàng.</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LÀM</a:t>
            </a:r>
            <a:r>
              <a:rPr lang="en-US" baseline="0"/>
              <a:t> THẾ NÀO ĐỂ BIẾT BAO NHIÊU TC LÀ ĐỦ --&gt; phải có p</a:t>
            </a:r>
            <a:r>
              <a:rPr lang="vi-VN" baseline="0"/>
              <a:t>hương phá</a:t>
            </a:r>
            <a:r>
              <a:rPr lang="en-US" baseline="0"/>
              <a:t>p, kỹ thuật để tìm ra </a:t>
            </a:r>
            <a:r>
              <a:rPr lang="vi-VN" baseline="0"/>
              <a:t>đượ</a:t>
            </a:r>
            <a:r>
              <a:rPr lang="en-US" baseline="0"/>
              <a:t>c tập tc hiệu quả nhất</a:t>
            </a:r>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Xem lại</a:t>
            </a:r>
            <a:r>
              <a:rPr lang="en-US" baseline="0"/>
              <a:t> để làm vd mẫu</a:t>
            </a:r>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a:t>
            </a:r>
            <a:r>
              <a:rPr lang="en-US" baseline="0"/>
              <a:t> ý đến output:</a:t>
            </a:r>
            <a:endParaRPr lang="en-US" baseline="0"/>
          </a:p>
          <a:p>
            <a:pPr marL="171450" marR="0" lvl="1" indent="-171450" algn="l" defTabSz="914400" rtl="0" eaLnBrk="1" fontAlgn="auto" latinLnBrk="0" hangingPunct="1">
              <a:lnSpc>
                <a:spcPct val="100000"/>
              </a:lnSpc>
              <a:spcBef>
                <a:spcPts val="0"/>
              </a:spcBef>
              <a:spcAft>
                <a:spcPts val="0"/>
              </a:spcAft>
              <a:buClrTx/>
              <a:buSzTx/>
              <a:buFontTx/>
              <a:buChar char="-"/>
              <a:defRPr/>
            </a:pPr>
            <a:r>
              <a:rPr lang="en-US" baseline="0"/>
              <a:t>R1, R2: </a:t>
            </a:r>
            <a:r>
              <a:rPr lang="en-US" b="1" baseline="0">
                <a:sym typeface="Wingdings" panose="05000000000000000000" pitchFamily="2" charset="2"/>
              </a:rPr>
              <a:t>CẦN PHẢI HỎI LẠI TÁC GIẢ HOẶC USERS</a:t>
            </a: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aseline="0"/>
              <a:t>đặc tả cũng k nói đến trường hợp có 2 thẻ giải quyết ntn </a:t>
            </a:r>
            <a:r>
              <a:rPr lang="en-US" baseline="0">
                <a:sym typeface="Wingdings" panose="05000000000000000000" pitchFamily="2" charset="2"/>
              </a:rPr>
              <a:t> ?</a:t>
            </a:r>
            <a:endParaRPr lang="en-US" baseline="0">
              <a:sym typeface="Wingdings" panose="05000000000000000000" pitchFamily="2" charset="2"/>
            </a:endParaRPr>
          </a:p>
          <a:p>
            <a:pPr marL="628650" lvl="1" indent="-171450">
              <a:buFontTx/>
              <a:buChar char="-"/>
            </a:pPr>
            <a:r>
              <a:rPr lang="en-US" baseline="0"/>
              <a:t>có cả hai thẻ là hợp lệ? </a:t>
            </a:r>
            <a:r>
              <a:rPr lang="en-US" baseline="0">
                <a:sym typeface="Wingdings" panose="05000000000000000000" pitchFamily="2" charset="2"/>
              </a:rPr>
              <a:t> ‘không’ thì đánh dấu X</a:t>
            </a:r>
            <a:endParaRPr lang="en-US" baseline="0"/>
          </a:p>
          <a:p>
            <a:pPr marL="628650" lvl="1" indent="-171450">
              <a:buFontTx/>
              <a:buChar char="-"/>
            </a:pPr>
            <a:r>
              <a:rPr lang="en-US" baseline="0">
                <a:sym typeface="Wingdings" panose="05000000000000000000" pitchFamily="2" charset="2"/>
              </a:rPr>
              <a:t>dĩ nhiên nếu </a:t>
            </a:r>
            <a:r>
              <a:rPr lang="vi-VN" baseline="0">
                <a:sym typeface="Wingdings" panose="05000000000000000000" pitchFamily="2" charset="2"/>
              </a:rPr>
              <a:t>đượ</a:t>
            </a:r>
            <a:r>
              <a:rPr lang="en-US" baseline="0">
                <a:sym typeface="Wingdings" panose="05000000000000000000" pitchFamily="2" charset="2"/>
              </a:rPr>
              <a:t>c giữ 2 thẻ thì cũng chọn khả năng tốt nhất, do đó R1=50%, R2=34%</a:t>
            </a:r>
            <a:endParaRPr lang="en-US" baseline="0">
              <a:sym typeface="Wingdings" panose="05000000000000000000" pitchFamily="2" charset="2"/>
            </a:endParaRPr>
          </a:p>
          <a:p>
            <a:pPr marL="171450" lvl="0" indent="-171450">
              <a:buFontTx/>
              <a:buChar char="-"/>
            </a:pPr>
            <a:r>
              <a:rPr lang="en-US" baseline="0">
                <a:sym typeface="Wingdings" panose="05000000000000000000" pitchFamily="2" charset="2"/>
              </a:rPr>
              <a:t>RÕ RÀNG KHI YÊU CẦU ĐC VIẾT BẰNG NG.NG TỰ NHIÊN THÌ DỄ DẪN ĐẾN SAI SÓT VÀ HIỂU LẦM. </a:t>
            </a:r>
            <a:r>
              <a:rPr lang="en-US" b="1" u="sng" baseline="0">
                <a:sym typeface="Wingdings" panose="05000000000000000000" pitchFamily="2" charset="2"/>
              </a:rPr>
              <a:t>NẾU CÓ NHIỀU HƠN 1 CÂU TRẢ LỜI CHO KẾT QUẢ, ĐIỀU ĐÓ NÓI LÊN RẰNG ĐẶC TẢ LÀ K RÕ RÀNG.</a:t>
            </a:r>
            <a:endParaRPr lang="en-US" b="1" u="sng" baseline="0">
              <a:sym typeface="Wingdings" panose="05000000000000000000" pitchFamily="2" charset="2"/>
            </a:endParaRPr>
          </a:p>
          <a:p>
            <a:pPr marL="171450" lvl="0" indent="-171450">
              <a:buFontTx/>
              <a:buChar char="-"/>
            </a:pPr>
            <a:r>
              <a:rPr lang="en-US" baseline="0"/>
              <a:t>Từ ‘</a:t>
            </a:r>
            <a:r>
              <a:rPr lang="en-US" b="1"/>
              <a:t>otherwise</a:t>
            </a:r>
            <a:r>
              <a:rPr lang="en-US"/>
              <a:t>’</a:t>
            </a:r>
            <a:r>
              <a:rPr lang="vi-VN" baseline="0"/>
              <a:t> có nghĩa là </a:t>
            </a:r>
            <a:r>
              <a:rPr lang="vi-VN" u="sng" baseline="0"/>
              <a:t>bạn luôn có được ít nhất là giảm giá 10% </a:t>
            </a:r>
            <a:r>
              <a:rPr lang="en-US" u="sng" baseline="0"/>
              <a:t>(bài giải ko chọn cách này-R8) </a:t>
            </a:r>
            <a:r>
              <a:rPr lang="vi-VN" baseline="0"/>
              <a:t>hoặc </a:t>
            </a:r>
            <a:r>
              <a:rPr lang="en-US" b="1" baseline="0"/>
              <a:t>nó có nghĩa rằng </a:t>
            </a:r>
            <a:r>
              <a:rPr lang="vi-VN" b="1" u="sng" baseline="0"/>
              <a:t>nếu bạn đi </a:t>
            </a:r>
            <a:r>
              <a:rPr lang="en-US" b="1" u="sng" baseline="0"/>
              <a:t>kèm </a:t>
            </a:r>
            <a:r>
              <a:rPr lang="vi-VN" b="1" u="sng" baseline="0"/>
              <a:t>trẻ</a:t>
            </a:r>
            <a:r>
              <a:rPr lang="en-US" b="1" u="sng" baseline="0"/>
              <a:t> em</a:t>
            </a:r>
            <a:r>
              <a:rPr lang="vi-VN" b="1" u="sng" baseline="0"/>
              <a:t> nhưng không</a:t>
            </a:r>
            <a:r>
              <a:rPr lang="en-US" b="1" u="sng" baseline="0"/>
              <a:t> có thẻ ‘family card’</a:t>
            </a:r>
            <a:r>
              <a:rPr lang="vi-VN" b="1" u="sng" baseline="0"/>
              <a:t> </a:t>
            </a:r>
            <a:r>
              <a:rPr lang="en-US" b="1" u="sng" baseline="0"/>
              <a:t>thì</a:t>
            </a:r>
            <a:r>
              <a:rPr lang="vi-VN" b="1" u="sng" baseline="0"/>
              <a:t> bạn nhận được 10%</a:t>
            </a:r>
            <a:r>
              <a:rPr lang="en-US" b="1" u="sng" baseline="0"/>
              <a:t> (R7, R3)</a:t>
            </a:r>
            <a:r>
              <a:rPr lang="en-US" b="1" u="none" baseline="0"/>
              <a:t>?</a:t>
            </a:r>
            <a:r>
              <a:rPr lang="en-US" baseline="0"/>
              <a:t> </a:t>
            </a:r>
            <a:r>
              <a:rPr lang="vi-VN" baseline="0"/>
              <a:t>Tùy thuộc vào những giả định bạn cho ý nghĩa của </a:t>
            </a:r>
            <a:r>
              <a:rPr lang="en-US" baseline="0"/>
              <a:t>‘</a:t>
            </a:r>
            <a:r>
              <a:rPr lang="en-US"/>
              <a:t>otherwise</a:t>
            </a:r>
            <a:r>
              <a:rPr lang="vi-VN" baseline="0"/>
              <a:t>', bạn sẽ có được một hàng khác nhau cuối cùng trong bảng quyết định của bạn.</a:t>
            </a:r>
            <a:endParaRPr lang="en-US" baseline="0"/>
          </a:p>
          <a:p>
            <a:pPr marL="171450" indent="-171450">
              <a:buFontTx/>
              <a:buChar char="-"/>
            </a:pPr>
            <a:r>
              <a:rPr lang="en-US"/>
              <a:t>Tinh</a:t>
            </a:r>
            <a:r>
              <a:rPr lang="en-US" baseline="0"/>
              <a:t> chỉnh bảng: </a:t>
            </a:r>
            <a:endParaRPr lang="en-US" baseline="0"/>
          </a:p>
          <a:p>
            <a:pPr marL="628650" lvl="1" indent="-171450">
              <a:buFontTx/>
              <a:buChar char="-"/>
            </a:pPr>
            <a:r>
              <a:rPr lang="en-US" baseline="0"/>
              <a:t>R3+R4: có hay k có child thì kết quả vẫn là 34%</a:t>
            </a:r>
            <a:endParaRPr lang="en-US" baseline="0"/>
          </a:p>
          <a:p>
            <a:pPr marL="628650" lvl="1" indent="-171450">
              <a:buFontTx/>
              <a:buChar char="-"/>
            </a:pPr>
            <a:r>
              <a:rPr lang="en-US" baseline="0"/>
              <a:t>R6+R8: family rail card has no effect if you are not traveling with a child. </a:t>
            </a:r>
            <a:endParaRPr lang="en-US" baseline="0"/>
          </a:p>
          <a:p>
            <a:pPr marL="628650" lvl="1" indent="-171450">
              <a:buFontTx/>
              <a:buChar char="-"/>
            </a:pPr>
            <a:r>
              <a:rPr lang="en-US" baseline="0"/>
              <a:t>K gom R1 v R5: vì đặc tả k rõ ràng cho trường hợp có nhiều hơn 1 thẻ, nên R1 cũng chưa chắc chắn.</a:t>
            </a:r>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0"/>
              <a:t>[Pol  et al,  2001] describes a structure-based approach </a:t>
            </a:r>
            <a:r>
              <a:rPr lang="en-US" b="1"/>
              <a:t>called an algorithm test</a:t>
            </a:r>
            <a:r>
              <a:rPr lang="en-US" b="0"/>
              <a:t>. </a:t>
            </a:r>
            <a:endParaRPr lang="en-US" b="0"/>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171450" indent="-171450">
              <a:buFontTx/>
              <a:buChar char="-"/>
            </a:pPr>
            <a:r>
              <a:rPr lang="en-US" b="0"/>
              <a:t>One drawback of code coverage measurement is that it measures coverage of </a:t>
            </a:r>
            <a:r>
              <a:rPr lang="en-US" b="1"/>
              <a:t>what has been written</a:t>
            </a:r>
            <a:r>
              <a:rPr lang="en-US" b="0"/>
              <a:t>, i.e. the code itself; it cannot say anything about the software that has not been written.</a:t>
            </a:r>
            <a:endParaRPr lang="en-US" b="0"/>
          </a:p>
          <a:p>
            <a:pPr marL="628650" lvl="1" indent="-171450">
              <a:buFontTx/>
              <a:buChar char="-"/>
            </a:pPr>
            <a:r>
              <a:rPr lang="en-US" b="0"/>
              <a:t>If a specified function has not been implemented, specification-based testing techniques will reveal this. If a function was omitted from the specification, then experience-based techniques may find it. But structure-based techniques can only look at a structure which is already there.</a:t>
            </a:r>
            <a:endParaRPr lang="en-US" b="0"/>
          </a:p>
          <a:p>
            <a:pPr marL="171450" indent="-171450">
              <a:buFontTx/>
              <a:buChar char="-"/>
            </a:pPr>
            <a:r>
              <a:rPr lang="en-US" b="1"/>
              <a:t>Tham khảo</a:t>
            </a:r>
            <a:r>
              <a:rPr lang="en-US" b="1" baseline="0"/>
              <a:t> CSTE trang 141</a:t>
            </a:r>
            <a:endParaRPr lang="en-US" b="1"/>
          </a:p>
          <a:p>
            <a:pPr marL="171450" indent="-171450">
              <a:buFontTx/>
              <a:buChar char="-"/>
            </a:pPr>
            <a:r>
              <a:rPr lang="en-US"/>
              <a:t>KT hộp</a:t>
            </a:r>
            <a:r>
              <a:rPr lang="en-US" baseline="0"/>
              <a:t> trắng </a:t>
            </a:r>
            <a:r>
              <a:rPr lang="vi-VN"/>
              <a:t>(</a:t>
            </a:r>
            <a:r>
              <a:rPr lang="en-US"/>
              <a:t>hay </a:t>
            </a:r>
            <a:r>
              <a:rPr lang="vi-VN"/>
              <a:t>structural</a:t>
            </a:r>
            <a:r>
              <a:rPr lang="en-US"/>
              <a:t> </a:t>
            </a:r>
            <a:r>
              <a:rPr lang="vi-VN"/>
              <a:t>testing) là </a:t>
            </a:r>
            <a:r>
              <a:rPr lang="en-US"/>
              <a:t>KT </a:t>
            </a:r>
            <a:r>
              <a:rPr lang="vi-VN"/>
              <a:t>dựa  trên phân tích </a:t>
            </a:r>
            <a:r>
              <a:rPr lang="en-US"/>
              <a:t>mã</a:t>
            </a:r>
            <a:r>
              <a:rPr lang="en-US" baseline="0"/>
              <a:t> nguồn và logic bên trong của </a:t>
            </a:r>
            <a:r>
              <a:rPr lang="vi-VN"/>
              <a:t>chương trình</a:t>
            </a:r>
            <a:r>
              <a:rPr lang="en-US"/>
              <a:t>, hay cũng</a:t>
            </a:r>
            <a:r>
              <a:rPr lang="en-US" baseline="0"/>
              <a:t> có khi là cấu trúc của menu</a:t>
            </a:r>
            <a:endParaRPr lang="en-US" b="1" baseline="0"/>
          </a:p>
          <a:p>
            <a:pPr marL="171450" marR="0" indent="-171450" algn="l" defTabSz="914400" rtl="0" eaLnBrk="1" fontAlgn="auto" latinLnBrk="0" hangingPunct="1">
              <a:lnSpc>
                <a:spcPct val="100000"/>
              </a:lnSpc>
              <a:spcBef>
                <a:spcPts val="0"/>
              </a:spcBef>
              <a:spcAft>
                <a:spcPts val="0"/>
              </a:spcAft>
              <a:buClrTx/>
              <a:buSzTx/>
              <a:buFontTx/>
              <a:buChar char="-"/>
              <a:defRPr/>
            </a:pPr>
            <a:r>
              <a:rPr lang="en-US"/>
              <a:t>In white-box testing (sometimes called clear-box testing), the software tester has access to the program's code and can examine it for clues to help him with his testing he can see inside the box. Based on what he sees, the tester may determine that certain numbers are more or less likely to fail and can tailor his testing based on that information.</a:t>
            </a:r>
            <a:endParaRPr lang="en-US"/>
          </a:p>
          <a:p>
            <a:pPr marL="171450" marR="0" indent="-171450" algn="l" defTabSz="914400" rtl="0" eaLnBrk="1" fontAlgn="auto" latinLnBrk="0" hangingPunct="1">
              <a:lnSpc>
                <a:spcPct val="100000"/>
              </a:lnSpc>
              <a:spcBef>
                <a:spcPts val="0"/>
              </a:spcBef>
              <a:spcAft>
                <a:spcPts val="0"/>
              </a:spcAft>
              <a:buClrTx/>
              <a:buSzTx/>
              <a:buFontTx/>
              <a:buChar char="-"/>
              <a:defRPr/>
            </a:pPr>
            <a:r>
              <a:rPr lang="en-US"/>
              <a:t>There is a risk to white-box testing. It's very easy to become biased and fail to objectively test the software because you might tailor the tests to match the code's operation.</a:t>
            </a:r>
            <a:endParaRPr lang="en-US"/>
          </a:p>
          <a:p>
            <a:pPr marL="171450" indent="-171450">
              <a:buFontTx/>
              <a:buChar char="-"/>
            </a:pPr>
            <a:r>
              <a:rPr lang="vi-VN" b="0"/>
              <a:t>Kỹ thuật chính ở đây là xác định đường đi (path) của chương trình (điều khiển) từ input đến output. Mục đích của thử nghiệm cấu trúc là kiểm tra tất cả các đường đi có thể. Tức là đảm bảo mọi lệnh đều được thực hiện ít nhất một lần trong một ca thử nghiệm nào đó. Thử nghiệm cấu trúc chú trọng vào phân tích các cấu trúc rẽ nhánh và các vòng lặp. </a:t>
            </a:r>
            <a:endParaRPr lang="en-US" b="0"/>
          </a:p>
          <a:p>
            <a:pPr marL="171450" indent="-171450">
              <a:buFontTx/>
              <a:buChar char="-"/>
            </a:pPr>
            <a:r>
              <a:rPr lang="vi-VN"/>
              <a:t>Thử nghiệm cấu trúc xem xét chương trình ở mức độ chi tiết và phù hợp khi kiểm tra các mô đun nhỏ. Tuy nhiên thử nghiệm cấu trúc có thể không đầy đủ vì kiểm thử hết các lệnh không chứng tỏ là chúng ta đã kiểm thử hết các trường hợp có thể. Có khả năng tồn tại các tổ hợp lệnh khác nhau gây lỗi. Ngoài ra, chúng ta không thể kiểm thử hết các đường đi đối với các vòng lặp lớn. </a:t>
            </a:r>
            <a:endParaRPr lang="en-US"/>
          </a:p>
          <a:p>
            <a:pPr marL="171450" indent="-171450">
              <a:buFontTx/>
              <a:buChar char="-"/>
            </a:pPr>
            <a:r>
              <a:rPr lang="en-US"/>
              <a:t>(Nhắc</a:t>
            </a:r>
            <a:r>
              <a:rPr lang="en-US" baseline="0"/>
              <a:t> lại lưu đồ)</a:t>
            </a:r>
            <a:endParaRPr lang="en-US"/>
          </a:p>
          <a:p>
            <a:pPr marL="171450" indent="-171450">
              <a:buFontTx/>
              <a:buChar char="-"/>
            </a:pPr>
            <a:r>
              <a:rPr lang="en-US" b="1"/>
              <a:t>Không</a:t>
            </a:r>
            <a:r>
              <a:rPr lang="en-US" b="1" baseline="0"/>
              <a:t> sử dụng </a:t>
            </a:r>
            <a:r>
              <a:rPr lang="en-US" b="1"/>
              <a:t>Flow charts (lưu đồ)</a:t>
            </a:r>
            <a:r>
              <a:rPr lang="en-US" b="1" baseline="0"/>
              <a:t> và </a:t>
            </a:r>
            <a:r>
              <a:rPr lang="en-US" b="1"/>
              <a:t>Control flow graph vì</a:t>
            </a:r>
            <a:r>
              <a:rPr lang="en-US" b="1" baseline="0"/>
              <a:t> ký hiệu lộn xộn, mà sd 1 phiên bản khác của flow graph cho phép xác định độ bao phủ lệnh (là kết hợp của </a:t>
            </a:r>
            <a:r>
              <a:rPr lang="en-US" b="1"/>
              <a:t>Flow charts </a:t>
            </a:r>
            <a:r>
              <a:rPr lang="en-US" b="1" baseline="0"/>
              <a:t>và </a:t>
            </a:r>
            <a:r>
              <a:rPr lang="en-US" b="1"/>
              <a:t>Control flow graph </a:t>
            </a:r>
            <a:r>
              <a:rPr lang="en-US" b="1" baseline="0"/>
              <a:t>). Để làm ra nó, cta thực hiển vẽ </a:t>
            </a:r>
            <a:r>
              <a:rPr lang="en-US" b="1"/>
              <a:t>Control flow graph bình</a:t>
            </a:r>
            <a:r>
              <a:rPr lang="en-US" b="1" baseline="0"/>
              <a:t> thường nhưng sẽ thêm nút vào những nhánh có 1 hay nhiều lệnh thực thi.</a:t>
            </a:r>
            <a:endParaRPr lang="en-US" b="1"/>
          </a:p>
          <a:p>
            <a:pPr marL="171450" indent="-171450">
              <a:buFontTx/>
              <a:buChar char="-"/>
            </a:pPr>
            <a:r>
              <a:rPr lang="en-US"/>
              <a:t>Không</a:t>
            </a:r>
            <a:r>
              <a:rPr lang="en-US" baseline="0"/>
              <a:t> phải tất cả các path dc thi hành là có nghĩa ct đã dc kiểm tra hết các TH lỗi. Ví dụ đơn giản phép chia A/B, nếu B=0 thì sao? </a:t>
            </a:r>
            <a:r>
              <a:rPr lang="en-US" baseline="0">
                <a:sym typeface="Wingdings" panose="05000000000000000000" pitchFamily="2" charset="2"/>
              </a:rPr>
              <a:t> TH này trở thành kiểm định data chứ k phải path nữa.</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 Nhắc</a:t>
            </a:r>
            <a:r>
              <a:rPr lang="en-US" baseline="0"/>
              <a:t> lại tiến trình kiểm thử cơ bản ở chương 1 (</a:t>
            </a:r>
            <a:r>
              <a:rPr lang="en-IE" sz="1200">
                <a:solidFill>
                  <a:schemeClr val="tx1"/>
                </a:solidFill>
              </a:rPr>
              <a:t>Planning and Control,</a:t>
            </a:r>
            <a:r>
              <a:rPr lang="en-IE" sz="1200" baseline="0">
                <a:solidFill>
                  <a:schemeClr val="tx1"/>
                </a:solidFill>
              </a:rPr>
              <a:t> </a:t>
            </a:r>
            <a:r>
              <a:rPr lang="en-IE" sz="1200" b="1">
                <a:solidFill>
                  <a:schemeClr val="tx1"/>
                </a:solidFill>
              </a:rPr>
              <a:t>Analysis and Design</a:t>
            </a:r>
            <a:r>
              <a:rPr lang="en-IE" sz="1200">
                <a:solidFill>
                  <a:schemeClr val="tx1"/>
                </a:solidFill>
              </a:rPr>
              <a:t>, Implementation and Execution, Evaluating Exit Criteria and Reporting, Test Closure Activities)</a:t>
            </a:r>
            <a:endParaRPr lang="en-US"/>
          </a:p>
          <a:p>
            <a:r>
              <a:rPr lang="en-US" b="1"/>
              <a:t>- Trước</a:t>
            </a:r>
            <a:r>
              <a:rPr lang="en-US" b="1" baseline="0"/>
              <a:t> khi thực sự thi hành 1 test, </a:t>
            </a:r>
            <a:r>
              <a:rPr lang="en-US" b="0" baseline="0"/>
              <a:t>cta cần phải phân tích và thiết kế test</a:t>
            </a:r>
            <a:r>
              <a:rPr lang="en-US" b="1" baseline="0"/>
              <a:t> </a:t>
            </a:r>
            <a:r>
              <a:rPr lang="en-US" b="0" baseline="0"/>
              <a:t>để biết đang</a:t>
            </a:r>
            <a:r>
              <a:rPr lang="en-US" b="1" baseline="0"/>
              <a:t> TEST CÁI GÌ </a:t>
            </a:r>
            <a:r>
              <a:rPr lang="en-US" b="0" baseline="0"/>
              <a:t>(test condition)</a:t>
            </a:r>
            <a:r>
              <a:rPr lang="en-US" b="1" baseline="0"/>
              <a:t>, ĐẦU VÀO + ĐẦU RA </a:t>
            </a:r>
            <a:r>
              <a:rPr lang="en-US" b="0" baseline="0"/>
              <a:t>cho test đó (test case), </a:t>
            </a:r>
            <a:r>
              <a:rPr lang="en-US" b="1" baseline="0"/>
              <a:t>CÁC BƯỚC ĐỂ THỰC HIỆN TEST CASE</a:t>
            </a:r>
            <a:r>
              <a:rPr lang="en-US" b="0" baseline="0"/>
              <a:t> (test procedure)</a:t>
            </a:r>
            <a:endParaRPr lang="en-US" b="0" baseline="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ISTQB QUAN TÂM 2 LOẠI COVERAGE ĐẦU</a:t>
            </a: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sz="1200" b="0" i="0" u="none" strike="noStrike" kern="1200">
                <a:solidFill>
                  <a:schemeClr val="tx1"/>
                </a:solidFill>
                <a:effectLst/>
                <a:latin typeface="+mn-lt"/>
                <a:ea typeface="+mn-ea"/>
                <a:cs typeface="+mn-cs"/>
              </a:rPr>
              <a:t> </a:t>
            </a:r>
            <a:r>
              <a:rPr lang="en-US"/>
              <a:t> </a:t>
            </a:r>
            <a:endParaRPr lang="en-US" baseline="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Có</a:t>
            </a:r>
            <a:r>
              <a:rPr lang="en-US" baseline="0"/>
              <a:t> thể dùng ký hiệu khác (hình thoi, hình vuông), có thể được gán nhãn</a:t>
            </a:r>
            <a:endParaRPr lang="en-US"/>
          </a:p>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baseline="0"/>
              <a:t>- ĐỂ BIẾT BAO NHIÊU CÂU LỆNH ĐC THI HÀNH CHO 1 BỘ TEST, TA THƯỜNG TÍNH </a:t>
            </a:r>
            <a:r>
              <a:rPr lang="en-US" baseline="0"/>
              <a:t>Độ bao phủ lệnh</a:t>
            </a:r>
            <a:endParaRPr lang="en-US"/>
          </a:p>
          <a:p>
            <a:pPr marL="914400" lvl="2" indent="0">
              <a:buFontTx/>
              <a:buNone/>
            </a:pPr>
            <a:r>
              <a:rPr lang="en-GB"/>
              <a:t>* example:</a:t>
            </a:r>
            <a:endParaRPr lang="en-GB"/>
          </a:p>
          <a:p>
            <a:pPr lvl="1"/>
            <a:r>
              <a:rPr lang="en-GB"/>
              <a:t>		program has 100 statements</a:t>
            </a:r>
            <a:endParaRPr lang="en-GB"/>
          </a:p>
          <a:p>
            <a:pPr lvl="1"/>
            <a:r>
              <a:rPr lang="en-GB"/>
              <a:t>		tests exercise 87 statements</a:t>
            </a:r>
            <a:endParaRPr lang="en-GB"/>
          </a:p>
          <a:p>
            <a:pPr lvl="1"/>
            <a:r>
              <a:rPr lang="en-GB"/>
              <a:t>		statement coverage = 87%</a:t>
            </a:r>
            <a:endParaRPr lang="en-US" baseline="0"/>
          </a:p>
          <a:p>
            <a:pPr marL="914400" marR="0" lvl="2" indent="0" algn="l" defTabSz="914400" rtl="0" eaLnBrk="1" fontAlgn="auto" latinLnBrk="0" hangingPunct="1">
              <a:lnSpc>
                <a:spcPct val="100000"/>
              </a:lnSpc>
              <a:spcBef>
                <a:spcPts val="0"/>
              </a:spcBef>
              <a:spcAft>
                <a:spcPts val="0"/>
              </a:spcAft>
              <a:buClrTx/>
              <a:buSzTx/>
              <a:buFontTx/>
              <a:buNone/>
              <a:defRPr/>
            </a:pPr>
            <a:endParaRPr lang="en-US" sz="1200" b="1" i="0" kern="1200" baseline="0">
              <a:solidFill>
                <a:schemeClr val="tx1"/>
              </a:solidFill>
              <a:effectLst/>
              <a:latin typeface="+mn-lt"/>
              <a:ea typeface="+mn-ea"/>
              <a:cs typeface="+mn-cs"/>
            </a:endParaRPr>
          </a:p>
          <a:p>
            <a:pPr marL="628650" lvl="1" indent="-171450">
              <a:buFontTx/>
              <a:buChar char="-"/>
            </a:pP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Cyclomatic Complexity  is  software metric.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The value evaluated for cyclomatic complexity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defines the number of independent paths in the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basis set of a program.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Independent path  is any path through a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program that introduces at least one new set of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processing statements.</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 For the given graph G, cyclomatic complexity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V(G) is equal to: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1.  The number of regions in the flow graph;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2.  V(G) = E - N + 2, where E is the number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of edges, and N is the number of nodes;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V(G) = P + 1, where P is the number of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predicate nodes.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So, the core of this technique is: one  draws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the flow graph according to the design or code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like the basis ⇒ one determines  its cyclomatic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complexity; cyclomatic complexity can be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determined without a flow graph  →  in  that case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one  computes  the number of conditional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statements in the code   ⇒  after that, one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determines  a basis set of the linearly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independent paths; the predicate nodes are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useful when necessary paths must be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determined  ⇒  at the end, one  prepares  test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cases by which each path in the basis set will be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executed. Each test case will be executed and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compared to the expected results.</a:t>
            </a:r>
            <a:endParaRPr lang="en-US" sz="1200" b="1" i="0" kern="1200" baseline="0">
              <a:solidFill>
                <a:schemeClr val="tx1"/>
              </a:solidFill>
              <a:effectLst/>
              <a:latin typeface="+mn-lt"/>
              <a:ea typeface="+mn-ea"/>
              <a:cs typeface="+mn-c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CÓ</a:t>
            </a:r>
            <a:r>
              <a:rPr lang="en-US" sz="1200" kern="1200" baseline="0">
                <a:solidFill>
                  <a:schemeClr val="tx1"/>
                </a:solidFill>
                <a:effectLst/>
                <a:latin typeface="+mn-lt"/>
                <a:ea typeface="+mn-ea"/>
                <a:cs typeface="+mn-cs"/>
              </a:rPr>
              <a:t> THỂ HD THỰC THI BÀI NÀY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public int MaxAndMean(int A, int B, int C, out double Mean)</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Mean = (A + B + C) / 3.0;</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int Maximum;</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if (A &gt; B)</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if (A &gt; C)</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Maximum = A;</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else</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Maximum = B;</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else</a:t>
            </a:r>
            <a:endParaRPr lang="en-US">
              <a:effectLst/>
            </a:endParaRPr>
          </a:p>
          <a:p>
            <a:pPr lvl="0"/>
            <a:r>
              <a:rPr lang="en-US" sz="1200" kern="1200">
                <a:solidFill>
                  <a:schemeClr val="tx1"/>
                </a:solidFill>
                <a:effectLst/>
                <a:latin typeface="+mn-lt"/>
                <a:ea typeface="+mn-ea"/>
                <a:cs typeface="+mn-cs"/>
              </a:rPr>
              <a:t>      if (B &gt; C)</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Maximum = B;</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else</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Maximum = C;</a:t>
            </a:r>
            <a:endParaRPr lang="en-US" sz="1200" kern="1200">
              <a:solidFill>
                <a:schemeClr val="tx1"/>
              </a:solidFill>
              <a:effectLst/>
              <a:latin typeface="+mn-lt"/>
              <a:ea typeface="+mn-ea"/>
              <a:cs typeface="+mn-cs"/>
            </a:endParaRP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return Maximum;</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t>
            </a:r>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a:t>Hướng</a:t>
            </a:r>
            <a:r>
              <a:rPr lang="en-US" baseline="0"/>
              <a:t> dẫn SV cách trình bày bảng test case: gồm </a:t>
            </a:r>
            <a:endParaRPr lang="en-US" baseline="0"/>
          </a:p>
          <a:p>
            <a:pPr rtl="0" eaLnBrk="1" fontAlgn="t" latinLnBrk="0" hangingPunct="1"/>
            <a:r>
              <a:rPr lang="en-US" sz="1200" b="1" i="0" u="none" strike="noStrike" kern="1200">
                <a:solidFill>
                  <a:schemeClr val="tx1"/>
                </a:solidFill>
                <a:effectLst/>
                <a:latin typeface="+mn-lt"/>
                <a:ea typeface="+mn-ea"/>
                <a:cs typeface="+mn-cs"/>
              </a:rPr>
              <a:t>#</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Test</a:t>
            </a:r>
            <a:r>
              <a:rPr lang="en-US" sz="1200" b="1" i="0" u="none" strike="noStrike" kern="1200" baseline="0">
                <a:solidFill>
                  <a:schemeClr val="tx1"/>
                </a:solidFill>
                <a:effectLst/>
                <a:latin typeface="+mn-lt"/>
                <a:ea typeface="+mn-ea"/>
                <a:cs typeface="+mn-cs"/>
              </a:rPr>
              <a:t> condition</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Input</a:t>
            </a:r>
            <a:r>
              <a:rPr lang="en-US" sz="1200" b="0" i="0" u="none" strike="noStrike" kern="1200" baseline="0">
                <a:solidFill>
                  <a:schemeClr val="tx1"/>
                </a:solidFill>
                <a:effectLst/>
                <a:latin typeface="+mn-lt"/>
                <a:ea typeface="+mn-ea"/>
                <a:cs typeface="+mn-cs"/>
              </a:rPr>
              <a:t> </a:t>
            </a:r>
            <a:r>
              <a:rPr lang="en-US" sz="1200" b="1" i="0" u="none" strike="noStrike" kern="1200">
                <a:solidFill>
                  <a:schemeClr val="tx1"/>
                </a:solidFill>
                <a:effectLst/>
                <a:latin typeface="+mn-lt"/>
                <a:ea typeface="+mn-ea"/>
                <a:cs typeface="+mn-cs"/>
              </a:rPr>
              <a:t>(A,B,C)</a:t>
            </a:r>
            <a:endParaRPr lang="en-US" sz="1200" b="0" i="0" u="none" strike="noStrike" kern="1200">
              <a:solidFill>
                <a:schemeClr val="tx1"/>
              </a:solidFill>
              <a:effectLst/>
              <a:latin typeface="+mn-lt"/>
              <a:ea typeface="+mn-ea"/>
              <a:cs typeface="+mn-cs"/>
            </a:endParaRPr>
          </a:p>
          <a:p>
            <a:pPr rtl="0" eaLnBrk="1" fontAlgn="auto" latinLnBrk="0" hangingPunct="1"/>
            <a:r>
              <a:rPr lang="en-US" sz="1200" b="1" i="0" u="none" strike="noStrike" kern="1200">
                <a:solidFill>
                  <a:schemeClr val="tx1"/>
                </a:solidFill>
                <a:effectLst/>
                <a:latin typeface="+mn-lt"/>
                <a:ea typeface="+mn-ea"/>
                <a:cs typeface="+mn-cs"/>
              </a:rPr>
              <a:t>Line number executed</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Expected result</a:t>
            </a:r>
            <a:endParaRPr lang="en-US" sz="1200" b="0" i="0" u="none" strike="noStrike" kern="1200">
              <a:solidFill>
                <a:schemeClr val="tx1"/>
              </a:solidFill>
              <a:effectLst/>
              <a:latin typeface="+mn-lt"/>
              <a:ea typeface="+mn-ea"/>
              <a:cs typeface="+mn-c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4.7+4.8</a:t>
            </a:r>
            <a:endParaRPr lang="en-US"/>
          </a:p>
          <a:p>
            <a:pPr marL="0" indent="0">
              <a:buNone/>
            </a:pPr>
            <a:r>
              <a:rPr lang="en-US" b="1"/>
              <a:t>a. The answer is 4 </a:t>
            </a:r>
            <a:r>
              <a:rPr lang="en-US"/>
              <a:t>because there are three decisions and every outcome has an executable statement in it.</a:t>
            </a:r>
            <a:endParaRPr lang="en-US"/>
          </a:p>
          <a:p>
            <a:pPr marL="0" indent="0">
              <a:buNone/>
            </a:pPr>
            <a:r>
              <a:rPr lang="en-US"/>
              <a:t>	</a:t>
            </a:r>
            <a:r>
              <a:rPr lang="en-US" b="1"/>
              <a:t>StudentScore&gt;79</a:t>
            </a:r>
            <a:endParaRPr lang="en-US" b="1"/>
          </a:p>
          <a:p>
            <a:pPr marL="0" marR="0" indent="0" algn="l" defTabSz="914400" rtl="0" eaLnBrk="1" fontAlgn="auto" latinLnBrk="0" hangingPunct="1">
              <a:lnSpc>
                <a:spcPct val="100000"/>
              </a:lnSpc>
              <a:spcBef>
                <a:spcPts val="0"/>
              </a:spcBef>
              <a:spcAft>
                <a:spcPts val="0"/>
              </a:spcAft>
              <a:buClrTx/>
              <a:buSzTx/>
              <a:buFontTx/>
              <a:buNone/>
              <a:defRPr/>
            </a:pPr>
            <a:r>
              <a:rPr lang="en-US" b="1"/>
              <a:t>	StudentScore&gt;59 and StudentScore&lt;=79</a:t>
            </a:r>
            <a:endParaRPr lang="en-US" b="1"/>
          </a:p>
          <a:p>
            <a:pPr marL="0" marR="0" indent="0" algn="l" defTabSz="914400" rtl="0" eaLnBrk="1" fontAlgn="auto" latinLnBrk="0" hangingPunct="1">
              <a:lnSpc>
                <a:spcPct val="100000"/>
              </a:lnSpc>
              <a:spcBef>
                <a:spcPts val="0"/>
              </a:spcBef>
              <a:spcAft>
                <a:spcPts val="0"/>
              </a:spcAft>
              <a:buClrTx/>
              <a:buSzTx/>
              <a:buFontTx/>
              <a:buNone/>
              <a:defRPr/>
            </a:pPr>
            <a:r>
              <a:rPr lang="en-US" b="1"/>
              <a:t>	StudentScore&gt;39 and StudentScore&lt;=59</a:t>
            </a:r>
            <a:endParaRPr lang="en-US" b="1"/>
          </a:p>
          <a:p>
            <a:pPr marL="0" marR="0" indent="0" algn="l" defTabSz="914400" rtl="0" eaLnBrk="1" fontAlgn="auto" latinLnBrk="0" hangingPunct="1">
              <a:lnSpc>
                <a:spcPct val="100000"/>
              </a:lnSpc>
              <a:spcBef>
                <a:spcPts val="0"/>
              </a:spcBef>
              <a:spcAft>
                <a:spcPts val="0"/>
              </a:spcAft>
              <a:buClrTx/>
              <a:buSzTx/>
              <a:buFontTx/>
              <a:buNone/>
              <a:defRPr/>
            </a:pPr>
            <a:r>
              <a:rPr lang="en-US" b="1"/>
              <a:t>	StudentScore&lt;=39</a:t>
            </a:r>
            <a:endParaRPr lang="en-US" b="1"/>
          </a:p>
          <a:p>
            <a:pPr marL="0" indent="0">
              <a:buFont typeface="+mj-lt"/>
              <a:buNone/>
            </a:pPr>
            <a:r>
              <a:rPr lang="en-US"/>
              <a:t>b. 100% statement coverage would not be achieved. </a:t>
            </a:r>
            <a:r>
              <a:rPr lang="en-US" i="1"/>
              <a:t>Statements </a:t>
            </a:r>
            <a:r>
              <a:rPr lang="en-US" b="1" i="1"/>
              <a:t>11</a:t>
            </a:r>
            <a:r>
              <a:rPr lang="en-US" i="1"/>
              <a:t> and </a:t>
            </a:r>
            <a:r>
              <a:rPr lang="en-US" b="1" i="1"/>
              <a:t>14</a:t>
            </a:r>
            <a:r>
              <a:rPr lang="en-US" i="1"/>
              <a:t> would not be exercised because they need inputs higher than 79 and 59 respectively.</a:t>
            </a:r>
            <a:endParaRPr lang="en-US" i="1"/>
          </a:p>
          <a:p>
            <a:pPr marL="0" indent="0">
              <a:buFont typeface="+mj-lt"/>
              <a:buNone/>
            </a:pPr>
            <a:endParaRPr lang="en-US" b="0" i="0"/>
          </a:p>
          <a:p>
            <a:pPr marL="0" indent="0">
              <a:buFont typeface="+mj-lt"/>
              <a:buNone/>
            </a:pPr>
            <a:r>
              <a:rPr lang="en-US" b="0" i="0"/>
              <a:t>Distinction: xuất</a:t>
            </a:r>
            <a:r>
              <a:rPr lang="en-US" b="0" i="0" baseline="0"/>
              <a:t> sắc</a:t>
            </a:r>
            <a:endParaRPr lang="en-US" b="0" i="0" baseline="0"/>
          </a:p>
          <a:p>
            <a:pPr marL="0" indent="0">
              <a:buFont typeface="+mj-lt"/>
              <a:buNone/>
            </a:pPr>
            <a:r>
              <a:rPr lang="en-US" sz="1000" b="0" i="0" kern="1200">
                <a:solidFill>
                  <a:srgbClr val="FF0000"/>
                </a:solidFill>
                <a:latin typeface="+mn-lt"/>
                <a:ea typeface="+mn-ea"/>
                <a:cs typeface="+mn-cs"/>
              </a:rPr>
              <a:t>Merit: giỏi</a:t>
            </a:r>
            <a:endParaRPr lang="en-US" b="0" i="0" baseline="0"/>
          </a:p>
          <a:p>
            <a:pPr marL="0" indent="0">
              <a:buFont typeface="+mj-lt"/>
              <a:buNone/>
            </a:pPr>
            <a:endParaRPr lang="en-US" i="1"/>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BAO PHỦ ĐK KO CẦN TÍNH ĐẾN CÁC NHÁNH, CHỈ TEST CHO 1 TH CỦA ĐK MÀ KO TEST CHO TH CÒN LẠI. DO ĐÓ NHIỀU TH QUAN TRỌNG CÓ THỂ BỊ BỎ QUA.</a:t>
            </a:r>
            <a:endParaRPr lang="en-US" sz="1200" b="1"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r>
              <a:rPr lang="en-US" sz="1200" b="0" i="0" kern="1200" baseline="0">
                <a:solidFill>
                  <a:schemeClr val="tx1"/>
                </a:solidFill>
                <a:effectLst/>
                <a:latin typeface="+mn-lt"/>
                <a:ea typeface="+mn-ea"/>
                <a:cs typeface="+mn-cs"/>
              </a:rPr>
              <a:t>Vòng lặp có thể chỉ đc lặp 1 lần</a:t>
            </a:r>
            <a:endParaRPr lang="en-US" sz="1200" b="0" i="0" kern="1200" baseline="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a:t>Loop bodies may only be iterated once</a:t>
            </a:r>
            <a:endParaRPr lang="en-US" sz="1200" b="0" i="0" kern="1200" baseline="0">
              <a:solidFill>
                <a:schemeClr val="tx1"/>
              </a:solidFill>
              <a:effectLst/>
              <a:latin typeface="+mn-lt"/>
              <a:ea typeface="+mn-ea"/>
              <a:cs typeface="+mn-cs"/>
            </a:endParaRPr>
          </a:p>
          <a:p>
            <a:pPr marL="171450" indent="-171450">
              <a:buFontTx/>
              <a:buChar char="-"/>
            </a:pPr>
            <a:r>
              <a:rPr lang="en-US" sz="1200" b="0" i="0" kern="1200" baseline="0">
                <a:solidFill>
                  <a:schemeClr val="tx1"/>
                </a:solidFill>
                <a:effectLst/>
                <a:latin typeface="+mn-lt"/>
                <a:ea typeface="+mn-ea"/>
                <a:cs typeface="+mn-cs"/>
              </a:rPr>
              <a:t>Vị từ (điều kiện) có thể đc test chỉ cho 1 giá trị (sẽ bỏ qua rất nhiều bugs)</a:t>
            </a:r>
            <a:endParaRPr lang="en-US" sz="1200" b="0" i="0" kern="1200" baseline="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a:t>Predicate may be tested for only one value (misses many bugs)</a:t>
            </a:r>
            <a:endParaRPr lang="en-US"/>
          </a:p>
          <a:p>
            <a:pPr marL="628650" lvl="1" indent="-171450">
              <a:buFontTx/>
              <a:buChar char="-"/>
            </a:pPr>
            <a:endParaRPr lang="en-US" sz="1200" b="0" i="0" kern="1200" baseline="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Statement coverage does not report whether loops reach their termination condition - only whether the loop body was executed. With C, C++, and Java, this limitation affects loops that contain break statements.</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Since do-while loops always execute at least once, statement coverage considers them the same rank as non-branching statements.</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Statement coverage is completely insensitive to the logical operators (|| and &amp;&amp;).</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Statement coverage cannot distinguish consecutive switch labels.</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a:t>- Decision testing </a:t>
            </a:r>
            <a:r>
              <a:rPr lang="en-US" sz="1200" b="1"/>
              <a:t>là</a:t>
            </a:r>
            <a:r>
              <a:rPr lang="en-US" sz="1200" b="1" baseline="0"/>
              <a:t> tk test case dựa vào kết quả của decision</a:t>
            </a:r>
            <a:r>
              <a:rPr lang="en-US" sz="1200" baseline="0"/>
              <a:t> (</a:t>
            </a:r>
            <a:r>
              <a:rPr lang="en-US" sz="1200" b="0"/>
              <a:t>decision outcomes)</a:t>
            </a:r>
            <a:endParaRPr lang="en-US" sz="1200" b="0"/>
          </a:p>
          <a:p>
            <a:pPr marL="457200" marR="0" lvl="1" indent="0" algn="l" defTabSz="914400" rtl="0" eaLnBrk="1" fontAlgn="auto" latinLnBrk="0" hangingPunct="1">
              <a:lnSpc>
                <a:spcPct val="100000"/>
              </a:lnSpc>
              <a:spcBef>
                <a:spcPts val="0"/>
              </a:spcBef>
              <a:spcAft>
                <a:spcPts val="0"/>
              </a:spcAft>
              <a:buClrTx/>
              <a:buSzTx/>
              <a:buFontTx/>
              <a:buNone/>
              <a:defRPr/>
            </a:pPr>
            <a:r>
              <a:rPr lang="en-US" sz="1200" b="0"/>
              <a:t>+ Decision: là</a:t>
            </a:r>
            <a:r>
              <a:rPr lang="en-US" sz="1200" b="0" baseline="0"/>
              <a:t> 1 phần của cấu trúc chọn và lặp, i.e. là toàn bộ điều kiện trong mỗi cấu trúc </a:t>
            </a:r>
            <a:r>
              <a:rPr lang="en-US" sz="1200" b="1" baseline="0"/>
              <a:t>IF, SWITCH, WHILE, FOR. </a:t>
            </a:r>
            <a:r>
              <a:rPr lang="en-US" sz="1200" b="0" baseline="0"/>
              <a:t>Tìm decision cho 2 ví dụ sau... (</a:t>
            </a:r>
            <a:r>
              <a:rPr lang="en-US" sz="1200" b="0">
                <a:solidFill>
                  <a:prstClr val="black"/>
                </a:solidFill>
                <a:latin typeface="+mn-lt"/>
              </a:rPr>
              <a:t>chú</a:t>
            </a:r>
            <a:r>
              <a:rPr lang="en-US" sz="1200" b="0" baseline="0">
                <a:solidFill>
                  <a:prstClr val="black"/>
                </a:solidFill>
                <a:latin typeface="+mn-lt"/>
              </a:rPr>
              <a:t> ý với Decision testing nếu có nhiều điều kiện (condition) trong 1 decision (i.e. chứa các toán tử logic &amp; ||) thì tính trên cả biểu thức lớn)</a:t>
            </a:r>
            <a:r>
              <a:rPr lang="en-US" sz="1200" b="0" i="0" kern="1200">
                <a:solidFill>
                  <a:schemeClr val="tx1"/>
                </a:solidFill>
                <a:effectLst/>
                <a:latin typeface="+mn-lt"/>
                <a:ea typeface="+mn-ea"/>
                <a:cs typeface="+mn-cs"/>
              </a:rPr>
              <a:t>.</a:t>
            </a:r>
            <a:endParaRPr lang="en-US" sz="1200" b="0"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u="none"/>
              <a:t>+ Decision outcome: mỗi</a:t>
            </a:r>
            <a:r>
              <a:rPr lang="en-US" u="none" baseline="0"/>
              <a:t> đầu ra từ 1 decision</a:t>
            </a:r>
            <a:endParaRPr lang="en-US" sz="1200" b="0" u="none"/>
          </a:p>
          <a:p>
            <a:pPr marL="914400" marR="0" lvl="2" indent="0" algn="l" defTabSz="914400" rtl="0" eaLnBrk="1" fontAlgn="auto" latinLnBrk="0" hangingPunct="1">
              <a:lnSpc>
                <a:spcPct val="100000"/>
              </a:lnSpc>
              <a:spcBef>
                <a:spcPts val="0"/>
              </a:spcBef>
              <a:spcAft>
                <a:spcPts val="0"/>
              </a:spcAft>
              <a:buClrTx/>
              <a:buSzTx/>
              <a:buFontTx/>
              <a:buNone/>
              <a:defRPr/>
            </a:pPr>
            <a:r>
              <a:rPr lang="en-US" b="0"/>
              <a:t>* e.g. Với</a:t>
            </a:r>
            <a:r>
              <a:rPr lang="en-US" b="0" baseline="0"/>
              <a:t> câu lệnh </a:t>
            </a:r>
            <a:r>
              <a:rPr lang="en-US" b="0"/>
              <a:t>IF, đầu</a:t>
            </a:r>
            <a:r>
              <a:rPr lang="en-US" b="0" baseline="0"/>
              <a:t> ra (</a:t>
            </a:r>
            <a:r>
              <a:rPr lang="en-US" b="0"/>
              <a:t>exit)</a:t>
            </a:r>
            <a:r>
              <a:rPr lang="en-US" b="0" baseline="0"/>
              <a:t> của điều kiện hoặc là</a:t>
            </a:r>
            <a:r>
              <a:rPr lang="en-US" b="0"/>
              <a:t> TRUE hoặc</a:t>
            </a:r>
            <a:r>
              <a:rPr lang="en-US" b="0" baseline="0"/>
              <a:t> là</a:t>
            </a:r>
            <a:r>
              <a:rPr lang="en-US" b="0"/>
              <a:t> FALSE, như</a:t>
            </a:r>
            <a:r>
              <a:rPr lang="en-US" b="0" baseline="0"/>
              <a:t> vậy mỗi</a:t>
            </a:r>
            <a:r>
              <a:rPr lang="en-US" b="0"/>
              <a:t> đầu</a:t>
            </a:r>
            <a:r>
              <a:rPr lang="en-US" b="0" baseline="0"/>
              <a:t> ra từ 1 decision đc xem là một</a:t>
            </a:r>
            <a:r>
              <a:rPr lang="en-US" b="0"/>
              <a:t> decision outcome. </a:t>
            </a:r>
            <a:r>
              <a:rPr lang="en-US" b="0" i="1"/>
              <a:t>Có</a:t>
            </a:r>
            <a:r>
              <a:rPr lang="en-US" b="0" i="1" baseline="0"/>
              <a:t> 2 test case cho vd1 là: A&gt;1=true và A&gt;1=false.</a:t>
            </a:r>
            <a:endParaRPr lang="en-US" b="0" i="1"/>
          </a:p>
          <a:p>
            <a:pPr marL="914400" marR="0" lvl="2" indent="0" algn="l" defTabSz="914400" rtl="0" eaLnBrk="1" fontAlgn="auto" latinLnBrk="0" hangingPunct="1">
              <a:lnSpc>
                <a:spcPct val="100000"/>
              </a:lnSpc>
              <a:spcBef>
                <a:spcPts val="0"/>
              </a:spcBef>
              <a:spcAft>
                <a:spcPts val="0"/>
              </a:spcAft>
              <a:buClrTx/>
              <a:buSzTx/>
              <a:buFontTx/>
              <a:buNone/>
              <a:defRPr/>
            </a:pPr>
            <a:r>
              <a:rPr lang="en-US" b="0"/>
              <a:t>* có</a:t>
            </a:r>
            <a:r>
              <a:rPr lang="en-US" b="0" baseline="0"/>
              <a:t> thể có 2 hay nhiều hơn decision outcome cho 1 decision </a:t>
            </a:r>
            <a:r>
              <a:rPr lang="en-US" b="1" baseline="0"/>
              <a:t>(trường hợp SWITCH---CASE)</a:t>
            </a:r>
            <a:endParaRPr lang="en-US" b="1"/>
          </a:p>
          <a:p>
            <a:pPr marL="914400" marR="0" lvl="2" indent="0" algn="l" defTabSz="914400" rtl="0" eaLnBrk="1" fontAlgn="auto" latinLnBrk="0" hangingPunct="1">
              <a:lnSpc>
                <a:spcPct val="100000"/>
              </a:lnSpc>
              <a:spcBef>
                <a:spcPts val="0"/>
              </a:spcBef>
              <a:spcAft>
                <a:spcPts val="0"/>
              </a:spcAft>
              <a:buClrTx/>
              <a:buSzTx/>
              <a:buFontTx/>
              <a:buNone/>
              <a:defRPr/>
            </a:pPr>
            <a:r>
              <a:rPr lang="en-US" b="1"/>
              <a:t>* Như</a:t>
            </a:r>
            <a:r>
              <a:rPr lang="en-US" b="1" baseline="0"/>
              <a:t> vậy, </a:t>
            </a:r>
            <a:r>
              <a:rPr lang="en-US" sz="1200" b="1"/>
              <a:t>Decision testing là</a:t>
            </a:r>
            <a:r>
              <a:rPr lang="en-US" sz="1200" b="1" baseline="0"/>
              <a:t> dựa vào tính toán kết quả của decision outcome: </a:t>
            </a:r>
            <a:r>
              <a:rPr lang="en-US" sz="1200" b="1" u="sng" baseline="0"/>
              <a:t>tính xem có bao nhiêu decision outcome, có bao nhiêu đc thi hành</a:t>
            </a:r>
            <a:r>
              <a:rPr lang="en-US" sz="1200" b="1" baseline="0"/>
              <a:t>. V</a:t>
            </a:r>
            <a:r>
              <a:rPr lang="en-US" b="1" baseline="0"/>
              <a:t>ới CFG như hình, khi cần biết có đi qua đc hết các decision outcome hay không cta phải tìm all các đường đi sao cho tất cả các </a:t>
            </a:r>
            <a:r>
              <a:rPr lang="en-US" b="1" u="sng" baseline="0"/>
              <a:t>cạnh</a:t>
            </a:r>
            <a:r>
              <a:rPr lang="en-US" b="1" baseline="0"/>
              <a:t> đều đc đi qua.</a:t>
            </a:r>
            <a:r>
              <a:rPr lang="en-US"/>
              <a:t> </a:t>
            </a:r>
            <a:endParaRPr lang="en-US"/>
          </a:p>
          <a:p>
            <a:pPr marL="0" marR="0" lvl="0" indent="0" algn="l" defTabSz="914400" rtl="0" eaLnBrk="1" fontAlgn="auto" latinLnBrk="0" hangingPunct="1">
              <a:lnSpc>
                <a:spcPct val="100000"/>
              </a:lnSpc>
              <a:spcBef>
                <a:spcPts val="0"/>
              </a:spcBef>
              <a:spcAft>
                <a:spcPts val="0"/>
              </a:spcAft>
              <a:buClrTx/>
              <a:buSzTx/>
              <a:buFontTx/>
              <a:buNone/>
              <a:defRPr/>
            </a:pPr>
            <a:r>
              <a:rPr lang="en-US" b="0" baseline="0">
                <a:solidFill>
                  <a:prstClr val="black"/>
                </a:solidFill>
                <a:latin typeface="+mn-lt"/>
              </a:rPr>
              <a:t>- Còn đc gọi là ‘Branch testing’ hoặc ‘</a:t>
            </a:r>
            <a:r>
              <a:rPr lang="en-US" b="1" baseline="0">
                <a:solidFill>
                  <a:prstClr val="black"/>
                </a:solidFill>
                <a:latin typeface="+mn-lt"/>
              </a:rPr>
              <a:t>Basis path testing</a:t>
            </a:r>
            <a:r>
              <a:rPr lang="en-US" b="0" baseline="0">
                <a:solidFill>
                  <a:prstClr val="black"/>
                </a:solidFill>
                <a:latin typeface="+mn-lt"/>
              </a:rPr>
              <a:t>’ is a means for testing all </a:t>
            </a:r>
            <a:r>
              <a:rPr lang="en-US" b="1" u="sng" baseline="0">
                <a:solidFill>
                  <a:prstClr val="black"/>
                </a:solidFill>
                <a:latin typeface="+mn-lt"/>
              </a:rPr>
              <a:t>independent paths</a:t>
            </a:r>
            <a:r>
              <a:rPr lang="en-US" b="0" baseline="0">
                <a:solidFill>
                  <a:prstClr val="black"/>
                </a:solidFill>
                <a:latin typeface="+mn-lt"/>
              </a:rPr>
              <a:t>.</a:t>
            </a:r>
            <a:endParaRPr lang="en-US" b="0" baseline="0">
              <a:solidFill>
                <a:prstClr val="black"/>
              </a:solidFill>
              <a:latin typeface="+mn-lt"/>
            </a:endParaRPr>
          </a:p>
          <a:p>
            <a:pPr marL="914400" marR="0" lvl="2" indent="0" algn="l" defTabSz="914400" rtl="0" eaLnBrk="1" fontAlgn="auto" latinLnBrk="0" hangingPunct="1">
              <a:lnSpc>
                <a:spcPct val="100000"/>
              </a:lnSpc>
              <a:spcBef>
                <a:spcPts val="0"/>
              </a:spcBef>
              <a:spcAft>
                <a:spcPts val="0"/>
              </a:spcAft>
              <a:buClrTx/>
              <a:buSzTx/>
              <a:buFontTx/>
              <a:buNone/>
              <a:defRPr/>
            </a:pPr>
            <a:r>
              <a:rPr lang="en-US" b="0" baseline="0">
                <a:solidFill>
                  <a:prstClr val="black"/>
                </a:solidFill>
                <a:latin typeface="+mn-lt"/>
              </a:rPr>
              <a:t>+ An </a:t>
            </a:r>
            <a:r>
              <a:rPr lang="en-US" b="0" u="sng" baseline="0">
                <a:solidFill>
                  <a:prstClr val="black"/>
                </a:solidFill>
                <a:latin typeface="+mn-lt"/>
              </a:rPr>
              <a:t>independent path</a:t>
            </a:r>
            <a:r>
              <a:rPr lang="en-US" b="0" baseline="0">
                <a:solidFill>
                  <a:prstClr val="black"/>
                </a:solidFill>
                <a:latin typeface="+mn-lt"/>
              </a:rPr>
              <a:t> is any path through the code that introduces at least one new set of processing statements or a new condition. (Pressman, 2001)</a:t>
            </a:r>
            <a:endParaRPr lang="en-US" b="0" baseline="0">
              <a:solidFill>
                <a:prstClr val="black"/>
              </a:solidFill>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a:t>- </a:t>
            </a:r>
            <a:r>
              <a:rPr lang="en-US" b="1" baseline="0"/>
              <a:t>Test condition </a:t>
            </a:r>
            <a:r>
              <a:rPr lang="vi-VN" b="1" baseline="0"/>
              <a:t>đượ</a:t>
            </a:r>
            <a:r>
              <a:rPr lang="en-US" b="1" baseline="0"/>
              <a:t>c phát biểu chung chung, có thể chỉ là 1 tên thuộc tính hoặc 1 câu</a:t>
            </a:r>
            <a:endParaRPr lang="en-US" b="0" baseline="0"/>
          </a:p>
          <a:p>
            <a:pPr marL="0" indent="0">
              <a:buFontTx/>
              <a:buNone/>
            </a:pPr>
            <a:r>
              <a:rPr lang="en-US" baseline="0"/>
              <a:t>- Sau khi có danh sách test conditions, cần ưu tiên chúng để đảm bảo là các test condition quan trọng đều đc xử lý.</a:t>
            </a:r>
            <a:endParaRPr lang="en-US" baseline="0"/>
          </a:p>
          <a:p>
            <a:pPr marL="0" indent="0">
              <a:buFontTx/>
              <a:buNone/>
            </a:pPr>
            <a:endParaRPr lang="en-US" baseline="0"/>
          </a:p>
          <a:p>
            <a:pPr marL="0" indent="0">
              <a:buFontTx/>
              <a:buNone/>
            </a:pPr>
            <a:r>
              <a:rPr lang="en-US" b="0" i="1" baseline="0"/>
              <a:t>If we have a requirements specification, the table of contents can be our initial list of test conditions. </a:t>
            </a:r>
            <a:endParaRPr lang="en-US" b="0" i="1" baseline="0"/>
          </a:p>
          <a:p>
            <a:pPr marL="0" indent="0">
              <a:buFontTx/>
              <a:buNone/>
            </a:pPr>
            <a:r>
              <a:rPr lang="en-US" b="0" i="1" baseline="0"/>
              <a:t>For example, if we are testing a customer management and marketing system for a mobile phone company, we might have test conditions that are related to a marketing campaign, such as age of customer (pre-teen, teenager, young adult, mature), gender, postcode or zip code, and purchasing preference (pay-as-you-go or contract). A particular advertising campaign could be aimed at male teenaged customers in the mid-west of the USA on pay-as-you-go, for example. </a:t>
            </a:r>
            <a:endParaRPr lang="en-US" b="0" i="1" baseline="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1"/>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Statement coverage? </a:t>
            </a:r>
            <a:r>
              <a:rPr lang="en-GB">
                <a:sym typeface="Wingdings" panose="05000000000000000000" pitchFamily="2" charset="2"/>
              </a:rPr>
              <a:t> 1</a:t>
            </a:r>
            <a:endParaRPr lang="en-GB">
              <a:sym typeface="Wingdings" panose="05000000000000000000" pitchFamily="2" charset="2"/>
            </a:endParaRPr>
          </a:p>
          <a:p>
            <a:r>
              <a:rPr lang="en-US" b="1" u="none"/>
              <a:t>cyclomatic number =3</a:t>
            </a:r>
            <a:endParaRPr lang="en-GB" u="none">
              <a:sym typeface="Wingdings" panose="05000000000000000000" pitchFamily="2" charset="2"/>
            </a:endParaRPr>
          </a:p>
          <a:p>
            <a:r>
              <a:rPr lang="en-GB">
                <a:sym typeface="Wingdings" panose="05000000000000000000" pitchFamily="2" charset="2"/>
              </a:rPr>
              <a:t>Khi thiết</a:t>
            </a:r>
            <a:r>
              <a:rPr lang="en-GB" baseline="0">
                <a:sym typeface="Wingdings" panose="05000000000000000000" pitchFamily="2" charset="2"/>
              </a:rPr>
              <a:t> kế test case, v</a:t>
            </a:r>
            <a:r>
              <a:rPr lang="en-GB">
                <a:sym typeface="Wingdings" panose="05000000000000000000" pitchFamily="2" charset="2"/>
              </a:rPr>
              <a:t>ới mỗi</a:t>
            </a:r>
            <a:r>
              <a:rPr lang="en-GB" baseline="0">
                <a:sym typeface="Wingdings" panose="05000000000000000000" pitchFamily="2" charset="2"/>
              </a:rPr>
              <a:t> test case cần xác định </a:t>
            </a:r>
            <a:r>
              <a:rPr lang="en-GB" b="1" baseline="0">
                <a:sym typeface="Wingdings" panose="05000000000000000000" pitchFamily="2" charset="2"/>
              </a:rPr>
              <a:t>decision outcome cần thực hiện, các input, các expected result (xem bảng)</a:t>
            </a:r>
            <a:endParaRPr lang="en-US" b="1"/>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Vẽ</a:t>
            </a:r>
            <a:r>
              <a:rPr lang="en-US" baseline="0"/>
              <a:t> sơ đồ trang 130. </a:t>
            </a:r>
            <a:r>
              <a:rPr lang="en-US"/>
              <a:t>That needs three test cases:</a:t>
            </a:r>
            <a:endParaRPr lang="en-US"/>
          </a:p>
          <a:p>
            <a:pPr marL="0" indent="0">
              <a:buFontTx/>
              <a:buNone/>
            </a:pPr>
            <a:r>
              <a:rPr lang="en-US" baseline="0"/>
              <a:t>CandidateAge = 16 </a:t>
            </a:r>
            <a:endParaRPr lang="en-US" baseline="0"/>
          </a:p>
          <a:p>
            <a:pPr marL="0" indent="0">
              <a:buFontTx/>
              <a:buNone/>
            </a:pPr>
            <a:r>
              <a:rPr lang="en-US" baseline="0"/>
              <a:t>CandidateAge = 21 </a:t>
            </a:r>
            <a:endParaRPr lang="en-US" baseline="0"/>
          </a:p>
          <a:p>
            <a:pPr marL="0" indent="0">
              <a:buFontTx/>
              <a:buNone/>
            </a:pPr>
            <a:r>
              <a:rPr lang="en-US" baseline="0"/>
              <a:t>CandidateAge = 40</a:t>
            </a:r>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Xóa</a:t>
            </a:r>
            <a:endParaRPr lang="en-US"/>
          </a:p>
          <a:p>
            <a:r>
              <a:rPr lang="en-US"/>
              <a:t>we have three alternative routes through the program – path </a:t>
            </a:r>
            <a:r>
              <a:rPr lang="en-US" b="1"/>
              <a:t>1,2,4,12 (</a:t>
            </a:r>
            <a:r>
              <a:rPr lang="en-US" sz="1200" kern="1200">
                <a:solidFill>
                  <a:schemeClr val="tx1"/>
                </a:solidFill>
                <a:latin typeface="+mn-lt"/>
                <a:ea typeface="+mn-ea"/>
                <a:cs typeface="+mn-cs"/>
              </a:rPr>
              <a:t>CandidateAge&lt;18)</a:t>
            </a:r>
            <a:r>
              <a:rPr lang="en-US"/>
              <a:t>, path </a:t>
            </a:r>
            <a:r>
              <a:rPr lang="en-US" b="1"/>
              <a:t>1,2,6,8,11,12 (</a:t>
            </a:r>
            <a:r>
              <a:rPr lang="en-US" sz="1200" kern="1200">
                <a:solidFill>
                  <a:schemeClr val="tx1"/>
                </a:solidFill>
                <a:latin typeface="+mn-lt"/>
                <a:ea typeface="+mn-ea"/>
                <a:cs typeface="+mn-cs"/>
              </a:rPr>
              <a:t>CandidateAge&gt;=18 and CandidateAge&gt;30)</a:t>
            </a:r>
            <a:r>
              <a:rPr lang="en-US" sz="1200" kern="1200" baseline="0">
                <a:solidFill>
                  <a:schemeClr val="tx1"/>
                </a:solidFill>
                <a:latin typeface="+mn-lt"/>
                <a:ea typeface="+mn-ea"/>
                <a:cs typeface="+mn-cs"/>
              </a:rPr>
              <a:t> </a:t>
            </a:r>
            <a:r>
              <a:rPr lang="en-US"/>
              <a:t>and path </a:t>
            </a:r>
            <a:r>
              <a:rPr lang="en-US" b="1"/>
              <a:t>1,2,6,10,11,12 (</a:t>
            </a:r>
            <a:r>
              <a:rPr lang="en-US" sz="1200" kern="1200">
                <a:solidFill>
                  <a:schemeClr val="tx1"/>
                </a:solidFill>
                <a:latin typeface="+mn-lt"/>
                <a:ea typeface="+mn-ea"/>
                <a:cs typeface="+mn-cs"/>
              </a:rPr>
              <a:t>CandidateAge&gt;=18 and CandidateAge&lt;=30)</a:t>
            </a:r>
            <a:r>
              <a:rPr lang="en-US"/>
              <a:t>. That needs three test cases</a:t>
            </a:r>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lphaLcPeriod"/>
              <a:defRPr/>
            </a:pPr>
            <a:r>
              <a:rPr lang="en-US" sz="1200" b="0" kern="1200">
                <a:solidFill>
                  <a:srgbClr val="002060"/>
                </a:solidFill>
                <a:latin typeface="+mn-lt"/>
                <a:ea typeface="+mn-ea"/>
                <a:cs typeface="+mn-cs"/>
              </a:rPr>
              <a:t>How many test cases are needed to achieve 100% decision coverage? 3 test case (</a:t>
            </a:r>
            <a:r>
              <a:rPr lang="en-US"/>
              <a:t>Chú</a:t>
            </a:r>
            <a:r>
              <a:rPr lang="en-US" baseline="0"/>
              <a:t> ý dk loại trừ lẫn nhau, thêm else vào trước mỗi if)</a:t>
            </a:r>
            <a:endParaRPr lang="en-US" baseline="0"/>
          </a:p>
          <a:p>
            <a:pPr marL="228600" marR="0" indent="-228600" algn="l" defTabSz="914400" rtl="0" eaLnBrk="1" fontAlgn="auto" latinLnBrk="0" hangingPunct="1">
              <a:lnSpc>
                <a:spcPct val="100000"/>
              </a:lnSpc>
              <a:spcBef>
                <a:spcPts val="0"/>
              </a:spcBef>
              <a:spcAft>
                <a:spcPts val="0"/>
              </a:spcAft>
              <a:buClrTx/>
              <a:buSzTx/>
              <a:buFontTx/>
              <a:buAutoNum type="alphaLcPeriod"/>
              <a:defRPr/>
            </a:pPr>
            <a:r>
              <a:rPr lang="en-US" sz="1200" b="0" kern="1200" baseline="0">
                <a:solidFill>
                  <a:srgbClr val="002060"/>
                </a:solidFill>
                <a:latin typeface="+mn-lt"/>
                <a:ea typeface="+mn-ea"/>
                <a:cs typeface="+mn-cs"/>
              </a:rPr>
              <a:t>Có 6 decision outcome. Với Time = 11 </a:t>
            </a:r>
            <a:r>
              <a:rPr lang="en-US" sz="1200" b="0" kern="1200" baseline="0">
                <a:solidFill>
                  <a:srgbClr val="002060"/>
                </a:solidFill>
                <a:latin typeface="+mn-lt"/>
                <a:ea typeface="+mn-ea"/>
                <a:cs typeface="+mn-cs"/>
                <a:sym typeface="Wingdings" panose="05000000000000000000" pitchFamily="2" charset="2"/>
              </a:rPr>
              <a:t> decision outcome lần lượt là T F F, với Time = 15  F T F. </a:t>
            </a:r>
            <a:endParaRPr lang="en-US" sz="1200" b="0" kern="1200" baseline="0">
              <a:solidFill>
                <a:srgbClr val="002060"/>
              </a:solidFill>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kern="1200" baseline="0">
                <a:solidFill>
                  <a:srgbClr val="002060"/>
                </a:solidFill>
                <a:latin typeface="+mn-lt"/>
                <a:ea typeface="+mn-ea"/>
                <a:cs typeface="+mn-cs"/>
                <a:sym typeface="Wingdings" panose="05000000000000000000" pitchFamily="2" charset="2"/>
              </a:rPr>
              <a:t>     Như vậy, có 5/6 =83% decision coverage.</a:t>
            </a:r>
            <a:endParaRPr lang="en-US" sz="1200" b="0" kern="1200">
              <a:solidFill>
                <a:srgbClr val="002060"/>
              </a:solidFill>
              <a:latin typeface="+mn-lt"/>
              <a:ea typeface="+mn-ea"/>
              <a:cs typeface="+mn-cs"/>
            </a:endParaRPr>
          </a:p>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t>Chương</a:t>
            </a:r>
            <a:r>
              <a:rPr lang="en-US" b="1" i="0" baseline="0"/>
              <a:t> trình: tính tổng các số âm trong Count lần nhập số.</a:t>
            </a:r>
            <a:endParaRPr lang="en-US" b="1" i="0"/>
          </a:p>
          <a:p>
            <a:r>
              <a:rPr lang="vi-VN" b="1" i="0"/>
              <a:t>Có một quy tắc vàng về vòng lặp WHILE</a:t>
            </a:r>
            <a:r>
              <a:rPr lang="en-US" baseline="0"/>
              <a:t>: </a:t>
            </a:r>
            <a:r>
              <a:rPr lang="en-US" b="1" u="sng" baseline="0"/>
              <a:t>decision được thực hiện cả True exit và False exit bởi 1 test case duy nhất</a:t>
            </a:r>
            <a:r>
              <a:rPr lang="en-US" baseline="0"/>
              <a:t>, </a:t>
            </a:r>
            <a:r>
              <a:rPr lang="en-US" u="sng" baseline="0"/>
              <a:t>vì nếu đầu tiên decision là true thì sau 1 lúc chạy trong vòng lặp decision này sẽ đạt được False</a:t>
            </a:r>
            <a:r>
              <a:rPr lang="en-US" baseline="0"/>
              <a:t>.</a:t>
            </a:r>
            <a:endParaRPr lang="en-US" baseline="0"/>
          </a:p>
          <a:p>
            <a:r>
              <a:rPr lang="en-US" baseline="0"/>
              <a:t>Vd/ Khi lúc đầu Index&lt;Count, nên nội dung trong vòng lặp đc thực hiện (thực hiện decision outcome=True), </a:t>
            </a:r>
            <a:r>
              <a:rPr lang="en-US" b="1" baseline="0"/>
              <a:t>sau mỗi vòng lặp Index sẽ tăng lên 1, </a:t>
            </a:r>
            <a:r>
              <a:rPr lang="en-US" b="0" baseline="0"/>
              <a:t>do đó sẽ đến lúc sẽ đạt đc giá trị của Count và vượt qua nó, lúc đó decision outcome=False đc thực hiện. Như vậy, chỉ cần 1 test case duy nhất là có thể test cho decision của vòng lặp.</a:t>
            </a:r>
            <a:endParaRPr lang="en-US" b="1"/>
          </a:p>
          <a:p>
            <a:r>
              <a:rPr lang="en-US"/>
              <a:t>Vẽ</a:t>
            </a:r>
            <a:r>
              <a:rPr lang="en-US" baseline="0"/>
              <a:t> đồ thị và </a:t>
            </a:r>
            <a:r>
              <a:rPr lang="en-US"/>
              <a:t>Kết</a:t>
            </a:r>
            <a:r>
              <a:rPr lang="en-US" baseline="0"/>
              <a:t> quả: cho nên chỉ cần dùng 1 test-case là có thể có 100% decision coverage:</a:t>
            </a:r>
            <a:endParaRPr lang="en-US"/>
          </a:p>
          <a:p>
            <a:r>
              <a:rPr lang="en-US" b="1" baseline="0"/>
              <a:t>Đó là Count=1 và New lần lượt là 1,-2 hoặc có thể là Count=5 và New lần lượt là 1,5,-2,-3,6,7,...</a:t>
            </a:r>
            <a:endParaRPr lang="en-US" b="1" baseline="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VD: binToDec(“0000000000001111”) = 15, binToDec(“0000000010001100”) = 140</a:t>
            </a:r>
            <a:endParaRPr lang="en-US" sz="1200" kern="1200">
              <a:solidFill>
                <a:schemeClr val="tx1"/>
              </a:solidFill>
              <a:latin typeface="+mn-lt"/>
              <a:ea typeface="+mn-ea"/>
              <a:cs typeface="+mn-c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a:t>
            </a:r>
            <a:r>
              <a:rPr lang="en-US" baseline="0"/>
              <a:t> DÙNG DECISION COV THÌ K TEST DC HẾT TRƯỜNG HỢP VÌ </a:t>
            </a:r>
            <a:r>
              <a:rPr lang="en-US" b="1" baseline="0"/>
              <a:t>FUNCTION1() CÓ THỂ Không </a:t>
            </a:r>
            <a:r>
              <a:rPr lang="vi-VN" b="1" baseline="0"/>
              <a:t>ĐƯỢ</a:t>
            </a:r>
            <a:r>
              <a:rPr lang="en-US" b="1" baseline="0"/>
              <a:t>C TEST NẾU DÙNG 2 TEST-CASE</a:t>
            </a:r>
            <a:r>
              <a:rPr lang="en-US" b="0" baseline="0"/>
              <a:t> LÀ: </a:t>
            </a:r>
            <a:r>
              <a:rPr lang="en-US" i="1" baseline="0"/>
              <a:t>CONDITION1=CONDITION2=TRUE VÀ CONDITION1=CONDITION2=FALSE</a:t>
            </a:r>
            <a:endParaRPr lang="en-US" i="1" baseline="0"/>
          </a:p>
          <a:p>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a:solidFill>
                  <a:srgbClr val="FF0000"/>
                </a:solidFill>
              </a:rPr>
              <a:t>Short-circuit evaluation means that many predicates might not be evaluated</a:t>
            </a:r>
            <a:endParaRPr lang="en-US">
              <a:solidFill>
                <a:srgbClr val="FF0000"/>
              </a:solidFill>
            </a:endParaRPr>
          </a:p>
          <a:p>
            <a:r>
              <a:rPr lang="en-US">
                <a:solidFill>
                  <a:srgbClr val="FF0000"/>
                </a:solidFill>
              </a:rPr>
              <a:t>Only a subset of all entry-exit paths is tested (3 of 11 in the example)</a:t>
            </a:r>
            <a:endParaRPr lang="en-US">
              <a:solidFill>
                <a:srgbClr val="FF0000"/>
              </a:solidFill>
            </a:endParaRPr>
          </a:p>
          <a:p>
            <a:pPr lvl="1"/>
            <a:r>
              <a:rPr lang="en-US">
                <a:solidFill>
                  <a:srgbClr val="FF0000"/>
                </a:solidFill>
              </a:rPr>
              <a:t>Branch coverage does not ensure that all entry-exit paths are executed</a:t>
            </a:r>
            <a:endParaRPr lang="en-US">
              <a:solidFill>
                <a:srgbClr val="FF0000"/>
              </a:solidFill>
            </a:endParaRPr>
          </a:p>
          <a:p>
            <a:r>
              <a:rPr lang="en-US" sz="1200"/>
              <a:t>if (a == b) x++;</a:t>
            </a:r>
            <a:endParaRPr lang="en-US" sz="1200"/>
          </a:p>
          <a:p>
            <a:r>
              <a:rPr lang="en-US" sz="1200"/>
              <a:t>if (x == y) x--;</a:t>
            </a:r>
            <a:endParaRPr lang="en-US" sz="1200"/>
          </a:p>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sz="1200" b="0" i="0" kern="1200">
                <a:solidFill>
                  <a:schemeClr val="tx1"/>
                </a:solidFill>
                <a:effectLst/>
                <a:latin typeface="+mn-lt"/>
                <a:ea typeface="+mn-ea"/>
                <a:cs typeface="+mn-cs"/>
              </a:rPr>
              <a:t>+ i.e</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Mỗi</a:t>
            </a:r>
            <a:r>
              <a:rPr lang="en-US" sz="1200" b="0" i="0" kern="1200" baseline="0">
                <a:solidFill>
                  <a:schemeClr val="tx1"/>
                </a:solidFill>
                <a:effectLst/>
                <a:latin typeface="+mn-lt"/>
                <a:ea typeface="+mn-ea"/>
                <a:cs typeface="+mn-cs"/>
              </a:rPr>
              <a:t> condition được định trị true và false ít nhất 1 lần mà </a:t>
            </a:r>
            <a:r>
              <a:rPr lang="en-US" sz="1200" b="1" i="0" kern="1200" baseline="0">
                <a:solidFill>
                  <a:schemeClr val="tx1"/>
                </a:solidFill>
                <a:effectLst/>
                <a:latin typeface="+mn-lt"/>
                <a:ea typeface="+mn-ea"/>
                <a:cs typeface="+mn-cs"/>
              </a:rPr>
              <a:t>KO CẦN QUAN TÂM ĐẾN TRỊ CỦA DECISION</a:t>
            </a: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sz="1200" b="0" i="1" kern="1200">
                <a:solidFill>
                  <a:schemeClr val="tx1"/>
                </a:solidFill>
                <a:effectLst/>
                <a:latin typeface="+mn-lt"/>
                <a:ea typeface="+mn-ea"/>
                <a:cs typeface="+mn-cs"/>
              </a:rPr>
              <a:t>+ Known as ‘predicate coverage’.</a:t>
            </a:r>
            <a:endParaRPr lang="en-US" sz="1200" b="0" i="1"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endParaRPr lang="en-US" sz="1200" b="0" i="1"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endParaRPr lang="en-US" sz="1200" b="0" i="1"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endParaRPr lang="en-US"/>
          </a:p>
          <a:p>
            <a:pPr lvl="2"/>
            <a:r>
              <a:rPr lang="en-US"/>
              <a:t>statement testing </a:t>
            </a:r>
            <a:endParaRPr lang="en-US"/>
          </a:p>
          <a:p>
            <a:pPr lvl="2"/>
            <a:r>
              <a:rPr lang="en-GB"/>
              <a:t>branch/</a:t>
            </a:r>
            <a:r>
              <a:rPr lang="en-US"/>
              <a:t>decision testing</a:t>
            </a:r>
            <a:endParaRPr lang="en-US"/>
          </a:p>
          <a:p>
            <a:pPr lvl="2"/>
            <a:r>
              <a:rPr lang="en-US" b="1"/>
              <a:t>condition testing(Branch Condition Testing)</a:t>
            </a:r>
            <a:endParaRPr lang="en-US" b="1"/>
          </a:p>
          <a:p>
            <a:pPr lvl="2"/>
            <a:r>
              <a:rPr lang="en-GB"/>
              <a:t>condition combination</a:t>
            </a:r>
            <a:r>
              <a:rPr lang="en-US"/>
              <a:t>/multiple condition </a:t>
            </a:r>
            <a:r>
              <a:rPr lang="en-GB"/>
              <a:t>testing</a:t>
            </a:r>
            <a:endParaRPr lang="en-US"/>
          </a:p>
          <a:p>
            <a:pPr lvl="2"/>
            <a:r>
              <a:rPr lang="en-GB"/>
              <a:t>modified condition decision/multiple condition decision testing</a:t>
            </a:r>
            <a:endParaRPr lang="en-GB"/>
          </a:p>
          <a:p>
            <a:pPr lvl="2"/>
            <a:r>
              <a:rPr lang="en-GB"/>
              <a:t>path testing</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762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idx="1"/>
          </p:nvPr>
        </p:nvSpPr>
        <p:spPr>
          <a:xfrm>
            <a:off x="457200" y="1295400"/>
            <a:ext cx="8382000" cy="5257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153400" y="6416675"/>
            <a:ext cx="762000" cy="365125"/>
          </a:xfrm>
        </p:spPr>
        <p:txBody>
          <a:bodyPr/>
          <a:lstStyle>
            <a:lvl1pPr>
              <a:defRPr sz="1400"/>
            </a:lvl1pPr>
          </a:lstStyle>
          <a:p>
            <a:r>
              <a:rPr lang="en-US"/>
              <a:t>Slide </a:t>
            </a:r>
            <a:fld id="{3900DC13-0C25-439E-AA75-E5DAAC4C3713}"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4"/>
            <a:ext cx="4038600" cy="4633115"/>
          </a:xfrm>
        </p:spPr>
        <p:txBody>
          <a:bodyPr/>
          <a:lstStyle>
            <a:lvl1pPr>
              <a:defRPr sz="26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4"/>
            <a:ext cx="4038600" cy="46331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Slide Number Placeholder 6"/>
          <p:cNvSpPr>
            <a:spLocks noGrp="1"/>
          </p:cNvSpPr>
          <p:nvPr>
            <p:ph type="sldNum" sz="quarter" idx="12"/>
          </p:nvPr>
        </p:nvSpPr>
        <p:spPr>
          <a:xfrm>
            <a:off x="8153400" y="6356350"/>
            <a:ext cx="762000" cy="365125"/>
          </a:xfrm>
        </p:spPr>
        <p:txBody>
          <a:bodyPr/>
          <a:lstStyle/>
          <a:p>
            <a:r>
              <a:rPr lang="en-US"/>
              <a:t>Slide </a:t>
            </a:r>
            <a:fld id="{3900DC13-0C25-439E-AA75-E5DAAC4C3713}"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normAutofit/>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8BD19EAA-1AA3-436F-8F0A-6DCAF7F714A2}" type="slidenum">
              <a:rPr lang="en-US" altLang="en-US"/>
            </a:fld>
            <a:endParaRPr lang="en-US"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anose="020B0604020202020204" pitchFamily="34" charset="0"/>
              </a:defRPr>
            </a:lvl1pPr>
            <a:lvl2pPr>
              <a:spcBef>
                <a:spcPts val="600"/>
              </a:spcBef>
              <a:defRPr sz="2400">
                <a:latin typeface="+mj-lt"/>
                <a:cs typeface="Arial" panose="020B0604020202020204" pitchFamily="34" charset="0"/>
              </a:defRPr>
            </a:lvl2pPr>
            <a:lvl3pPr>
              <a:spcBef>
                <a:spcPts val="600"/>
              </a:spcBef>
              <a:defRPr sz="2200">
                <a:latin typeface="+mj-lt"/>
                <a:cs typeface="Arial" panose="020B0604020202020204" pitchFamily="34" charset="0"/>
              </a:defRPr>
            </a:lvl3pPr>
            <a:lvl4pPr>
              <a:spcBef>
                <a:spcPts val="600"/>
              </a:spcBef>
              <a:defRPr>
                <a:latin typeface="+mj-lt"/>
                <a:cs typeface="Arial" panose="020B0604020202020204" pitchFamily="34" charset="0"/>
              </a:defRPr>
            </a:lvl4pPr>
            <a:lvl5pPr>
              <a:spcBef>
                <a:spcPts val="600"/>
              </a:spcBef>
              <a:defRPr>
                <a:latin typeface="+mj-lt"/>
                <a:cs typeface="Arial" panose="020B0604020202020204" pitchFamily="34" charset="0"/>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6"/>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199765" indent="0" algn="ctr">
              <a:buNone/>
            </a:lvl8pPr>
            <a:lvl9pPr marL="3656965"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idx="1"/>
          </p:nvPr>
        </p:nvSpPr>
        <p:spPr>
          <a:xfrm>
            <a:off x="457200" y="1828800"/>
            <a:ext cx="8305800" cy="4495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7848600" y="6477000"/>
            <a:ext cx="838200" cy="228600"/>
          </a:xfrm>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16" rIns="45716"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16"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16" tIns="0" rIns="45716"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1859758"/>
            <a:ext cx="4041775" cy="654843"/>
          </a:xfrm>
        </p:spPr>
        <p:txBody>
          <a:bodyPr lIns="45716" tIns="0" rIns="45716"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1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6" rIns="18286"/>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400"/>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400"/>
            <a:endParaRPr lang="en-US">
              <a:solidFill>
                <a:prstClr val="white"/>
              </a:solidFill>
            </a:endParaRPr>
          </a:p>
        </p:txBody>
      </p:sp>
      <p:sp>
        <p:nvSpPr>
          <p:cNvPr id="2" name="Title 1"/>
          <p:cNvSpPr>
            <a:spLocks noGrp="1"/>
          </p:cNvSpPr>
          <p:nvPr>
            <p:ph type="title"/>
          </p:nvPr>
        </p:nvSpPr>
        <p:spPr>
          <a:xfrm>
            <a:off x="609600" y="1176997"/>
            <a:ext cx="2212848" cy="1582621"/>
          </a:xfrm>
        </p:spPr>
        <p:txBody>
          <a:bodyPr vert="horz" lIns="45716" tIns="45716" rIns="45716" bIns="45716"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1" rIns="45716" bIns="45716"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1"/>
            <a:ext cx="609600" cy="365125"/>
          </a:xfrm>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400"/>
            <a:endParaRPr lang="en-US">
              <a:solidFill>
                <a:prstClr val="black"/>
              </a:solidFill>
            </a:endParaRPr>
          </a:p>
        </p:txBody>
      </p:sp>
      <p:sp>
        <p:nvSpPr>
          <p:cNvPr id="11" name="Freeform 10"/>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400"/>
            <a:endParaRPr lang="en-US">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1143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idx="1"/>
          </p:nvPr>
        </p:nvSpPr>
        <p:spPr>
          <a:xfrm>
            <a:off x="457200" y="1752600"/>
            <a:ext cx="8382000" cy="48006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153400" y="6416675"/>
            <a:ext cx="762000" cy="365125"/>
          </a:xfrm>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4"/>
            <a:ext cx="4038600" cy="4633115"/>
          </a:xfrm>
        </p:spPr>
        <p:txBody>
          <a:bodyPr/>
          <a:lstStyle>
            <a:lvl1pPr>
              <a:defRPr sz="26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4"/>
            <a:ext cx="4038600" cy="46331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Slide Number Placeholder 6"/>
          <p:cNvSpPr>
            <a:spLocks noGrp="1"/>
          </p:cNvSpPr>
          <p:nvPr>
            <p:ph type="sldNum" sz="quarter" idx="12"/>
          </p:nvPr>
        </p:nvSpPr>
        <p:spPr>
          <a:xfrm>
            <a:off x="8153400" y="6356350"/>
            <a:ext cx="762000" cy="365125"/>
          </a:xfrm>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normAutofit/>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ltLang="en-US">
              <a:solidFill>
                <a:srgbClr val="04617B">
                  <a:shade val="90000"/>
                </a:srgbClr>
              </a:solidFill>
            </a:endParaRPr>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ltLang="en-US">
              <a:solidFill>
                <a:srgbClr val="04617B">
                  <a:shade val="90000"/>
                </a:srgbClr>
              </a:solidFill>
            </a:endParaRP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8BD19EAA-1AA3-436F-8F0A-6DCAF7F714A2}" type="slidenum">
              <a:rPr lang="en-US" altLang="en-US">
                <a:solidFill>
                  <a:srgbClr val="04617B">
                    <a:shade val="90000"/>
                  </a:srgbClr>
                </a:solidFill>
              </a:rPr>
            </a:fld>
            <a:endParaRPr lang="en-US" altLang="en-US">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4" Type="http://schemas.openxmlformats.org/officeDocument/2006/relationships/theme" Target="../theme/theme15.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2" Type="http://schemas.openxmlformats.org/officeDocument/2006/relationships/theme" Target="../theme/theme16.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2" Type="http://schemas.openxmlformats.org/officeDocument/2006/relationships/theme" Target="../theme/theme17.xml"/><Relationship Id="rId11" Type="http://schemas.openxmlformats.org/officeDocument/2006/relationships/slideLayout" Target="../slideLayouts/slideLayout61.xml"/><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70.xml"/><Relationship Id="rId8" Type="http://schemas.openxmlformats.org/officeDocument/2006/relationships/slideLayout" Target="../slideLayouts/slideLayout69.xml"/><Relationship Id="rId7" Type="http://schemas.openxmlformats.org/officeDocument/2006/relationships/slideLayout" Target="../slideLayouts/slideLayout68.xml"/><Relationship Id="rId6" Type="http://schemas.openxmlformats.org/officeDocument/2006/relationships/slideLayout" Target="../slideLayouts/slideLayout67.xml"/><Relationship Id="rId5" Type="http://schemas.openxmlformats.org/officeDocument/2006/relationships/slideLayout" Target="../slideLayouts/slideLayout66.xml"/><Relationship Id="rId4" Type="http://schemas.openxmlformats.org/officeDocument/2006/relationships/slideLayout" Target="../slideLayouts/slideLayout65.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3" Type="http://schemas.openxmlformats.org/officeDocument/2006/relationships/theme" Target="../theme/theme18.xml"/><Relationship Id="rId12" Type="http://schemas.openxmlformats.org/officeDocument/2006/relationships/slideLayout" Target="../slideLayouts/slideLayout73.xml"/><Relationship Id="rId11" Type="http://schemas.openxmlformats.org/officeDocument/2006/relationships/slideLayout" Target="../slideLayouts/slideLayout72.xml"/><Relationship Id="rId10" Type="http://schemas.openxmlformats.org/officeDocument/2006/relationships/slideLayout" Target="../slideLayouts/slideLayout71.xml"/><Relationship Id="rId1" Type="http://schemas.openxmlformats.org/officeDocument/2006/relationships/slideLayout" Target="../slideLayouts/slideLayout6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7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400"/>
            <a:endParaRPr lang="en-US">
              <a:solidFill>
                <a:prstClr val="black"/>
              </a:solidFill>
            </a:endParaRPr>
          </a:p>
        </p:txBody>
      </p:sp>
      <p:sp>
        <p:nvSpPr>
          <p:cNvPr id="8" name="Freeform 7"/>
          <p:cNvSpPr/>
          <p:nvPr/>
        </p:nvSpPr>
        <p:spPr bwMode="auto">
          <a:xfrm>
            <a:off x="4381500" y="-7143"/>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400"/>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tIns="45716"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lIns="91430" tIns="45716" rIns="91430" bIns="45716">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400"/>
            <a:endParaRPr lang="en-US">
              <a:solidFill>
                <a:srgbClr val="04617B">
                  <a:shade val="90000"/>
                </a:srgbClr>
              </a:solidFill>
            </a:endParaRPr>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400"/>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defTabSz="914400"/>
            <a:fld id="{3900DC13-0C25-439E-AA75-E5DAAC4C3713}" type="slidenum">
              <a:rPr lang="en-US" smtClean="0">
                <a:solidFill>
                  <a:srgbClr val="04617B">
                    <a:shade val="90000"/>
                  </a:srgbClr>
                </a:solidFill>
              </a:rPr>
            </a:fld>
            <a:endParaRPr lang="en-US">
              <a:solidFill>
                <a:srgbClr val="04617B">
                  <a:shade val="90000"/>
                </a:srgbClr>
              </a:solidFill>
            </a:endParaRPr>
          </a:p>
        </p:txBody>
      </p:sp>
      <p:grpSp>
        <p:nvGrpSpPr>
          <p:cNvPr id="2" name="Group 1"/>
          <p:cNvGrpSpPr/>
          <p:nvPr/>
        </p:nvGrpSpPr>
        <p:grpSpPr>
          <a:xfrm>
            <a:off x="-19017" y="202409"/>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199765" algn="l" rtl="0" eaLnBrk="1" latinLnBrk="0" hangingPunct="1">
        <a:defRPr kumimoji="0" kern="1200">
          <a:solidFill>
            <a:schemeClr val="tx1"/>
          </a:solidFill>
          <a:latin typeface="+mn-lt"/>
          <a:ea typeface="+mn-ea"/>
          <a:cs typeface="+mn-cs"/>
        </a:defRPr>
      </a:lvl8pPr>
      <a:lvl9pPr marL="3656965" algn="l" rtl="0" eaLnBrk="1" latinLnBrk="0" hangingPunct="1">
        <a:defRPr kumimoji="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6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7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8.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8.xml"/><Relationship Id="rId1" Type="http://schemas.openxmlformats.org/officeDocument/2006/relationships/image" Target="../media/image23.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8.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8.xml"/><Relationship Id="rId1" Type="http://schemas.openxmlformats.org/officeDocument/2006/relationships/image" Target="../media/image2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8.xml"/><Relationship Id="rId1" Type="http://schemas.openxmlformats.org/officeDocument/2006/relationships/image" Target="../media/image2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8.xml"/><Relationship Id="rId1" Type="http://schemas.openxmlformats.org/officeDocument/2006/relationships/image" Target="../media/image27.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8.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8.xml"/><Relationship Id="rId1" Type="http://schemas.openxmlformats.org/officeDocument/2006/relationships/image" Target="../media/image28.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8.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8.xml"/><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9.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8.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8.xml"/><Relationship Id="rId1" Type="http://schemas.openxmlformats.org/officeDocument/2006/relationships/image" Target="../media/image30.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9.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8.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8.xml"/><Relationship Id="rId1" Type="http://schemas.openxmlformats.org/officeDocument/2006/relationships/image" Target="../media/image27.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8.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8.xml"/><Relationship Id="rId1" Type="http://schemas.openxmlformats.org/officeDocument/2006/relationships/image" Target="../media/image31.png"/></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8.xml"/><Relationship Id="rId1" Type="http://schemas.openxmlformats.org/officeDocument/2006/relationships/image" Target="../media/image32.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8.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8.xml"/><Relationship Id="rId1" Type="http://schemas.openxmlformats.org/officeDocument/2006/relationships/image" Target="../media/image33.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8.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8.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8.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8.xml"/><Relationship Id="rId1" Type="http://schemas.openxmlformats.org/officeDocument/2006/relationships/image" Target="../media/image2.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8.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8.xml"/><Relationship Id="rId1" Type="http://schemas.openxmlformats.org/officeDocument/2006/relationships/image" Target="../media/image34.png"/></Relationships>
</file>

<file path=ppt/slides/_rels/slide165.xml.rels><?xml version="1.0" encoding="UTF-8" standalone="yes"?>
<Relationships xmlns="http://schemas.openxmlformats.org/package/2006/relationships"><Relationship Id="rId4" Type="http://schemas.openxmlformats.org/officeDocument/2006/relationships/notesSlide" Target="../notesSlides/notesSlide143.xml"/><Relationship Id="rId3" Type="http://schemas.openxmlformats.org/officeDocument/2006/relationships/slideLayout" Target="../slideLayouts/slideLayout28.xml"/><Relationship Id="rId2" Type="http://schemas.openxmlformats.org/officeDocument/2006/relationships/image" Target="../media/image36.png"/><Relationship Id="rId1" Type="http://schemas.openxmlformats.org/officeDocument/2006/relationships/image" Target="../media/image35.png"/></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8.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8.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8.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8.xml"/><Relationship Id="rId1" Type="http://schemas.openxmlformats.org/officeDocument/2006/relationships/image" Target="../media/image3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8.xml"/><Relationship Id="rId1" Type="http://schemas.openxmlformats.org/officeDocument/2006/relationships/image" Target="../media/image38.jpeg"/></Relationships>
</file>

<file path=ppt/slides/_rels/slide171.xml.rels><?xml version="1.0" encoding="UTF-8" standalone="yes"?>
<Relationships xmlns="http://schemas.openxmlformats.org/package/2006/relationships"><Relationship Id="rId4" Type="http://schemas.openxmlformats.org/officeDocument/2006/relationships/notesSlide" Target="../notesSlides/notesSlide149.xml"/><Relationship Id="rId3" Type="http://schemas.openxmlformats.org/officeDocument/2006/relationships/slideLayout" Target="../slideLayouts/slideLayout28.xml"/><Relationship Id="rId2" Type="http://schemas.openxmlformats.org/officeDocument/2006/relationships/image" Target="../media/image40.png"/><Relationship Id="rId1" Type="http://schemas.openxmlformats.org/officeDocument/2006/relationships/image" Target="../media/image39.png"/></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30.xml"/><Relationship Id="rId1" Type="http://schemas.openxmlformats.org/officeDocument/2006/relationships/image" Target="../media/image41.png"/></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42.png"/><Relationship Id="rId1" Type="http://schemas.openxmlformats.org/officeDocument/2006/relationships/hyperlink" Target="http://en.wikipedia.org/wiki/Short-circuit_evaluation" TargetMode="Externa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33.xml"/><Relationship Id="rId1" Type="http://schemas.openxmlformats.org/officeDocument/2006/relationships/image" Target="../media/image43.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8.xml"/></Relationships>
</file>

<file path=ppt/slides/_rels/slide176.xml.rels><?xml version="1.0" encoding="UTF-8" standalone="yes"?>
<Relationships xmlns="http://schemas.openxmlformats.org/package/2006/relationships"><Relationship Id="rId4" Type="http://schemas.openxmlformats.org/officeDocument/2006/relationships/notesSlide" Target="../notesSlides/notesSlide153.xml"/><Relationship Id="rId3" Type="http://schemas.openxmlformats.org/officeDocument/2006/relationships/slideLayout" Target="../slideLayouts/slideLayout28.xml"/><Relationship Id="rId2" Type="http://schemas.openxmlformats.org/officeDocument/2006/relationships/image" Target="../media/image45.png"/><Relationship Id="rId1" Type="http://schemas.openxmlformats.org/officeDocument/2006/relationships/image" Target="../media/image44.png"/></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8.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8.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8.xml"/><Relationship Id="rId1" Type="http://schemas.openxmlformats.org/officeDocument/2006/relationships/image" Target="../media/image3.png"/></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8.xml"/><Relationship Id="rId1" Type="http://schemas.openxmlformats.org/officeDocument/2006/relationships/image" Target="../media/image46.png"/></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28.xml"/><Relationship Id="rId1" Type="http://schemas.openxmlformats.org/officeDocument/2006/relationships/image" Target="../media/image47.png"/></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8.xml"/></Relationships>
</file>

<file path=ppt/slides/_rels/slide183.xml.rels><?xml version="1.0" encoding="UTF-8" standalone="yes"?>
<Relationships xmlns="http://schemas.openxmlformats.org/package/2006/relationships"><Relationship Id="rId4" Type="http://schemas.openxmlformats.org/officeDocument/2006/relationships/notesSlide" Target="../notesSlides/notesSlide160.xml"/><Relationship Id="rId3" Type="http://schemas.openxmlformats.org/officeDocument/2006/relationships/slideLayout" Target="../slideLayouts/slideLayout28.xml"/><Relationship Id="rId2" Type="http://schemas.openxmlformats.org/officeDocument/2006/relationships/image" Target="../media/image48.png"/><Relationship Id="rId1" Type="http://schemas.openxmlformats.org/officeDocument/2006/relationships/image" Target="../media/image45.png"/></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8.xml"/><Relationship Id="rId1" Type="http://schemas.openxmlformats.org/officeDocument/2006/relationships/image" Target="../media/image4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8.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8.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8.xml"/><Relationship Id="rId2" Type="http://schemas.openxmlformats.org/officeDocument/2006/relationships/image" Target="../media/image8.png"/><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8.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8.xml"/><Relationship Id="rId2" Type="http://schemas.openxmlformats.org/officeDocument/2006/relationships/image" Target="../media/image10.pn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8.xml"/><Relationship Id="rId1" Type="http://schemas.openxmlformats.org/officeDocument/2006/relationships/image" Target="../media/image11.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8.xml"/><Relationship Id="rId1" Type="http://schemas.openxmlformats.org/officeDocument/2006/relationships/image" Target="../media/image12.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8.xml"/><Relationship Id="rId1" Type="http://schemas.openxmlformats.org/officeDocument/2006/relationships/image" Target="../media/image1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8.xml"/><Relationship Id="rId1" Type="http://schemas.openxmlformats.org/officeDocument/2006/relationships/image" Target="../media/image14.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5.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8.xml"/><Relationship Id="rId1" Type="http://schemas.openxmlformats.org/officeDocument/2006/relationships/image" Target="../media/image16.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8.xml"/><Relationship Id="rId1" Type="http://schemas.openxmlformats.org/officeDocument/2006/relationships/image" Target="../media/image17.png"/></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28.xml"/><Relationship Id="rId2" Type="http://schemas.openxmlformats.org/officeDocument/2006/relationships/image" Target="../media/image19.png"/><Relationship Id="rId1" Type="http://schemas.openxmlformats.org/officeDocument/2006/relationships/image" Target="../media/image18.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8.xml"/><Relationship Id="rId1" Type="http://schemas.openxmlformats.org/officeDocument/2006/relationships/image" Target="../media/image20.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8.xml"/><Relationship Id="rId1" Type="http://schemas.openxmlformats.org/officeDocument/2006/relationships/image" Target="../media/image21.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733800"/>
            <a:ext cx="7623048" cy="1828800"/>
          </a:xfrm>
          <a:ln>
            <a:solidFill>
              <a:schemeClr val="tx1"/>
            </a:solidFill>
          </a:ln>
        </p:spPr>
        <p:txBody>
          <a:bodyPr>
            <a:normAutofit/>
          </a:bodyPr>
          <a:lstStyle/>
          <a:p>
            <a:pPr algn="ctr"/>
            <a:r>
              <a:rPr lang="en-US" sz="5400"/>
              <a:t>Dynamic </a:t>
            </a:r>
            <a:r>
              <a:rPr lang="en-US" sz="5400">
                <a:effectLst>
                  <a:outerShdw blurRad="38100" dist="38100" dir="2700000" algn="tl">
                    <a:srgbClr val="000000">
                      <a:alpha val="43137"/>
                    </a:srgbClr>
                  </a:outerShdw>
                </a:effectLst>
              </a:rPr>
              <a:t>techniques</a:t>
            </a:r>
            <a:endParaRPr lang="en-US" sz="5400">
              <a:effectLst>
                <a:outerShdw blurRad="38100" dist="38100" dir="2700000" algn="tl">
                  <a:srgbClr val="000000">
                    <a:alpha val="43137"/>
                  </a:srgbClr>
                </a:outerShdw>
              </a:effectLst>
            </a:endParaRPr>
          </a:p>
        </p:txBody>
      </p:sp>
      <p:sp>
        <p:nvSpPr>
          <p:cNvPr id="5" name="Line 4"/>
          <p:cNvSpPr>
            <a:spLocks noChangeShapeType="1"/>
          </p:cNvSpPr>
          <p:nvPr/>
        </p:nvSpPr>
        <p:spPr bwMode="auto">
          <a:xfrm flipV="1">
            <a:off x="762000" y="2425700"/>
            <a:ext cx="15367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6" name="Line 5"/>
          <p:cNvSpPr>
            <a:spLocks noChangeShapeType="1"/>
          </p:cNvSpPr>
          <p:nvPr/>
        </p:nvSpPr>
        <p:spPr bwMode="auto">
          <a:xfrm>
            <a:off x="3810000" y="2425700"/>
            <a:ext cx="45466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15" name="Rectangle 15"/>
          <p:cNvSpPr>
            <a:spLocks noChangeArrowheads="1"/>
          </p:cNvSpPr>
          <p:nvPr/>
        </p:nvSpPr>
        <p:spPr bwMode="auto">
          <a:xfrm>
            <a:off x="762000" y="1066800"/>
            <a:ext cx="15367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Overview</a:t>
            </a:r>
            <a:endParaRPr lang="en-GB" sz="1600" b="1">
              <a:solidFill>
                <a:srgbClr val="000C0B"/>
              </a:solidFill>
            </a:endParaRPr>
          </a:p>
        </p:txBody>
      </p:sp>
      <p:sp>
        <p:nvSpPr>
          <p:cNvPr id="16" name="Rectangle 16"/>
          <p:cNvSpPr>
            <a:spLocks noChangeArrowheads="1"/>
          </p:cNvSpPr>
          <p:nvPr/>
        </p:nvSpPr>
        <p:spPr bwMode="auto">
          <a:xfrm>
            <a:off x="22987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endParaRPr lang="en-GB" sz="1600" b="1">
              <a:solidFill>
                <a:srgbClr val="000C0B"/>
              </a:solidFill>
            </a:endParaRPr>
          </a:p>
          <a:p>
            <a:pPr algn="ctr"/>
            <a:r>
              <a:rPr lang="en-GB" sz="1600" b="1">
                <a:solidFill>
                  <a:srgbClr val="000C0B"/>
                </a:solidFill>
              </a:rPr>
              <a:t>components</a:t>
            </a:r>
            <a:endParaRPr lang="en-GB" sz="1600" b="1">
              <a:solidFill>
                <a:srgbClr val="000C0B"/>
              </a:solidFill>
            </a:endParaRPr>
          </a:p>
        </p:txBody>
      </p:sp>
      <p:sp>
        <p:nvSpPr>
          <p:cNvPr id="17" name="Rectangle 17"/>
          <p:cNvSpPr>
            <a:spLocks noChangeArrowheads="1"/>
          </p:cNvSpPr>
          <p:nvPr/>
        </p:nvSpPr>
        <p:spPr bwMode="auto">
          <a:xfrm>
            <a:off x="762000" y="1752600"/>
            <a:ext cx="15367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r>
              <a:rPr lang="en-US" sz="1600" b="1">
                <a:solidFill>
                  <a:srgbClr val="000C0B"/>
                </a:solidFill>
              </a:rPr>
              <a:t>Static tesing</a:t>
            </a:r>
            <a:endParaRPr lang="en-GB" sz="1600" b="1">
              <a:solidFill>
                <a:srgbClr val="000C0B"/>
              </a:solidFill>
            </a:endParaRPr>
          </a:p>
        </p:txBody>
      </p:sp>
      <p:sp>
        <p:nvSpPr>
          <p:cNvPr id="18" name="Rectangle 18"/>
          <p:cNvSpPr>
            <a:spLocks noChangeArrowheads="1"/>
          </p:cNvSpPr>
          <p:nvPr/>
        </p:nvSpPr>
        <p:spPr bwMode="auto">
          <a:xfrm>
            <a:off x="38100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9" name="Rectangle 19"/>
          <p:cNvSpPr>
            <a:spLocks noChangeArrowheads="1"/>
          </p:cNvSpPr>
          <p:nvPr/>
        </p:nvSpPr>
        <p:spPr bwMode="auto">
          <a:xfrm>
            <a:off x="2298700" y="1752600"/>
            <a:ext cx="1511300" cy="673100"/>
          </a:xfrm>
          <a:prstGeom prst="rect">
            <a:avLst/>
          </a:prstGeom>
          <a:solidFill>
            <a:schemeClr val="tx2"/>
          </a:solidFill>
          <a:ln w="12700">
            <a:solidFill>
              <a:srgbClr val="000000"/>
            </a:solidFill>
            <a:miter lim="800000"/>
          </a:ln>
          <a:effec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20" name="Rectangle 20"/>
          <p:cNvSpPr>
            <a:spLocks noChangeArrowheads="1"/>
          </p:cNvSpPr>
          <p:nvPr/>
        </p:nvSpPr>
        <p:spPr bwMode="auto">
          <a:xfrm>
            <a:off x="38100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21" name="Rectangle 15"/>
          <p:cNvSpPr>
            <a:spLocks noChangeArrowheads="1"/>
          </p:cNvSpPr>
          <p:nvPr/>
        </p:nvSpPr>
        <p:spPr bwMode="auto">
          <a:xfrm>
            <a:off x="53340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22" name="Rectangle 17"/>
          <p:cNvSpPr>
            <a:spLocks noChangeArrowheads="1"/>
          </p:cNvSpPr>
          <p:nvPr/>
        </p:nvSpPr>
        <p:spPr bwMode="auto">
          <a:xfrm>
            <a:off x="53340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Tools</a:t>
            </a:r>
            <a:endParaRPr lang="en-GB" sz="1600" b="1">
              <a:solidFill>
                <a:srgbClr val="000C0B"/>
              </a:solidFill>
            </a:endParaRPr>
          </a:p>
        </p:txBody>
      </p:sp>
      <p:sp>
        <p:nvSpPr>
          <p:cNvPr id="23" name="Rectangle 16"/>
          <p:cNvSpPr>
            <a:spLocks noChangeArrowheads="1"/>
          </p:cNvSpPr>
          <p:nvPr/>
        </p:nvSpPr>
        <p:spPr bwMode="auto">
          <a:xfrm>
            <a:off x="68453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5 </a:t>
            </a:r>
            <a:r>
              <a:rPr lang="en-US" sz="1500" b="1">
                <a:solidFill>
                  <a:srgbClr val="000C0B"/>
                </a:solidFill>
              </a:rPr>
              <a:t>Standards and Organizing</a:t>
            </a:r>
            <a:endParaRPr lang="en-GB" sz="1500" b="1">
              <a:solidFill>
                <a:srgbClr val="000C0B"/>
              </a:solidFill>
            </a:endParaRPr>
          </a:p>
        </p:txBody>
      </p:sp>
      <p:sp>
        <p:nvSpPr>
          <p:cNvPr id="24" name="Rectangle 19"/>
          <p:cNvSpPr>
            <a:spLocks noChangeArrowheads="1"/>
          </p:cNvSpPr>
          <p:nvPr/>
        </p:nvSpPr>
        <p:spPr bwMode="auto">
          <a:xfrm>
            <a:off x="68453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
          <p:cNvSpPr>
            <a:spLocks noChangeArrowheads="1"/>
          </p:cNvSpPr>
          <p:nvPr/>
        </p:nvSpPr>
        <p:spPr bwMode="auto">
          <a:xfrm>
            <a:off x="1524001" y="3429000"/>
            <a:ext cx="1790702" cy="914400"/>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sz="2200" b="1">
                <a:latin typeface="Times New Roman" panose="02020603050405020304" pitchFamily="18" charset="0"/>
                <a:cs typeface="Times New Roman" panose="02020603050405020304" pitchFamily="18" charset="0"/>
              </a:rPr>
              <a:t>Analysis &amp;</a:t>
            </a:r>
            <a:endParaRPr lang="en-IE" sz="2200" b="1">
              <a:latin typeface="Times New Roman" panose="02020603050405020304" pitchFamily="18" charset="0"/>
              <a:cs typeface="Times New Roman" panose="02020603050405020304" pitchFamily="18" charset="0"/>
            </a:endParaRPr>
          </a:p>
          <a:p>
            <a:pPr algn="ctr"/>
            <a:r>
              <a:rPr lang="en-IE" sz="2200" b="1">
                <a:latin typeface="Times New Roman" panose="02020603050405020304" pitchFamily="18" charset="0"/>
                <a:cs typeface="Times New Roman" panose="02020603050405020304" pitchFamily="18" charset="0"/>
              </a:rPr>
              <a:t>Design</a:t>
            </a:r>
            <a:endParaRPr lang="en-GB" sz="2200">
              <a:latin typeface="Times New Roman" panose="02020603050405020304" pitchFamily="18" charset="0"/>
              <a:cs typeface="Times New Roman" panose="02020603050405020304" pitchFamily="18" charset="0"/>
            </a:endParaRPr>
          </a:p>
        </p:txBody>
      </p:sp>
      <p:sp>
        <p:nvSpPr>
          <p:cNvPr id="24578" name="Rectangle 2"/>
          <p:cNvSpPr>
            <a:spLocks noGrp="1" noChangeArrowheads="1"/>
          </p:cNvSpPr>
          <p:nvPr>
            <p:ph type="title"/>
          </p:nvPr>
        </p:nvSpPr>
        <p:spPr/>
        <p:txBody>
          <a:bodyPr/>
          <a:lstStyle/>
          <a:p>
            <a:r>
              <a:rPr lang="en-GB"/>
              <a:t>Test process</a:t>
            </a:r>
            <a:endParaRPr lang="en-GB"/>
          </a:p>
        </p:txBody>
      </p:sp>
      <p:sp>
        <p:nvSpPr>
          <p:cNvPr id="24579" name="Rectangle 6"/>
          <p:cNvSpPr>
            <a:spLocks noChangeArrowheads="1"/>
          </p:cNvSpPr>
          <p:nvPr/>
        </p:nvSpPr>
        <p:spPr bwMode="auto">
          <a:xfrm>
            <a:off x="1510371" y="3429000"/>
            <a:ext cx="1804332" cy="914400"/>
          </a:xfrm>
          <a:prstGeom prst="rect">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sz="2200" b="1">
                <a:latin typeface="Times New Roman" panose="02020603050405020304" pitchFamily="18" charset="0"/>
                <a:cs typeface="Times New Roman" panose="02020603050405020304" pitchFamily="18" charset="0"/>
              </a:rPr>
              <a:t>Analysis &amp;</a:t>
            </a:r>
            <a:endParaRPr lang="en-IE" sz="2200" b="1">
              <a:latin typeface="Times New Roman" panose="02020603050405020304" pitchFamily="18" charset="0"/>
              <a:cs typeface="Times New Roman" panose="02020603050405020304" pitchFamily="18" charset="0"/>
            </a:endParaRPr>
          </a:p>
          <a:p>
            <a:pPr algn="ctr"/>
            <a:r>
              <a:rPr lang="en-IE" sz="2200" b="1">
                <a:latin typeface="Times New Roman" panose="02020603050405020304" pitchFamily="18" charset="0"/>
                <a:cs typeface="Times New Roman" panose="02020603050405020304" pitchFamily="18" charset="0"/>
              </a:rPr>
              <a:t>Design</a:t>
            </a:r>
            <a:endParaRPr lang="en-GB" sz="2200">
              <a:latin typeface="Times New Roman" panose="02020603050405020304" pitchFamily="18" charset="0"/>
              <a:cs typeface="Times New Roman" panose="02020603050405020304" pitchFamily="18" charset="0"/>
            </a:endParaRPr>
          </a:p>
        </p:txBody>
      </p:sp>
      <p:sp>
        <p:nvSpPr>
          <p:cNvPr id="24580" name="Rectangle 7"/>
          <p:cNvSpPr>
            <a:spLocks noChangeArrowheads="1"/>
          </p:cNvSpPr>
          <p:nvPr/>
        </p:nvSpPr>
        <p:spPr bwMode="auto">
          <a:xfrm>
            <a:off x="3276600" y="3429000"/>
            <a:ext cx="1879513" cy="914400"/>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solidFill>
                  <a:srgbClr val="000000"/>
                </a:solidFill>
                <a:latin typeface="Times New Roman" panose="02020603050405020304" pitchFamily="18" charset="0"/>
                <a:cs typeface="Times New Roman" panose="02020603050405020304" pitchFamily="18" charset="0"/>
              </a:rPr>
              <a:t>Execution</a:t>
            </a:r>
            <a:endParaRPr lang="en-GB" sz="2200">
              <a:latin typeface="Times New Roman" panose="02020603050405020304" pitchFamily="18" charset="0"/>
              <a:cs typeface="Times New Roman" panose="02020603050405020304" pitchFamily="18" charset="0"/>
            </a:endParaRPr>
          </a:p>
        </p:txBody>
      </p:sp>
      <p:sp>
        <p:nvSpPr>
          <p:cNvPr id="24581" name="Rectangle 8"/>
          <p:cNvSpPr>
            <a:spLocks noChangeArrowheads="1"/>
          </p:cNvSpPr>
          <p:nvPr/>
        </p:nvSpPr>
        <p:spPr bwMode="auto">
          <a:xfrm>
            <a:off x="5105400" y="3429000"/>
            <a:ext cx="1879513" cy="914400"/>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sz="2200" b="1">
                <a:solidFill>
                  <a:srgbClr val="000000"/>
                </a:solidFill>
                <a:latin typeface="Times New Roman" panose="02020603050405020304" pitchFamily="18" charset="0"/>
                <a:cs typeface="Times New Roman" panose="02020603050405020304" pitchFamily="18" charset="0"/>
              </a:rPr>
              <a:t>Evaluating</a:t>
            </a:r>
            <a:endParaRPr lang="en-IE" sz="2200" b="1">
              <a:solidFill>
                <a:srgbClr val="000000"/>
              </a:solidFill>
              <a:latin typeface="Times New Roman" panose="02020603050405020304" pitchFamily="18" charset="0"/>
              <a:cs typeface="Times New Roman" panose="02020603050405020304" pitchFamily="18" charset="0"/>
            </a:endParaRPr>
          </a:p>
          <a:p>
            <a:pPr algn="ctr"/>
            <a:r>
              <a:rPr lang="en-IE" sz="2200" b="1">
                <a:solidFill>
                  <a:srgbClr val="000000"/>
                </a:solidFill>
                <a:latin typeface="Times New Roman" panose="02020603050405020304" pitchFamily="18" charset="0"/>
                <a:cs typeface="Times New Roman" panose="02020603050405020304" pitchFamily="18" charset="0"/>
              </a:rPr>
              <a:t>Reporting</a:t>
            </a:r>
            <a:endParaRPr lang="en-GB" sz="2200" b="1">
              <a:solidFill>
                <a:srgbClr val="000000"/>
              </a:solidFill>
              <a:latin typeface="Times New Roman" panose="02020603050405020304" pitchFamily="18" charset="0"/>
              <a:cs typeface="Times New Roman" panose="02020603050405020304" pitchFamily="18" charset="0"/>
            </a:endParaRPr>
          </a:p>
        </p:txBody>
      </p:sp>
      <p:sp>
        <p:nvSpPr>
          <p:cNvPr id="24582" name="Rectangle 9"/>
          <p:cNvSpPr>
            <a:spLocks noChangeArrowheads="1"/>
          </p:cNvSpPr>
          <p:nvPr/>
        </p:nvSpPr>
        <p:spPr bwMode="auto">
          <a:xfrm>
            <a:off x="6934200" y="3429000"/>
            <a:ext cx="1729152" cy="914400"/>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solidFill>
                  <a:srgbClr val="000000"/>
                </a:solidFill>
                <a:latin typeface="Times New Roman" panose="02020603050405020304" pitchFamily="18" charset="0"/>
                <a:cs typeface="Times New Roman" panose="02020603050405020304" pitchFamily="18" charset="0"/>
              </a:rPr>
              <a:t>Check</a:t>
            </a:r>
            <a:endParaRPr lang="en-GB" sz="2200" b="1">
              <a:solidFill>
                <a:srgbClr val="000000"/>
              </a:solidFill>
              <a:latin typeface="Times New Roman" panose="02020603050405020304" pitchFamily="18" charset="0"/>
              <a:cs typeface="Times New Roman" panose="02020603050405020304" pitchFamily="18" charset="0"/>
            </a:endParaRPr>
          </a:p>
          <a:p>
            <a:pPr algn="ctr"/>
            <a:r>
              <a:rPr lang="en-GB" sz="2200" b="1">
                <a:solidFill>
                  <a:srgbClr val="000000"/>
                </a:solidFill>
                <a:latin typeface="Times New Roman" panose="02020603050405020304" pitchFamily="18" charset="0"/>
                <a:cs typeface="Times New Roman" panose="02020603050405020304" pitchFamily="18" charset="0"/>
              </a:rPr>
              <a:t>completion</a:t>
            </a:r>
            <a:endParaRPr lang="en-GB" sz="2200">
              <a:latin typeface="Times New Roman" panose="02020603050405020304" pitchFamily="18" charset="0"/>
              <a:cs typeface="Times New Roman" panose="02020603050405020304" pitchFamily="18" charset="0"/>
            </a:endParaRPr>
          </a:p>
        </p:txBody>
      </p:sp>
      <p:sp>
        <p:nvSpPr>
          <p:cNvPr id="24583" name="Rectangle 10"/>
          <p:cNvSpPr>
            <a:spLocks noChangeArrowheads="1"/>
          </p:cNvSpPr>
          <p:nvPr/>
        </p:nvSpPr>
        <p:spPr bwMode="auto">
          <a:xfrm>
            <a:off x="1524002" y="4724400"/>
            <a:ext cx="3018692" cy="457200"/>
          </a:xfrm>
          <a:prstGeom prst="rect">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latin typeface="Times New Roman" panose="02020603050405020304" pitchFamily="18" charset="0"/>
                <a:cs typeface="Times New Roman" panose="02020603050405020304" pitchFamily="18" charset="0"/>
              </a:rPr>
              <a:t>Identify conditions</a:t>
            </a:r>
            <a:endParaRPr lang="en-GB" sz="2200" b="1">
              <a:latin typeface="Times New Roman" panose="02020603050405020304" pitchFamily="18" charset="0"/>
              <a:cs typeface="Times New Roman" panose="02020603050405020304" pitchFamily="18" charset="0"/>
            </a:endParaRPr>
          </a:p>
        </p:txBody>
      </p:sp>
      <p:sp>
        <p:nvSpPr>
          <p:cNvPr id="24584" name="Rectangle 11"/>
          <p:cNvSpPr>
            <a:spLocks noChangeArrowheads="1"/>
          </p:cNvSpPr>
          <p:nvPr/>
        </p:nvSpPr>
        <p:spPr bwMode="auto">
          <a:xfrm>
            <a:off x="1805356" y="5334000"/>
            <a:ext cx="3018692" cy="457200"/>
          </a:xfrm>
          <a:prstGeom prst="rect">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latin typeface="Times New Roman" panose="02020603050405020304" pitchFamily="18" charset="0"/>
                <a:cs typeface="Times New Roman" panose="02020603050405020304" pitchFamily="18" charset="0"/>
              </a:rPr>
              <a:t>Design test cases</a:t>
            </a:r>
            <a:endParaRPr lang="en-GB" sz="2200" b="1">
              <a:latin typeface="Times New Roman" panose="02020603050405020304" pitchFamily="18" charset="0"/>
              <a:cs typeface="Times New Roman" panose="02020603050405020304" pitchFamily="18" charset="0"/>
            </a:endParaRPr>
          </a:p>
        </p:txBody>
      </p:sp>
      <p:sp>
        <p:nvSpPr>
          <p:cNvPr id="24585" name="Rectangle 12"/>
          <p:cNvSpPr>
            <a:spLocks noChangeArrowheads="1"/>
          </p:cNvSpPr>
          <p:nvPr/>
        </p:nvSpPr>
        <p:spPr bwMode="auto">
          <a:xfrm>
            <a:off x="2157048" y="5943600"/>
            <a:ext cx="3018692" cy="457200"/>
          </a:xfrm>
          <a:prstGeom prst="rect">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latin typeface="Times New Roman" panose="02020603050405020304" pitchFamily="18" charset="0"/>
                <a:cs typeface="Times New Roman" panose="02020603050405020304" pitchFamily="18" charset="0"/>
              </a:rPr>
              <a:t>Specify test procedures</a:t>
            </a:r>
            <a:endParaRPr lang="en-GB" sz="2200" b="1">
              <a:latin typeface="Times New Roman" panose="02020603050405020304" pitchFamily="18" charset="0"/>
              <a:cs typeface="Times New Roman" panose="02020603050405020304" pitchFamily="18" charset="0"/>
            </a:endParaRPr>
          </a:p>
        </p:txBody>
      </p:sp>
      <p:sp>
        <p:nvSpPr>
          <p:cNvPr id="24586" name="Line 16"/>
          <p:cNvSpPr>
            <a:spLocks noChangeShapeType="1"/>
          </p:cNvSpPr>
          <p:nvPr/>
        </p:nvSpPr>
        <p:spPr bwMode="auto">
          <a:xfrm>
            <a:off x="1524002" y="4343400"/>
            <a:ext cx="0" cy="571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24587" name="Line 17"/>
          <p:cNvSpPr>
            <a:spLocks noChangeShapeType="1"/>
          </p:cNvSpPr>
          <p:nvPr/>
        </p:nvSpPr>
        <p:spPr bwMode="auto">
          <a:xfrm>
            <a:off x="3212125" y="4343400"/>
            <a:ext cx="1280746"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24588" name="Line 18"/>
          <p:cNvSpPr>
            <a:spLocks noChangeShapeType="1"/>
          </p:cNvSpPr>
          <p:nvPr/>
        </p:nvSpPr>
        <p:spPr bwMode="auto">
          <a:xfrm>
            <a:off x="1524000" y="5181600"/>
            <a:ext cx="301869"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4589" name="Line 19"/>
          <p:cNvSpPr>
            <a:spLocks noChangeShapeType="1"/>
          </p:cNvSpPr>
          <p:nvPr/>
        </p:nvSpPr>
        <p:spPr bwMode="auto">
          <a:xfrm>
            <a:off x="1805356" y="5791200"/>
            <a:ext cx="351692"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4590" name="Line 20"/>
          <p:cNvSpPr>
            <a:spLocks noChangeShapeType="1"/>
          </p:cNvSpPr>
          <p:nvPr/>
        </p:nvSpPr>
        <p:spPr bwMode="auto">
          <a:xfrm>
            <a:off x="4492871" y="5181600"/>
            <a:ext cx="301869"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4591" name="Line 21"/>
          <p:cNvSpPr>
            <a:spLocks noChangeShapeType="1"/>
          </p:cNvSpPr>
          <p:nvPr/>
        </p:nvSpPr>
        <p:spPr bwMode="auto">
          <a:xfrm>
            <a:off x="4824048" y="5791200"/>
            <a:ext cx="34802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nvGrpSpPr>
          <p:cNvPr id="24592" name="Group 23"/>
          <p:cNvGrpSpPr/>
          <p:nvPr/>
        </p:nvGrpSpPr>
        <p:grpSpPr bwMode="auto">
          <a:xfrm>
            <a:off x="422031" y="1752600"/>
            <a:ext cx="8241321" cy="4572000"/>
            <a:chOff x="288" y="1104"/>
            <a:chExt cx="5432" cy="2880"/>
          </a:xfrm>
        </p:grpSpPr>
        <p:sp>
          <p:nvSpPr>
            <p:cNvPr id="24593" name="Freeform 24"/>
            <p:cNvSpPr/>
            <p:nvPr/>
          </p:nvSpPr>
          <p:spPr bwMode="auto">
            <a:xfrm>
              <a:off x="288" y="1104"/>
              <a:ext cx="5432" cy="2880"/>
            </a:xfrm>
            <a:custGeom>
              <a:avLst/>
              <a:gdLst>
                <a:gd name="T0" fmla="*/ 0 w 5328"/>
                <a:gd name="T1" fmla="*/ 0 h 2880"/>
                <a:gd name="T2" fmla="*/ 5328 w 5328"/>
                <a:gd name="T3" fmla="*/ 0 h 2880"/>
                <a:gd name="T4" fmla="*/ 5328 w 5328"/>
                <a:gd name="T5" fmla="*/ 576 h 2880"/>
                <a:gd name="T6" fmla="*/ 624 w 5328"/>
                <a:gd name="T7" fmla="*/ 576 h 2880"/>
                <a:gd name="T8" fmla="*/ 624 w 5328"/>
                <a:gd name="T9" fmla="*/ 2880 h 2880"/>
                <a:gd name="T10" fmla="*/ 0 w 5328"/>
                <a:gd name="T11" fmla="*/ 2880 h 2880"/>
                <a:gd name="T12" fmla="*/ 0 w 5328"/>
                <a:gd name="T13" fmla="*/ 0 h 28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28" h="2880">
                  <a:moveTo>
                    <a:pt x="0" y="0"/>
                  </a:moveTo>
                  <a:lnTo>
                    <a:pt x="5328" y="0"/>
                  </a:lnTo>
                  <a:lnTo>
                    <a:pt x="5328" y="576"/>
                  </a:lnTo>
                  <a:lnTo>
                    <a:pt x="624" y="576"/>
                  </a:lnTo>
                  <a:lnTo>
                    <a:pt x="624" y="2880"/>
                  </a:lnTo>
                  <a:lnTo>
                    <a:pt x="0" y="2880"/>
                  </a:lnTo>
                  <a:lnTo>
                    <a:pt x="0" y="0"/>
                  </a:lnTo>
                  <a:close/>
                </a:path>
              </a:pathLst>
            </a:custGeom>
            <a:solidFill>
              <a:schemeClr val="tx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Text Box 25"/>
            <p:cNvSpPr txBox="1">
              <a:spLocks noChangeArrowheads="1"/>
            </p:cNvSpPr>
            <p:nvPr/>
          </p:nvSpPr>
          <p:spPr bwMode="auto">
            <a:xfrm>
              <a:off x="1248" y="1200"/>
              <a:ext cx="3043" cy="407"/>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IE" sz="3600" b="1">
                  <a:latin typeface="Times New Roman" panose="02020603050405020304" pitchFamily="18" charset="0"/>
                  <a:cs typeface="Times New Roman" panose="02020603050405020304" pitchFamily="18" charset="0"/>
                </a:rPr>
                <a:t>Planning and Control</a:t>
              </a:r>
              <a:endParaRPr lang="en-GB" sz="3600" b="1">
                <a:solidFill>
                  <a:srgbClr val="000000"/>
                </a:solidFill>
                <a:latin typeface="Times New Roman" panose="02020603050405020304" pitchFamily="18" charset="0"/>
                <a:cs typeface="Times New Roman" panose="02020603050405020304" pitchFamily="18" charset="0"/>
              </a:endParaRPr>
            </a:p>
          </p:txBody>
        </p:sp>
      </p:gr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up)">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wipe(up)">
                                      <p:cBhvr>
                                        <p:cTn id="12" dur="500"/>
                                        <p:tgtEl>
                                          <p:spTgt spid="2458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4584"/>
                                        </p:tgtEl>
                                        <p:attrNameLst>
                                          <p:attrName>style.visibility</p:attrName>
                                        </p:attrNameLst>
                                      </p:cBhvr>
                                      <p:to>
                                        <p:strVal val="visible"/>
                                      </p:to>
                                    </p:set>
                                    <p:animEffect transition="in" filter="wipe(up)">
                                      <p:cBhvr>
                                        <p:cTn id="15" dur="500"/>
                                        <p:tgtEl>
                                          <p:spTgt spid="2458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585"/>
                                        </p:tgtEl>
                                        <p:attrNameLst>
                                          <p:attrName>style.visibility</p:attrName>
                                        </p:attrNameLst>
                                      </p:cBhvr>
                                      <p:to>
                                        <p:strVal val="visible"/>
                                      </p:to>
                                    </p:set>
                                    <p:animEffect transition="in" filter="wipe(up)">
                                      <p:cBhvr>
                                        <p:cTn id="18" dur="500"/>
                                        <p:tgtEl>
                                          <p:spTgt spid="2458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4586"/>
                                        </p:tgtEl>
                                        <p:attrNameLst>
                                          <p:attrName>style.visibility</p:attrName>
                                        </p:attrNameLst>
                                      </p:cBhvr>
                                      <p:to>
                                        <p:strVal val="visible"/>
                                      </p:to>
                                    </p:set>
                                    <p:animEffect transition="in" filter="wipe(up)">
                                      <p:cBhvr>
                                        <p:cTn id="21" dur="500"/>
                                        <p:tgtEl>
                                          <p:spTgt spid="2458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4587"/>
                                        </p:tgtEl>
                                        <p:attrNameLst>
                                          <p:attrName>style.visibility</p:attrName>
                                        </p:attrNameLst>
                                      </p:cBhvr>
                                      <p:to>
                                        <p:strVal val="visible"/>
                                      </p:to>
                                    </p:set>
                                    <p:animEffect transition="in" filter="wipe(up)">
                                      <p:cBhvr>
                                        <p:cTn id="24" dur="500"/>
                                        <p:tgtEl>
                                          <p:spTgt spid="2458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Effect transition="in" filter="wipe(up)">
                                      <p:cBhvr>
                                        <p:cTn id="27" dur="500"/>
                                        <p:tgtEl>
                                          <p:spTgt spid="2458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4589"/>
                                        </p:tgtEl>
                                        <p:attrNameLst>
                                          <p:attrName>style.visibility</p:attrName>
                                        </p:attrNameLst>
                                      </p:cBhvr>
                                      <p:to>
                                        <p:strVal val="visible"/>
                                      </p:to>
                                    </p:set>
                                    <p:animEffect transition="in" filter="wipe(up)">
                                      <p:cBhvr>
                                        <p:cTn id="30" dur="500"/>
                                        <p:tgtEl>
                                          <p:spTgt spid="2458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4590"/>
                                        </p:tgtEl>
                                        <p:attrNameLst>
                                          <p:attrName>style.visibility</p:attrName>
                                        </p:attrNameLst>
                                      </p:cBhvr>
                                      <p:to>
                                        <p:strVal val="visible"/>
                                      </p:to>
                                    </p:set>
                                    <p:animEffect transition="in" filter="wipe(up)">
                                      <p:cBhvr>
                                        <p:cTn id="33" dur="500"/>
                                        <p:tgtEl>
                                          <p:spTgt spid="24590"/>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4591"/>
                                        </p:tgtEl>
                                        <p:attrNameLst>
                                          <p:attrName>style.visibility</p:attrName>
                                        </p:attrNameLst>
                                      </p:cBhvr>
                                      <p:to>
                                        <p:strVal val="visible"/>
                                      </p:to>
                                    </p:set>
                                    <p:animEffect transition="in" filter="wipe(up)">
                                      <p:cBhvr>
                                        <p:cTn id="36"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24583" grpId="0" animBg="1"/>
      <p:bldP spid="24584" grpId="0" animBg="1"/>
      <p:bldP spid="24585" grpId="0" animBg="1"/>
      <p:bldP spid="24586" grpId="0" animBg="1"/>
      <p:bldP spid="24587" grpId="0" animBg="1"/>
      <p:bldP spid="24588" grpId="0" animBg="1"/>
      <p:bldP spid="24589" grpId="0" animBg="1"/>
      <p:bldP spid="24590" grpId="0" animBg="1"/>
      <p:bldP spid="2459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fontScale="90000"/>
          </a:bodyPr>
          <a:lstStyle/>
          <a:p>
            <a:r>
              <a:rPr lang="en-US"/>
              <a:t>Statement coverage example 2 - Solution</a:t>
            </a:r>
            <a:endParaRPr lang="en-US"/>
          </a:p>
        </p:txBody>
      </p:sp>
      <p:sp>
        <p:nvSpPr>
          <p:cNvPr id="12" name="Content Placeholder 11"/>
          <p:cNvSpPr>
            <a:spLocks noGrp="1"/>
          </p:cNvSpPr>
          <p:nvPr>
            <p:ph idx="1"/>
          </p:nvPr>
        </p:nvSpPr>
        <p:spPr/>
        <p:txBody>
          <a:bodyPr/>
          <a:lstStyle/>
          <a:p>
            <a:r>
              <a:rPr lang="en-US"/>
              <a:t>Design test case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13" name="Content Placeholder 3"/>
          <p:cNvGraphicFramePr/>
          <p:nvPr/>
        </p:nvGraphicFramePr>
        <p:xfrm>
          <a:off x="223599" y="2057400"/>
          <a:ext cx="8484320" cy="2880360"/>
        </p:xfrm>
        <a:graphic>
          <a:graphicData uri="http://schemas.openxmlformats.org/drawingml/2006/table">
            <a:tbl>
              <a:tblPr firstRow="1" bandRow="1">
                <a:tableStyleId>{5C22544A-7EE6-4342-B048-85BDC9FD1C3A}</a:tableStyleId>
              </a:tblPr>
              <a:tblGrid>
                <a:gridCol w="386001"/>
                <a:gridCol w="2193864"/>
                <a:gridCol w="625537"/>
                <a:gridCol w="533400"/>
                <a:gridCol w="554518"/>
                <a:gridCol w="2057400"/>
                <a:gridCol w="990600"/>
                <a:gridCol w="1143000"/>
              </a:tblGrid>
              <a:tr h="370840">
                <a:tc rowSpan="3">
                  <a:txBody>
                    <a:bodyPr/>
                    <a:lstStyle/>
                    <a:p>
                      <a:pPr algn="ctr"/>
                      <a:r>
                        <a:rPr lang="en-US" sz="2400">
                          <a:latin typeface="+mj-lt"/>
                        </a:rPr>
                        <a:t>#</a:t>
                      </a:r>
                      <a:endParaRPr lang="en-US" sz="2400">
                        <a:latin typeface="+mj-lt"/>
                      </a:endParaRPr>
                    </a:p>
                  </a:txBody>
                  <a:tcPr/>
                </a:tc>
                <a:tc rowSpan="3">
                  <a:txBody>
                    <a:bodyPr/>
                    <a:lstStyle/>
                    <a:p>
                      <a:pPr algn="ctr"/>
                      <a:r>
                        <a:rPr lang="en-US" sz="2400">
                          <a:latin typeface="+mj-lt"/>
                        </a:rPr>
                        <a:t>Test</a:t>
                      </a:r>
                      <a:r>
                        <a:rPr lang="en-US" sz="2400" baseline="0">
                          <a:latin typeface="+mj-lt"/>
                        </a:rPr>
                        <a:t> condition</a:t>
                      </a:r>
                      <a:endParaRPr lang="en-US" sz="2400">
                        <a:latin typeface="+mj-lt"/>
                      </a:endParaRPr>
                    </a:p>
                  </a:txBody>
                  <a:tcPr/>
                </a:tc>
                <a:tc gridSpan="3">
                  <a:txBody>
                    <a:bodyPr/>
                    <a:lstStyle/>
                    <a:p>
                      <a:pPr algn="ctr"/>
                      <a:r>
                        <a:rPr lang="en-US" sz="2400">
                          <a:latin typeface="+mj-lt"/>
                        </a:rPr>
                        <a:t>Input</a:t>
                      </a:r>
                      <a:endParaRPr lang="en-US" sz="2400">
                        <a:latin typeface="+mj-lt"/>
                      </a:endParaRPr>
                    </a:p>
                  </a:txBody>
                  <a:tcPr/>
                </a:tc>
                <a:tc hMerge="1">
                  <a:tcPr/>
                </a:tc>
                <a:tc hMerge="1">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Line number executed</a:t>
                      </a:r>
                      <a:endParaRPr lang="en-US" sz="2400">
                        <a:latin typeface="+mj-lt"/>
                      </a:endParaRPr>
                    </a:p>
                  </a:txBody>
                  <a:tcPr/>
                </a:tc>
                <a:tc rowSpan="2" gridSpan="2">
                  <a:txBody>
                    <a:bodyPr/>
                    <a:lstStyle/>
                    <a:p>
                      <a:pPr algn="ctr"/>
                      <a:r>
                        <a:rPr lang="en-US" sz="2400">
                          <a:latin typeface="+mj-lt"/>
                        </a:rPr>
                        <a:t>Expected</a:t>
                      </a:r>
                      <a:r>
                        <a:rPr lang="en-US" sz="2400" baseline="0">
                          <a:latin typeface="+mj-lt"/>
                        </a:rPr>
                        <a:t> result</a:t>
                      </a:r>
                      <a:endParaRPr lang="en-US" sz="2400">
                        <a:latin typeface="+mj-lt"/>
                      </a:endParaRPr>
                    </a:p>
                  </a:txBody>
                  <a:tcPr/>
                </a:tc>
                <a:tc rowSpan="2" hMerge="1">
                  <a:tcPr/>
                </a:tc>
              </a:tr>
              <a:tr h="137160">
                <a:tc vMerge="1">
                  <a:tcPr/>
                </a:tc>
                <a:tc vMerge="1">
                  <a:tcPr/>
                </a:tc>
                <a:tc rowSpan="2">
                  <a:txBody>
                    <a:bodyPr/>
                    <a:lstStyle/>
                    <a:p>
                      <a:pPr algn="ctr"/>
                      <a:r>
                        <a:rPr lang="en-US" sz="2400">
                          <a:latin typeface="+mj-lt"/>
                        </a:rPr>
                        <a:t>A</a:t>
                      </a:r>
                      <a:endParaRPr lang="en-US" sz="2400">
                        <a:latin typeface="+mj-lt"/>
                      </a:endParaRPr>
                    </a:p>
                  </a:txBody>
                  <a:tcPr/>
                </a:tc>
                <a:tc rowSpan="2">
                  <a:txBody>
                    <a:bodyPr/>
                    <a:lstStyle/>
                    <a:p>
                      <a:pPr algn="ctr"/>
                      <a:r>
                        <a:rPr lang="en-US" sz="2400">
                          <a:latin typeface="+mj-lt"/>
                        </a:rPr>
                        <a:t>B</a:t>
                      </a:r>
                      <a:endParaRPr lang="en-US" sz="2400">
                        <a:latin typeface="+mj-lt"/>
                      </a:endParaRPr>
                    </a:p>
                  </a:txBody>
                  <a:tcPr/>
                </a:tc>
                <a:tc rowSpan="2">
                  <a:txBody>
                    <a:bodyPr/>
                    <a:lstStyle/>
                    <a:p>
                      <a:pPr algn="ctr"/>
                      <a:r>
                        <a:rPr lang="en-US" sz="2400">
                          <a:latin typeface="+mj-lt"/>
                        </a:rPr>
                        <a:t>C</a:t>
                      </a:r>
                      <a:endParaRPr lang="en-US" sz="2400">
                        <a:latin typeface="+mj-lt"/>
                      </a:endParaRPr>
                    </a:p>
                  </a:txBody>
                  <a:tcPr/>
                </a:tc>
                <a:tc vMerge="1">
                  <a:tcPr/>
                </a:tc>
                <a:tc vMerge="1" gridSpan="2">
                  <a:tcPr/>
                </a:tc>
                <a:tc vMerge="1" hMerge="1">
                  <a:tcPr/>
                </a:tc>
              </a:tr>
              <a:tr h="396240">
                <a:tc vMerge="1">
                  <a:tcPr/>
                </a:tc>
                <a:tc vMerge="1">
                  <a:tcPr/>
                </a:tc>
                <a:tc vMerge="1">
                  <a:tcPr/>
                </a:tc>
                <a:tc vMerge="1">
                  <a:tcPr/>
                </a:tc>
                <a:tc vMerge="1">
                  <a:tcPr/>
                </a:tc>
                <a:tc vMerge="1">
                  <a:tcPr/>
                </a:tc>
                <a:tc>
                  <a:txBody>
                    <a:bodyPr/>
                    <a:lstStyle/>
                    <a:p>
                      <a:pPr marL="0" marR="0" indent="0" algn="r"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n-lt"/>
                          <a:ea typeface="+mn-ea"/>
                          <a:cs typeface="+mn-cs"/>
                        </a:rPr>
                        <a:t>Max</a:t>
                      </a:r>
                      <a:endParaRPr kumimoji="0" lang="en-US" sz="2400" kern="1200">
                        <a:solidFill>
                          <a:schemeClr val="dk1"/>
                        </a:solidFill>
                        <a:latin typeface="+mn-lt"/>
                        <a:ea typeface="+mn-ea"/>
                        <a:cs typeface="+mn-cs"/>
                      </a:endParaRPr>
                    </a:p>
                  </a:txBody>
                  <a:tcPr/>
                </a:tc>
                <a:tc>
                  <a:txBody>
                    <a:bodyPr/>
                    <a:lstStyle/>
                    <a:p>
                      <a:pPr algn="r"/>
                      <a:r>
                        <a:rPr kumimoji="0" lang="en-US" sz="2400" kern="1200">
                          <a:solidFill>
                            <a:schemeClr val="dk1"/>
                          </a:solidFill>
                          <a:latin typeface="+mn-lt"/>
                          <a:ea typeface="+mn-ea"/>
                          <a:cs typeface="+mn-cs"/>
                        </a:rPr>
                        <a:t>Mean</a:t>
                      </a:r>
                      <a:endParaRPr lang="en-US" sz="2400">
                        <a:latin typeface="+mj-lt"/>
                      </a:endParaRPr>
                    </a:p>
                  </a:txBody>
                  <a:tcPr/>
                </a:tc>
              </a:tr>
              <a:tr h="370840">
                <a:tc>
                  <a:txBody>
                    <a:bodyPr/>
                    <a:lstStyle/>
                    <a:p>
                      <a:r>
                        <a:rPr lang="en-US" sz="2400">
                          <a:latin typeface="+mj-lt"/>
                        </a:rPr>
                        <a:t>1</a:t>
                      </a:r>
                      <a:endParaRPr lang="en-US" sz="2400">
                        <a:latin typeface="+mj-lt"/>
                      </a:endParaRPr>
                    </a:p>
                  </a:txBody>
                  <a:tcPr/>
                </a:tc>
                <a:tc>
                  <a:txBody>
                    <a:bodyPr/>
                    <a:lstStyle/>
                    <a:p>
                      <a:r>
                        <a:rPr lang="en-US" sz="2400">
                          <a:latin typeface="+mj-lt"/>
                        </a:rPr>
                        <a:t>A&gt;B</a:t>
                      </a:r>
                      <a:r>
                        <a:rPr lang="en-US" sz="2400" baseline="0">
                          <a:latin typeface="+mj-lt"/>
                        </a:rPr>
                        <a:t> and A&gt;C</a:t>
                      </a:r>
                      <a:endParaRPr lang="en-US" sz="2400">
                        <a:latin typeface="+mj-lt"/>
                      </a:endParaRPr>
                    </a:p>
                  </a:txBody>
                  <a:tcPr/>
                </a:tc>
                <a:tc>
                  <a:txBody>
                    <a:bodyPr/>
                    <a:lstStyle/>
                    <a:p>
                      <a:pPr algn="ctr"/>
                      <a:r>
                        <a:rPr lang="en-US" sz="2400">
                          <a:latin typeface="+mj-lt"/>
                        </a:rPr>
                        <a:t>5</a:t>
                      </a:r>
                      <a:endParaRPr lang="en-US" sz="2400">
                        <a:latin typeface="+mj-lt"/>
                      </a:endParaRPr>
                    </a:p>
                  </a:txBody>
                  <a:tcPr/>
                </a:tc>
                <a:tc>
                  <a:txBody>
                    <a:bodyPr/>
                    <a:lstStyle/>
                    <a:p>
                      <a:pPr algn="ctr"/>
                      <a:r>
                        <a:rPr lang="en-US" sz="2400">
                          <a:latin typeface="+mj-lt"/>
                        </a:rPr>
                        <a:t>2</a:t>
                      </a:r>
                      <a:endParaRPr lang="en-US" sz="2400">
                        <a:latin typeface="+mj-lt"/>
                      </a:endParaRPr>
                    </a:p>
                  </a:txBody>
                  <a:tcPr/>
                </a:tc>
                <a:tc>
                  <a:txBody>
                    <a:bodyPr/>
                    <a:lstStyle/>
                    <a:p>
                      <a:pPr algn="ctr"/>
                      <a:r>
                        <a:rPr lang="en-US" sz="2400">
                          <a:latin typeface="+mj-lt"/>
                        </a:rPr>
                        <a:t>3</a:t>
                      </a:r>
                      <a:endParaRPr lang="en-US" sz="2400">
                        <a:latin typeface="+mj-lt"/>
                      </a:endParaRPr>
                    </a:p>
                  </a:txBody>
                  <a:tcPr/>
                </a:tc>
                <a:tc>
                  <a:txBody>
                    <a:bodyPr/>
                    <a:lstStyle/>
                    <a:p>
                      <a:pPr algn="l"/>
                      <a:r>
                        <a:rPr lang="en-US" sz="2400">
                          <a:latin typeface="+mj-lt"/>
                        </a:rPr>
                        <a:t>1-4,5,6,7,15</a:t>
                      </a:r>
                      <a:endParaRPr lang="en-US" sz="2400">
                        <a:latin typeface="+mj-lt"/>
                      </a:endParaRPr>
                    </a:p>
                  </a:txBody>
                  <a:tcPr/>
                </a:tc>
                <a:tc>
                  <a:txBody>
                    <a:bodyPr/>
                    <a:lstStyle/>
                    <a:p>
                      <a:pPr algn="r"/>
                      <a:r>
                        <a:rPr lang="en-US" sz="2400">
                          <a:latin typeface="+mj-lt"/>
                        </a:rPr>
                        <a:t>5</a:t>
                      </a:r>
                      <a:endParaRPr lang="en-US" sz="2400">
                        <a:latin typeface="+mj-lt"/>
                      </a:endParaRPr>
                    </a:p>
                  </a:txBody>
                  <a:tcPr/>
                </a:tc>
                <a:tc>
                  <a:txBody>
                    <a:bodyPr/>
                    <a:lstStyle/>
                    <a:p>
                      <a:pPr algn="r"/>
                      <a:r>
                        <a:rPr lang="en-US" sz="2400">
                          <a:latin typeface="+mj-lt"/>
                        </a:rPr>
                        <a:t>3.33</a:t>
                      </a:r>
                      <a:endParaRPr lang="en-US" sz="2400">
                        <a:latin typeface="+mj-lt"/>
                      </a:endParaRPr>
                    </a:p>
                  </a:txBody>
                  <a:tcPr/>
                </a:tc>
              </a:tr>
              <a:tr h="370840">
                <a:tc>
                  <a:txBody>
                    <a:bodyPr/>
                    <a:lstStyle/>
                    <a:p>
                      <a:r>
                        <a:rPr lang="en-US" sz="2400">
                          <a:latin typeface="+mj-lt"/>
                        </a:rPr>
                        <a:t>2</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A&gt;B</a:t>
                      </a:r>
                      <a:r>
                        <a:rPr kumimoji="0" lang="en-US" sz="2400" kern="1200" baseline="0">
                          <a:solidFill>
                            <a:schemeClr val="dk1"/>
                          </a:solidFill>
                          <a:latin typeface="+mj-lt"/>
                          <a:ea typeface="+mn-ea"/>
                          <a:cs typeface="+mn-cs"/>
                        </a:rPr>
                        <a:t> and A&lt;=C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endParaRPr lang="en-US" sz="2400">
                        <a:latin typeface="+mj-lt"/>
                      </a:endParaRPr>
                    </a:p>
                  </a:txBody>
                  <a:tcPr/>
                </a:tc>
                <a:tc>
                  <a:txBody>
                    <a:bodyPr/>
                    <a:lstStyle/>
                    <a:p>
                      <a:pPr algn="ctr"/>
                      <a:r>
                        <a:rPr lang="en-US" sz="2400">
                          <a:latin typeface="+mj-lt"/>
                        </a:rPr>
                        <a:t>2</a:t>
                      </a:r>
                      <a:endParaRPr lang="en-US" sz="2400">
                        <a:latin typeface="+mj-lt"/>
                      </a:endParaRPr>
                    </a:p>
                  </a:txBody>
                  <a:tcPr/>
                </a:tc>
                <a:tc>
                  <a:txBody>
                    <a:bodyPr/>
                    <a:lstStyle/>
                    <a:p>
                      <a:pPr algn="ctr"/>
                      <a:r>
                        <a:rPr lang="en-US" sz="2400">
                          <a:latin typeface="+mj-lt"/>
                        </a:rPr>
                        <a:t>7</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1-4,5,6,9,15</a:t>
                      </a:r>
                      <a:endParaRPr kumimoji="0" lang="en-US" sz="2400" kern="1200">
                        <a:solidFill>
                          <a:schemeClr val="dk1"/>
                        </a:solidFill>
                        <a:latin typeface="+mj-lt"/>
                        <a:ea typeface="+mn-ea"/>
                        <a:cs typeface="+mn-cs"/>
                      </a:endParaRPr>
                    </a:p>
                  </a:txBody>
                  <a:tcPr/>
                </a:tc>
                <a:tc>
                  <a:txBody>
                    <a:bodyPr/>
                    <a:lstStyle/>
                    <a:p>
                      <a:pPr algn="r"/>
                      <a:r>
                        <a:rPr lang="en-US" sz="2400">
                          <a:latin typeface="+mj-lt"/>
                        </a:rPr>
                        <a:t>7</a:t>
                      </a:r>
                      <a:endParaRPr lang="en-US" sz="2400">
                        <a:latin typeface="+mj-lt"/>
                      </a:endParaRPr>
                    </a:p>
                  </a:txBody>
                  <a:tcPr/>
                </a:tc>
                <a:tc>
                  <a:txBody>
                    <a:bodyPr/>
                    <a:lstStyle/>
                    <a:p>
                      <a:pPr algn="r"/>
                      <a:r>
                        <a:rPr lang="en-US" sz="2400">
                          <a:latin typeface="+mj-lt"/>
                        </a:rPr>
                        <a:t>4.66</a:t>
                      </a:r>
                      <a:endParaRPr lang="en-US" sz="2400">
                        <a:latin typeface="+mj-lt"/>
                      </a:endParaRPr>
                    </a:p>
                  </a:txBody>
                  <a:tcPr/>
                </a:tc>
              </a:tr>
              <a:tr h="370840">
                <a:tc>
                  <a:txBody>
                    <a:bodyPr/>
                    <a:lstStyle/>
                    <a:p>
                      <a:r>
                        <a:rPr lang="en-US" sz="2400">
                          <a:latin typeface="+mj-lt"/>
                        </a:rPr>
                        <a:t>3</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A&lt;=B</a:t>
                      </a:r>
                      <a:r>
                        <a:rPr kumimoji="0" lang="en-US" sz="2400" kern="1200" baseline="0">
                          <a:solidFill>
                            <a:schemeClr val="dk1"/>
                          </a:solidFill>
                          <a:latin typeface="+mj-lt"/>
                          <a:ea typeface="+mn-ea"/>
                          <a:cs typeface="+mn-cs"/>
                        </a:rPr>
                        <a:t> and B&gt;C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endParaRPr lang="en-US" sz="2400">
                        <a:latin typeface="+mj-lt"/>
                      </a:endParaRPr>
                    </a:p>
                  </a:txBody>
                  <a:tcPr/>
                </a:tc>
                <a:tc>
                  <a:txBody>
                    <a:bodyPr/>
                    <a:lstStyle/>
                    <a:p>
                      <a:pPr algn="ctr"/>
                      <a:r>
                        <a:rPr lang="en-US" sz="2400">
                          <a:latin typeface="+mj-lt"/>
                        </a:rPr>
                        <a:t>7</a:t>
                      </a:r>
                      <a:endParaRPr lang="en-US" sz="2400">
                        <a:latin typeface="+mj-lt"/>
                      </a:endParaRPr>
                    </a:p>
                  </a:txBody>
                  <a:tcPr/>
                </a:tc>
                <a:tc>
                  <a:txBody>
                    <a:bodyPr/>
                    <a:lstStyle/>
                    <a:p>
                      <a:pPr algn="ctr"/>
                      <a:r>
                        <a:rPr lang="en-US" sz="2400">
                          <a:latin typeface="+mj-lt"/>
                        </a:rPr>
                        <a:t>4</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1-4,5,11,12,15</a:t>
                      </a:r>
                      <a:endParaRPr kumimoji="0" lang="en-US" sz="2400" kern="1200">
                        <a:solidFill>
                          <a:schemeClr val="dk1"/>
                        </a:solidFill>
                        <a:latin typeface="+mj-lt"/>
                        <a:ea typeface="+mn-ea"/>
                        <a:cs typeface="+mn-cs"/>
                      </a:endParaRPr>
                    </a:p>
                  </a:txBody>
                  <a:tcPr/>
                </a:tc>
                <a:tc>
                  <a:txBody>
                    <a:bodyPr/>
                    <a:lstStyle/>
                    <a:p>
                      <a:pPr algn="r"/>
                      <a:r>
                        <a:rPr lang="en-US" sz="2400">
                          <a:latin typeface="+mj-lt"/>
                        </a:rPr>
                        <a:t>7</a:t>
                      </a:r>
                      <a:endParaRPr lang="en-US" sz="2400">
                        <a:latin typeface="+mj-lt"/>
                      </a:endParaRPr>
                    </a:p>
                  </a:txBody>
                  <a:tcPr/>
                </a:tc>
                <a:tc>
                  <a:txBody>
                    <a:bodyPr/>
                    <a:lstStyle/>
                    <a:p>
                      <a:pPr algn="r"/>
                      <a:r>
                        <a:rPr lang="en-US" sz="2400">
                          <a:latin typeface="+mj-lt"/>
                        </a:rPr>
                        <a:t>5.33</a:t>
                      </a:r>
                      <a:endParaRPr lang="en-US" sz="2400">
                        <a:latin typeface="+mj-lt"/>
                      </a:endParaRPr>
                    </a:p>
                  </a:txBody>
                  <a:tcPr/>
                </a:tc>
              </a:tr>
              <a:tr h="370840">
                <a:tc>
                  <a:txBody>
                    <a:bodyPr/>
                    <a:lstStyle/>
                    <a:p>
                      <a:r>
                        <a:rPr lang="en-US" sz="2400">
                          <a:latin typeface="+mj-lt"/>
                        </a:rPr>
                        <a:t>4</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A&lt;=B</a:t>
                      </a:r>
                      <a:r>
                        <a:rPr kumimoji="0" lang="en-US" sz="2400" kern="1200" baseline="0">
                          <a:solidFill>
                            <a:schemeClr val="dk1"/>
                          </a:solidFill>
                          <a:latin typeface="+mj-lt"/>
                          <a:ea typeface="+mn-ea"/>
                          <a:cs typeface="+mn-cs"/>
                        </a:rPr>
                        <a:t> and B&lt;=C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endParaRPr lang="en-US" sz="2400">
                        <a:latin typeface="+mj-lt"/>
                      </a:endParaRPr>
                    </a:p>
                  </a:txBody>
                  <a:tcPr/>
                </a:tc>
                <a:tc>
                  <a:txBody>
                    <a:bodyPr/>
                    <a:lstStyle/>
                    <a:p>
                      <a:pPr algn="ctr"/>
                      <a:r>
                        <a:rPr lang="en-US" sz="2400">
                          <a:latin typeface="+mj-lt"/>
                        </a:rPr>
                        <a:t>6</a:t>
                      </a:r>
                      <a:endParaRPr lang="en-US" sz="2400">
                        <a:latin typeface="+mj-lt"/>
                      </a:endParaRPr>
                    </a:p>
                  </a:txBody>
                  <a:tcPr/>
                </a:tc>
                <a:tc>
                  <a:txBody>
                    <a:bodyPr/>
                    <a:lstStyle/>
                    <a:p>
                      <a:pPr algn="ctr"/>
                      <a:r>
                        <a:rPr lang="en-US" sz="2400">
                          <a:latin typeface="+mj-lt"/>
                        </a:rPr>
                        <a:t>8</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1-4,5,11,14,15</a:t>
                      </a:r>
                      <a:endParaRPr kumimoji="0" lang="en-US" sz="2400" kern="1200">
                        <a:solidFill>
                          <a:schemeClr val="dk1"/>
                        </a:solidFill>
                        <a:latin typeface="+mj-lt"/>
                        <a:ea typeface="+mn-ea"/>
                        <a:cs typeface="+mn-cs"/>
                      </a:endParaRPr>
                    </a:p>
                  </a:txBody>
                  <a:tcPr/>
                </a:tc>
                <a:tc>
                  <a:txBody>
                    <a:bodyPr/>
                    <a:lstStyle/>
                    <a:p>
                      <a:pPr algn="r"/>
                      <a:r>
                        <a:rPr lang="en-US" sz="2400">
                          <a:latin typeface="+mj-lt"/>
                        </a:rPr>
                        <a:t>8</a:t>
                      </a:r>
                      <a:endParaRPr lang="en-US" sz="2400">
                        <a:latin typeface="+mj-lt"/>
                      </a:endParaRPr>
                    </a:p>
                  </a:txBody>
                  <a:tcPr/>
                </a:tc>
                <a:tc>
                  <a:txBody>
                    <a:bodyPr/>
                    <a:lstStyle/>
                    <a:p>
                      <a:pPr algn="r"/>
                      <a:r>
                        <a:rPr lang="en-US" sz="2400">
                          <a:latin typeface="+mj-lt"/>
                        </a:rPr>
                        <a:t>6.33</a:t>
                      </a:r>
                      <a:endParaRPr lang="en-US" sz="2400">
                        <a:latin typeface="+mj-lt"/>
                      </a:endParaRPr>
                    </a:p>
                  </a:txBody>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exercise</a:t>
            </a:r>
            <a:endParaRPr lang="en-US"/>
          </a:p>
        </p:txBody>
      </p:sp>
      <p:pic>
        <p:nvPicPr>
          <p:cNvPr id="13315" name="Picture 3"/>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27432" y="1371600"/>
            <a:ext cx="5372911" cy="5369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876800" y="1295400"/>
            <a:ext cx="4191000" cy="4876800"/>
          </a:xfrm>
          <a:ln>
            <a:solidFill>
              <a:schemeClr val="accent1">
                <a:lumMod val="40000"/>
                <a:lumOff val="60000"/>
              </a:schemeClr>
            </a:solidFill>
          </a:ln>
        </p:spPr>
        <p:txBody>
          <a:bodyPr>
            <a:noAutofit/>
          </a:bodyPr>
          <a:lstStyle/>
          <a:p>
            <a:pPr marL="0" indent="0">
              <a:buNone/>
            </a:pPr>
            <a:r>
              <a:rPr lang="en-US" sz="1800" b="1"/>
              <a:t>A program evaluates grades for students:</a:t>
            </a:r>
            <a:endParaRPr lang="en-US" sz="1800" b="1"/>
          </a:p>
          <a:p>
            <a:r>
              <a:rPr lang="en-US" sz="1800" b="1"/>
              <a:t>If StudentScore&lt;=39, print "Fail".</a:t>
            </a:r>
            <a:endParaRPr lang="en-US" sz="1800"/>
          </a:p>
          <a:p>
            <a:r>
              <a:rPr lang="en-US" sz="1800" b="1"/>
              <a:t>If StudentScore between 39 and 60, print “Pass”</a:t>
            </a:r>
            <a:endParaRPr lang="en-US" sz="1800" b="1"/>
          </a:p>
          <a:p>
            <a:pPr>
              <a:defRPr/>
            </a:pPr>
            <a:r>
              <a:rPr lang="en-US" sz="1800" b="1"/>
              <a:t>If StudentScore between 59 and 80, print  “Merit” </a:t>
            </a:r>
            <a:endParaRPr lang="en-US" sz="1800" b="1"/>
          </a:p>
          <a:p>
            <a:pPr>
              <a:defRPr/>
            </a:pPr>
            <a:r>
              <a:rPr lang="en-US" sz="1800" b="1"/>
              <a:t>If StudentScore&gt;79, print “Distinction”</a:t>
            </a:r>
            <a:endParaRPr lang="en-US" sz="1800" b="1"/>
          </a:p>
          <a:p>
            <a:pPr marL="3175" indent="0">
              <a:buNone/>
            </a:pPr>
            <a:r>
              <a:rPr lang="en-US" sz="1800" b="1"/>
              <a:t>a. How many test cases will you  need to achieve 100% statement coverage? Design test case.</a:t>
            </a:r>
            <a:endParaRPr lang="en-US" sz="1800" b="1"/>
          </a:p>
          <a:p>
            <a:pPr marL="3175" indent="0">
              <a:buNone/>
            </a:pPr>
            <a:r>
              <a:rPr lang="en-US" sz="1800" b="1"/>
              <a:t>b. Suppose we ran two test cases: StudentScore = 50 and StudentScore = 30, which lines of pseudo code will not be exercised? How much is statement coverage?</a:t>
            </a:r>
            <a:endParaRPr lang="en-US" sz="1800" b="1"/>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Statement coverage exercise: Solution</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problems</a:t>
            </a:r>
            <a:endParaRPr lang="en-US"/>
          </a:p>
        </p:txBody>
      </p:sp>
      <p:sp>
        <p:nvSpPr>
          <p:cNvPr id="3" name="Content Placeholder 2"/>
          <p:cNvSpPr>
            <a:spLocks noGrp="1"/>
          </p:cNvSpPr>
          <p:nvPr>
            <p:ph idx="1"/>
          </p:nvPr>
        </p:nvSpPr>
        <p:spPr/>
        <p:txBody>
          <a:bodyPr/>
          <a:lstStyle/>
          <a:p>
            <a:r>
              <a:rPr lang="en-US"/>
              <a:t>Statement coverage can be achieved without branch coverage</a:t>
            </a:r>
            <a:endParaRPr lang="en-US"/>
          </a:p>
          <a:p>
            <a:pPr lvl="1"/>
            <a:r>
              <a:rPr lang="en-US"/>
              <a:t>important cases may be missed</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(Level 2)</a:t>
            </a:r>
            <a:endParaRPr lang="en-US"/>
          </a:p>
        </p:txBody>
      </p:sp>
      <p:sp>
        <p:nvSpPr>
          <p:cNvPr id="3" name="Content Placeholder 2"/>
          <p:cNvSpPr>
            <a:spLocks noGrp="1"/>
          </p:cNvSpPr>
          <p:nvPr>
            <p:ph idx="1"/>
          </p:nvPr>
        </p:nvSpPr>
        <p:spPr/>
        <p:txBody>
          <a:bodyPr>
            <a:normAutofit/>
          </a:bodyPr>
          <a:lstStyle/>
          <a:p>
            <a:r>
              <a:rPr lang="en-US" i="1"/>
              <a:t>A test design technique in which test cases are designed to execute </a:t>
            </a:r>
            <a:r>
              <a:rPr lang="en-US" b="1" i="1"/>
              <a:t>decision outcomes </a:t>
            </a:r>
            <a:r>
              <a:rPr lang="en-US" i="1"/>
              <a:t>[ISTQB Glossary]</a:t>
            </a:r>
            <a:endParaRPr lang="en-US" i="1"/>
          </a:p>
          <a:p>
            <a:pPr lvl="1"/>
            <a:r>
              <a:rPr lang="en-US" u="sng"/>
              <a:t>decision</a:t>
            </a:r>
            <a:r>
              <a:rPr lang="en-US"/>
              <a:t>: a logical expression which can be composed of several logical operators like "or", "and", "xor"</a:t>
            </a:r>
            <a:endParaRPr lang="en-US"/>
          </a:p>
          <a:p>
            <a:pPr lvl="1"/>
            <a:r>
              <a:rPr lang="en-US" u="sng"/>
              <a:t>decision outcome</a:t>
            </a:r>
            <a:r>
              <a:rPr lang="en-US"/>
              <a:t>: each exit from a decision</a:t>
            </a:r>
            <a:endParaRPr lang="en-US"/>
          </a:p>
          <a:p>
            <a:pPr lvl="2"/>
            <a:r>
              <a:rPr lang="en-US"/>
              <a:t>two or more possible decision outcomes</a:t>
            </a:r>
            <a:endParaRPr lang="en-US"/>
          </a:p>
          <a:p>
            <a:endParaRPr lang="en-US"/>
          </a:p>
          <a:p>
            <a:endParaRPr lang="en-US"/>
          </a:p>
          <a:p>
            <a:endParaRPr lang="en-US"/>
          </a:p>
          <a:p>
            <a:endParaRPr lang="en-US"/>
          </a:p>
          <a:p>
            <a:r>
              <a:rPr lang="en-US"/>
              <a:t>Known as 'Branch testing', 'Basis path testing'</a:t>
            </a:r>
            <a:endParaRPr lang="en-US"/>
          </a:p>
        </p:txBody>
      </p:sp>
      <p:grpSp>
        <p:nvGrpSpPr>
          <p:cNvPr id="4" name="Group 1031"/>
          <p:cNvGrpSpPr/>
          <p:nvPr/>
        </p:nvGrpSpPr>
        <p:grpSpPr bwMode="auto">
          <a:xfrm>
            <a:off x="7636229" y="2589212"/>
            <a:ext cx="1360488" cy="3735388"/>
            <a:chOff x="4903" y="929"/>
            <a:chExt cx="849" cy="2244"/>
          </a:xfrm>
        </p:grpSpPr>
        <p:sp>
          <p:nvSpPr>
            <p:cNvPr id="5" name="Line 1032"/>
            <p:cNvSpPr>
              <a:spLocks noChangeShapeType="1"/>
            </p:cNvSpPr>
            <p:nvPr/>
          </p:nvSpPr>
          <p:spPr bwMode="auto">
            <a:xfrm>
              <a:off x="5186" y="1724"/>
              <a:ext cx="565"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033"/>
            <p:cNvSpPr>
              <a:spLocks noChangeShapeType="1"/>
            </p:cNvSpPr>
            <p:nvPr/>
          </p:nvSpPr>
          <p:spPr bwMode="auto">
            <a:xfrm>
              <a:off x="5150" y="1087"/>
              <a:ext cx="0" cy="193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1034"/>
            <p:cNvSpPr>
              <a:spLocks noChangeArrowheads="1"/>
            </p:cNvSpPr>
            <p:nvPr/>
          </p:nvSpPr>
          <p:spPr bwMode="auto">
            <a:xfrm>
              <a:off x="4911" y="1480"/>
              <a:ext cx="479" cy="479"/>
            </a:xfrm>
            <a:prstGeom prst="diamond">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35"/>
            <p:cNvSpPr>
              <a:spLocks noChangeArrowheads="1"/>
            </p:cNvSpPr>
            <p:nvPr/>
          </p:nvSpPr>
          <p:spPr bwMode="auto">
            <a:xfrm>
              <a:off x="4903" y="929"/>
              <a:ext cx="495" cy="316"/>
            </a:xfrm>
            <a:prstGeom prst="rect">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036"/>
            <p:cNvSpPr>
              <a:spLocks noChangeArrowheads="1"/>
            </p:cNvSpPr>
            <p:nvPr/>
          </p:nvSpPr>
          <p:spPr bwMode="auto">
            <a:xfrm>
              <a:off x="4903" y="2177"/>
              <a:ext cx="495" cy="316"/>
            </a:xfrm>
            <a:prstGeom prst="rect">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37"/>
            <p:cNvSpPr>
              <a:spLocks noChangeArrowheads="1"/>
            </p:cNvSpPr>
            <p:nvPr/>
          </p:nvSpPr>
          <p:spPr bwMode="auto">
            <a:xfrm>
              <a:off x="4903" y="2857"/>
              <a:ext cx="495" cy="316"/>
            </a:xfrm>
            <a:prstGeom prst="rect">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38"/>
            <p:cNvSpPr>
              <a:spLocks noChangeShapeType="1"/>
            </p:cNvSpPr>
            <p:nvPr/>
          </p:nvSpPr>
          <p:spPr bwMode="auto">
            <a:xfrm>
              <a:off x="5748" y="1735"/>
              <a:ext cx="0" cy="958"/>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39"/>
            <p:cNvSpPr>
              <a:spLocks noChangeShapeType="1"/>
            </p:cNvSpPr>
            <p:nvPr/>
          </p:nvSpPr>
          <p:spPr bwMode="auto">
            <a:xfrm>
              <a:off x="5187" y="2699"/>
              <a:ext cx="565" cy="0"/>
            </a:xfrm>
            <a:prstGeom prst="line">
              <a:avLst/>
            </a:prstGeom>
            <a:noFill/>
            <a:ln w="508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040"/>
          <p:cNvGrpSpPr/>
          <p:nvPr/>
        </p:nvGrpSpPr>
        <p:grpSpPr bwMode="auto">
          <a:xfrm>
            <a:off x="8090254" y="3913187"/>
            <a:ext cx="906463" cy="1622425"/>
            <a:chOff x="5233" y="1808"/>
            <a:chExt cx="571" cy="1022"/>
          </a:xfrm>
        </p:grpSpPr>
        <p:sp>
          <p:nvSpPr>
            <p:cNvPr id="14" name="Line 1041"/>
            <p:cNvSpPr>
              <a:spLocks noChangeShapeType="1"/>
            </p:cNvSpPr>
            <p:nvPr/>
          </p:nvSpPr>
          <p:spPr bwMode="auto">
            <a:xfrm>
              <a:off x="5233" y="1808"/>
              <a:ext cx="570" cy="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42"/>
            <p:cNvSpPr>
              <a:spLocks noChangeShapeType="1"/>
            </p:cNvSpPr>
            <p:nvPr/>
          </p:nvSpPr>
          <p:spPr bwMode="auto">
            <a:xfrm>
              <a:off x="5800" y="1820"/>
              <a:ext cx="0" cy="1004"/>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43"/>
            <p:cNvSpPr>
              <a:spLocks noChangeShapeType="1"/>
            </p:cNvSpPr>
            <p:nvPr/>
          </p:nvSpPr>
          <p:spPr bwMode="auto">
            <a:xfrm>
              <a:off x="5234" y="2830"/>
              <a:ext cx="570" cy="0"/>
            </a:xfrm>
            <a:prstGeom prst="line">
              <a:avLst/>
            </a:prstGeom>
            <a:noFill/>
            <a:ln w="5080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1044"/>
          <p:cNvSpPr>
            <a:spLocks noChangeShapeType="1"/>
          </p:cNvSpPr>
          <p:nvPr/>
        </p:nvSpPr>
        <p:spPr bwMode="auto">
          <a:xfrm>
            <a:off x="8031517" y="2947987"/>
            <a:ext cx="0" cy="762000"/>
          </a:xfrm>
          <a:prstGeom prst="line">
            <a:avLst/>
          </a:prstGeom>
          <a:noFill/>
          <a:ln w="508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045"/>
          <p:cNvSpPr>
            <a:spLocks noChangeShapeType="1"/>
          </p:cNvSpPr>
          <p:nvPr/>
        </p:nvSpPr>
        <p:spPr bwMode="auto">
          <a:xfrm>
            <a:off x="8031517" y="4092575"/>
            <a:ext cx="0" cy="760412"/>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046"/>
          <p:cNvSpPr>
            <a:spLocks noChangeShapeType="1"/>
          </p:cNvSpPr>
          <p:nvPr/>
        </p:nvSpPr>
        <p:spPr bwMode="auto">
          <a:xfrm>
            <a:off x="8031517" y="5081587"/>
            <a:ext cx="0" cy="762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047"/>
          <p:cNvSpPr>
            <a:spLocks noChangeShapeType="1"/>
          </p:cNvSpPr>
          <p:nvPr/>
        </p:nvSpPr>
        <p:spPr bwMode="auto">
          <a:xfrm>
            <a:off x="8031517" y="2947987"/>
            <a:ext cx="0" cy="762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048"/>
          <p:cNvSpPr>
            <a:spLocks noChangeArrowheads="1"/>
          </p:cNvSpPr>
          <p:nvPr/>
        </p:nvSpPr>
        <p:spPr bwMode="auto">
          <a:xfrm>
            <a:off x="7648929" y="3506787"/>
            <a:ext cx="768350" cy="796925"/>
          </a:xfrm>
          <a:prstGeom prst="diamond">
            <a:avLst/>
          </a:prstGeom>
          <a:solidFill>
            <a:srgbClr val="92D050"/>
          </a:solidFill>
          <a:ln w="12700">
            <a:solidFill>
              <a:schemeClr val="tx1"/>
            </a:solidFill>
            <a:miter lim="800000"/>
          </a:ln>
          <a:effectLst/>
        </p:spPr>
        <p:txBody>
          <a:bodyPr wrap="none" anchor="ctr"/>
          <a:lstStyle/>
          <a:p>
            <a:endParaRPr lang="en-US"/>
          </a:p>
        </p:txBody>
      </p:sp>
      <p:sp>
        <p:nvSpPr>
          <p:cNvPr id="22" name="Rectangle 1049"/>
          <p:cNvSpPr>
            <a:spLocks noChangeArrowheads="1"/>
          </p:cNvSpPr>
          <p:nvPr/>
        </p:nvSpPr>
        <p:spPr bwMode="auto">
          <a:xfrm>
            <a:off x="7636229" y="2589212"/>
            <a:ext cx="793750" cy="525463"/>
          </a:xfrm>
          <a:prstGeom prst="rect">
            <a:avLst/>
          </a:prstGeom>
          <a:solidFill>
            <a:srgbClr val="92D050"/>
          </a:solidFill>
          <a:ln w="12700">
            <a:solidFill>
              <a:schemeClr val="tx1"/>
            </a:solidFill>
            <a:miter lim="800000"/>
          </a:ln>
          <a:effectLst/>
        </p:spPr>
        <p:txBody>
          <a:bodyPr wrap="none" anchor="ctr"/>
          <a:lstStyle/>
          <a:p>
            <a:endParaRPr lang="en-US"/>
          </a:p>
        </p:txBody>
      </p:sp>
      <p:sp>
        <p:nvSpPr>
          <p:cNvPr id="23" name="Rectangle 1050"/>
          <p:cNvSpPr>
            <a:spLocks noChangeArrowheads="1"/>
          </p:cNvSpPr>
          <p:nvPr/>
        </p:nvSpPr>
        <p:spPr bwMode="auto">
          <a:xfrm>
            <a:off x="7636229" y="4667250"/>
            <a:ext cx="793750" cy="525462"/>
          </a:xfrm>
          <a:prstGeom prst="rect">
            <a:avLst/>
          </a:prstGeom>
          <a:solidFill>
            <a:srgbClr val="92D050"/>
          </a:solidFill>
          <a:ln w="12700">
            <a:solidFill>
              <a:schemeClr val="tx1"/>
            </a:solidFill>
            <a:miter lim="800000"/>
          </a:ln>
          <a:effectLst/>
        </p:spPr>
        <p:txBody>
          <a:bodyPr wrap="none" anchor="ctr"/>
          <a:lstStyle/>
          <a:p>
            <a:endParaRPr lang="en-US"/>
          </a:p>
        </p:txBody>
      </p:sp>
      <p:sp>
        <p:nvSpPr>
          <p:cNvPr id="24" name="Line 1051"/>
          <p:cNvSpPr>
            <a:spLocks noChangeShapeType="1"/>
          </p:cNvSpPr>
          <p:nvPr/>
        </p:nvSpPr>
        <p:spPr bwMode="auto">
          <a:xfrm>
            <a:off x="8031517" y="5538787"/>
            <a:ext cx="0" cy="381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052"/>
          <p:cNvSpPr>
            <a:spLocks noChangeArrowheads="1"/>
          </p:cNvSpPr>
          <p:nvPr/>
        </p:nvSpPr>
        <p:spPr bwMode="auto">
          <a:xfrm>
            <a:off x="7636229" y="5799137"/>
            <a:ext cx="793750" cy="525463"/>
          </a:xfrm>
          <a:prstGeom prst="rect">
            <a:avLst/>
          </a:prstGeom>
          <a:solidFill>
            <a:srgbClr val="92D050"/>
          </a:solidFill>
          <a:ln w="12700">
            <a:solidFill>
              <a:schemeClr val="tx1"/>
            </a:solidFill>
            <a:miter lim="800000"/>
          </a:ln>
          <a:effectLst/>
        </p:spPr>
        <p:txBody>
          <a:bodyPr wrap="none" anchor="ctr"/>
          <a:lstStyle/>
          <a:p>
            <a:endParaRPr lang="en-US"/>
          </a:p>
        </p:txBody>
      </p:sp>
      <p:sp>
        <p:nvSpPr>
          <p:cNvPr id="26" name="Text Box 1054"/>
          <p:cNvSpPr txBox="1">
            <a:spLocks noChangeArrowheads="1"/>
          </p:cNvSpPr>
          <p:nvPr/>
        </p:nvSpPr>
        <p:spPr bwMode="auto">
          <a:xfrm>
            <a:off x="7315200" y="4127500"/>
            <a:ext cx="707145" cy="4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sz="2000">
                <a:solidFill>
                  <a:srgbClr val="00CC66"/>
                </a:solidFill>
              </a:rPr>
              <a:t>True</a:t>
            </a:r>
            <a:endParaRPr lang="en-GB" sz="2000">
              <a:solidFill>
                <a:srgbClr val="00CC66"/>
              </a:solidFill>
            </a:endParaRPr>
          </a:p>
        </p:txBody>
      </p:sp>
      <p:sp>
        <p:nvSpPr>
          <p:cNvPr id="27" name="Text Box 1055"/>
          <p:cNvSpPr txBox="1">
            <a:spLocks noChangeArrowheads="1"/>
          </p:cNvSpPr>
          <p:nvPr/>
        </p:nvSpPr>
        <p:spPr bwMode="auto">
          <a:xfrm>
            <a:off x="8315679" y="3487737"/>
            <a:ext cx="817623" cy="4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sz="2000">
                <a:solidFill>
                  <a:srgbClr val="00CC66"/>
                </a:solidFill>
              </a:rPr>
              <a:t>False</a:t>
            </a:r>
            <a:endParaRPr lang="en-GB" sz="2000">
              <a:solidFill>
                <a:srgbClr val="00CC66"/>
              </a:solidFill>
            </a:endParaRPr>
          </a:p>
        </p:txBody>
      </p:sp>
      <p:sp>
        <p:nvSpPr>
          <p:cNvPr id="28" name="Text Box 1056"/>
          <p:cNvSpPr txBox="1">
            <a:spLocks noChangeArrowheads="1"/>
          </p:cNvSpPr>
          <p:nvPr/>
        </p:nvSpPr>
        <p:spPr bwMode="auto">
          <a:xfrm>
            <a:off x="7874354" y="3648075"/>
            <a:ext cx="3571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sz="2500">
                <a:solidFill>
                  <a:srgbClr val="000000"/>
                </a:solidFill>
              </a:rPr>
              <a:t>?</a:t>
            </a:r>
            <a:endParaRPr lang="en-GB" sz="2500">
              <a:solidFill>
                <a:srgbClr val="000000"/>
              </a:solidFill>
            </a:endParaRPr>
          </a:p>
        </p:txBody>
      </p:sp>
      <p:sp>
        <p:nvSpPr>
          <p:cNvPr id="33" name="Oval 32"/>
          <p:cNvSpPr/>
          <p:nvPr/>
        </p:nvSpPr>
        <p:spPr>
          <a:xfrm>
            <a:off x="1567364" y="3978829"/>
            <a:ext cx="1175836" cy="53786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589909" y="4946084"/>
            <a:ext cx="2905891" cy="69271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1561" y="4055029"/>
            <a:ext cx="1237839" cy="461665"/>
          </a:xfrm>
          <a:prstGeom prst="rect">
            <a:avLst/>
          </a:prstGeom>
          <a:solidFill>
            <a:srgbClr val="CCD5EA"/>
          </a:solidFill>
        </p:spPr>
        <p:txBody>
          <a:bodyPr wrap="none">
            <a:spAutoFit/>
          </a:bodyPr>
          <a:lstStyle/>
          <a:p>
            <a:r>
              <a:rPr lang="en-US" sz="2400" b="1">
                <a:latin typeface="+mj-lt"/>
              </a:rPr>
              <a:t>decision</a:t>
            </a:r>
            <a:endParaRPr lang="en-US" sz="2400" b="1">
              <a:latin typeface="+mj-lt"/>
            </a:endParaRPr>
          </a:p>
        </p:txBody>
      </p:sp>
      <p:cxnSp>
        <p:nvCxnSpPr>
          <p:cNvPr id="39" name="Straight Arrow Connector 38"/>
          <p:cNvCxnSpPr>
            <a:stCxn id="34" idx="1"/>
            <a:endCxn id="33" idx="6"/>
          </p:cNvCxnSpPr>
          <p:nvPr/>
        </p:nvCxnSpPr>
        <p:spPr>
          <a:xfrm flipH="1" flipV="1">
            <a:off x="2743200" y="4247762"/>
            <a:ext cx="2648361" cy="381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1"/>
          </p:cNvCxnSpPr>
          <p:nvPr/>
        </p:nvCxnSpPr>
        <p:spPr>
          <a:xfrm flipH="1">
            <a:off x="4083618" y="4285862"/>
            <a:ext cx="1307943" cy="66022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175474" y="3942098"/>
            <a:ext cx="1500732" cy="584775"/>
          </a:xfrm>
          <a:prstGeom prst="rect">
            <a:avLst/>
          </a:prstGeom>
        </p:spPr>
        <p:txBody>
          <a:bodyPr wrap="none">
            <a:spAutoFit/>
          </a:bodyPr>
          <a:lstStyle/>
          <a:p>
            <a:r>
              <a:rPr lang="en-US" sz="3200">
                <a:latin typeface="+mj-lt"/>
              </a:rPr>
              <a:t>IF  A &gt; 1</a:t>
            </a:r>
            <a:endParaRPr lang="en-US" sz="3200">
              <a:latin typeface="+mj-lt"/>
            </a:endParaRPr>
          </a:p>
        </p:txBody>
      </p:sp>
      <p:sp>
        <p:nvSpPr>
          <p:cNvPr id="52" name="Rectangle 51"/>
          <p:cNvSpPr/>
          <p:nvPr/>
        </p:nvSpPr>
        <p:spPr>
          <a:xfrm>
            <a:off x="1175474" y="5008898"/>
            <a:ext cx="3254417" cy="584775"/>
          </a:xfrm>
          <a:prstGeom prst="rect">
            <a:avLst/>
          </a:prstGeom>
        </p:spPr>
        <p:txBody>
          <a:bodyPr wrap="none">
            <a:spAutoFit/>
          </a:bodyPr>
          <a:lstStyle/>
          <a:p>
            <a:r>
              <a:rPr lang="en-US" sz="3200">
                <a:latin typeface="+mj-lt"/>
              </a:rPr>
              <a:t>IF  A &gt; 1 AND X = 2</a:t>
            </a:r>
            <a:endParaRPr lang="en-US" sz="3200">
              <a:latin typeface="+mj-lt"/>
            </a:endParaRPr>
          </a:p>
        </p:txBody>
      </p:sp>
      <p:sp>
        <p:nvSpPr>
          <p:cNvPr id="31" name="Slide Number Placeholder 30"/>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right)">
                                      <p:cBhvr>
                                        <p:cTn id="19" dur="500"/>
                                        <p:tgtEl>
                                          <p:spTgt spid="34"/>
                                        </p:tgtEl>
                                      </p:cBhvr>
                                    </p:animEffect>
                                  </p:childTnLst>
                                </p:cTn>
                              </p:par>
                              <p:par>
                                <p:cTn id="20" presetID="22" presetClass="entr" presetSubtype="2"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righ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4" grpId="0" animBg="1"/>
      <p:bldP spid="49" grpId="0"/>
      <p:bldP spid="5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(cont’d)</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lang="en-US"/>
                  <a:t>Decision coverage</a:t>
                </a:r>
              </a:p>
              <a:p>
                <a:pPr lvl="1"/>
                <a:r>
                  <a:rPr lang="en-US"/>
                  <a:t>percentage of decision outcomes exercised</a:t>
                </a:r>
              </a:p>
              <a:p>
                <a:pPr marL="667512" lvl="2" indent="0">
                  <a:buNone/>
                </a:pPr>
                <a:r>
                  <a:rPr lang="en-US"/>
                  <a:t>=</a:t>
                </a:r>
                <a14:m>
                  <m:oMath xmlns:m="http://schemas.openxmlformats.org/officeDocument/2006/math">
                    <m:f>
                      <m:fPr>
                        <m:ctrlPr>
                          <a:rPr lang="en-US" i="1">
                            <a:latin typeface="Cambria Math" panose="02040503050406030204" pitchFamily="18" charset="0"/>
                          </a:rPr>
                        </m:ctrlPr>
                      </m:fPr>
                      <m:num>
                        <m:r>
                          <a:rPr lang="en-US">
                            <a:latin typeface="Cambria Math"/>
                          </a:rPr>
                          <m:t>𝑁𝑢𝑚𝑏𝑒𝑟</m:t>
                        </m:r>
                        <m:r>
                          <a:rPr lang="en-US">
                            <a:latin typeface="Cambria Math"/>
                          </a:rPr>
                          <m:t> </m:t>
                        </m:r>
                        <m:r>
                          <a:rPr lang="en-US">
                            <a:latin typeface="Cambria Math"/>
                          </a:rPr>
                          <m:t>𝑜𝑓</m:t>
                        </m:r>
                        <m:r>
                          <a:rPr lang="en-US">
                            <a:latin typeface="Cambria Math"/>
                          </a:rPr>
                          <m:t> </m:t>
                        </m:r>
                        <m:r>
                          <a:rPr lang="en-US">
                            <a:latin typeface="Cambria Math"/>
                          </a:rPr>
                          <m:t>𝑑𝑒𝑐𝑖𝑠𝑖𝑜𝑛</m:t>
                        </m:r>
                        <m:r>
                          <a:rPr lang="en-US">
                            <a:latin typeface="Cambria Math"/>
                          </a:rPr>
                          <m:t> </m:t>
                        </m:r>
                        <m:r>
                          <a:rPr lang="en-US">
                            <a:latin typeface="Cambria Math"/>
                          </a:rPr>
                          <m:t>𝑜𝑢𝑡𝑐𝑜𝑚𝑒𝑠</m:t>
                        </m:r>
                        <m:r>
                          <a:rPr lang="en-US">
                            <a:latin typeface="Cambria Math"/>
                          </a:rPr>
                          <m:t> </m:t>
                        </m:r>
                        <m:r>
                          <a:rPr lang="en-US">
                            <a:latin typeface="Cambria Math"/>
                          </a:rPr>
                          <m:t>𝑒𝑥𝑒𝑟𝑐𝑖𝑠𝑒𝑑</m:t>
                        </m:r>
                      </m:num>
                      <m:den>
                        <m:r>
                          <a:rPr lang="en-US">
                            <a:latin typeface="Cambria Math"/>
                          </a:rPr>
                          <m:t>𝑇𝑜𝑡𝑎𝑙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𝑑𝑒𝑐𝑖𝑠𝑖𝑜𝑛</m:t>
                        </m:r>
                        <m:r>
                          <a:rPr lang="en-US">
                            <a:latin typeface="Cambria Math"/>
                          </a:rPr>
                          <m:t> </m:t>
                        </m:r>
                        <m:r>
                          <a:rPr lang="en-US">
                            <a:latin typeface="Cambria Math"/>
                          </a:rPr>
                          <m:t>𝑜𝑢𝑡𝑐𝑜𝑚𝑒𝑠</m:t>
                        </m:r>
                      </m:den>
                    </m:f>
                    <m:r>
                      <a:rPr lang="en-US">
                        <a:latin typeface="Cambria Math"/>
                      </a:rPr>
                      <m:t>𝑥</m:t>
                    </m:r>
                    <m:r>
                      <a:rPr lang="en-US">
                        <a:latin typeface="Cambria Math"/>
                      </a:rPr>
                      <m:t>100%</m:t>
                    </m:r>
                  </m:oMath>
                </a14:m>
                <a:endParaRPr lang="en-US"/>
              </a:p>
              <a:p>
                <a:pPr lvl="1"/>
                <a:r>
                  <a:rPr lang="en-US"/>
                  <a:t>specification-based may achieve only 40% to 60% decision coverage</a:t>
                </a:r>
              </a:p>
              <a:p>
                <a:pPr lvl="1"/>
                <a:r>
                  <a:rPr lang="en-US"/>
                  <a:t>typical ad hoc testing achieves 20%</a:t>
                </a:r>
              </a:p>
              <a:p>
                <a:pPr lvl="1"/>
                <a:r>
                  <a:rPr lang="en-US"/>
                  <a:t>100% decision coverage guarantees 100% statement coverage, but not vice versa</a:t>
                </a:r>
              </a:p>
              <a:p>
                <a:r>
                  <a:rPr lang="en-US"/>
                  <a:t>How to get 100% decision corverage?</a:t>
                </a:r>
              </a:p>
              <a:p>
                <a:pPr lvl="1"/>
                <a:r>
                  <a:rPr lang="en-US"/>
                  <a:t>Find out the minimum number of paths which will ensure covering of all the </a:t>
                </a:r>
                <a:r>
                  <a:rPr lang="en-US" u="sng"/>
                  <a:t>edges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873" t="-928"/>
                </a:stretch>
              </a:blipFill>
            </p:spPr>
            <p:txBody>
              <a:bodyPr/>
              <a:lstStyle/>
              <a:p>
                <a:r>
                  <a:rPr lang="en-US">
                    <a:noFill/>
                  </a:rPr>
                  <a:t> </a:t>
                </a:r>
                <a:endParaRPr lang="en-US">
                  <a:noFill/>
                </a:endParaRP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625720" y="1524001"/>
            <a:ext cx="28333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sz="2400">
                <a:solidFill>
                  <a:srgbClr val="000099"/>
                </a:solidFill>
              </a:rPr>
              <a:t>Read A</a:t>
            </a:r>
            <a:endParaRPr lang="en-GB" sz="2400">
              <a:solidFill>
                <a:srgbClr val="000099"/>
              </a:solidFill>
            </a:endParaRPr>
          </a:p>
          <a:p>
            <a:r>
              <a:rPr lang="en-GB" sz="2400">
                <a:solidFill>
                  <a:srgbClr val="000099"/>
                </a:solidFill>
              </a:rPr>
              <a:t>IF A &gt; 0 THEN</a:t>
            </a:r>
            <a:endParaRPr lang="en-GB" sz="2400">
              <a:solidFill>
                <a:srgbClr val="000099"/>
              </a:solidFill>
            </a:endParaRPr>
          </a:p>
          <a:p>
            <a:r>
              <a:rPr lang="en-GB" sz="2400">
                <a:solidFill>
                  <a:srgbClr val="000099"/>
                </a:solidFill>
              </a:rPr>
              <a:t>     IF A  = 21 THEN</a:t>
            </a:r>
            <a:endParaRPr lang="en-GB" sz="2400">
              <a:solidFill>
                <a:srgbClr val="000099"/>
              </a:solidFill>
            </a:endParaRPr>
          </a:p>
          <a:p>
            <a:r>
              <a:rPr lang="en-GB" sz="2400">
                <a:solidFill>
                  <a:srgbClr val="000099"/>
                </a:solidFill>
              </a:rPr>
              <a:t>	Print “Key”</a:t>
            </a:r>
            <a:endParaRPr lang="en-GB" sz="2400">
              <a:solidFill>
                <a:srgbClr val="000099"/>
              </a:solidFill>
            </a:endParaRPr>
          </a:p>
          <a:p>
            <a:r>
              <a:rPr lang="en-GB" sz="2400">
                <a:solidFill>
                  <a:srgbClr val="000099"/>
                </a:solidFill>
              </a:rPr>
              <a:t>     ENDIF</a:t>
            </a:r>
            <a:endParaRPr lang="en-GB" sz="2400">
              <a:solidFill>
                <a:srgbClr val="000099"/>
              </a:solidFill>
            </a:endParaRPr>
          </a:p>
          <a:p>
            <a:r>
              <a:rPr lang="en-GB" sz="2400">
                <a:solidFill>
                  <a:srgbClr val="000099"/>
                </a:solidFill>
              </a:rPr>
              <a:t>ENDIF</a:t>
            </a:r>
            <a:endParaRPr lang="en-GB" sz="2400">
              <a:solidFill>
                <a:srgbClr val="000099"/>
              </a:solidFill>
            </a:endParaRPr>
          </a:p>
        </p:txBody>
      </p:sp>
      <p:sp>
        <p:nvSpPr>
          <p:cNvPr id="274435" name="Text Box 3"/>
          <p:cNvSpPr txBox="1">
            <a:spLocks noChangeArrowheads="1"/>
          </p:cNvSpPr>
          <p:nvPr/>
        </p:nvSpPr>
        <p:spPr bwMode="auto">
          <a:xfrm>
            <a:off x="625720" y="1524001"/>
            <a:ext cx="215206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GB" sz="2400">
              <a:solidFill>
                <a:srgbClr val="000099"/>
              </a:solidFill>
            </a:endParaRPr>
          </a:p>
          <a:p>
            <a:r>
              <a:rPr lang="en-GB" sz="2400">
                <a:solidFill>
                  <a:srgbClr val="000099"/>
                </a:solidFill>
              </a:rPr>
              <a:t>IF A &gt; 0 THEN</a:t>
            </a:r>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ENDIF</a:t>
            </a:r>
            <a:endParaRPr lang="en-GB" sz="2400">
              <a:solidFill>
                <a:srgbClr val="000099"/>
              </a:solidFill>
            </a:endParaRPr>
          </a:p>
        </p:txBody>
      </p:sp>
      <p:sp>
        <p:nvSpPr>
          <p:cNvPr id="274436" name="Text Box 4"/>
          <p:cNvSpPr txBox="1">
            <a:spLocks noChangeArrowheads="1"/>
          </p:cNvSpPr>
          <p:nvPr/>
        </p:nvSpPr>
        <p:spPr bwMode="auto">
          <a:xfrm>
            <a:off x="625719" y="1524001"/>
            <a:ext cx="25619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GB" sz="2400">
              <a:solidFill>
                <a:srgbClr val="000099"/>
              </a:solidFill>
            </a:endParaRPr>
          </a:p>
          <a:p>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	Print “Key”</a:t>
            </a:r>
            <a:endParaRPr lang="en-GB" sz="2400">
              <a:solidFill>
                <a:srgbClr val="000099"/>
              </a:solidFill>
            </a:endParaRPr>
          </a:p>
          <a:p>
            <a:r>
              <a:rPr lang="en-GB" sz="2400">
                <a:solidFill>
                  <a:srgbClr val="000099"/>
                </a:solidFill>
              </a:rPr>
              <a:t>   </a:t>
            </a:r>
            <a:endParaRPr lang="en-GB" sz="2400">
              <a:solidFill>
                <a:srgbClr val="000099"/>
              </a:solidFill>
            </a:endParaRPr>
          </a:p>
          <a:p>
            <a:endParaRPr lang="en-GB" sz="2400">
              <a:solidFill>
                <a:srgbClr val="000099"/>
              </a:solidFill>
            </a:endParaRPr>
          </a:p>
        </p:txBody>
      </p:sp>
      <p:sp>
        <p:nvSpPr>
          <p:cNvPr id="274437" name="Text Box 5"/>
          <p:cNvSpPr txBox="1">
            <a:spLocks noChangeArrowheads="1"/>
          </p:cNvSpPr>
          <p:nvPr/>
        </p:nvSpPr>
        <p:spPr bwMode="auto">
          <a:xfrm>
            <a:off x="625720" y="1524001"/>
            <a:ext cx="28333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GB" sz="2400">
              <a:solidFill>
                <a:srgbClr val="000099"/>
              </a:solidFill>
            </a:endParaRPr>
          </a:p>
          <a:p>
            <a:endParaRPr lang="en-GB" sz="2400">
              <a:solidFill>
                <a:srgbClr val="000099"/>
              </a:solidFill>
            </a:endParaRPr>
          </a:p>
          <a:p>
            <a:r>
              <a:rPr lang="en-GB" sz="2400">
                <a:solidFill>
                  <a:srgbClr val="000099"/>
                </a:solidFill>
              </a:rPr>
              <a:t>     IF A  = 21 THEN</a:t>
            </a:r>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     ENDIF</a:t>
            </a:r>
            <a:endParaRPr lang="en-GB" sz="2400">
              <a:solidFill>
                <a:srgbClr val="000099"/>
              </a:solidFill>
            </a:endParaRPr>
          </a:p>
          <a:p>
            <a:endParaRPr lang="en-GB" sz="2400">
              <a:solidFill>
                <a:srgbClr val="000099"/>
              </a:solidFill>
            </a:endParaRPr>
          </a:p>
        </p:txBody>
      </p:sp>
      <p:sp>
        <p:nvSpPr>
          <p:cNvPr id="48134" name="Rectangle 6"/>
          <p:cNvSpPr>
            <a:spLocks noGrp="1" noChangeArrowheads="1"/>
          </p:cNvSpPr>
          <p:nvPr>
            <p:ph type="title"/>
          </p:nvPr>
        </p:nvSpPr>
        <p:spPr/>
        <p:txBody>
          <a:bodyPr/>
          <a:lstStyle/>
          <a:p>
            <a:r>
              <a:rPr lang="en-US"/>
              <a:t>Decision testing example 1</a:t>
            </a:r>
            <a:endParaRPr lang="en-GB"/>
          </a:p>
        </p:txBody>
      </p:sp>
      <p:sp>
        <p:nvSpPr>
          <p:cNvPr id="274439" name="Rectangle 7"/>
          <p:cNvSpPr>
            <a:spLocks noGrp="1" noChangeArrowheads="1"/>
          </p:cNvSpPr>
          <p:nvPr>
            <p:ph type="body" idx="1"/>
          </p:nvPr>
        </p:nvSpPr>
        <p:spPr>
          <a:xfrm>
            <a:off x="304800" y="3886200"/>
            <a:ext cx="5058508" cy="1189831"/>
          </a:xfrm>
        </p:spPr>
        <p:txBody>
          <a:bodyPr/>
          <a:lstStyle/>
          <a:p>
            <a:pPr>
              <a:defRPr/>
            </a:pPr>
            <a:r>
              <a:rPr lang="en-GB" b="1"/>
              <a:t>Minimum tests to achieve with decision coverage: ____</a:t>
            </a:r>
            <a:endParaRPr lang="en-GB" b="1"/>
          </a:p>
        </p:txBody>
      </p:sp>
      <p:sp>
        <p:nvSpPr>
          <p:cNvPr id="274442" name="Text Box 10"/>
          <p:cNvSpPr txBox="1">
            <a:spLocks noChangeArrowheads="1"/>
          </p:cNvSpPr>
          <p:nvPr/>
        </p:nvSpPr>
        <p:spPr bwMode="hidden">
          <a:xfrm>
            <a:off x="3424958" y="4191000"/>
            <a:ext cx="385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b="1"/>
              <a:t>3</a:t>
            </a:r>
            <a:endParaRPr lang="en-US" b="1"/>
          </a:p>
        </p:txBody>
      </p:sp>
      <p:sp>
        <p:nvSpPr>
          <p:cNvPr id="274443" name="Text Box 11"/>
          <p:cNvSpPr txBox="1">
            <a:spLocks noChangeArrowheads="1"/>
          </p:cNvSpPr>
          <p:nvPr/>
        </p:nvSpPr>
        <p:spPr bwMode="auto">
          <a:xfrm>
            <a:off x="625720" y="1524000"/>
            <a:ext cx="1195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sz="2400">
                <a:solidFill>
                  <a:srgbClr val="000099"/>
                </a:solidFill>
              </a:rPr>
              <a:t>Read A</a:t>
            </a:r>
            <a:endParaRPr lang="en-GB" sz="2400">
              <a:solidFill>
                <a:srgbClr val="000099"/>
              </a:solidFill>
            </a:endParaRPr>
          </a:p>
        </p:txBody>
      </p:sp>
      <p:grpSp>
        <p:nvGrpSpPr>
          <p:cNvPr id="274444" name="Group 12"/>
          <p:cNvGrpSpPr/>
          <p:nvPr/>
        </p:nvGrpSpPr>
        <p:grpSpPr bwMode="auto">
          <a:xfrm>
            <a:off x="7513027" y="2819218"/>
            <a:ext cx="1554773" cy="2008188"/>
            <a:chOff x="4927" y="908"/>
            <a:chExt cx="1061" cy="1265"/>
          </a:xfrm>
        </p:grpSpPr>
        <p:sp>
          <p:nvSpPr>
            <p:cNvPr id="48156"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7"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8" name="Rectangle 15"/>
            <p:cNvSpPr>
              <a:spLocks noChangeArrowheads="1"/>
            </p:cNvSpPr>
            <p:nvPr/>
          </p:nvSpPr>
          <p:spPr bwMode="auto">
            <a:xfrm>
              <a:off x="5488" y="1423"/>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mj-lt"/>
                </a:rPr>
                <a:t>Print</a:t>
              </a:r>
              <a:endParaRPr lang="en-GB" sz="2000">
                <a:latin typeface="+mj-lt"/>
              </a:endParaRPr>
            </a:p>
          </p:txBody>
        </p:sp>
        <p:sp>
          <p:nvSpPr>
            <p:cNvPr id="48159" name="Line 16"/>
            <p:cNvSpPr>
              <a:spLocks noChangeShapeType="1"/>
            </p:cNvSpPr>
            <p:nvPr/>
          </p:nvSpPr>
          <p:spPr bwMode="auto">
            <a:xfrm flipH="1">
              <a:off x="4927" y="2150"/>
              <a:ext cx="818" cy="0"/>
            </a:xfrm>
            <a:prstGeom prst="line">
              <a:avLst/>
            </a:prstGeom>
            <a:noFill/>
            <a:ln w="50800">
              <a:solidFill>
                <a:srgbClr val="00CC66"/>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60" name="Text Box 17"/>
            <p:cNvSpPr txBox="1">
              <a:spLocks noChangeArrowheads="1"/>
            </p:cNvSpPr>
            <p:nvPr/>
          </p:nvSpPr>
          <p:spPr bwMode="auto">
            <a:xfrm>
              <a:off x="5075" y="908"/>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000" b="1">
                  <a:latin typeface="+mj-lt"/>
                </a:rPr>
                <a:t>Yes</a:t>
              </a:r>
              <a:endParaRPr lang="en-US" sz="2000" b="1">
                <a:latin typeface="+mj-lt"/>
              </a:endParaRPr>
            </a:p>
          </p:txBody>
        </p:sp>
      </p:grpSp>
      <p:grpSp>
        <p:nvGrpSpPr>
          <p:cNvPr id="274450" name="Group 18"/>
          <p:cNvGrpSpPr/>
          <p:nvPr/>
        </p:nvGrpSpPr>
        <p:grpSpPr bwMode="auto">
          <a:xfrm>
            <a:off x="6330461" y="2785881"/>
            <a:ext cx="1535723" cy="2025650"/>
            <a:chOff x="4120" y="887"/>
            <a:chExt cx="1048" cy="1276"/>
          </a:xfrm>
        </p:grpSpPr>
        <p:sp>
          <p:nvSpPr>
            <p:cNvPr id="48150"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1"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2"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3" name="AutoShape 22"/>
            <p:cNvSpPr>
              <a:spLocks noChangeArrowheads="1"/>
            </p:cNvSpPr>
            <p:nvPr/>
          </p:nvSpPr>
          <p:spPr bwMode="auto">
            <a:xfrm>
              <a:off x="4684" y="890"/>
              <a:ext cx="484" cy="502"/>
            </a:xfrm>
            <a:prstGeom prst="diamond">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mj-lt"/>
                </a:rPr>
                <a:t>A=21</a:t>
              </a:r>
              <a:endParaRPr lang="en-US" sz="2000" b="1">
                <a:solidFill>
                  <a:srgbClr val="000000"/>
                </a:solidFill>
                <a:latin typeface="+mj-lt"/>
              </a:endParaRPr>
            </a:p>
          </p:txBody>
        </p:sp>
        <p:sp>
          <p:nvSpPr>
            <p:cNvPr id="48154" name="Text Box 23"/>
            <p:cNvSpPr txBox="1">
              <a:spLocks noChangeArrowheads="1"/>
            </p:cNvSpPr>
            <p:nvPr/>
          </p:nvSpPr>
          <p:spPr bwMode="auto">
            <a:xfrm>
              <a:off x="4231" y="887"/>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000" b="1">
                  <a:latin typeface="+mj-lt"/>
                </a:rPr>
                <a:t>Yes</a:t>
              </a:r>
              <a:endParaRPr lang="en-US" sz="2000" b="1">
                <a:latin typeface="+mj-lt"/>
              </a:endParaRPr>
            </a:p>
          </p:txBody>
        </p:sp>
        <p:sp>
          <p:nvSpPr>
            <p:cNvPr id="48155" name="Text Box 24"/>
            <p:cNvSpPr txBox="1">
              <a:spLocks noChangeArrowheads="1"/>
            </p:cNvSpPr>
            <p:nvPr/>
          </p:nvSpPr>
          <p:spPr bwMode="auto">
            <a:xfrm>
              <a:off x="4605" y="1337"/>
              <a:ext cx="3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000" b="1">
                  <a:latin typeface="+mj-lt"/>
                </a:rPr>
                <a:t>No</a:t>
              </a:r>
              <a:endParaRPr lang="en-US" sz="2000" b="1">
                <a:latin typeface="+mj-lt"/>
              </a:endParaRPr>
            </a:p>
          </p:txBody>
        </p:sp>
      </p:grpSp>
      <p:grpSp>
        <p:nvGrpSpPr>
          <p:cNvPr id="274457" name="Group 25"/>
          <p:cNvGrpSpPr/>
          <p:nvPr/>
        </p:nvGrpSpPr>
        <p:grpSpPr bwMode="auto">
          <a:xfrm>
            <a:off x="5832230" y="2793818"/>
            <a:ext cx="879231" cy="2959100"/>
            <a:chOff x="3780" y="892"/>
            <a:chExt cx="600" cy="1864"/>
          </a:xfrm>
          <a:solidFill>
            <a:srgbClr val="92D050"/>
          </a:solidFill>
        </p:grpSpPr>
        <p:sp>
          <p:nvSpPr>
            <p:cNvPr id="48146" name="Line 26"/>
            <p:cNvSpPr>
              <a:spLocks noChangeShapeType="1"/>
            </p:cNvSpPr>
            <p:nvPr/>
          </p:nvSpPr>
          <p:spPr bwMode="auto">
            <a:xfrm>
              <a:off x="4119" y="1344"/>
              <a:ext cx="0" cy="1095"/>
            </a:xfrm>
            <a:prstGeom prst="line">
              <a:avLst/>
            </a:prstGeom>
            <a:grpFill/>
            <a:ln w="50800">
              <a:solidFill>
                <a:srgbClr val="00CC66"/>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47" name="Rectangle 27"/>
            <p:cNvSpPr>
              <a:spLocks noChangeArrowheads="1"/>
            </p:cNvSpPr>
            <p:nvPr/>
          </p:nvSpPr>
          <p:spPr bwMode="auto">
            <a:xfrm>
              <a:off x="3880" y="2425"/>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mj-lt"/>
                </a:rPr>
                <a:t>End</a:t>
              </a:r>
              <a:endParaRPr lang="en-US" sz="2000">
                <a:latin typeface="+mj-lt"/>
              </a:endParaRPr>
            </a:p>
          </p:txBody>
        </p:sp>
        <p:sp>
          <p:nvSpPr>
            <p:cNvPr id="48148" name="AutoShape 28"/>
            <p:cNvSpPr>
              <a:spLocks noChangeArrowheads="1"/>
            </p:cNvSpPr>
            <p:nvPr/>
          </p:nvSpPr>
          <p:spPr bwMode="auto">
            <a:xfrm>
              <a:off x="3876" y="892"/>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mj-lt"/>
                </a:rPr>
                <a:t>A&gt;0</a:t>
              </a:r>
              <a:endParaRPr lang="en-US" sz="2000" b="1">
                <a:solidFill>
                  <a:srgbClr val="000000"/>
                </a:solidFill>
                <a:latin typeface="+mj-lt"/>
              </a:endParaRPr>
            </a:p>
          </p:txBody>
        </p:sp>
        <p:sp>
          <p:nvSpPr>
            <p:cNvPr id="48149" name="Text Box 29"/>
            <p:cNvSpPr txBox="1">
              <a:spLocks noChangeArrowheads="1"/>
            </p:cNvSpPr>
            <p:nvPr/>
          </p:nvSpPr>
          <p:spPr bwMode="auto">
            <a:xfrm>
              <a:off x="3780" y="1353"/>
              <a:ext cx="335" cy="252"/>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000" b="1">
                  <a:latin typeface="+mj-lt"/>
                </a:rPr>
                <a:t>No</a:t>
              </a:r>
              <a:endParaRPr lang="en-US" sz="2000" b="1">
                <a:latin typeface="+mj-lt"/>
              </a:endParaRPr>
            </a:p>
          </p:txBody>
        </p:sp>
      </p:grpSp>
      <p:grpSp>
        <p:nvGrpSpPr>
          <p:cNvPr id="274462" name="Group 30"/>
          <p:cNvGrpSpPr/>
          <p:nvPr/>
        </p:nvGrpSpPr>
        <p:grpSpPr bwMode="auto">
          <a:xfrm>
            <a:off x="5961184" y="1876244"/>
            <a:ext cx="732692" cy="917575"/>
            <a:chOff x="3868" y="314"/>
            <a:chExt cx="500" cy="578"/>
          </a:xfrm>
          <a:solidFill>
            <a:srgbClr val="92D050"/>
          </a:solidFill>
        </p:grpSpPr>
        <p:sp>
          <p:nvSpPr>
            <p:cNvPr id="48144" name="Line 31"/>
            <p:cNvSpPr>
              <a:spLocks noChangeShapeType="1"/>
            </p:cNvSpPr>
            <p:nvPr/>
          </p:nvSpPr>
          <p:spPr bwMode="auto">
            <a:xfrm>
              <a:off x="4116" y="590"/>
              <a:ext cx="0" cy="302"/>
            </a:xfrm>
            <a:prstGeom prst="line">
              <a:avLst/>
            </a:prstGeom>
            <a:grpFill/>
            <a:ln w="50800">
              <a:solidFill>
                <a:srgbClr val="00CC66"/>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45" name="Rectangle 32"/>
            <p:cNvSpPr>
              <a:spLocks noChangeArrowheads="1"/>
            </p:cNvSpPr>
            <p:nvPr/>
          </p:nvSpPr>
          <p:spPr bwMode="auto">
            <a:xfrm>
              <a:off x="3868" y="314"/>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mj-lt"/>
                </a:rPr>
                <a:t>Read</a:t>
              </a:r>
              <a:endParaRPr lang="en-GB" sz="2000">
                <a:latin typeface="+mj-lt"/>
              </a:endParaRPr>
            </a:p>
          </p:txBody>
        </p:sp>
      </p:grpSp>
      <p:graphicFrame>
        <p:nvGraphicFramePr>
          <p:cNvPr id="9" name="Table 8"/>
          <p:cNvGraphicFramePr>
            <a:graphicFrameLocks noGrp="1"/>
          </p:cNvGraphicFramePr>
          <p:nvPr/>
        </p:nvGraphicFramePr>
        <p:xfrm>
          <a:off x="304800" y="5105400"/>
          <a:ext cx="5516509" cy="1584960"/>
        </p:xfrm>
        <a:graphic>
          <a:graphicData uri="http://schemas.openxmlformats.org/drawingml/2006/table">
            <a:tbl>
              <a:tblPr firstRow="1" bandRow="1">
                <a:tableStyleId>{5C22544A-7EE6-4342-B048-85BDC9FD1C3A}</a:tableStyleId>
              </a:tblPr>
              <a:tblGrid>
                <a:gridCol w="296231"/>
                <a:gridCol w="2237105"/>
                <a:gridCol w="976699"/>
                <a:gridCol w="2006474"/>
              </a:tblGrid>
              <a:tr h="370840">
                <a:tc>
                  <a:txBody>
                    <a:bodyPr/>
                    <a:lstStyle/>
                    <a:p>
                      <a:r>
                        <a:rPr lang="en-US" sz="2000">
                          <a:latin typeface="+mj-lt"/>
                        </a:rPr>
                        <a:t>#</a:t>
                      </a:r>
                      <a:endParaRPr lang="en-US" sz="2000">
                        <a:latin typeface="+mj-lt"/>
                      </a:endParaRPr>
                    </a:p>
                  </a:txBody>
                  <a:tcPr/>
                </a:tc>
                <a:tc>
                  <a:txBody>
                    <a:bodyPr/>
                    <a:lstStyle/>
                    <a:p>
                      <a:r>
                        <a:rPr lang="en-US" sz="2000">
                          <a:latin typeface="+mj-lt"/>
                        </a:rPr>
                        <a:t>Cases</a:t>
                      </a:r>
                      <a:endParaRPr lang="en-US" sz="2000">
                        <a:latin typeface="+mj-lt"/>
                      </a:endParaRPr>
                    </a:p>
                  </a:txBody>
                  <a:tcPr/>
                </a:tc>
                <a:tc>
                  <a:txBody>
                    <a:bodyPr/>
                    <a:lstStyle/>
                    <a:p>
                      <a:r>
                        <a:rPr lang="en-US" sz="2000">
                          <a:latin typeface="+mj-lt"/>
                        </a:rPr>
                        <a:t>Inputs</a:t>
                      </a:r>
                      <a:endParaRPr lang="en-US" sz="2000">
                        <a:latin typeface="+mj-lt"/>
                      </a:endParaRPr>
                    </a:p>
                  </a:txBody>
                  <a:tcPr/>
                </a:tc>
                <a:tc>
                  <a:txBody>
                    <a:bodyPr/>
                    <a:lstStyle/>
                    <a:p>
                      <a:r>
                        <a:rPr lang="en-US" sz="2000">
                          <a:latin typeface="+mj-lt"/>
                        </a:rPr>
                        <a:t>Expected result</a:t>
                      </a:r>
                      <a:endParaRPr lang="en-US" sz="2000">
                        <a:latin typeface="+mj-lt"/>
                      </a:endParaRPr>
                    </a:p>
                  </a:txBody>
                  <a:tcPr/>
                </a:tc>
              </a:tr>
              <a:tr h="370840">
                <a:tc>
                  <a:txBody>
                    <a:bodyPr/>
                    <a:lstStyle/>
                    <a:p>
                      <a:r>
                        <a:rPr lang="en-US" sz="2000">
                          <a:latin typeface="+mj-lt"/>
                        </a:rPr>
                        <a:t>1</a:t>
                      </a:r>
                      <a:endParaRPr lang="en-US" sz="2000">
                        <a:latin typeface="+mj-lt"/>
                      </a:endParaRPr>
                    </a:p>
                  </a:txBody>
                  <a:tcPr/>
                </a:tc>
                <a:tc>
                  <a:txBody>
                    <a:bodyPr/>
                    <a:lstStyle/>
                    <a:p>
                      <a:r>
                        <a:rPr lang="en-US" sz="2000">
                          <a:latin typeface="+mj-lt"/>
                        </a:rPr>
                        <a:t>A&gt;0(F)</a:t>
                      </a:r>
                      <a:endParaRPr lang="en-US" sz="2000">
                        <a:latin typeface="+mj-lt"/>
                      </a:endParaRPr>
                    </a:p>
                  </a:txBody>
                  <a:tcPr/>
                </a:tc>
                <a:tc>
                  <a:txBody>
                    <a:bodyPr/>
                    <a:lstStyle/>
                    <a:p>
                      <a:r>
                        <a:rPr lang="en-US" sz="2000">
                          <a:latin typeface="+mj-lt"/>
                        </a:rPr>
                        <a:t>A=-5</a:t>
                      </a:r>
                      <a:endParaRPr lang="en-US" sz="2000">
                        <a:latin typeface="+mj-lt"/>
                      </a:endParaRPr>
                    </a:p>
                  </a:txBody>
                  <a:tcPr/>
                </a:tc>
                <a:tc>
                  <a:txBody>
                    <a:bodyPr/>
                    <a:lstStyle/>
                    <a:p>
                      <a:r>
                        <a:rPr lang="en-US" sz="2000">
                          <a:latin typeface="+mj-lt"/>
                        </a:rPr>
                        <a:t>No message</a:t>
                      </a:r>
                      <a:endParaRPr lang="en-US" sz="2000">
                        <a:latin typeface="+mj-lt"/>
                      </a:endParaRPr>
                    </a:p>
                  </a:txBody>
                  <a:tcPr/>
                </a:tc>
              </a:tr>
              <a:tr h="370840">
                <a:tc>
                  <a:txBody>
                    <a:bodyPr/>
                    <a:lstStyle/>
                    <a:p>
                      <a:r>
                        <a:rPr lang="en-US" sz="2000">
                          <a:latin typeface="+mj-lt"/>
                        </a:rPr>
                        <a:t>2</a:t>
                      </a:r>
                      <a:endParaRPr lang="en-US" sz="2000">
                        <a:latin typeface="+mj-lt"/>
                      </a:endParaRPr>
                    </a:p>
                  </a:txBody>
                  <a:tcPr/>
                </a:tc>
                <a:tc>
                  <a:txBody>
                    <a:bodyPr/>
                    <a:lstStyle/>
                    <a:p>
                      <a:r>
                        <a:rPr lang="en-US" sz="2000">
                          <a:latin typeface="+mj-lt"/>
                        </a:rPr>
                        <a:t>A&gt;0(T) and</a:t>
                      </a:r>
                      <a:r>
                        <a:rPr lang="en-US" sz="2000" baseline="0">
                          <a:latin typeface="+mj-lt"/>
                        </a:rPr>
                        <a:t> A=21(F)</a:t>
                      </a:r>
                      <a:endParaRPr lang="en-US" sz="2000">
                        <a:latin typeface="+mj-lt"/>
                      </a:endParaRPr>
                    </a:p>
                  </a:txBody>
                  <a:tcPr/>
                </a:tc>
                <a:tc>
                  <a:txBody>
                    <a:bodyPr/>
                    <a:lstStyle/>
                    <a:p>
                      <a:r>
                        <a:rPr lang="en-US" sz="2000">
                          <a:latin typeface="+mj-lt"/>
                        </a:rPr>
                        <a:t>A=10</a:t>
                      </a:r>
                      <a:endParaRPr lang="en-US" sz="2000">
                        <a:latin typeface="+mj-lt"/>
                      </a:endParaRPr>
                    </a:p>
                  </a:txBody>
                  <a:tcPr/>
                </a:tc>
                <a:tc>
                  <a:txBody>
                    <a:bodyPr/>
                    <a:lstStyle/>
                    <a:p>
                      <a:r>
                        <a:rPr lang="en-US" sz="2000">
                          <a:latin typeface="+mj-lt"/>
                        </a:rPr>
                        <a:t>No message</a:t>
                      </a:r>
                      <a:endParaRPr lang="en-US" sz="2000">
                        <a:latin typeface="+mj-lt"/>
                      </a:endParaRPr>
                    </a:p>
                  </a:txBody>
                  <a:tcPr/>
                </a:tc>
              </a:tr>
              <a:tr h="370840">
                <a:tc>
                  <a:txBody>
                    <a:bodyPr/>
                    <a:lstStyle/>
                    <a:p>
                      <a:r>
                        <a:rPr lang="en-US" sz="2000">
                          <a:latin typeface="+mj-lt"/>
                        </a:rPr>
                        <a:t>3</a:t>
                      </a:r>
                      <a:endParaRPr lang="en-US" sz="2000">
                        <a:latin typeface="+mj-lt"/>
                      </a:endParaRPr>
                    </a:p>
                  </a:txBody>
                  <a:tcPr/>
                </a:tc>
                <a:tc>
                  <a:txBody>
                    <a:bodyPr/>
                    <a:lstStyle/>
                    <a:p>
                      <a:r>
                        <a:rPr lang="en-US" sz="2000">
                          <a:latin typeface="+mj-lt"/>
                        </a:rPr>
                        <a:t>A&gt;0(T) and A=21(T)</a:t>
                      </a:r>
                      <a:endParaRPr lang="en-US" sz="2000">
                        <a:latin typeface="+mj-lt"/>
                      </a:endParaRPr>
                    </a:p>
                  </a:txBody>
                  <a:tcPr/>
                </a:tc>
                <a:tc>
                  <a:txBody>
                    <a:bodyPr/>
                    <a:lstStyle/>
                    <a:p>
                      <a:r>
                        <a:rPr lang="en-US" sz="2000">
                          <a:latin typeface="+mj-lt"/>
                        </a:rPr>
                        <a:t>A=21</a:t>
                      </a:r>
                      <a:endParaRPr lang="en-US" sz="2000">
                        <a:latin typeface="+mj-lt"/>
                      </a:endParaRPr>
                    </a:p>
                  </a:txBody>
                  <a:tcPr/>
                </a:tc>
                <a:tc>
                  <a:txBody>
                    <a:bodyPr/>
                    <a:lstStyle/>
                    <a:p>
                      <a:r>
                        <a:rPr lang="en-US" sz="2000">
                          <a:latin typeface="+mj-lt"/>
                        </a:rPr>
                        <a:t>Message “Key”</a:t>
                      </a:r>
                      <a:endParaRPr lang="en-US" sz="2000">
                        <a:latin typeface="+mj-lt"/>
                      </a:endParaRPr>
                    </a:p>
                  </a:txBody>
                  <a:tcPr/>
                </a:tc>
              </a:tr>
            </a:tbl>
          </a:graphicData>
        </a:graphic>
      </p:graphicFrame>
      <p:cxnSp>
        <p:nvCxnSpPr>
          <p:cNvPr id="11" name="Straight Arrow Connector 10"/>
          <p:cNvCxnSpPr/>
          <p:nvPr/>
        </p:nvCxnSpPr>
        <p:spPr>
          <a:xfrm>
            <a:off x="6077682" y="1757861"/>
            <a:ext cx="0" cy="43321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5886279" y="2206517"/>
            <a:ext cx="3222722" cy="2346080"/>
          </a:xfrm>
          <a:prstGeom prst="bentConnector3">
            <a:avLst>
              <a:gd name="adj1" fmla="val 4099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495284" y="4990918"/>
            <a:ext cx="21753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95284" y="4990918"/>
            <a:ext cx="0" cy="109911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5365952" y="2558849"/>
            <a:ext cx="2853675" cy="1241179"/>
          </a:xfrm>
          <a:prstGeom prst="bentConnector3">
            <a:avLst>
              <a:gd name="adj1" fmla="val 5356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170" name="Straight Connector 48169"/>
          <p:cNvCxnSpPr/>
          <p:nvPr/>
        </p:nvCxnSpPr>
        <p:spPr>
          <a:xfrm flipH="1">
            <a:off x="6270382" y="4606276"/>
            <a:ext cx="114299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172" name="Straight Arrow Connector 48171"/>
          <p:cNvCxnSpPr/>
          <p:nvPr/>
        </p:nvCxnSpPr>
        <p:spPr>
          <a:xfrm>
            <a:off x="6270382" y="4612628"/>
            <a:ext cx="0" cy="14774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wipe(up)">
                                      <p:cBhvr>
                                        <p:cTn id="7" dur="500"/>
                                        <p:tgtEl>
                                          <p:spTgt spid="2744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443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74443"/>
                                        </p:tgtEl>
                                        <p:attrNameLst>
                                          <p:attrName>style.visibility</p:attrName>
                                        </p:attrNameLst>
                                      </p:cBhvr>
                                      <p:to>
                                        <p:strVal val="visible"/>
                                      </p:to>
                                    </p:set>
                                  </p:childTnLst>
                                  <p:subTnLst>
                                    <p:set>
                                      <p:cBhvr override="childStyle">
                                        <p:cTn dur="1" fill="hold" display="0" masterRel="nextClick" afterEffect="1"/>
                                        <p:tgtEl>
                                          <p:spTgt spid="274443"/>
                                        </p:tgtEl>
                                        <p:attrNameLst>
                                          <p:attrName>style.visibility</p:attrName>
                                        </p:attrNameLst>
                                      </p:cBhvr>
                                      <p:to>
                                        <p:strVal val="hidden"/>
                                      </p:to>
                                    </p:set>
                                  </p:sub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74462"/>
                                        </p:tgtEl>
                                        <p:attrNameLst>
                                          <p:attrName>style.visibility</p:attrName>
                                        </p:attrNameLst>
                                      </p:cBhvr>
                                      <p:to>
                                        <p:strVal val="visible"/>
                                      </p:to>
                                    </p:set>
                                    <p:animEffect transition="in" filter="wipe(up)">
                                      <p:cBhvr>
                                        <p:cTn id="19" dur="500"/>
                                        <p:tgtEl>
                                          <p:spTgt spid="27446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74435"/>
                                        </p:tgtEl>
                                        <p:attrNameLst>
                                          <p:attrName>style.visibility</p:attrName>
                                        </p:attrNameLst>
                                      </p:cBhvr>
                                      <p:to>
                                        <p:strVal val="visible"/>
                                      </p:to>
                                    </p:set>
                                  </p:childTnLst>
                                  <p:subTnLst>
                                    <p:set>
                                      <p:cBhvr override="childStyle">
                                        <p:cTn dur="1" fill="hold" display="0" masterRel="nextClick" afterEffect="1"/>
                                        <p:tgtEl>
                                          <p:spTgt spid="274435"/>
                                        </p:tgtEl>
                                        <p:attrNameLst>
                                          <p:attrName>style.visibility</p:attrName>
                                        </p:attrNameLst>
                                      </p:cBhvr>
                                      <p:to>
                                        <p:strVal val="hidden"/>
                                      </p:to>
                                    </p:set>
                                  </p:sub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274457"/>
                                        </p:tgtEl>
                                        <p:attrNameLst>
                                          <p:attrName>style.visibility</p:attrName>
                                        </p:attrNameLst>
                                      </p:cBhvr>
                                      <p:to>
                                        <p:strVal val="visible"/>
                                      </p:to>
                                    </p:set>
                                    <p:animEffect transition="in" filter="wipe(up)">
                                      <p:cBhvr>
                                        <p:cTn id="27" dur="500"/>
                                        <p:tgtEl>
                                          <p:spTgt spid="27445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74437"/>
                                        </p:tgtEl>
                                        <p:attrNameLst>
                                          <p:attrName>style.visibility</p:attrName>
                                        </p:attrNameLst>
                                      </p:cBhvr>
                                      <p:to>
                                        <p:strVal val="visible"/>
                                      </p:to>
                                    </p:set>
                                  </p:childTnLst>
                                  <p:subTnLst>
                                    <p:set>
                                      <p:cBhvr override="childStyle">
                                        <p:cTn dur="1" fill="hold" display="0" masterRel="nextClick" afterEffect="1"/>
                                        <p:tgtEl>
                                          <p:spTgt spid="274437"/>
                                        </p:tgtEl>
                                        <p:attrNameLst>
                                          <p:attrName>style.visibility</p:attrName>
                                        </p:attrNameLst>
                                      </p:cBhvr>
                                      <p:to>
                                        <p:strVal val="hidden"/>
                                      </p:to>
                                    </p:set>
                                  </p:sub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274450"/>
                                        </p:tgtEl>
                                        <p:attrNameLst>
                                          <p:attrName>style.visibility</p:attrName>
                                        </p:attrNameLst>
                                      </p:cBhvr>
                                      <p:to>
                                        <p:strVal val="visible"/>
                                      </p:to>
                                    </p:set>
                                    <p:animEffect transition="in" filter="wipe(up)">
                                      <p:cBhvr>
                                        <p:cTn id="35" dur="500"/>
                                        <p:tgtEl>
                                          <p:spTgt spid="27445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74436"/>
                                        </p:tgtEl>
                                        <p:attrNameLst>
                                          <p:attrName>style.visibility</p:attrName>
                                        </p:attrNameLst>
                                      </p:cBhvr>
                                      <p:to>
                                        <p:strVal val="visible"/>
                                      </p:to>
                                    </p:set>
                                  </p:childTnLst>
                                  <p:subTnLst>
                                    <p:set>
                                      <p:cBhvr override="childStyle">
                                        <p:cTn dur="1" fill="hold" display="0" masterRel="nextClick" afterEffect="1"/>
                                        <p:tgtEl>
                                          <p:spTgt spid="274436"/>
                                        </p:tgtEl>
                                        <p:attrNameLst>
                                          <p:attrName>style.visibility</p:attrName>
                                        </p:attrNameLst>
                                      </p:cBhvr>
                                      <p:to>
                                        <p:strVal val="hidden"/>
                                      </p:to>
                                    </p:set>
                                  </p:sub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74444"/>
                                        </p:tgtEl>
                                        <p:attrNameLst>
                                          <p:attrName>style.visibility</p:attrName>
                                        </p:attrNameLst>
                                      </p:cBhvr>
                                      <p:to>
                                        <p:strVal val="visible"/>
                                      </p:to>
                                    </p:set>
                                    <p:animEffect transition="in" filter="wipe(up)">
                                      <p:cBhvr>
                                        <p:cTn id="43" dur="500"/>
                                        <p:tgtEl>
                                          <p:spTgt spid="2744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48170"/>
                                        </p:tgtEl>
                                        <p:attrNameLst>
                                          <p:attrName>style.visibility</p:attrName>
                                        </p:attrNameLst>
                                      </p:cBhvr>
                                      <p:to>
                                        <p:strVal val="visible"/>
                                      </p:to>
                                    </p:set>
                                    <p:animEffect transition="in" filter="wipe(right)">
                                      <p:cBhvr>
                                        <p:cTn id="57" dur="500"/>
                                        <p:tgtEl>
                                          <p:spTgt spid="48170"/>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48172"/>
                                        </p:tgtEl>
                                        <p:attrNameLst>
                                          <p:attrName>style.visibility</p:attrName>
                                        </p:attrNameLst>
                                      </p:cBhvr>
                                      <p:to>
                                        <p:strVal val="visible"/>
                                      </p:to>
                                    </p:set>
                                    <p:animEffect transition="in" filter="wipe(up)">
                                      <p:cBhvr>
                                        <p:cTn id="61" dur="500"/>
                                        <p:tgtEl>
                                          <p:spTgt spid="481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500"/>
                            </p:stCondLst>
                            <p:childTnLst>
                              <p:par>
                                <p:cTn id="68" presetID="22" presetClass="entr" presetSubtype="2"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right)">
                                      <p:cBhvr>
                                        <p:cTn id="70" dur="500"/>
                                        <p:tgtEl>
                                          <p:spTgt spid="18"/>
                                        </p:tgtEl>
                                      </p:cBhvr>
                                    </p:animEffect>
                                  </p:childTnLst>
                                </p:cTn>
                              </p:par>
                            </p:childTnLst>
                          </p:cTn>
                        </p:par>
                        <p:par>
                          <p:cTn id="71" fill="hold">
                            <p:stCondLst>
                              <p:cond delay="1000"/>
                            </p:stCondLst>
                            <p:childTnLst>
                              <p:par>
                                <p:cTn id="72" presetID="22" presetClass="entr" presetSubtype="1" fill="hold"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up)">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744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utoUpdateAnimBg="0"/>
      <p:bldP spid="274435" grpId="0" autoUpdateAnimBg="0"/>
      <p:bldP spid="274436" grpId="0" autoUpdateAnimBg="0"/>
      <p:bldP spid="274437" grpId="0" autoUpdateAnimBg="0"/>
      <p:bldP spid="274439" grpId="0" autoUpdateAnimBg="0" build="p"/>
      <p:bldP spid="274442" grpId="0" autoUpdateAnimBg="0"/>
      <p:bldP spid="27444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050"/>
          <p:cNvSpPr>
            <a:spLocks noGrp="1" noChangeArrowheads="1"/>
          </p:cNvSpPr>
          <p:nvPr>
            <p:ph type="body" idx="1"/>
          </p:nvPr>
        </p:nvSpPr>
        <p:spPr>
          <a:xfrm>
            <a:off x="2667001" y="4038600"/>
            <a:ext cx="4423996" cy="1046163"/>
          </a:xfrm>
        </p:spPr>
        <p:txBody>
          <a:bodyPr>
            <a:normAutofit fontScale="92500"/>
          </a:bodyPr>
          <a:lstStyle/>
          <a:p>
            <a:pPr>
              <a:defRPr/>
            </a:pPr>
            <a:r>
              <a:rPr lang="en-GB" b="1"/>
              <a:t>Minimum tests to achieve with decision coverage: _____</a:t>
            </a:r>
            <a:endParaRPr lang="en-GB" b="1"/>
          </a:p>
        </p:txBody>
      </p:sp>
      <p:sp>
        <p:nvSpPr>
          <p:cNvPr id="276483" name="Text Box 2051"/>
          <p:cNvSpPr txBox="1">
            <a:spLocks noChangeArrowheads="1"/>
          </p:cNvSpPr>
          <p:nvPr/>
        </p:nvSpPr>
        <p:spPr bwMode="auto">
          <a:xfrm>
            <a:off x="262305" y="1876485"/>
            <a:ext cx="30732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sz="2400">
                <a:solidFill>
                  <a:srgbClr val="000099"/>
                </a:solidFill>
              </a:rPr>
              <a:t>Read A</a:t>
            </a:r>
            <a:endParaRPr lang="en-GB" sz="2400">
              <a:solidFill>
                <a:srgbClr val="000099"/>
              </a:solidFill>
            </a:endParaRPr>
          </a:p>
          <a:p>
            <a:r>
              <a:rPr lang="en-GB" sz="2400">
                <a:solidFill>
                  <a:srgbClr val="000099"/>
                </a:solidFill>
              </a:rPr>
              <a:t>Read B</a:t>
            </a:r>
            <a:endParaRPr lang="en-GB" sz="2400">
              <a:solidFill>
                <a:srgbClr val="000099"/>
              </a:solidFill>
            </a:endParaRPr>
          </a:p>
          <a:p>
            <a:r>
              <a:rPr lang="en-GB" sz="2400">
                <a:solidFill>
                  <a:srgbClr val="000099"/>
                </a:solidFill>
              </a:rPr>
              <a:t>IF A &lt; 0 THEN</a:t>
            </a:r>
            <a:endParaRPr lang="en-GB" sz="2400">
              <a:solidFill>
                <a:srgbClr val="000099"/>
              </a:solidFill>
            </a:endParaRPr>
          </a:p>
          <a:p>
            <a:r>
              <a:rPr lang="en-GB" sz="2400">
                <a:solidFill>
                  <a:srgbClr val="000099"/>
                </a:solidFill>
              </a:rPr>
              <a:t>     Print  “A negative”</a:t>
            </a:r>
            <a:endParaRPr lang="en-GB" sz="2400">
              <a:solidFill>
                <a:srgbClr val="000099"/>
              </a:solidFill>
            </a:endParaRPr>
          </a:p>
          <a:p>
            <a:r>
              <a:rPr lang="en-GB" sz="2400">
                <a:solidFill>
                  <a:srgbClr val="000099"/>
                </a:solidFill>
              </a:rPr>
              <a:t>ELSE</a:t>
            </a:r>
            <a:endParaRPr lang="en-GB" sz="2400">
              <a:solidFill>
                <a:srgbClr val="000099"/>
              </a:solidFill>
            </a:endParaRPr>
          </a:p>
          <a:p>
            <a:r>
              <a:rPr lang="en-GB" sz="2400">
                <a:solidFill>
                  <a:srgbClr val="000099"/>
                </a:solidFill>
              </a:rPr>
              <a:t>     Print  “A positive”</a:t>
            </a:r>
            <a:endParaRPr lang="en-GB" sz="2400">
              <a:solidFill>
                <a:srgbClr val="000099"/>
              </a:solidFill>
            </a:endParaRPr>
          </a:p>
          <a:p>
            <a:r>
              <a:rPr lang="en-GB" sz="2400">
                <a:solidFill>
                  <a:srgbClr val="000099"/>
                </a:solidFill>
              </a:rPr>
              <a:t>ENDIF</a:t>
            </a:r>
            <a:endParaRPr lang="en-GB" sz="2400">
              <a:solidFill>
                <a:srgbClr val="000099"/>
              </a:solidFill>
            </a:endParaRPr>
          </a:p>
          <a:p>
            <a:r>
              <a:rPr lang="en-GB" sz="2400">
                <a:solidFill>
                  <a:srgbClr val="000099"/>
                </a:solidFill>
              </a:rPr>
              <a:t>IF B &lt; 0 THEN</a:t>
            </a:r>
            <a:endParaRPr lang="en-GB" sz="2400">
              <a:solidFill>
                <a:srgbClr val="000099"/>
              </a:solidFill>
            </a:endParaRPr>
          </a:p>
          <a:p>
            <a:r>
              <a:rPr lang="en-GB" sz="2400">
                <a:solidFill>
                  <a:srgbClr val="000099"/>
                </a:solidFill>
              </a:rPr>
              <a:t>     Print  “B negative”</a:t>
            </a:r>
            <a:endParaRPr lang="en-GB" sz="2400">
              <a:solidFill>
                <a:srgbClr val="000099"/>
              </a:solidFill>
            </a:endParaRPr>
          </a:p>
          <a:p>
            <a:r>
              <a:rPr lang="en-GB" sz="2400">
                <a:solidFill>
                  <a:srgbClr val="000099"/>
                </a:solidFill>
              </a:rPr>
              <a:t>ELSE</a:t>
            </a:r>
            <a:endParaRPr lang="en-GB" sz="2400">
              <a:solidFill>
                <a:srgbClr val="000099"/>
              </a:solidFill>
            </a:endParaRPr>
          </a:p>
          <a:p>
            <a:r>
              <a:rPr lang="en-GB" sz="2400">
                <a:solidFill>
                  <a:srgbClr val="000099"/>
                </a:solidFill>
              </a:rPr>
              <a:t>     Print  “B positive”</a:t>
            </a:r>
            <a:endParaRPr lang="en-GB" sz="2400">
              <a:solidFill>
                <a:srgbClr val="000099"/>
              </a:solidFill>
            </a:endParaRPr>
          </a:p>
          <a:p>
            <a:r>
              <a:rPr lang="en-GB" sz="2400">
                <a:solidFill>
                  <a:srgbClr val="000099"/>
                </a:solidFill>
              </a:rPr>
              <a:t>ENDIF</a:t>
            </a:r>
            <a:endParaRPr lang="en-GB" sz="2400">
              <a:solidFill>
                <a:srgbClr val="000099"/>
              </a:solidFill>
            </a:endParaRPr>
          </a:p>
        </p:txBody>
      </p:sp>
      <p:sp>
        <p:nvSpPr>
          <p:cNvPr id="276485" name="Text Box 2053"/>
          <p:cNvSpPr txBox="1">
            <a:spLocks noChangeArrowheads="1"/>
          </p:cNvSpPr>
          <p:nvPr/>
        </p:nvSpPr>
        <p:spPr bwMode="hidden">
          <a:xfrm>
            <a:off x="5603442" y="433893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2</a:t>
            </a:r>
            <a:endParaRPr lang="en-US" sz="2400" b="1">
              <a:latin typeface="+mj-lt"/>
            </a:endParaRPr>
          </a:p>
        </p:txBody>
      </p:sp>
      <p:sp>
        <p:nvSpPr>
          <p:cNvPr id="50183" name="Rectangle 2055"/>
          <p:cNvSpPr>
            <a:spLocks noGrp="1" noChangeArrowheads="1"/>
          </p:cNvSpPr>
          <p:nvPr>
            <p:ph type="title"/>
          </p:nvPr>
        </p:nvSpPr>
        <p:spPr/>
        <p:txBody>
          <a:bodyPr/>
          <a:lstStyle/>
          <a:p>
            <a:r>
              <a:rPr lang="en-US"/>
              <a:t>Decision testing example 2</a:t>
            </a:r>
            <a:endParaRPr lang="en-GB"/>
          </a:p>
        </p:txBody>
      </p:sp>
      <p:grpSp>
        <p:nvGrpSpPr>
          <p:cNvPr id="276488" name="Group 2056"/>
          <p:cNvGrpSpPr/>
          <p:nvPr/>
        </p:nvGrpSpPr>
        <p:grpSpPr bwMode="auto">
          <a:xfrm>
            <a:off x="5874728" y="1981201"/>
            <a:ext cx="1192823" cy="525463"/>
            <a:chOff x="2979" y="260"/>
            <a:chExt cx="814" cy="331"/>
          </a:xfrm>
        </p:grpSpPr>
        <p:sp>
          <p:nvSpPr>
            <p:cNvPr id="50214" name="Line 2057"/>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15" name="Rectangle 2058"/>
            <p:cNvSpPr>
              <a:spLocks noChangeArrowheads="1"/>
            </p:cNvSpPr>
            <p:nvPr/>
          </p:nvSpPr>
          <p:spPr bwMode="hidden">
            <a:xfrm>
              <a:off x="2979" y="260"/>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Read</a:t>
              </a:r>
              <a:endParaRPr lang="en-US" sz="2400">
                <a:solidFill>
                  <a:srgbClr val="000000"/>
                </a:solidFill>
                <a:latin typeface="+mj-lt"/>
              </a:endParaRPr>
            </a:p>
          </p:txBody>
        </p:sp>
      </p:grpSp>
      <p:sp>
        <p:nvSpPr>
          <p:cNvPr id="276491" name="Rectangle 2059"/>
          <p:cNvSpPr>
            <a:spLocks noChangeArrowheads="1"/>
          </p:cNvSpPr>
          <p:nvPr/>
        </p:nvSpPr>
        <p:spPr bwMode="hidden">
          <a:xfrm>
            <a:off x="7071946" y="5799138"/>
            <a:ext cx="732692" cy="525462"/>
          </a:xfrm>
          <a:prstGeom prst="rect">
            <a:avLst/>
          </a:prstGeom>
          <a:solidFill>
            <a:srgbClr val="92D050"/>
          </a:solidFill>
          <a:ln w="12700">
            <a:solidFill>
              <a:schemeClr val="tx1"/>
            </a:solidFill>
            <a:miter lim="800000"/>
          </a:ln>
          <a:effectLst/>
        </p:spPr>
        <p:txBody>
          <a:bodyPr wrap="none" anchor="ctr"/>
          <a:lstStyle/>
          <a:p>
            <a:pPr algn="ctr"/>
            <a:r>
              <a:rPr lang="en-US" sz="2400">
                <a:solidFill>
                  <a:srgbClr val="000000"/>
                </a:solidFill>
                <a:latin typeface="+mj-lt"/>
              </a:rPr>
              <a:t>End</a:t>
            </a:r>
            <a:endParaRPr lang="en-US" sz="2400">
              <a:solidFill>
                <a:srgbClr val="000000"/>
              </a:solidFill>
              <a:latin typeface="+mj-lt"/>
            </a:endParaRPr>
          </a:p>
        </p:txBody>
      </p:sp>
      <p:grpSp>
        <p:nvGrpSpPr>
          <p:cNvPr id="276492" name="Group 2060"/>
          <p:cNvGrpSpPr/>
          <p:nvPr/>
        </p:nvGrpSpPr>
        <p:grpSpPr bwMode="auto">
          <a:xfrm>
            <a:off x="6919546" y="4452939"/>
            <a:ext cx="904143" cy="1392237"/>
            <a:chOff x="3692" y="1817"/>
            <a:chExt cx="617" cy="877"/>
          </a:xfrm>
        </p:grpSpPr>
        <p:sp>
          <p:nvSpPr>
            <p:cNvPr id="50209" name="Line 2061"/>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grpSp>
          <p:nvGrpSpPr>
            <p:cNvPr id="50210" name="Group 2062"/>
            <p:cNvGrpSpPr/>
            <p:nvPr/>
          </p:nvGrpSpPr>
          <p:grpSpPr bwMode="auto">
            <a:xfrm>
              <a:off x="3692" y="1817"/>
              <a:ext cx="617" cy="604"/>
              <a:chOff x="3692" y="1817"/>
              <a:chExt cx="617" cy="604"/>
            </a:xfrm>
          </p:grpSpPr>
          <p:sp>
            <p:nvSpPr>
              <p:cNvPr id="50211" name="Line 2063"/>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12" name="Rectangle 2064"/>
              <p:cNvSpPr>
                <a:spLocks noChangeArrowheads="1"/>
              </p:cNvSpPr>
              <p:nvPr/>
            </p:nvSpPr>
            <p:spPr bwMode="hidden">
              <a:xfrm>
                <a:off x="3809" y="2090"/>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endParaRPr lang="en-US" sz="2400">
                  <a:solidFill>
                    <a:srgbClr val="000000"/>
                  </a:solidFill>
                  <a:latin typeface="+mj-lt"/>
                </a:endParaRPr>
              </a:p>
            </p:txBody>
          </p:sp>
          <p:sp>
            <p:nvSpPr>
              <p:cNvPr id="50213" name="Text Box 2065"/>
              <p:cNvSpPr txBox="1">
                <a:spLocks noChangeArrowheads="1"/>
              </p:cNvSpPr>
              <p:nvPr/>
            </p:nvSpPr>
            <p:spPr bwMode="hidden">
              <a:xfrm>
                <a:off x="3692" y="1818"/>
                <a:ext cx="3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No</a:t>
                </a:r>
                <a:endParaRPr lang="en-US" sz="2400" b="1">
                  <a:latin typeface="+mj-lt"/>
                </a:endParaRPr>
              </a:p>
            </p:txBody>
          </p:sp>
        </p:grpSp>
      </p:grpSp>
      <p:grpSp>
        <p:nvGrpSpPr>
          <p:cNvPr id="276498" name="Group 2066"/>
          <p:cNvGrpSpPr/>
          <p:nvPr/>
        </p:nvGrpSpPr>
        <p:grpSpPr bwMode="auto">
          <a:xfrm>
            <a:off x="7064620" y="3813176"/>
            <a:ext cx="1926980" cy="1762125"/>
            <a:chOff x="3791" y="1414"/>
            <a:chExt cx="1315" cy="1110"/>
          </a:xfrm>
        </p:grpSpPr>
        <p:grpSp>
          <p:nvGrpSpPr>
            <p:cNvPr id="50202" name="Group 2067"/>
            <p:cNvGrpSpPr/>
            <p:nvPr/>
          </p:nvGrpSpPr>
          <p:grpSpPr bwMode="auto">
            <a:xfrm>
              <a:off x="4047" y="1414"/>
              <a:ext cx="1059" cy="1110"/>
              <a:chOff x="4047" y="1414"/>
              <a:chExt cx="1059" cy="1110"/>
            </a:xfrm>
          </p:grpSpPr>
          <p:sp>
            <p:nvSpPr>
              <p:cNvPr id="50204" name="Line 2068"/>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5" name="Line 2069"/>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6" name="Rectangle 2070"/>
              <p:cNvSpPr>
                <a:spLocks noChangeArrowheads="1"/>
              </p:cNvSpPr>
              <p:nvPr/>
            </p:nvSpPr>
            <p:spPr bwMode="hidden">
              <a:xfrm>
                <a:off x="4606" y="1500"/>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endParaRPr lang="en-US" sz="2400">
                  <a:solidFill>
                    <a:srgbClr val="000000"/>
                  </a:solidFill>
                  <a:latin typeface="+mj-lt"/>
                </a:endParaRPr>
              </a:p>
            </p:txBody>
          </p:sp>
          <p:sp>
            <p:nvSpPr>
              <p:cNvPr id="50207" name="Line 2071"/>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8" name="Text Box 2072"/>
              <p:cNvSpPr txBox="1">
                <a:spLocks noChangeArrowheads="1"/>
              </p:cNvSpPr>
              <p:nvPr/>
            </p:nvSpPr>
            <p:spPr bwMode="hidden">
              <a:xfrm>
                <a:off x="4136" y="1414"/>
                <a:ext cx="4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Yes</a:t>
                </a:r>
                <a:endParaRPr lang="en-US" sz="2400" b="1">
                  <a:latin typeface="+mj-lt"/>
                </a:endParaRPr>
              </a:p>
            </p:txBody>
          </p:sp>
        </p:grpSp>
        <p:sp>
          <p:nvSpPr>
            <p:cNvPr id="50203" name="AutoShape 2073"/>
            <p:cNvSpPr>
              <a:spLocks noChangeArrowheads="1"/>
            </p:cNvSpPr>
            <p:nvPr/>
          </p:nvSpPr>
          <p:spPr bwMode="hidden">
            <a:xfrm>
              <a:off x="3791" y="1414"/>
              <a:ext cx="484" cy="502"/>
            </a:xfrm>
            <a:prstGeom prst="diamond">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000000"/>
                  </a:solidFill>
                  <a:latin typeface="+mj-lt"/>
                </a:rPr>
                <a:t>B&lt;0</a:t>
              </a:r>
              <a:endParaRPr lang="en-US" sz="2400" b="1">
                <a:solidFill>
                  <a:srgbClr val="000000"/>
                </a:solidFill>
                <a:latin typeface="+mj-lt"/>
              </a:endParaRPr>
            </a:p>
          </p:txBody>
        </p:sp>
      </p:grpSp>
      <p:grpSp>
        <p:nvGrpSpPr>
          <p:cNvPr id="276506" name="Group 2074"/>
          <p:cNvGrpSpPr/>
          <p:nvPr/>
        </p:nvGrpSpPr>
        <p:grpSpPr bwMode="auto">
          <a:xfrm>
            <a:off x="6951785" y="2471739"/>
            <a:ext cx="871904" cy="1392237"/>
            <a:chOff x="3714" y="569"/>
            <a:chExt cx="595" cy="877"/>
          </a:xfrm>
        </p:grpSpPr>
        <p:sp>
          <p:nvSpPr>
            <p:cNvPr id="50198" name="Line 2075"/>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9" name="Line 2076"/>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0" name="Rectangle 2077"/>
            <p:cNvSpPr>
              <a:spLocks noChangeArrowheads="1"/>
            </p:cNvSpPr>
            <p:nvPr/>
          </p:nvSpPr>
          <p:spPr bwMode="hidden">
            <a:xfrm>
              <a:off x="3809" y="842"/>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endParaRPr lang="en-US" sz="2400">
                <a:solidFill>
                  <a:srgbClr val="000000"/>
                </a:solidFill>
                <a:latin typeface="+mj-lt"/>
              </a:endParaRPr>
            </a:p>
          </p:txBody>
        </p:sp>
        <p:sp>
          <p:nvSpPr>
            <p:cNvPr id="50201" name="Text Box 2078"/>
            <p:cNvSpPr txBox="1">
              <a:spLocks noChangeArrowheads="1"/>
            </p:cNvSpPr>
            <p:nvPr/>
          </p:nvSpPr>
          <p:spPr bwMode="hidden">
            <a:xfrm>
              <a:off x="3714" y="569"/>
              <a:ext cx="3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No</a:t>
              </a:r>
              <a:endParaRPr lang="en-US" sz="2400" b="1">
                <a:latin typeface="+mj-lt"/>
              </a:endParaRPr>
            </a:p>
          </p:txBody>
        </p:sp>
      </p:grpSp>
      <p:grpSp>
        <p:nvGrpSpPr>
          <p:cNvPr id="276511" name="Group 2079"/>
          <p:cNvGrpSpPr/>
          <p:nvPr/>
        </p:nvGrpSpPr>
        <p:grpSpPr bwMode="auto">
          <a:xfrm>
            <a:off x="7064620" y="1830388"/>
            <a:ext cx="1926980" cy="1763712"/>
            <a:chOff x="3791" y="165"/>
            <a:chExt cx="1315" cy="1111"/>
          </a:xfrm>
        </p:grpSpPr>
        <p:grpSp>
          <p:nvGrpSpPr>
            <p:cNvPr id="50191" name="Group 2080"/>
            <p:cNvGrpSpPr/>
            <p:nvPr/>
          </p:nvGrpSpPr>
          <p:grpSpPr bwMode="auto">
            <a:xfrm>
              <a:off x="4035" y="165"/>
              <a:ext cx="1071" cy="1111"/>
              <a:chOff x="4035" y="165"/>
              <a:chExt cx="1071" cy="1111"/>
            </a:xfrm>
          </p:grpSpPr>
          <p:sp>
            <p:nvSpPr>
              <p:cNvPr id="50193" name="Line 2081"/>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4" name="Line 2082"/>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5" name="Rectangle 2083"/>
              <p:cNvSpPr>
                <a:spLocks noChangeArrowheads="1"/>
              </p:cNvSpPr>
              <p:nvPr/>
            </p:nvSpPr>
            <p:spPr bwMode="hidden">
              <a:xfrm>
                <a:off x="4606" y="252"/>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endParaRPr lang="en-US" sz="2400">
                  <a:solidFill>
                    <a:srgbClr val="000000"/>
                  </a:solidFill>
                  <a:latin typeface="+mj-lt"/>
                </a:endParaRPr>
              </a:p>
            </p:txBody>
          </p:sp>
          <p:sp>
            <p:nvSpPr>
              <p:cNvPr id="50196" name="Line 2084"/>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7" name="Text Box 2085"/>
              <p:cNvSpPr txBox="1">
                <a:spLocks noChangeArrowheads="1"/>
              </p:cNvSpPr>
              <p:nvPr/>
            </p:nvSpPr>
            <p:spPr bwMode="hidden">
              <a:xfrm>
                <a:off x="4158" y="165"/>
                <a:ext cx="4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Yes</a:t>
                </a:r>
                <a:endParaRPr lang="en-US" sz="2400" b="1">
                  <a:latin typeface="+mj-lt"/>
                </a:endParaRPr>
              </a:p>
            </p:txBody>
          </p:sp>
        </p:grpSp>
        <p:sp>
          <p:nvSpPr>
            <p:cNvPr id="50192" name="AutoShape 2086"/>
            <p:cNvSpPr>
              <a:spLocks noChangeArrowheads="1"/>
            </p:cNvSpPr>
            <p:nvPr/>
          </p:nvSpPr>
          <p:spPr bwMode="hidden">
            <a:xfrm>
              <a:off x="3791" y="166"/>
              <a:ext cx="484" cy="502"/>
            </a:xfrm>
            <a:prstGeom prst="diamond">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000000"/>
                  </a:solidFill>
                  <a:latin typeface="+mj-lt"/>
                </a:rPr>
                <a:t>A&lt;0</a:t>
              </a:r>
              <a:endParaRPr lang="en-US" sz="2400" b="1">
                <a:solidFill>
                  <a:srgbClr val="000000"/>
                </a:solidFill>
                <a:latin typeface="+mj-lt"/>
              </a:endParaRPr>
            </a:p>
          </p:txBody>
        </p:sp>
      </p:grpSp>
      <p:cxnSp>
        <p:nvCxnSpPr>
          <p:cNvPr id="3" name="Straight Connector 2"/>
          <p:cNvCxnSpPr/>
          <p:nvPr/>
        </p:nvCxnSpPr>
        <p:spPr>
          <a:xfrm>
            <a:off x="5773521" y="2362200"/>
            <a:ext cx="14544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7228010" y="2362200"/>
            <a:ext cx="0" cy="419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3521" y="2133600"/>
            <a:ext cx="268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58200" y="2133600"/>
            <a:ext cx="0" cy="1034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7457343" y="3167856"/>
            <a:ext cx="100085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7119571" y="3505628"/>
            <a:ext cx="1981201" cy="1305657"/>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7570177" y="5149057"/>
            <a:ext cx="119282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0177" y="5149057"/>
            <a:ext cx="32239" cy="140414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wipe(up)">
                                      <p:cBhvr>
                                        <p:cTn id="7" dur="500"/>
                                        <p:tgtEl>
                                          <p:spTgt spid="2764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648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6488"/>
                                        </p:tgtEl>
                                        <p:attrNameLst>
                                          <p:attrName>style.visibility</p:attrName>
                                        </p:attrNameLst>
                                      </p:cBhvr>
                                      <p:to>
                                        <p:strVal val="visible"/>
                                      </p:to>
                                    </p:set>
                                    <p:animEffect transition="in" filter="wipe(left)">
                                      <p:cBhvr>
                                        <p:cTn id="16" dur="500"/>
                                        <p:tgtEl>
                                          <p:spTgt spid="2764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76511"/>
                                        </p:tgtEl>
                                        <p:attrNameLst>
                                          <p:attrName>style.visibility</p:attrName>
                                        </p:attrNameLst>
                                      </p:cBhvr>
                                      <p:to>
                                        <p:strVal val="visible"/>
                                      </p:to>
                                    </p:set>
                                    <p:animEffect transition="in" filter="wipe(up)">
                                      <p:cBhvr>
                                        <p:cTn id="21" dur="500"/>
                                        <p:tgtEl>
                                          <p:spTgt spid="2765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76506"/>
                                        </p:tgtEl>
                                        <p:attrNameLst>
                                          <p:attrName>style.visibility</p:attrName>
                                        </p:attrNameLst>
                                      </p:cBhvr>
                                      <p:to>
                                        <p:strVal val="visible"/>
                                      </p:to>
                                    </p:set>
                                    <p:animEffect transition="in" filter="wipe(up)">
                                      <p:cBhvr>
                                        <p:cTn id="26" dur="500"/>
                                        <p:tgtEl>
                                          <p:spTgt spid="27650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76498"/>
                                        </p:tgtEl>
                                        <p:attrNameLst>
                                          <p:attrName>style.visibility</p:attrName>
                                        </p:attrNameLst>
                                      </p:cBhvr>
                                      <p:to>
                                        <p:strVal val="visible"/>
                                      </p:to>
                                    </p:set>
                                    <p:animEffect transition="in" filter="wipe(up)">
                                      <p:cBhvr>
                                        <p:cTn id="31" dur="500"/>
                                        <p:tgtEl>
                                          <p:spTgt spid="27649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76492"/>
                                        </p:tgtEl>
                                        <p:attrNameLst>
                                          <p:attrName>style.visibility</p:attrName>
                                        </p:attrNameLst>
                                      </p:cBhvr>
                                      <p:to>
                                        <p:strVal val="visible"/>
                                      </p:to>
                                    </p:set>
                                    <p:animEffect transition="in" filter="wipe(up)">
                                      <p:cBhvr>
                                        <p:cTn id="36" dur="500"/>
                                        <p:tgtEl>
                                          <p:spTgt spid="27649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76491"/>
                                        </p:tgtEl>
                                        <p:attrNameLst>
                                          <p:attrName>style.visibility</p:attrName>
                                        </p:attrNameLst>
                                      </p:cBhvr>
                                      <p:to>
                                        <p:strVal val="visible"/>
                                      </p:to>
                                    </p:set>
                                    <p:animEffect transition="in" filter="wipe(up)">
                                      <p:cBhvr>
                                        <p:cTn id="41" dur="500"/>
                                        <p:tgtEl>
                                          <p:spTgt spid="27649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up)">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up)">
                                      <p:cBhvr>
                                        <p:cTn id="63" dur="500"/>
                                        <p:tgtEl>
                                          <p:spTgt spid="18"/>
                                        </p:tgtEl>
                                      </p:cBhvr>
                                    </p:animEffect>
                                  </p:childTnLst>
                                </p:cTn>
                              </p:par>
                            </p:childTnLst>
                          </p:cTn>
                        </p:par>
                        <p:par>
                          <p:cTn id="64" fill="hold">
                            <p:stCondLst>
                              <p:cond delay="1500"/>
                            </p:stCondLst>
                            <p:childTnLst>
                              <p:par>
                                <p:cTn id="65" presetID="22" presetClass="entr" presetSubtype="1"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2000"/>
                            </p:stCondLst>
                            <p:childTnLst>
                              <p:par>
                                <p:cTn id="69" presetID="22" presetClass="entr" presetSubtype="1"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par>
                          <p:cTn id="72" fill="hold">
                            <p:stCondLst>
                              <p:cond delay="2500"/>
                            </p:stCondLst>
                            <p:childTnLst>
                              <p:par>
                                <p:cTn id="73" presetID="22" presetClass="entr" presetSubtype="1"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up)">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76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autoUpdateAnimBg="0" build="p"/>
      <p:bldP spid="276483" grpId="0" autoUpdateAnimBg="0"/>
      <p:bldP spid="276485" grpId="0" autoUpdateAnimBg="0"/>
      <p:bldP spid="276491"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1</a:t>
            </a:r>
            <a:endParaRPr lang="en-US"/>
          </a:p>
        </p:txBody>
      </p:sp>
      <p:sp>
        <p:nvSpPr>
          <p:cNvPr id="4" name="Rectangle 3"/>
          <p:cNvSpPr/>
          <p:nvPr/>
        </p:nvSpPr>
        <p:spPr>
          <a:xfrm>
            <a:off x="152400" y="1981200"/>
            <a:ext cx="6520070" cy="4524315"/>
          </a:xfrm>
          <a:prstGeom prst="rect">
            <a:avLst/>
          </a:prstGeom>
        </p:spPr>
        <p:txBody>
          <a:bodyPr wrap="square">
            <a:spAutoFit/>
          </a:bodyPr>
          <a:lstStyle/>
          <a:p>
            <a:r>
              <a:rPr lang="en-US" sz="2400">
                <a:latin typeface="+mj-lt"/>
              </a:rPr>
              <a:t>1    Read(CandidateAge)</a:t>
            </a:r>
            <a:endParaRPr lang="en-US" sz="2400">
              <a:latin typeface="+mj-lt"/>
            </a:endParaRPr>
          </a:p>
          <a:p>
            <a:r>
              <a:rPr lang="en-US" sz="2400">
                <a:latin typeface="+mj-lt"/>
              </a:rPr>
              <a:t>2    If  CandidateAge &lt; 18</a:t>
            </a:r>
            <a:endParaRPr lang="en-US" sz="2400">
              <a:latin typeface="+mj-lt"/>
            </a:endParaRPr>
          </a:p>
          <a:p>
            <a:r>
              <a:rPr lang="en-US" sz="2400">
                <a:latin typeface="+mj-lt"/>
              </a:rPr>
              <a:t>3    Then</a:t>
            </a:r>
            <a:endParaRPr lang="en-US" sz="2400">
              <a:latin typeface="+mj-lt"/>
            </a:endParaRPr>
          </a:p>
          <a:p>
            <a:r>
              <a:rPr lang="en-US" sz="2400">
                <a:latin typeface="+mj-lt"/>
              </a:rPr>
              <a:t>4        Print (“Candidate is too young”)</a:t>
            </a:r>
            <a:endParaRPr lang="en-US" sz="2400">
              <a:latin typeface="+mj-lt"/>
            </a:endParaRPr>
          </a:p>
          <a:p>
            <a:r>
              <a:rPr lang="en-US" sz="2400">
                <a:latin typeface="+mj-lt"/>
              </a:rPr>
              <a:t>5    Else</a:t>
            </a:r>
            <a:endParaRPr lang="en-US" sz="2400">
              <a:latin typeface="+mj-lt"/>
            </a:endParaRPr>
          </a:p>
          <a:p>
            <a:r>
              <a:rPr lang="en-US" sz="2400">
                <a:latin typeface="+mj-lt"/>
              </a:rPr>
              <a:t>6      If  CandidateAge &gt; 30</a:t>
            </a:r>
            <a:endParaRPr lang="en-US" sz="2400">
              <a:latin typeface="+mj-lt"/>
            </a:endParaRPr>
          </a:p>
          <a:p>
            <a:r>
              <a:rPr lang="en-US" sz="2400">
                <a:latin typeface="+mj-lt"/>
              </a:rPr>
              <a:t>7      Then</a:t>
            </a:r>
            <a:endParaRPr lang="en-US" sz="2400">
              <a:latin typeface="+mj-lt"/>
            </a:endParaRPr>
          </a:p>
          <a:p>
            <a:r>
              <a:rPr lang="en-US" sz="2400">
                <a:latin typeface="+mj-lt"/>
              </a:rPr>
              <a:t>8         Print (“Candidate is too old”)</a:t>
            </a:r>
            <a:endParaRPr lang="en-US" sz="2400">
              <a:latin typeface="+mj-lt"/>
            </a:endParaRPr>
          </a:p>
          <a:p>
            <a:r>
              <a:rPr lang="en-US" sz="2400">
                <a:latin typeface="+mj-lt"/>
              </a:rPr>
              <a:t>9      Else</a:t>
            </a:r>
            <a:endParaRPr lang="en-US" sz="2400">
              <a:latin typeface="+mj-lt"/>
            </a:endParaRPr>
          </a:p>
          <a:p>
            <a:r>
              <a:rPr lang="en-US" sz="2400">
                <a:latin typeface="+mj-lt"/>
              </a:rPr>
              <a:t>10       Print(“Candidate may join Club 18–30”)</a:t>
            </a:r>
            <a:endParaRPr lang="en-US" sz="2400">
              <a:latin typeface="+mj-lt"/>
            </a:endParaRPr>
          </a:p>
          <a:p>
            <a:r>
              <a:rPr lang="en-US" sz="2400">
                <a:latin typeface="+mj-lt"/>
              </a:rPr>
              <a:t>11    Endif</a:t>
            </a:r>
            <a:endParaRPr lang="en-US" sz="2400">
              <a:latin typeface="+mj-lt"/>
            </a:endParaRPr>
          </a:p>
          <a:p>
            <a:r>
              <a:rPr lang="en-US" sz="2400">
                <a:latin typeface="+mj-lt"/>
              </a:rPr>
              <a:t>12   Endif</a:t>
            </a:r>
            <a:endParaRPr lang="en-US" sz="2400">
              <a:latin typeface="+mj-lt"/>
            </a:endParaRPr>
          </a:p>
        </p:txBody>
      </p:sp>
      <p:sp>
        <p:nvSpPr>
          <p:cNvPr id="5" name="Rectangle 4"/>
          <p:cNvSpPr/>
          <p:nvPr/>
        </p:nvSpPr>
        <p:spPr>
          <a:xfrm>
            <a:off x="4551218" y="2064603"/>
            <a:ext cx="4572000" cy="830997"/>
          </a:xfrm>
          <a:prstGeom prst="rect">
            <a:avLst/>
          </a:prstGeom>
        </p:spPr>
        <p:txBody>
          <a:bodyPr>
            <a:spAutoFit/>
          </a:bodyPr>
          <a:lstStyle/>
          <a:p>
            <a:r>
              <a:rPr lang="en-US" sz="2400" b="1">
                <a:solidFill>
                  <a:srgbClr val="002060"/>
                </a:solidFill>
                <a:latin typeface="+mj-lt"/>
              </a:rPr>
              <a:t>How many test cases for 100% decision coverage?</a:t>
            </a:r>
            <a:endParaRPr lang="en-US" sz="2400" b="1">
              <a:solidFill>
                <a:srgbClr val="002060"/>
              </a:solidFill>
              <a:latin typeface="+mj-lt"/>
            </a:endParaRP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1</a:t>
            </a:r>
            <a:endParaRPr lang="en-US"/>
          </a:p>
        </p:txBody>
      </p:sp>
      <p:sp>
        <p:nvSpPr>
          <p:cNvPr id="5" name="Rectangle 4"/>
          <p:cNvSpPr/>
          <p:nvPr/>
        </p:nvSpPr>
        <p:spPr>
          <a:xfrm>
            <a:off x="152400" y="1981200"/>
            <a:ext cx="5943600" cy="4524315"/>
          </a:xfrm>
          <a:prstGeom prst="rect">
            <a:avLst/>
          </a:prstGeom>
        </p:spPr>
        <p:txBody>
          <a:bodyPr wrap="square">
            <a:spAutoFit/>
          </a:bodyPr>
          <a:lstStyle/>
          <a:p>
            <a:r>
              <a:rPr lang="en-US" sz="2400">
                <a:latin typeface="+mj-lt"/>
              </a:rPr>
              <a:t>1    Read(CandidateAge)</a:t>
            </a:r>
            <a:endParaRPr lang="en-US" sz="2400">
              <a:latin typeface="+mj-lt"/>
            </a:endParaRPr>
          </a:p>
          <a:p>
            <a:r>
              <a:rPr lang="en-US" sz="2400">
                <a:latin typeface="+mj-lt"/>
              </a:rPr>
              <a:t>2    If  CandidateAge &lt; 18</a:t>
            </a:r>
            <a:endParaRPr lang="en-US" sz="2400">
              <a:latin typeface="+mj-lt"/>
            </a:endParaRPr>
          </a:p>
          <a:p>
            <a:r>
              <a:rPr lang="en-US" sz="2400">
                <a:latin typeface="+mj-lt"/>
              </a:rPr>
              <a:t>3    Then</a:t>
            </a:r>
            <a:endParaRPr lang="en-US" sz="2400">
              <a:latin typeface="+mj-lt"/>
            </a:endParaRPr>
          </a:p>
          <a:p>
            <a:r>
              <a:rPr lang="en-US" sz="2400">
                <a:latin typeface="+mj-lt"/>
              </a:rPr>
              <a:t>4        Print (“Candidate is too young”)</a:t>
            </a:r>
            <a:endParaRPr lang="en-US" sz="2400">
              <a:latin typeface="+mj-lt"/>
            </a:endParaRPr>
          </a:p>
          <a:p>
            <a:r>
              <a:rPr lang="en-US" sz="2400">
                <a:latin typeface="+mj-lt"/>
              </a:rPr>
              <a:t>5    Else</a:t>
            </a:r>
            <a:endParaRPr lang="en-US" sz="2400">
              <a:latin typeface="+mj-lt"/>
            </a:endParaRPr>
          </a:p>
          <a:p>
            <a:r>
              <a:rPr lang="en-US" sz="2400">
                <a:latin typeface="+mj-lt"/>
              </a:rPr>
              <a:t>6      If  CandidateAge &gt; 30</a:t>
            </a:r>
            <a:endParaRPr lang="en-US" sz="2400">
              <a:latin typeface="+mj-lt"/>
            </a:endParaRPr>
          </a:p>
          <a:p>
            <a:r>
              <a:rPr lang="en-US" sz="2400">
                <a:latin typeface="+mj-lt"/>
              </a:rPr>
              <a:t>7      Then</a:t>
            </a:r>
            <a:endParaRPr lang="en-US" sz="2400">
              <a:latin typeface="+mj-lt"/>
            </a:endParaRPr>
          </a:p>
          <a:p>
            <a:r>
              <a:rPr lang="en-US" sz="2400">
                <a:latin typeface="+mj-lt"/>
              </a:rPr>
              <a:t>8         Print (“Candidate is too old”)</a:t>
            </a:r>
            <a:endParaRPr lang="en-US" sz="2400">
              <a:latin typeface="+mj-lt"/>
            </a:endParaRPr>
          </a:p>
          <a:p>
            <a:r>
              <a:rPr lang="en-US" sz="2400">
                <a:latin typeface="+mj-lt"/>
              </a:rPr>
              <a:t>9      Else</a:t>
            </a:r>
            <a:endParaRPr lang="en-US" sz="2400">
              <a:latin typeface="+mj-lt"/>
            </a:endParaRPr>
          </a:p>
          <a:p>
            <a:r>
              <a:rPr lang="en-US" sz="2400">
                <a:latin typeface="+mj-lt"/>
              </a:rPr>
              <a:t>10       Print(“Candidate may join Club 18–30”)</a:t>
            </a:r>
            <a:endParaRPr lang="en-US" sz="2400">
              <a:latin typeface="+mj-lt"/>
            </a:endParaRPr>
          </a:p>
          <a:p>
            <a:r>
              <a:rPr lang="en-US" sz="2400">
                <a:latin typeface="+mj-lt"/>
              </a:rPr>
              <a:t>11    Endif</a:t>
            </a:r>
            <a:endParaRPr lang="en-US" sz="2400">
              <a:latin typeface="+mj-lt"/>
            </a:endParaRPr>
          </a:p>
          <a:p>
            <a:r>
              <a:rPr lang="en-US" sz="2400">
                <a:latin typeface="+mj-lt"/>
              </a:rPr>
              <a:t>12   Endif</a:t>
            </a:r>
            <a:endParaRPr lang="en-US" sz="2400">
              <a:latin typeface="+mj-lt"/>
            </a:endParaRPr>
          </a:p>
        </p:txBody>
      </p:sp>
      <p:pic>
        <p:nvPicPr>
          <p:cNvPr id="81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0" y="1295400"/>
            <a:ext cx="4191000" cy="4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14800" y="5638800"/>
            <a:ext cx="4699813" cy="1015663"/>
          </a:xfrm>
          <a:prstGeom prst="rect">
            <a:avLst/>
          </a:prstGeom>
        </p:spPr>
        <p:txBody>
          <a:bodyPr wrap="none">
            <a:spAutoFit/>
          </a:bodyPr>
          <a:lstStyle/>
          <a:p>
            <a:r>
              <a:rPr lang="en-US" sz="2000" b="1">
                <a:solidFill>
                  <a:srgbClr val="FF0000"/>
                </a:solidFill>
                <a:latin typeface="+mj-lt"/>
              </a:rPr>
              <a:t>CandidateAge&lt;18</a:t>
            </a:r>
            <a:endParaRPr lang="en-US" sz="2000" b="1">
              <a:solidFill>
                <a:srgbClr val="FF0000"/>
              </a:solidFill>
              <a:latin typeface="+mj-lt"/>
            </a:endParaRPr>
          </a:p>
          <a:p>
            <a:r>
              <a:rPr lang="en-US" sz="2000" b="1">
                <a:solidFill>
                  <a:srgbClr val="FF0000"/>
                </a:solidFill>
                <a:latin typeface="+mj-lt"/>
              </a:rPr>
              <a:t>CandidateAge&gt;=18 and CandidateAge&gt;30</a:t>
            </a:r>
            <a:endParaRPr lang="en-US" sz="2000" b="1">
              <a:solidFill>
                <a:srgbClr val="FF0000"/>
              </a:solidFill>
              <a:latin typeface="+mj-lt"/>
            </a:endParaRPr>
          </a:p>
          <a:p>
            <a:r>
              <a:rPr lang="en-US" sz="2000" b="1">
                <a:solidFill>
                  <a:srgbClr val="FF0000"/>
                </a:solidFill>
                <a:latin typeface="+mj-lt"/>
              </a:rPr>
              <a:t>CandidateAge&gt;=18 and CandidateAge&lt;=30</a:t>
            </a:r>
            <a:endParaRPr lang="en-US" sz="2000" b="1">
              <a:solidFill>
                <a:srgbClr val="FF0000"/>
              </a:solidFill>
              <a:latin typeface="+mj-lt"/>
            </a:endParaRP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t>Task 1: identify test conditions</a:t>
            </a:r>
            <a:endParaRPr lang="en-GB"/>
          </a:p>
        </p:txBody>
      </p:sp>
      <p:sp>
        <p:nvSpPr>
          <p:cNvPr id="158723" name="Rectangle 3"/>
          <p:cNvSpPr>
            <a:spLocks noGrp="1" noChangeArrowheads="1"/>
          </p:cNvSpPr>
          <p:nvPr>
            <p:ph type="body" idx="1"/>
          </p:nvPr>
        </p:nvSpPr>
        <p:spPr/>
        <p:txBody>
          <a:bodyPr>
            <a:normAutofit/>
          </a:bodyPr>
          <a:lstStyle/>
          <a:p>
            <a:r>
              <a:rPr lang="en-US"/>
              <a:t>Test condition </a:t>
            </a:r>
            <a:r>
              <a:rPr lang="en-GB"/>
              <a:t>determine 'what' is to be tested, e.g.</a:t>
            </a:r>
            <a:endParaRPr lang="en-GB"/>
          </a:p>
          <a:p>
            <a:pPr marL="941705" lvl="3" indent="0">
              <a:buNone/>
              <a:defRPr/>
            </a:pPr>
            <a:r>
              <a:rPr lang="en-GB" sz="2400"/>
              <a:t>“number items ordered &gt; 99”</a:t>
            </a:r>
            <a:endParaRPr lang="en-GB" sz="2400"/>
          </a:p>
          <a:p>
            <a:pPr marL="941705" lvl="3" indent="0">
              <a:buNone/>
              <a:defRPr/>
            </a:pPr>
            <a:r>
              <a:rPr lang="en-GB" sz="2400"/>
              <a:t>“the ID must be numeric”</a:t>
            </a:r>
            <a:endParaRPr lang="en-GB"/>
          </a:p>
          <a:p>
            <a:r>
              <a:rPr lang="en-US"/>
              <a:t>Based on (test basis):</a:t>
            </a:r>
            <a:endParaRPr lang="en-US"/>
          </a:p>
          <a:p>
            <a:pPr lvl="1"/>
            <a:r>
              <a:rPr lang="en-US"/>
              <a:t>system requirement</a:t>
            </a:r>
            <a:endParaRPr lang="en-US"/>
          </a:p>
          <a:p>
            <a:pPr lvl="1"/>
            <a:r>
              <a:rPr lang="en-US"/>
              <a:t>technical specification</a:t>
            </a:r>
            <a:endParaRPr lang="en-US"/>
          </a:p>
          <a:p>
            <a:pPr lvl="1"/>
            <a:r>
              <a:rPr lang="en-US"/>
              <a:t>code</a:t>
            </a:r>
            <a:endParaRPr lang="en-US"/>
          </a:p>
          <a:p>
            <a:pPr lvl="1"/>
            <a:r>
              <a:rPr lang="en-US"/>
              <a:t>business process</a:t>
            </a:r>
            <a:endParaRPr lang="en-US"/>
          </a:p>
          <a:p>
            <a:pPr lvl="1"/>
            <a:r>
              <a:rPr lang="en-US"/>
              <a:t>experienced user's knowledge of the system (sometimes)</a:t>
            </a:r>
            <a:endParaRPr lang="en-GB"/>
          </a:p>
          <a:p>
            <a:r>
              <a:rPr lang="en-GB"/>
              <a:t>Prioritise the test conditions to ensure most important conditions are covered</a:t>
            </a:r>
            <a:endParaRPr lang="en-GB"/>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2</a:t>
            </a:r>
            <a:endParaRPr lang="en-US"/>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698661"/>
            <a:ext cx="4991100" cy="400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95800" y="1905000"/>
            <a:ext cx="4572000" cy="1200329"/>
          </a:xfrm>
          <a:prstGeom prst="rect">
            <a:avLst/>
          </a:prstGeom>
        </p:spPr>
        <p:txBody>
          <a:bodyPr>
            <a:spAutoFit/>
          </a:bodyPr>
          <a:lstStyle/>
          <a:p>
            <a:pPr marL="279400" indent="-279400"/>
            <a:r>
              <a:rPr lang="en-US" sz="2400" b="1">
                <a:solidFill>
                  <a:srgbClr val="002060"/>
                </a:solidFill>
                <a:latin typeface="+mj-lt"/>
              </a:rPr>
              <a:t>a. How many test cases are needed to achieve 100% decision coverage?</a:t>
            </a:r>
            <a:endParaRPr lang="en-US" sz="2400" b="1">
              <a:solidFill>
                <a:srgbClr val="002060"/>
              </a:solidFill>
              <a:latin typeface="+mj-lt"/>
            </a:endParaRPr>
          </a:p>
        </p:txBody>
      </p:sp>
      <p:sp>
        <p:nvSpPr>
          <p:cNvPr id="5" name="Rectangle 4"/>
          <p:cNvSpPr/>
          <p:nvPr/>
        </p:nvSpPr>
        <p:spPr>
          <a:xfrm>
            <a:off x="4495800" y="3154740"/>
            <a:ext cx="4572000" cy="1569660"/>
          </a:xfrm>
          <a:prstGeom prst="rect">
            <a:avLst/>
          </a:prstGeom>
        </p:spPr>
        <p:txBody>
          <a:bodyPr>
            <a:spAutoFit/>
          </a:bodyPr>
          <a:lstStyle/>
          <a:p>
            <a:pPr marL="279400" indent="-279400"/>
            <a:r>
              <a:rPr lang="en-US" sz="2400" b="1">
                <a:solidFill>
                  <a:srgbClr val="002060"/>
                </a:solidFill>
                <a:latin typeface="+mj-lt"/>
              </a:rPr>
              <a:t>b. If the test cases Time = 11 and Time = 15 were input, what level of decision coverage would be achieved?</a:t>
            </a:r>
            <a:endParaRPr lang="en-US" sz="2400" b="1">
              <a:solidFill>
                <a:srgbClr val="002060"/>
              </a:solidFill>
              <a:latin typeface="+mj-lt"/>
            </a:endParaRPr>
          </a:p>
        </p:txBody>
      </p:sp>
      <p:sp>
        <p:nvSpPr>
          <p:cNvPr id="6" name="Rectangle 5"/>
          <p:cNvSpPr/>
          <p:nvPr/>
        </p:nvSpPr>
        <p:spPr>
          <a:xfrm>
            <a:off x="5867400" y="4876800"/>
            <a:ext cx="2052485" cy="461665"/>
          </a:xfrm>
          <a:prstGeom prst="rect">
            <a:avLst/>
          </a:prstGeom>
        </p:spPr>
        <p:txBody>
          <a:bodyPr wrap="none">
            <a:spAutoFit/>
          </a:bodyPr>
          <a:lstStyle/>
          <a:p>
            <a:pPr marL="342900" indent="-342900">
              <a:buAutoNum type="alphaLcPeriod"/>
            </a:pPr>
            <a:r>
              <a:rPr lang="en-US" sz="2400">
                <a:solidFill>
                  <a:srgbClr val="FF0000"/>
                </a:solidFill>
              </a:rPr>
              <a:t>3 test cases </a:t>
            </a:r>
            <a:endParaRPr lang="en-US" sz="2400">
              <a:solidFill>
                <a:srgbClr val="FF0000"/>
              </a:solidFill>
            </a:endParaRPr>
          </a:p>
        </p:txBody>
      </p:sp>
      <p:sp>
        <p:nvSpPr>
          <p:cNvPr id="7" name="Rectangle 6"/>
          <p:cNvSpPr/>
          <p:nvPr/>
        </p:nvSpPr>
        <p:spPr>
          <a:xfrm>
            <a:off x="5867400" y="5329535"/>
            <a:ext cx="1084336" cy="461665"/>
          </a:xfrm>
          <a:prstGeom prst="rect">
            <a:avLst/>
          </a:prstGeom>
        </p:spPr>
        <p:txBody>
          <a:bodyPr wrap="none">
            <a:spAutoFit/>
          </a:bodyPr>
          <a:lstStyle/>
          <a:p>
            <a:pPr marL="342900" indent="-342900">
              <a:buFont typeface="+mj-lt"/>
              <a:buAutoNum type="alphaLcPeriod" startAt="2"/>
            </a:pPr>
            <a:r>
              <a:rPr lang="en-US" sz="2400">
                <a:solidFill>
                  <a:srgbClr val="FF0000"/>
                </a:solidFill>
              </a:rPr>
              <a:t>83%</a:t>
            </a:r>
            <a:endParaRPr lang="en-US" sz="2400">
              <a:solidFill>
                <a:srgbClr val="FF0000"/>
              </a:solidFill>
            </a:endParaRPr>
          </a:p>
        </p:txBody>
      </p:sp>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2</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3</a:t>
            </a:r>
            <a:endParaRPr lang="en-US"/>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386" y="1752600"/>
            <a:ext cx="8523860" cy="50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0" y="1828800"/>
            <a:ext cx="5943601" cy="461665"/>
          </a:xfrm>
          <a:prstGeom prst="rect">
            <a:avLst/>
          </a:prstGeom>
        </p:spPr>
        <p:txBody>
          <a:bodyPr wrap="square">
            <a:spAutoFit/>
          </a:bodyPr>
          <a:lstStyle/>
          <a:p>
            <a:r>
              <a:rPr lang="en-US" sz="2400" b="1">
                <a:solidFill>
                  <a:srgbClr val="002060"/>
                </a:solidFill>
                <a:latin typeface="+mj-lt"/>
              </a:rPr>
              <a:t>What test case for 100% decision coverage?</a:t>
            </a:r>
            <a:endParaRPr lang="en-US" sz="2400" b="1">
              <a:solidFill>
                <a:srgbClr val="002060"/>
              </a:solidFill>
              <a:latin typeface="+mj-lt"/>
            </a:endParaRP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3</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 y="2438398"/>
            <a:ext cx="7785219" cy="439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1144250"/>
            <a:ext cx="8667750" cy="1015663"/>
          </a:xfrm>
          <a:prstGeom prst="rect">
            <a:avLst/>
          </a:prstGeom>
        </p:spPr>
        <p:txBody>
          <a:bodyPr wrap="square">
            <a:spAutoFit/>
          </a:bodyPr>
          <a:lstStyle/>
          <a:p>
            <a:r>
              <a:rPr lang="en-US" sz="2000">
                <a:latin typeface="+mj-lt"/>
              </a:rPr>
              <a:t>Suppose you are developing a software unit that will convert a non-signed 16 bit binary number (in string format) to a decimal integer. For example, BinaryToDecimal(“0000000000001111”) = 15. Draw CFG for this function.</a:t>
            </a:r>
            <a:endParaRPr lang="en-US" sz="2000">
              <a:latin typeface="+mj-lt"/>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problems</a:t>
            </a:r>
            <a:endParaRPr lang="en-US"/>
          </a:p>
        </p:txBody>
      </p:sp>
      <p:sp>
        <p:nvSpPr>
          <p:cNvPr id="3" name="Content Placeholder 2"/>
          <p:cNvSpPr>
            <a:spLocks noGrp="1"/>
          </p:cNvSpPr>
          <p:nvPr>
            <p:ph idx="1"/>
          </p:nvPr>
        </p:nvSpPr>
        <p:spPr/>
        <p:txBody>
          <a:bodyPr/>
          <a:lstStyle/>
          <a:p>
            <a:r>
              <a:rPr lang="en-US"/>
              <a:t>Some branching decisions in programs are made not based on a single condition but on </a:t>
            </a:r>
            <a:r>
              <a:rPr lang="en-US" b="1"/>
              <a:t>multiple conditions</a:t>
            </a:r>
            <a:endParaRPr lang="en-US" b="1"/>
          </a:p>
          <a:p>
            <a:pPr lvl="1"/>
            <a:r>
              <a:rPr lang="en-US"/>
              <a:t>Decision coverage does not ensure that all entry-exit paths are executed</a:t>
            </a:r>
            <a:endParaRPr lang="en-US"/>
          </a:p>
          <a:p>
            <a:r>
              <a:rPr lang="en-US"/>
              <a:t>A compound predicate is treated as a single statement</a:t>
            </a:r>
            <a:endParaRPr lang="en-US"/>
          </a:p>
          <a:p>
            <a:pPr lvl="1"/>
            <a:r>
              <a:rPr lang="en-US"/>
              <a:t>If n clauses, 2</a:t>
            </a:r>
            <a:r>
              <a:rPr lang="en-US" baseline="30000"/>
              <a:t>n</a:t>
            </a:r>
            <a:r>
              <a:rPr lang="en-US"/>
              <a:t> combinations, but only 2 are tested</a:t>
            </a:r>
            <a:endParaRPr lang="en-US"/>
          </a:p>
          <a:p>
            <a:pPr lvl="1"/>
            <a:r>
              <a:rPr lang="en-US"/>
              <a:t>Example</a:t>
            </a:r>
            <a:endParaRPr lang="en-US"/>
          </a:p>
        </p:txBody>
      </p:sp>
      <p:sp>
        <p:nvSpPr>
          <p:cNvPr id="5" name="Rectangle 4"/>
          <p:cNvSpPr/>
          <p:nvPr/>
        </p:nvSpPr>
        <p:spPr>
          <a:xfrm>
            <a:off x="1066800" y="4495799"/>
            <a:ext cx="6629400" cy="1692771"/>
          </a:xfrm>
          <a:prstGeom prst="rect">
            <a:avLst/>
          </a:prstGeom>
        </p:spPr>
        <p:txBody>
          <a:bodyPr wrap="square">
            <a:spAutoFit/>
          </a:bodyPr>
          <a:lstStyle/>
          <a:p>
            <a:r>
              <a:rPr lang="en-US" sz="2600" b="1">
                <a:latin typeface="+mj-lt"/>
              </a:rPr>
              <a:t>if (condition1 &amp;&amp; (condition2 || function1())) 	statement1; </a:t>
            </a:r>
            <a:endParaRPr lang="en-US" sz="2600" b="1">
              <a:latin typeface="+mj-lt"/>
            </a:endParaRPr>
          </a:p>
          <a:p>
            <a:r>
              <a:rPr lang="en-US" sz="2600" b="1">
                <a:latin typeface="+mj-lt"/>
              </a:rPr>
              <a:t>else </a:t>
            </a:r>
            <a:endParaRPr lang="en-US" sz="2600" b="1">
              <a:latin typeface="+mj-lt"/>
            </a:endParaRPr>
          </a:p>
          <a:p>
            <a:r>
              <a:rPr lang="en-US" sz="2600" b="1">
                <a:latin typeface="+mj-lt"/>
              </a:rPr>
              <a:t>	statement2;</a:t>
            </a:r>
            <a:endParaRPr lang="en-US" sz="2600" b="1">
              <a:latin typeface="+mj-lt"/>
            </a:endParaRP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Condition testing (Level 3)</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a:t>Design test cases based on Boolean sub-expression (BsE): </a:t>
                </a:r>
                <a:r>
                  <a:rPr lang="en-US" b="1"/>
                  <a:t>each condition </a:t>
                </a:r>
                <a:r>
                  <a:rPr lang="en-US"/>
                  <a:t>to be evaluated as </a:t>
                </a:r>
                <a:r>
                  <a:rPr lang="en-US" b="1"/>
                  <a:t>true and false at least once</a:t>
                </a:r>
              </a:p>
              <a:p>
                <a:r>
                  <a:rPr lang="en-US"/>
                  <a:t>Condition coverage</a:t>
                </a:r>
              </a:p>
              <a:p>
                <a:pPr lvl="1"/>
                <a:r>
                  <a:rPr lang="en-US">
                    <a:solidFill>
                      <a:prstClr val="black"/>
                    </a:solidFill>
                  </a:rPr>
                  <a:t>=</a:t>
                </a:r>
                <a14:m>
                  <m:oMath xmlns:m="http://schemas.openxmlformats.org/officeDocument/2006/math">
                    <m:f>
                      <m:fPr>
                        <m:ctrlPr>
                          <a:rPr lang="en-US" i="1">
                            <a:solidFill>
                              <a:prstClr val="black"/>
                            </a:solidFill>
                            <a:latin typeface="Cambria Math" panose="02040503050406030204" pitchFamily="18" charset="0"/>
                          </a:rPr>
                        </m:ctrlPr>
                      </m:fPr>
                      <m:num>
                        <m:r>
                          <a:rPr lang="en-US" i="1">
                            <a:solidFill>
                              <a:prstClr val="black"/>
                            </a:solidFill>
                            <a:latin typeface="Cambria Math"/>
                          </a:rPr>
                          <m:t>𝑁𝑢𝑚𝑏𝑒𝑟</m:t>
                        </m:r>
                        <m:r>
                          <a:rPr lang="en-US" i="1">
                            <a:solidFill>
                              <a:prstClr val="black"/>
                            </a:solidFill>
                            <a:latin typeface="Cambria Math"/>
                          </a:rPr>
                          <m:t> </m:t>
                        </m:r>
                        <m:r>
                          <a:rPr lang="en-US" i="1">
                            <a:solidFill>
                              <a:prstClr val="black"/>
                            </a:solidFill>
                            <a:latin typeface="Cambria Math"/>
                          </a:rPr>
                          <m:t>𝑜𝑓</m:t>
                        </m:r>
                        <m:r>
                          <a:rPr lang="en-US" i="1">
                            <a:solidFill>
                              <a:prstClr val="black"/>
                            </a:solidFill>
                            <a:latin typeface="Cambria Math"/>
                          </a:rPr>
                          <m:t> </m:t>
                        </m:r>
                        <m:r>
                          <a:rPr lang="en-US" i="1">
                            <a:solidFill>
                              <a:prstClr val="black"/>
                            </a:solidFill>
                            <a:latin typeface="Cambria Math"/>
                          </a:rPr>
                          <m:t>𝐵𝑠𝐸</m:t>
                        </m:r>
                        <m:r>
                          <a:rPr lang="en-US" i="1">
                            <a:solidFill>
                              <a:prstClr val="black"/>
                            </a:solidFill>
                            <a:latin typeface="Cambria Math"/>
                          </a:rPr>
                          <m:t> </m:t>
                        </m:r>
                        <m:r>
                          <a:rPr lang="en-US" i="1">
                            <a:solidFill>
                              <a:prstClr val="black"/>
                            </a:solidFill>
                            <a:latin typeface="Cambria Math"/>
                          </a:rPr>
                          <m:t>𝑜𝑢𝑡𝑐𝑜𝑚𝑒𝑠</m:t>
                        </m:r>
                        <m:r>
                          <a:rPr lang="en-US" i="1">
                            <a:solidFill>
                              <a:prstClr val="black"/>
                            </a:solidFill>
                            <a:latin typeface="Cambria Math"/>
                          </a:rPr>
                          <m:t> </m:t>
                        </m:r>
                        <m:r>
                          <a:rPr lang="en-US" i="1">
                            <a:solidFill>
                              <a:prstClr val="black"/>
                            </a:solidFill>
                            <a:latin typeface="Cambria Math"/>
                          </a:rPr>
                          <m:t>𝑒𝑥𝑒𝑟𝑐𝑖𝑠𝑒𝑑</m:t>
                        </m:r>
                      </m:num>
                      <m:den>
                        <m:r>
                          <a:rPr lang="en-US" i="1">
                            <a:solidFill>
                              <a:prstClr val="black"/>
                            </a:solidFill>
                            <a:latin typeface="Cambria Math"/>
                          </a:rPr>
                          <m:t>𝑇𝑜𝑡𝑎𝑙</m:t>
                        </m:r>
                        <m:r>
                          <a:rPr lang="en-US" i="1">
                            <a:solidFill>
                              <a:prstClr val="black"/>
                            </a:solidFill>
                            <a:latin typeface="Cambria Math"/>
                          </a:rPr>
                          <m:t> </m:t>
                        </m:r>
                        <m:r>
                          <a:rPr lang="en-US" i="1">
                            <a:solidFill>
                              <a:prstClr val="black"/>
                            </a:solidFill>
                            <a:latin typeface="Cambria Math"/>
                          </a:rPr>
                          <m:t>𝑛𝑢𝑚𝑏𝑒𝑟</m:t>
                        </m:r>
                        <m:r>
                          <a:rPr lang="en-US" i="1">
                            <a:solidFill>
                              <a:prstClr val="black"/>
                            </a:solidFill>
                            <a:latin typeface="Cambria Math"/>
                          </a:rPr>
                          <m:t> </m:t>
                        </m:r>
                        <m:r>
                          <a:rPr lang="en-US" i="1">
                            <a:solidFill>
                              <a:prstClr val="black"/>
                            </a:solidFill>
                            <a:latin typeface="Cambria Math"/>
                          </a:rPr>
                          <m:t>𝑜𝑓</m:t>
                        </m:r>
                        <m:r>
                          <a:rPr lang="en-US" i="1">
                            <a:solidFill>
                              <a:prstClr val="black"/>
                            </a:solidFill>
                            <a:latin typeface="Cambria Math"/>
                          </a:rPr>
                          <m:t> </m:t>
                        </m:r>
                        <m:r>
                          <a:rPr lang="en-US" i="1">
                            <a:solidFill>
                              <a:prstClr val="black"/>
                            </a:solidFill>
                            <a:latin typeface="Cambria Math"/>
                          </a:rPr>
                          <m:t>𝐵𝑠𝐸</m:t>
                        </m:r>
                        <m:r>
                          <a:rPr lang="en-US" i="1">
                            <a:solidFill>
                              <a:prstClr val="black"/>
                            </a:solidFill>
                            <a:latin typeface="Cambria Math"/>
                          </a:rPr>
                          <m:t> </m:t>
                        </m:r>
                        <m:r>
                          <a:rPr lang="en-US" i="1">
                            <a:solidFill>
                              <a:prstClr val="black"/>
                            </a:solidFill>
                            <a:latin typeface="Cambria Math"/>
                          </a:rPr>
                          <m:t>𝑜𝑢𝑡𝑐𝑜𝑚𝑒𝑠</m:t>
                        </m:r>
                      </m:den>
                    </m:f>
                    <m:r>
                      <a:rPr lang="en-US" i="1">
                        <a:solidFill>
                          <a:prstClr val="black"/>
                        </a:solidFill>
                        <a:latin typeface="Cambria Math"/>
                      </a:rPr>
                      <m:t>𝑥</m:t>
                    </m:r>
                    <m:r>
                      <a:rPr lang="en-US" i="1">
                        <a:solidFill>
                          <a:prstClr val="black"/>
                        </a:solidFill>
                        <a:latin typeface="Cambria Math"/>
                      </a:rPr>
                      <m:t>100%</m:t>
                    </m:r>
                  </m:oMath>
                </a14:m>
                <a:endParaRPr lang="en-US">
                  <a:solidFill>
                    <a:prstClr val="black"/>
                  </a:solidFill>
                </a:endParaRPr>
              </a:p>
              <a:p>
                <a:endParaRPr lang="en-US"/>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873" t="-928"/>
                </a:stretch>
              </a:blipFill>
            </p:spPr>
            <p:txBody>
              <a:bodyPr/>
              <a:lstStyle/>
              <a:p>
                <a:r>
                  <a:rPr lang="en-US">
                    <a:noFill/>
                  </a:rPr>
                  <a:t> </a:t>
                </a:r>
                <a:endParaRPr lang="en-US">
                  <a:noFill/>
                </a:endParaRP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Decision/Condition testing (Level 4)</a:t>
            </a:r>
            <a:endParaRPr lang="en-US"/>
          </a:p>
        </p:txBody>
      </p:sp>
      <p:sp>
        <p:nvSpPr>
          <p:cNvPr id="3" name="Content Placeholder 2"/>
          <p:cNvSpPr>
            <a:spLocks noGrp="1"/>
          </p:cNvSpPr>
          <p:nvPr>
            <p:ph idx="1"/>
          </p:nvPr>
        </p:nvSpPr>
        <p:spPr/>
        <p:txBody>
          <a:bodyPr/>
          <a:lstStyle/>
          <a:p>
            <a:pPr marL="274320" lvl="1" indent="-274320">
              <a:buClr>
                <a:schemeClr val="accent3"/>
              </a:buClr>
              <a:buSzPct val="95000"/>
            </a:pPr>
            <a:r>
              <a:rPr lang="en-US" sz="2600"/>
              <a:t>Full condition coverage does not guarantee full decision coverage</a:t>
            </a:r>
            <a:endParaRPr lang="en-US" sz="2600"/>
          </a:p>
          <a:p>
            <a:pPr lvl="1"/>
            <a:r>
              <a:rPr lang="en-US"/>
              <a:t>Example:          if 	  (x&amp;&amp;y) 	{conditionedStatement;}</a:t>
            </a:r>
            <a:endParaRPr lang="en-US"/>
          </a:p>
          <a:p>
            <a:pPr lvl="1"/>
            <a:r>
              <a:rPr lang="en-US"/>
              <a:t>Using condition coverage, if we choose two test cases (</a:t>
            </a:r>
            <a:r>
              <a:rPr lang="en-US" b="1"/>
              <a:t>x=TRUE, y=FALSE</a:t>
            </a:r>
            <a:r>
              <a:rPr lang="en-US"/>
              <a:t> and </a:t>
            </a:r>
            <a:r>
              <a:rPr lang="en-US" b="1"/>
              <a:t>x=FALSE, y=TRUE</a:t>
            </a:r>
            <a:r>
              <a:rPr lang="en-US"/>
              <a:t>), the conditionedStatement will never be executed</a:t>
            </a:r>
            <a:endParaRPr lang="en-US"/>
          </a:p>
          <a:p>
            <a:pPr lvl="1"/>
            <a:endParaRPr lang="en-US"/>
          </a:p>
          <a:p>
            <a:r>
              <a:rPr lang="en-US"/>
              <a:t>Decision/Condition testing: Test cases are created for </a:t>
            </a:r>
            <a:r>
              <a:rPr lang="en-US" b="1"/>
              <a:t>every condition </a:t>
            </a:r>
            <a:r>
              <a:rPr lang="en-US"/>
              <a:t>and</a:t>
            </a:r>
            <a:r>
              <a:rPr lang="en-US" b="1"/>
              <a:t> every decision</a:t>
            </a:r>
            <a:endParaRPr lang="en-US" b="1"/>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Multiple condition testing (Level 5)</a:t>
            </a:r>
            <a:endParaRPr lang="en-US"/>
          </a:p>
        </p:txBody>
      </p:sp>
      <p:sp>
        <p:nvSpPr>
          <p:cNvPr id="3" name="Content Placeholder 2"/>
          <p:cNvSpPr>
            <a:spLocks noGrp="1"/>
          </p:cNvSpPr>
          <p:nvPr>
            <p:ph idx="1"/>
          </p:nvPr>
        </p:nvSpPr>
        <p:spPr/>
        <p:txBody>
          <a:bodyPr>
            <a:normAutofit/>
          </a:bodyPr>
          <a:lstStyle/>
          <a:p>
            <a:r>
              <a:rPr lang="en-US"/>
              <a:t>Known as ‘</a:t>
            </a:r>
            <a:r>
              <a:rPr lang="en-GB"/>
              <a:t>condition combination </a:t>
            </a:r>
            <a:r>
              <a:rPr lang="en-US"/>
              <a:t>testing'</a:t>
            </a:r>
            <a:endParaRPr lang="en-US"/>
          </a:p>
          <a:p>
            <a:r>
              <a:rPr lang="en-US"/>
              <a:t>Requiring 2</a:t>
            </a:r>
            <a:r>
              <a:rPr lang="en-US" baseline="30000"/>
              <a:t>n</a:t>
            </a:r>
            <a:r>
              <a:rPr lang="en-US"/>
              <a:t> test cases to achieve 100% coverage of a decision containing n boolean operands</a:t>
            </a:r>
            <a:endParaRPr lang="en-US"/>
          </a:p>
          <a:p>
            <a:r>
              <a:rPr lang="en-US"/>
              <a:t>Example: 	A or (B and C)</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13" name="Table 12"/>
          <p:cNvGraphicFramePr>
            <a:graphicFrameLocks noGrp="1"/>
          </p:cNvGraphicFramePr>
          <p:nvPr/>
        </p:nvGraphicFramePr>
        <p:xfrm>
          <a:off x="1828800" y="3124200"/>
          <a:ext cx="4480560" cy="3566160"/>
        </p:xfrm>
        <a:graphic>
          <a:graphicData uri="http://schemas.openxmlformats.org/drawingml/2006/table">
            <a:tbl>
              <a:tblPr firstRow="1" bandRow="1">
                <a:tableStyleId>{5C22544A-7EE6-4342-B048-85BDC9FD1C3A}</a:tableStyleId>
              </a:tblPr>
              <a:tblGrid>
                <a:gridCol w="914400"/>
                <a:gridCol w="1188720"/>
                <a:gridCol w="1188720"/>
                <a:gridCol w="1188720"/>
              </a:tblGrid>
              <a:tr h="370840">
                <a:tc>
                  <a:txBody>
                    <a:bodyPr/>
                    <a:lstStyle/>
                    <a:p>
                      <a:pPr algn="ctr"/>
                      <a:r>
                        <a:rPr lang="en-US" sz="2000">
                          <a:latin typeface="+mj-lt"/>
                        </a:rPr>
                        <a:t>Case</a:t>
                      </a:r>
                      <a:endParaRPr lang="en-US" sz="2000">
                        <a:latin typeface="+mj-lt"/>
                      </a:endParaRPr>
                    </a:p>
                  </a:txBody>
                  <a:tcPr/>
                </a:tc>
                <a:tc>
                  <a:txBody>
                    <a:bodyPr/>
                    <a:lstStyle/>
                    <a:p>
                      <a:pPr algn="ctr"/>
                      <a:r>
                        <a:rPr lang="en-US" sz="2000">
                          <a:latin typeface="+mj-lt"/>
                        </a:rPr>
                        <a:t>A</a:t>
                      </a:r>
                      <a:endParaRPr lang="en-US" sz="2000">
                        <a:latin typeface="+mj-lt"/>
                      </a:endParaRPr>
                    </a:p>
                  </a:txBody>
                  <a:tcPr/>
                </a:tc>
                <a:tc>
                  <a:txBody>
                    <a:bodyPr/>
                    <a:lstStyle/>
                    <a:p>
                      <a:pPr algn="ctr"/>
                      <a:r>
                        <a:rPr lang="en-US" sz="2000">
                          <a:latin typeface="+mj-lt"/>
                        </a:rPr>
                        <a:t>B</a:t>
                      </a:r>
                      <a:endParaRPr lang="en-US" sz="2000">
                        <a:latin typeface="+mj-lt"/>
                      </a:endParaRPr>
                    </a:p>
                  </a:txBody>
                  <a:tcPr/>
                </a:tc>
                <a:tc>
                  <a:txBody>
                    <a:bodyPr/>
                    <a:lstStyle/>
                    <a:p>
                      <a:pPr algn="ctr"/>
                      <a:r>
                        <a:rPr lang="en-US" sz="2000">
                          <a:latin typeface="+mj-lt"/>
                        </a:rPr>
                        <a:t>C</a:t>
                      </a:r>
                      <a:endParaRPr lang="en-US" sz="2000">
                        <a:latin typeface="+mj-lt"/>
                      </a:endParaRPr>
                    </a:p>
                  </a:txBody>
                  <a:tcPr/>
                </a:tc>
              </a:tr>
              <a:tr h="370840">
                <a:tc>
                  <a:txBody>
                    <a:bodyPr/>
                    <a:lstStyle/>
                    <a:p>
                      <a:pPr algn="ctr"/>
                      <a:r>
                        <a:rPr lang="en-US" sz="2000">
                          <a:latin typeface="+mj-lt"/>
                        </a:rPr>
                        <a:t>1</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FALSE</a:t>
                      </a:r>
                      <a:endParaRPr lang="en-US" sz="2000">
                        <a:latin typeface="+mj-lt"/>
                      </a:endParaRPr>
                    </a:p>
                  </a:txBody>
                  <a:tcPr/>
                </a:tc>
              </a:tr>
              <a:tr h="370840">
                <a:tc>
                  <a:txBody>
                    <a:bodyPr/>
                    <a:lstStyle/>
                    <a:p>
                      <a:pPr algn="ctr"/>
                      <a:r>
                        <a:rPr lang="en-US" sz="2000">
                          <a:latin typeface="+mj-lt"/>
                        </a:rPr>
                        <a:t>2</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TRUE</a:t>
                      </a:r>
                      <a:endParaRPr lang="en-US" sz="2000">
                        <a:latin typeface="+mj-lt"/>
                      </a:endParaRPr>
                    </a:p>
                  </a:txBody>
                  <a:tcPr/>
                </a:tc>
              </a:tr>
              <a:tr h="370840">
                <a:tc>
                  <a:txBody>
                    <a:bodyPr/>
                    <a:lstStyle/>
                    <a:p>
                      <a:pPr algn="ctr"/>
                      <a:r>
                        <a:rPr lang="en-US" sz="2000">
                          <a:latin typeface="+mj-lt"/>
                        </a:rPr>
                        <a:t>3</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FALSE</a:t>
                      </a:r>
                      <a:endParaRPr lang="en-US" sz="2000">
                        <a:latin typeface="+mj-lt"/>
                      </a:endParaRPr>
                    </a:p>
                  </a:txBody>
                  <a:tcPr/>
                </a:tc>
              </a:tr>
              <a:tr h="370840">
                <a:tc>
                  <a:txBody>
                    <a:bodyPr/>
                    <a:lstStyle/>
                    <a:p>
                      <a:pPr algn="ctr"/>
                      <a:r>
                        <a:rPr lang="en-US" sz="2000">
                          <a:latin typeface="+mj-lt"/>
                        </a:rPr>
                        <a:t>4</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TRUE</a:t>
                      </a:r>
                      <a:endParaRPr lang="en-US" sz="2000">
                        <a:latin typeface="+mj-lt"/>
                      </a:endParaRPr>
                    </a:p>
                  </a:txBody>
                  <a:tcPr/>
                </a:tc>
              </a:tr>
              <a:tr h="370840">
                <a:tc>
                  <a:txBody>
                    <a:bodyPr/>
                    <a:lstStyle/>
                    <a:p>
                      <a:pPr algn="ctr"/>
                      <a:r>
                        <a:rPr lang="en-US" sz="2000">
                          <a:latin typeface="+mj-lt"/>
                        </a:rPr>
                        <a:t>5</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FALSE</a:t>
                      </a:r>
                      <a:endParaRPr lang="en-US" sz="2000">
                        <a:latin typeface="+mj-lt"/>
                      </a:endParaRPr>
                    </a:p>
                  </a:txBody>
                  <a:tcPr/>
                </a:tc>
              </a:tr>
              <a:tr h="370840">
                <a:tc>
                  <a:txBody>
                    <a:bodyPr/>
                    <a:lstStyle/>
                    <a:p>
                      <a:pPr algn="ctr"/>
                      <a:r>
                        <a:rPr lang="en-US" sz="2000">
                          <a:latin typeface="+mj-lt"/>
                        </a:rPr>
                        <a:t>6</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TRUE</a:t>
                      </a:r>
                      <a:endParaRPr lang="en-US" sz="2000">
                        <a:latin typeface="+mj-lt"/>
                      </a:endParaRPr>
                    </a:p>
                  </a:txBody>
                  <a:tcPr/>
                </a:tc>
              </a:tr>
              <a:tr h="370840">
                <a:tc>
                  <a:txBody>
                    <a:bodyPr/>
                    <a:lstStyle/>
                    <a:p>
                      <a:pPr algn="ctr"/>
                      <a:r>
                        <a:rPr lang="en-US" sz="2000">
                          <a:latin typeface="+mj-lt"/>
                        </a:rPr>
                        <a:t>7</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FALSE</a:t>
                      </a:r>
                      <a:endParaRPr lang="en-US" sz="2000">
                        <a:latin typeface="+mj-lt"/>
                      </a:endParaRPr>
                    </a:p>
                  </a:txBody>
                  <a:tcPr/>
                </a:tc>
              </a:tr>
              <a:tr h="370840">
                <a:tc>
                  <a:txBody>
                    <a:bodyPr/>
                    <a:lstStyle/>
                    <a:p>
                      <a:pPr algn="ctr"/>
                      <a:r>
                        <a:rPr lang="en-US" sz="2000">
                          <a:latin typeface="+mj-lt"/>
                        </a:rPr>
                        <a:t>8</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TRUE</a:t>
                      </a:r>
                      <a:endParaRPr lang="en-US" sz="2000">
                        <a:latin typeface="+mj-lt"/>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Path testing (Level 6)</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t>Design test cases based on what </a:t>
                </a:r>
                <a:r>
                  <a:rPr lang="en-US" b="1"/>
                  <a:t>paths</a:t>
                </a:r>
                <a:r>
                  <a:rPr lang="en-US"/>
                  <a:t> which should be exercised </a:t>
                </a:r>
              </a:p>
              <a:p>
                <a:r>
                  <a:rPr lang="en-US"/>
                  <a:t>Path coverage </a:t>
                </a:r>
              </a:p>
              <a:p>
                <a:pPr lvl="1"/>
                <a:r>
                  <a:rPr lang="en-US"/>
                  <a:t>=</a:t>
                </a:r>
                <a14:m>
                  <m:oMath xmlns:m="http://schemas.openxmlformats.org/officeDocument/2006/math">
                    <m:f>
                      <m:fPr>
                        <m:ctrlPr>
                          <a:rPr lang="en-US" i="1">
                            <a:latin typeface="Cambria Math" panose="02040503050406030204" pitchFamily="18" charset="0"/>
                          </a:rPr>
                        </m:ctrlPr>
                      </m:fPr>
                      <m:num>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𝑝𝑎𝑡h𝑠</m:t>
                        </m:r>
                        <m:r>
                          <a:rPr lang="en-US">
                            <a:latin typeface="Cambria Math"/>
                          </a:rPr>
                          <m:t> </m:t>
                        </m:r>
                        <m:r>
                          <a:rPr lang="en-US">
                            <a:latin typeface="Cambria Math"/>
                          </a:rPr>
                          <m:t>𝑒𝑥𝑒𝑟𝑐𝑖𝑠𝑒𝑑</m:t>
                        </m:r>
                      </m:num>
                      <m:den>
                        <m:r>
                          <a:rPr lang="en-US">
                            <a:latin typeface="Cambria Math"/>
                          </a:rPr>
                          <m:t>𝑡𝑜𝑡𝑎𝑙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𝑝𝑎𝑡h𝑠</m:t>
                        </m:r>
                      </m:den>
                    </m:f>
                    <m:r>
                      <a:rPr lang="en-US">
                        <a:latin typeface="Cambria Math"/>
                      </a:rPr>
                      <m:t>𝑥</m:t>
                    </m:r>
                    <m:r>
                      <a:rPr lang="en-US">
                        <a:latin typeface="Cambria Math"/>
                      </a:rPr>
                      <m:t>100%</m:t>
                    </m:r>
                  </m:oMath>
                </a14:m>
                <a:endParaRPr lang="en-US"/>
              </a:p>
              <a:p>
                <a:pPr lvl="1"/>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873" t="-928"/>
                </a:stretch>
              </a:blipFill>
            </p:spPr>
            <p:txBody>
              <a:bodyPr/>
              <a:lstStyle/>
              <a:p>
                <a:r>
                  <a:rPr lang="en-US">
                    <a:noFill/>
                  </a:rPr>
                  <a:t> </a:t>
                </a:r>
                <a:endParaRPr lang="en-US">
                  <a:noFill/>
                </a:endParaRP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Task 2: design test cases</a:t>
            </a:r>
            <a:endParaRPr lang="en-GB"/>
          </a:p>
        </p:txBody>
      </p:sp>
      <p:sp>
        <p:nvSpPr>
          <p:cNvPr id="160771" name="Rectangle 3"/>
          <p:cNvSpPr>
            <a:spLocks noGrp="1" noChangeArrowheads="1"/>
          </p:cNvSpPr>
          <p:nvPr>
            <p:ph idx="1"/>
          </p:nvPr>
        </p:nvSpPr>
        <p:spPr/>
        <p:txBody>
          <a:bodyPr>
            <a:normAutofit/>
          </a:bodyPr>
          <a:lstStyle/>
          <a:p>
            <a:r>
              <a:rPr lang="en-US"/>
              <a:t>A set of </a:t>
            </a:r>
            <a:r>
              <a:rPr lang="en-US" b="1"/>
              <a:t>input values</a:t>
            </a:r>
            <a:r>
              <a:rPr lang="en-US"/>
              <a:t>, </a:t>
            </a:r>
            <a:r>
              <a:rPr lang="en-US" b="1"/>
              <a:t>expected results</a:t>
            </a:r>
            <a:r>
              <a:rPr lang="en-US"/>
              <a:t>, </a:t>
            </a:r>
            <a:r>
              <a:rPr lang="en-US" b="1"/>
              <a:t>pre-conditions</a:t>
            </a:r>
            <a:r>
              <a:rPr lang="en-US"/>
              <a:t>, </a:t>
            </a:r>
            <a:r>
              <a:rPr lang="en-US" b="1"/>
              <a:t>post-conditions</a:t>
            </a:r>
            <a:r>
              <a:rPr lang="en-US"/>
              <a:t>, developed for a </a:t>
            </a:r>
            <a:r>
              <a:rPr lang="en-US" i="1"/>
              <a:t>test condition</a:t>
            </a:r>
            <a:endParaRPr lang="en-US" i="1"/>
          </a:p>
          <a:p>
            <a:pPr lvl="1"/>
            <a:r>
              <a:rPr lang="en-US" u="sng"/>
              <a:t>input values</a:t>
            </a:r>
            <a:r>
              <a:rPr lang="en-US"/>
              <a:t>: all inputs needed</a:t>
            </a:r>
            <a:endParaRPr lang="en-GB" u="sng"/>
          </a:p>
          <a:p>
            <a:pPr lvl="1"/>
            <a:r>
              <a:rPr lang="en-GB" u="sng"/>
              <a:t>expected result</a:t>
            </a:r>
            <a:r>
              <a:rPr lang="en-GB"/>
              <a:t>: predict the outcome of each test case </a:t>
            </a:r>
            <a:endParaRPr lang="en-GB"/>
          </a:p>
          <a:p>
            <a:pPr lvl="1"/>
            <a:r>
              <a:rPr lang="en-US" u="sng"/>
              <a:t>pre-condition</a:t>
            </a:r>
            <a:r>
              <a:rPr lang="en-US"/>
              <a:t>: specifies things that must in place before the test can be run</a:t>
            </a:r>
            <a:endParaRPr lang="en-US"/>
          </a:p>
          <a:p>
            <a:pPr lvl="1"/>
            <a:r>
              <a:rPr lang="en-US" u="sng"/>
              <a:t>post-condition</a:t>
            </a:r>
            <a:r>
              <a:rPr lang="en-US"/>
              <a:t>: specifies anything that applies after the test  case completes</a:t>
            </a:r>
            <a:endParaRPr lang="en-US"/>
          </a:p>
          <a:p>
            <a:endParaRPr lang="en-GB"/>
          </a:p>
          <a:p>
            <a:r>
              <a:rPr lang="en-GB"/>
              <a:t>Prioritise the test cases</a:t>
            </a:r>
            <a:endParaRPr lang="en-GB"/>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Paths through code</a:t>
            </a:r>
            <a:endParaRPr lang="en-US"/>
          </a:p>
        </p:txBody>
      </p:sp>
      <p:grpSp>
        <p:nvGrpSpPr>
          <p:cNvPr id="302262" name="Group 182"/>
          <p:cNvGrpSpPr/>
          <p:nvPr/>
        </p:nvGrpSpPr>
        <p:grpSpPr bwMode="auto">
          <a:xfrm>
            <a:off x="562708" y="1885950"/>
            <a:ext cx="1255835" cy="3735388"/>
            <a:chOff x="384" y="1332"/>
            <a:chExt cx="857" cy="2353"/>
          </a:xfrm>
          <a:solidFill>
            <a:srgbClr val="92D050"/>
          </a:solidFill>
        </p:grpSpPr>
        <p:sp>
          <p:nvSpPr>
            <p:cNvPr id="45150" name="Line 55"/>
            <p:cNvSpPr>
              <a:spLocks noChangeShapeType="1"/>
            </p:cNvSpPr>
            <p:nvPr/>
          </p:nvSpPr>
          <p:spPr bwMode="invGray">
            <a:xfrm>
              <a:off x="633" y="221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1" name="Line 5"/>
            <p:cNvSpPr>
              <a:spLocks noChangeShapeType="1"/>
            </p:cNvSpPr>
            <p:nvPr/>
          </p:nvSpPr>
          <p:spPr bwMode="invGray">
            <a:xfrm>
              <a:off x="670" y="2166"/>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2" name="Line 6"/>
            <p:cNvSpPr>
              <a:spLocks noChangeShapeType="1"/>
            </p:cNvSpPr>
            <p:nvPr/>
          </p:nvSpPr>
          <p:spPr bwMode="invGray">
            <a:xfrm>
              <a:off x="633" y="1498"/>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3" name="Line 11"/>
            <p:cNvSpPr>
              <a:spLocks noChangeShapeType="1"/>
            </p:cNvSpPr>
            <p:nvPr/>
          </p:nvSpPr>
          <p:spPr bwMode="invGray">
            <a:xfrm>
              <a:off x="1237" y="2177"/>
              <a:ext cx="0" cy="1005"/>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4" name="Line 12"/>
            <p:cNvSpPr>
              <a:spLocks noChangeShapeType="1"/>
            </p:cNvSpPr>
            <p:nvPr/>
          </p:nvSpPr>
          <p:spPr bwMode="invGray">
            <a:xfrm flipH="1">
              <a:off x="671" y="3188"/>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5" name="Line 56"/>
            <p:cNvSpPr>
              <a:spLocks noChangeShapeType="1"/>
            </p:cNvSpPr>
            <p:nvPr/>
          </p:nvSpPr>
          <p:spPr bwMode="invGray">
            <a:xfrm>
              <a:off x="633" y="2936"/>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6" name="Rectangle 8"/>
            <p:cNvSpPr>
              <a:spLocks noChangeArrowheads="1"/>
            </p:cNvSpPr>
            <p:nvPr/>
          </p:nvSpPr>
          <p:spPr bwMode="auto">
            <a:xfrm>
              <a:off x="384" y="1332"/>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7" name="Rectangle 9"/>
            <p:cNvSpPr>
              <a:spLocks noChangeArrowheads="1"/>
            </p:cNvSpPr>
            <p:nvPr/>
          </p:nvSpPr>
          <p:spPr bwMode="auto">
            <a:xfrm>
              <a:off x="384" y="2641"/>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8" name="Rectangle 10"/>
            <p:cNvSpPr>
              <a:spLocks noChangeArrowheads="1"/>
            </p:cNvSpPr>
            <p:nvPr/>
          </p:nvSpPr>
          <p:spPr bwMode="auto">
            <a:xfrm>
              <a:off x="384" y="3354"/>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9" name="AutoShape 21"/>
            <p:cNvSpPr>
              <a:spLocks noChangeArrowheads="1"/>
            </p:cNvSpPr>
            <p:nvPr/>
          </p:nvSpPr>
          <p:spPr bwMode="auto">
            <a:xfrm>
              <a:off x="392" y="1910"/>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grpSp>
      <p:grpSp>
        <p:nvGrpSpPr>
          <p:cNvPr id="302258" name="Group 178"/>
          <p:cNvGrpSpPr/>
          <p:nvPr/>
        </p:nvGrpSpPr>
        <p:grpSpPr bwMode="auto">
          <a:xfrm>
            <a:off x="2133600" y="1895475"/>
            <a:ext cx="1606062" cy="3735388"/>
            <a:chOff x="1480" y="1338"/>
            <a:chExt cx="1096" cy="2353"/>
          </a:xfrm>
          <a:solidFill>
            <a:srgbClr val="92D050"/>
          </a:solidFill>
        </p:grpSpPr>
        <p:grpSp>
          <p:nvGrpSpPr>
            <p:cNvPr id="45137" name="Group 170"/>
            <p:cNvGrpSpPr/>
            <p:nvPr/>
          </p:nvGrpSpPr>
          <p:grpSpPr bwMode="auto">
            <a:xfrm>
              <a:off x="1728" y="1504"/>
              <a:ext cx="609" cy="1862"/>
              <a:chOff x="1728" y="1504"/>
              <a:chExt cx="609" cy="1862"/>
            </a:xfrm>
            <a:grpFill/>
          </p:grpSpPr>
          <p:sp>
            <p:nvSpPr>
              <p:cNvPr id="45143" name="Line 61"/>
              <p:cNvSpPr>
                <a:spLocks noChangeShapeType="1"/>
              </p:cNvSpPr>
              <p:nvPr/>
            </p:nvSpPr>
            <p:spPr bwMode="invGray">
              <a:xfrm>
                <a:off x="1766" y="2172"/>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4" name="Line 62"/>
              <p:cNvSpPr>
                <a:spLocks noChangeShapeType="1"/>
              </p:cNvSpPr>
              <p:nvPr/>
            </p:nvSpPr>
            <p:spPr bwMode="invGray">
              <a:xfrm>
                <a:off x="1729" y="150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5" name="Line 68"/>
              <p:cNvSpPr>
                <a:spLocks noChangeShapeType="1"/>
              </p:cNvSpPr>
              <p:nvPr/>
            </p:nvSpPr>
            <p:spPr bwMode="invGray">
              <a:xfrm flipH="1">
                <a:off x="1728" y="3194"/>
                <a:ext cx="609"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6" name="Line 73"/>
              <p:cNvSpPr>
                <a:spLocks noChangeShapeType="1"/>
              </p:cNvSpPr>
              <p:nvPr/>
            </p:nvSpPr>
            <p:spPr bwMode="invGray">
              <a:xfrm>
                <a:off x="1729" y="2223"/>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7" name="Line 74"/>
              <p:cNvSpPr>
                <a:spLocks noChangeShapeType="1"/>
              </p:cNvSpPr>
              <p:nvPr/>
            </p:nvSpPr>
            <p:spPr bwMode="invGray">
              <a:xfrm>
                <a:off x="1729" y="294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8" name="Line 76"/>
              <p:cNvSpPr>
                <a:spLocks noChangeShapeType="1"/>
              </p:cNvSpPr>
              <p:nvPr/>
            </p:nvSpPr>
            <p:spPr bwMode="invGray">
              <a:xfrm>
                <a:off x="2323" y="2183"/>
                <a:ext cx="0" cy="458"/>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9" name="Line 77"/>
              <p:cNvSpPr>
                <a:spLocks noChangeShapeType="1"/>
              </p:cNvSpPr>
              <p:nvPr/>
            </p:nvSpPr>
            <p:spPr bwMode="invGray">
              <a:xfrm>
                <a:off x="2329" y="278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sp>
          <p:nvSpPr>
            <p:cNvPr id="45138" name="Rectangle 64"/>
            <p:cNvSpPr>
              <a:spLocks noChangeArrowheads="1"/>
            </p:cNvSpPr>
            <p:nvPr/>
          </p:nvSpPr>
          <p:spPr bwMode="auto">
            <a:xfrm>
              <a:off x="1480" y="1338"/>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9" name="Rectangle 65"/>
            <p:cNvSpPr>
              <a:spLocks noChangeArrowheads="1"/>
            </p:cNvSpPr>
            <p:nvPr/>
          </p:nvSpPr>
          <p:spPr bwMode="auto">
            <a:xfrm>
              <a:off x="1480" y="2647"/>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0" name="Rectangle 66"/>
            <p:cNvSpPr>
              <a:spLocks noChangeArrowheads="1"/>
            </p:cNvSpPr>
            <p:nvPr/>
          </p:nvSpPr>
          <p:spPr bwMode="auto">
            <a:xfrm>
              <a:off x="1480" y="3360"/>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1" name="AutoShape 69"/>
            <p:cNvSpPr>
              <a:spLocks noChangeArrowheads="1"/>
            </p:cNvSpPr>
            <p:nvPr/>
          </p:nvSpPr>
          <p:spPr bwMode="auto">
            <a:xfrm>
              <a:off x="1488" y="1916"/>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sp>
          <p:nvSpPr>
            <p:cNvPr id="45142" name="Rectangle 75"/>
            <p:cNvSpPr>
              <a:spLocks noChangeArrowheads="1"/>
            </p:cNvSpPr>
            <p:nvPr/>
          </p:nvSpPr>
          <p:spPr bwMode="auto">
            <a:xfrm>
              <a:off x="2076" y="2647"/>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33" name="Group 153"/>
          <p:cNvGrpSpPr/>
          <p:nvPr/>
        </p:nvGrpSpPr>
        <p:grpSpPr bwMode="auto">
          <a:xfrm>
            <a:off x="681405" y="1790700"/>
            <a:ext cx="385395" cy="3619500"/>
            <a:chOff x="455" y="1272"/>
            <a:chExt cx="263" cy="2280"/>
          </a:xfrm>
        </p:grpSpPr>
        <p:sp>
          <p:nvSpPr>
            <p:cNvPr id="45135" name="Line 91"/>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6" name="Text Box 100"/>
            <p:cNvSpPr txBox="1">
              <a:spLocks noChangeArrowheads="1"/>
            </p:cNvSpPr>
            <p:nvPr/>
          </p:nvSpPr>
          <p:spPr bwMode="auto">
            <a:xfrm>
              <a:off x="455" y="127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2234" name="Group 154"/>
          <p:cNvGrpSpPr/>
          <p:nvPr/>
        </p:nvGrpSpPr>
        <p:grpSpPr bwMode="auto">
          <a:xfrm>
            <a:off x="685800" y="1997075"/>
            <a:ext cx="1137138" cy="3413125"/>
            <a:chOff x="628" y="1272"/>
            <a:chExt cx="776" cy="2150"/>
          </a:xfrm>
        </p:grpSpPr>
        <p:sp>
          <p:nvSpPr>
            <p:cNvPr id="45133" name="Freeform 93"/>
            <p:cNvSpPr/>
            <p:nvPr/>
          </p:nvSpPr>
          <p:spPr bwMode="auto">
            <a:xfrm>
              <a:off x="854" y="1440"/>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4" name="Text Box 101"/>
            <p:cNvSpPr txBox="1">
              <a:spLocks noChangeArrowheads="1"/>
            </p:cNvSpPr>
            <p:nvPr/>
          </p:nvSpPr>
          <p:spPr bwMode="auto">
            <a:xfrm>
              <a:off x="628" y="127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2264" name="Group 184"/>
          <p:cNvGrpSpPr/>
          <p:nvPr/>
        </p:nvGrpSpPr>
        <p:grpSpPr bwMode="auto">
          <a:xfrm>
            <a:off x="4149969" y="1903414"/>
            <a:ext cx="2561492" cy="3735387"/>
            <a:chOff x="2832" y="1343"/>
            <a:chExt cx="1748" cy="2353"/>
          </a:xfrm>
          <a:solidFill>
            <a:srgbClr val="92D050"/>
          </a:solidFill>
        </p:grpSpPr>
        <p:sp>
          <p:nvSpPr>
            <p:cNvPr id="45115" name="Line 57"/>
            <p:cNvSpPr>
              <a:spLocks noChangeShapeType="1"/>
            </p:cNvSpPr>
            <p:nvPr/>
          </p:nvSpPr>
          <p:spPr bwMode="invGray">
            <a:xfrm>
              <a:off x="3082" y="149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6" name="Line 58"/>
            <p:cNvSpPr>
              <a:spLocks noChangeShapeType="1"/>
            </p:cNvSpPr>
            <p:nvPr/>
          </p:nvSpPr>
          <p:spPr bwMode="invGray">
            <a:xfrm>
              <a:off x="3082" y="2228"/>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7" name="Line 59"/>
            <p:cNvSpPr>
              <a:spLocks noChangeShapeType="1"/>
            </p:cNvSpPr>
            <p:nvPr/>
          </p:nvSpPr>
          <p:spPr bwMode="invGray">
            <a:xfrm>
              <a:off x="3082" y="2959"/>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8" name="Rectangle 33"/>
            <p:cNvSpPr>
              <a:spLocks noChangeArrowheads="1"/>
            </p:cNvSpPr>
            <p:nvPr/>
          </p:nvSpPr>
          <p:spPr bwMode="auto">
            <a:xfrm>
              <a:off x="2832" y="1343"/>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9" name="Rectangle 34"/>
            <p:cNvSpPr>
              <a:spLocks noChangeArrowheads="1"/>
            </p:cNvSpPr>
            <p:nvPr/>
          </p:nvSpPr>
          <p:spPr bwMode="auto">
            <a:xfrm>
              <a:off x="2832" y="2652"/>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0" name="Rectangle 35"/>
            <p:cNvSpPr>
              <a:spLocks noChangeArrowheads="1"/>
            </p:cNvSpPr>
            <p:nvPr/>
          </p:nvSpPr>
          <p:spPr bwMode="auto">
            <a:xfrm>
              <a:off x="2832" y="3365"/>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1" name="Line 37"/>
            <p:cNvSpPr>
              <a:spLocks noChangeShapeType="1"/>
            </p:cNvSpPr>
            <p:nvPr/>
          </p:nvSpPr>
          <p:spPr bwMode="invGray">
            <a:xfrm flipH="1">
              <a:off x="3119" y="3199"/>
              <a:ext cx="625" cy="0"/>
            </a:xfrm>
            <a:prstGeom prst="line">
              <a:avLst/>
            </a:prstGeom>
            <a:grpFill/>
            <a:ln w="50800">
              <a:solidFill>
                <a:schemeClr val="accent3">
                  <a:lumMod val="40000"/>
                  <a:lumOff val="60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2" name="Line 60"/>
            <p:cNvSpPr>
              <a:spLocks noChangeShapeType="1"/>
            </p:cNvSpPr>
            <p:nvPr/>
          </p:nvSpPr>
          <p:spPr bwMode="invGray">
            <a:xfrm rot="-5400000">
              <a:off x="3289" y="196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3" name="Line 78"/>
            <p:cNvSpPr>
              <a:spLocks noChangeShapeType="1"/>
            </p:cNvSpPr>
            <p:nvPr/>
          </p:nvSpPr>
          <p:spPr bwMode="invGray">
            <a:xfrm>
              <a:off x="3744" y="223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4" name="Line 79"/>
            <p:cNvSpPr>
              <a:spLocks noChangeShapeType="1"/>
            </p:cNvSpPr>
            <p:nvPr/>
          </p:nvSpPr>
          <p:spPr bwMode="invGray">
            <a:xfrm>
              <a:off x="3744" y="2765"/>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5" name="Line 82"/>
            <p:cNvSpPr>
              <a:spLocks noChangeShapeType="1"/>
            </p:cNvSpPr>
            <p:nvPr/>
          </p:nvSpPr>
          <p:spPr bwMode="invGray">
            <a:xfrm>
              <a:off x="4323" y="2189"/>
              <a:ext cx="0" cy="472"/>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6" name="Line 83"/>
            <p:cNvSpPr>
              <a:spLocks noChangeShapeType="1"/>
            </p:cNvSpPr>
            <p:nvPr/>
          </p:nvSpPr>
          <p:spPr bwMode="invGray">
            <a:xfrm>
              <a:off x="4323" y="2765"/>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7" name="Line 84"/>
            <p:cNvSpPr>
              <a:spLocks noChangeShapeType="1"/>
            </p:cNvSpPr>
            <p:nvPr/>
          </p:nvSpPr>
          <p:spPr bwMode="invGray">
            <a:xfrm flipH="1">
              <a:off x="3744" y="3197"/>
              <a:ext cx="576"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8" name="Line 80"/>
            <p:cNvSpPr>
              <a:spLocks noChangeShapeType="1"/>
            </p:cNvSpPr>
            <p:nvPr/>
          </p:nvSpPr>
          <p:spPr bwMode="invGray">
            <a:xfrm rot="-5400000">
              <a:off x="4100" y="197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9" name="AutoShape 46"/>
            <p:cNvSpPr>
              <a:spLocks noChangeArrowheads="1"/>
            </p:cNvSpPr>
            <p:nvPr/>
          </p:nvSpPr>
          <p:spPr bwMode="auto">
            <a:xfrm>
              <a:off x="2840" y="1921"/>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500">
                  <a:solidFill>
                    <a:srgbClr val="000000"/>
                  </a:solidFill>
                </a:rPr>
                <a:t>?</a:t>
              </a:r>
              <a:endParaRPr lang="en-US" sz="2500">
                <a:solidFill>
                  <a:srgbClr val="000000"/>
                </a:solidFill>
              </a:endParaRPr>
            </a:p>
          </p:txBody>
        </p:sp>
        <p:sp>
          <p:nvSpPr>
            <p:cNvPr id="45130" name="AutoShape 52"/>
            <p:cNvSpPr>
              <a:spLocks noChangeArrowheads="1"/>
            </p:cNvSpPr>
            <p:nvPr/>
          </p:nvSpPr>
          <p:spPr bwMode="auto">
            <a:xfrm>
              <a:off x="3501" y="1921"/>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500">
                  <a:solidFill>
                    <a:srgbClr val="000000"/>
                  </a:solidFill>
                </a:rPr>
                <a:t>?</a:t>
              </a:r>
              <a:endParaRPr lang="en-US" sz="2500">
                <a:solidFill>
                  <a:srgbClr val="000000"/>
                </a:solidFill>
              </a:endParaRPr>
            </a:p>
          </p:txBody>
        </p:sp>
        <p:sp>
          <p:nvSpPr>
            <p:cNvPr id="45131" name="Rectangle 54"/>
            <p:cNvSpPr>
              <a:spLocks noChangeArrowheads="1"/>
            </p:cNvSpPr>
            <p:nvPr/>
          </p:nvSpPr>
          <p:spPr bwMode="auto">
            <a:xfrm>
              <a:off x="3501" y="2652"/>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2" name="Rectangle 81"/>
            <p:cNvSpPr>
              <a:spLocks noChangeArrowheads="1"/>
            </p:cNvSpPr>
            <p:nvPr/>
          </p:nvSpPr>
          <p:spPr bwMode="auto">
            <a:xfrm>
              <a:off x="4080" y="2652"/>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37" name="Group 157"/>
          <p:cNvGrpSpPr/>
          <p:nvPr/>
        </p:nvGrpSpPr>
        <p:grpSpPr bwMode="auto">
          <a:xfrm>
            <a:off x="4110404" y="1801814"/>
            <a:ext cx="385396" cy="3660775"/>
            <a:chOff x="2800" y="1279"/>
            <a:chExt cx="263" cy="2306"/>
          </a:xfrm>
        </p:grpSpPr>
        <p:sp>
          <p:nvSpPr>
            <p:cNvPr id="45113" name="Line 96"/>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4" name="Text Box 103"/>
            <p:cNvSpPr txBox="1">
              <a:spLocks noChangeArrowheads="1"/>
            </p:cNvSpPr>
            <p:nvPr/>
          </p:nvSpPr>
          <p:spPr bwMode="auto">
            <a:xfrm>
              <a:off x="2800" y="1279"/>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2238" name="Group 158"/>
          <p:cNvGrpSpPr/>
          <p:nvPr/>
        </p:nvGrpSpPr>
        <p:grpSpPr bwMode="auto">
          <a:xfrm>
            <a:off x="4267200" y="1801813"/>
            <a:ext cx="1151792" cy="3663950"/>
            <a:chOff x="2955" y="1279"/>
            <a:chExt cx="786" cy="2308"/>
          </a:xfrm>
        </p:grpSpPr>
        <p:sp>
          <p:nvSpPr>
            <p:cNvPr id="45111" name="Freeform 97"/>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2" name="Text Box 104"/>
            <p:cNvSpPr txBox="1">
              <a:spLocks noChangeArrowheads="1"/>
            </p:cNvSpPr>
            <p:nvPr/>
          </p:nvSpPr>
          <p:spPr bwMode="auto">
            <a:xfrm>
              <a:off x="2955" y="1279"/>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2239" name="Group 159"/>
          <p:cNvGrpSpPr/>
          <p:nvPr/>
        </p:nvGrpSpPr>
        <p:grpSpPr bwMode="auto">
          <a:xfrm>
            <a:off x="4548554" y="1811338"/>
            <a:ext cx="1776046" cy="3675062"/>
            <a:chOff x="3109" y="1279"/>
            <a:chExt cx="1212" cy="2315"/>
          </a:xfrm>
        </p:grpSpPr>
        <p:sp>
          <p:nvSpPr>
            <p:cNvPr id="45109" name="Freeform 98"/>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rgbClr val="FFFF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0" name="Text Box 105"/>
            <p:cNvSpPr txBox="1">
              <a:spLocks noChangeArrowheads="1"/>
            </p:cNvSpPr>
            <p:nvPr/>
          </p:nvSpPr>
          <p:spPr bwMode="auto">
            <a:xfrm>
              <a:off x="3109" y="1279"/>
              <a:ext cx="263" cy="33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FF00"/>
                  </a:solidFill>
                </a:rPr>
                <a:t>3</a:t>
              </a:r>
              <a:endParaRPr lang="en-US">
                <a:solidFill>
                  <a:srgbClr val="FFFF00"/>
                </a:solidFill>
              </a:endParaRPr>
            </a:p>
          </p:txBody>
        </p:sp>
      </p:grpSp>
      <p:grpSp>
        <p:nvGrpSpPr>
          <p:cNvPr id="302235" name="Group 155"/>
          <p:cNvGrpSpPr/>
          <p:nvPr/>
        </p:nvGrpSpPr>
        <p:grpSpPr bwMode="auto">
          <a:xfrm>
            <a:off x="2209800" y="1806576"/>
            <a:ext cx="385395" cy="3592513"/>
            <a:chOff x="1533" y="1282"/>
            <a:chExt cx="263" cy="2263"/>
          </a:xfrm>
        </p:grpSpPr>
        <p:sp>
          <p:nvSpPr>
            <p:cNvPr id="45107" name="Line 94"/>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8" name="Text Box 106"/>
            <p:cNvSpPr txBox="1">
              <a:spLocks noChangeArrowheads="1"/>
            </p:cNvSpPr>
            <p:nvPr/>
          </p:nvSpPr>
          <p:spPr bwMode="auto">
            <a:xfrm>
              <a:off x="1533" y="128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2236" name="Group 156"/>
          <p:cNvGrpSpPr/>
          <p:nvPr/>
        </p:nvGrpSpPr>
        <p:grpSpPr bwMode="auto">
          <a:xfrm>
            <a:off x="2482362" y="1806575"/>
            <a:ext cx="946638" cy="3595688"/>
            <a:chOff x="1706" y="1282"/>
            <a:chExt cx="646" cy="2265"/>
          </a:xfrm>
        </p:grpSpPr>
        <p:sp>
          <p:nvSpPr>
            <p:cNvPr id="45105" name="Freeform 95"/>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6" name="Text Box 107"/>
            <p:cNvSpPr txBox="1">
              <a:spLocks noChangeArrowheads="1"/>
            </p:cNvSpPr>
            <p:nvPr/>
          </p:nvSpPr>
          <p:spPr bwMode="auto">
            <a:xfrm>
              <a:off x="1706" y="128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2260" name="Group 180"/>
          <p:cNvGrpSpPr/>
          <p:nvPr/>
        </p:nvGrpSpPr>
        <p:grpSpPr bwMode="auto">
          <a:xfrm>
            <a:off x="7010400" y="914400"/>
            <a:ext cx="1606062" cy="5707063"/>
            <a:chOff x="4800" y="576"/>
            <a:chExt cx="1096" cy="3595"/>
          </a:xfrm>
          <a:solidFill>
            <a:srgbClr val="92D050"/>
          </a:solidFill>
        </p:grpSpPr>
        <p:sp>
          <p:nvSpPr>
            <p:cNvPr id="45082" name="Line 134"/>
            <p:cNvSpPr>
              <a:spLocks noChangeShapeType="1"/>
            </p:cNvSpPr>
            <p:nvPr/>
          </p:nvSpPr>
          <p:spPr bwMode="invGray">
            <a:xfrm>
              <a:off x="5049" y="2783"/>
              <a:ext cx="0" cy="471"/>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3" name="Line 109"/>
            <p:cNvSpPr>
              <a:spLocks noChangeShapeType="1"/>
            </p:cNvSpPr>
            <p:nvPr/>
          </p:nvSpPr>
          <p:spPr bwMode="invGray">
            <a:xfrm>
              <a:off x="5086" y="1410"/>
              <a:ext cx="570" cy="0"/>
            </a:xfrm>
            <a:prstGeom prst="line">
              <a:avLst/>
            </a:prstGeom>
            <a:grpFill/>
            <a:ln w="50800">
              <a:solidFill>
                <a:schemeClr val="bg2">
                  <a:lumMod val="7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4" name="Line 110"/>
            <p:cNvSpPr>
              <a:spLocks noChangeShapeType="1"/>
            </p:cNvSpPr>
            <p:nvPr/>
          </p:nvSpPr>
          <p:spPr bwMode="invGray">
            <a:xfrm>
              <a:off x="5049" y="74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5" name="Line 115"/>
            <p:cNvSpPr>
              <a:spLocks noChangeShapeType="1"/>
            </p:cNvSpPr>
            <p:nvPr/>
          </p:nvSpPr>
          <p:spPr bwMode="invGray">
            <a:xfrm>
              <a:off x="5040" y="2304"/>
              <a:ext cx="617" cy="0"/>
            </a:xfrm>
            <a:prstGeom prst="line">
              <a:avLst/>
            </a:prstGeom>
            <a:grpFill/>
            <a:ln w="50800">
              <a:solidFill>
                <a:schemeClr val="bg2">
                  <a:lumMod val="75000"/>
                </a:schemeClr>
              </a:solidFill>
              <a:round/>
              <a:headEnd type="triangl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6" name="Line 116"/>
            <p:cNvSpPr>
              <a:spLocks noChangeShapeType="1"/>
            </p:cNvSpPr>
            <p:nvPr/>
          </p:nvSpPr>
          <p:spPr bwMode="invGray">
            <a:xfrm>
              <a:off x="5049" y="1461"/>
              <a:ext cx="0" cy="419"/>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7" name="Line 117"/>
            <p:cNvSpPr>
              <a:spLocks noChangeShapeType="1"/>
            </p:cNvSpPr>
            <p:nvPr/>
          </p:nvSpPr>
          <p:spPr bwMode="invGray">
            <a:xfrm>
              <a:off x="5049" y="3464"/>
              <a:ext cx="0" cy="376"/>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8" name="Line 118"/>
            <p:cNvSpPr>
              <a:spLocks noChangeShapeType="1"/>
            </p:cNvSpPr>
            <p:nvPr/>
          </p:nvSpPr>
          <p:spPr bwMode="invGray">
            <a:xfrm>
              <a:off x="5643" y="1421"/>
              <a:ext cx="0" cy="355"/>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9" name="Line 119"/>
            <p:cNvSpPr>
              <a:spLocks noChangeShapeType="1"/>
            </p:cNvSpPr>
            <p:nvPr/>
          </p:nvSpPr>
          <p:spPr bwMode="invGray">
            <a:xfrm>
              <a:off x="5649" y="1911"/>
              <a:ext cx="0" cy="393"/>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0" name="Line 129"/>
            <p:cNvSpPr>
              <a:spLocks noChangeShapeType="1"/>
            </p:cNvSpPr>
            <p:nvPr/>
          </p:nvSpPr>
          <p:spPr bwMode="invGray">
            <a:xfrm>
              <a:off x="5086" y="2732"/>
              <a:ext cx="570" cy="0"/>
            </a:xfrm>
            <a:prstGeom prst="line">
              <a:avLst/>
            </a:prstGeom>
            <a:grpFill/>
            <a:ln w="50800">
              <a:solidFill>
                <a:schemeClr val="bg2">
                  <a:lumMod val="7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1" name="Line 130"/>
            <p:cNvSpPr>
              <a:spLocks noChangeShapeType="1"/>
            </p:cNvSpPr>
            <p:nvPr/>
          </p:nvSpPr>
          <p:spPr bwMode="invGray">
            <a:xfrm>
              <a:off x="5049" y="206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2" name="Line 133"/>
            <p:cNvSpPr>
              <a:spLocks noChangeShapeType="1"/>
            </p:cNvSpPr>
            <p:nvPr/>
          </p:nvSpPr>
          <p:spPr bwMode="invGray">
            <a:xfrm>
              <a:off x="5040" y="3664"/>
              <a:ext cx="617" cy="0"/>
            </a:xfrm>
            <a:prstGeom prst="line">
              <a:avLst/>
            </a:prstGeom>
            <a:grpFill/>
            <a:ln w="50800">
              <a:solidFill>
                <a:schemeClr val="bg2">
                  <a:lumMod val="75000"/>
                </a:schemeClr>
              </a:solidFill>
              <a:round/>
              <a:headEnd type="triangl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3" name="Line 135"/>
            <p:cNvSpPr>
              <a:spLocks noChangeShapeType="1"/>
            </p:cNvSpPr>
            <p:nvPr/>
          </p:nvSpPr>
          <p:spPr bwMode="invGray">
            <a:xfrm>
              <a:off x="5643" y="2743"/>
              <a:ext cx="0" cy="377"/>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4" name="Line 136"/>
            <p:cNvSpPr>
              <a:spLocks noChangeShapeType="1"/>
            </p:cNvSpPr>
            <p:nvPr/>
          </p:nvSpPr>
          <p:spPr bwMode="invGray">
            <a:xfrm>
              <a:off x="5649" y="3255"/>
              <a:ext cx="0" cy="409"/>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5" name="Rectangle 123"/>
            <p:cNvSpPr>
              <a:spLocks noChangeArrowheads="1"/>
            </p:cNvSpPr>
            <p:nvPr/>
          </p:nvSpPr>
          <p:spPr bwMode="auto">
            <a:xfrm>
              <a:off x="4800" y="3840"/>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6" name="AutoShape 111"/>
            <p:cNvSpPr>
              <a:spLocks noChangeArrowheads="1"/>
            </p:cNvSpPr>
            <p:nvPr/>
          </p:nvSpPr>
          <p:spPr bwMode="auto">
            <a:xfrm>
              <a:off x="4808" y="1154"/>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7" name="Rectangle 112"/>
            <p:cNvSpPr>
              <a:spLocks noChangeArrowheads="1"/>
            </p:cNvSpPr>
            <p:nvPr/>
          </p:nvSpPr>
          <p:spPr bwMode="auto">
            <a:xfrm>
              <a:off x="4800" y="576"/>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8" name="Rectangle 113"/>
            <p:cNvSpPr>
              <a:spLocks noChangeArrowheads="1"/>
            </p:cNvSpPr>
            <p:nvPr/>
          </p:nvSpPr>
          <p:spPr bwMode="auto">
            <a:xfrm>
              <a:off x="4800" y="1885"/>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9" name="AutoShape 120"/>
            <p:cNvSpPr>
              <a:spLocks noChangeArrowheads="1"/>
            </p:cNvSpPr>
            <p:nvPr/>
          </p:nvSpPr>
          <p:spPr bwMode="auto">
            <a:xfrm>
              <a:off x="4808" y="1160"/>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sp>
          <p:nvSpPr>
            <p:cNvPr id="45100" name="Rectangle 121"/>
            <p:cNvSpPr>
              <a:spLocks noChangeArrowheads="1"/>
            </p:cNvSpPr>
            <p:nvPr/>
          </p:nvSpPr>
          <p:spPr bwMode="auto">
            <a:xfrm>
              <a:off x="4800" y="576"/>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1" name="Rectangle 124"/>
            <p:cNvSpPr>
              <a:spLocks noChangeArrowheads="1"/>
            </p:cNvSpPr>
            <p:nvPr/>
          </p:nvSpPr>
          <p:spPr bwMode="auto">
            <a:xfrm>
              <a:off x="5396" y="1776"/>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2" name="AutoShape 137"/>
            <p:cNvSpPr>
              <a:spLocks noChangeArrowheads="1"/>
            </p:cNvSpPr>
            <p:nvPr/>
          </p:nvSpPr>
          <p:spPr bwMode="auto">
            <a:xfrm>
              <a:off x="4800" y="2492"/>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sp>
          <p:nvSpPr>
            <p:cNvPr id="45103" name="Rectangle 138"/>
            <p:cNvSpPr>
              <a:spLocks noChangeArrowheads="1"/>
            </p:cNvSpPr>
            <p:nvPr/>
          </p:nvSpPr>
          <p:spPr bwMode="auto">
            <a:xfrm>
              <a:off x="4800" y="3255"/>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4" name="Rectangle 139"/>
            <p:cNvSpPr>
              <a:spLocks noChangeArrowheads="1"/>
            </p:cNvSpPr>
            <p:nvPr/>
          </p:nvSpPr>
          <p:spPr bwMode="auto">
            <a:xfrm>
              <a:off x="5396" y="3120"/>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40" name="Group 160"/>
          <p:cNvGrpSpPr/>
          <p:nvPr/>
        </p:nvGrpSpPr>
        <p:grpSpPr bwMode="auto">
          <a:xfrm>
            <a:off x="6921006" y="793750"/>
            <a:ext cx="385395" cy="5607050"/>
            <a:chOff x="4723" y="500"/>
            <a:chExt cx="263" cy="3532"/>
          </a:xfrm>
        </p:grpSpPr>
        <p:sp>
          <p:nvSpPr>
            <p:cNvPr id="45080" name="Line 14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1" name="Text Box 147"/>
            <p:cNvSpPr txBox="1">
              <a:spLocks noChangeArrowheads="1"/>
            </p:cNvSpPr>
            <p:nvPr/>
          </p:nvSpPr>
          <p:spPr bwMode="auto">
            <a:xfrm>
              <a:off x="4723"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2241" name="Group 161"/>
          <p:cNvGrpSpPr/>
          <p:nvPr/>
        </p:nvGrpSpPr>
        <p:grpSpPr bwMode="auto">
          <a:xfrm>
            <a:off x="7118839" y="793750"/>
            <a:ext cx="1164981" cy="5607050"/>
            <a:chOff x="4858" y="500"/>
            <a:chExt cx="795" cy="3532"/>
          </a:xfrm>
        </p:grpSpPr>
        <p:sp>
          <p:nvSpPr>
            <p:cNvPr id="45078" name="Freeform 144"/>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9" name="Text Box 148"/>
            <p:cNvSpPr txBox="1">
              <a:spLocks noChangeArrowheads="1"/>
            </p:cNvSpPr>
            <p:nvPr/>
          </p:nvSpPr>
          <p:spPr bwMode="auto">
            <a:xfrm>
              <a:off x="4858"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2242" name="Group 162"/>
          <p:cNvGrpSpPr/>
          <p:nvPr/>
        </p:nvGrpSpPr>
        <p:grpSpPr bwMode="auto">
          <a:xfrm>
            <a:off x="7391399" y="793750"/>
            <a:ext cx="996461" cy="5600700"/>
            <a:chOff x="4993" y="500"/>
            <a:chExt cx="680" cy="3528"/>
          </a:xfrm>
        </p:grpSpPr>
        <p:sp>
          <p:nvSpPr>
            <p:cNvPr id="45076" name="Freeform 145"/>
            <p:cNvSpPr/>
            <p:nvPr/>
          </p:nvSpPr>
          <p:spPr bwMode="auto">
            <a:xfrm>
              <a:off x="5045"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rgbClr val="FFFF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7" name="Text Box 149"/>
            <p:cNvSpPr txBox="1">
              <a:spLocks noChangeArrowheads="1"/>
            </p:cNvSpPr>
            <p:nvPr/>
          </p:nvSpPr>
          <p:spPr bwMode="auto">
            <a:xfrm>
              <a:off x="4993" y="500"/>
              <a:ext cx="263" cy="33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FF00"/>
                  </a:solidFill>
                </a:rPr>
                <a:t>3</a:t>
              </a:r>
              <a:endParaRPr lang="en-US">
                <a:solidFill>
                  <a:srgbClr val="FFFF00"/>
                </a:solidFill>
              </a:endParaRPr>
            </a:p>
          </p:txBody>
        </p:sp>
      </p:grpSp>
      <p:grpSp>
        <p:nvGrpSpPr>
          <p:cNvPr id="302243" name="Group 163"/>
          <p:cNvGrpSpPr/>
          <p:nvPr/>
        </p:nvGrpSpPr>
        <p:grpSpPr bwMode="auto">
          <a:xfrm>
            <a:off x="7514493" y="793750"/>
            <a:ext cx="912935" cy="5600700"/>
            <a:chOff x="5128" y="500"/>
            <a:chExt cx="623" cy="3528"/>
          </a:xfrm>
        </p:grpSpPr>
        <p:sp>
          <p:nvSpPr>
            <p:cNvPr id="45074" name="Freeform 146"/>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5" name="Text Box 150"/>
            <p:cNvSpPr txBox="1">
              <a:spLocks noChangeArrowheads="1"/>
            </p:cNvSpPr>
            <p:nvPr/>
          </p:nvSpPr>
          <p:spPr bwMode="auto">
            <a:xfrm>
              <a:off x="5128"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4</a:t>
              </a:r>
              <a:endParaRPr lang="en-US">
                <a:solidFill>
                  <a:srgbClr val="FF0000"/>
                </a:solidFill>
              </a:endParaRPr>
            </a:p>
          </p:txBody>
        </p:sp>
      </p:gr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2262"/>
                                        </p:tgtEl>
                                        <p:attrNameLst>
                                          <p:attrName>style.visibility</p:attrName>
                                        </p:attrNameLst>
                                      </p:cBhvr>
                                      <p:to>
                                        <p:strVal val="visible"/>
                                      </p:to>
                                    </p:set>
                                    <p:animEffect transition="in" filter="wipe(up)">
                                      <p:cBhvr>
                                        <p:cTn id="7" dur="500"/>
                                        <p:tgtEl>
                                          <p:spTgt spid="302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2233"/>
                                        </p:tgtEl>
                                        <p:attrNameLst>
                                          <p:attrName>style.visibility</p:attrName>
                                        </p:attrNameLst>
                                      </p:cBhvr>
                                      <p:to>
                                        <p:strVal val="visible"/>
                                      </p:to>
                                    </p:set>
                                    <p:animEffect transition="in" filter="wipe(up)">
                                      <p:cBhvr>
                                        <p:cTn id="12" dur="500"/>
                                        <p:tgtEl>
                                          <p:spTgt spid="3022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2234"/>
                                        </p:tgtEl>
                                        <p:attrNameLst>
                                          <p:attrName>style.visibility</p:attrName>
                                        </p:attrNameLst>
                                      </p:cBhvr>
                                      <p:to>
                                        <p:strVal val="visible"/>
                                      </p:to>
                                    </p:set>
                                    <p:animEffect transition="in" filter="wipe(up)">
                                      <p:cBhvr>
                                        <p:cTn id="17" dur="500"/>
                                        <p:tgtEl>
                                          <p:spTgt spid="3022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2258"/>
                                        </p:tgtEl>
                                        <p:attrNameLst>
                                          <p:attrName>style.visibility</p:attrName>
                                        </p:attrNameLst>
                                      </p:cBhvr>
                                      <p:to>
                                        <p:strVal val="visible"/>
                                      </p:to>
                                    </p:set>
                                    <p:animEffect transition="in" filter="wipe(up)">
                                      <p:cBhvr>
                                        <p:cTn id="22" dur="500"/>
                                        <p:tgtEl>
                                          <p:spTgt spid="3022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2235"/>
                                        </p:tgtEl>
                                        <p:attrNameLst>
                                          <p:attrName>style.visibility</p:attrName>
                                        </p:attrNameLst>
                                      </p:cBhvr>
                                      <p:to>
                                        <p:strVal val="visible"/>
                                      </p:to>
                                    </p:set>
                                    <p:animEffect transition="in" filter="wipe(up)">
                                      <p:cBhvr>
                                        <p:cTn id="27" dur="500"/>
                                        <p:tgtEl>
                                          <p:spTgt spid="3022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2236"/>
                                        </p:tgtEl>
                                        <p:attrNameLst>
                                          <p:attrName>style.visibility</p:attrName>
                                        </p:attrNameLst>
                                      </p:cBhvr>
                                      <p:to>
                                        <p:strVal val="visible"/>
                                      </p:to>
                                    </p:set>
                                    <p:animEffect transition="in" filter="wipe(up)">
                                      <p:cBhvr>
                                        <p:cTn id="32" dur="500"/>
                                        <p:tgtEl>
                                          <p:spTgt spid="3022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02264"/>
                                        </p:tgtEl>
                                        <p:attrNameLst>
                                          <p:attrName>style.visibility</p:attrName>
                                        </p:attrNameLst>
                                      </p:cBhvr>
                                      <p:to>
                                        <p:strVal val="visible"/>
                                      </p:to>
                                    </p:set>
                                    <p:animEffect transition="in" filter="wipe(up)">
                                      <p:cBhvr>
                                        <p:cTn id="37" dur="500"/>
                                        <p:tgtEl>
                                          <p:spTgt spid="3022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02237"/>
                                        </p:tgtEl>
                                        <p:attrNameLst>
                                          <p:attrName>style.visibility</p:attrName>
                                        </p:attrNameLst>
                                      </p:cBhvr>
                                      <p:to>
                                        <p:strVal val="visible"/>
                                      </p:to>
                                    </p:set>
                                    <p:animEffect transition="in" filter="wipe(up)">
                                      <p:cBhvr>
                                        <p:cTn id="42" dur="500"/>
                                        <p:tgtEl>
                                          <p:spTgt spid="3022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02238"/>
                                        </p:tgtEl>
                                        <p:attrNameLst>
                                          <p:attrName>style.visibility</p:attrName>
                                        </p:attrNameLst>
                                      </p:cBhvr>
                                      <p:to>
                                        <p:strVal val="visible"/>
                                      </p:to>
                                    </p:set>
                                    <p:animEffect transition="in" filter="wipe(up)">
                                      <p:cBhvr>
                                        <p:cTn id="47" dur="500"/>
                                        <p:tgtEl>
                                          <p:spTgt spid="3022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2239"/>
                                        </p:tgtEl>
                                        <p:attrNameLst>
                                          <p:attrName>style.visibility</p:attrName>
                                        </p:attrNameLst>
                                      </p:cBhvr>
                                      <p:to>
                                        <p:strVal val="visible"/>
                                      </p:to>
                                    </p:set>
                                    <p:animEffect transition="in" filter="wipe(up)">
                                      <p:cBhvr>
                                        <p:cTn id="52" dur="500"/>
                                        <p:tgtEl>
                                          <p:spTgt spid="3022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02260"/>
                                        </p:tgtEl>
                                        <p:attrNameLst>
                                          <p:attrName>style.visibility</p:attrName>
                                        </p:attrNameLst>
                                      </p:cBhvr>
                                      <p:to>
                                        <p:strVal val="visible"/>
                                      </p:to>
                                    </p:set>
                                    <p:animEffect transition="in" filter="wipe(up)">
                                      <p:cBhvr>
                                        <p:cTn id="57" dur="500"/>
                                        <p:tgtEl>
                                          <p:spTgt spid="3022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02240"/>
                                        </p:tgtEl>
                                        <p:attrNameLst>
                                          <p:attrName>style.visibility</p:attrName>
                                        </p:attrNameLst>
                                      </p:cBhvr>
                                      <p:to>
                                        <p:strVal val="visible"/>
                                      </p:to>
                                    </p:set>
                                    <p:animEffect transition="in" filter="wipe(up)">
                                      <p:cBhvr>
                                        <p:cTn id="62" dur="500"/>
                                        <p:tgtEl>
                                          <p:spTgt spid="3022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02241"/>
                                        </p:tgtEl>
                                        <p:attrNameLst>
                                          <p:attrName>style.visibility</p:attrName>
                                        </p:attrNameLst>
                                      </p:cBhvr>
                                      <p:to>
                                        <p:strVal val="visible"/>
                                      </p:to>
                                    </p:set>
                                    <p:animEffect transition="in" filter="wipe(up)">
                                      <p:cBhvr>
                                        <p:cTn id="67" dur="500"/>
                                        <p:tgtEl>
                                          <p:spTgt spid="30224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2242"/>
                                        </p:tgtEl>
                                        <p:attrNameLst>
                                          <p:attrName>style.visibility</p:attrName>
                                        </p:attrNameLst>
                                      </p:cBhvr>
                                      <p:to>
                                        <p:strVal val="visible"/>
                                      </p:to>
                                    </p:set>
                                    <p:animEffect transition="in" filter="wipe(up)">
                                      <p:cBhvr>
                                        <p:cTn id="72" dur="500"/>
                                        <p:tgtEl>
                                          <p:spTgt spid="302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302243"/>
                                        </p:tgtEl>
                                        <p:attrNameLst>
                                          <p:attrName>style.visibility</p:attrName>
                                        </p:attrNameLst>
                                      </p:cBhvr>
                                      <p:to>
                                        <p:strVal val="visible"/>
                                      </p:to>
                                    </p:set>
                                    <p:animEffect transition="in" filter="wipe(up)">
                                      <p:cBhvr>
                                        <p:cTn id="77" dur="500"/>
                                        <p:tgtEl>
                                          <p:spTgt spid="302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Paths through code with loops</a:t>
            </a:r>
            <a:endParaRPr lang="en-US"/>
          </a:p>
        </p:txBody>
      </p:sp>
      <p:grpSp>
        <p:nvGrpSpPr>
          <p:cNvPr id="305274" name="Group 122"/>
          <p:cNvGrpSpPr/>
          <p:nvPr/>
        </p:nvGrpSpPr>
        <p:grpSpPr bwMode="auto">
          <a:xfrm>
            <a:off x="1002400" y="2362202"/>
            <a:ext cx="2096965" cy="3673475"/>
            <a:chOff x="387" y="1077"/>
            <a:chExt cx="1431" cy="2314"/>
          </a:xfrm>
          <a:solidFill>
            <a:srgbClr val="92D050"/>
          </a:solidFill>
        </p:grpSpPr>
        <p:sp>
          <p:nvSpPr>
            <p:cNvPr id="46101" name="Line 4"/>
            <p:cNvSpPr>
              <a:spLocks noChangeShapeType="1"/>
            </p:cNvSpPr>
            <p:nvPr/>
          </p:nvSpPr>
          <p:spPr bwMode="invGray">
            <a:xfrm>
              <a:off x="1209" y="2037"/>
              <a:ext cx="0" cy="385"/>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2" name="Line 5"/>
            <p:cNvSpPr>
              <a:spLocks noChangeShapeType="1"/>
            </p:cNvSpPr>
            <p:nvPr/>
          </p:nvSpPr>
          <p:spPr bwMode="invGray">
            <a:xfrm flipH="1">
              <a:off x="1209" y="1641"/>
              <a:ext cx="609"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3" name="Line 6"/>
            <p:cNvSpPr>
              <a:spLocks noChangeShapeType="1"/>
            </p:cNvSpPr>
            <p:nvPr/>
          </p:nvSpPr>
          <p:spPr bwMode="invGray">
            <a:xfrm>
              <a:off x="1209" y="1318"/>
              <a:ext cx="0" cy="554"/>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4" name="Line 7"/>
            <p:cNvSpPr>
              <a:spLocks noChangeShapeType="1"/>
            </p:cNvSpPr>
            <p:nvPr/>
          </p:nvSpPr>
          <p:spPr bwMode="invGray">
            <a:xfrm flipV="1">
              <a:off x="1818" y="1641"/>
              <a:ext cx="0" cy="1005"/>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5" name="Line 8"/>
            <p:cNvSpPr>
              <a:spLocks noChangeShapeType="1"/>
            </p:cNvSpPr>
            <p:nvPr/>
          </p:nvSpPr>
          <p:spPr bwMode="invGray">
            <a:xfrm flipH="1">
              <a:off x="639" y="2634"/>
              <a:ext cx="570"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6" name="Line 104"/>
            <p:cNvSpPr>
              <a:spLocks noChangeShapeType="1"/>
            </p:cNvSpPr>
            <p:nvPr/>
          </p:nvSpPr>
          <p:spPr bwMode="invGray">
            <a:xfrm>
              <a:off x="1381" y="2640"/>
              <a:ext cx="437"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7" name="Rectangle 10"/>
            <p:cNvSpPr>
              <a:spLocks noChangeArrowheads="1"/>
            </p:cNvSpPr>
            <p:nvPr/>
          </p:nvSpPr>
          <p:spPr bwMode="auto">
            <a:xfrm>
              <a:off x="960" y="1077"/>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8" name="Rectangle 11"/>
            <p:cNvSpPr>
              <a:spLocks noChangeArrowheads="1"/>
            </p:cNvSpPr>
            <p:nvPr/>
          </p:nvSpPr>
          <p:spPr bwMode="auto">
            <a:xfrm>
              <a:off x="960" y="1877"/>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nvGrpSpPr>
            <p:cNvPr id="46109" name="Group 105"/>
            <p:cNvGrpSpPr/>
            <p:nvPr/>
          </p:nvGrpSpPr>
          <p:grpSpPr bwMode="auto">
            <a:xfrm>
              <a:off x="387" y="2642"/>
              <a:ext cx="500" cy="749"/>
              <a:chOff x="1564" y="2611"/>
              <a:chExt cx="500" cy="749"/>
            </a:xfrm>
            <a:grpFill/>
          </p:grpSpPr>
          <p:sp>
            <p:nvSpPr>
              <p:cNvPr id="46111" name="Line 9"/>
              <p:cNvSpPr>
                <a:spLocks noChangeShapeType="1"/>
              </p:cNvSpPr>
              <p:nvPr/>
            </p:nvSpPr>
            <p:spPr bwMode="invGray">
              <a:xfrm>
                <a:off x="1813" y="2611"/>
                <a:ext cx="0" cy="424"/>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12" name="Rectangle 12"/>
              <p:cNvSpPr>
                <a:spLocks noChangeArrowheads="1"/>
              </p:cNvSpPr>
              <p:nvPr/>
            </p:nvSpPr>
            <p:spPr bwMode="auto">
              <a:xfrm>
                <a:off x="1564" y="3029"/>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sp>
          <p:nvSpPr>
            <p:cNvPr id="46110" name="AutoShape 13"/>
            <p:cNvSpPr>
              <a:spLocks noChangeArrowheads="1"/>
            </p:cNvSpPr>
            <p:nvPr/>
          </p:nvSpPr>
          <p:spPr bwMode="auto">
            <a:xfrm>
              <a:off x="968" y="2378"/>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grpSp>
      <p:grpSp>
        <p:nvGrpSpPr>
          <p:cNvPr id="305269" name="Group 117"/>
          <p:cNvGrpSpPr/>
          <p:nvPr/>
        </p:nvGrpSpPr>
        <p:grpSpPr bwMode="auto">
          <a:xfrm>
            <a:off x="1159196" y="2362203"/>
            <a:ext cx="986204" cy="3436937"/>
            <a:chOff x="494" y="1077"/>
            <a:chExt cx="673" cy="2165"/>
          </a:xfrm>
        </p:grpSpPr>
        <p:sp>
          <p:nvSpPr>
            <p:cNvPr id="46099" name="Freeform 32"/>
            <p:cNvSpPr/>
            <p:nvPr/>
          </p:nvSpPr>
          <p:spPr bwMode="auto">
            <a:xfrm>
              <a:off x="494" y="1409"/>
              <a:ext cx="595" cy="1833"/>
            </a:xfrm>
            <a:custGeom>
              <a:avLst/>
              <a:gdLst>
                <a:gd name="T0" fmla="*/ 587 w 595"/>
                <a:gd name="T1" fmla="*/ 0 h 1833"/>
                <a:gd name="T2" fmla="*/ 590 w 595"/>
                <a:gd name="T3" fmla="*/ 294 h 1833"/>
                <a:gd name="T4" fmla="*/ 590 w 595"/>
                <a:gd name="T5" fmla="*/ 931 h 1833"/>
                <a:gd name="T6" fmla="*/ 582 w 595"/>
                <a:gd name="T7" fmla="*/ 1083 h 1833"/>
                <a:gd name="T8" fmla="*/ 510 w 595"/>
                <a:gd name="T9" fmla="*/ 1163 h 1833"/>
                <a:gd name="T10" fmla="*/ 374 w 595"/>
                <a:gd name="T11" fmla="*/ 1179 h 1833"/>
                <a:gd name="T12" fmla="*/ 214 w 595"/>
                <a:gd name="T13" fmla="*/ 1179 h 1833"/>
                <a:gd name="T14" fmla="*/ 90 w 595"/>
                <a:gd name="T15" fmla="*/ 1183 h 1833"/>
                <a:gd name="T16" fmla="*/ 14 w 595"/>
                <a:gd name="T17" fmla="*/ 1235 h 1833"/>
                <a:gd name="T18" fmla="*/ 6 w 595"/>
                <a:gd name="T19" fmla="*/ 1379 h 1833"/>
                <a:gd name="T20" fmla="*/ 5 w 595"/>
                <a:gd name="T21" fmla="*/ 1560 h 1833"/>
                <a:gd name="T22" fmla="*/ 5 w 595"/>
                <a:gd name="T23" fmla="*/ 1833 h 18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5" h="1833">
                  <a:moveTo>
                    <a:pt x="587" y="0"/>
                  </a:moveTo>
                  <a:cubicBezTo>
                    <a:pt x="588" y="49"/>
                    <a:pt x="590" y="139"/>
                    <a:pt x="590" y="294"/>
                  </a:cubicBezTo>
                  <a:cubicBezTo>
                    <a:pt x="590" y="449"/>
                    <a:pt x="591" y="800"/>
                    <a:pt x="590" y="931"/>
                  </a:cubicBezTo>
                  <a:cubicBezTo>
                    <a:pt x="589" y="1062"/>
                    <a:pt x="595" y="1044"/>
                    <a:pt x="582" y="1083"/>
                  </a:cubicBezTo>
                  <a:cubicBezTo>
                    <a:pt x="569" y="1122"/>
                    <a:pt x="545" y="1147"/>
                    <a:pt x="510" y="1163"/>
                  </a:cubicBezTo>
                  <a:cubicBezTo>
                    <a:pt x="475" y="1179"/>
                    <a:pt x="423" y="1176"/>
                    <a:pt x="374" y="1179"/>
                  </a:cubicBezTo>
                  <a:cubicBezTo>
                    <a:pt x="325" y="1182"/>
                    <a:pt x="261" y="1178"/>
                    <a:pt x="214" y="1179"/>
                  </a:cubicBezTo>
                  <a:cubicBezTo>
                    <a:pt x="167" y="1180"/>
                    <a:pt x="123" y="1174"/>
                    <a:pt x="90" y="1183"/>
                  </a:cubicBezTo>
                  <a:cubicBezTo>
                    <a:pt x="57" y="1192"/>
                    <a:pt x="28" y="1202"/>
                    <a:pt x="14" y="1235"/>
                  </a:cubicBezTo>
                  <a:cubicBezTo>
                    <a:pt x="0" y="1268"/>
                    <a:pt x="7" y="1325"/>
                    <a:pt x="6" y="1379"/>
                  </a:cubicBezTo>
                  <a:cubicBezTo>
                    <a:pt x="5" y="1433"/>
                    <a:pt x="5" y="1484"/>
                    <a:pt x="5" y="1560"/>
                  </a:cubicBezTo>
                  <a:cubicBezTo>
                    <a:pt x="5" y="1636"/>
                    <a:pt x="5" y="1776"/>
                    <a:pt x="5" y="1833"/>
                  </a:cubicBezTo>
                </a:path>
              </a:pathLst>
            </a:custGeom>
            <a:noFill/>
            <a:ln w="50800" cap="flat" cmpd="sng">
              <a:solidFill>
                <a:srgbClr val="00CC6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0" name="Text Box 33"/>
            <p:cNvSpPr txBox="1">
              <a:spLocks noChangeArrowheads="1"/>
            </p:cNvSpPr>
            <p:nvPr/>
          </p:nvSpPr>
          <p:spPr bwMode="auto">
            <a:xfrm>
              <a:off x="904"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5270" name="Group 118"/>
          <p:cNvGrpSpPr/>
          <p:nvPr/>
        </p:nvGrpSpPr>
        <p:grpSpPr bwMode="auto">
          <a:xfrm>
            <a:off x="1257377" y="2362202"/>
            <a:ext cx="1792165" cy="3427412"/>
            <a:chOff x="561" y="1077"/>
            <a:chExt cx="1223" cy="2159"/>
          </a:xfrm>
        </p:grpSpPr>
        <p:sp>
          <p:nvSpPr>
            <p:cNvPr id="46097" name="Freeform 107"/>
            <p:cNvSpPr/>
            <p:nvPr/>
          </p:nvSpPr>
          <p:spPr bwMode="auto">
            <a:xfrm>
              <a:off x="561" y="1428"/>
              <a:ext cx="1223" cy="1808"/>
            </a:xfrm>
            <a:custGeom>
              <a:avLst/>
              <a:gdLst>
                <a:gd name="T0" fmla="*/ 607 w 1223"/>
                <a:gd name="T1" fmla="*/ 0 h 1808"/>
                <a:gd name="T2" fmla="*/ 623 w 1223"/>
                <a:gd name="T3" fmla="*/ 988 h 1808"/>
                <a:gd name="T4" fmla="*/ 635 w 1223"/>
                <a:gd name="T5" fmla="*/ 1092 h 1808"/>
                <a:gd name="T6" fmla="*/ 703 w 1223"/>
                <a:gd name="T7" fmla="*/ 1172 h 1808"/>
                <a:gd name="T8" fmla="*/ 851 w 1223"/>
                <a:gd name="T9" fmla="*/ 1176 h 1808"/>
                <a:gd name="T10" fmla="*/ 1043 w 1223"/>
                <a:gd name="T11" fmla="*/ 1180 h 1808"/>
                <a:gd name="T12" fmla="*/ 1171 w 1223"/>
                <a:gd name="T13" fmla="*/ 1112 h 1808"/>
                <a:gd name="T14" fmla="*/ 1211 w 1223"/>
                <a:gd name="T15" fmla="*/ 976 h 1808"/>
                <a:gd name="T16" fmla="*/ 1219 w 1223"/>
                <a:gd name="T17" fmla="*/ 388 h 1808"/>
                <a:gd name="T18" fmla="*/ 1187 w 1223"/>
                <a:gd name="T19" fmla="*/ 272 h 1808"/>
                <a:gd name="T20" fmla="*/ 1079 w 1223"/>
                <a:gd name="T21" fmla="*/ 224 h 1808"/>
                <a:gd name="T22" fmla="*/ 831 w 1223"/>
                <a:gd name="T23" fmla="*/ 224 h 1808"/>
                <a:gd name="T24" fmla="*/ 715 w 1223"/>
                <a:gd name="T25" fmla="*/ 268 h 1808"/>
                <a:gd name="T26" fmla="*/ 691 w 1223"/>
                <a:gd name="T27" fmla="*/ 396 h 1808"/>
                <a:gd name="T28" fmla="*/ 695 w 1223"/>
                <a:gd name="T29" fmla="*/ 1032 h 1808"/>
                <a:gd name="T30" fmla="*/ 663 w 1223"/>
                <a:gd name="T31" fmla="*/ 1196 h 1808"/>
                <a:gd name="T32" fmla="*/ 551 w 1223"/>
                <a:gd name="T33" fmla="*/ 1244 h 1808"/>
                <a:gd name="T34" fmla="*/ 219 w 1223"/>
                <a:gd name="T35" fmla="*/ 1240 h 1808"/>
                <a:gd name="T36" fmla="*/ 35 w 1223"/>
                <a:gd name="T37" fmla="*/ 1260 h 1808"/>
                <a:gd name="T38" fmla="*/ 11 w 1223"/>
                <a:gd name="T39" fmla="*/ 1364 h 1808"/>
                <a:gd name="T40" fmla="*/ 11 w 1223"/>
                <a:gd name="T41" fmla="*/ 1808 h 18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23" h="1808">
                  <a:moveTo>
                    <a:pt x="607" y="0"/>
                  </a:moveTo>
                  <a:cubicBezTo>
                    <a:pt x="610" y="165"/>
                    <a:pt x="618" y="806"/>
                    <a:pt x="623" y="988"/>
                  </a:cubicBezTo>
                  <a:cubicBezTo>
                    <a:pt x="628" y="1170"/>
                    <a:pt x="622" y="1061"/>
                    <a:pt x="635" y="1092"/>
                  </a:cubicBezTo>
                  <a:cubicBezTo>
                    <a:pt x="648" y="1123"/>
                    <a:pt x="667" y="1158"/>
                    <a:pt x="703" y="1172"/>
                  </a:cubicBezTo>
                  <a:cubicBezTo>
                    <a:pt x="739" y="1186"/>
                    <a:pt x="794" y="1175"/>
                    <a:pt x="851" y="1176"/>
                  </a:cubicBezTo>
                  <a:cubicBezTo>
                    <a:pt x="908" y="1177"/>
                    <a:pt x="990" y="1191"/>
                    <a:pt x="1043" y="1180"/>
                  </a:cubicBezTo>
                  <a:cubicBezTo>
                    <a:pt x="1096" y="1169"/>
                    <a:pt x="1143" y="1146"/>
                    <a:pt x="1171" y="1112"/>
                  </a:cubicBezTo>
                  <a:cubicBezTo>
                    <a:pt x="1199" y="1078"/>
                    <a:pt x="1203" y="1097"/>
                    <a:pt x="1211" y="976"/>
                  </a:cubicBezTo>
                  <a:cubicBezTo>
                    <a:pt x="1219" y="855"/>
                    <a:pt x="1223" y="505"/>
                    <a:pt x="1219" y="388"/>
                  </a:cubicBezTo>
                  <a:cubicBezTo>
                    <a:pt x="1215" y="271"/>
                    <a:pt x="1210" y="299"/>
                    <a:pt x="1187" y="272"/>
                  </a:cubicBezTo>
                  <a:cubicBezTo>
                    <a:pt x="1164" y="245"/>
                    <a:pt x="1138" y="232"/>
                    <a:pt x="1079" y="224"/>
                  </a:cubicBezTo>
                  <a:cubicBezTo>
                    <a:pt x="1020" y="216"/>
                    <a:pt x="892" y="217"/>
                    <a:pt x="831" y="224"/>
                  </a:cubicBezTo>
                  <a:cubicBezTo>
                    <a:pt x="770" y="231"/>
                    <a:pt x="738" y="239"/>
                    <a:pt x="715" y="268"/>
                  </a:cubicBezTo>
                  <a:cubicBezTo>
                    <a:pt x="692" y="297"/>
                    <a:pt x="694" y="269"/>
                    <a:pt x="691" y="396"/>
                  </a:cubicBezTo>
                  <a:cubicBezTo>
                    <a:pt x="688" y="523"/>
                    <a:pt x="700" y="899"/>
                    <a:pt x="695" y="1032"/>
                  </a:cubicBezTo>
                  <a:cubicBezTo>
                    <a:pt x="690" y="1165"/>
                    <a:pt x="687" y="1161"/>
                    <a:pt x="663" y="1196"/>
                  </a:cubicBezTo>
                  <a:cubicBezTo>
                    <a:pt x="639" y="1231"/>
                    <a:pt x="625" y="1237"/>
                    <a:pt x="551" y="1244"/>
                  </a:cubicBezTo>
                  <a:cubicBezTo>
                    <a:pt x="477" y="1251"/>
                    <a:pt x="305" y="1237"/>
                    <a:pt x="219" y="1240"/>
                  </a:cubicBezTo>
                  <a:cubicBezTo>
                    <a:pt x="133" y="1243"/>
                    <a:pt x="70" y="1239"/>
                    <a:pt x="35" y="1260"/>
                  </a:cubicBezTo>
                  <a:cubicBezTo>
                    <a:pt x="0" y="1281"/>
                    <a:pt x="15" y="1273"/>
                    <a:pt x="11" y="1364"/>
                  </a:cubicBezTo>
                  <a:cubicBezTo>
                    <a:pt x="7" y="1455"/>
                    <a:pt x="11" y="1716"/>
                    <a:pt x="11" y="1808"/>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098" name="Text Box 109"/>
            <p:cNvSpPr txBox="1">
              <a:spLocks noChangeArrowheads="1"/>
            </p:cNvSpPr>
            <p:nvPr/>
          </p:nvSpPr>
          <p:spPr bwMode="auto">
            <a:xfrm>
              <a:off x="1085"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5271" name="Group 119"/>
          <p:cNvGrpSpPr/>
          <p:nvPr/>
        </p:nvGrpSpPr>
        <p:grpSpPr bwMode="auto">
          <a:xfrm>
            <a:off x="1446412" y="2362202"/>
            <a:ext cx="1534258" cy="3402012"/>
            <a:chOff x="690" y="1077"/>
            <a:chExt cx="1047" cy="2143"/>
          </a:xfrm>
        </p:grpSpPr>
        <p:sp>
          <p:nvSpPr>
            <p:cNvPr id="46095" name="Freeform 108"/>
            <p:cNvSpPr/>
            <p:nvPr/>
          </p:nvSpPr>
          <p:spPr bwMode="auto">
            <a:xfrm>
              <a:off x="690" y="1428"/>
              <a:ext cx="1047" cy="1792"/>
            </a:xfrm>
            <a:custGeom>
              <a:avLst/>
              <a:gdLst>
                <a:gd name="T0" fmla="*/ 630 w 1047"/>
                <a:gd name="T1" fmla="*/ 0 h 1792"/>
                <a:gd name="T2" fmla="*/ 634 w 1047"/>
                <a:gd name="T3" fmla="*/ 980 h 1792"/>
                <a:gd name="T4" fmla="*/ 670 w 1047"/>
                <a:gd name="T5" fmla="*/ 1104 h 1792"/>
                <a:gd name="T6" fmla="*/ 742 w 1047"/>
                <a:gd name="T7" fmla="*/ 1124 h 1792"/>
                <a:gd name="T8" fmla="*/ 954 w 1047"/>
                <a:gd name="T9" fmla="*/ 1108 h 1792"/>
                <a:gd name="T10" fmla="*/ 1030 w 1047"/>
                <a:gd name="T11" fmla="*/ 1048 h 1792"/>
                <a:gd name="T12" fmla="*/ 1038 w 1047"/>
                <a:gd name="T13" fmla="*/ 912 h 1792"/>
                <a:gd name="T14" fmla="*/ 1046 w 1047"/>
                <a:gd name="T15" fmla="*/ 396 h 1792"/>
                <a:gd name="T16" fmla="*/ 1034 w 1047"/>
                <a:gd name="T17" fmla="*/ 316 h 1792"/>
                <a:gd name="T18" fmla="*/ 978 w 1047"/>
                <a:gd name="T19" fmla="*/ 272 h 1792"/>
                <a:gd name="T20" fmla="*/ 762 w 1047"/>
                <a:gd name="T21" fmla="*/ 272 h 1792"/>
                <a:gd name="T22" fmla="*/ 698 w 1047"/>
                <a:gd name="T23" fmla="*/ 308 h 1792"/>
                <a:gd name="T24" fmla="*/ 674 w 1047"/>
                <a:gd name="T25" fmla="*/ 392 h 1792"/>
                <a:gd name="T26" fmla="*/ 678 w 1047"/>
                <a:gd name="T27" fmla="*/ 976 h 1792"/>
                <a:gd name="T28" fmla="*/ 706 w 1047"/>
                <a:gd name="T29" fmla="*/ 1044 h 1792"/>
                <a:gd name="T30" fmla="*/ 778 w 1047"/>
                <a:gd name="T31" fmla="*/ 1072 h 1792"/>
                <a:gd name="T32" fmla="*/ 914 w 1047"/>
                <a:gd name="T33" fmla="*/ 1064 h 1792"/>
                <a:gd name="T34" fmla="*/ 974 w 1047"/>
                <a:gd name="T35" fmla="*/ 1032 h 1792"/>
                <a:gd name="T36" fmla="*/ 982 w 1047"/>
                <a:gd name="T37" fmla="*/ 892 h 1792"/>
                <a:gd name="T38" fmla="*/ 1002 w 1047"/>
                <a:gd name="T39" fmla="*/ 704 h 1792"/>
                <a:gd name="T40" fmla="*/ 998 w 1047"/>
                <a:gd name="T41" fmla="*/ 428 h 1792"/>
                <a:gd name="T42" fmla="*/ 998 w 1047"/>
                <a:gd name="T43" fmla="*/ 352 h 1792"/>
                <a:gd name="T44" fmla="*/ 942 w 1047"/>
                <a:gd name="T45" fmla="*/ 316 h 1792"/>
                <a:gd name="T46" fmla="*/ 802 w 1047"/>
                <a:gd name="T47" fmla="*/ 316 h 1792"/>
                <a:gd name="T48" fmla="*/ 734 w 1047"/>
                <a:gd name="T49" fmla="*/ 352 h 1792"/>
                <a:gd name="T50" fmla="*/ 730 w 1047"/>
                <a:gd name="T51" fmla="*/ 448 h 1792"/>
                <a:gd name="T52" fmla="*/ 734 w 1047"/>
                <a:gd name="T53" fmla="*/ 776 h 1792"/>
                <a:gd name="T54" fmla="*/ 730 w 1047"/>
                <a:gd name="T55" fmla="*/ 1132 h 1792"/>
                <a:gd name="T56" fmla="*/ 650 w 1047"/>
                <a:gd name="T57" fmla="*/ 1248 h 1792"/>
                <a:gd name="T58" fmla="*/ 518 w 1047"/>
                <a:gd name="T59" fmla="*/ 1304 h 1792"/>
                <a:gd name="T60" fmla="*/ 198 w 1047"/>
                <a:gd name="T61" fmla="*/ 1308 h 1792"/>
                <a:gd name="T62" fmla="*/ 50 w 1047"/>
                <a:gd name="T63" fmla="*/ 1332 h 1792"/>
                <a:gd name="T64" fmla="*/ 6 w 1047"/>
                <a:gd name="T65" fmla="*/ 1448 h 1792"/>
                <a:gd name="T66" fmla="*/ 14 w 1047"/>
                <a:gd name="T67" fmla="*/ 1792 h 17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47" h="1792">
                  <a:moveTo>
                    <a:pt x="630" y="0"/>
                  </a:moveTo>
                  <a:cubicBezTo>
                    <a:pt x="631" y="163"/>
                    <a:pt x="627" y="796"/>
                    <a:pt x="634" y="980"/>
                  </a:cubicBezTo>
                  <a:cubicBezTo>
                    <a:pt x="641" y="1164"/>
                    <a:pt x="652" y="1080"/>
                    <a:pt x="670" y="1104"/>
                  </a:cubicBezTo>
                  <a:cubicBezTo>
                    <a:pt x="688" y="1128"/>
                    <a:pt x="695" y="1123"/>
                    <a:pt x="742" y="1124"/>
                  </a:cubicBezTo>
                  <a:cubicBezTo>
                    <a:pt x="789" y="1125"/>
                    <a:pt x="906" y="1121"/>
                    <a:pt x="954" y="1108"/>
                  </a:cubicBezTo>
                  <a:cubicBezTo>
                    <a:pt x="1002" y="1095"/>
                    <a:pt x="1016" y="1081"/>
                    <a:pt x="1030" y="1048"/>
                  </a:cubicBezTo>
                  <a:cubicBezTo>
                    <a:pt x="1044" y="1015"/>
                    <a:pt x="1035" y="1021"/>
                    <a:pt x="1038" y="912"/>
                  </a:cubicBezTo>
                  <a:cubicBezTo>
                    <a:pt x="1041" y="803"/>
                    <a:pt x="1047" y="495"/>
                    <a:pt x="1046" y="396"/>
                  </a:cubicBezTo>
                  <a:cubicBezTo>
                    <a:pt x="1045" y="297"/>
                    <a:pt x="1045" y="337"/>
                    <a:pt x="1034" y="316"/>
                  </a:cubicBezTo>
                  <a:cubicBezTo>
                    <a:pt x="1023" y="295"/>
                    <a:pt x="1023" y="279"/>
                    <a:pt x="978" y="272"/>
                  </a:cubicBezTo>
                  <a:cubicBezTo>
                    <a:pt x="933" y="265"/>
                    <a:pt x="809" y="266"/>
                    <a:pt x="762" y="272"/>
                  </a:cubicBezTo>
                  <a:cubicBezTo>
                    <a:pt x="715" y="278"/>
                    <a:pt x="713" y="288"/>
                    <a:pt x="698" y="308"/>
                  </a:cubicBezTo>
                  <a:cubicBezTo>
                    <a:pt x="683" y="328"/>
                    <a:pt x="677" y="281"/>
                    <a:pt x="674" y="392"/>
                  </a:cubicBezTo>
                  <a:cubicBezTo>
                    <a:pt x="671" y="503"/>
                    <a:pt x="673" y="867"/>
                    <a:pt x="678" y="976"/>
                  </a:cubicBezTo>
                  <a:cubicBezTo>
                    <a:pt x="683" y="1085"/>
                    <a:pt x="689" y="1028"/>
                    <a:pt x="706" y="1044"/>
                  </a:cubicBezTo>
                  <a:cubicBezTo>
                    <a:pt x="723" y="1060"/>
                    <a:pt x="743" y="1069"/>
                    <a:pt x="778" y="1072"/>
                  </a:cubicBezTo>
                  <a:cubicBezTo>
                    <a:pt x="813" y="1075"/>
                    <a:pt x="881" y="1071"/>
                    <a:pt x="914" y="1064"/>
                  </a:cubicBezTo>
                  <a:cubicBezTo>
                    <a:pt x="947" y="1057"/>
                    <a:pt x="963" y="1061"/>
                    <a:pt x="974" y="1032"/>
                  </a:cubicBezTo>
                  <a:cubicBezTo>
                    <a:pt x="985" y="1003"/>
                    <a:pt x="977" y="947"/>
                    <a:pt x="982" y="892"/>
                  </a:cubicBezTo>
                  <a:cubicBezTo>
                    <a:pt x="987" y="837"/>
                    <a:pt x="999" y="781"/>
                    <a:pt x="1002" y="704"/>
                  </a:cubicBezTo>
                  <a:cubicBezTo>
                    <a:pt x="1005" y="627"/>
                    <a:pt x="999" y="487"/>
                    <a:pt x="998" y="428"/>
                  </a:cubicBezTo>
                  <a:cubicBezTo>
                    <a:pt x="997" y="369"/>
                    <a:pt x="1007" y="371"/>
                    <a:pt x="998" y="352"/>
                  </a:cubicBezTo>
                  <a:cubicBezTo>
                    <a:pt x="989" y="333"/>
                    <a:pt x="975" y="322"/>
                    <a:pt x="942" y="316"/>
                  </a:cubicBezTo>
                  <a:cubicBezTo>
                    <a:pt x="909" y="310"/>
                    <a:pt x="837" y="310"/>
                    <a:pt x="802" y="316"/>
                  </a:cubicBezTo>
                  <a:cubicBezTo>
                    <a:pt x="767" y="322"/>
                    <a:pt x="746" y="330"/>
                    <a:pt x="734" y="352"/>
                  </a:cubicBezTo>
                  <a:cubicBezTo>
                    <a:pt x="722" y="374"/>
                    <a:pt x="730" y="377"/>
                    <a:pt x="730" y="448"/>
                  </a:cubicBezTo>
                  <a:cubicBezTo>
                    <a:pt x="730" y="519"/>
                    <a:pt x="734" y="662"/>
                    <a:pt x="734" y="776"/>
                  </a:cubicBezTo>
                  <a:cubicBezTo>
                    <a:pt x="734" y="890"/>
                    <a:pt x="744" y="1053"/>
                    <a:pt x="730" y="1132"/>
                  </a:cubicBezTo>
                  <a:cubicBezTo>
                    <a:pt x="716" y="1211"/>
                    <a:pt x="685" y="1219"/>
                    <a:pt x="650" y="1248"/>
                  </a:cubicBezTo>
                  <a:cubicBezTo>
                    <a:pt x="615" y="1277"/>
                    <a:pt x="593" y="1294"/>
                    <a:pt x="518" y="1304"/>
                  </a:cubicBezTo>
                  <a:cubicBezTo>
                    <a:pt x="443" y="1314"/>
                    <a:pt x="276" y="1303"/>
                    <a:pt x="198" y="1308"/>
                  </a:cubicBezTo>
                  <a:cubicBezTo>
                    <a:pt x="120" y="1313"/>
                    <a:pt x="82" y="1309"/>
                    <a:pt x="50" y="1332"/>
                  </a:cubicBezTo>
                  <a:cubicBezTo>
                    <a:pt x="18" y="1355"/>
                    <a:pt x="12" y="1371"/>
                    <a:pt x="6" y="1448"/>
                  </a:cubicBezTo>
                  <a:cubicBezTo>
                    <a:pt x="0" y="1525"/>
                    <a:pt x="12" y="1720"/>
                    <a:pt x="14" y="1792"/>
                  </a:cubicBezTo>
                </a:path>
              </a:pathLst>
            </a:custGeom>
            <a:noFill/>
            <a:ln w="50800" cap="flat" cmpd="sng">
              <a:solidFill>
                <a:schemeClr val="fo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096" name="Text Box 110"/>
            <p:cNvSpPr txBox="1">
              <a:spLocks noChangeArrowheads="1"/>
            </p:cNvSpPr>
            <p:nvPr/>
          </p:nvSpPr>
          <p:spPr bwMode="auto">
            <a:xfrm>
              <a:off x="1251"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85DFD0"/>
                  </a:solidFill>
                </a:rPr>
                <a:t>3</a:t>
              </a:r>
              <a:endParaRPr lang="en-US">
                <a:solidFill>
                  <a:srgbClr val="85DFD0"/>
                </a:solidFill>
              </a:endParaRPr>
            </a:p>
          </p:txBody>
        </p:sp>
      </p:grpSp>
      <p:grpSp>
        <p:nvGrpSpPr>
          <p:cNvPr id="305272" name="Group 120"/>
          <p:cNvGrpSpPr/>
          <p:nvPr/>
        </p:nvGrpSpPr>
        <p:grpSpPr bwMode="auto">
          <a:xfrm>
            <a:off x="2636304" y="2362200"/>
            <a:ext cx="2398835" cy="523874"/>
            <a:chOff x="1502" y="1077"/>
            <a:chExt cx="1637" cy="330"/>
          </a:xfrm>
        </p:grpSpPr>
        <p:sp>
          <p:nvSpPr>
            <p:cNvPr id="46090" name="Text Box 111"/>
            <p:cNvSpPr txBox="1">
              <a:spLocks noChangeArrowheads="1"/>
            </p:cNvSpPr>
            <p:nvPr/>
          </p:nvSpPr>
          <p:spPr bwMode="auto">
            <a:xfrm>
              <a:off x="1502"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4</a:t>
              </a:r>
              <a:endParaRPr lang="en-US">
                <a:solidFill>
                  <a:srgbClr val="FF0000"/>
                </a:solidFill>
              </a:endParaRPr>
            </a:p>
          </p:txBody>
        </p:sp>
        <p:sp>
          <p:nvSpPr>
            <p:cNvPr id="46091" name="Text Box 112"/>
            <p:cNvSpPr txBox="1">
              <a:spLocks noChangeArrowheads="1"/>
            </p:cNvSpPr>
            <p:nvPr/>
          </p:nvSpPr>
          <p:spPr bwMode="auto">
            <a:xfrm>
              <a:off x="1753"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5</a:t>
              </a:r>
              <a:endParaRPr lang="en-US">
                <a:solidFill>
                  <a:srgbClr val="FF0000"/>
                </a:solidFill>
              </a:endParaRPr>
            </a:p>
          </p:txBody>
        </p:sp>
        <p:sp>
          <p:nvSpPr>
            <p:cNvPr id="46092" name="Text Box 113"/>
            <p:cNvSpPr txBox="1">
              <a:spLocks noChangeArrowheads="1"/>
            </p:cNvSpPr>
            <p:nvPr/>
          </p:nvSpPr>
          <p:spPr bwMode="auto">
            <a:xfrm>
              <a:off x="2004"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6</a:t>
              </a:r>
              <a:endParaRPr lang="en-US">
                <a:solidFill>
                  <a:srgbClr val="FF0000"/>
                </a:solidFill>
              </a:endParaRPr>
            </a:p>
          </p:txBody>
        </p:sp>
        <p:sp>
          <p:nvSpPr>
            <p:cNvPr id="46093" name="Text Box 114"/>
            <p:cNvSpPr txBox="1">
              <a:spLocks noChangeArrowheads="1"/>
            </p:cNvSpPr>
            <p:nvPr/>
          </p:nvSpPr>
          <p:spPr bwMode="auto">
            <a:xfrm>
              <a:off x="2256"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7</a:t>
              </a:r>
              <a:endParaRPr lang="en-US">
                <a:solidFill>
                  <a:srgbClr val="FF0000"/>
                </a:solidFill>
              </a:endParaRPr>
            </a:p>
          </p:txBody>
        </p:sp>
        <p:sp>
          <p:nvSpPr>
            <p:cNvPr id="46094" name="Text Box 115"/>
            <p:cNvSpPr txBox="1">
              <a:spLocks noChangeArrowheads="1"/>
            </p:cNvSpPr>
            <p:nvPr/>
          </p:nvSpPr>
          <p:spPr bwMode="auto">
            <a:xfrm>
              <a:off x="2496" y="1077"/>
              <a:ext cx="6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8 ….</a:t>
              </a:r>
              <a:endParaRPr lang="en-US">
                <a:solidFill>
                  <a:srgbClr val="FF0000"/>
                </a:solidFill>
              </a:endParaRPr>
            </a:p>
          </p:txBody>
        </p:sp>
      </p:grpSp>
      <p:sp>
        <p:nvSpPr>
          <p:cNvPr id="305268" name="Text Box 116"/>
          <p:cNvSpPr txBox="1">
            <a:spLocks noChangeArrowheads="1"/>
          </p:cNvSpPr>
          <p:nvPr/>
        </p:nvSpPr>
        <p:spPr bwMode="auto">
          <a:xfrm>
            <a:off x="4444589" y="3548065"/>
            <a:ext cx="37850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solidFill>
                  <a:prstClr val="black"/>
                </a:solidFill>
              </a:rPr>
              <a:t>for as many times as it</a:t>
            </a:r>
            <a:endParaRPr lang="en-GB">
              <a:solidFill>
                <a:prstClr val="black"/>
              </a:solidFill>
            </a:endParaRPr>
          </a:p>
          <a:p>
            <a:r>
              <a:rPr lang="en-GB">
                <a:solidFill>
                  <a:prstClr val="black"/>
                </a:solidFill>
              </a:rPr>
              <a:t>is possible to go round</a:t>
            </a:r>
            <a:endParaRPr lang="en-GB">
              <a:solidFill>
                <a:prstClr val="black"/>
              </a:solidFill>
            </a:endParaRPr>
          </a:p>
          <a:p>
            <a:r>
              <a:rPr lang="en-GB">
                <a:solidFill>
                  <a:prstClr val="black"/>
                </a:solidFill>
              </a:rPr>
              <a:t>the loop (this can be</a:t>
            </a:r>
            <a:endParaRPr lang="en-GB">
              <a:solidFill>
                <a:prstClr val="black"/>
              </a:solidFill>
            </a:endParaRPr>
          </a:p>
          <a:p>
            <a:r>
              <a:rPr lang="en-GB">
                <a:solidFill>
                  <a:prstClr val="black"/>
                </a:solidFill>
              </a:rPr>
              <a:t>unlimited, i.e. infinite)</a:t>
            </a:r>
            <a:endParaRPr lang="en-GB">
              <a:solidFill>
                <a:prstClr val="black"/>
              </a:solidFill>
            </a:endParaRPr>
          </a:p>
        </p:txBody>
      </p:sp>
      <p:sp>
        <p:nvSpPr>
          <p:cNvPr id="305273" name="Line 121"/>
          <p:cNvSpPr>
            <a:spLocks noChangeShapeType="1"/>
          </p:cNvSpPr>
          <p:nvPr/>
        </p:nvSpPr>
        <p:spPr bwMode="auto">
          <a:xfrm flipH="1" flipV="1">
            <a:off x="4655604" y="2862264"/>
            <a:ext cx="281354" cy="68580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5274"/>
                                        </p:tgtEl>
                                        <p:attrNameLst>
                                          <p:attrName>style.visibility</p:attrName>
                                        </p:attrNameLst>
                                      </p:cBhvr>
                                      <p:to>
                                        <p:strVal val="visible"/>
                                      </p:to>
                                    </p:set>
                                    <p:animEffect transition="in" filter="wipe(up)">
                                      <p:cBhvr>
                                        <p:cTn id="7" dur="500"/>
                                        <p:tgtEl>
                                          <p:spTgt spid="305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5269"/>
                                        </p:tgtEl>
                                        <p:attrNameLst>
                                          <p:attrName>style.visibility</p:attrName>
                                        </p:attrNameLst>
                                      </p:cBhvr>
                                      <p:to>
                                        <p:strVal val="visible"/>
                                      </p:to>
                                    </p:set>
                                    <p:animEffect transition="in" filter="wipe(up)">
                                      <p:cBhvr>
                                        <p:cTn id="12" dur="500"/>
                                        <p:tgtEl>
                                          <p:spTgt spid="3052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5270"/>
                                        </p:tgtEl>
                                        <p:attrNameLst>
                                          <p:attrName>style.visibility</p:attrName>
                                        </p:attrNameLst>
                                      </p:cBhvr>
                                      <p:to>
                                        <p:strVal val="visible"/>
                                      </p:to>
                                    </p:set>
                                    <p:animEffect transition="in" filter="wipe(up)">
                                      <p:cBhvr>
                                        <p:cTn id="17" dur="500"/>
                                        <p:tgtEl>
                                          <p:spTgt spid="3052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5271"/>
                                        </p:tgtEl>
                                        <p:attrNameLst>
                                          <p:attrName>style.visibility</p:attrName>
                                        </p:attrNameLst>
                                      </p:cBhvr>
                                      <p:to>
                                        <p:strVal val="visible"/>
                                      </p:to>
                                    </p:set>
                                    <p:animEffect transition="in" filter="wipe(up)">
                                      <p:cBhvr>
                                        <p:cTn id="22" dur="500"/>
                                        <p:tgtEl>
                                          <p:spTgt spid="3052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5272"/>
                                        </p:tgtEl>
                                        <p:attrNameLst>
                                          <p:attrName>style.visibility</p:attrName>
                                        </p:attrNameLst>
                                      </p:cBhvr>
                                      <p:to>
                                        <p:strVal val="visible"/>
                                      </p:to>
                                    </p:set>
                                    <p:animEffect transition="in" filter="wipe(left)">
                                      <p:cBhvr>
                                        <p:cTn id="27" dur="500"/>
                                        <p:tgtEl>
                                          <p:spTgt spid="30527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05268"/>
                                        </p:tgtEl>
                                        <p:attrNameLst>
                                          <p:attrName>style.visibility</p:attrName>
                                        </p:attrNameLst>
                                      </p:cBhvr>
                                      <p:to>
                                        <p:strVal val="visible"/>
                                      </p:to>
                                    </p:set>
                                    <p:animEffect transition="in" filter="wipe(left)">
                                      <p:cBhvr>
                                        <p:cTn id="31" dur="500"/>
                                        <p:tgtEl>
                                          <p:spTgt spid="305268"/>
                                        </p:tgtEl>
                                      </p:cBhvr>
                                    </p:animEffect>
                                  </p:childTnLst>
                                </p:cTn>
                              </p:par>
                            </p:childTnLst>
                          </p:cTn>
                        </p:par>
                        <p:par>
                          <p:cTn id="32" fill="hold">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305273"/>
                                        </p:tgtEl>
                                        <p:attrNameLst>
                                          <p:attrName>style.visibility</p:attrName>
                                        </p:attrNameLst>
                                      </p:cBhvr>
                                      <p:to>
                                        <p:strVal val="visible"/>
                                      </p:to>
                                    </p:set>
                                    <p:animEffect transition="in" filter="wipe(right)">
                                      <p:cBhvr>
                                        <p:cTn id="35" dur="500"/>
                                        <p:tgtEl>
                                          <p:spTgt spid="305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68" grpId="0" autoUpdateAnimBg="0"/>
      <p:bldP spid="30527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 box techniques - Advantages</a:t>
            </a:r>
            <a:endParaRPr lang="en-US"/>
          </a:p>
        </p:txBody>
      </p:sp>
      <p:sp>
        <p:nvSpPr>
          <p:cNvPr id="3" name="Content Placeholder 2"/>
          <p:cNvSpPr>
            <a:spLocks noGrp="1"/>
          </p:cNvSpPr>
          <p:nvPr>
            <p:ph idx="1"/>
          </p:nvPr>
        </p:nvSpPr>
        <p:spPr/>
        <p:txBody>
          <a:bodyPr/>
          <a:lstStyle/>
          <a:p>
            <a:r>
              <a:rPr lang="en-US"/>
              <a:t>It permits direct checking of processing paths and algorithms</a:t>
            </a:r>
            <a:endParaRPr lang="en-US"/>
          </a:p>
          <a:p>
            <a:r>
              <a:rPr lang="en-US"/>
              <a:t>It provides line coverage follow-up that delivers lists of lines of code that have not yet been executed</a:t>
            </a:r>
            <a:endParaRPr lang="en-US"/>
          </a:p>
          <a:p>
            <a:r>
              <a:rPr lang="en-US"/>
              <a:t>It is capable of testing the quality of coding work</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White box techniques - Disadvantages</a:t>
            </a:r>
            <a:endParaRPr lang="en-US"/>
          </a:p>
        </p:txBody>
      </p:sp>
      <p:sp>
        <p:nvSpPr>
          <p:cNvPr id="3" name="Content Placeholder 2"/>
          <p:cNvSpPr>
            <a:spLocks noGrp="1"/>
          </p:cNvSpPr>
          <p:nvPr>
            <p:ph idx="1"/>
          </p:nvPr>
        </p:nvSpPr>
        <p:spPr/>
        <p:txBody>
          <a:bodyPr/>
          <a:lstStyle/>
          <a:p>
            <a:r>
              <a:rPr lang="en-US"/>
              <a:t>It requires vast resources, much above those required for black box testing</a:t>
            </a:r>
            <a:endParaRPr lang="en-US"/>
          </a:p>
          <a:p>
            <a:r>
              <a:rPr lang="en-US"/>
              <a:t>It cannot test the performance of software  in terms of availability, reliability, stress, etc.</a:t>
            </a:r>
            <a:endParaRPr lang="en-US"/>
          </a:p>
          <a:p>
            <a:r>
              <a:rPr lang="en-US"/>
              <a:t>The tester must have sufficient programming skill to understand the code and its control flow</a:t>
            </a:r>
            <a:endParaRPr lang="en-US"/>
          </a:p>
          <a:p>
            <a:r>
              <a:rPr lang="en-US"/>
              <a:t>Control flow testing can be very time consuming because of all the modules and basis paths that comprise a system</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50292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0352"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GB"/>
              <a:t>Non-systematic test techniques</a:t>
            </a:r>
            <a:endParaRPr lang="en-GB"/>
          </a:p>
        </p:txBody>
      </p:sp>
      <p:sp>
        <p:nvSpPr>
          <p:cNvPr id="54275" name="Rectangle 3"/>
          <p:cNvSpPr>
            <a:spLocks noGrp="1" noChangeArrowheads="1"/>
          </p:cNvSpPr>
          <p:nvPr>
            <p:ph type="body" idx="1"/>
          </p:nvPr>
        </p:nvSpPr>
        <p:spPr>
          <a:noFill/>
        </p:spPr>
        <p:txBody>
          <a:bodyPr/>
          <a:lstStyle/>
          <a:p>
            <a:r>
              <a:rPr lang="en-US"/>
              <a:t>Based on a person's knowledge, experience, imagination and intuition</a:t>
            </a:r>
            <a:endParaRPr lang="en-US"/>
          </a:p>
          <a:p>
            <a:r>
              <a:rPr lang="en-US"/>
              <a:t>Some techniques </a:t>
            </a:r>
            <a:endParaRPr lang="en-US"/>
          </a:p>
          <a:p>
            <a:pPr lvl="1"/>
            <a:r>
              <a:rPr lang="en-US"/>
              <a:t>error guessing </a:t>
            </a:r>
            <a:endParaRPr lang="en-US"/>
          </a:p>
          <a:p>
            <a:pPr lvl="1"/>
            <a:r>
              <a:rPr lang="en-US"/>
              <a:t>exploratory testing </a:t>
            </a:r>
            <a:endParaRPr lang="en-GB"/>
          </a:p>
        </p:txBody>
      </p:sp>
      <p:sp>
        <p:nvSpPr>
          <p:cNvPr id="2" name="Rectangle 1"/>
          <p:cNvSpPr/>
          <p:nvPr/>
        </p:nvSpPr>
        <p:spPr>
          <a:xfrm>
            <a:off x="1066800" y="4267200"/>
            <a:ext cx="6477000" cy="954107"/>
          </a:xfrm>
          <a:prstGeom prst="rect">
            <a:avLst/>
          </a:prstGeom>
          <a:solidFill>
            <a:srgbClr val="92D050"/>
          </a:solidFill>
        </p:spPr>
        <p:txBody>
          <a:bodyPr wrap="square">
            <a:spAutoFit/>
          </a:bodyPr>
          <a:lstStyle/>
          <a:p>
            <a:pPr algn="ctr"/>
            <a:r>
              <a:rPr lang="en-US" sz="2800" b="1">
                <a:latin typeface="Times New Roman" panose="02020603050405020304" pitchFamily="18" charset="0"/>
                <a:cs typeface="Times New Roman" panose="02020603050405020304" pitchFamily="18" charset="0"/>
              </a:rPr>
              <a:t>It is true that testing should be rigorous, thorough and systematic</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828800" y="5562600"/>
            <a:ext cx="5044907" cy="523220"/>
          </a:xfrm>
          <a:prstGeom prst="rect">
            <a:avLst/>
          </a:prstGeom>
          <a:solidFill>
            <a:srgbClr val="92D050"/>
          </a:solidFill>
        </p:spPr>
        <p:txBody>
          <a:bodyPr wrap="none">
            <a:spAutoFit/>
          </a:bodyPr>
          <a:lstStyle/>
          <a:p>
            <a:r>
              <a:rPr lang="en-US" sz="2800" b="1">
                <a:latin typeface="Times New Roman" panose="02020603050405020304" pitchFamily="18" charset="0"/>
                <a:cs typeface="Times New Roman" panose="02020603050405020304" pitchFamily="18" charset="0"/>
              </a:rPr>
              <a:t>This is not all there is to testing</a:t>
            </a:r>
            <a:endParaRPr 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4275">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Error guessing</a:t>
            </a:r>
            <a:endParaRPr lang="en-GB"/>
          </a:p>
        </p:txBody>
      </p:sp>
      <p:sp>
        <p:nvSpPr>
          <p:cNvPr id="55299" name="Rectangle 3"/>
          <p:cNvSpPr>
            <a:spLocks noGrp="1" noChangeArrowheads="1"/>
          </p:cNvSpPr>
          <p:nvPr>
            <p:ph type="body" idx="1"/>
          </p:nvPr>
        </p:nvSpPr>
        <p:spPr/>
        <p:txBody>
          <a:bodyPr>
            <a:normAutofit/>
          </a:bodyPr>
          <a:lstStyle/>
          <a:p>
            <a:r>
              <a:rPr lang="en-GB"/>
              <a:t>No rules, no script</a:t>
            </a:r>
            <a:endParaRPr lang="en-GB"/>
          </a:p>
          <a:p>
            <a:r>
              <a:rPr lang="en-US"/>
              <a:t>Think of situations in which the software may not be able to cope</a:t>
            </a:r>
            <a:endParaRPr lang="en-US"/>
          </a:p>
          <a:p>
            <a:pPr lvl="1"/>
            <a:r>
              <a:rPr lang="en-US"/>
              <a:t>division by zero</a:t>
            </a:r>
            <a:endParaRPr lang="en-US"/>
          </a:p>
          <a:p>
            <a:pPr lvl="1"/>
            <a:r>
              <a:rPr lang="en-US"/>
              <a:t>blank (or no) input</a:t>
            </a:r>
            <a:endParaRPr lang="en-US"/>
          </a:p>
          <a:p>
            <a:pPr lvl="1"/>
            <a:r>
              <a:rPr lang="en-US"/>
              <a:t>empty files</a:t>
            </a:r>
            <a:endParaRPr lang="en-US"/>
          </a:p>
          <a:p>
            <a:pPr lvl="1"/>
            <a:r>
              <a:rPr lang="en-US"/>
              <a:t>wrong kind of data (e.g. alphabetic characters where numeric are required)...</a:t>
            </a:r>
            <a:endParaRPr lang="en-US"/>
          </a:p>
          <a:p>
            <a:r>
              <a:rPr lang="en-GB"/>
              <a:t>After systematic techniques have been used</a:t>
            </a:r>
            <a:endParaRPr lang="en-GB"/>
          </a:p>
          <a:p>
            <a:r>
              <a:rPr lang="en-GB"/>
              <a:t>Supplements systematic techniques</a:t>
            </a:r>
            <a:endParaRPr lang="en-GB"/>
          </a:p>
          <a:p>
            <a:endParaRPr lang="en-GB"/>
          </a:p>
        </p:txBody>
      </p:sp>
      <p:sp>
        <p:nvSpPr>
          <p:cNvPr id="55300" name="Rectangle 4"/>
          <p:cNvSpPr>
            <a:spLocks noChangeArrowheads="1"/>
          </p:cNvSpPr>
          <p:nvPr/>
        </p:nvSpPr>
        <p:spPr bwMode="auto">
          <a:xfrm>
            <a:off x="1143000" y="5867400"/>
            <a:ext cx="6471138" cy="457200"/>
          </a:xfrm>
          <a:prstGeom prst="rect">
            <a:avLst/>
          </a:prstGeom>
          <a:solidFill>
            <a:schemeClr val="tx2"/>
          </a:solidFill>
          <a:ln w="12700">
            <a:solidFill>
              <a:srgbClr val="000000"/>
            </a:solidFill>
            <a:miter lim="800000"/>
            <a:headEnd type="none" w="sm" len="sm"/>
            <a:tailEnd type="none" w="sm" len="sm"/>
          </a:ln>
          <a:effectLst>
            <a:outerShdw dist="107763" dir="2700000" algn="ctr" rotWithShape="0">
              <a:schemeClr val="bg2"/>
            </a:outerShdw>
          </a:effectLst>
        </p:spPr>
        <p:txBody>
          <a:bodyPr wrap="none" anchor="ctr"/>
          <a:lstStyle/>
          <a:p>
            <a:pPr algn="ctr"/>
            <a:r>
              <a:rPr lang="en-GB" sz="2400" b="1">
                <a:solidFill>
                  <a:srgbClr val="000000"/>
                </a:solidFill>
                <a:latin typeface="+mj-lt"/>
              </a:rPr>
              <a:t>Not a good approach to start testing with</a:t>
            </a:r>
            <a:endParaRPr lang="en-GB" sz="2400" b="1">
              <a:solidFill>
                <a:srgbClr val="000000"/>
              </a:solidFill>
              <a:latin typeface="+mj-lt"/>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fade">
                                      <p:cBhvr>
                                        <p:cTn id="12" dur="500"/>
                                        <p:tgtEl>
                                          <p:spTgt spid="552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fade">
                                      <p:cBhvr>
                                        <p:cTn id="15" dur="500"/>
                                        <p:tgtEl>
                                          <p:spTgt spid="552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Effect transition="in" filter="fade">
                                      <p:cBhvr>
                                        <p:cTn id="18" dur="500"/>
                                        <p:tgtEl>
                                          <p:spTgt spid="552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Effect transition="in" filter="fade">
                                      <p:cBhvr>
                                        <p:cTn id="21" dur="500"/>
                                        <p:tgtEl>
                                          <p:spTgt spid="552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299">
                                            <p:txEl>
                                              <p:pRg st="5" end="5"/>
                                            </p:txEl>
                                          </p:spTgt>
                                        </p:tgtEl>
                                        <p:attrNameLst>
                                          <p:attrName>style.visibility</p:attrName>
                                        </p:attrNameLst>
                                      </p:cBhvr>
                                      <p:to>
                                        <p:strVal val="visible"/>
                                      </p:to>
                                    </p:set>
                                    <p:animEffect transition="in" filter="fade">
                                      <p:cBhvr>
                                        <p:cTn id="24" dur="500"/>
                                        <p:tgtEl>
                                          <p:spTgt spid="5529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5299">
                                            <p:txEl>
                                              <p:pRg st="6" end="6"/>
                                            </p:txEl>
                                          </p:spTgt>
                                        </p:tgtEl>
                                        <p:attrNameLst>
                                          <p:attrName>style.visibility</p:attrName>
                                        </p:attrNameLst>
                                      </p:cBhvr>
                                      <p:to>
                                        <p:strVal val="visible"/>
                                      </p:to>
                                    </p:set>
                                    <p:animEffect transition="in" filter="fade">
                                      <p:cBhvr>
                                        <p:cTn id="29" dur="500"/>
                                        <p:tgtEl>
                                          <p:spTgt spid="55299">
                                            <p:txEl>
                                              <p:pRg st="6" end="6"/>
                                            </p:txEl>
                                          </p:spTgt>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553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299">
                                            <p:txEl>
                                              <p:pRg st="7" end="7"/>
                                            </p:txEl>
                                          </p:spTgt>
                                        </p:tgtEl>
                                        <p:attrNameLst>
                                          <p:attrName>style.visibility</p:attrName>
                                        </p:attrNameLst>
                                      </p:cBhvr>
                                      <p:to>
                                        <p:strVal val="visible"/>
                                      </p:to>
                                    </p:set>
                                    <p:animEffect transition="in" filter="fade">
                                      <p:cBhvr>
                                        <p:cTn id="37" dur="5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P spid="5530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a:t>Exploratory testing</a:t>
            </a:r>
            <a:endParaRPr lang="en-US"/>
          </a:p>
        </p:txBody>
      </p:sp>
      <p:sp>
        <p:nvSpPr>
          <p:cNvPr id="9" name="Content Placeholder 2"/>
          <p:cNvSpPr txBox="1"/>
          <p:nvPr/>
        </p:nvSpPr>
        <p:spPr>
          <a:xfrm>
            <a:off x="457201" y="5334000"/>
            <a:ext cx="3581400" cy="566746"/>
          </a:xfrm>
          <a:prstGeom prst="rect">
            <a:avLst/>
          </a:prstGeom>
        </p:spPr>
        <p:txBody>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Gill Sans Light"/>
                <a:ea typeface="+mn-ea"/>
                <a:cs typeface="Gill Sans Light"/>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Gill Sans Light"/>
                <a:ea typeface="+mn-ea"/>
                <a:cs typeface="Gill Sans Light"/>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Gill Sans Light"/>
                <a:ea typeface="+mn-ea"/>
                <a:cs typeface="Gill Sans Light"/>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Gill Sans Light"/>
                <a:ea typeface="+mn-ea"/>
                <a:cs typeface="Gill Sans Light"/>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Gill Sans Light"/>
                <a:ea typeface="+mn-ea"/>
                <a:cs typeface="Gill Sans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2400" dirty="0">
                <a:latin typeface="Calibri" panose="020F0502020204030204" charset="0"/>
                <a:cs typeface="Calibri" panose="020F0502020204030204" charset="0"/>
              </a:rPr>
              <a:t>This testing helps improving quality</a:t>
            </a:r>
            <a:endParaRPr lang="en-US" sz="2400" dirty="0">
              <a:latin typeface="Calibri" panose="020F0502020204030204" charset="0"/>
              <a:cs typeface="Calibri" panose="020F0502020204030204" charset="0"/>
            </a:endParaRPr>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464" y="1828800"/>
            <a:ext cx="4071936" cy="315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p:nvPr/>
        </p:nvSpPr>
        <p:spPr>
          <a:xfrm>
            <a:off x="4343400" y="1295400"/>
            <a:ext cx="4495800" cy="2743200"/>
          </a:xfrm>
          <a:prstGeom prst="rect">
            <a:avLst/>
          </a:prstGeom>
        </p:spPr>
        <p:txBody>
          <a:bodyPr vert="horz">
            <a:normAutofit/>
          </a:bodyPr>
          <a:lstStyle>
            <a:lvl1pPr marL="274320" indent="-274320" algn="l" rtl="0" eaLnBrk="1" latinLnBrk="0" hangingPunct="1">
              <a:spcBef>
                <a:spcPts val="600"/>
              </a:spcBef>
              <a:buClr>
                <a:schemeClr val="accent3"/>
              </a:buClr>
              <a:buSzPct val="95000"/>
              <a:buFont typeface="Wingdings 2" panose="05020102010507070707"/>
              <a:buChar char=""/>
              <a:defRPr kumimoji="0" sz="2600" kern="1200">
                <a:solidFill>
                  <a:schemeClr val="tx1"/>
                </a:solidFill>
                <a:latin typeface="+mj-lt"/>
                <a:ea typeface="+mn-ea"/>
                <a:cs typeface="+mn-cs"/>
              </a:defRPr>
            </a:lvl1pPr>
            <a:lvl2pPr marL="640080" indent="-247015" algn="l" rtl="0" eaLnBrk="1" latinLnBrk="0" hangingPunct="1">
              <a:spcBef>
                <a:spcPts val="600"/>
              </a:spcBef>
              <a:buClr>
                <a:schemeClr val="accent1"/>
              </a:buClr>
              <a:buSzPct val="85000"/>
              <a:buFont typeface="Wingdings 2" panose="05020102010507070707"/>
              <a:buChar char=""/>
              <a:defRPr kumimoji="0" sz="2400" kern="1200">
                <a:solidFill>
                  <a:schemeClr val="tx1"/>
                </a:solidFill>
                <a:latin typeface="+mj-lt"/>
                <a:ea typeface="+mn-ea"/>
                <a:cs typeface="+mn-cs"/>
              </a:defRPr>
            </a:lvl2pPr>
            <a:lvl3pPr marL="914400" indent="-247015" algn="l" rtl="0" eaLnBrk="1" latinLnBrk="0" hangingPunct="1">
              <a:spcBef>
                <a:spcPts val="600"/>
              </a:spcBef>
              <a:buClr>
                <a:schemeClr val="accent2"/>
              </a:buClr>
              <a:buSzPct val="70000"/>
              <a:buFont typeface="Wingdings 2" panose="05020102010507070707"/>
              <a:buChar char=""/>
              <a:defRPr kumimoji="0" sz="2200" kern="1200">
                <a:solidFill>
                  <a:schemeClr val="tx1"/>
                </a:solidFill>
                <a:latin typeface="+mj-lt"/>
                <a:ea typeface="+mn-ea"/>
                <a:cs typeface="+mn-cs"/>
              </a:defRPr>
            </a:lvl3pPr>
            <a:lvl4pPr marL="1188720" indent="-210185" algn="l" rtl="0" eaLnBrk="1" latinLnBrk="0" hangingPunct="1">
              <a:spcBef>
                <a:spcPts val="600"/>
              </a:spcBef>
              <a:buClr>
                <a:schemeClr val="accent3"/>
              </a:buClr>
              <a:buSzPct val="65000"/>
              <a:buFont typeface="Wingdings 2" panose="05020102010507070707"/>
              <a:buChar char=""/>
              <a:defRPr kumimoji="0" sz="2000" kern="1200">
                <a:solidFill>
                  <a:schemeClr val="tx1"/>
                </a:solidFill>
                <a:latin typeface="+mj-lt"/>
                <a:ea typeface="+mn-ea"/>
                <a:cs typeface="+mn-cs"/>
              </a:defRPr>
            </a:lvl4pPr>
            <a:lvl5pPr marL="1463040" indent="-210185" algn="l" rtl="0" eaLnBrk="1" latinLnBrk="0" hangingPunct="1">
              <a:spcBef>
                <a:spcPts val="600"/>
              </a:spcBef>
              <a:buClr>
                <a:schemeClr val="accent4"/>
              </a:buClr>
              <a:buSzPct val="65000"/>
              <a:buFont typeface="Wingdings 2" panose="05020102010507070707"/>
              <a:buChar char=""/>
              <a:defRPr kumimoji="0" sz="2000" kern="1200">
                <a:solidFill>
                  <a:schemeClr val="tx1"/>
                </a:solidFill>
                <a:latin typeface="+mj-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a:t>“A style of testing in which you </a:t>
            </a:r>
            <a:r>
              <a:rPr lang="en-US" b="1"/>
              <a:t>explore the software </a:t>
            </a:r>
            <a:r>
              <a:rPr lang="en-US"/>
              <a:t>while simultaneously designing and executing tests, using feedbacks from the last test to inform the next.”  </a:t>
            </a:r>
            <a:r>
              <a:rPr lang="en-US" sz="2000"/>
              <a:t>(Elisabeth Hendrickson)</a:t>
            </a:r>
            <a:endParaRPr lang="en-US" sz="2000"/>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4" name="Rectangle 3"/>
          <p:cNvSpPr/>
          <p:nvPr/>
        </p:nvSpPr>
        <p:spPr>
          <a:xfrm>
            <a:off x="4267200" y="4003119"/>
            <a:ext cx="4572000" cy="2092881"/>
          </a:xfrm>
          <a:prstGeom prst="rect">
            <a:avLst/>
          </a:prstGeom>
        </p:spPr>
        <p:txBody>
          <a:bodyPr>
            <a:spAutoFit/>
          </a:bodyPr>
          <a:lstStyle/>
          <a:p>
            <a:r>
              <a:rPr lang="en-US" sz="2600">
                <a:latin typeface="+mj-lt"/>
              </a:rPr>
              <a:t>Exploratory testing as 'an interactive process of simultaneous learning, test design, and test execution‘ (</a:t>
            </a:r>
            <a:r>
              <a:rPr lang="en-US" sz="2000">
                <a:latin typeface="+mj-lt"/>
              </a:rPr>
              <a:t>James Bach</a:t>
            </a:r>
            <a:r>
              <a:rPr lang="en-US" sz="2600">
                <a:latin typeface="+mj-lt"/>
              </a:rPr>
              <a:t>)</a:t>
            </a:r>
            <a:endParaRPr lang="en-US" sz="2600">
              <a:latin typeface="+mj-lt"/>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54864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0352"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a:t>
            </a:r>
            <a:endParaRPr lang="en-US"/>
          </a:p>
        </p:txBody>
      </p:sp>
      <p:sp>
        <p:nvSpPr>
          <p:cNvPr id="3" name="Content Placeholder 2"/>
          <p:cNvSpPr>
            <a:spLocks noGrp="1"/>
          </p:cNvSpPr>
          <p:nvPr>
            <p:ph idx="1"/>
          </p:nvPr>
        </p:nvSpPr>
        <p:spPr/>
        <p:txBody>
          <a:bodyPr>
            <a:normAutofit/>
          </a:bodyPr>
          <a:lstStyle/>
          <a:p>
            <a:r>
              <a:rPr lang="en-US"/>
              <a:t>Each technique is good for certain things, and not as good for other things</a:t>
            </a:r>
            <a:endParaRPr lang="en-US"/>
          </a:p>
          <a:p>
            <a:r>
              <a:rPr lang="en-US"/>
              <a:t>The best testing technique is no single testing technique: each testing technique is good at finding one specific class of defect</a:t>
            </a:r>
            <a:endParaRPr lang="en-US"/>
          </a:p>
          <a:p>
            <a:r>
              <a:rPr lang="en-US"/>
              <a:t>How can we choose the most appropriate testing techniques to use? - Depend on internal and external factors</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GB"/>
              <a:t>Task 3: specify test procedures</a:t>
            </a:r>
            <a:endParaRPr lang="en-GB"/>
          </a:p>
        </p:txBody>
      </p:sp>
      <p:sp>
        <p:nvSpPr>
          <p:cNvPr id="162819" name="Rectangle 3"/>
          <p:cNvSpPr>
            <a:spLocks noGrp="1" noChangeArrowheads="1"/>
          </p:cNvSpPr>
          <p:nvPr>
            <p:ph type="body" idx="1"/>
          </p:nvPr>
        </p:nvSpPr>
        <p:spPr/>
        <p:txBody>
          <a:bodyPr/>
          <a:lstStyle/>
          <a:p>
            <a:r>
              <a:rPr lang="en-US"/>
              <a:t>Also referred to as a </a:t>
            </a:r>
            <a:r>
              <a:rPr lang="en-US" i="1"/>
              <a:t>test script</a:t>
            </a:r>
            <a:endParaRPr lang="en-US" i="1"/>
          </a:p>
          <a:p>
            <a:r>
              <a:rPr lang="en-US"/>
              <a:t>When to used:</a:t>
            </a:r>
            <a:endParaRPr lang="en-US"/>
          </a:p>
          <a:p>
            <a:pPr lvl="1"/>
            <a:r>
              <a:rPr lang="en-US"/>
              <a:t>describes the sequential steps to be taken in running a set of tests</a:t>
            </a:r>
            <a:endParaRPr lang="en-US"/>
          </a:p>
          <a:p>
            <a:pPr lvl="1"/>
            <a:r>
              <a:rPr lang="en-US"/>
              <a:t>some test cases may need to be run in a particular sequence</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 (cont’d)</a:t>
            </a:r>
            <a:endParaRPr lang="en-US"/>
          </a:p>
        </p:txBody>
      </p:sp>
      <p:sp>
        <p:nvSpPr>
          <p:cNvPr id="3" name="Content Placeholder 2"/>
          <p:cNvSpPr>
            <a:spLocks noGrp="1"/>
          </p:cNvSpPr>
          <p:nvPr>
            <p:ph idx="1"/>
          </p:nvPr>
        </p:nvSpPr>
        <p:spPr/>
        <p:txBody>
          <a:bodyPr>
            <a:normAutofit/>
          </a:bodyPr>
          <a:lstStyle/>
          <a:p>
            <a:r>
              <a:rPr lang="en-US"/>
              <a:t>Internal factors</a:t>
            </a:r>
            <a:endParaRPr lang="en-US"/>
          </a:p>
          <a:p>
            <a:pPr lvl="1"/>
            <a:r>
              <a:rPr lang="en-US"/>
              <a:t>models used</a:t>
            </a:r>
            <a:endParaRPr lang="en-US"/>
          </a:p>
          <a:p>
            <a:pPr lvl="1"/>
            <a:r>
              <a:rPr lang="en-US"/>
              <a:t>tester knowledge or experience</a:t>
            </a:r>
            <a:endParaRPr lang="en-US"/>
          </a:p>
          <a:p>
            <a:pPr lvl="1"/>
            <a:r>
              <a:rPr lang="en-US"/>
              <a:t>test objective</a:t>
            </a:r>
            <a:endParaRPr lang="en-US"/>
          </a:p>
          <a:p>
            <a:pPr lvl="1"/>
            <a:r>
              <a:rPr lang="en-US"/>
              <a:t>documentation</a:t>
            </a:r>
            <a:endParaRPr lang="en-US"/>
          </a:p>
          <a:p>
            <a:pPr lvl="1"/>
            <a:r>
              <a:rPr lang="en-US"/>
              <a:t>life cycle model</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 (cont’d)</a:t>
            </a:r>
            <a:endParaRPr lang="en-US"/>
          </a:p>
        </p:txBody>
      </p:sp>
      <p:sp>
        <p:nvSpPr>
          <p:cNvPr id="3" name="Content Placeholder 2"/>
          <p:cNvSpPr>
            <a:spLocks noGrp="1"/>
          </p:cNvSpPr>
          <p:nvPr>
            <p:ph idx="1"/>
          </p:nvPr>
        </p:nvSpPr>
        <p:spPr/>
        <p:txBody>
          <a:bodyPr/>
          <a:lstStyle/>
          <a:p>
            <a:r>
              <a:rPr lang="en-US"/>
              <a:t>External factors</a:t>
            </a:r>
            <a:endParaRPr lang="en-US"/>
          </a:p>
          <a:p>
            <a:pPr lvl="1"/>
            <a:r>
              <a:rPr lang="en-US"/>
              <a:t>risk</a:t>
            </a:r>
            <a:endParaRPr lang="en-US"/>
          </a:p>
          <a:p>
            <a:pPr lvl="1"/>
            <a:r>
              <a:rPr lang="en-US"/>
              <a:t>customer or contractual requirements</a:t>
            </a:r>
            <a:endParaRPr lang="en-US"/>
          </a:p>
          <a:p>
            <a:pPr lvl="1"/>
            <a:r>
              <a:rPr lang="en-US"/>
              <a:t>type of system</a:t>
            </a:r>
            <a:endParaRPr lang="en-US"/>
          </a:p>
          <a:p>
            <a:pPr lvl="1"/>
            <a:r>
              <a:rPr lang="en-US"/>
              <a:t>time and budget</a:t>
            </a:r>
            <a:endParaRPr lang="en-US"/>
          </a:p>
          <a:p>
            <a:pPr lvl="1"/>
            <a:r>
              <a:rPr lang="en-US"/>
              <a:t>regulatory requirements</a:t>
            </a:r>
            <a:endParaRPr lang="en-US"/>
          </a:p>
          <a:p>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Exploratory testing</a:t>
            </a:r>
            <a:endParaRPr lang="en-US"/>
          </a:p>
        </p:txBody>
      </p:sp>
      <p:sp>
        <p:nvSpPr>
          <p:cNvPr id="3" name="Content Placeholder 2"/>
          <p:cNvSpPr>
            <a:spLocks noGrp="1"/>
          </p:cNvSpPr>
          <p:nvPr>
            <p:ph idx="1"/>
          </p:nvPr>
        </p:nvSpPr>
        <p:spPr/>
        <p:txBody>
          <a:bodyPr/>
          <a:lstStyle/>
          <a:p>
            <a:r>
              <a:rPr lang="en-US"/>
              <a:t>The test design and test execution activities are performed </a:t>
            </a:r>
            <a:r>
              <a:rPr lang="en-US" b="1"/>
              <a:t>in parallel </a:t>
            </a:r>
            <a:r>
              <a:rPr lang="en-US"/>
              <a:t>typically without formally documenting the test conditions, test cases or test scripts</a:t>
            </a:r>
            <a:endParaRPr lang="en-US"/>
          </a:p>
          <a:p>
            <a:r>
              <a:rPr lang="en-US"/>
              <a:t>Test logging is undertaken as test execution is performed, documenting the key aspects of what is tested, any defects found and any thoughts about possible further testing</a:t>
            </a:r>
            <a:endParaRPr lang="en-US"/>
          </a:p>
          <a:p>
            <a:r>
              <a:rPr lang="en-US"/>
              <a:t>No limits on test techniques that explorers can use</a:t>
            </a:r>
            <a:endParaRPr lang="en-US"/>
          </a:p>
          <a:p>
            <a:pPr lvl="1"/>
            <a:r>
              <a:rPr lang="en-US"/>
              <a:t>combines with formal testing techniques</a:t>
            </a:r>
            <a:endParaRPr lang="en-US"/>
          </a:p>
          <a:p>
            <a:r>
              <a:rPr lang="en-US"/>
              <a:t>Most useful when there are no or poor specifications and when time is severely limited</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 y="2438398"/>
            <a:ext cx="7785219" cy="439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1144250"/>
            <a:ext cx="8667750" cy="1323439"/>
          </a:xfrm>
          <a:prstGeom prst="rect">
            <a:avLst/>
          </a:prstGeom>
        </p:spPr>
        <p:txBody>
          <a:bodyPr wrap="square">
            <a:spAutoFit/>
          </a:bodyPr>
          <a:lstStyle/>
          <a:p>
            <a:r>
              <a:rPr lang="en-US" sz="2000">
                <a:latin typeface="+mj-lt"/>
              </a:rPr>
              <a:t>Suppose you are developing a software unit that will convert a non-signed 16 bit binary number (in string format) to a decimal integer. For example, BinaryToDecimal(“0000000000001111”) = 15. Design test case to achieve 100% decision coverage.</a:t>
            </a:r>
            <a:endParaRPr lang="en-US" sz="2000">
              <a:latin typeface="+mj-lt"/>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a:xfrm>
            <a:off x="457200" y="1295400"/>
            <a:ext cx="8686800" cy="5562600"/>
          </a:xfrm>
        </p:spPr>
        <p:txBody>
          <a:bodyPr>
            <a:normAutofit fontScale="77500" lnSpcReduction="20000"/>
          </a:bodyPr>
          <a:lstStyle/>
          <a:p>
            <a:pPr marL="0" indent="0">
              <a:buNone/>
            </a:pPr>
            <a:r>
              <a:rPr lang="en-US" sz="3100"/>
              <a:t>Cho hàm </a:t>
            </a:r>
            <a:r>
              <a:rPr lang="en-US" sz="3100" b="1"/>
              <a:t>BodyCheck</a:t>
            </a:r>
            <a:r>
              <a:rPr lang="en-US" sz="3100"/>
              <a:t> xác định tình trạng cơ thể qua chiều cao (cm) và trọng lượng (kg) như bên dưới. Hàm trả về 0: Normal, 1: Fat, 2: Thick, -1: Wrong data. Dùng decision testing để test hàm này.</a:t>
            </a:r>
            <a:endParaRPr lang="en-US" sz="3100"/>
          </a:p>
          <a:p>
            <a:pPr marL="0" indent="0">
              <a:buNone/>
            </a:pPr>
            <a:r>
              <a:rPr lang="en-US" sz="2800"/>
              <a:t>1. public int BodyCheck(int height, int weight)</a:t>
            </a:r>
            <a:endParaRPr lang="en-US" sz="2800"/>
          </a:p>
          <a:p>
            <a:pPr marL="0" indent="0">
              <a:buNone/>
            </a:pPr>
            <a:r>
              <a:rPr lang="en-US" sz="2800"/>
              <a:t>2. {</a:t>
            </a:r>
            <a:endParaRPr lang="en-US" sz="2800"/>
          </a:p>
          <a:p>
            <a:pPr marL="0" indent="0">
              <a:buNone/>
            </a:pPr>
            <a:r>
              <a:rPr lang="en-US" sz="2800"/>
              <a:t>3.            if (height &lt;= 0) return -1;</a:t>
            </a:r>
            <a:endParaRPr lang="en-US" sz="2800"/>
          </a:p>
          <a:p>
            <a:pPr marL="0" indent="0">
              <a:buNone/>
            </a:pPr>
            <a:r>
              <a:rPr lang="en-US" sz="2800"/>
              <a:t>4.            else if (weight &lt;= 0) return -1;</a:t>
            </a:r>
            <a:endParaRPr lang="en-US" sz="2800"/>
          </a:p>
          <a:p>
            <a:pPr marL="0" indent="0">
              <a:buNone/>
            </a:pPr>
            <a:r>
              <a:rPr lang="en-US" sz="2800"/>
              <a:t>5.            else</a:t>
            </a:r>
            <a:endParaRPr lang="en-US" sz="2800"/>
          </a:p>
          <a:p>
            <a:pPr marL="0" indent="0">
              <a:buNone/>
            </a:pPr>
            <a:r>
              <a:rPr lang="en-US" sz="2800"/>
              <a:t>6.            {</a:t>
            </a:r>
            <a:endParaRPr lang="en-US" sz="2800"/>
          </a:p>
          <a:p>
            <a:pPr marL="0" indent="0">
              <a:buNone/>
            </a:pPr>
            <a:r>
              <a:rPr lang="en-US" sz="2800"/>
              <a:t>7.                float scale = weight * 10000f / (height * height);</a:t>
            </a:r>
            <a:endParaRPr lang="en-US" sz="2800"/>
          </a:p>
          <a:p>
            <a:pPr marL="0" indent="0">
              <a:buNone/>
            </a:pPr>
            <a:r>
              <a:rPr lang="en-US" sz="2800"/>
              <a:t>8.                if (scale &lt; 18) return 2;</a:t>
            </a:r>
            <a:endParaRPr lang="en-US" sz="2800"/>
          </a:p>
          <a:p>
            <a:pPr marL="0" indent="0">
              <a:buNone/>
            </a:pPr>
            <a:r>
              <a:rPr lang="en-US" sz="2800"/>
              <a:t>9.                else if (scale &gt; 20) return 1;</a:t>
            </a:r>
            <a:endParaRPr lang="en-US" sz="2800"/>
          </a:p>
          <a:p>
            <a:pPr marL="0" indent="0">
              <a:buNone/>
            </a:pPr>
            <a:r>
              <a:rPr lang="en-US" sz="2800"/>
              <a:t>10.              else</a:t>
            </a:r>
            <a:endParaRPr lang="en-US" sz="2800"/>
          </a:p>
          <a:p>
            <a:pPr marL="0" indent="0">
              <a:buNone/>
            </a:pPr>
            <a:r>
              <a:rPr lang="en-US" sz="2800"/>
              <a:t>11.                    return 0;</a:t>
            </a:r>
            <a:endParaRPr lang="en-US" sz="2800"/>
          </a:p>
          <a:p>
            <a:pPr marL="0" indent="0">
              <a:buNone/>
            </a:pPr>
            <a:r>
              <a:rPr lang="en-US" sz="2800"/>
              <a:t>12.            }</a:t>
            </a:r>
            <a:endParaRPr lang="en-US" sz="2800"/>
          </a:p>
          <a:p>
            <a:pPr marL="0" indent="0">
              <a:buNone/>
            </a:pPr>
            <a:r>
              <a:rPr lang="en-US" sz="2800"/>
              <a:t>13.        }</a:t>
            </a:r>
            <a:endParaRPr lang="en-US" sz="280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Exploratory testing process</a:t>
            </a:r>
            <a:endParaRPr lang="en-US"/>
          </a:p>
        </p:txBody>
      </p:sp>
      <p:sp>
        <p:nvSpPr>
          <p:cNvPr id="3" name="Content Placeholder 2"/>
          <p:cNvSpPr>
            <a:spLocks noGrp="1"/>
          </p:cNvSpPr>
          <p:nvPr>
            <p:ph idx="1"/>
          </p:nvPr>
        </p:nvSpPr>
        <p:spPr/>
        <p:txBody>
          <a:bodyPr/>
          <a:lstStyle/>
          <a:p>
            <a:r>
              <a:rPr lang="en-US"/>
              <a:t>A possible exploratory testing process is</a:t>
            </a:r>
            <a:endParaRPr lang="en-US"/>
          </a:p>
          <a:p>
            <a:pPr lvl="1"/>
            <a:r>
              <a:rPr lang="en-US"/>
              <a:t>creating a conjecture of the proper functioning of the system</a:t>
            </a:r>
            <a:endParaRPr lang="en-US"/>
          </a:p>
          <a:p>
            <a:pPr lvl="1"/>
            <a:r>
              <a:rPr lang="en-US"/>
              <a:t>designing one or more tests that would disprove the conjecture</a:t>
            </a:r>
            <a:endParaRPr lang="en-US"/>
          </a:p>
          <a:p>
            <a:pPr lvl="1"/>
            <a:r>
              <a:rPr lang="en-US"/>
              <a:t>executing these tests and observing the outcomes</a:t>
            </a:r>
            <a:endParaRPr lang="en-US"/>
          </a:p>
          <a:p>
            <a:pPr lvl="1"/>
            <a:r>
              <a:rPr lang="en-US"/>
              <a:t>evaluating the outcomes against the conjecture</a:t>
            </a:r>
            <a:endParaRPr lang="en-US"/>
          </a:p>
          <a:p>
            <a:pPr lvl="1"/>
            <a:r>
              <a:rPr lang="en-US"/>
              <a:t>repeating this process until the conjecture is proved or disproved</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Advantages of exploratory testing</a:t>
            </a:r>
            <a:endParaRPr lang="en-US"/>
          </a:p>
        </p:txBody>
      </p:sp>
      <p:sp>
        <p:nvSpPr>
          <p:cNvPr id="7" name="Content Placeholder 6"/>
          <p:cNvSpPr>
            <a:spLocks noGrp="1"/>
          </p:cNvSpPr>
          <p:nvPr>
            <p:ph idx="1"/>
          </p:nvPr>
        </p:nvSpPr>
        <p:spPr/>
        <p:txBody>
          <a:bodyPr>
            <a:normAutofit lnSpcReduction="10000"/>
          </a:bodyPr>
          <a:lstStyle/>
          <a:p>
            <a:r>
              <a:rPr lang="en-US"/>
              <a:t>Valuable in situations where choosing the next test case to be run cannot be determined in advance, but should be based on previous tests and their results</a:t>
            </a:r>
            <a:endParaRPr lang="en-US"/>
          </a:p>
          <a:p>
            <a:r>
              <a:rPr lang="en-US"/>
              <a:t>Useful when you are asked to provide rapid feedback on a product's quality on short notice, with little time, off the top of your head, when requirements are vague or even nonexistent, or early in the development process when the system may be unstable</a:t>
            </a:r>
            <a:endParaRPr lang="en-US"/>
          </a:p>
          <a:p>
            <a:r>
              <a:rPr lang="en-US"/>
              <a:t>Useful when, once a defect is detected, we want to explore the size, scope, and variations of that defect to provide better feedback to our developers</a:t>
            </a:r>
            <a:endParaRPr lang="en-US"/>
          </a:p>
          <a:p>
            <a:r>
              <a:rPr lang="en-US"/>
              <a:t>Useful addition to scripted testing when the scripted tests become "tired," that is, they are not detecting many errors</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Disadvantages of exploratory testing</a:t>
            </a:r>
            <a:endParaRPr lang="en-US"/>
          </a:p>
        </p:txBody>
      </p:sp>
      <p:sp>
        <p:nvSpPr>
          <p:cNvPr id="7" name="Content Placeholder 6"/>
          <p:cNvSpPr>
            <a:spLocks noGrp="1"/>
          </p:cNvSpPr>
          <p:nvPr>
            <p:ph idx="1"/>
          </p:nvPr>
        </p:nvSpPr>
        <p:spPr/>
        <p:txBody>
          <a:bodyPr/>
          <a:lstStyle/>
          <a:p>
            <a:r>
              <a:rPr lang="en-US"/>
              <a:t>No ability to prevent defects</a:t>
            </a:r>
            <a:endParaRPr lang="en-US"/>
          </a:p>
          <a:p>
            <a:r>
              <a:rPr lang="en-US"/>
              <a:t>If you are already sure exactly which tests must be executed, and in which order, there is no need to explore. Write and then execute scripted tests</a:t>
            </a:r>
            <a:endParaRPr lang="en-US"/>
          </a:p>
          <a:p>
            <a:r>
              <a:rPr lang="en-US"/>
              <a:t>If you are required by contract, rule, or regulation to use scripted testing then do so. Consider adding exploratory tests as a complementary technique</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bài tập</a:t>
            </a:r>
            <a:endParaRPr lang="en-US"/>
          </a:p>
        </p:txBody>
      </p:sp>
      <p:sp>
        <p:nvSpPr>
          <p:cNvPr id="3" name="Content Placeholder 2"/>
          <p:cNvSpPr>
            <a:spLocks noGrp="1"/>
          </p:cNvSpPr>
          <p:nvPr>
            <p:ph idx="1"/>
          </p:nvPr>
        </p:nvSpPr>
        <p:spPr/>
        <p:txBody>
          <a:bodyPr>
            <a:normAutofit/>
          </a:bodyPr>
          <a:lstStyle/>
          <a:p>
            <a:pPr marL="0" indent="0">
              <a:buNone/>
            </a:pPr>
            <a:r>
              <a:rPr lang="en-US" sz="2400"/>
              <a:t>Thiết kế các test case để kiểm chứng chương trình giải phương trình ax</a:t>
            </a:r>
            <a:r>
              <a:rPr lang="en-US" sz="2400" baseline="30000"/>
              <a:t>2</a:t>
            </a:r>
            <a:r>
              <a:rPr lang="en-US" sz="2400"/>
              <a:t>+bx+c=0, biết a,b,c là các số nguyên.</a:t>
            </a:r>
            <a:endParaRPr lang="en-US" sz="2400"/>
          </a:p>
          <a:p>
            <a:pPr marL="0" indent="0">
              <a:buNone/>
            </a:pPr>
            <a:endParaRPr lang="en-US" sz="2400"/>
          </a:p>
          <a:p>
            <a:pPr marL="0" indent="0">
              <a:buNone/>
            </a:pPr>
            <a:r>
              <a:rPr lang="en-US" sz="2400"/>
              <a:t>public static String SolveQuadratic (int a, int b, int c, out float x1, out float x2) {</a:t>
            </a:r>
            <a:endParaRPr lang="en-US" sz="2400"/>
          </a:p>
          <a:p>
            <a:pPr marL="365760" lvl="1" indent="0">
              <a:buNone/>
            </a:pPr>
            <a:r>
              <a:rPr lang="en-US" sz="2200"/>
              <a:t>/* Hàm trả về "Vô số nghiệm", "Vô nghiệm", "Có 1 nghiệm", "Có 2 nghiệm phân biệt",</a:t>
            </a:r>
            <a:endParaRPr lang="en-US" sz="2200"/>
          </a:p>
          <a:p>
            <a:pPr marL="365760" lvl="1" indent="0">
              <a:buNone/>
            </a:pPr>
            <a:r>
              <a:rPr lang="en-US" sz="2200"/>
              <a:t> * "Có nghiệm kép" tùy theo a,b,c.</a:t>
            </a:r>
            <a:endParaRPr lang="en-US" sz="2200"/>
          </a:p>
          <a:p>
            <a:pPr marL="365760" lvl="1" indent="0">
              <a:buNone/>
            </a:pPr>
            <a:r>
              <a:rPr lang="en-US" sz="2200"/>
              <a:t> * Hàm nhận hai kết quả x1, x2 là nghiệm của phương trình.</a:t>
            </a:r>
            <a:endParaRPr lang="en-US" sz="2200"/>
          </a:p>
          <a:p>
            <a:pPr marL="365760" lvl="1" indent="0">
              <a:buNone/>
            </a:pPr>
            <a:r>
              <a:rPr lang="en-US" sz="2200"/>
              <a:t> * Nếu nghiệm không được xác định thì x1 = x2 = NaN.</a:t>
            </a:r>
            <a:endParaRPr lang="en-US" sz="2200"/>
          </a:p>
          <a:p>
            <a:pPr marL="365760" lvl="1" indent="0">
              <a:buNone/>
            </a:pPr>
            <a:r>
              <a:rPr lang="en-US" sz="2200"/>
              <a:t> */</a:t>
            </a:r>
            <a:endParaRPr lang="en-US" sz="2200"/>
          </a:p>
          <a:p>
            <a:pPr marL="0" indent="0">
              <a:buNone/>
            </a:pPr>
            <a:r>
              <a:rPr lang="en-US" sz="2400"/>
              <a:t>}</a:t>
            </a:r>
            <a:endParaRPr lang="en-US" sz="2400"/>
          </a:p>
          <a:p>
            <a:endParaRPr lang="en-US" sz="240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bài tập</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a:t>Cho hàm sau:</a:t>
            </a:r>
            <a:endParaRPr lang="en-US"/>
          </a:p>
          <a:p>
            <a:pPr marL="0" indent="0">
              <a:buNone/>
            </a:pPr>
            <a:r>
              <a:rPr lang="en-US"/>
              <a:t>String HuyChuoi(String s, int n, int p)</a:t>
            </a:r>
            <a:endParaRPr lang="en-US"/>
          </a:p>
          <a:p>
            <a:pPr marL="0" indent="0">
              <a:buNone/>
            </a:pPr>
            <a:r>
              <a:rPr lang="en-US"/>
              <a:t>{</a:t>
            </a:r>
            <a:endParaRPr lang="en-US"/>
          </a:p>
          <a:p>
            <a:pPr marL="365760" lvl="1" indent="0">
              <a:buNone/>
            </a:pPr>
            <a:r>
              <a:rPr lang="en-US"/>
              <a:t>/* Hàm xóa n ký tự trong s bắt đầu từ ký tự thứ p (p € [0, chiều dài s))</a:t>
            </a:r>
            <a:endParaRPr lang="en-US"/>
          </a:p>
          <a:p>
            <a:pPr marL="365760" lvl="1" indent="0">
              <a:buNone/>
            </a:pPr>
            <a:r>
              <a:rPr lang="en-US"/>
              <a:t> * Nhập: chuỗi s, số nguyên n, p.</a:t>
            </a:r>
            <a:endParaRPr lang="en-US"/>
          </a:p>
          <a:p>
            <a:pPr marL="365760" lvl="1" indent="0">
              <a:buNone/>
            </a:pPr>
            <a:r>
              <a:rPr lang="en-US"/>
              <a:t> * Trả về: chuỗi mới sau khi xóa.</a:t>
            </a:r>
            <a:endParaRPr lang="en-US"/>
          </a:p>
          <a:p>
            <a:pPr marL="365760" lvl="1" indent="0">
              <a:buNone/>
            </a:pPr>
            <a:r>
              <a:rPr lang="en-US"/>
              <a:t> * Nếu p&gt;=chiều dài s, hàm trả về s </a:t>
            </a:r>
            <a:endParaRPr lang="en-US"/>
          </a:p>
          <a:p>
            <a:pPr marL="365760" lvl="1" indent="0">
              <a:buNone/>
            </a:pPr>
            <a:r>
              <a:rPr lang="en-US"/>
              <a:t> * Nếu n&gt;chiều dài s-p, hàm trả về s từ vị trí 0 đến p-1	  </a:t>
            </a:r>
            <a:endParaRPr lang="en-US"/>
          </a:p>
          <a:p>
            <a:pPr marL="365760" lvl="1" indent="0">
              <a:buNone/>
            </a:pPr>
            <a:r>
              <a:rPr lang="en-US"/>
              <a:t> * Nếu p&lt;0 hoặc n&lt;0, hàm trả về s </a:t>
            </a:r>
            <a:endParaRPr lang="en-US"/>
          </a:p>
          <a:p>
            <a:pPr marL="365760" lvl="1" indent="0">
              <a:buNone/>
            </a:pPr>
            <a:r>
              <a:rPr lang="en-US"/>
              <a:t> */</a:t>
            </a:r>
            <a:endParaRPr lang="en-US"/>
          </a:p>
          <a:p>
            <a:pPr marL="0" indent="0">
              <a:buNone/>
            </a:pPr>
            <a:r>
              <a:rPr lang="en-US"/>
              <a:t>}</a:t>
            </a:r>
            <a:endParaRPr lang="en-US"/>
          </a:p>
          <a:p>
            <a:pPr marL="0" indent="0">
              <a:buNone/>
            </a:pPr>
            <a:r>
              <a:rPr lang="en-US"/>
              <a:t>Kiểm chứng lại hàm trên.</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382000" cy="762000"/>
          </a:xfrm>
        </p:spPr>
        <p:txBody>
          <a:bodyPr>
            <a:noAutofit/>
          </a:bodyPr>
          <a:lstStyle/>
          <a:p>
            <a:r>
              <a:rPr lang="en-US" sz="3800"/>
              <a:t>Test condition – Test case – Test procedure</a:t>
            </a:r>
            <a:br>
              <a:rPr lang="en-US" sz="3800"/>
            </a:br>
            <a:r>
              <a:rPr lang="en-US" sz="3800"/>
              <a:t>Example: Check Login functionality</a:t>
            </a:r>
            <a:endParaRPr lang="en-US" sz="3800"/>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6" name="Content Placeholder 3"/>
          <p:cNvGraphicFramePr/>
          <p:nvPr/>
        </p:nvGraphicFramePr>
        <p:xfrm>
          <a:off x="990600" y="2319307"/>
          <a:ext cx="7493064" cy="1889760"/>
        </p:xfrm>
        <a:graphic>
          <a:graphicData uri="http://schemas.openxmlformats.org/drawingml/2006/table">
            <a:tbl>
              <a:tblPr firstRow="1" bandRow="1">
                <a:tableStyleId>{5C22544A-7EE6-4342-B048-85BDC9FD1C3A}</a:tableStyleId>
              </a:tblPr>
              <a:tblGrid>
                <a:gridCol w="1295400"/>
                <a:gridCol w="1219200"/>
                <a:gridCol w="609600"/>
                <a:gridCol w="1995678"/>
                <a:gridCol w="1306386"/>
                <a:gridCol w="1066800"/>
              </a:tblGrid>
              <a:tr h="370840">
                <a:tc>
                  <a:txBody>
                    <a:bodyPr/>
                    <a:lstStyle/>
                    <a:p>
                      <a:pPr algn="ctr"/>
                      <a:r>
                        <a:rPr lang="en-US" sz="1600">
                          <a:latin typeface="+mj-lt"/>
                        </a:rPr>
                        <a:t>Test Condition</a:t>
                      </a:r>
                      <a:endParaRPr lang="en-US" sz="1600">
                        <a:latin typeface="+mj-lt"/>
                      </a:endParaRPr>
                    </a:p>
                  </a:txBody>
                  <a:tcPr/>
                </a:tc>
                <a:tc>
                  <a:txBody>
                    <a:bodyPr/>
                    <a:lstStyle/>
                    <a:p>
                      <a:pPr algn="ctr"/>
                      <a:r>
                        <a:rPr lang="en-US" sz="1600">
                          <a:latin typeface="+mj-lt"/>
                        </a:rPr>
                        <a:t>Test Case Name</a:t>
                      </a:r>
                      <a:endParaRPr lang="en-US" sz="1600">
                        <a:latin typeface="+mj-lt"/>
                      </a:endParaRPr>
                    </a:p>
                  </a:txBody>
                  <a:tcPr/>
                </a:tc>
                <a:tc>
                  <a:txBody>
                    <a:bodyPr/>
                    <a:lstStyle/>
                    <a:p>
                      <a:pPr algn="ctr"/>
                      <a:r>
                        <a:rPr lang="en-US" sz="1600">
                          <a:latin typeface="+mj-lt"/>
                        </a:rPr>
                        <a:t>Pre-</a:t>
                      </a:r>
                      <a:endParaRPr lang="en-US" sz="1600">
                        <a:latin typeface="+mj-lt"/>
                      </a:endParaRPr>
                    </a:p>
                    <a:p>
                      <a:pPr algn="ctr"/>
                      <a:r>
                        <a:rPr lang="en-US" sz="1600">
                          <a:latin typeface="+mj-lt"/>
                        </a:rPr>
                        <a:t>cond</a:t>
                      </a:r>
                      <a:endParaRPr lang="en-US" sz="1600">
                        <a:latin typeface="+mj-lt"/>
                      </a:endParaRPr>
                    </a:p>
                  </a:txBody>
                  <a:tcPr/>
                </a:tc>
                <a:tc>
                  <a:txBody>
                    <a:bodyPr/>
                    <a:lstStyle/>
                    <a:p>
                      <a:pPr algn="ctr"/>
                      <a:r>
                        <a:rPr lang="en-US" sz="1600">
                          <a:latin typeface="+mj-lt"/>
                        </a:rPr>
                        <a:t>Test Procedure</a:t>
                      </a:r>
                      <a:endParaRPr lang="en-US" sz="1600">
                        <a:latin typeface="+mj-lt"/>
                      </a:endParaRPr>
                    </a:p>
                  </a:txBody>
                  <a:tcPr/>
                </a:tc>
                <a:tc>
                  <a:txBody>
                    <a:bodyPr/>
                    <a:lstStyle/>
                    <a:p>
                      <a:pPr algn="ctr"/>
                      <a:r>
                        <a:rPr lang="en-US" sz="1600">
                          <a:latin typeface="+mj-lt"/>
                        </a:rPr>
                        <a:t>Input</a:t>
                      </a:r>
                      <a:endParaRPr lang="en-US" sz="1600">
                        <a:latin typeface="+mj-lt"/>
                      </a:endParaRPr>
                    </a:p>
                  </a:txBody>
                  <a:tcPr/>
                </a:tc>
                <a:tc>
                  <a:txBody>
                    <a:bodyPr/>
                    <a:lstStyle/>
                    <a:p>
                      <a:pPr algn="ctr"/>
                      <a:r>
                        <a:rPr lang="en-US" sz="1600" b="1">
                          <a:latin typeface="+mj-lt"/>
                        </a:rPr>
                        <a:t>Expected Results</a:t>
                      </a:r>
                      <a:endParaRPr lang="en-US" sz="1600">
                        <a:latin typeface="+mj-lt"/>
                      </a:endParaRPr>
                    </a:p>
                  </a:txBody>
                  <a:tcPr/>
                </a:tc>
              </a:tr>
              <a:tr h="370840">
                <a:tc>
                  <a:txBody>
                    <a:bodyPr/>
                    <a:lstStyle/>
                    <a:p>
                      <a:endParaRPr lang="en-US" sz="1600" b="1">
                        <a:latin typeface="+mj-lt"/>
                      </a:endParaRPr>
                    </a:p>
                  </a:txBody>
                  <a:tcPr/>
                </a:tc>
                <a:tc>
                  <a:txBody>
                    <a:bodyPr/>
                    <a:lstStyle/>
                    <a:p>
                      <a:endParaRPr lang="en-US" sz="1600">
                        <a:solidFill>
                          <a:srgbClr val="000099"/>
                        </a:solidFill>
                        <a:latin typeface="+mj-lt"/>
                      </a:endParaRPr>
                    </a:p>
                  </a:txBody>
                  <a:tcPr/>
                </a:tc>
                <a:tc>
                  <a:txBody>
                    <a:bodyPr/>
                    <a:lstStyle/>
                    <a:p>
                      <a:endParaRPr lang="en-US" sz="1600">
                        <a:latin typeface="+mj-lt"/>
                      </a:endParaRPr>
                    </a:p>
                  </a:txBody>
                  <a:tcPr/>
                </a:tc>
                <a:tc>
                  <a:txBody>
                    <a:bodyPr/>
                    <a:lstStyle/>
                    <a:p>
                      <a:pPr marL="0" indent="0">
                        <a:buNone/>
                      </a:pPr>
                      <a:endParaRPr lang="en-US" sz="1600">
                        <a:latin typeface="+mj-lt"/>
                      </a:endParaRPr>
                    </a:p>
                    <a:p>
                      <a:pPr marL="0" indent="0">
                        <a:buNone/>
                      </a:pPr>
                      <a:endParaRPr lang="en-US" sz="1600">
                        <a:latin typeface="+mj-lt"/>
                      </a:endParaRPr>
                    </a:p>
                    <a:p>
                      <a:pPr marL="0" indent="0">
                        <a:buNone/>
                      </a:pPr>
                      <a:endParaRPr lang="en-US" sz="1600">
                        <a:latin typeface="+mj-lt"/>
                      </a:endParaRPr>
                    </a:p>
                    <a:p>
                      <a:pPr marL="0" indent="0">
                        <a:buNone/>
                      </a:pPr>
                      <a:endParaRPr lang="en-US" sz="1600">
                        <a:latin typeface="+mj-lt"/>
                      </a:endParaRPr>
                    </a:p>
                    <a:p>
                      <a:pPr marL="0" indent="0">
                        <a:buNone/>
                      </a:pPr>
                      <a:endParaRPr lang="en-US" sz="1600">
                        <a:latin typeface="+mj-lt"/>
                      </a:endParaRPr>
                    </a:p>
                  </a:txBody>
                  <a:tcPr/>
                </a:tc>
                <a:tc>
                  <a:txBody>
                    <a:bodyPr/>
                    <a:lstStyle/>
                    <a:p>
                      <a:endParaRPr lang="en-US" sz="1600">
                        <a:latin typeface="+mj-lt"/>
                      </a:endParaRPr>
                    </a:p>
                  </a:txBody>
                  <a:tcPr/>
                </a:tc>
                <a:tc>
                  <a:txBody>
                    <a:bodyPr/>
                    <a:lstStyle/>
                    <a:p>
                      <a:endParaRPr lang="en-US" sz="1600">
                        <a:latin typeface="+mj-lt"/>
                      </a:endParaRPr>
                    </a:p>
                  </a:txBody>
                  <a:tcPr/>
                </a:tc>
              </a:tr>
            </a:tbl>
          </a:graphicData>
        </a:graphic>
      </p:graphicFrame>
      <p:sp>
        <p:nvSpPr>
          <p:cNvPr id="11" name="Rectangle 10"/>
          <p:cNvSpPr/>
          <p:nvPr/>
        </p:nvSpPr>
        <p:spPr>
          <a:xfrm>
            <a:off x="6096000" y="2918489"/>
            <a:ext cx="1371600" cy="1077218"/>
          </a:xfrm>
          <a:prstGeom prst="rect">
            <a:avLst/>
          </a:prstGeom>
        </p:spPr>
        <p:txBody>
          <a:bodyPr wrap="square">
            <a:spAutoFit/>
          </a:bodyPr>
          <a:lstStyle/>
          <a:p>
            <a:pPr lvl="0"/>
            <a:r>
              <a:rPr lang="en-US" sz="1600">
                <a:solidFill>
                  <a:prstClr val="black"/>
                </a:solidFill>
                <a:latin typeface="Calibri" panose="020F0502020204030204"/>
              </a:rPr>
              <a:t>User Name:</a:t>
            </a:r>
            <a:endParaRPr lang="en-US" sz="1600">
              <a:solidFill>
                <a:prstClr val="black"/>
              </a:solidFill>
              <a:latin typeface="Calibri" panose="020F0502020204030204"/>
            </a:endParaRPr>
          </a:p>
          <a:p>
            <a:pPr lvl="0"/>
            <a:r>
              <a:rPr lang="en-US" sz="1600">
                <a:solidFill>
                  <a:prstClr val="black"/>
                </a:solidFill>
                <a:latin typeface="Calibri" panose="020F0502020204030204"/>
              </a:rPr>
              <a:t>admin</a:t>
            </a:r>
            <a:endParaRPr lang="en-US" sz="1600">
              <a:solidFill>
                <a:prstClr val="black"/>
              </a:solidFill>
              <a:latin typeface="Calibri" panose="020F0502020204030204"/>
            </a:endParaRPr>
          </a:p>
          <a:p>
            <a:pPr lvl="0"/>
            <a:r>
              <a:rPr lang="en-US" sz="1600">
                <a:solidFill>
                  <a:prstClr val="black"/>
                </a:solidFill>
                <a:latin typeface="Calibri" panose="020F0502020204030204"/>
              </a:rPr>
              <a:t>Password:</a:t>
            </a:r>
            <a:endParaRPr lang="en-US" sz="1600">
              <a:solidFill>
                <a:prstClr val="black"/>
              </a:solidFill>
              <a:latin typeface="Calibri" panose="020F0502020204030204"/>
            </a:endParaRPr>
          </a:p>
          <a:p>
            <a:pPr lvl="0"/>
            <a:r>
              <a:rPr lang="en-US" sz="1600">
                <a:solidFill>
                  <a:prstClr val="black"/>
                </a:solidFill>
                <a:latin typeface="Calibri" panose="020F0502020204030204"/>
              </a:rPr>
              <a:t>123456</a:t>
            </a:r>
            <a:endParaRPr lang="en-US" sz="1600">
              <a:solidFill>
                <a:prstClr val="black"/>
              </a:solidFill>
              <a:latin typeface="Calibri" panose="020F0502020204030204"/>
            </a:endParaRPr>
          </a:p>
        </p:txBody>
      </p:sp>
      <p:sp>
        <p:nvSpPr>
          <p:cNvPr id="12" name="Rectangle 11"/>
          <p:cNvSpPr/>
          <p:nvPr/>
        </p:nvSpPr>
        <p:spPr>
          <a:xfrm>
            <a:off x="4114800" y="2918489"/>
            <a:ext cx="2047336" cy="1077218"/>
          </a:xfrm>
          <a:prstGeom prst="rect">
            <a:avLst/>
          </a:prstGeom>
        </p:spPr>
        <p:txBody>
          <a:bodyPr wrap="square">
            <a:spAutoFit/>
          </a:bodyPr>
          <a:lstStyle/>
          <a:p>
            <a:pPr marL="224155" lvl="0" indent="-224155">
              <a:buFontTx/>
              <a:buAutoNum type="arabicParenR"/>
            </a:pPr>
            <a:r>
              <a:rPr lang="en-US" sz="1600">
                <a:solidFill>
                  <a:prstClr val="black"/>
                </a:solidFill>
                <a:latin typeface="Calibri" panose="020F0502020204030204"/>
              </a:rPr>
              <a:t>Launch application</a:t>
            </a:r>
            <a:endParaRPr lang="en-US" sz="1600">
              <a:solidFill>
                <a:prstClr val="black"/>
              </a:solidFill>
              <a:latin typeface="Calibri" panose="020F0502020204030204"/>
            </a:endParaRPr>
          </a:p>
          <a:p>
            <a:pPr marL="224155" lvl="0" indent="-224155">
              <a:buFontTx/>
              <a:buAutoNum type="arabicParenR"/>
            </a:pPr>
            <a:r>
              <a:rPr lang="en-US" sz="1600">
                <a:solidFill>
                  <a:prstClr val="black"/>
                </a:solidFill>
                <a:latin typeface="Calibri" panose="020F0502020204030204"/>
              </a:rPr>
              <a:t>Enter User Name</a:t>
            </a:r>
            <a:endParaRPr lang="en-US" sz="1600">
              <a:solidFill>
                <a:prstClr val="black"/>
              </a:solidFill>
              <a:latin typeface="Calibri" panose="020F0502020204030204"/>
            </a:endParaRPr>
          </a:p>
          <a:p>
            <a:pPr marL="224155" lvl="0" indent="-224155">
              <a:buFontTx/>
              <a:buAutoNum type="arabicParenR"/>
            </a:pPr>
            <a:r>
              <a:rPr lang="en-US" sz="1600">
                <a:solidFill>
                  <a:prstClr val="black"/>
                </a:solidFill>
                <a:latin typeface="Calibri" panose="020F0502020204030204"/>
              </a:rPr>
              <a:t>Enter Password</a:t>
            </a:r>
            <a:endParaRPr lang="en-US" sz="1600">
              <a:solidFill>
                <a:prstClr val="black"/>
              </a:solidFill>
              <a:latin typeface="Calibri" panose="020F0502020204030204"/>
            </a:endParaRPr>
          </a:p>
          <a:p>
            <a:pPr marL="224155" lvl="0" indent="-224155">
              <a:buFontTx/>
              <a:buAutoNum type="arabicParenR"/>
            </a:pPr>
            <a:r>
              <a:rPr lang="en-US" sz="1600">
                <a:solidFill>
                  <a:prstClr val="black"/>
                </a:solidFill>
                <a:latin typeface="Calibri" panose="020F0502020204030204"/>
              </a:rPr>
              <a:t>Click Login</a:t>
            </a:r>
            <a:endParaRPr lang="en-US" sz="1600">
              <a:solidFill>
                <a:prstClr val="black"/>
              </a:solidFill>
              <a:latin typeface="Calibri" panose="020F0502020204030204"/>
            </a:endParaRPr>
          </a:p>
        </p:txBody>
      </p:sp>
      <p:sp>
        <p:nvSpPr>
          <p:cNvPr id="14" name="Rectangle 13"/>
          <p:cNvSpPr/>
          <p:nvPr/>
        </p:nvSpPr>
        <p:spPr>
          <a:xfrm>
            <a:off x="7391400" y="2928907"/>
            <a:ext cx="1142999" cy="830997"/>
          </a:xfrm>
          <a:prstGeom prst="rect">
            <a:avLst/>
          </a:prstGeom>
        </p:spPr>
        <p:txBody>
          <a:bodyPr wrap="square">
            <a:spAutoFit/>
          </a:bodyPr>
          <a:lstStyle/>
          <a:p>
            <a:pPr lvl="0"/>
            <a:r>
              <a:rPr lang="en-US" sz="1600">
                <a:solidFill>
                  <a:prstClr val="black"/>
                </a:solidFill>
                <a:latin typeface="Calibri" panose="020F0502020204030204"/>
              </a:rPr>
              <a:t>Login must be successfull</a:t>
            </a:r>
            <a:endParaRPr lang="en-US" sz="1600">
              <a:solidFill>
                <a:prstClr val="black"/>
              </a:solidFill>
              <a:latin typeface="Calibri" panose="020F0502020204030204"/>
            </a:endParaRPr>
          </a:p>
        </p:txBody>
      </p:sp>
      <p:sp>
        <p:nvSpPr>
          <p:cNvPr id="15" name="Rectangle 14"/>
          <p:cNvSpPr/>
          <p:nvPr/>
        </p:nvSpPr>
        <p:spPr>
          <a:xfrm>
            <a:off x="986287" y="2928907"/>
            <a:ext cx="1299713" cy="584775"/>
          </a:xfrm>
          <a:prstGeom prst="rect">
            <a:avLst/>
          </a:prstGeom>
        </p:spPr>
        <p:txBody>
          <a:bodyPr wrap="square">
            <a:spAutoFit/>
          </a:bodyPr>
          <a:lstStyle/>
          <a:p>
            <a:pPr lvl="0"/>
            <a:r>
              <a:rPr lang="en-US" sz="1600" b="1">
                <a:solidFill>
                  <a:prstClr val="black"/>
                </a:solidFill>
                <a:latin typeface="Calibri" panose="020F0502020204030204"/>
              </a:rPr>
              <a:t>Check Login functionality</a:t>
            </a:r>
            <a:endParaRPr lang="en-US" sz="1600" b="1">
              <a:solidFill>
                <a:prstClr val="black"/>
              </a:solidFill>
              <a:latin typeface="Calibri" panose="020F0502020204030204"/>
            </a:endParaRPr>
          </a:p>
        </p:txBody>
      </p:sp>
      <p:sp>
        <p:nvSpPr>
          <p:cNvPr id="17" name="Rectangle 16"/>
          <p:cNvSpPr/>
          <p:nvPr/>
        </p:nvSpPr>
        <p:spPr>
          <a:xfrm>
            <a:off x="2278811" y="2928907"/>
            <a:ext cx="1226389" cy="830997"/>
          </a:xfrm>
          <a:prstGeom prst="rect">
            <a:avLst/>
          </a:prstGeom>
        </p:spPr>
        <p:txBody>
          <a:bodyPr wrap="square">
            <a:spAutoFit/>
          </a:bodyPr>
          <a:lstStyle/>
          <a:p>
            <a:pPr lvl="0"/>
            <a:r>
              <a:rPr lang="en-US" sz="1600">
                <a:solidFill>
                  <a:srgbClr val="000099"/>
                </a:solidFill>
                <a:latin typeface="Calibri" panose="020F0502020204030204"/>
              </a:rPr>
              <a:t>Check valid User Name &amp; Password</a:t>
            </a:r>
            <a:endParaRPr lang="en-US" sz="1600">
              <a:solidFill>
                <a:srgbClr val="000099"/>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7" grpId="0"/>
    </p:bld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Example</a:t>
            </a:r>
            <a:endParaRPr lang="en-US"/>
          </a:p>
        </p:txBody>
      </p:sp>
      <p:sp>
        <p:nvSpPr>
          <p:cNvPr id="3" name="Content Placeholder 2"/>
          <p:cNvSpPr>
            <a:spLocks noGrp="1"/>
          </p:cNvSpPr>
          <p:nvPr>
            <p:ph idx="1"/>
          </p:nvPr>
        </p:nvSpPr>
        <p:spPr/>
        <p:txBody>
          <a:bodyPr>
            <a:normAutofit/>
          </a:bodyPr>
          <a:lstStyle/>
          <a:p>
            <a:pPr marL="0" indent="0">
              <a:buNone/>
            </a:pPr>
            <a:r>
              <a:rPr lang="en-US" u="sng"/>
              <a:t>1.2.3</a:t>
            </a:r>
            <a:r>
              <a:rPr lang="en-US"/>
              <a:t> The input screen shall have three ﬁelds: a title ﬁeld with a drop-down selector; a surname ﬁeld that can accept up to 20 alphabetic characters and the hyphen (-) character; a ﬁrst name ﬁeld which can accept up to 20 alphabetic characters. All alphabetic characters shall be case insensitive. All ﬁelds must be completed. The data is validated when the Enter key is pressed. If the data is valid the system moves on to the job input screen; if not, an error message is displayed.</a:t>
            </a:r>
            <a:endParaRPr lang="en-US"/>
          </a:p>
          <a:p>
            <a:pPr marL="281305" indent="0">
              <a:buNone/>
            </a:pPr>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5001423"/>
            <a:ext cx="4038600" cy="185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6019800" y="4191000"/>
            <a:ext cx="2743200" cy="2057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a:t>Example solution</a:t>
            </a:r>
            <a:endParaRPr lang="en-US"/>
          </a:p>
        </p:txBody>
      </p:sp>
      <p:sp>
        <p:nvSpPr>
          <p:cNvPr id="3" name="Content Placeholder 2"/>
          <p:cNvSpPr>
            <a:spLocks noGrp="1"/>
          </p:cNvSpPr>
          <p:nvPr>
            <p:ph idx="1"/>
          </p:nvPr>
        </p:nvSpPr>
        <p:spPr/>
        <p:txBody>
          <a:bodyPr/>
          <a:lstStyle/>
          <a:p>
            <a:r>
              <a:rPr lang="en-US"/>
              <a:t>Test condition</a:t>
            </a:r>
            <a:endParaRPr lang="en-US"/>
          </a:p>
          <a:p>
            <a:pPr lvl="1"/>
            <a:r>
              <a:rPr lang="en-US" i="1"/>
              <a:t>(1.2.3.1) a test condition for the surname field</a:t>
            </a:r>
            <a:r>
              <a:rPr lang="en-US"/>
              <a:t>: accept up to 20 alphabetic characters and the hyphen (-) character</a:t>
            </a:r>
            <a:endParaRPr lang="en-US"/>
          </a:p>
          <a:p>
            <a:endParaRPr lang="en-US"/>
          </a:p>
          <a:p>
            <a:r>
              <a:rPr lang="en-US"/>
              <a:t>Test cases</a:t>
            </a:r>
            <a:endParaRPr lang="en-US"/>
          </a:p>
          <a:p>
            <a:pPr lvl="1"/>
            <a:endParaRPr lang="en-US"/>
          </a:p>
          <a:p>
            <a:pPr lvl="1"/>
            <a:endParaRPr lang="en-US"/>
          </a:p>
          <a:p>
            <a:pPr lvl="1"/>
            <a:endParaRPr lang="en-US"/>
          </a:p>
          <a:p>
            <a:pPr lvl="1"/>
            <a:endParaRPr lang="en-US"/>
          </a:p>
        </p:txBody>
      </p:sp>
      <p:sp>
        <p:nvSpPr>
          <p:cNvPr id="5" name="TextBox 4"/>
          <p:cNvSpPr txBox="1"/>
          <p:nvPr/>
        </p:nvSpPr>
        <p:spPr>
          <a:xfrm>
            <a:off x="6179987" y="4186535"/>
            <a:ext cx="2202013" cy="461665"/>
          </a:xfrm>
          <a:prstGeom prst="rect">
            <a:avLst/>
          </a:prstGeom>
          <a:noFill/>
          <a:ln>
            <a:noFill/>
          </a:ln>
        </p:spPr>
        <p:txBody>
          <a:bodyPr wrap="none" rtlCol="0">
            <a:spAutoFit/>
          </a:bodyPr>
          <a:lstStyle/>
          <a:p>
            <a:r>
              <a:rPr lang="en-US" sz="2400">
                <a:solidFill>
                  <a:prstClr val="black"/>
                </a:solidFill>
                <a:latin typeface="Calibri" panose="020F0502020204030204"/>
              </a:rPr>
              <a:t>job input screen</a:t>
            </a:r>
            <a:endParaRPr lang="en-US" sz="2400">
              <a:solidFill>
                <a:prstClr val="black"/>
              </a:solidFill>
              <a:latin typeface="Calibri" panose="020F0502020204030204"/>
            </a:endParaRPr>
          </a:p>
        </p:txBody>
      </p:sp>
      <p:sp>
        <p:nvSpPr>
          <p:cNvPr id="7" name="TextBox 6"/>
          <p:cNvSpPr txBox="1"/>
          <p:nvPr/>
        </p:nvSpPr>
        <p:spPr>
          <a:xfrm>
            <a:off x="6172200" y="4572000"/>
            <a:ext cx="2202013" cy="461665"/>
          </a:xfrm>
          <a:prstGeom prst="rect">
            <a:avLst/>
          </a:prstGeom>
          <a:noFill/>
          <a:ln>
            <a:noFill/>
          </a:ln>
        </p:spPr>
        <p:txBody>
          <a:bodyPr wrap="none" rtlCol="0">
            <a:spAutoFit/>
          </a:bodyPr>
          <a:lstStyle/>
          <a:p>
            <a:r>
              <a:rPr lang="en-US" sz="2400">
                <a:solidFill>
                  <a:prstClr val="black"/>
                </a:solidFill>
                <a:latin typeface="Calibri" panose="020F0502020204030204"/>
              </a:rPr>
              <a:t>job input screen</a:t>
            </a:r>
            <a:endParaRPr lang="en-US" sz="2400">
              <a:solidFill>
                <a:prstClr val="black"/>
              </a:solidFill>
              <a:latin typeface="Calibri" panose="020F0502020204030204"/>
            </a:endParaRPr>
          </a:p>
        </p:txBody>
      </p:sp>
      <p:sp>
        <p:nvSpPr>
          <p:cNvPr id="8" name="TextBox 7"/>
          <p:cNvSpPr txBox="1"/>
          <p:nvPr/>
        </p:nvSpPr>
        <p:spPr>
          <a:xfrm>
            <a:off x="6133373" y="5405735"/>
            <a:ext cx="2782027" cy="461665"/>
          </a:xfrm>
          <a:prstGeom prst="rect">
            <a:avLst/>
          </a:prstGeom>
          <a:noFill/>
          <a:ln>
            <a:noFill/>
          </a:ln>
        </p:spPr>
        <p:txBody>
          <a:bodyPr wrap="square" rtlCol="0">
            <a:spAutoFit/>
          </a:bodyPr>
          <a:lstStyle/>
          <a:p>
            <a:r>
              <a:rPr lang="en-US" sz="2400">
                <a:solidFill>
                  <a:prstClr val="black"/>
                </a:solidFill>
                <a:latin typeface="Calibri" panose="020F0502020204030204"/>
              </a:rPr>
              <a:t>error message </a:t>
            </a:r>
            <a:endParaRPr lang="en-US" sz="2400">
              <a:solidFill>
                <a:prstClr val="black"/>
              </a:solidFill>
              <a:latin typeface="Calibri" panose="020F0502020204030204"/>
            </a:endParaRPr>
          </a:p>
        </p:txBody>
      </p:sp>
      <p:sp>
        <p:nvSpPr>
          <p:cNvPr id="10" name="TextBox 9"/>
          <p:cNvSpPr txBox="1"/>
          <p:nvPr/>
        </p:nvSpPr>
        <p:spPr>
          <a:xfrm>
            <a:off x="6179987" y="4953000"/>
            <a:ext cx="2202013" cy="461665"/>
          </a:xfrm>
          <a:prstGeom prst="rect">
            <a:avLst/>
          </a:prstGeom>
          <a:noFill/>
          <a:ln>
            <a:noFill/>
          </a:ln>
        </p:spPr>
        <p:txBody>
          <a:bodyPr wrap="none" rtlCol="0">
            <a:spAutoFit/>
          </a:bodyPr>
          <a:lstStyle/>
          <a:p>
            <a:r>
              <a:rPr lang="en-US" sz="2400">
                <a:solidFill>
                  <a:prstClr val="black"/>
                </a:solidFill>
                <a:latin typeface="Calibri" panose="020F0502020204030204"/>
              </a:rPr>
              <a:t>job input screen</a:t>
            </a:r>
            <a:endParaRPr lang="en-US" sz="2400">
              <a:solidFill>
                <a:prstClr val="black"/>
              </a:solidFill>
              <a:latin typeface="Calibri" panose="020F0502020204030204"/>
            </a:endParaRPr>
          </a:p>
        </p:txBody>
      </p:sp>
      <p:sp>
        <p:nvSpPr>
          <p:cNvPr id="11" name="TextBox 10"/>
          <p:cNvSpPr txBox="1"/>
          <p:nvPr/>
        </p:nvSpPr>
        <p:spPr>
          <a:xfrm>
            <a:off x="6133373" y="5786735"/>
            <a:ext cx="2782027" cy="461665"/>
          </a:xfrm>
          <a:prstGeom prst="rect">
            <a:avLst/>
          </a:prstGeom>
          <a:noFill/>
          <a:ln>
            <a:noFill/>
          </a:ln>
        </p:spPr>
        <p:txBody>
          <a:bodyPr wrap="square" rtlCol="0">
            <a:spAutoFit/>
          </a:bodyPr>
          <a:lstStyle/>
          <a:p>
            <a:r>
              <a:rPr lang="en-US" sz="2400">
                <a:solidFill>
                  <a:prstClr val="black"/>
                </a:solidFill>
                <a:latin typeface="Calibri" panose="020F0502020204030204"/>
              </a:rPr>
              <a:t>error message </a:t>
            </a:r>
            <a:endParaRPr lang="en-US" sz="2400">
              <a:solidFill>
                <a:prstClr val="black"/>
              </a:solidFill>
              <a:latin typeface="Calibri" panose="020F0502020204030204"/>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599" y="4191000"/>
            <a:ext cx="5424487" cy="204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1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p:bldP spid="10" grpId="0"/>
      <p:bldP spid="11" grpId="0"/>
    </p:bld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solution (cont’d)</a:t>
            </a:r>
            <a:endParaRPr lang="en-US"/>
          </a:p>
        </p:txBody>
      </p:sp>
      <p:sp>
        <p:nvSpPr>
          <p:cNvPr id="3" name="Content Placeholder 2"/>
          <p:cNvSpPr>
            <a:spLocks noGrp="1"/>
          </p:cNvSpPr>
          <p:nvPr>
            <p:ph idx="1"/>
          </p:nvPr>
        </p:nvSpPr>
        <p:spPr/>
        <p:txBody>
          <a:bodyPr>
            <a:normAutofit/>
          </a:bodyPr>
          <a:lstStyle/>
          <a:p>
            <a:r>
              <a:rPr lang="en-US"/>
              <a:t>Test procedure (for the surname field)</a:t>
            </a:r>
            <a:endParaRPr lang="en-US"/>
          </a:p>
          <a:p>
            <a:pPr marL="352425" indent="-352425">
              <a:buNone/>
            </a:pPr>
            <a:r>
              <a:rPr lang="en-US" sz="2200"/>
              <a:t>(1) Select the &lt;Name or Personal Details&gt; option from the main menu.</a:t>
            </a:r>
            <a:endParaRPr lang="en-US" sz="2200"/>
          </a:p>
          <a:p>
            <a:pPr marL="352425" indent="-352425">
              <a:buNone/>
            </a:pPr>
            <a:r>
              <a:rPr lang="en-US" sz="2200"/>
              <a:t>(2) Select the ‘input’ option from the &lt;Name or Personal Details&gt; menu.</a:t>
            </a:r>
            <a:endParaRPr lang="en-US" sz="2200"/>
          </a:p>
          <a:p>
            <a:pPr marL="352425" indent="-352425">
              <a:buNone/>
            </a:pPr>
            <a:r>
              <a:rPr lang="en-US" sz="2200"/>
              <a:t>(3) </a:t>
            </a:r>
            <a:r>
              <a:rPr lang="en-US" sz="2200" i="1"/>
              <a:t>Select ‘Mr’ from the ‘Title’ drop-down menu.</a:t>
            </a:r>
            <a:endParaRPr lang="en-US" sz="2200" i="1"/>
          </a:p>
          <a:p>
            <a:pPr marL="352425" indent="-352425">
              <a:buNone/>
            </a:pPr>
            <a:r>
              <a:rPr lang="en-US" sz="2200"/>
              <a:t>(4) Check that the cursor moves to the ‘surname’ ﬁeld.</a:t>
            </a:r>
            <a:endParaRPr lang="en-US" sz="2200"/>
          </a:p>
          <a:p>
            <a:pPr marL="352425" indent="-352425">
              <a:buNone/>
            </a:pPr>
            <a:r>
              <a:rPr lang="en-US" sz="2200" i="1"/>
              <a:t>(5) Type in ‘Hambling’ and press the tab key once; check that the cursor moves to the ‘ﬁrst name’ ﬁeld.</a:t>
            </a:r>
            <a:endParaRPr lang="en-US" sz="2200" i="1"/>
          </a:p>
          <a:p>
            <a:pPr marL="352425" indent="-352425">
              <a:buNone/>
            </a:pPr>
            <a:r>
              <a:rPr lang="en-US" sz="2200"/>
              <a:t>(6) </a:t>
            </a:r>
            <a:r>
              <a:rPr lang="en-US" sz="2200" i="1"/>
              <a:t>Type in ‘Brian’ and press the Enter key.</a:t>
            </a:r>
            <a:endParaRPr lang="en-US" sz="2200" i="1"/>
          </a:p>
          <a:p>
            <a:pPr marL="352425" indent="-352425">
              <a:buNone/>
            </a:pPr>
            <a:r>
              <a:rPr lang="en-US" sz="2200"/>
              <a:t>(7) Check that the Job Input screen is displayed.</a:t>
            </a:r>
            <a:endParaRPr lang="en-US" sz="2200"/>
          </a:p>
          <a:p>
            <a:pPr marL="352425" indent="-352425">
              <a:buNone/>
            </a:pPr>
            <a:r>
              <a:rPr lang="en-US" sz="2200"/>
              <a:t>(8) . . .</a:t>
            </a:r>
            <a:endParaRPr lang="en-US" sz="220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a:br>
            <a:r>
              <a:rPr lang="en-US"/>
              <a:t>Decision tables testing</a:t>
            </a:r>
            <a:endParaRPr lang="en-US"/>
          </a:p>
        </p:txBody>
      </p:sp>
      <p:sp>
        <p:nvSpPr>
          <p:cNvPr id="3" name="Content Placeholder 2"/>
          <p:cNvSpPr>
            <a:spLocks noGrp="1"/>
          </p:cNvSpPr>
          <p:nvPr>
            <p:ph idx="1"/>
          </p:nvPr>
        </p:nvSpPr>
        <p:spPr/>
        <p:txBody>
          <a:bodyPr>
            <a:normAutofit/>
          </a:bodyPr>
          <a:lstStyle/>
          <a:p>
            <a:r>
              <a:rPr lang="en-US"/>
              <a:t>Example</a:t>
            </a:r>
            <a:endParaRPr lang="en-US"/>
          </a:p>
          <a:p>
            <a:pPr lvl="1"/>
            <a:r>
              <a:rPr lang="en-US"/>
              <a:t>A supermarket has a loyalty scheme that is offered to all customers. </a:t>
            </a:r>
            <a:r>
              <a:rPr lang="en-US">
                <a:solidFill>
                  <a:srgbClr val="0070C0"/>
                </a:solidFill>
              </a:rPr>
              <a:t>Loyalty cardholders</a:t>
            </a:r>
            <a:r>
              <a:rPr lang="en-US"/>
              <a:t> enjoy the benefits of either </a:t>
            </a:r>
            <a:r>
              <a:rPr lang="en-US">
                <a:solidFill>
                  <a:srgbClr val="FF0000"/>
                </a:solidFill>
              </a:rPr>
              <a:t>additional discounts </a:t>
            </a:r>
            <a:r>
              <a:rPr lang="en-US"/>
              <a:t>on all purchases or the acquisition of </a:t>
            </a:r>
            <a:r>
              <a:rPr lang="en-US">
                <a:solidFill>
                  <a:srgbClr val="FF0000"/>
                </a:solidFill>
              </a:rPr>
              <a:t>loyalty points</a:t>
            </a:r>
            <a:r>
              <a:rPr lang="en-US"/>
              <a:t>, which can be converted into vouchers for the supermarket or to equivalent points in schemes run by partners. </a:t>
            </a:r>
            <a:r>
              <a:rPr lang="en-US">
                <a:solidFill>
                  <a:srgbClr val="0070C0"/>
                </a:solidFill>
              </a:rPr>
              <a:t>Customers without a loyalty card </a:t>
            </a:r>
            <a:r>
              <a:rPr lang="en-US"/>
              <a:t>receive an additional discount only if they </a:t>
            </a:r>
            <a:r>
              <a:rPr lang="en-US">
                <a:solidFill>
                  <a:srgbClr val="0070C0"/>
                </a:solidFill>
              </a:rPr>
              <a:t>spend more than £100 </a:t>
            </a:r>
            <a:r>
              <a:rPr lang="en-US"/>
              <a:t>on any one visit to the store, otherwise only the special offers offered to all customers apply.</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a:t>
            </a:r>
            <a:endParaRPr lang="en-US"/>
          </a:p>
        </p:txBody>
      </p:sp>
      <p:sp>
        <p:nvSpPr>
          <p:cNvPr id="3" name="Content Placeholder 2"/>
          <p:cNvSpPr>
            <a:spLocks noGrp="1"/>
          </p:cNvSpPr>
          <p:nvPr>
            <p:ph idx="1"/>
          </p:nvPr>
        </p:nvSpPr>
        <p:spPr/>
        <p:txBody>
          <a:bodyPr/>
          <a:lstStyle/>
          <a:p>
            <a:r>
              <a:rPr lang="en-US"/>
              <a:t>Solution</a:t>
            </a:r>
            <a:endParaRPr lang="en-US"/>
          </a:p>
        </p:txBody>
      </p:sp>
      <p:graphicFrame>
        <p:nvGraphicFramePr>
          <p:cNvPr id="4" name="Table 3"/>
          <p:cNvGraphicFramePr>
            <a:graphicFrameLocks noGrp="1"/>
          </p:cNvGraphicFramePr>
          <p:nvPr/>
        </p:nvGraphicFramePr>
        <p:xfrm>
          <a:off x="533400" y="2438400"/>
          <a:ext cx="7924800" cy="4211320"/>
        </p:xfrm>
        <a:graphic>
          <a:graphicData uri="http://schemas.openxmlformats.org/drawingml/2006/table">
            <a:tbl>
              <a:tblPr firstRow="1" bandRow="1">
                <a:tableStyleId>{5C22544A-7EE6-4342-B048-85BDC9FD1C3A}</a:tableStyleId>
              </a:tblPr>
              <a:tblGrid>
                <a:gridCol w="3844452"/>
                <a:gridCol w="1020087"/>
                <a:gridCol w="1020087"/>
                <a:gridCol w="1020087"/>
                <a:gridCol w="1020087"/>
              </a:tblGrid>
              <a:tr h="370840">
                <a:tc>
                  <a:txBody>
                    <a:bodyPr/>
                    <a:lstStyle/>
                    <a:p>
                      <a:endParaRPr lang="en-US"/>
                    </a:p>
                  </a:txBody>
                  <a:tcPr/>
                </a:tc>
                <a:tc>
                  <a:txBody>
                    <a:bodyPr/>
                    <a:lstStyle/>
                    <a:p>
                      <a:r>
                        <a:rPr lang="en-US"/>
                        <a:t>Rule 1</a:t>
                      </a:r>
                      <a:endParaRPr lang="en-US"/>
                    </a:p>
                  </a:txBody>
                  <a:tcPr/>
                </a:tc>
                <a:tc>
                  <a:txBody>
                    <a:bodyPr/>
                    <a:lstStyle/>
                    <a:p>
                      <a:r>
                        <a:rPr lang="en-US"/>
                        <a:t>Rule 2</a:t>
                      </a:r>
                      <a:endParaRPr lang="en-US"/>
                    </a:p>
                  </a:txBody>
                  <a:tcPr/>
                </a:tc>
                <a:tc>
                  <a:txBody>
                    <a:bodyPr/>
                    <a:lstStyle/>
                    <a:p>
                      <a:r>
                        <a:rPr lang="en-US"/>
                        <a:t>Rule 3</a:t>
                      </a:r>
                      <a:endParaRPr lang="en-US"/>
                    </a:p>
                  </a:txBody>
                  <a:tcPr/>
                </a:tc>
                <a:tc>
                  <a:txBody>
                    <a:bodyPr/>
                    <a:lstStyle/>
                    <a:p>
                      <a:r>
                        <a:rPr lang="en-US"/>
                        <a:t>Rule 4</a:t>
                      </a:r>
                      <a:endParaRPr lang="en-US"/>
                    </a:p>
                  </a:txBody>
                  <a:tcPr/>
                </a:tc>
              </a:tr>
              <a:tr h="370840">
                <a:tc>
                  <a:txBody>
                    <a:bodyPr/>
                    <a:lstStyle/>
                    <a:p>
                      <a:pPr algn="ctr"/>
                      <a:r>
                        <a:rPr lang="en-US" sz="2200" b="1"/>
                        <a:t>Conditions</a:t>
                      </a:r>
                      <a:endParaRPr lang="en-US" sz="2200" b="1"/>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r>
                        <a:rPr lang="en-US" sz="2200"/>
                        <a:t>Customer without loyalty card</a:t>
                      </a:r>
                      <a:endParaRPr lang="en-US" sz="2200"/>
                    </a:p>
                  </a:txBody>
                  <a:tcPr/>
                </a:tc>
                <a:tc>
                  <a:txBody>
                    <a:bodyPr/>
                    <a:lstStyle/>
                    <a:p>
                      <a:pPr algn="ctr"/>
                      <a:r>
                        <a:rPr lang="en-US"/>
                        <a:t>T</a:t>
                      </a:r>
                      <a:endParaRPr lang="en-US"/>
                    </a:p>
                  </a:txBody>
                  <a:tcPr/>
                </a:tc>
                <a:tc>
                  <a:txBody>
                    <a:bodyPr/>
                    <a:lstStyle/>
                    <a:p>
                      <a:pPr algn="ctr"/>
                      <a:r>
                        <a:rPr lang="en-US"/>
                        <a:t>T</a:t>
                      </a:r>
                      <a:endParaRPr lang="en-US"/>
                    </a:p>
                  </a:txBody>
                  <a:tcPr/>
                </a:tc>
                <a:tc>
                  <a:txBody>
                    <a:bodyPr/>
                    <a:lstStyle/>
                    <a:p>
                      <a:pPr algn="ctr"/>
                      <a:r>
                        <a:rPr lang="en-US"/>
                        <a:t>F</a:t>
                      </a:r>
                      <a:endParaRPr lang="en-US"/>
                    </a:p>
                  </a:txBody>
                  <a:tcPr/>
                </a:tc>
                <a:tc>
                  <a:txBody>
                    <a:bodyPr/>
                    <a:lstStyle/>
                    <a:p>
                      <a:pPr algn="ctr"/>
                      <a:r>
                        <a:rPr lang="en-US"/>
                        <a:t>F</a:t>
                      </a:r>
                      <a:endParaRPr lang="en-US"/>
                    </a:p>
                  </a:txBody>
                  <a:tcPr/>
                </a:tc>
              </a:tr>
              <a:tr h="370840">
                <a:tc>
                  <a:txBody>
                    <a:bodyPr/>
                    <a:lstStyle/>
                    <a:p>
                      <a:r>
                        <a:rPr lang="en-US" sz="2200"/>
                        <a:t>Customer with loyalty card</a:t>
                      </a:r>
                      <a:endParaRPr lang="en-US" sz="2200"/>
                    </a:p>
                  </a:txBody>
                  <a:tcPr/>
                </a:tc>
                <a:tc>
                  <a:txBody>
                    <a:bodyPr/>
                    <a:lstStyle/>
                    <a:p>
                      <a:pPr algn="ctr"/>
                      <a:r>
                        <a:rPr lang="en-US"/>
                        <a:t>F</a:t>
                      </a:r>
                      <a:endParaRPr lang="en-US"/>
                    </a:p>
                  </a:txBody>
                  <a:tcPr/>
                </a:tc>
                <a:tc>
                  <a:txBody>
                    <a:bodyPr/>
                    <a:lstStyle/>
                    <a:p>
                      <a:pPr algn="ctr"/>
                      <a:r>
                        <a:rPr lang="en-US"/>
                        <a:t>F</a:t>
                      </a:r>
                      <a:endParaRPr lang="en-US"/>
                    </a:p>
                  </a:txBody>
                  <a:tcPr/>
                </a:tc>
                <a:tc>
                  <a:txBody>
                    <a:bodyPr/>
                    <a:lstStyle/>
                    <a:p>
                      <a:pPr algn="ctr"/>
                      <a:r>
                        <a:rPr lang="en-US"/>
                        <a:t>T</a:t>
                      </a:r>
                      <a:endParaRPr lang="en-US"/>
                    </a:p>
                  </a:txBody>
                  <a:tcPr/>
                </a:tc>
                <a:tc>
                  <a:txBody>
                    <a:bodyPr/>
                    <a:lstStyle/>
                    <a:p>
                      <a:pPr algn="ctr"/>
                      <a:r>
                        <a:rPr lang="en-US"/>
                        <a:t>T</a:t>
                      </a:r>
                      <a:endParaRPr lang="en-US"/>
                    </a:p>
                  </a:txBody>
                  <a:tcPr/>
                </a:tc>
              </a:tr>
              <a:tr h="370840">
                <a:tc>
                  <a:txBody>
                    <a:bodyPr/>
                    <a:lstStyle/>
                    <a:p>
                      <a:r>
                        <a:rPr lang="en-US" sz="2200">
                          <a:solidFill>
                            <a:srgbClr val="FF0000"/>
                          </a:solidFill>
                        </a:rPr>
                        <a:t>Extra discount selected</a:t>
                      </a:r>
                      <a:endParaRPr lang="en-US" sz="2200">
                        <a:solidFill>
                          <a:srgbClr val="FF0000"/>
                        </a:solidFill>
                      </a:endParaRPr>
                    </a:p>
                  </a:txBody>
                  <a:tcPr/>
                </a:tc>
                <a:tc>
                  <a:txBody>
                    <a:bodyPr/>
                    <a:lstStyle/>
                    <a:p>
                      <a:pPr algn="ctr"/>
                      <a:r>
                        <a:rPr lang="en-US"/>
                        <a:t>-</a:t>
                      </a:r>
                      <a:endParaRPr lang="en-US"/>
                    </a:p>
                  </a:txBody>
                  <a:tcPr/>
                </a:tc>
                <a:tc>
                  <a:txBody>
                    <a:bodyPr/>
                    <a:lstStyle/>
                    <a:p>
                      <a:pPr algn="ctr"/>
                      <a:r>
                        <a:rPr lang="en-US"/>
                        <a:t>-</a:t>
                      </a:r>
                      <a:endParaRPr lang="en-US"/>
                    </a:p>
                  </a:txBody>
                  <a:tcPr/>
                </a:tc>
                <a:tc>
                  <a:txBody>
                    <a:bodyPr/>
                    <a:lstStyle/>
                    <a:p>
                      <a:pPr algn="ctr"/>
                      <a:r>
                        <a:rPr lang="en-US"/>
                        <a:t>T</a:t>
                      </a:r>
                      <a:endParaRPr lang="en-US"/>
                    </a:p>
                  </a:txBody>
                  <a:tcPr/>
                </a:tc>
                <a:tc>
                  <a:txBody>
                    <a:bodyPr/>
                    <a:lstStyle/>
                    <a:p>
                      <a:pPr algn="ctr"/>
                      <a:r>
                        <a:rPr lang="en-US"/>
                        <a:t>F</a:t>
                      </a: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t>Spend &gt; £100</a:t>
                      </a:r>
                      <a:endParaRPr lang="en-US" sz="2200"/>
                    </a:p>
                  </a:txBody>
                  <a:tcPr/>
                </a:tc>
                <a:tc>
                  <a:txBody>
                    <a:bodyPr/>
                    <a:lstStyle/>
                    <a:p>
                      <a:pPr algn="ctr"/>
                      <a:r>
                        <a:rPr lang="en-US"/>
                        <a:t>F</a:t>
                      </a:r>
                      <a:endParaRPr lang="en-US"/>
                    </a:p>
                  </a:txBody>
                  <a:tcPr/>
                </a:tc>
                <a:tc>
                  <a:txBody>
                    <a:bodyPr/>
                    <a:lstStyle/>
                    <a:p>
                      <a:pPr algn="ctr"/>
                      <a:r>
                        <a:rPr lang="en-US"/>
                        <a:t>T</a:t>
                      </a:r>
                      <a:endParaRPr lang="en-US"/>
                    </a:p>
                  </a:txBody>
                  <a:tcPr/>
                </a:tc>
                <a:tc>
                  <a:txBody>
                    <a:bodyPr/>
                    <a:lstStyle/>
                    <a:p>
                      <a:pPr algn="ctr"/>
                      <a:r>
                        <a:rPr lang="en-US"/>
                        <a:t>-</a:t>
                      </a:r>
                      <a:endParaRPr lang="en-US"/>
                    </a:p>
                  </a:txBody>
                  <a:tcPr/>
                </a:tc>
                <a:tc>
                  <a:txBody>
                    <a:bodyPr/>
                    <a:lstStyle/>
                    <a:p>
                      <a:pPr algn="ctr"/>
                      <a:endParaRPr lang="en-US"/>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200" b="1"/>
                        <a:t>Actions</a:t>
                      </a:r>
                      <a:endParaRPr lang="en-US" sz="2200" b="1"/>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t>No discount</a:t>
                      </a:r>
                      <a:endParaRPr lang="en-US" sz="2200"/>
                    </a:p>
                  </a:txBody>
                  <a:tcPr/>
                </a:tc>
                <a:tc>
                  <a:txBody>
                    <a:bodyPr/>
                    <a:lstStyle/>
                    <a:p>
                      <a:pPr algn="ctr"/>
                      <a:r>
                        <a:rPr lang="en-US"/>
                        <a:t>T</a:t>
                      </a: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t>Extra discount</a:t>
                      </a:r>
                      <a:endParaRPr lang="en-US" sz="2200"/>
                    </a:p>
                  </a:txBody>
                  <a:tcPr/>
                </a:tc>
                <a:tc>
                  <a:txBody>
                    <a:bodyPr/>
                    <a:lstStyle/>
                    <a:p>
                      <a:pPr algn="ctr"/>
                      <a:endParaRPr lang="en-US"/>
                    </a:p>
                  </a:txBody>
                  <a:tcPr/>
                </a:tc>
                <a:tc>
                  <a:txBody>
                    <a:bodyPr/>
                    <a:lstStyle/>
                    <a:p>
                      <a:pPr algn="ctr"/>
                      <a:r>
                        <a:rPr lang="en-US"/>
                        <a:t>T</a:t>
                      </a:r>
                      <a:endParaRPr lang="en-US"/>
                    </a:p>
                  </a:txBody>
                  <a:tcPr/>
                </a:tc>
                <a:tc>
                  <a:txBody>
                    <a:bodyPr/>
                    <a:lstStyle/>
                    <a:p>
                      <a:pPr algn="ctr"/>
                      <a:r>
                        <a:rPr lang="en-US"/>
                        <a:t>T</a:t>
                      </a:r>
                      <a:endParaRPr lang="en-US"/>
                    </a:p>
                  </a:txBody>
                  <a:tcPr/>
                </a:tc>
                <a:tc>
                  <a:txBody>
                    <a:bodyPr/>
                    <a:lstStyle/>
                    <a:p>
                      <a:pPr algn="ct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t>Loyalty points</a:t>
                      </a:r>
                      <a:endParaRPr lang="en-US" sz="220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T</a:t>
                      </a:r>
                      <a:endParaRPr lang="en-US"/>
                    </a:p>
                  </a:txBody>
                  <a:tcPr/>
                </a:tc>
              </a:tr>
            </a:tbl>
          </a:graphicData>
        </a:graphic>
      </p:graphicFrame>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EP and BVA exercise</a:t>
            </a:r>
            <a:endParaRPr lang="en-US"/>
          </a:p>
        </p:txBody>
      </p:sp>
      <p:sp>
        <p:nvSpPr>
          <p:cNvPr id="3" name="Content Placeholder 2"/>
          <p:cNvSpPr>
            <a:spLocks noGrp="1"/>
          </p:cNvSpPr>
          <p:nvPr>
            <p:ph idx="1"/>
          </p:nvPr>
        </p:nvSpPr>
        <p:spPr/>
        <p:txBody>
          <a:bodyPr/>
          <a:lstStyle/>
          <a:p>
            <a:r>
              <a:rPr lang="en-US"/>
              <a:t>Exercise 3</a:t>
            </a:r>
            <a:endParaRPr lang="en-US"/>
          </a:p>
          <a:p>
            <a:pPr marL="393065" lvl="1" indent="0">
              <a:buNone/>
            </a:pPr>
            <a:r>
              <a:rPr lang="en-US"/>
              <a:t>A system is designed to accept scores from independent markers who have marked the same examination script. Each script should have 5 individual marks, each of which is out of 20, and a total for the script. Two markers’ scores are compared and differences greater than 3 in any question score or 10 overall are flagged for further examination.</a:t>
            </a:r>
            <a:endParaRPr lang="en-US"/>
          </a:p>
          <a:p>
            <a:pPr marL="393065" lvl="1" indent="0">
              <a:buNone/>
            </a:pPr>
            <a:r>
              <a:rPr lang="en-US"/>
              <a:t>Using equivalence partitioning and boundary value analysis identify the boundary values that you would explore for this scenario.</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4" name="Content Placeholder 3"/>
          <p:cNvGraphicFramePr>
            <a:graphicFrameLocks noGrp="1"/>
          </p:cNvGraphicFramePr>
          <p:nvPr>
            <p:ph idx="1"/>
          </p:nvPr>
        </p:nvGraphicFramePr>
        <p:xfrm>
          <a:off x="457200" y="2362200"/>
          <a:ext cx="7848600" cy="2834640"/>
        </p:xfrm>
        <a:graphic>
          <a:graphicData uri="http://schemas.openxmlformats.org/drawingml/2006/table">
            <a:tbl>
              <a:tblPr firstRow="1" bandRow="1">
                <a:tableStyleId>{5C22544A-7EE6-4342-B048-85BDC9FD1C3A}</a:tableStyleId>
              </a:tblPr>
              <a:tblGrid>
                <a:gridCol w="1447800"/>
                <a:gridCol w="1600200"/>
                <a:gridCol w="1371600"/>
                <a:gridCol w="1676400"/>
                <a:gridCol w="1752600"/>
              </a:tblGrid>
              <a:tr h="370840">
                <a:tc>
                  <a:txBody>
                    <a:bodyPr/>
                    <a:lstStyle/>
                    <a:p>
                      <a:endParaRPr lang="en-US" sz="2400">
                        <a:latin typeface="+mj-lt"/>
                      </a:endParaRPr>
                    </a:p>
                  </a:txBody>
                  <a:tcPr/>
                </a:tc>
                <a:tc>
                  <a:txBody>
                    <a:bodyPr/>
                    <a:lstStyle/>
                    <a:p>
                      <a:r>
                        <a:rPr lang="en-US" sz="2400">
                          <a:latin typeface="+mj-lt"/>
                        </a:rPr>
                        <a:t>Question scores </a:t>
                      </a:r>
                      <a:endParaRPr lang="en-US" sz="2400">
                        <a:latin typeface="+mj-lt"/>
                      </a:endParaRPr>
                    </a:p>
                  </a:txBody>
                  <a:tcPr/>
                </a:tc>
                <a:tc>
                  <a:txBody>
                    <a:bodyPr/>
                    <a:lstStyle/>
                    <a:p>
                      <a:r>
                        <a:rPr lang="en-US" sz="2400">
                          <a:latin typeface="+mj-lt"/>
                        </a:rPr>
                        <a:t>Total </a:t>
                      </a:r>
                      <a:endParaRPr lang="en-US" sz="2400">
                        <a:latin typeface="+mj-lt"/>
                      </a:endParaRPr>
                    </a:p>
                  </a:txBody>
                  <a:tcPr/>
                </a:tc>
                <a:tc>
                  <a:txBody>
                    <a:bodyPr/>
                    <a:lstStyle/>
                    <a:p>
                      <a:r>
                        <a:rPr lang="en-US" sz="2400">
                          <a:latin typeface="+mj-lt"/>
                        </a:rPr>
                        <a:t>Question differences</a:t>
                      </a:r>
                      <a:endParaRPr lang="en-US" sz="2400">
                        <a:latin typeface="+mj-lt"/>
                      </a:endParaRPr>
                    </a:p>
                  </a:txBody>
                  <a:tcPr/>
                </a:tc>
                <a:tc>
                  <a:txBody>
                    <a:bodyPr/>
                    <a:lstStyle/>
                    <a:p>
                      <a:r>
                        <a:rPr lang="en-US" sz="2400">
                          <a:latin typeface="+mj-lt"/>
                        </a:rPr>
                        <a:t>Total differences </a:t>
                      </a:r>
                      <a:endParaRPr lang="en-US" sz="2400">
                        <a:latin typeface="+mj-lt"/>
                      </a:endParaRPr>
                    </a:p>
                  </a:txBody>
                  <a:tcPr/>
                </a:tc>
              </a:tr>
              <a:tr h="370840">
                <a:tc>
                  <a:txBody>
                    <a:bodyPr/>
                    <a:lstStyle/>
                    <a:p>
                      <a:r>
                        <a:rPr lang="en-US" sz="2400">
                          <a:latin typeface="+mj-lt"/>
                        </a:rPr>
                        <a:t>Partitions</a:t>
                      </a:r>
                      <a:endParaRPr lang="en-US" sz="2400">
                        <a:latin typeface="+mj-lt"/>
                      </a:endParaRPr>
                    </a:p>
                  </a:txBody>
                  <a:tcPr/>
                </a:tc>
                <a:tc>
                  <a:txBody>
                    <a:bodyPr/>
                    <a:lstStyle/>
                    <a:p>
                      <a:pPr algn="ctr"/>
                      <a:r>
                        <a:rPr lang="en-US" sz="2400">
                          <a:latin typeface="+mj-lt"/>
                        </a:rPr>
                        <a:t>0-20</a:t>
                      </a:r>
                      <a:endParaRPr lang="en-US" sz="2400">
                        <a:latin typeface="+mj-lt"/>
                      </a:endParaRPr>
                    </a:p>
                  </a:txBody>
                  <a:tcPr/>
                </a:tc>
                <a:tc>
                  <a:txBody>
                    <a:bodyPr/>
                    <a:lstStyle/>
                    <a:p>
                      <a:pPr algn="ctr"/>
                      <a:r>
                        <a:rPr lang="en-US" sz="2400">
                          <a:latin typeface="+mj-lt"/>
                        </a:rPr>
                        <a:t>0-100</a:t>
                      </a:r>
                      <a:endParaRPr lang="en-US" sz="2400">
                        <a:latin typeface="+mj-lt"/>
                      </a:endParaRPr>
                    </a:p>
                  </a:txBody>
                  <a:tcPr/>
                </a:tc>
                <a:tc>
                  <a:txBody>
                    <a:bodyPr/>
                    <a:lstStyle/>
                    <a:p>
                      <a:pPr algn="ctr"/>
                      <a:r>
                        <a:rPr lang="en-US" sz="2400">
                          <a:latin typeface="+mj-lt"/>
                        </a:rPr>
                        <a:t>0-3 and &gt;3</a:t>
                      </a:r>
                      <a:endParaRPr lang="en-US" sz="2400">
                        <a:latin typeface="+mj-lt"/>
                      </a:endParaRPr>
                    </a:p>
                  </a:txBody>
                  <a:tcPr/>
                </a:tc>
                <a:tc>
                  <a:txBody>
                    <a:bodyPr/>
                    <a:lstStyle/>
                    <a:p>
                      <a:pPr algn="ctr"/>
                      <a:r>
                        <a:rPr lang="en-US" sz="2400">
                          <a:latin typeface="+mj-lt"/>
                        </a:rPr>
                        <a:t>1-10 and &gt;10</a:t>
                      </a:r>
                      <a:endParaRPr lang="en-US" sz="2400">
                        <a:latin typeface="+mj-lt"/>
                      </a:endParaRPr>
                    </a:p>
                  </a:txBody>
                  <a:tcPr/>
                </a:tc>
              </a:tr>
              <a:tr h="370840">
                <a:tc>
                  <a:txBody>
                    <a:bodyPr/>
                    <a:lstStyle/>
                    <a:p>
                      <a:r>
                        <a:rPr lang="en-US" sz="2400">
                          <a:latin typeface="+mj-lt"/>
                        </a:rPr>
                        <a:t>Boundary values </a:t>
                      </a:r>
                      <a:endParaRPr lang="en-US" sz="2400">
                        <a:latin typeface="+mj-lt"/>
                      </a:endParaRPr>
                    </a:p>
                  </a:txBody>
                  <a:tcPr/>
                </a:tc>
                <a:tc>
                  <a:txBody>
                    <a:bodyPr/>
                    <a:lstStyle/>
                    <a:p>
                      <a:pPr algn="ctr"/>
                      <a:r>
                        <a:rPr lang="en-US" sz="2400">
                          <a:latin typeface="+mj-lt"/>
                        </a:rPr>
                        <a:t>−1, 0</a:t>
                      </a:r>
                      <a:r>
                        <a:rPr lang="en-US" sz="2400" baseline="0">
                          <a:latin typeface="+mj-lt"/>
                        </a:rPr>
                        <a:t> </a:t>
                      </a:r>
                      <a:r>
                        <a:rPr lang="en-US" sz="2400">
                          <a:latin typeface="+mj-lt"/>
                        </a:rPr>
                        <a:t>and 20, 21 </a:t>
                      </a:r>
                      <a:endParaRPr lang="en-US" sz="24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−1, 0</a:t>
                      </a:r>
                      <a:endParaRPr lang="en-US" sz="2400">
                        <a:latin typeface="+mj-lt"/>
                      </a:endParaRPr>
                    </a:p>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and 100, 101</a:t>
                      </a:r>
                      <a:endParaRPr lang="en-US" sz="24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−1, 0</a:t>
                      </a:r>
                      <a:r>
                        <a:rPr lang="en-US" sz="2400" baseline="0">
                          <a:latin typeface="+mj-lt"/>
                        </a:rPr>
                        <a:t> </a:t>
                      </a:r>
                      <a:r>
                        <a:rPr lang="en-US" sz="2400">
                          <a:latin typeface="+mj-lt"/>
                        </a:rPr>
                        <a:t>and 3, 4</a:t>
                      </a:r>
                      <a:endParaRPr lang="en-US" sz="2400">
                        <a:latin typeface="+mj-lt"/>
                      </a:endParaRPr>
                    </a:p>
                    <a:p>
                      <a:pPr algn="ctr"/>
                      <a:endParaRPr lang="en-US" sz="24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0, 1</a:t>
                      </a:r>
                      <a:endParaRPr lang="en-US" sz="2400">
                        <a:latin typeface="+mj-lt"/>
                      </a:endParaRPr>
                    </a:p>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and 10, 11</a:t>
                      </a:r>
                      <a:endParaRPr lang="en-US" sz="2400">
                        <a:latin typeface="+mj-lt"/>
                      </a:endParaRPr>
                    </a:p>
                  </a:txBody>
                  <a:tcPr/>
                </a:tc>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Lấy ví dụ về Cal: xem “Software Testing_Ron Patton” chapter 5</a:t>
            </a:r>
            <a:endParaRPr lang="en-US"/>
          </a:p>
          <a:p>
            <a:r>
              <a:rPr lang="en-US"/>
              <a:t>the goal of equivalence partitioning is to reduce the set of possible test cases into a smaller, manageable set that still adequately tests the software. You're taking on risk because you're choosing not to test everything, </a:t>
            </a:r>
            <a:r>
              <a:rPr lang="en-US" b="1"/>
              <a:t>so you need to be careful how you choose your classes</a:t>
            </a:r>
            <a:r>
              <a:rPr lang="en-US"/>
              <a:t>.</a:t>
            </a:r>
            <a:endParaRPr lang="en-US"/>
          </a:p>
          <a:p>
            <a:r>
              <a:rPr lang="en-US"/>
              <a:t>A final point about equivalence partitioning is that it can be subjective. </a:t>
            </a:r>
            <a:r>
              <a:rPr lang="en-US" b="1"/>
              <a:t>It's science but it's also art</a:t>
            </a:r>
            <a:r>
              <a:rPr lang="en-US"/>
              <a:t>. Two testers who test a complex program may arrive at two different sets of partitions. That's okay as long as the partitions are reviewed and everyone agrees that they acceptably cover the software being tested.</a:t>
            </a:r>
            <a:endParaRPr lang="en-US"/>
          </a:p>
          <a:p>
            <a:endParaRPr lang="en-US"/>
          </a:p>
        </p:txBody>
      </p:sp>
      <p:sp>
        <p:nvSpPr>
          <p:cNvPr id="5" name="AutoShape 2" descr="mk:@MSITStore:D:\DHCN_Khoa%20KHKTMT\Chuong%20trinh%20LT%20DH\Software%20Testing\Tai%20lieu%20Testing%20-%20Anh\0672327988_Software%20Testing_Ron%20Patton.chm::/0672327988/images/0672327988/graphics/05fig03.gif;446287"/>
          <p:cNvSpPr>
            <a:spLocks noChangeAspect="1" noChangeArrowheads="1"/>
          </p:cNvSpPr>
          <p:nvPr/>
        </p:nvSpPr>
        <p:spPr bwMode="auto">
          <a:xfrm>
            <a:off x="155575" y="-1150938"/>
            <a:ext cx="2476500" cy="2400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prstClr val="black"/>
              </a:solidFill>
            </a:endParaRPr>
          </a:p>
        </p:txBody>
      </p:sp>
      <p:sp>
        <p:nvSpPr>
          <p:cNvPr id="6" name="AutoShape 4" descr="mk:@MSITStore:D:\DHCN_Khoa%20KHKTMT\Chuong%20trinh%20LT%20DH\Software%20Testing\Tai%20lieu%20Testing%20-%20Anh\0672327988_Software%20Testing_Ron%20Patton.chm::/0672327988/images/0672327988/graphics/05fig03.gif;446287"/>
          <p:cNvSpPr>
            <a:spLocks noChangeAspect="1" noChangeArrowheads="1"/>
          </p:cNvSpPr>
          <p:nvPr/>
        </p:nvSpPr>
        <p:spPr bwMode="auto">
          <a:xfrm>
            <a:off x="307975" y="-998538"/>
            <a:ext cx="2476500" cy="2400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prstClr val="black"/>
              </a:solidFill>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5600" y="0"/>
            <a:ext cx="2413000" cy="235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04800" y="1905000"/>
            <a:ext cx="8610600" cy="4495800"/>
          </a:xfrm>
        </p:spPr>
        <p:txBody>
          <a:bodyPr>
            <a:normAutofit fontScale="92500" lnSpcReduction="10000"/>
          </a:bodyPr>
          <a:lstStyle/>
          <a:p>
            <a:pPr eaLnBrk="1" hangingPunct="1">
              <a:lnSpc>
                <a:spcPct val="150000"/>
              </a:lnSpc>
            </a:pPr>
            <a:r>
              <a:rPr lang="en-US" sz="2400"/>
              <a:t>Tổng kết</a:t>
            </a:r>
            <a:endParaRPr lang="en-US" sz="2400"/>
          </a:p>
          <a:p>
            <a:pPr lvl="1" eaLnBrk="1" hangingPunct="1">
              <a:lnSpc>
                <a:spcPct val="150000"/>
              </a:lnSpc>
            </a:pPr>
            <a:r>
              <a:rPr lang="en-US" sz="2000"/>
              <a:t>Các class lại có thể xếp vào 2 nhóm:</a:t>
            </a:r>
            <a:endParaRPr lang="en-US" sz="2000"/>
          </a:p>
          <a:p>
            <a:pPr lvl="2" eaLnBrk="1" hangingPunct="1">
              <a:lnSpc>
                <a:spcPct val="150000"/>
              </a:lnSpc>
            </a:pPr>
            <a:r>
              <a:rPr lang="en-US" sz="2000"/>
              <a:t>Positive tests (clean tests):</a:t>
            </a:r>
            <a:endParaRPr lang="en-US" sz="2000"/>
          </a:p>
          <a:p>
            <a:pPr lvl="3" eaLnBrk="1" hangingPunct="1">
              <a:lnSpc>
                <a:spcPct val="150000"/>
              </a:lnSpc>
            </a:pPr>
            <a:r>
              <a:rPr lang="en-US"/>
              <a:t>Test dựa trên defined requirements</a:t>
            </a:r>
            <a:endParaRPr lang="en-US"/>
          </a:p>
          <a:p>
            <a:pPr lvl="3" eaLnBrk="1" hangingPunct="1">
              <a:lnSpc>
                <a:spcPct val="150000"/>
              </a:lnSpc>
            </a:pPr>
            <a:r>
              <a:rPr lang="en-US"/>
              <a:t>Test những trường hợp, hoàn cảnh sử dụng thông thường</a:t>
            </a:r>
            <a:endParaRPr lang="en-US"/>
          </a:p>
          <a:p>
            <a:pPr lvl="2" eaLnBrk="1" hangingPunct="1">
              <a:lnSpc>
                <a:spcPct val="150000"/>
              </a:lnSpc>
            </a:pPr>
            <a:r>
              <a:rPr lang="en-US" sz="2000"/>
              <a:t>Negative tests (dirty tests):</a:t>
            </a:r>
            <a:endParaRPr lang="en-US" sz="2000"/>
          </a:p>
          <a:p>
            <a:pPr lvl="3" eaLnBrk="1" hangingPunct="1">
              <a:lnSpc>
                <a:spcPct val="150000"/>
              </a:lnSpc>
            </a:pPr>
            <a:r>
              <a:rPr lang="en-US"/>
              <a:t>Test nhằm tìm ra lỗi</a:t>
            </a:r>
            <a:endParaRPr lang="en-US"/>
          </a:p>
          <a:p>
            <a:pPr lvl="3" eaLnBrk="1" hangingPunct="1">
              <a:lnSpc>
                <a:spcPct val="150000"/>
              </a:lnSpc>
            </a:pPr>
            <a:r>
              <a:rPr lang="en-US"/>
              <a:t>Test những trường hợp, hoàn cảnh sử dụng đặc biệt, bất thường (như invalid input, vượt quá trị biên, chịu stress,…)</a:t>
            </a:r>
            <a:endParaRPr lang="en-US"/>
          </a:p>
        </p:txBody>
      </p:sp>
      <p:sp>
        <p:nvSpPr>
          <p:cNvPr id="11268"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anose="02020603050405020304" pitchFamily="18" charset="0"/>
                <a:cs typeface="Times New Roman" panose="02020603050405020304" pitchFamily="18" charset="0"/>
              </a:rPr>
              <a:t>4.1. PHÂN CHIA LỚP TƯƠNG ĐƯƠNG (EQUIVALENCE PARTITIONING)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3"/>
          <p:cNvSpPr>
            <a:spLocks noGrp="1" noChangeArrowheads="1"/>
          </p:cNvSpPr>
          <p:nvPr>
            <p:ph sz="quarter" idx="1"/>
          </p:nvPr>
        </p:nvSpPr>
        <p:spPr>
          <a:xfrm>
            <a:off x="566738" y="1814513"/>
            <a:ext cx="8001000" cy="700087"/>
          </a:xfrm>
        </p:spPr>
        <p:txBody>
          <a:bodyPr/>
          <a:lstStyle/>
          <a:p>
            <a:pPr eaLnBrk="1" hangingPunct="1"/>
            <a:r>
              <a:rPr lang="en-US"/>
              <a:t>Ví dụ: Phương thức đọc 10 ký tự từ bàn phím</a:t>
            </a:r>
            <a:endParaRPr lang="en-US"/>
          </a:p>
        </p:txBody>
      </p:sp>
      <p:sp>
        <p:nvSpPr>
          <p:cNvPr id="12292" name="Rectangle 4"/>
          <p:cNvSpPr>
            <a:spLocks noChangeArrowheads="1"/>
          </p:cNvSpPr>
          <p:nvPr/>
        </p:nvSpPr>
        <p:spPr bwMode="auto">
          <a:xfrm>
            <a:off x="762000" y="2514600"/>
            <a:ext cx="3733800" cy="3581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marL="469900" indent="-469900">
              <a:spcBef>
                <a:spcPct val="20000"/>
              </a:spcBef>
              <a:buClr>
                <a:srgbClr val="009DD9"/>
              </a:buClr>
              <a:buFont typeface="Wingdings" panose="05000000000000000000" pitchFamily="2" charset="2"/>
              <a:buNone/>
            </a:pPr>
            <a:r>
              <a:rPr lang="en-US" sz="2200">
                <a:solidFill>
                  <a:prstClr val="black"/>
                </a:solidFill>
                <a:latin typeface="Tahoma" panose="020B0604030504040204" pitchFamily="34" charset="0"/>
              </a:rPr>
              <a:t>Example program:</a:t>
            </a: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None/>
            </a:pP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200">
                <a:solidFill>
                  <a:prstClr val="black"/>
                </a:solidFill>
                <a:latin typeface="Tahoma" panose="020B0604030504040204" pitchFamily="34" charset="0"/>
              </a:rPr>
              <a:t>Begin</a:t>
            </a: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200">
                <a:solidFill>
                  <a:prstClr val="black"/>
                </a:solidFill>
                <a:latin typeface="Tahoma" panose="020B0604030504040204" pitchFamily="34" charset="0"/>
              </a:rPr>
              <a:t>Read (AAAAAAAAAA)</a:t>
            </a: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200">
                <a:solidFill>
                  <a:prstClr val="black"/>
                </a:solidFill>
                <a:latin typeface="Tahoma" panose="020B0604030504040204" pitchFamily="34" charset="0"/>
              </a:rPr>
              <a:t>Print </a:t>
            </a: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200">
                <a:solidFill>
                  <a:prstClr val="black"/>
                </a:solidFill>
                <a:latin typeface="Tahoma" panose="020B0604030504040204" pitchFamily="34" charset="0"/>
              </a:rPr>
              <a:t>End</a:t>
            </a:r>
            <a:endParaRPr lang="en-US" sz="2200">
              <a:solidFill>
                <a:prstClr val="black"/>
              </a:solidFill>
              <a:latin typeface="Tahoma" panose="020B0604030504040204" pitchFamily="34" charset="0"/>
            </a:endParaRPr>
          </a:p>
        </p:txBody>
      </p:sp>
      <p:sp>
        <p:nvSpPr>
          <p:cNvPr id="12293" name="Text Box 5"/>
          <p:cNvSpPr txBox="1">
            <a:spLocks noChangeArrowheads="1"/>
          </p:cNvSpPr>
          <p:nvPr/>
        </p:nvSpPr>
        <p:spPr bwMode="auto">
          <a:xfrm>
            <a:off x="5105400" y="3505200"/>
            <a:ext cx="365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4DE1EA"/>
                </a:solidFill>
                <a:latin typeface="Calibri" panose="020F0502020204030204" charset="0"/>
              </a:defRPr>
            </a:lvl1pPr>
            <a:lvl2pPr marL="742950" indent="-285750" eaLnBrk="0" hangingPunct="0">
              <a:defRPr sz="3600" b="1">
                <a:solidFill>
                  <a:srgbClr val="4DE1EA"/>
                </a:solidFill>
                <a:latin typeface="Calibri" panose="020F0502020204030204" charset="0"/>
              </a:defRPr>
            </a:lvl2pPr>
            <a:lvl3pPr marL="1143000" indent="-228600" eaLnBrk="0" hangingPunct="0">
              <a:defRPr sz="3600" b="1">
                <a:solidFill>
                  <a:srgbClr val="4DE1EA"/>
                </a:solidFill>
                <a:latin typeface="Calibri" panose="020F0502020204030204" charset="0"/>
              </a:defRPr>
            </a:lvl3pPr>
            <a:lvl4pPr marL="1600200" indent="-228600" eaLnBrk="0" hangingPunct="0">
              <a:defRPr sz="3600" b="1">
                <a:solidFill>
                  <a:srgbClr val="4DE1EA"/>
                </a:solidFill>
                <a:latin typeface="Calibri" panose="020F0502020204030204" charset="0"/>
              </a:defRPr>
            </a:lvl4pPr>
            <a:lvl5pPr marL="2057400" indent="-228600" eaLnBrk="0" hangingPunct="0">
              <a:defRPr sz="3600" b="1">
                <a:solidFill>
                  <a:srgbClr val="4DE1EA"/>
                </a:solidFill>
                <a:latin typeface="Calibri" panose="020F0502020204030204" charset="0"/>
              </a:defRPr>
            </a:lvl5pPr>
            <a:lvl6pPr marL="2514600" indent="-228600" algn="ctr" eaLnBrk="0" fontAlgn="base" hangingPunct="0">
              <a:spcBef>
                <a:spcPct val="0"/>
              </a:spcBef>
              <a:spcAft>
                <a:spcPct val="0"/>
              </a:spcAft>
              <a:defRPr sz="3600" b="1">
                <a:solidFill>
                  <a:srgbClr val="4DE1EA"/>
                </a:solidFill>
                <a:latin typeface="Calibri" panose="020F0502020204030204" charset="0"/>
              </a:defRPr>
            </a:lvl6pPr>
            <a:lvl7pPr marL="2971800" indent="-228600" algn="ctr" eaLnBrk="0" fontAlgn="base" hangingPunct="0">
              <a:spcBef>
                <a:spcPct val="0"/>
              </a:spcBef>
              <a:spcAft>
                <a:spcPct val="0"/>
              </a:spcAft>
              <a:defRPr sz="3600" b="1">
                <a:solidFill>
                  <a:srgbClr val="4DE1EA"/>
                </a:solidFill>
                <a:latin typeface="Calibri" panose="020F0502020204030204" charset="0"/>
              </a:defRPr>
            </a:lvl7pPr>
            <a:lvl8pPr marL="3429000" indent="-228600" algn="ctr" eaLnBrk="0" fontAlgn="base" hangingPunct="0">
              <a:spcBef>
                <a:spcPct val="0"/>
              </a:spcBef>
              <a:spcAft>
                <a:spcPct val="0"/>
              </a:spcAft>
              <a:defRPr sz="3600" b="1">
                <a:solidFill>
                  <a:srgbClr val="4DE1EA"/>
                </a:solidFill>
                <a:latin typeface="Calibri" panose="020F0502020204030204" charset="0"/>
              </a:defRPr>
            </a:lvl8pPr>
            <a:lvl9pPr marL="3886200" indent="-228600" algn="ctr" eaLnBrk="0" fontAlgn="base" hangingPunct="0">
              <a:spcBef>
                <a:spcPct val="0"/>
              </a:spcBef>
              <a:spcAft>
                <a:spcPct val="0"/>
              </a:spcAft>
              <a:defRPr sz="3600" b="1">
                <a:solidFill>
                  <a:srgbClr val="4DE1EA"/>
                </a:solidFill>
                <a:latin typeface="Calibri" panose="020F0502020204030204" charset="0"/>
              </a:defRPr>
            </a:lvl9pPr>
          </a:lstStyle>
          <a:p>
            <a:pPr eaLnBrk="1" hangingPunct="1">
              <a:lnSpc>
                <a:spcPct val="150000"/>
              </a:lnSpc>
              <a:spcBef>
                <a:spcPct val="50000"/>
              </a:spcBef>
            </a:pPr>
            <a:r>
              <a:rPr lang="en-US" sz="2000">
                <a:solidFill>
                  <a:prstClr val="black"/>
                </a:solidFill>
                <a:latin typeface="Tahoma" panose="020B0604030504040204" pitchFamily="34" charset="0"/>
              </a:rPr>
              <a:t>Phân chia lớp tương đương như thế nào?</a:t>
            </a:r>
            <a:endParaRPr lang="en-US" sz="2000">
              <a:solidFill>
                <a:prstClr val="black"/>
              </a:solidFill>
              <a:latin typeface="Tahoma" panose="020B0604030504040204" pitchFamily="34" charset="0"/>
            </a:endParaRPr>
          </a:p>
        </p:txBody>
      </p:sp>
      <p:sp>
        <p:nvSpPr>
          <p:cNvPr id="12294"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anose="02020603050405020304" pitchFamily="18" charset="0"/>
                <a:cs typeface="Times New Roman" panose="02020603050405020304" pitchFamily="18" charset="0"/>
              </a:rPr>
              <a:t>4.1. PHÂN CHIA LỚP TƯƠNG ĐƯƠNG (EQUIVALENCE PARTITIONING)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39624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0352"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685800" y="2209800"/>
            <a:ext cx="7924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nSpc>
                <a:spcPct val="90000"/>
              </a:lnSpc>
              <a:spcBef>
                <a:spcPct val="20000"/>
              </a:spcBef>
              <a:buClr>
                <a:srgbClr val="009DD9"/>
              </a:buClr>
              <a:buFont typeface="Wingdings" panose="05000000000000000000" pitchFamily="2" charset="2"/>
              <a:buChar char="o"/>
            </a:pPr>
            <a:r>
              <a:rPr lang="en-US" sz="2000">
                <a:solidFill>
                  <a:prstClr val="black"/>
                </a:solidFill>
                <a:latin typeface="Tahoma" panose="020B0604030504040204" pitchFamily="34" charset="0"/>
              </a:rPr>
              <a:t>Equivalence classes for “positive” tests:</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All 10 inputs consist of the same character in upper case, repeated for each letter of the alphabet.</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ALL 10 inputs consist of the same character in lower case, repeated for each letter of the alphabet.</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All 10 inputs are different, mixed case.</a:t>
            </a:r>
            <a:endParaRPr lang="en-US" sz="2000">
              <a:solidFill>
                <a:prstClr val="black"/>
              </a:solidFill>
              <a:latin typeface="Tahoma" panose="020B0604030504040204" pitchFamily="34" charset="0"/>
            </a:endParaRPr>
          </a:p>
          <a:p>
            <a:pPr marL="469900" indent="-469900">
              <a:lnSpc>
                <a:spcPct val="90000"/>
              </a:lnSpc>
              <a:spcBef>
                <a:spcPct val="20000"/>
              </a:spcBef>
              <a:buClr>
                <a:srgbClr val="009DD9"/>
              </a:buClr>
              <a:buFont typeface="Wingdings" panose="05000000000000000000" pitchFamily="2" charset="2"/>
              <a:buChar char="o"/>
            </a:pPr>
            <a:r>
              <a:rPr lang="en-US" sz="2000">
                <a:solidFill>
                  <a:prstClr val="black"/>
                </a:solidFill>
                <a:latin typeface="Tahoma" panose="020B0604030504040204" pitchFamily="34" charset="0"/>
              </a:rPr>
              <a:t>Test Cases:</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TC01 - Input: AAAAAAAAAA</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TC26 - Input: ZZZZZZZZZZ</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TC28 - Input: aaaaaaaaaa</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TC53 - Input: zzzzzzzzzz</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TC54 - aBcDeFgHiK</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TC55 - IhGfEdCbAe</a:t>
            </a:r>
            <a:endParaRPr lang="en-US" sz="2000">
              <a:solidFill>
                <a:prstClr val="black"/>
              </a:solidFill>
              <a:latin typeface="Tahoma" panose="020B0604030504040204" pitchFamily="34" charset="0"/>
            </a:endParaRPr>
          </a:p>
        </p:txBody>
      </p:sp>
      <p:sp>
        <p:nvSpPr>
          <p:cNvPr id="13316"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anose="02020603050405020304" pitchFamily="18" charset="0"/>
                <a:cs typeface="Times New Roman" panose="02020603050405020304" pitchFamily="18" charset="0"/>
              </a:rPr>
              <a:t>4.1. PHÂN CHIA LỚP TƯƠNG ĐƯƠNG (EQUIVALENCE PARTITIONING)</a:t>
            </a:r>
            <a:endParaRPr lang="en-US" sz="3600">
              <a:latin typeface="Times New Roman" panose="02020603050405020304" pitchFamily="18" charset="0"/>
              <a:cs typeface="Times New Roman" panose="02020603050405020304" pitchFamily="18" charset="0"/>
            </a:endParaRPr>
          </a:p>
        </p:txBody>
      </p:sp>
      <p:sp>
        <p:nvSpPr>
          <p:cNvPr id="13317" name="Rectangle 3"/>
          <p:cNvSpPr>
            <a:spLocks noGrp="1" noChangeArrowheads="1"/>
          </p:cNvSpPr>
          <p:nvPr>
            <p:ph sz="quarter" idx="1"/>
          </p:nvPr>
        </p:nvSpPr>
        <p:spPr>
          <a:xfrm>
            <a:off x="566738" y="1752600"/>
            <a:ext cx="8001000" cy="533400"/>
          </a:xfrm>
        </p:spPr>
        <p:txBody>
          <a:bodyPr/>
          <a:lstStyle/>
          <a:p>
            <a:pPr eaLnBrk="1" hangingPunct="1"/>
            <a:r>
              <a:rPr lang="en-US"/>
              <a:t>Ví dụ:</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3"/>
          <p:cNvSpPr>
            <a:spLocks noGrp="1" noChangeArrowheads="1"/>
          </p:cNvSpPr>
          <p:nvPr>
            <p:ph sz="quarter" idx="1"/>
          </p:nvPr>
        </p:nvSpPr>
        <p:spPr>
          <a:xfrm>
            <a:off x="304800" y="1752600"/>
            <a:ext cx="8458200" cy="609600"/>
          </a:xfrm>
        </p:spPr>
        <p:txBody>
          <a:bodyPr/>
          <a:lstStyle/>
          <a:p>
            <a:pPr eaLnBrk="1" hangingPunct="1"/>
            <a:r>
              <a:rPr lang="en-US"/>
              <a:t>Ví dụ:</a:t>
            </a:r>
            <a:endParaRPr lang="en-US"/>
          </a:p>
        </p:txBody>
      </p:sp>
      <p:sp>
        <p:nvSpPr>
          <p:cNvPr id="14340" name="Rectangle 4"/>
          <p:cNvSpPr>
            <a:spLocks noChangeArrowheads="1"/>
          </p:cNvSpPr>
          <p:nvPr/>
        </p:nvSpPr>
        <p:spPr bwMode="auto">
          <a:xfrm>
            <a:off x="609600" y="2438400"/>
            <a:ext cx="8077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rgbClr val="009DD9"/>
              </a:buClr>
              <a:buFont typeface="Wingdings" panose="05000000000000000000" pitchFamily="2" charset="2"/>
              <a:buChar char="o"/>
            </a:pPr>
            <a:r>
              <a:rPr lang="en-US" sz="2000">
                <a:solidFill>
                  <a:prstClr val="black"/>
                </a:solidFill>
                <a:latin typeface="Tahoma" panose="020B0604030504040204" pitchFamily="34" charset="0"/>
              </a:rPr>
              <a:t>Equivalence classes for “negative” tests:</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All 10 inputs are numeric.</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Mixed numeric and alphabetic inputs.</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Embedded blanks</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Input consists of one valid character.</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Input consists of one invalid character.</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Input includes special characters (*, &amp; %, etc.)</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Input consists of 11 characters.</a:t>
            </a:r>
            <a:endParaRPr lang="en-US" sz="20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000">
                <a:solidFill>
                  <a:prstClr val="black"/>
                </a:solidFill>
                <a:latin typeface="Tahoma" panose="020B0604030504040204" pitchFamily="34" charset="0"/>
              </a:rPr>
              <a:t>What would be a correct output for these cases?</a:t>
            </a:r>
            <a:endParaRPr lang="en-US" sz="2000">
              <a:solidFill>
                <a:prstClr val="black"/>
              </a:solidFill>
              <a:latin typeface="Tahoma" panose="020B0604030504040204" pitchFamily="34" charset="0"/>
            </a:endParaRPr>
          </a:p>
        </p:txBody>
      </p:sp>
      <p:sp>
        <p:nvSpPr>
          <p:cNvPr id="14341"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anose="02020603050405020304" pitchFamily="18" charset="0"/>
                <a:cs typeface="Times New Roman" panose="02020603050405020304" pitchFamily="18" charset="0"/>
              </a:rPr>
              <a:t>4.1. PHÂN CHIA LỚP TƯƠNG ĐƯƠNG (EQUIVALENCE PARTITIONING)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Equivalence partitioning</a:t>
            </a:r>
            <a:endParaRPr lang="en-US"/>
          </a:p>
        </p:txBody>
      </p:sp>
      <p:sp>
        <p:nvSpPr>
          <p:cNvPr id="3" name="Content Placeholder 2"/>
          <p:cNvSpPr>
            <a:spLocks noGrp="1"/>
          </p:cNvSpPr>
          <p:nvPr>
            <p:ph idx="1"/>
          </p:nvPr>
        </p:nvSpPr>
        <p:spPr/>
        <p:txBody>
          <a:bodyPr>
            <a:normAutofit/>
          </a:bodyPr>
          <a:lstStyle/>
          <a:p>
            <a:r>
              <a:rPr lang="en-US"/>
              <a:t>Recommendations for looking for equivalence classes</a:t>
            </a:r>
            <a:endParaRPr lang="en-US"/>
          </a:p>
          <a:p>
            <a:pPr lvl="1"/>
            <a:r>
              <a:rPr lang="en-US"/>
              <a:t>Don't forget equivalence classes for invalid inputs. </a:t>
            </a:r>
            <a:endParaRPr lang="en-US"/>
          </a:p>
          <a:p>
            <a:pPr lvl="1"/>
            <a:r>
              <a:rPr lang="en-US"/>
              <a:t>Organize your classifications into a table or an outline. </a:t>
            </a:r>
            <a:endParaRPr lang="en-US"/>
          </a:p>
          <a:p>
            <a:pPr lvl="1"/>
            <a:r>
              <a:rPr lang="en-US"/>
              <a:t>Look for ranges of numbers. </a:t>
            </a:r>
            <a:endParaRPr lang="en-US"/>
          </a:p>
          <a:p>
            <a:pPr lvl="1"/>
            <a:r>
              <a:rPr lang="en-US"/>
              <a:t>Look for membership in a group. </a:t>
            </a:r>
            <a:endParaRPr lang="en-US"/>
          </a:p>
          <a:p>
            <a:pPr lvl="1"/>
            <a:r>
              <a:rPr lang="en-US"/>
              <a:t>Analysis responses to lists and menus. </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Equivalence partitioning</a:t>
            </a:r>
            <a:endParaRPr lang="en-US"/>
          </a:p>
        </p:txBody>
      </p:sp>
      <p:sp>
        <p:nvSpPr>
          <p:cNvPr id="3" name="Content Placeholder 2"/>
          <p:cNvSpPr>
            <a:spLocks noGrp="1"/>
          </p:cNvSpPr>
          <p:nvPr>
            <p:ph idx="1"/>
          </p:nvPr>
        </p:nvSpPr>
        <p:spPr/>
        <p:txBody>
          <a:bodyPr>
            <a:normAutofit/>
          </a:bodyPr>
          <a:lstStyle/>
          <a:p>
            <a:r>
              <a:rPr lang="en-US"/>
              <a:t>Recommendations for looking for equivalence classes (cont.)</a:t>
            </a:r>
            <a:endParaRPr lang="en-US"/>
          </a:p>
          <a:p>
            <a:pPr lvl="1"/>
            <a:r>
              <a:rPr lang="en-US"/>
              <a:t>Look for variables that must be equal. </a:t>
            </a:r>
            <a:endParaRPr lang="en-US"/>
          </a:p>
          <a:p>
            <a:pPr lvl="1"/>
            <a:r>
              <a:rPr lang="en-US"/>
              <a:t>Create time-determined equivalence classes. </a:t>
            </a:r>
            <a:endParaRPr lang="en-US"/>
          </a:p>
          <a:p>
            <a:pPr lvl="1"/>
            <a:r>
              <a:rPr lang="en-US"/>
              <a:t>Look for variable groups that must calculate to a certain value or range.  </a:t>
            </a:r>
            <a:endParaRPr lang="en-US"/>
          </a:p>
          <a:p>
            <a:pPr lvl="1"/>
            <a:r>
              <a:rPr lang="en-US"/>
              <a:t>Look for equivalent output events. </a:t>
            </a:r>
            <a:endParaRPr lang="en-US"/>
          </a:p>
          <a:p>
            <a:pPr lvl="1"/>
            <a:r>
              <a:rPr lang="en-US"/>
              <a:t>Look for equivalent operating environments. </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Extending</a:t>
            </a:r>
            <a:r>
              <a:rPr lang="en-US" b="1"/>
              <a:t> </a:t>
            </a:r>
            <a:r>
              <a:rPr lang="en-US"/>
              <a:t>EP and BVA</a:t>
            </a:r>
            <a:endParaRPr lang="en-US"/>
          </a:p>
        </p:txBody>
      </p:sp>
      <p:sp>
        <p:nvSpPr>
          <p:cNvPr id="3" name="Content Placeholder 2"/>
          <p:cNvSpPr>
            <a:spLocks noGrp="1"/>
          </p:cNvSpPr>
          <p:nvPr>
            <p:ph idx="1"/>
          </p:nvPr>
        </p:nvSpPr>
        <p:spPr/>
        <p:txBody>
          <a:bodyPr>
            <a:normAutofit/>
          </a:bodyPr>
          <a:lstStyle/>
          <a:p>
            <a:r>
              <a:rPr lang="en-US"/>
              <a:t>EP and BVA can be applied more than once to the same specification item</a:t>
            </a:r>
            <a:endParaRPr lang="en-US"/>
          </a:p>
          <a:p>
            <a:pPr lvl="1"/>
            <a:r>
              <a:rPr lang="en-US"/>
              <a:t>e.g an internal telephone system for a company with 200 telephones has 3-digit extension numbers from 100 to 699</a:t>
            </a:r>
            <a:endParaRPr lang="en-US"/>
          </a:p>
          <a:p>
            <a:pPr lvl="2"/>
            <a:r>
              <a:rPr lang="en-US"/>
              <a:t>digits (characters 0 to 9) with the invalid partition containing non-digits</a:t>
            </a:r>
            <a:endParaRPr lang="en-US"/>
          </a:p>
          <a:p>
            <a:pPr lvl="2"/>
            <a:r>
              <a:rPr lang="en-US"/>
              <a:t>number of digits, 3 (so invalid boundary values of 2 digits and 4 digits)</a:t>
            </a:r>
            <a:endParaRPr lang="en-US"/>
          </a:p>
          <a:p>
            <a:pPr lvl="2"/>
            <a:r>
              <a:rPr lang="en-US"/>
              <a:t>range of extension numbers (100 to 699), so invalid boundary values of 099 and 700</a:t>
            </a:r>
            <a:endParaRPr lang="en-US"/>
          </a:p>
          <a:p>
            <a:pPr lvl="2"/>
            <a:r>
              <a:rPr lang="en-US"/>
              <a:t>extensions that are in use and those that are not (two valid partitions, no boundaries)</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Extending</a:t>
            </a:r>
            <a:r>
              <a:rPr lang="en-US" b="1"/>
              <a:t> </a:t>
            </a:r>
            <a:r>
              <a:rPr lang="en-US"/>
              <a:t>EP and BVA</a:t>
            </a:r>
            <a:endParaRPr lang="en-US"/>
          </a:p>
        </p:txBody>
      </p:sp>
      <p:sp>
        <p:nvSpPr>
          <p:cNvPr id="3" name="Content Placeholder 2"/>
          <p:cNvSpPr>
            <a:spLocks noGrp="1"/>
          </p:cNvSpPr>
          <p:nvPr>
            <p:ph idx="1"/>
          </p:nvPr>
        </p:nvSpPr>
        <p:spPr/>
        <p:txBody>
          <a:bodyPr>
            <a:normAutofit/>
          </a:bodyPr>
          <a:lstStyle/>
          <a:p>
            <a:r>
              <a:rPr lang="en-US"/>
              <a:t>One test case could test more than one of partitions/boundaries</a:t>
            </a:r>
            <a:endParaRPr lang="en-US"/>
          </a:p>
          <a:p>
            <a:pPr lvl="1"/>
            <a:r>
              <a:rPr lang="en-US"/>
              <a:t>e.g Extension 409 which is in use would test four valid partitions: digits, the number of digits, the valid range, and the 'in use' partition. </a:t>
            </a:r>
            <a:endParaRPr lang="en-US"/>
          </a:p>
          <a:p>
            <a:r>
              <a:rPr lang="en-US"/>
              <a:t>There are two schools of thought about boundary value:</a:t>
            </a:r>
            <a:endParaRPr lang="en-US"/>
          </a:p>
          <a:p>
            <a:pPr lvl="1"/>
            <a:r>
              <a:rPr lang="en-US"/>
              <a:t>The boundary itself is not a value (2 values at a boundary)</a:t>
            </a:r>
            <a:endParaRPr lang="en-US"/>
          </a:p>
          <a:p>
            <a:pPr lvl="1"/>
            <a:r>
              <a:rPr lang="en-US"/>
              <a:t>The boundary is the actual value - the values in the valid partition (3 values at a boundary)</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Designing test case for EP and BVA</a:t>
            </a:r>
            <a:endParaRPr lang="en-US"/>
          </a:p>
        </p:txBody>
      </p:sp>
      <p:sp>
        <p:nvSpPr>
          <p:cNvPr id="3" name="Content Placeholder 2"/>
          <p:cNvSpPr>
            <a:spLocks noGrp="1"/>
          </p:cNvSpPr>
          <p:nvPr>
            <p:ph idx="1"/>
          </p:nvPr>
        </p:nvSpPr>
        <p:spPr/>
        <p:txBody>
          <a:bodyPr/>
          <a:lstStyle/>
          <a:p>
            <a:r>
              <a:rPr lang="en-US"/>
              <a:t>The more test conditions that can be covered in a single test case, the fewer test cases will be needed in order to cover all the conditions.</a:t>
            </a:r>
            <a:endParaRPr lang="en-US"/>
          </a:p>
          <a:p>
            <a:pPr lvl="1"/>
            <a:r>
              <a:rPr lang="en-US"/>
              <a:t>Example: Test a new customer with a balance of $500. It covers the partition from $100.01 to $999.99 and an output partition of a 5% interest rate, also covers a valid customer, a new customer, a customer with only one account,...</a:t>
            </a:r>
            <a:endParaRPr lang="en-US"/>
          </a:p>
          <a:p>
            <a:r>
              <a:rPr lang="en-US"/>
              <a:t>With the boundary test cases, it may combine all of the minimum valid boundaries for a group of fields into one test case and also the maximum boundary values.</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a:br>
            <a:r>
              <a:rPr lang="en-US"/>
              <a:t>EP/BVA exercise </a:t>
            </a:r>
            <a:endParaRPr lang="en-US"/>
          </a:p>
        </p:txBody>
      </p:sp>
      <p:sp>
        <p:nvSpPr>
          <p:cNvPr id="3" name="Content Placeholder 2"/>
          <p:cNvSpPr>
            <a:spLocks noGrp="1"/>
          </p:cNvSpPr>
          <p:nvPr>
            <p:ph idx="1"/>
          </p:nvPr>
        </p:nvSpPr>
        <p:spPr/>
        <p:txBody>
          <a:bodyPr>
            <a:normAutofit/>
          </a:bodyPr>
          <a:lstStyle/>
          <a:p>
            <a:r>
              <a:rPr lang="en-US"/>
              <a:t>Scenario: If you take the train before 9:30 am or in the afternoon after 4:00 pm until 7:30 pm ('the rush hour'), you must pay full fare. A saver ticket is available for trains between 9:30 am and 4:00 pm, and after 7:30 pm.</a:t>
            </a:r>
            <a:endParaRPr lang="en-US"/>
          </a:p>
          <a:p>
            <a:r>
              <a:rPr lang="en-US"/>
              <a:t>What are the partitions and boundary values to test the train times for ticket types? Which are valid partitions and which are invalid partitions? What are the boundary values? (A table may be helpful to organize your partitions and boundaries.) </a:t>
            </a:r>
            <a:endParaRPr lang="en-US"/>
          </a:p>
          <a:p>
            <a:r>
              <a:rPr lang="en-US"/>
              <a:t>Derive test cases for the partitions and boundaries. </a:t>
            </a:r>
            <a:endParaRPr lang="en-US"/>
          </a:p>
          <a:p>
            <a:r>
              <a:rPr lang="en-US"/>
              <a:t>Are there any questions you have about this 'requirement'? Is anything unclear? </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Equivalence partitioning and boundary value analysis can be applied to all levels of testing</a:t>
            </a:r>
            <a:endParaRPr lang="en-US"/>
          </a:p>
          <a:p>
            <a:pPr lvl="1"/>
            <a:r>
              <a:rPr lang="en-US"/>
              <a:t>Example, At a system level, we may have three basic configurations which our users can choose: system administrator, manager and customer liaison </a:t>
            </a:r>
            <a:r>
              <a:rPr lang="en-US">
                <a:sym typeface="Wingdings" panose="05000000000000000000" pitchFamily="2" charset="2"/>
              </a:rPr>
              <a:t> test three equivalence partitions</a:t>
            </a:r>
            <a:endParaRPr lang="en-US">
              <a:sym typeface="Wingdings" panose="05000000000000000000" pitchFamily="2" charset="2"/>
            </a:endParaRPr>
          </a:p>
          <a:p>
            <a:r>
              <a:rPr lang="en-US"/>
              <a:t>Equivalence partitioning and boundary value analysis can be applied more than once to the same specification item</a:t>
            </a:r>
            <a:endParaRPr lang="en-US"/>
          </a:p>
          <a:p>
            <a:pPr lvl="1"/>
            <a:r>
              <a:rPr lang="en-US"/>
              <a:t>Example, if an internal telephone system for a company with 200 telephones has 3-digit extension numbers from 100 to 699</a:t>
            </a:r>
            <a:endParaRPr lang="en-US"/>
          </a:p>
          <a:p>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4230" lvl="1" indent="-457200">
              <a:lnSpc>
                <a:spcPct val="150000"/>
              </a:lnSpc>
              <a:buFont typeface="Calibri" panose="020F0502020204030204" charset="0"/>
              <a:buAutoNum type="arabicPeriod" startAt="2"/>
            </a:pPr>
            <a:r>
              <a:rPr lang="en-US"/>
              <a:t>Các loại điều kiện biên (Types of Boundary Conditions)</a:t>
            </a:r>
            <a:endParaRPr lang="en-US"/>
          </a:p>
          <a:p>
            <a:pPr lvl="3"/>
            <a:r>
              <a:rPr lang="en-US"/>
              <a:t>Numeric</a:t>
            </a:r>
            <a:endParaRPr lang="en-US"/>
          </a:p>
          <a:p>
            <a:pPr lvl="3"/>
            <a:r>
              <a:rPr lang="en-US"/>
              <a:t>Speed</a:t>
            </a:r>
            <a:endParaRPr lang="en-US"/>
          </a:p>
          <a:p>
            <a:pPr lvl="3"/>
            <a:r>
              <a:rPr lang="en-US"/>
              <a:t>Character</a:t>
            </a:r>
            <a:endParaRPr lang="en-US"/>
          </a:p>
          <a:p>
            <a:pPr lvl="3"/>
            <a:r>
              <a:rPr lang="en-US"/>
              <a:t>Location</a:t>
            </a:r>
            <a:endParaRPr lang="en-US"/>
          </a:p>
          <a:p>
            <a:pPr lvl="3"/>
            <a:r>
              <a:rPr lang="en-US"/>
              <a:t>Position</a:t>
            </a:r>
            <a:endParaRPr lang="en-US"/>
          </a:p>
          <a:p>
            <a:pPr lvl="3"/>
            <a:r>
              <a:rPr lang="en-US"/>
              <a:t>Size</a:t>
            </a:r>
            <a:endParaRPr lang="en-US"/>
          </a:p>
          <a:p>
            <a:pPr lvl="3"/>
            <a:r>
              <a:rPr lang="en-US"/>
              <a:t>Quantity</a:t>
            </a:r>
            <a:endParaRPr lang="en-US"/>
          </a:p>
        </p:txBody>
      </p:sp>
      <p:sp>
        <p:nvSpPr>
          <p:cNvPr id="26629"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box(in)">
                                      <p:cBhvr>
                                        <p:cTn id="27" dur="500"/>
                                        <p:tgtEl>
                                          <p:spTgt spid="46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6083">
                                            <p:txEl>
                                              <p:pRg st="5" end="5"/>
                                            </p:txEl>
                                          </p:spTgt>
                                        </p:tgtEl>
                                        <p:attrNameLst>
                                          <p:attrName>style.visibility</p:attrName>
                                        </p:attrNameLst>
                                      </p:cBhvr>
                                      <p:to>
                                        <p:strVal val="visible"/>
                                      </p:to>
                                    </p:set>
                                    <p:animEffect transition="in" filter="box(in)">
                                      <p:cBhvr>
                                        <p:cTn id="32" dur="500"/>
                                        <p:tgtEl>
                                          <p:spTgt spid="46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6083">
                                            <p:txEl>
                                              <p:pRg st="6" end="6"/>
                                            </p:txEl>
                                          </p:spTgt>
                                        </p:tgtEl>
                                        <p:attrNameLst>
                                          <p:attrName>style.visibility</p:attrName>
                                        </p:attrNameLst>
                                      </p:cBhvr>
                                      <p:to>
                                        <p:strVal val="visible"/>
                                      </p:to>
                                    </p:set>
                                    <p:animEffect transition="in" filter="box(in)">
                                      <p:cBhvr>
                                        <p:cTn id="37" dur="500"/>
                                        <p:tgtEl>
                                          <p:spTgt spid="460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6083">
                                            <p:txEl>
                                              <p:pRg st="7" end="7"/>
                                            </p:txEl>
                                          </p:spTgt>
                                        </p:tgtEl>
                                        <p:attrNameLst>
                                          <p:attrName>style.visibility</p:attrName>
                                        </p:attrNameLst>
                                      </p:cBhvr>
                                      <p:to>
                                        <p:strVal val="visible"/>
                                      </p:to>
                                    </p:set>
                                    <p:animEffect transition="in" filter="box(in)">
                                      <p:cBhvr>
                                        <p:cTn id="42" dur="500"/>
                                        <p:tgtEl>
                                          <p:spTgt spid="460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Black-box techniques</a:t>
            </a:r>
            <a:endParaRPr lang="en-US"/>
          </a:p>
        </p:txBody>
      </p:sp>
      <p:sp>
        <p:nvSpPr>
          <p:cNvPr id="3" name="Content Placeholder 2"/>
          <p:cNvSpPr>
            <a:spLocks noGrp="1"/>
          </p:cNvSpPr>
          <p:nvPr>
            <p:ph idx="1"/>
          </p:nvPr>
        </p:nvSpPr>
        <p:spPr/>
        <p:txBody>
          <a:bodyPr>
            <a:normAutofit/>
          </a:bodyPr>
          <a:lstStyle/>
          <a:p>
            <a:r>
              <a:rPr lang="en-US"/>
              <a:t>Based on </a:t>
            </a:r>
            <a:r>
              <a:rPr lang="en-US" b="1"/>
              <a:t>specifications</a:t>
            </a:r>
            <a:r>
              <a:rPr lang="en-US"/>
              <a:t> or </a:t>
            </a:r>
            <a:r>
              <a:rPr lang="en-US" b="1"/>
              <a:t>models</a:t>
            </a:r>
            <a:r>
              <a:rPr lang="en-US"/>
              <a:t> of what the system should do</a:t>
            </a:r>
            <a:endParaRPr lang="en-US"/>
          </a:p>
          <a:p>
            <a:r>
              <a:rPr lang="en-US"/>
              <a:t>Known as </a:t>
            </a:r>
            <a:r>
              <a:rPr lang="en-US" b="1"/>
              <a:t>specification-based techniques</a:t>
            </a:r>
            <a:endParaRPr lang="en-US" b="1"/>
          </a:p>
          <a:p>
            <a:pPr marL="274320" lvl="1" indent="-274320">
              <a:buClr>
                <a:schemeClr val="accent3"/>
              </a:buClr>
              <a:buSzPct val="95000"/>
            </a:pPr>
            <a:r>
              <a:rPr lang="en-US" sz="2600"/>
              <a:t>Including both functional and non-functional aspects</a:t>
            </a:r>
            <a:endParaRPr lang="en-US" sz="2600"/>
          </a:p>
          <a:p>
            <a:r>
              <a:rPr lang="en-US"/>
              <a:t>Some techniques</a:t>
            </a:r>
            <a:endParaRPr lang="en-US"/>
          </a:p>
          <a:p>
            <a:pPr lvl="1"/>
            <a:r>
              <a:rPr lang="en-US"/>
              <a:t>equivalence partitioning</a:t>
            </a:r>
            <a:endParaRPr lang="en-US"/>
          </a:p>
          <a:p>
            <a:pPr lvl="1"/>
            <a:r>
              <a:rPr lang="en-US"/>
              <a:t>boundary value analysis</a:t>
            </a:r>
            <a:endParaRPr lang="en-US"/>
          </a:p>
          <a:p>
            <a:pPr lvl="1"/>
            <a:r>
              <a:rPr lang="en-US"/>
              <a:t>decision tables testing</a:t>
            </a:r>
            <a:endParaRPr lang="en-US"/>
          </a:p>
          <a:p>
            <a:pPr lvl="1"/>
            <a:r>
              <a:rPr lang="en-US"/>
              <a:t>state transition testing</a:t>
            </a:r>
            <a:endParaRPr lang="en-US"/>
          </a:p>
          <a:p>
            <a:pPr lvl="1"/>
            <a:r>
              <a:rPr lang="en-US"/>
              <a:t>use case testing</a:t>
            </a:r>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9800" y="3175000"/>
            <a:ext cx="25146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4230" lvl="1" indent="-457200">
              <a:lnSpc>
                <a:spcPct val="150000"/>
              </a:lnSpc>
              <a:buFont typeface="Calibri" panose="020F0502020204030204" charset="0"/>
              <a:buAutoNum type="arabicPeriod" startAt="2"/>
            </a:pPr>
            <a:r>
              <a:rPr lang="en-US"/>
              <a:t>Các loại điều kiện biên: để tìm ra các điều kiên biên, tester cần chú ý đến những từ ngữ sau trong bản đặc tả:</a:t>
            </a:r>
            <a:endParaRPr lang="en-US"/>
          </a:p>
        </p:txBody>
      </p:sp>
      <p:graphicFrame>
        <p:nvGraphicFramePr>
          <p:cNvPr id="4" name="Table 3"/>
          <p:cNvGraphicFramePr>
            <a:graphicFrameLocks noGrp="1"/>
          </p:cNvGraphicFramePr>
          <p:nvPr/>
        </p:nvGraphicFramePr>
        <p:xfrm>
          <a:off x="2057400" y="3048000"/>
          <a:ext cx="6172200" cy="3733800"/>
        </p:xfrm>
        <a:graphic>
          <a:graphicData uri="http://schemas.openxmlformats.org/drawingml/2006/table">
            <a:tbl>
              <a:tblPr/>
              <a:tblGrid>
                <a:gridCol w="3197016"/>
                <a:gridCol w="2975184"/>
              </a:tblGrid>
              <a:tr h="622300">
                <a:tc>
                  <a:txBody>
                    <a:bodyPr/>
                    <a:lstStyle/>
                    <a:p>
                      <a:pPr>
                        <a:lnSpc>
                          <a:spcPct val="150000"/>
                        </a:lnSpc>
                      </a:pPr>
                      <a:r>
                        <a:rPr lang="en-US" sz="1800" dirty="0">
                          <a:latin typeface="Times New Roman" panose="02020603050405020304"/>
                          <a:ea typeface="Times New Roman" panose="02020603050405020304"/>
                        </a:rPr>
                        <a:t>First/Last</a:t>
                      </a:r>
                      <a:endParaRPr lang="en-US" sz="1800" dirty="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Min/Max</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a:latin typeface="Times New Roman" panose="02020603050405020304"/>
                          <a:ea typeface="Times New Roman" panose="02020603050405020304"/>
                        </a:rPr>
                        <a:t>Start/Finish</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Over/Under</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dirty="0">
                          <a:latin typeface="Times New Roman" panose="02020603050405020304"/>
                          <a:ea typeface="Times New Roman" panose="02020603050405020304"/>
                        </a:rPr>
                        <a:t>Empty/Full</a:t>
                      </a:r>
                      <a:endParaRPr lang="en-US" sz="1800" dirty="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Shortest/Longest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a:latin typeface="Times New Roman" panose="02020603050405020304"/>
                          <a:ea typeface="Times New Roman" panose="02020603050405020304"/>
                        </a:rPr>
                        <a:t>Slowest/Fastest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Soonest/Latest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a:latin typeface="Times New Roman" panose="02020603050405020304"/>
                          <a:ea typeface="Times New Roman" panose="02020603050405020304"/>
                        </a:rPr>
                        <a:t>Largest/Smallest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Highest/Lowest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a:latin typeface="Times New Roman" panose="02020603050405020304"/>
                          <a:ea typeface="Times New Roman" panose="02020603050405020304"/>
                        </a:rPr>
                        <a:t>Next-To/Farthest-From</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spcAft>
                          <a:spcPts val="0"/>
                        </a:spcAft>
                      </a:pPr>
                      <a:endParaRPr lang="en-US" sz="1800">
                        <a:latin typeface="Times New Roman" panose="02020603050405020304"/>
                        <a:ea typeface="Times New Roman" panose="02020603050405020304"/>
                      </a:endParaRPr>
                    </a:p>
                  </a:txBody>
                  <a:tcPr marL="47625" marR="47625" marT="47625" marB="47625" anchor="ctr">
                    <a:lnL>
                      <a:noFill/>
                    </a:lnL>
                    <a:lnR>
                      <a:noFill/>
                    </a:lnR>
                    <a:lnT>
                      <a:noFill/>
                    </a:lnT>
                    <a:lnB>
                      <a:noFill/>
                    </a:lnB>
                  </a:tcPr>
                </a:tc>
              </a:tr>
            </a:tbl>
          </a:graphicData>
        </a:graphic>
      </p:graphicFrame>
      <p:sp>
        <p:nvSpPr>
          <p:cNvPr id="27666"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4230" lvl="1" indent="-457200">
              <a:lnSpc>
                <a:spcPct val="150000"/>
              </a:lnSpc>
              <a:buFont typeface="Calibri" panose="020F0502020204030204" charset="0"/>
              <a:buAutoNum type="arabicPeriod" startAt="3"/>
            </a:pPr>
            <a:r>
              <a:rPr lang="en-US"/>
              <a:t>Kiểm thử những trường hợp biên (Testing the Boundary Edges)</a:t>
            </a:r>
            <a:endParaRPr lang="en-US"/>
          </a:p>
          <a:p>
            <a:pPr marL="1098550" lvl="2" indent="-457200">
              <a:lnSpc>
                <a:spcPct val="150000"/>
              </a:lnSpc>
            </a:pPr>
            <a:r>
              <a:rPr lang="en-US"/>
              <a:t>phân chia tập dữ liệu lộn xộn thành các </a:t>
            </a:r>
            <a:r>
              <a:rPr lang="en-US" i="1"/>
              <a:t>equivalence partition</a:t>
            </a:r>
            <a:endParaRPr lang="en-US" i="1"/>
          </a:p>
          <a:p>
            <a:pPr marL="1371600" lvl="3" indent="-457200">
              <a:lnSpc>
                <a:spcPct val="150000"/>
              </a:lnSpc>
            </a:pPr>
            <a:r>
              <a:rPr lang="en-US" i="1"/>
              <a:t>Phân vùng 1: chứa data mà hi vọng phần mềm làm việc tốt (dữ liệu trong biên)</a:t>
            </a:r>
            <a:endParaRPr lang="en-US" i="1"/>
          </a:p>
          <a:p>
            <a:pPr marL="1371600" lvl="3" indent="-457200">
              <a:lnSpc>
                <a:spcPct val="150000"/>
              </a:lnSpc>
            </a:pPr>
            <a:r>
              <a:rPr lang="en-US" i="1"/>
              <a:t>Phân vùng 2: chứ data mà phần mềm dễ phát sinh lỗi (dữ liệu tại 2 đầu của biên)</a:t>
            </a:r>
            <a:endParaRPr lang="en-US"/>
          </a:p>
        </p:txBody>
      </p:sp>
      <p:sp>
        <p:nvSpPr>
          <p:cNvPr id="28677"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800600"/>
          </a:xfrm>
        </p:spPr>
        <p:txBody>
          <a:bodyPr>
            <a:normAutofit lnSpcReduction="10000"/>
          </a:bodyPr>
          <a:lstStyle/>
          <a:p>
            <a:pPr marL="824230" lvl="1" indent="-457200">
              <a:lnSpc>
                <a:spcPct val="150000"/>
              </a:lnSpc>
              <a:buFont typeface="Calibri" panose="020F0502020204030204" charset="0"/>
              <a:buAutoNum type="arabicPeriod" startAt="3"/>
            </a:pPr>
            <a:r>
              <a:rPr lang="en-US"/>
              <a:t>Kiểm thử những trường hợp biên</a:t>
            </a:r>
            <a:endParaRPr lang="en-US"/>
          </a:p>
          <a:p>
            <a:pPr marL="1098550" lvl="2" indent="-457200">
              <a:lnSpc>
                <a:spcPct val="150000"/>
              </a:lnSpc>
            </a:pPr>
            <a:r>
              <a:rPr lang="en-US" sz="2000"/>
              <a:t>Kiểm tra giá trị biên: (</a:t>
            </a:r>
            <a:r>
              <a:rPr lang="en-US" sz="2000" i="1"/>
              <a:t>thêm, bớt </a:t>
            </a:r>
            <a:r>
              <a:rPr lang="en-US" sz="2000"/>
              <a:t>các giá trị </a:t>
            </a:r>
            <a:r>
              <a:rPr lang="en-US" sz="2000" i="1"/>
              <a:t>max, min </a:t>
            </a:r>
            <a:r>
              <a:rPr lang="en-US" sz="2000"/>
              <a:t>1 đơn vị):</a:t>
            </a:r>
            <a:endParaRPr lang="en-US" sz="2000"/>
          </a:p>
          <a:p>
            <a:pPr lvl="4"/>
            <a:r>
              <a:rPr lang="en-US"/>
              <a:t>First-1/Last+1</a:t>
            </a:r>
            <a:endParaRPr lang="en-US"/>
          </a:p>
          <a:p>
            <a:pPr lvl="4"/>
            <a:r>
              <a:rPr lang="en-US"/>
              <a:t>Start-1/Finish+1</a:t>
            </a:r>
            <a:endParaRPr lang="en-US"/>
          </a:p>
          <a:p>
            <a:pPr lvl="4"/>
            <a:r>
              <a:rPr lang="en-US"/>
              <a:t>Less than Empty/More than Full</a:t>
            </a:r>
            <a:endParaRPr lang="en-US"/>
          </a:p>
          <a:p>
            <a:pPr lvl="4"/>
            <a:r>
              <a:rPr lang="en-US"/>
              <a:t>Even Slower/Even Faster</a:t>
            </a:r>
            <a:endParaRPr lang="en-US"/>
          </a:p>
          <a:p>
            <a:pPr lvl="4"/>
            <a:r>
              <a:rPr lang="en-US"/>
              <a:t>Largest+1/Smallest-1</a:t>
            </a:r>
            <a:endParaRPr lang="en-US"/>
          </a:p>
          <a:p>
            <a:pPr lvl="4"/>
            <a:r>
              <a:rPr lang="en-US"/>
              <a:t>Min-1/Max+1</a:t>
            </a:r>
            <a:endParaRPr lang="en-US"/>
          </a:p>
          <a:p>
            <a:pPr lvl="4"/>
            <a:r>
              <a:rPr lang="en-US"/>
              <a:t>Just Over/Just Under</a:t>
            </a:r>
            <a:endParaRPr lang="en-US"/>
          </a:p>
          <a:p>
            <a:pPr lvl="4"/>
            <a:r>
              <a:rPr lang="en-US"/>
              <a:t>Even Shorter/Longer</a:t>
            </a:r>
            <a:endParaRPr lang="en-US"/>
          </a:p>
          <a:p>
            <a:pPr lvl="4"/>
            <a:r>
              <a:rPr lang="en-US"/>
              <a:t>Even Sooner/Later</a:t>
            </a:r>
            <a:endParaRPr lang="en-US"/>
          </a:p>
          <a:p>
            <a:pPr lvl="4"/>
            <a:r>
              <a:rPr lang="en-US"/>
              <a:t>Highest+1/Lowest-1</a:t>
            </a:r>
            <a:endParaRPr lang="en-US"/>
          </a:p>
        </p:txBody>
      </p:sp>
      <p:sp>
        <p:nvSpPr>
          <p:cNvPr id="29701"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Effect transition="in" filter="box(in)">
                                      <p:cBhvr>
                                        <p:cTn id="20" dur="500"/>
                                        <p:tgtEl>
                                          <p:spTgt spid="4608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box(in)">
                                      <p:cBhvr>
                                        <p:cTn id="23" dur="500"/>
                                        <p:tgtEl>
                                          <p:spTgt spid="4608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6083">
                                            <p:txEl>
                                              <p:pRg st="5" end="5"/>
                                            </p:txEl>
                                          </p:spTgt>
                                        </p:tgtEl>
                                        <p:attrNameLst>
                                          <p:attrName>style.visibility</p:attrName>
                                        </p:attrNameLst>
                                      </p:cBhvr>
                                      <p:to>
                                        <p:strVal val="visible"/>
                                      </p:to>
                                    </p:set>
                                    <p:animEffect transition="in" filter="box(in)">
                                      <p:cBhvr>
                                        <p:cTn id="26" dur="500"/>
                                        <p:tgtEl>
                                          <p:spTgt spid="4608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6083">
                                            <p:txEl>
                                              <p:pRg st="6" end="6"/>
                                            </p:txEl>
                                          </p:spTgt>
                                        </p:tgtEl>
                                        <p:attrNameLst>
                                          <p:attrName>style.visibility</p:attrName>
                                        </p:attrNameLst>
                                      </p:cBhvr>
                                      <p:to>
                                        <p:strVal val="visible"/>
                                      </p:to>
                                    </p:set>
                                    <p:animEffect transition="in" filter="box(in)">
                                      <p:cBhvr>
                                        <p:cTn id="29" dur="500"/>
                                        <p:tgtEl>
                                          <p:spTgt spid="4608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6083">
                                            <p:txEl>
                                              <p:pRg st="7" end="7"/>
                                            </p:txEl>
                                          </p:spTgt>
                                        </p:tgtEl>
                                        <p:attrNameLst>
                                          <p:attrName>style.visibility</p:attrName>
                                        </p:attrNameLst>
                                      </p:cBhvr>
                                      <p:to>
                                        <p:strVal val="visible"/>
                                      </p:to>
                                    </p:set>
                                    <p:animEffect transition="in" filter="box(in)">
                                      <p:cBhvr>
                                        <p:cTn id="32" dur="500"/>
                                        <p:tgtEl>
                                          <p:spTgt spid="46083">
                                            <p:txEl>
                                              <p:pRg st="7" end="7"/>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6083">
                                            <p:txEl>
                                              <p:pRg st="8" end="8"/>
                                            </p:txEl>
                                          </p:spTgt>
                                        </p:tgtEl>
                                        <p:attrNameLst>
                                          <p:attrName>style.visibility</p:attrName>
                                        </p:attrNameLst>
                                      </p:cBhvr>
                                      <p:to>
                                        <p:strVal val="visible"/>
                                      </p:to>
                                    </p:set>
                                    <p:animEffect transition="in" filter="box(in)">
                                      <p:cBhvr>
                                        <p:cTn id="35" dur="500"/>
                                        <p:tgtEl>
                                          <p:spTgt spid="46083">
                                            <p:txEl>
                                              <p:pRg st="8" end="8"/>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6083">
                                            <p:txEl>
                                              <p:pRg st="9" end="9"/>
                                            </p:txEl>
                                          </p:spTgt>
                                        </p:tgtEl>
                                        <p:attrNameLst>
                                          <p:attrName>style.visibility</p:attrName>
                                        </p:attrNameLst>
                                      </p:cBhvr>
                                      <p:to>
                                        <p:strVal val="visible"/>
                                      </p:to>
                                    </p:set>
                                    <p:animEffect transition="in" filter="box(in)">
                                      <p:cBhvr>
                                        <p:cTn id="38" dur="500"/>
                                        <p:tgtEl>
                                          <p:spTgt spid="46083">
                                            <p:txEl>
                                              <p:pRg st="9" end="9"/>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46083">
                                            <p:txEl>
                                              <p:pRg st="10" end="10"/>
                                            </p:txEl>
                                          </p:spTgt>
                                        </p:tgtEl>
                                        <p:attrNameLst>
                                          <p:attrName>style.visibility</p:attrName>
                                        </p:attrNameLst>
                                      </p:cBhvr>
                                      <p:to>
                                        <p:strVal val="visible"/>
                                      </p:to>
                                    </p:set>
                                    <p:animEffect transition="in" filter="box(in)">
                                      <p:cBhvr>
                                        <p:cTn id="41" dur="500"/>
                                        <p:tgtEl>
                                          <p:spTgt spid="46083">
                                            <p:txEl>
                                              <p:pRg st="10" end="10"/>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46083">
                                            <p:txEl>
                                              <p:pRg st="11" end="11"/>
                                            </p:txEl>
                                          </p:spTgt>
                                        </p:tgtEl>
                                        <p:attrNameLst>
                                          <p:attrName>style.visibility</p:attrName>
                                        </p:attrNameLst>
                                      </p:cBhvr>
                                      <p:to>
                                        <p:strVal val="visible"/>
                                      </p:to>
                                    </p:set>
                                    <p:animEffect transition="in" filter="box(in)">
                                      <p:cBhvr>
                                        <p:cTn id="44" dur="500"/>
                                        <p:tgtEl>
                                          <p:spTgt spid="460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304800" y="1905000"/>
            <a:ext cx="8686800" cy="4800600"/>
          </a:xfrm>
        </p:spPr>
        <p:txBody>
          <a:bodyPr/>
          <a:lstStyle/>
          <a:p>
            <a:pPr marL="824230" lvl="1" indent="-457200">
              <a:lnSpc>
                <a:spcPct val="150000"/>
              </a:lnSpc>
              <a:buFont typeface="Calibri" panose="020F0502020204030204" charset="0"/>
              <a:buAutoNum type="arabicPeriod" startAt="3"/>
            </a:pPr>
            <a:r>
              <a:rPr lang="en-US"/>
              <a:t>Kiểm thử những trường hợp biên. Ví dụ:</a:t>
            </a:r>
            <a:endParaRPr lang="en-US"/>
          </a:p>
          <a:p>
            <a:pPr marL="1098550" lvl="2" indent="-457200">
              <a:lnSpc>
                <a:spcPct val="150000"/>
              </a:lnSpc>
            </a:pPr>
            <a:r>
              <a:rPr lang="en-US" sz="2400"/>
              <a:t>VD1: Nhập 1 số giới hạn [0-255]</a:t>
            </a:r>
            <a:endParaRPr lang="en-US" sz="2400"/>
          </a:p>
          <a:p>
            <a:pPr marL="1098550" lvl="2" indent="-457200">
              <a:lnSpc>
                <a:spcPct val="150000"/>
              </a:lnSpc>
            </a:pPr>
            <a:r>
              <a:rPr lang="en-US" sz="2400"/>
              <a:t>VD2: Chương trình đọc và ghi CD-R</a:t>
            </a:r>
            <a:endParaRPr lang="en-US" sz="2400"/>
          </a:p>
          <a:p>
            <a:pPr marL="1098550" lvl="2" indent="-457200">
              <a:lnSpc>
                <a:spcPct val="150000"/>
              </a:lnSpc>
            </a:pPr>
            <a:r>
              <a:rPr lang="en-US" sz="2400"/>
              <a:t>VD3: Phần mềm cho phép in nhiều trang trên 1 khổ giấy (trong spec mô tả PM có thể in tối đa 8 trang/1 khổ giấy)</a:t>
            </a:r>
            <a:endParaRPr lang="en-US" sz="2400"/>
          </a:p>
          <a:p>
            <a:pPr marL="1098550" lvl="2" indent="-457200">
              <a:lnSpc>
                <a:spcPct val="150000"/>
              </a:lnSpc>
            </a:pPr>
            <a:r>
              <a:rPr lang="en-US" sz="2400"/>
              <a:t>VD4: Chương trình mô phỏng các chuyến bay</a:t>
            </a:r>
            <a:endParaRPr lang="en-US" sz="2400"/>
          </a:p>
        </p:txBody>
      </p:sp>
      <p:sp>
        <p:nvSpPr>
          <p:cNvPr id="30725"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box(in)">
                                      <p:cBhvr>
                                        <p:cTn id="27"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1752600"/>
          </a:xfrm>
        </p:spPr>
        <p:txBody>
          <a:bodyPr/>
          <a:lstStyle/>
          <a:p>
            <a:pPr marL="824230" lvl="1" indent="-457200">
              <a:lnSpc>
                <a:spcPct val="150000"/>
              </a:lnSpc>
              <a:buFont typeface="Calibri" panose="020F0502020204030204" charset="0"/>
              <a:buAutoNum type="arabicPeriod" startAt="4"/>
            </a:pPr>
            <a:r>
              <a:rPr lang="en-US"/>
              <a:t>Các điều kiên biên con (</a:t>
            </a:r>
            <a:r>
              <a:rPr lang="en-US" i="1"/>
              <a:t>Sub-Boundary Conditions</a:t>
            </a:r>
            <a:r>
              <a:rPr lang="en-US"/>
              <a:t> hay </a:t>
            </a:r>
            <a:r>
              <a:rPr lang="en-US" i="1"/>
              <a:t>internal boundary conditions</a:t>
            </a:r>
            <a:r>
              <a:rPr lang="en-US"/>
              <a:t>).</a:t>
            </a:r>
            <a:endParaRPr lang="en-US"/>
          </a:p>
          <a:p>
            <a:pPr marL="824230" lvl="1" indent="-457200">
              <a:lnSpc>
                <a:spcPct val="150000"/>
              </a:lnSpc>
            </a:pPr>
            <a:r>
              <a:rPr lang="en-US" sz="1800"/>
              <a:t>Ví dụ: Phần mềm sử dụng ASCII, có 1 testbox cho phép nhập A-Z và a-z</a:t>
            </a:r>
            <a:endParaRPr lang="en-US" sz="1800"/>
          </a:p>
        </p:txBody>
      </p:sp>
      <p:pic>
        <p:nvPicPr>
          <p:cNvPr id="1771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3657600"/>
            <a:ext cx="6135688" cy="29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7154"/>
                                        </p:tgtEl>
                                        <p:attrNameLst>
                                          <p:attrName>style.visibility</p:attrName>
                                        </p:attrNameLst>
                                      </p:cBhvr>
                                      <p:to>
                                        <p:strVal val="visible"/>
                                      </p:to>
                                    </p:set>
                                    <p:animEffect transition="in" filter="box(in)">
                                      <p:cBhvr>
                                        <p:cTn id="17" dur="5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2057400"/>
          </a:xfrm>
        </p:spPr>
        <p:txBody>
          <a:bodyPr>
            <a:normAutofit fontScale="92500" lnSpcReduction="10000"/>
          </a:bodyPr>
          <a:lstStyle/>
          <a:p>
            <a:pPr marL="824230" lvl="1" indent="-457200">
              <a:lnSpc>
                <a:spcPct val="150000"/>
              </a:lnSpc>
              <a:buFont typeface="Calibri" panose="020F0502020204030204" charset="0"/>
              <a:buAutoNum type="arabicPeriod" startAt="5"/>
            </a:pPr>
            <a:r>
              <a:rPr lang="en-US"/>
              <a:t>Default, Empty, Blank, Null, Zero, và None</a:t>
            </a:r>
            <a:endParaRPr lang="en-US"/>
          </a:p>
          <a:p>
            <a:pPr marL="1098550" lvl="2" indent="-457200">
              <a:lnSpc>
                <a:spcPct val="150000"/>
              </a:lnSpc>
            </a:pPr>
            <a:r>
              <a:rPr lang="en-US"/>
              <a:t>Phần mềm yêu cầu nhập thông tin =&gt; người dùng không nhập =&gt;  Ok =&gt; sinh lỗi. Spec thường không mô tả, coder dễ bỏ qua</a:t>
            </a:r>
            <a:endParaRPr lang="en-US"/>
          </a:p>
          <a:p>
            <a:pPr marL="1098550" lvl="2" indent="-457200">
              <a:lnSpc>
                <a:spcPct val="150000"/>
              </a:lnSpc>
            </a:pPr>
            <a:r>
              <a:rPr lang="en-US"/>
              <a:t>Ví dụ: phần mềm </a:t>
            </a:r>
            <a:r>
              <a:rPr lang="en-US" i="1"/>
              <a:t>Windows Paint</a:t>
            </a:r>
            <a:endParaRPr lang="en-US" i="1"/>
          </a:p>
        </p:txBody>
      </p:sp>
      <p:pic>
        <p:nvPicPr>
          <p:cNvPr id="1781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4097338"/>
            <a:ext cx="3124200"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953000"/>
            <a:ext cx="29686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8178"/>
                                        </p:tgtEl>
                                        <p:attrNameLst>
                                          <p:attrName>style.visibility</p:attrName>
                                        </p:attrNameLst>
                                      </p:cBhvr>
                                      <p:to>
                                        <p:strVal val="visible"/>
                                      </p:to>
                                    </p:set>
                                    <p:animEffect transition="in" filter="box(in)">
                                      <p:cBhvr>
                                        <p:cTn id="22" dur="500"/>
                                        <p:tgtEl>
                                          <p:spTgt spid="17817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8179"/>
                                        </p:tgtEl>
                                        <p:attrNameLst>
                                          <p:attrName>style.visibility</p:attrName>
                                        </p:attrNameLst>
                                      </p:cBhvr>
                                      <p:to>
                                        <p:strVal val="visible"/>
                                      </p:to>
                                    </p:set>
                                    <p:animEffect transition="in" filter="box(in)">
                                      <p:cBhvr>
                                        <p:cTn id="2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4230" lvl="1" indent="-457200">
              <a:lnSpc>
                <a:spcPct val="150000"/>
              </a:lnSpc>
              <a:buFont typeface="Calibri" panose="020F0502020204030204" charset="0"/>
              <a:buAutoNum type="arabicPeriod" startAt="6"/>
            </a:pPr>
            <a:r>
              <a:rPr lang="en-US"/>
              <a:t>Invalid, Wrong, Incorrect, và Garbage (vô nghĩa) Data</a:t>
            </a:r>
            <a:endParaRPr lang="en-US"/>
          </a:p>
          <a:p>
            <a:pPr marL="1098550" lvl="2" indent="-457200">
              <a:lnSpc>
                <a:spcPct val="150000"/>
              </a:lnSpc>
            </a:pPr>
            <a:r>
              <a:rPr lang="en-US"/>
              <a:t>Sau khi </a:t>
            </a:r>
            <a:r>
              <a:rPr lang="en-US" i="1"/>
              <a:t>Test – to – pass</a:t>
            </a:r>
            <a:r>
              <a:rPr lang="en-US"/>
              <a:t> với các </a:t>
            </a:r>
            <a:r>
              <a:rPr lang="en-US" i="1"/>
              <a:t>boundary testing, sub-boundary testing</a:t>
            </a:r>
            <a:r>
              <a:rPr lang="en-US"/>
              <a:t>, và </a:t>
            </a:r>
            <a:r>
              <a:rPr lang="en-US" i="1"/>
              <a:t>default testing,</a:t>
            </a:r>
            <a:r>
              <a:rPr lang="en-US"/>
              <a:t> tester thấy phần mềm hoạt động tốt</a:t>
            </a:r>
            <a:endParaRPr lang="en-US"/>
          </a:p>
          <a:p>
            <a:pPr marL="1098550" lvl="2" indent="-457200">
              <a:lnSpc>
                <a:spcPct val="150000"/>
              </a:lnSpc>
            </a:pPr>
            <a:r>
              <a:rPr lang="en-US"/>
              <a:t>Giờ, cần </a:t>
            </a:r>
            <a:r>
              <a:rPr lang="en-US" i="1"/>
              <a:t>Test – to – fail</a:t>
            </a:r>
            <a:r>
              <a:rPr lang="en-US"/>
              <a:t> để tìm ra lỗi với các các </a:t>
            </a:r>
            <a:r>
              <a:rPr lang="en-US" i="1"/>
              <a:t>invalid, wrong, incorrect,</a:t>
            </a:r>
            <a:r>
              <a:rPr lang="en-US"/>
              <a:t> và </a:t>
            </a:r>
            <a:r>
              <a:rPr lang="en-US" i="1"/>
              <a:t>garbage data</a:t>
            </a:r>
            <a:r>
              <a:rPr lang="en-US"/>
              <a:t>.</a:t>
            </a:r>
            <a:endParaRPr lang="en-US"/>
          </a:p>
          <a:p>
            <a:pPr marL="1098550" lvl="2" indent="-457200">
              <a:lnSpc>
                <a:spcPct val="150000"/>
              </a:lnSpc>
            </a:pPr>
            <a:r>
              <a:rPr lang="en-US"/>
              <a:t>Không có một quy tắc nào cho quá trình kiểm tra này cả, mà tester hãy “</a:t>
            </a:r>
            <a:r>
              <a:rPr lang="en-US" i="1"/>
              <a:t>to break the software</a:t>
            </a:r>
            <a:r>
              <a:rPr lang="en-US"/>
              <a:t>”, “</a:t>
            </a:r>
            <a:r>
              <a:rPr lang="en-US" i="1"/>
              <a:t>Be creative</a:t>
            </a:r>
            <a:r>
              <a:rPr lang="en-US"/>
              <a:t> (sáng tạo)”, “</a:t>
            </a:r>
            <a:r>
              <a:rPr lang="en-US" i="1"/>
              <a:t>Be devious</a:t>
            </a:r>
            <a:r>
              <a:rPr lang="en-US"/>
              <a:t> (láu cá, xảo quyệt)”. Rất thú vị!</a:t>
            </a:r>
            <a:endParaRPr lang="en-US"/>
          </a:p>
        </p:txBody>
      </p:sp>
      <p:sp>
        <p:nvSpPr>
          <p:cNvPr id="33797"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 exercise</a:t>
            </a:r>
            <a:endParaRPr lang="en-US"/>
          </a:p>
        </p:txBody>
      </p:sp>
      <p:sp>
        <p:nvSpPr>
          <p:cNvPr id="3" name="Content Placeholder 2"/>
          <p:cNvSpPr>
            <a:spLocks noGrp="1"/>
          </p:cNvSpPr>
          <p:nvPr>
            <p:ph idx="1"/>
          </p:nvPr>
        </p:nvSpPr>
        <p:spPr/>
        <p:txBody>
          <a:bodyPr>
            <a:normAutofit/>
          </a:bodyPr>
          <a:lstStyle/>
          <a:p>
            <a:r>
              <a:rPr lang="en-US"/>
              <a:t>Exercise 1</a:t>
            </a:r>
            <a:endParaRPr lang="en-US"/>
          </a:p>
          <a:p>
            <a:pPr lvl="1"/>
            <a:r>
              <a:rPr lang="en-US"/>
              <a:t>A mutual insurance company has decided to float its shares on the stock exchange and is offering its members rewards for their past custom at the time of flotation. Anyone with a current policy will benefit provided it is a ‘with-profits’ policy and they have held it since 2001. Those who meet these criteria can opt for either a cash payment or an allocation of shares in the new company; those who have held a qualifying policy for less than the required time will be eligible for a cash payment but not for shares. Here is a decision table reflecting those rules.</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a:t>
            </a:r>
            <a:endParaRPr lang="en-US"/>
          </a:p>
        </p:txBody>
      </p:sp>
      <p:sp>
        <p:nvSpPr>
          <p:cNvPr id="3" name="Content Placeholder 2"/>
          <p:cNvSpPr>
            <a:spLocks noGrp="1"/>
          </p:cNvSpPr>
          <p:nvPr>
            <p:ph idx="1"/>
          </p:nvPr>
        </p:nvSpPr>
        <p:spPr/>
        <p:txBody>
          <a:bodyPr>
            <a:normAutofit/>
          </a:bodyPr>
          <a:lstStyle/>
          <a:p>
            <a:r>
              <a:rPr lang="en-US"/>
              <a:t>Exercise (cont.)</a:t>
            </a:r>
            <a:endParaRPr lang="en-US"/>
          </a:p>
          <a:p>
            <a:endParaRPr lang="en-US"/>
          </a:p>
          <a:p>
            <a:endParaRPr lang="en-US"/>
          </a:p>
          <a:p>
            <a:endParaRPr lang="en-US"/>
          </a:p>
          <a:p>
            <a:endParaRPr lang="en-US"/>
          </a:p>
          <a:p>
            <a:endParaRPr lang="en-US"/>
          </a:p>
          <a:p>
            <a:endParaRPr lang="en-US"/>
          </a:p>
          <a:p>
            <a:r>
              <a:rPr lang="en-US"/>
              <a:t>What expected result would you expect to get for the following test case:</a:t>
            </a:r>
            <a:endParaRPr lang="en-US"/>
          </a:p>
          <a:p>
            <a:pPr lvl="1"/>
            <a:r>
              <a:rPr lang="en-US"/>
              <a:t>Billy Bunter is a current policy holder who has held a ‘with-profits’ policy since 2003.</a:t>
            </a:r>
            <a:endParaRPr lang="en-US"/>
          </a:p>
        </p:txBody>
      </p:sp>
      <p:graphicFrame>
        <p:nvGraphicFramePr>
          <p:cNvPr id="4" name="Table 3"/>
          <p:cNvGraphicFramePr>
            <a:graphicFrameLocks noGrp="1"/>
          </p:cNvGraphicFramePr>
          <p:nvPr/>
        </p:nvGraphicFramePr>
        <p:xfrm>
          <a:off x="3048000" y="1828800"/>
          <a:ext cx="5623560" cy="2931160"/>
        </p:xfrm>
        <a:graphic>
          <a:graphicData uri="http://schemas.openxmlformats.org/drawingml/2006/table">
            <a:tbl>
              <a:tblPr firstRow="1" bandRow="1">
                <a:tableStyleId>{5C22544A-7EE6-4342-B048-85BDC9FD1C3A}</a:tableStyleId>
              </a:tblPr>
              <a:tblGrid>
                <a:gridCol w="3429000"/>
                <a:gridCol w="548640"/>
                <a:gridCol w="548640"/>
                <a:gridCol w="548640"/>
                <a:gridCol w="548640"/>
              </a:tblGrid>
              <a:tr h="370840">
                <a:tc>
                  <a:txBody>
                    <a:bodyPr/>
                    <a:lstStyle/>
                    <a:p>
                      <a:endParaRPr lang="en-US" sz="1800" b="1"/>
                    </a:p>
                  </a:txBody>
                  <a:tcPr/>
                </a:tc>
                <a:tc>
                  <a:txBody>
                    <a:bodyPr/>
                    <a:lstStyle/>
                    <a:p>
                      <a:r>
                        <a:rPr lang="en-US" sz="1800"/>
                        <a:t>R1</a:t>
                      </a:r>
                      <a:endParaRPr lang="en-US" sz="1800"/>
                    </a:p>
                  </a:txBody>
                  <a:tcPr/>
                </a:tc>
                <a:tc>
                  <a:txBody>
                    <a:bodyPr/>
                    <a:lstStyle/>
                    <a:p>
                      <a:r>
                        <a:rPr lang="en-US" sz="1800"/>
                        <a:t>R2</a:t>
                      </a:r>
                      <a:endParaRPr lang="en-US" sz="1800"/>
                    </a:p>
                  </a:txBody>
                  <a:tcPr/>
                </a:tc>
                <a:tc>
                  <a:txBody>
                    <a:bodyPr/>
                    <a:lstStyle/>
                    <a:p>
                      <a:r>
                        <a:rPr lang="en-US" sz="1800"/>
                        <a:t>R3</a:t>
                      </a:r>
                      <a:endParaRPr lang="en-US" sz="1800"/>
                    </a:p>
                  </a:txBody>
                  <a:tcPr/>
                </a:tc>
                <a:tc>
                  <a:txBody>
                    <a:bodyPr/>
                    <a:lstStyle/>
                    <a:p>
                      <a:r>
                        <a:rPr lang="en-US" sz="1800"/>
                        <a:t>R4</a:t>
                      </a:r>
                      <a:endParaRPr lang="en-US" sz="1800"/>
                    </a:p>
                  </a:txBody>
                  <a:tcPr/>
                </a:tc>
              </a:tr>
              <a:tr h="365760">
                <a:tc>
                  <a:txBody>
                    <a:bodyPr/>
                    <a:lstStyle/>
                    <a:p>
                      <a:r>
                        <a:rPr lang="en-US" sz="1800" b="1"/>
                        <a:t>Conditions</a:t>
                      </a:r>
                      <a:endParaRPr lang="en-US" sz="1800" b="1"/>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r>
              <a:tr h="365760">
                <a:tc>
                  <a:txBody>
                    <a:bodyPr/>
                    <a:lstStyle/>
                    <a:p>
                      <a:r>
                        <a:rPr lang="en-US" sz="1800"/>
                        <a:t>Current policy holder</a:t>
                      </a:r>
                      <a:endParaRPr lang="en-US" sz="1800"/>
                    </a:p>
                  </a:txBody>
                  <a:tcPr/>
                </a:tc>
                <a:tc>
                  <a:txBody>
                    <a:bodyPr/>
                    <a:lstStyle/>
                    <a:p>
                      <a:pPr algn="ctr"/>
                      <a:r>
                        <a:rPr lang="en-US" sz="1800"/>
                        <a:t>T</a:t>
                      </a:r>
                      <a:endParaRPr lang="en-US" sz="1800"/>
                    </a:p>
                  </a:txBody>
                  <a:tcPr/>
                </a:tc>
                <a:tc>
                  <a:txBody>
                    <a:bodyPr/>
                    <a:lstStyle/>
                    <a:p>
                      <a:pPr algn="ctr"/>
                      <a:r>
                        <a:rPr lang="en-US" sz="1800"/>
                        <a:t>T</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r>
              <a:tr h="365760">
                <a:tc>
                  <a:txBody>
                    <a:bodyPr/>
                    <a:lstStyle/>
                    <a:p>
                      <a:r>
                        <a:rPr lang="en-US" sz="1800"/>
                        <a:t>Policy holder since 2001</a:t>
                      </a:r>
                      <a:endParaRPr lang="en-US" sz="1800"/>
                    </a:p>
                  </a:txBody>
                  <a:tcPr/>
                </a:tc>
                <a:tc>
                  <a:txBody>
                    <a:bodyPr/>
                    <a:lstStyle/>
                    <a:p>
                      <a:pPr algn="ctr"/>
                      <a:r>
                        <a:rPr lang="en-US" sz="1800"/>
                        <a:t>F</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c>
                  <a:txBody>
                    <a:bodyPr/>
                    <a:lstStyle/>
                    <a:p>
                      <a:pPr algn="ctr"/>
                      <a:r>
                        <a:rPr lang="en-US" sz="1800"/>
                        <a:t>-</a:t>
                      </a:r>
                      <a:endParaRPr lang="en-US" sz="1800"/>
                    </a:p>
                  </a:txBody>
                  <a:tcPr/>
                </a:tc>
              </a:tr>
              <a:tr h="365760">
                <a:tc>
                  <a:txBody>
                    <a:bodyPr/>
                    <a:lstStyle/>
                    <a:p>
                      <a:r>
                        <a:rPr lang="en-US" sz="1800"/>
                        <a:t>‘With-proﬁts’ policy</a:t>
                      </a:r>
                      <a:endParaRPr lang="en-US" sz="1800"/>
                    </a:p>
                  </a:txBody>
                  <a:tcPr/>
                </a:tc>
                <a:tc>
                  <a:txBody>
                    <a:bodyPr/>
                    <a:lstStyle/>
                    <a:p>
                      <a:pPr algn="ctr"/>
                      <a:r>
                        <a:rPr lang="en-US" sz="1800"/>
                        <a:t>T</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c>
                  <a:txBody>
                    <a:bodyPr/>
                    <a:lstStyle/>
                    <a:p>
                      <a:pPr algn="ctr"/>
                      <a:r>
                        <a:rPr lang="en-US" sz="1800"/>
                        <a:t>-</a:t>
                      </a:r>
                      <a:endParaRPr lang="en-US" sz="1800"/>
                    </a:p>
                  </a:txBody>
                  <a:tcPr/>
                </a:tc>
              </a:tr>
              <a:tr h="365760">
                <a:tc>
                  <a:txBody>
                    <a:bodyPr/>
                    <a:lstStyle/>
                    <a:p>
                      <a:r>
                        <a:rPr lang="en-US" sz="1800" b="1"/>
                        <a:t>Actions</a:t>
                      </a:r>
                      <a:endParaRPr lang="en-US" sz="1800" b="1"/>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r>
              <a:tr h="365760">
                <a:tc>
                  <a:txBody>
                    <a:bodyPr/>
                    <a:lstStyle/>
                    <a:p>
                      <a:r>
                        <a:rPr lang="en-US" sz="1800"/>
                        <a:t>Eligible for cash  Payment</a:t>
                      </a:r>
                      <a:endParaRPr lang="en-US" sz="1800"/>
                    </a:p>
                  </a:txBody>
                  <a:tcPr/>
                </a:tc>
                <a:tc>
                  <a:txBody>
                    <a:bodyPr/>
                    <a:lstStyle/>
                    <a:p>
                      <a:pPr algn="ctr"/>
                      <a:r>
                        <a:rPr lang="en-US" sz="1800"/>
                        <a:t>F</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c>
                  <a:txBody>
                    <a:bodyPr/>
                    <a:lstStyle/>
                    <a:p>
                      <a:pPr algn="ctr"/>
                      <a:r>
                        <a:rPr lang="en-US" sz="1800"/>
                        <a:t>F</a:t>
                      </a:r>
                      <a:endParaRPr lang="en-US" sz="1800"/>
                    </a:p>
                  </a:txBody>
                  <a:tcPr/>
                </a:tc>
              </a:tr>
              <a:tr h="365760">
                <a:tc>
                  <a:txBody>
                    <a:bodyPr/>
                    <a:lstStyle/>
                    <a:p>
                      <a:r>
                        <a:rPr lang="en-US" sz="1800"/>
                        <a:t>Eligible for share allocations</a:t>
                      </a:r>
                      <a:endParaRPr lang="en-US" sz="1800"/>
                    </a:p>
                  </a:txBody>
                  <a:tcPr/>
                </a:tc>
                <a:tc>
                  <a:txBody>
                    <a:bodyPr/>
                    <a:lstStyle/>
                    <a:p>
                      <a:pPr algn="ctr"/>
                      <a:r>
                        <a:rPr lang="en-US" sz="1800"/>
                        <a:t>F</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c>
                  <a:txBody>
                    <a:bodyPr/>
                    <a:lstStyle/>
                    <a:p>
                      <a:pPr algn="ctr"/>
                      <a:r>
                        <a:rPr lang="en-US" sz="1800"/>
                        <a:t>F</a:t>
                      </a:r>
                      <a:endParaRPr lang="en-US" sz="1800"/>
                    </a:p>
                  </a:txBody>
                  <a:tcPr/>
                </a:tc>
              </a:tr>
            </a:tbl>
          </a:graphicData>
        </a:graphic>
      </p:graphicFrame>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coverage example</a:t>
            </a:r>
            <a:endParaRPr lang="en-US"/>
          </a:p>
        </p:txBody>
      </p:sp>
      <p:sp>
        <p:nvSpPr>
          <p:cNvPr id="3" name="Content Placeholder 2"/>
          <p:cNvSpPr>
            <a:spLocks noGrp="1"/>
          </p:cNvSpPr>
          <p:nvPr>
            <p:ph idx="1"/>
          </p:nvPr>
        </p:nvSpPr>
        <p:spPr/>
        <p:txBody>
          <a:bodyPr/>
          <a:lstStyle/>
          <a:p>
            <a:r>
              <a:rPr lang="en-US"/>
              <a:t>What test-case to make a full decision coverage?</a:t>
            </a:r>
            <a:endParaRPr lang="en-US"/>
          </a:p>
          <a:p>
            <a:endParaRPr lang="en-US"/>
          </a:p>
        </p:txBody>
      </p:sp>
      <p:pic>
        <p:nvPicPr>
          <p:cNvPr id="21506" name="Picture 2" descr="http://4.bp.blogspot.com/_RqaYDMMCxaM/R0Ig1e7io7I/AAAAAAAAByY/lvGpsPmtcHM/s400/decisio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558165"/>
            <a:ext cx="6324600" cy="411099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GB" dirty="0"/>
              <a:t>Equivalence partitioning (EP)</a:t>
            </a:r>
            <a:endParaRPr lang="en-GB" dirty="0"/>
          </a:p>
        </p:txBody>
      </p:sp>
      <p:sp>
        <p:nvSpPr>
          <p:cNvPr id="292872" name="Rectangle 8"/>
          <p:cNvSpPr>
            <a:spLocks noGrp="1" noChangeArrowheads="1"/>
          </p:cNvSpPr>
          <p:nvPr>
            <p:ph type="body" idx="1"/>
          </p:nvPr>
        </p:nvSpPr>
        <p:spPr/>
        <p:txBody>
          <a:bodyPr/>
          <a:lstStyle/>
          <a:p>
            <a:r>
              <a:rPr lang="en-GB" b="1" dirty="0"/>
              <a:t>Divide (partition) the inputs, outputs,... into areas which </a:t>
            </a:r>
            <a:r>
              <a:rPr lang="en-US" b="1" dirty="0"/>
              <a:t>makes the system behave “in the same manner”</a:t>
            </a:r>
            <a:endParaRPr lang="en-GB" b="1" dirty="0"/>
          </a:p>
          <a:p>
            <a:pPr lvl="1"/>
            <a:r>
              <a:rPr lang="en-US" b="1" dirty="0"/>
              <a:t>we need test only one condition from each partition</a:t>
            </a:r>
            <a:endParaRPr lang="en-US" b="1" dirty="0"/>
          </a:p>
          <a:p>
            <a:pPr lvl="1"/>
            <a:r>
              <a:rPr lang="en-US" b="1" dirty="0"/>
              <a:t>if one element works correctly, all will work correctly </a:t>
            </a:r>
            <a:endParaRPr lang="en-GB" b="1" dirty="0"/>
          </a:p>
          <a:p>
            <a:r>
              <a:rPr lang="en-US" dirty="0">
                <a:sym typeface="Wingdings" panose="05000000000000000000" pitchFamily="2" charset="2"/>
              </a:rPr>
              <a:t>Rule: each input condition has at least two equivalence classes for it</a:t>
            </a:r>
            <a:endParaRPr lang="en-US" dirty="0">
              <a:sym typeface="Wingdings" panose="05000000000000000000" pitchFamily="2" charset="2"/>
            </a:endParaRPr>
          </a:p>
          <a:p>
            <a:pPr lvl="1"/>
            <a:r>
              <a:rPr lang="en-US" dirty="0">
                <a:sym typeface="Wingdings" panose="05000000000000000000" pitchFamily="2" charset="2"/>
              </a:rPr>
              <a:t>one class that satisfies the condition – </a:t>
            </a:r>
            <a:r>
              <a:rPr lang="en-US" b="1" dirty="0">
                <a:sym typeface="Wingdings" panose="05000000000000000000" pitchFamily="2" charset="2"/>
              </a:rPr>
              <a:t>valid</a:t>
            </a:r>
            <a:r>
              <a:rPr lang="en-US" dirty="0">
                <a:sym typeface="Wingdings" panose="05000000000000000000" pitchFamily="2" charset="2"/>
              </a:rPr>
              <a:t> class</a:t>
            </a:r>
            <a:endParaRPr lang="en-US" dirty="0">
              <a:sym typeface="Wingdings" panose="05000000000000000000" pitchFamily="2" charset="2"/>
            </a:endParaRPr>
          </a:p>
          <a:p>
            <a:pPr lvl="1"/>
            <a:r>
              <a:rPr lang="en-US" dirty="0">
                <a:sym typeface="Wingdings" panose="05000000000000000000" pitchFamily="2" charset="2"/>
              </a:rPr>
              <a:t>second class that doesn't satisfy the condition – </a:t>
            </a:r>
            <a:r>
              <a:rPr lang="en-US" b="1" dirty="0">
                <a:sym typeface="Wingdings" panose="05000000000000000000" pitchFamily="2" charset="2"/>
              </a:rPr>
              <a:t>invalid</a:t>
            </a:r>
            <a:r>
              <a:rPr lang="en-US" dirty="0">
                <a:sym typeface="Wingdings" panose="05000000000000000000" pitchFamily="2" charset="2"/>
              </a:rPr>
              <a:t> class</a:t>
            </a:r>
            <a:endParaRPr lang="en-US" dirty="0">
              <a:sym typeface="Wingdings" panose="05000000000000000000" pitchFamily="2" charset="2"/>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pSp>
        <p:nvGrpSpPr>
          <p:cNvPr id="2" name="Group 1"/>
          <p:cNvGrpSpPr/>
          <p:nvPr/>
        </p:nvGrpSpPr>
        <p:grpSpPr>
          <a:xfrm>
            <a:off x="4267200" y="4953000"/>
            <a:ext cx="4025650" cy="676275"/>
            <a:chOff x="2070349" y="5490861"/>
            <a:chExt cx="4025650" cy="676275"/>
          </a:xfrm>
        </p:grpSpPr>
        <p:grpSp>
          <p:nvGrpSpPr>
            <p:cNvPr id="292873" name="Group 9"/>
            <p:cNvGrpSpPr/>
            <p:nvPr/>
          </p:nvGrpSpPr>
          <p:grpSpPr bwMode="auto">
            <a:xfrm>
              <a:off x="2079719" y="5490861"/>
              <a:ext cx="4016280" cy="676275"/>
              <a:chOff x="1199" y="3619"/>
              <a:chExt cx="3826" cy="426"/>
            </a:xfrm>
          </p:grpSpPr>
          <p:sp>
            <p:nvSpPr>
              <p:cNvPr id="292874"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92875" name="Line 11"/>
              <p:cNvSpPr>
                <a:spLocks noChangeShapeType="1"/>
              </p:cNvSpPr>
              <p:nvPr/>
            </p:nvSpPr>
            <p:spPr bwMode="auto">
              <a:xfrm>
                <a:off x="3093" y="3619"/>
                <a:ext cx="0" cy="21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92877" name="Rectangle 13"/>
              <p:cNvSpPr>
                <a:spLocks noChangeArrowheads="1"/>
              </p:cNvSpPr>
              <p:nvPr/>
            </p:nvSpPr>
            <p:spPr bwMode="auto">
              <a:xfrm>
                <a:off x="2925" y="3838"/>
                <a:ext cx="370" cy="20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000" b="1">
                    <a:latin typeface="+mj-lt"/>
                  </a:rPr>
                  <a:t>10</a:t>
                </a:r>
                <a:endParaRPr lang="en-GB" sz="2000" b="1">
                  <a:latin typeface="+mj-lt"/>
                </a:endParaRPr>
              </a:p>
            </p:txBody>
          </p:sp>
        </p:grpSp>
        <p:sp>
          <p:nvSpPr>
            <p:cNvPr id="292883" name="Text Box 19"/>
            <p:cNvSpPr txBox="1">
              <a:spLocks noChangeArrowheads="1"/>
            </p:cNvSpPr>
            <p:nvPr/>
          </p:nvSpPr>
          <p:spPr bwMode="auto">
            <a:xfrm>
              <a:off x="4495800" y="5715000"/>
              <a:ext cx="1295400" cy="40011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a:solidFill>
                    <a:srgbClr val="000099"/>
                  </a:solidFill>
                </a:rPr>
                <a:t>valid</a:t>
              </a:r>
              <a:endParaRPr lang="en-US" sz="2000" b="1">
                <a:solidFill>
                  <a:srgbClr val="000099"/>
                </a:solidFill>
              </a:endParaRPr>
            </a:p>
          </p:txBody>
        </p:sp>
        <p:sp>
          <p:nvSpPr>
            <p:cNvPr id="292888" name="Text Box 24"/>
            <p:cNvSpPr txBox="1">
              <a:spLocks noChangeArrowheads="1"/>
            </p:cNvSpPr>
            <p:nvPr/>
          </p:nvSpPr>
          <p:spPr bwMode="auto">
            <a:xfrm>
              <a:off x="2070349" y="5715000"/>
              <a:ext cx="1025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C00000"/>
                  </a:solidFill>
                </a:rPr>
                <a:t>invalid</a:t>
              </a:r>
              <a:endParaRPr lang="en-US" sz="2000" b="1">
                <a:solidFill>
                  <a:srgbClr val="C00000"/>
                </a:solidFill>
              </a:endParaRPr>
            </a:p>
          </p:txBody>
        </p:sp>
      </p:grpSp>
      <p:sp>
        <p:nvSpPr>
          <p:cNvPr id="6" name="Rectangle 5"/>
          <p:cNvSpPr/>
          <p:nvPr/>
        </p:nvSpPr>
        <p:spPr>
          <a:xfrm>
            <a:off x="881923" y="4948620"/>
            <a:ext cx="2555892" cy="400110"/>
          </a:xfrm>
          <a:prstGeom prst="rect">
            <a:avLst/>
          </a:prstGeom>
        </p:spPr>
        <p:txBody>
          <a:bodyPr wrap="none">
            <a:spAutoFit/>
          </a:bodyPr>
          <a:lstStyle/>
          <a:p>
            <a:r>
              <a:rPr lang="en-US" sz="2000">
                <a:latin typeface="+mj-lt"/>
              </a:rPr>
              <a:t>Ex1. Please input x&gt;10</a:t>
            </a:r>
            <a:endParaRPr lang="en-US" sz="2000">
              <a:latin typeface="+mj-lt"/>
            </a:endParaRPr>
          </a:p>
        </p:txBody>
      </p:sp>
      <p:sp>
        <p:nvSpPr>
          <p:cNvPr id="20" name="Rectangle 19"/>
          <p:cNvSpPr/>
          <p:nvPr/>
        </p:nvSpPr>
        <p:spPr>
          <a:xfrm>
            <a:off x="914400" y="5796345"/>
            <a:ext cx="3090526" cy="400110"/>
          </a:xfrm>
          <a:prstGeom prst="rect">
            <a:avLst/>
          </a:prstGeom>
        </p:spPr>
        <p:txBody>
          <a:bodyPr wrap="none">
            <a:spAutoFit/>
          </a:bodyPr>
          <a:lstStyle/>
          <a:p>
            <a:r>
              <a:rPr lang="en-US" sz="2000"/>
              <a:t>Ex2. Please input x in [a,b]</a:t>
            </a:r>
            <a:endParaRPr lang="en-US" sz="2000"/>
          </a:p>
        </p:txBody>
      </p:sp>
      <p:grpSp>
        <p:nvGrpSpPr>
          <p:cNvPr id="3" name="Group 2"/>
          <p:cNvGrpSpPr/>
          <p:nvPr/>
        </p:nvGrpSpPr>
        <p:grpSpPr>
          <a:xfrm>
            <a:off x="4299677" y="5791200"/>
            <a:ext cx="4025650" cy="685810"/>
            <a:chOff x="4299677" y="5791200"/>
            <a:chExt cx="4025650" cy="685810"/>
          </a:xfrm>
        </p:grpSpPr>
        <p:grpSp>
          <p:nvGrpSpPr>
            <p:cNvPr id="14" name="Group 9"/>
            <p:cNvGrpSpPr/>
            <p:nvPr/>
          </p:nvGrpSpPr>
          <p:grpSpPr bwMode="auto">
            <a:xfrm>
              <a:off x="4309047" y="5800734"/>
              <a:ext cx="4016280" cy="676276"/>
              <a:chOff x="1199" y="3619"/>
              <a:chExt cx="3826" cy="426"/>
            </a:xfrm>
          </p:grpSpPr>
          <p:sp>
            <p:nvSpPr>
              <p:cNvPr id="17"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8" name="Line 11"/>
              <p:cNvSpPr>
                <a:spLocks noChangeShapeType="1"/>
              </p:cNvSpPr>
              <p:nvPr/>
            </p:nvSpPr>
            <p:spPr bwMode="auto">
              <a:xfrm>
                <a:off x="2398" y="3619"/>
                <a:ext cx="0" cy="21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9" name="Rectangle 13"/>
              <p:cNvSpPr>
                <a:spLocks noChangeArrowheads="1"/>
              </p:cNvSpPr>
              <p:nvPr/>
            </p:nvSpPr>
            <p:spPr bwMode="auto">
              <a:xfrm>
                <a:off x="2295" y="3838"/>
                <a:ext cx="243" cy="20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000" b="1">
                    <a:latin typeface="+mj-lt"/>
                  </a:rPr>
                  <a:t>a</a:t>
                </a:r>
                <a:endParaRPr lang="en-GB" sz="2000" b="1">
                  <a:latin typeface="+mj-lt"/>
                </a:endParaRPr>
              </a:p>
            </p:txBody>
          </p:sp>
        </p:grpSp>
        <p:sp>
          <p:nvSpPr>
            <p:cNvPr id="15" name="Text Box 19"/>
            <p:cNvSpPr txBox="1">
              <a:spLocks noChangeArrowheads="1"/>
            </p:cNvSpPr>
            <p:nvPr/>
          </p:nvSpPr>
          <p:spPr bwMode="auto">
            <a:xfrm>
              <a:off x="5638800" y="6024864"/>
              <a:ext cx="990600" cy="40011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a:solidFill>
                    <a:srgbClr val="000099"/>
                  </a:solidFill>
                </a:rPr>
                <a:t>valid</a:t>
              </a:r>
              <a:endParaRPr lang="en-US" sz="2000" b="1">
                <a:solidFill>
                  <a:srgbClr val="000099"/>
                </a:solidFill>
              </a:endParaRPr>
            </a:p>
          </p:txBody>
        </p:sp>
        <p:sp>
          <p:nvSpPr>
            <p:cNvPr id="16" name="Text Box 24"/>
            <p:cNvSpPr txBox="1">
              <a:spLocks noChangeArrowheads="1"/>
            </p:cNvSpPr>
            <p:nvPr/>
          </p:nvSpPr>
          <p:spPr bwMode="auto">
            <a:xfrm>
              <a:off x="4299677" y="6024864"/>
              <a:ext cx="1025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C00000"/>
                  </a:solidFill>
                </a:rPr>
                <a:t>invalid</a:t>
              </a:r>
              <a:endParaRPr lang="en-US" sz="2000" b="1">
                <a:solidFill>
                  <a:srgbClr val="C00000"/>
                </a:solidFill>
              </a:endParaRPr>
            </a:p>
          </p:txBody>
        </p:sp>
        <p:sp>
          <p:nvSpPr>
            <p:cNvPr id="21" name="Line 11"/>
            <p:cNvSpPr>
              <a:spLocks noChangeShapeType="1"/>
            </p:cNvSpPr>
            <p:nvPr/>
          </p:nvSpPr>
          <p:spPr bwMode="auto">
            <a:xfrm>
              <a:off x="6862629" y="5791200"/>
              <a:ext cx="0" cy="347663"/>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 name="Rectangle 13"/>
            <p:cNvSpPr>
              <a:spLocks noChangeArrowheads="1"/>
            </p:cNvSpPr>
            <p:nvPr/>
          </p:nvSpPr>
          <p:spPr bwMode="auto">
            <a:xfrm>
              <a:off x="6781800" y="6148705"/>
              <a:ext cx="266098" cy="3282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000" b="1">
                  <a:latin typeface="+mj-lt"/>
                </a:rPr>
                <a:t>b</a:t>
              </a:r>
              <a:endParaRPr lang="en-GB" sz="2000" b="1">
                <a:latin typeface="+mj-lt"/>
              </a:endParaRPr>
            </a:p>
          </p:txBody>
        </p:sp>
        <p:sp>
          <p:nvSpPr>
            <p:cNvPr id="23" name="Text Box 24"/>
            <p:cNvSpPr txBox="1">
              <a:spLocks noChangeArrowheads="1"/>
            </p:cNvSpPr>
            <p:nvPr/>
          </p:nvSpPr>
          <p:spPr bwMode="auto">
            <a:xfrm>
              <a:off x="7239000" y="6019800"/>
              <a:ext cx="1025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C00000"/>
                  </a:solidFill>
                </a:rPr>
                <a:t>invalid</a:t>
              </a:r>
              <a:endParaRPr lang="en-US" sz="2000" b="1">
                <a:solidFill>
                  <a:srgbClr val="C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8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8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28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8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87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287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coverage example</a:t>
            </a:r>
            <a:endParaRPr lang="en-US"/>
          </a:p>
        </p:txBody>
      </p:sp>
      <p:sp>
        <p:nvSpPr>
          <p:cNvPr id="3" name="Content Placeholder 2"/>
          <p:cNvSpPr>
            <a:spLocks noGrp="1"/>
          </p:cNvSpPr>
          <p:nvPr>
            <p:ph idx="1"/>
          </p:nvPr>
        </p:nvSpPr>
        <p:spPr/>
        <p:txBody>
          <a:bodyPr/>
          <a:lstStyle/>
          <a:p>
            <a:r>
              <a:rPr lang="en-US"/>
              <a:t>What test-case to make a full decision coverage?</a:t>
            </a:r>
            <a:endParaRPr lang="en-US"/>
          </a:p>
          <a:p>
            <a:endParaRPr lang="en-US"/>
          </a:p>
        </p:txBody>
      </p:sp>
      <p:pic>
        <p:nvPicPr>
          <p:cNvPr id="29698" name="Picture 2" descr="http://1.bp.blogspot.com/_RqaYDMMCxaM/R0ImUu7io9I/AAAAAAAAByo/NYYOYazWh_U/s400/decisio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2514600"/>
            <a:ext cx="6781800" cy="41369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Control-flow graph - Example</a:t>
            </a:r>
            <a:endParaRPr lang="en-US"/>
          </a:p>
        </p:txBody>
      </p:sp>
      <p:sp>
        <p:nvSpPr>
          <p:cNvPr id="8" name="Content Placeholder 7"/>
          <p:cNvSpPr>
            <a:spLocks noGrp="1"/>
          </p:cNvSpPr>
          <p:nvPr>
            <p:ph idx="1"/>
          </p:nvPr>
        </p:nvSpPr>
        <p:spPr/>
        <p:txBody>
          <a:bodyPr/>
          <a:lstStyle/>
          <a:p>
            <a:r>
              <a:rPr lang="en-US"/>
              <a:t>Draw control-flow graph for the following code.</a:t>
            </a:r>
            <a:endParaRPr lang="en-US"/>
          </a:p>
          <a:p>
            <a:endParaRPr lang="en-US"/>
          </a:p>
          <a:p>
            <a:endParaRPr lang="en-US"/>
          </a:p>
        </p:txBody>
      </p:sp>
      <p:pic>
        <p:nvPicPr>
          <p:cNvPr id="11268" name="Picture 4"/>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762000" y="2466914"/>
            <a:ext cx="4048334" cy="431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9000" y="1369042"/>
            <a:ext cx="1447800" cy="521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Coverage techniques</a:t>
            </a:r>
            <a:endParaRPr lang="en-US"/>
          </a:p>
        </p:txBody>
      </p:sp>
      <p:sp>
        <p:nvSpPr>
          <p:cNvPr id="6" name="Content Placeholder 5"/>
          <p:cNvSpPr>
            <a:spLocks noGrp="1"/>
          </p:cNvSpPr>
          <p:nvPr>
            <p:ph sz="half" idx="1"/>
          </p:nvPr>
        </p:nvSpPr>
        <p:spPr>
          <a:xfrm>
            <a:off x="457200" y="1920085"/>
            <a:ext cx="3124200" cy="4434840"/>
          </a:xfrm>
        </p:spPr>
        <p:txBody>
          <a:bodyPr/>
          <a:lstStyle/>
          <a:p>
            <a:r>
              <a:rPr lang="en-US"/>
              <a:t>Exercise: Draw a hybrid ﬂow graph to represent the following code</a:t>
            </a:r>
            <a:endParaRPr lang="en-US"/>
          </a:p>
        </p:txBody>
      </p:sp>
      <p:sp>
        <p:nvSpPr>
          <p:cNvPr id="8" name="Content Placeholder 7"/>
          <p:cNvSpPr>
            <a:spLocks noGrp="1"/>
          </p:cNvSpPr>
          <p:nvPr>
            <p:ph sz="half" idx="2"/>
          </p:nvPr>
        </p:nvSpPr>
        <p:spPr/>
        <p:txBody>
          <a:bodyPr/>
          <a:lstStyle/>
          <a:p>
            <a:endParaRPr lang="en-US"/>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2048" y="1143001"/>
            <a:ext cx="545862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i="1"/>
              <a:t>Statement coverage</a:t>
            </a:r>
            <a:r>
              <a:rPr lang="en-US"/>
              <a:t> for this function will be satisfied if it was called e.g. as foo(1,1), as in this case, every line in the function is executed including z = x;.</a:t>
            </a:r>
            <a:endParaRPr lang="en-US"/>
          </a:p>
          <a:p>
            <a:r>
              <a:rPr lang="en-US"/>
              <a:t>Tests calling foo(1,1) and foo(0,1) will satisfy </a:t>
            </a:r>
            <a:r>
              <a:rPr lang="en-US" i="1"/>
              <a:t>decision coverage</a:t>
            </a:r>
            <a:r>
              <a:rPr lang="en-US"/>
              <a:t>, as in the first case the if condition and the </a:t>
            </a:r>
            <a:r>
              <a:rPr lang="en-US">
                <a:hlinkClick r:id="rId1" tooltip="Short-circuit evaluation"/>
              </a:rPr>
              <a:t>short circuit</a:t>
            </a:r>
            <a:r>
              <a:rPr lang="en-US"/>
              <a:t> condition are satisfied and z = x; is executed, and in the second neither conditional is satisfied and x is not assigned to z.</a:t>
            </a:r>
            <a:endParaRPr lang="en-US"/>
          </a:p>
          <a:p>
            <a:r>
              <a:rPr lang="en-US" i="1"/>
              <a:t>Condition coverage</a:t>
            </a:r>
            <a:r>
              <a:rPr lang="en-US"/>
              <a:t> can be satisfied with tests that call foo(1,1), foo(1,0) and foo(0,0). These are necessary as in the first two cases (x&gt;0) evaluates to true while in the third it evaluates false. At the same time, the first case makes (y&gt;0) true while the second and third make it false.</a:t>
            </a:r>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3048000" cy="188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97491"/>
            <a:ext cx="4981575" cy="666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example</a:t>
            </a:r>
            <a:endParaRPr lang="en-US"/>
          </a:p>
        </p:txBody>
      </p:sp>
      <p:sp>
        <p:nvSpPr>
          <p:cNvPr id="3" name="Content Placeholder 2"/>
          <p:cNvSpPr>
            <a:spLocks noGrp="1"/>
          </p:cNvSpPr>
          <p:nvPr>
            <p:ph idx="1"/>
          </p:nvPr>
        </p:nvSpPr>
        <p:spPr/>
        <p:txBody>
          <a:bodyPr/>
          <a:lstStyle/>
          <a:p>
            <a:r>
              <a:rPr lang="en-US"/>
              <a:t>Example 1:</a:t>
            </a:r>
            <a:endParaRPr lang="en-US"/>
          </a:p>
          <a:p>
            <a:pPr marL="276225" indent="0">
              <a:buNone/>
            </a:pPr>
            <a:r>
              <a:rPr lang="en-US"/>
              <a:t>1  READ A </a:t>
            </a:r>
            <a:endParaRPr lang="en-US"/>
          </a:p>
          <a:p>
            <a:pPr marL="276225" indent="0">
              <a:buNone/>
            </a:pPr>
            <a:r>
              <a:rPr lang="en-US"/>
              <a:t>2  READ B </a:t>
            </a:r>
            <a:endParaRPr lang="en-US"/>
          </a:p>
          <a:p>
            <a:pPr marL="276225" indent="0">
              <a:buNone/>
            </a:pPr>
            <a:r>
              <a:rPr lang="en-US"/>
              <a:t>3  C =A + 2*B </a:t>
            </a:r>
            <a:endParaRPr lang="en-US"/>
          </a:p>
          <a:p>
            <a:pPr marL="276225" indent="0">
              <a:buNone/>
            </a:pPr>
            <a:r>
              <a:rPr lang="en-US"/>
              <a:t>4  IF C&gt; 50 THEN </a:t>
            </a:r>
            <a:endParaRPr lang="en-US"/>
          </a:p>
          <a:p>
            <a:pPr marL="276225" indent="0">
              <a:buNone/>
            </a:pPr>
            <a:r>
              <a:rPr lang="en-US"/>
              <a:t>5    	PRINT large C </a:t>
            </a:r>
            <a:endParaRPr lang="en-US"/>
          </a:p>
          <a:p>
            <a:pPr marL="276225" indent="0">
              <a:buNone/>
            </a:pPr>
            <a:r>
              <a:rPr lang="en-US"/>
              <a:t>6  ENDIF </a:t>
            </a:r>
            <a:endParaRPr lang="en-US"/>
          </a:p>
        </p:txBody>
      </p:sp>
      <p:sp>
        <p:nvSpPr>
          <p:cNvPr id="4" name="Rectangle 3"/>
          <p:cNvSpPr/>
          <p:nvPr/>
        </p:nvSpPr>
        <p:spPr>
          <a:xfrm>
            <a:off x="4114800" y="2438400"/>
            <a:ext cx="4724400" cy="3046988"/>
          </a:xfrm>
          <a:prstGeom prst="rect">
            <a:avLst/>
          </a:prstGeom>
        </p:spPr>
        <p:txBody>
          <a:bodyPr wrap="square">
            <a:spAutoFit/>
          </a:bodyPr>
          <a:lstStyle/>
          <a:p>
            <a:r>
              <a:rPr lang="en-US" sz="2400">
                <a:solidFill>
                  <a:srgbClr val="000099"/>
                </a:solidFill>
                <a:latin typeface="Calibri" panose="020F0502020204030204"/>
              </a:rPr>
              <a:t>TEST SET 1 </a:t>
            </a:r>
            <a:endParaRPr lang="en-US" sz="2400">
              <a:solidFill>
                <a:srgbClr val="000099"/>
              </a:solidFill>
              <a:latin typeface="Calibri" panose="020F0502020204030204"/>
            </a:endParaRPr>
          </a:p>
          <a:p>
            <a:r>
              <a:rPr lang="en-US" sz="2400">
                <a:solidFill>
                  <a:srgbClr val="000099"/>
                </a:solidFill>
                <a:latin typeface="Calibri" panose="020F0502020204030204"/>
              </a:rPr>
              <a:t>Test 1_1: A = 2, B = 3 </a:t>
            </a:r>
            <a:endParaRPr lang="en-US" sz="2400">
              <a:solidFill>
                <a:srgbClr val="000099"/>
              </a:solidFill>
              <a:latin typeface="Calibri" panose="020F0502020204030204"/>
            </a:endParaRPr>
          </a:p>
          <a:p>
            <a:r>
              <a:rPr lang="en-US" sz="2400">
                <a:solidFill>
                  <a:srgbClr val="000099"/>
                </a:solidFill>
                <a:latin typeface="Calibri" panose="020F0502020204030204"/>
              </a:rPr>
              <a:t>Test 1_2: A = 0, B = 25 </a:t>
            </a:r>
            <a:endParaRPr lang="en-US" sz="2400">
              <a:solidFill>
                <a:srgbClr val="000099"/>
              </a:solidFill>
              <a:latin typeface="Calibri" panose="020F0502020204030204"/>
            </a:endParaRPr>
          </a:p>
          <a:p>
            <a:r>
              <a:rPr lang="en-US" sz="2400">
                <a:solidFill>
                  <a:srgbClr val="000099"/>
                </a:solidFill>
                <a:latin typeface="Calibri" panose="020F0502020204030204"/>
              </a:rPr>
              <a:t>Test 1_3: A = 47, B = 1</a:t>
            </a:r>
            <a:endParaRPr lang="en-US" sz="2400">
              <a:solidFill>
                <a:srgbClr val="000099"/>
              </a:solidFill>
              <a:latin typeface="Calibri" panose="020F0502020204030204"/>
            </a:endParaRPr>
          </a:p>
          <a:p>
            <a:r>
              <a:rPr lang="en-US" sz="2400">
                <a:solidFill>
                  <a:srgbClr val="000099"/>
                </a:solidFill>
                <a:latin typeface="Calibri" panose="020F0502020204030204"/>
              </a:rPr>
              <a:t>Which statements have we covered? </a:t>
            </a:r>
            <a:endParaRPr lang="en-US" sz="2400">
              <a:solidFill>
                <a:srgbClr val="000099"/>
              </a:solidFill>
              <a:latin typeface="Calibri" panose="020F0502020204030204"/>
            </a:endParaRPr>
          </a:p>
          <a:p>
            <a:endParaRPr lang="en-US" sz="2400">
              <a:solidFill>
                <a:srgbClr val="000099"/>
              </a:solidFill>
              <a:latin typeface="Calibri" panose="020F0502020204030204"/>
            </a:endParaRPr>
          </a:p>
          <a:p>
            <a:r>
              <a:rPr lang="en-US" sz="2400">
                <a:solidFill>
                  <a:srgbClr val="000099"/>
                </a:solidFill>
                <a:latin typeface="Calibri" panose="020F0502020204030204"/>
              </a:rPr>
              <a:t>How about this:</a:t>
            </a:r>
            <a:endParaRPr lang="en-US" sz="2400">
              <a:solidFill>
                <a:srgbClr val="000099"/>
              </a:solidFill>
              <a:latin typeface="Calibri" panose="020F0502020204030204"/>
            </a:endParaRPr>
          </a:p>
          <a:p>
            <a:r>
              <a:rPr lang="en-US" sz="2400">
                <a:solidFill>
                  <a:srgbClr val="000099"/>
                </a:solidFill>
                <a:latin typeface="Calibri" panose="020F0502020204030204"/>
              </a:rPr>
              <a:t>Test 1_4: A = 20, B = 25</a:t>
            </a:r>
            <a:endParaRPr lang="en-US" sz="2400">
              <a:solidFill>
                <a:srgbClr val="000099"/>
              </a:solidFill>
              <a:latin typeface="Calibri" panose="020F0502020204030204"/>
            </a:endParaRP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Statement coverage example 2</a:t>
            </a:r>
            <a:endParaRPr lang="en-US"/>
          </a:p>
        </p:txBody>
      </p:sp>
      <p:sp>
        <p:nvSpPr>
          <p:cNvPr id="8" name="Content Placeholder 7"/>
          <p:cNvSpPr>
            <a:spLocks noGrp="1"/>
          </p:cNvSpPr>
          <p:nvPr>
            <p:ph idx="1"/>
          </p:nvPr>
        </p:nvSpPr>
        <p:spPr/>
        <p:txBody>
          <a:bodyPr/>
          <a:lstStyle/>
          <a:p>
            <a:endParaRPr lang="en-US"/>
          </a:p>
          <a:p>
            <a:endParaRPr lang="en-US"/>
          </a:p>
        </p:txBody>
      </p:sp>
      <p:sp>
        <p:nvSpPr>
          <p:cNvPr id="9" name="Rectangle 8"/>
          <p:cNvSpPr/>
          <p:nvPr/>
        </p:nvSpPr>
        <p:spPr>
          <a:xfrm>
            <a:off x="6384518" y="1871008"/>
            <a:ext cx="2530882" cy="1938992"/>
          </a:xfrm>
          <a:prstGeom prst="rect">
            <a:avLst/>
          </a:prstGeom>
        </p:spPr>
        <p:txBody>
          <a:bodyPr wrap="square">
            <a:spAutoFit/>
          </a:bodyPr>
          <a:lstStyle/>
          <a:p>
            <a:r>
              <a:rPr lang="en-US" sz="2400">
                <a:solidFill>
                  <a:srgbClr val="002060"/>
                </a:solidFill>
                <a:latin typeface="Calibri" panose="020F0502020204030204"/>
              </a:rPr>
              <a:t>To achieve 100% statement coverage, using a single test case: </a:t>
            </a:r>
            <a:endParaRPr lang="en-US" sz="2400">
              <a:solidFill>
                <a:srgbClr val="002060"/>
              </a:solidFill>
              <a:latin typeface="Calibri" panose="020F0502020204030204"/>
            </a:endParaRPr>
          </a:p>
          <a:p>
            <a:r>
              <a:rPr lang="en-US" sz="2400">
                <a:solidFill>
                  <a:srgbClr val="002060"/>
                </a:solidFill>
                <a:latin typeface="Calibri" panose="020F0502020204030204"/>
              </a:rPr>
              <a:t>A = 2 and X = 2</a:t>
            </a:r>
            <a:endParaRPr lang="en-US" sz="2400">
              <a:solidFill>
                <a:srgbClr val="002060"/>
              </a:solidFill>
              <a:latin typeface="Calibri" panose="020F0502020204030204"/>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4749" y="1524000"/>
            <a:ext cx="1369769" cy="492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75" y="1905000"/>
            <a:ext cx="42623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2286" y="5879068"/>
            <a:ext cx="4968348" cy="430887"/>
          </a:xfrm>
          <a:prstGeom prst="rect">
            <a:avLst/>
          </a:prstGeom>
          <a:solidFill>
            <a:srgbClr val="00B050"/>
          </a:solidFill>
        </p:spPr>
        <p:txBody>
          <a:bodyPr wrap="none">
            <a:spAutoFit/>
          </a:bodyPr>
          <a:lstStyle/>
          <a:p>
            <a:r>
              <a:rPr lang="en-US" sz="2200" b="1">
                <a:solidFill>
                  <a:prstClr val="black"/>
                </a:solidFill>
                <a:latin typeface="Calibri" panose="020F0502020204030204"/>
              </a:rPr>
              <a:t>The number of executable statements:  6</a:t>
            </a:r>
            <a:endParaRPr lang="en-US" sz="2200" b="1">
              <a:solidFill>
                <a:prstClr val="black"/>
              </a:solidFill>
              <a:latin typeface="Calibri" panose="020F0502020204030204"/>
            </a:endParaRP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a:p>
        </p:txBody>
      </p:sp>
      <p:sp>
        <p:nvSpPr>
          <p:cNvPr id="5" name="Content Placeholder 4"/>
          <p:cNvSpPr>
            <a:spLocks noGrp="1"/>
          </p:cNvSpPr>
          <p:nvPr>
            <p:ph idx="1"/>
          </p:nvPr>
        </p:nvSpPr>
        <p:spPr/>
        <p:txBody>
          <a:bodyPr/>
          <a:lstStyle/>
          <a:p>
            <a:r>
              <a:rPr lang="en-US"/>
              <a:t>Đưa vào bt module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a:p>
        </p:txBody>
      </p:sp>
      <p:sp>
        <p:nvSpPr>
          <p:cNvPr id="5" name="Content Placeholder 4"/>
          <p:cNvSpPr>
            <a:spLocks noGrp="1"/>
          </p:cNvSpPr>
          <p:nvPr>
            <p:ph idx="1"/>
          </p:nvPr>
        </p:nvSpPr>
        <p:spPr/>
        <p:txBody>
          <a:bodyPr/>
          <a:lstStyle/>
          <a:p>
            <a:r>
              <a:rPr lang="en-US"/>
              <a:t>Đưa vào bt module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a:p>
        </p:txBody>
      </p:sp>
      <p:sp>
        <p:nvSpPr>
          <p:cNvPr id="5" name="Content Placeholder 4"/>
          <p:cNvSpPr>
            <a:spLocks noGrp="1"/>
          </p:cNvSpPr>
          <p:nvPr>
            <p:ph idx="1"/>
          </p:nvPr>
        </p:nvSpPr>
        <p:spPr/>
        <p:txBody>
          <a:bodyPr/>
          <a:lstStyle/>
          <a:p>
            <a:r>
              <a:rPr lang="en-US"/>
              <a:t>Đưa vào bt module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Equivalence partitioning</a:t>
            </a:r>
            <a:br>
              <a:rPr lang="en-GB"/>
            </a:br>
            <a:r>
              <a:rPr lang="en-GB"/>
              <a:t>Guidelines</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i="1"/>
                  <a:t>Range</a:t>
                </a:r>
                <a:r>
                  <a:rPr lang="en-US"/>
                  <a:t> of values </a:t>
                </a:r>
                <a:r>
                  <a:rPr lang="en-US">
                    <a:sym typeface="Wingdings" pitchFamily="2" charset="2"/>
                  </a:rPr>
                  <a:t></a:t>
                </a:r>
                <a:r>
                  <a:rPr lang="en-US"/>
                  <a:t> one valid and two invalid classes</a:t>
                </a:r>
              </a:p>
              <a:p>
                <a:pPr marL="857250" lvl="1" indent="0">
                  <a:buNone/>
                </a:pPr>
                <a:r>
                  <a:rPr lang="en-US" sz="2600"/>
                  <a:t>“integer x shall be between 100 and 200” </a:t>
                </a:r>
                <a:r>
                  <a:rPr lang="en-US" sz="2600">
                    <a:sym typeface="Wingdings" pitchFamily="2" charset="2"/>
                  </a:rPr>
                  <a:t></a:t>
                </a:r>
                <a:endParaRPr lang="en-US" sz="2600"/>
              </a:p>
              <a:p>
                <a:pPr marL="857250" lvl="1" indent="0">
                  <a:buNone/>
                </a:pPr>
                <a:r>
                  <a:rPr lang="en-US" sz="2600"/>
                  <a:t>{integer x | 100 </a:t>
                </a:r>
                <a14:m>
                  <m:oMath xmlns:m="http://schemas.openxmlformats.org/officeDocument/2006/math">
                    <m:r>
                      <a:rPr lang="en-US" sz="2600" i="1" smtClean="0">
                        <a:latin typeface="Cambria Math"/>
                        <a:ea typeface="Cambria Math"/>
                      </a:rPr>
                      <m:t>≤</m:t>
                    </m:r>
                  </m:oMath>
                </a14:m>
                <a:r>
                  <a:rPr lang="en-US" sz="2600"/>
                  <a:t> x </a:t>
                </a:r>
                <a14:m>
                  <m:oMath xmlns:m="http://schemas.openxmlformats.org/officeDocument/2006/math">
                    <m:r>
                      <a:rPr lang="en-US" sz="2600" i="1" smtClean="0">
                        <a:latin typeface="Cambria Math"/>
                        <a:ea typeface="Cambria Math"/>
                      </a:rPr>
                      <m:t>≤</m:t>
                    </m:r>
                  </m:oMath>
                </a14:m>
                <a:r>
                  <a:rPr lang="en-US" sz="2600"/>
                  <a:t> 200},</a:t>
                </a:r>
              </a:p>
              <a:p>
                <a:pPr marL="857250" lvl="1" indent="0">
                  <a:buNone/>
                </a:pPr>
                <a:r>
                  <a:rPr lang="en-US" sz="2600"/>
                  <a:t>{integer x | x &lt; 100},</a:t>
                </a:r>
              </a:p>
              <a:p>
                <a:pPr marL="857250" lvl="1" indent="0">
                  <a:buNone/>
                </a:pPr>
                <a:r>
                  <a:rPr lang="en-US" sz="2600"/>
                  <a:t>{integer x | x &gt; 200}</a:t>
                </a:r>
              </a:p>
              <a:p>
                <a:endParaRPr lang="en-US"/>
              </a:p>
              <a:p>
                <a:r>
                  <a:rPr lang="en-US"/>
                  <a:t>Specific </a:t>
                </a:r>
                <a:r>
                  <a:rPr lang="en-US" i="1"/>
                  <a:t>value</a:t>
                </a:r>
                <a:r>
                  <a:rPr lang="en-US"/>
                  <a:t> within a range </a:t>
                </a:r>
                <a:r>
                  <a:rPr lang="en-US">
                    <a:sym typeface="Wingdings" pitchFamily="2" charset="2"/>
                  </a:rPr>
                  <a:t></a:t>
                </a:r>
                <a:r>
                  <a:rPr lang="en-US"/>
                  <a:t> one valid and two invalid equivalence classes</a:t>
                </a:r>
              </a:p>
              <a:p>
                <a:pPr marL="862013" indent="0">
                  <a:buNone/>
                </a:pPr>
                <a:r>
                  <a:rPr lang="en-US"/>
                  <a:t>“value of integer x shall be 100” </a:t>
                </a:r>
                <a:r>
                  <a:rPr lang="en-US">
                    <a:sym typeface="Wingdings" pitchFamily="2" charset="2"/>
                  </a:rPr>
                  <a:t></a:t>
                </a:r>
                <a:endParaRPr lang="en-US"/>
              </a:p>
              <a:p>
                <a:pPr marL="857250" indent="0">
                  <a:buNone/>
                </a:pPr>
                <a:r>
                  <a:rPr lang="en-US"/>
                  <a:t>{integer x | x = 100},</a:t>
                </a:r>
              </a:p>
              <a:p>
                <a:pPr marL="857250" indent="0">
                  <a:buNone/>
                </a:pPr>
                <a:r>
                  <a:rPr lang="en-US"/>
                  <a:t>{integer x | x &lt; 100},</a:t>
                </a:r>
              </a:p>
              <a:p>
                <a:pPr marL="857250" indent="0">
                  <a:buNone/>
                </a:pPr>
                <a:r>
                  <a:rPr lang="en-US"/>
                  <a:t>{integer x | x &gt; 100}</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873" t="-1972" b="-58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6869" y="914400"/>
            <a:ext cx="6473131" cy="575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t>Đưa vào bt module or exam?</a:t>
            </a:r>
            <a:endParaRPr lang="en-US"/>
          </a:p>
        </p:txBody>
      </p:sp>
      <p:pic>
        <p:nvPicPr>
          <p:cNvPr id="15362" name="Picture 2"/>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381000" y="1676400"/>
            <a:ext cx="859631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38600" y="2468940"/>
            <a:ext cx="4953000" cy="1938992"/>
          </a:xfrm>
          <a:prstGeom prst="rect">
            <a:avLst/>
          </a:prstGeom>
        </p:spPr>
        <p:txBody>
          <a:bodyPr wrap="square">
            <a:spAutoFit/>
          </a:bodyPr>
          <a:lstStyle/>
          <a:p>
            <a:r>
              <a:rPr lang="en-US" sz="2400" b="1">
                <a:solidFill>
                  <a:srgbClr val="002060"/>
                </a:solidFill>
                <a:latin typeface="Calibri" panose="020F0502020204030204"/>
              </a:rPr>
              <a:t>a. How many test cases to achieve 100% decision coverage? </a:t>
            </a:r>
            <a:endParaRPr lang="en-US" sz="2400" b="1">
              <a:solidFill>
                <a:srgbClr val="002060"/>
              </a:solidFill>
              <a:latin typeface="Calibri" panose="020F0502020204030204"/>
            </a:endParaRPr>
          </a:p>
          <a:p>
            <a:r>
              <a:rPr lang="en-US" sz="2400" b="1">
                <a:solidFill>
                  <a:srgbClr val="002060"/>
                </a:solidFill>
                <a:latin typeface="Calibri" panose="020F0502020204030204"/>
              </a:rPr>
              <a:t>b. What level of decision coverage would be achieved by the single input A = –1?</a:t>
            </a:r>
            <a:endParaRPr lang="en-US" sz="2400" b="1">
              <a:solidFill>
                <a:srgbClr val="002060"/>
              </a:solidFill>
              <a:latin typeface="Calibri" panose="020F0502020204030204"/>
            </a:endParaRP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a:p>
        </p:txBody>
      </p:sp>
      <p:sp>
        <p:nvSpPr>
          <p:cNvPr id="5" name="Content Placeholder 4"/>
          <p:cNvSpPr>
            <a:spLocks noGrp="1"/>
          </p:cNvSpPr>
          <p:nvPr>
            <p:ph idx="1"/>
          </p:nvPr>
        </p:nvSpPr>
        <p:spPr/>
        <p:txBody>
          <a:bodyPr/>
          <a:lstStyle/>
          <a:p>
            <a:r>
              <a:rPr lang="en-US"/>
              <a:t>Đưa vào bt module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Condition testing example</a:t>
            </a:r>
            <a:endParaRPr lang="en-US"/>
          </a:p>
        </p:txBody>
      </p:sp>
      <p:sp>
        <p:nvSpPr>
          <p:cNvPr id="5" name="Rectangle 4"/>
          <p:cNvSpPr/>
          <p:nvPr/>
        </p:nvSpPr>
        <p:spPr>
          <a:xfrm>
            <a:off x="6172200" y="3230940"/>
            <a:ext cx="2895600" cy="1569660"/>
          </a:xfrm>
          <a:prstGeom prst="rect">
            <a:avLst/>
          </a:prstGeom>
        </p:spPr>
        <p:txBody>
          <a:bodyPr wrap="square">
            <a:spAutoFit/>
          </a:bodyPr>
          <a:lstStyle/>
          <a:p>
            <a:r>
              <a:rPr lang="en-US" sz="2400" b="1">
                <a:solidFill>
                  <a:srgbClr val="002060"/>
                </a:solidFill>
                <a:latin typeface="Calibri" panose="020F0502020204030204"/>
              </a:rPr>
              <a:t>To achieve 100% condition coverage, how many test cases can be used?</a:t>
            </a:r>
            <a:endParaRPr lang="en-US" sz="2400" b="1" u="sng">
              <a:solidFill>
                <a:srgbClr val="002060"/>
              </a:solidFill>
              <a:latin typeface="Calibri" panose="020F0502020204030204"/>
            </a:endParaRPr>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9792" y="2436440"/>
            <a:ext cx="4003608" cy="350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560" y="1754057"/>
            <a:ext cx="1434240" cy="472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 testing example</a:t>
            </a:r>
            <a:endParaRPr lang="en-US"/>
          </a:p>
        </p:txBody>
      </p:sp>
      <p:sp>
        <p:nvSpPr>
          <p:cNvPr id="3" name="Content Placeholder 2"/>
          <p:cNvSpPr>
            <a:spLocks noGrp="1"/>
          </p:cNvSpPr>
          <p:nvPr>
            <p:ph idx="1"/>
          </p:nvPr>
        </p:nvSpPr>
        <p:spPr/>
        <p:txBody>
          <a:bodyPr/>
          <a:lstStyle/>
          <a:p>
            <a:r>
              <a:rPr lang="en-US"/>
              <a:t>Test all decisions?</a:t>
            </a:r>
            <a:endParaRPr lang="en-US"/>
          </a:p>
        </p:txBody>
      </p:sp>
      <p:graphicFrame>
        <p:nvGraphicFramePr>
          <p:cNvPr id="4" name="Table 3"/>
          <p:cNvGraphicFramePr>
            <a:graphicFrameLocks noGrp="1"/>
          </p:cNvGraphicFramePr>
          <p:nvPr/>
        </p:nvGraphicFramePr>
        <p:xfrm>
          <a:off x="3961821" y="3124200"/>
          <a:ext cx="4953579" cy="1828800"/>
        </p:xfrm>
        <a:graphic>
          <a:graphicData uri="http://schemas.openxmlformats.org/drawingml/2006/table">
            <a:tbl>
              <a:tblPr firstRow="1" bandRow="1">
                <a:tableStyleId>{5C22544A-7EE6-4342-B048-85BDC9FD1C3A}</a:tableStyleId>
              </a:tblPr>
              <a:tblGrid>
                <a:gridCol w="1041343"/>
                <a:gridCol w="838200"/>
                <a:gridCol w="838200"/>
                <a:gridCol w="892493"/>
                <a:gridCol w="1343343"/>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mj-lt"/>
                        </a:rPr>
                        <a:t>A&gt;1 AND X=2 </a:t>
                      </a:r>
                      <a:endParaRPr lang="en-US" sz="2400">
                        <a:solidFill>
                          <a:schemeClr val="bg1"/>
                        </a:solidFill>
                        <a:latin typeface="+mj-lt"/>
                      </a:endParaRPr>
                    </a:p>
                  </a:txBody>
                  <a:tcPr>
                    <a:solidFill>
                      <a:srgbClr val="0070C0"/>
                    </a:solidFill>
                  </a:tcPr>
                </a:tc>
                <a:tc hMerge="1">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mj-lt"/>
                        </a:rPr>
                        <a:t>A=2</a:t>
                      </a:r>
                      <a:r>
                        <a:rPr lang="en-US" sz="2400" baseline="0">
                          <a:solidFill>
                            <a:schemeClr val="bg1"/>
                          </a:solidFill>
                          <a:latin typeface="+mj-lt"/>
                        </a:rPr>
                        <a:t> OR X=2</a:t>
                      </a:r>
                      <a:endParaRPr lang="en-US" sz="2400">
                        <a:solidFill>
                          <a:schemeClr val="bg1"/>
                        </a:solidFill>
                        <a:latin typeface="+mj-lt"/>
                      </a:endParaRPr>
                    </a:p>
                  </a:txBody>
                  <a:tcPr>
                    <a:solidFill>
                      <a:srgbClr val="0070C0"/>
                    </a:solidFill>
                  </a:tcPr>
                </a:tc>
                <a:tc hMerge="1">
                  <a:tcPr/>
                </a:tc>
                <a:tc rowSpan="2">
                  <a:txBody>
                    <a:bodyPr/>
                    <a:lstStyle/>
                    <a:p>
                      <a:pPr algn="ctr"/>
                      <a:r>
                        <a:rPr lang="en-US" sz="2400">
                          <a:solidFill>
                            <a:schemeClr val="bg1"/>
                          </a:solidFill>
                          <a:latin typeface="+mj-lt"/>
                        </a:rPr>
                        <a:t>Input</a:t>
                      </a:r>
                      <a:endParaRPr lang="en-US" sz="2400">
                        <a:solidFill>
                          <a:schemeClr val="bg1"/>
                        </a:solidFill>
                        <a:latin typeface="+mj-lt"/>
                      </a:endParaRPr>
                    </a:p>
                  </a:txBody>
                  <a:tcPr anchor="ctr">
                    <a:solidFill>
                      <a:srgbClr val="0070C0"/>
                    </a:solidFill>
                  </a:tcPr>
                </a:tc>
              </a:tr>
              <a:tr h="370840">
                <a:tc>
                  <a:txBody>
                    <a:bodyPr/>
                    <a:lstStyle/>
                    <a:p>
                      <a:pPr algn="ctr"/>
                      <a:r>
                        <a:rPr lang="en-US" sz="2400">
                          <a:solidFill>
                            <a:schemeClr val="bg1"/>
                          </a:solidFill>
                          <a:latin typeface="+mj-lt"/>
                        </a:rPr>
                        <a:t>A&gt;1</a:t>
                      </a:r>
                      <a:endParaRPr lang="en-US" sz="2400">
                        <a:solidFill>
                          <a:schemeClr val="bg1"/>
                        </a:solidFill>
                        <a:latin typeface="+mj-lt"/>
                      </a:endParaRP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mj-lt"/>
                        </a:rPr>
                        <a:t>X=2</a:t>
                      </a:r>
                      <a:endParaRPr lang="en-US" sz="2400">
                        <a:solidFill>
                          <a:schemeClr val="bg1"/>
                        </a:solidFill>
                        <a:latin typeface="+mj-lt"/>
                      </a:endParaRP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mj-lt"/>
                        </a:rPr>
                        <a:t>A=2</a:t>
                      </a:r>
                      <a:endParaRPr lang="en-US" sz="2400">
                        <a:solidFill>
                          <a:schemeClr val="bg1"/>
                        </a:solidFill>
                        <a:latin typeface="+mj-lt"/>
                      </a:endParaRP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baseline="0">
                          <a:solidFill>
                            <a:schemeClr val="bg1"/>
                          </a:solidFill>
                          <a:latin typeface="+mj-lt"/>
                        </a:rPr>
                        <a:t>X=2</a:t>
                      </a:r>
                      <a:endParaRPr lang="en-US" sz="2400">
                        <a:solidFill>
                          <a:schemeClr val="bg1"/>
                        </a:solidFill>
                        <a:latin typeface="+mj-lt"/>
                      </a:endParaRPr>
                    </a:p>
                  </a:txBody>
                  <a:tcPr>
                    <a:solidFill>
                      <a:srgbClr val="0070C0"/>
                    </a:solidFill>
                  </a:tcPr>
                </a:tc>
                <a:tc vMerge="1">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T</a:t>
                      </a:r>
                      <a:endParaRPr lang="en-US" sz="2400">
                        <a:latin typeface="+mj-lt"/>
                      </a:endParaRPr>
                    </a:p>
                  </a:txBody>
                  <a:tcPr/>
                </a:tc>
                <a:tc>
                  <a:txBody>
                    <a:bodyPr/>
                    <a:lstStyle/>
                    <a:p>
                      <a:pPr algn="ctr"/>
                      <a:r>
                        <a:rPr lang="en-US" sz="2400">
                          <a:latin typeface="+mj-lt"/>
                        </a:rPr>
                        <a:t>F</a:t>
                      </a:r>
                      <a:endParaRPr lang="en-US" sz="2400">
                        <a:latin typeface="+mj-lt"/>
                      </a:endParaRPr>
                    </a:p>
                  </a:txBody>
                  <a:tcPr/>
                </a:tc>
                <a:tc>
                  <a:txBody>
                    <a:bodyPr/>
                    <a:lstStyle/>
                    <a:p>
                      <a:pPr algn="ctr"/>
                      <a:r>
                        <a:rPr lang="en-US" sz="2400">
                          <a:latin typeface="+mj-lt"/>
                        </a:rPr>
                        <a:t>T</a:t>
                      </a:r>
                      <a:endParaRPr lang="en-US" sz="2400">
                        <a:latin typeface="+mj-lt"/>
                      </a:endParaRPr>
                    </a:p>
                  </a:txBody>
                  <a:tcPr/>
                </a:tc>
                <a:tc>
                  <a:txBody>
                    <a:bodyPr/>
                    <a:lstStyle/>
                    <a:p>
                      <a:pPr algn="ctr"/>
                      <a:r>
                        <a:rPr lang="en-US" sz="2400">
                          <a:latin typeface="+mj-lt"/>
                        </a:rPr>
                        <a:t>F</a:t>
                      </a:r>
                      <a:endParaRPr lang="en-US" sz="2400">
                        <a:latin typeface="+mj-lt"/>
                      </a:endParaRPr>
                    </a:p>
                  </a:txBody>
                  <a:tcPr/>
                </a:tc>
                <a:tc>
                  <a:txBody>
                    <a:bodyPr/>
                    <a:lstStyle/>
                    <a:p>
                      <a:pPr algn="ctr"/>
                      <a:r>
                        <a:rPr lang="en-US" sz="2400">
                          <a:latin typeface="+mj-lt"/>
                        </a:rPr>
                        <a:t>A=2, X=3</a:t>
                      </a:r>
                      <a:endParaRPr lang="en-US" sz="2400">
                        <a:latin typeface="+mj-lt"/>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F</a:t>
                      </a:r>
                      <a:endParaRPr lang="en-US" sz="2400">
                        <a:latin typeface="+mj-lt"/>
                      </a:endParaRPr>
                    </a:p>
                  </a:txBody>
                  <a:tcPr/>
                </a:tc>
                <a:tc>
                  <a:txBody>
                    <a:bodyPr/>
                    <a:lstStyle/>
                    <a:p>
                      <a:pPr algn="ctr"/>
                      <a:r>
                        <a:rPr lang="en-US" sz="2400">
                          <a:latin typeface="+mj-lt"/>
                        </a:rPr>
                        <a:t>T</a:t>
                      </a:r>
                      <a:endParaRPr lang="en-US" sz="2400">
                        <a:latin typeface="+mj-lt"/>
                      </a:endParaRPr>
                    </a:p>
                  </a:txBody>
                  <a:tcPr/>
                </a:tc>
                <a:tc>
                  <a:txBody>
                    <a:bodyPr/>
                    <a:lstStyle/>
                    <a:p>
                      <a:pPr algn="ctr"/>
                      <a:r>
                        <a:rPr lang="en-US" sz="2400">
                          <a:latin typeface="+mj-lt"/>
                        </a:rPr>
                        <a:t>F</a:t>
                      </a:r>
                      <a:endParaRPr lang="en-US" sz="2400">
                        <a:latin typeface="+mj-lt"/>
                      </a:endParaRPr>
                    </a:p>
                  </a:txBody>
                  <a:tcPr/>
                </a:tc>
                <a:tc>
                  <a:txBody>
                    <a:bodyPr/>
                    <a:lstStyle/>
                    <a:p>
                      <a:pPr algn="ctr"/>
                      <a:r>
                        <a:rPr lang="en-US" sz="2400">
                          <a:latin typeface="+mj-lt"/>
                        </a:rPr>
                        <a:t>T</a:t>
                      </a:r>
                      <a:endParaRPr lang="en-US" sz="2400">
                        <a:latin typeface="+mj-lt"/>
                      </a:endParaRPr>
                    </a:p>
                  </a:txBody>
                  <a:tcPr/>
                </a:tc>
                <a:tc>
                  <a:txBody>
                    <a:bodyPr/>
                    <a:lstStyle/>
                    <a:p>
                      <a:pPr algn="ctr"/>
                      <a:r>
                        <a:rPr lang="en-US" sz="2400">
                          <a:latin typeface="+mj-lt"/>
                        </a:rPr>
                        <a:t>A=0, X=2</a:t>
                      </a:r>
                      <a:endParaRPr lang="en-US" sz="2400">
                        <a:latin typeface="+mj-lt"/>
                      </a:endParaRPr>
                    </a:p>
                  </a:txBody>
                  <a:tcPr/>
                </a:tc>
              </a:tr>
            </a:tbl>
          </a:graphicData>
        </a:graphic>
      </p:graphicFrame>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514600"/>
            <a:ext cx="36534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Equivalence partitioning</a:t>
            </a:r>
            <a:br>
              <a:rPr lang="en-GB"/>
            </a:br>
            <a:r>
              <a:rPr lang="en-GB"/>
              <a:t>Guidelines</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i="1"/>
                  <a:t>Set</a:t>
                </a:r>
                <a:r>
                  <a:rPr lang="en-US"/>
                  <a:t> of values </a:t>
                </a:r>
                <a:r>
                  <a:rPr lang="en-US">
                    <a:sym typeface="Wingdings" pitchFamily="2" charset="2"/>
                  </a:rPr>
                  <a:t></a:t>
                </a:r>
                <a:r>
                  <a:rPr lang="en-US"/>
                  <a:t> one valid and one invalid equivalence class</a:t>
                </a:r>
              </a:p>
              <a:p>
                <a:pPr marL="581025" indent="0">
                  <a:buNone/>
                </a:pPr>
                <a:r>
                  <a:rPr lang="en-US"/>
                  <a:t>“weekday x shall be a working day” </a:t>
                </a:r>
                <a:r>
                  <a:rPr lang="en-US">
                    <a:sym typeface="Wingdings" pitchFamily="2" charset="2"/>
                  </a:rPr>
                  <a:t></a:t>
                </a:r>
                <a:endParaRPr lang="en-US"/>
              </a:p>
              <a:p>
                <a:pPr marL="581025" indent="0">
                  <a:buNone/>
                </a:pPr>
                <a:r>
                  <a:rPr lang="en-US"/>
                  <a:t>x </a:t>
                </a:r>
                <a14:m>
                  <m:oMath xmlns:m="http://schemas.openxmlformats.org/officeDocument/2006/math">
                    <m:r>
                      <a:rPr lang="en-US" i="1">
                        <a:latin typeface="Cambria Math"/>
                        <a:ea typeface="Cambria Math"/>
                      </a:rPr>
                      <m:t>∈</m:t>
                    </m:r>
                  </m:oMath>
                </a14:m>
                <a:r>
                  <a:rPr lang="en-US"/>
                  <a:t> {Monday, Tuesday, Wednesday, Thursday, Friday},</a:t>
                </a:r>
              </a:p>
              <a:p>
                <a:pPr marL="581025" indent="0">
                  <a:buNone/>
                </a:pPr>
                <a:r>
                  <a:rPr lang="en-US"/>
                  <a:t>x </a:t>
                </a:r>
                <a14:m>
                  <m:oMath xmlns:m="http://schemas.openxmlformats.org/officeDocument/2006/math">
                    <m:r>
                      <a:rPr lang="en-US" i="1" smtClean="0">
                        <a:latin typeface="Cambria Math"/>
                        <a:ea typeface="Cambria Math"/>
                      </a:rPr>
                      <m:t>∈</m:t>
                    </m:r>
                    <m:r>
                      <a:rPr lang="en-US" b="0" i="1" smtClean="0">
                        <a:latin typeface="Cambria Math"/>
                        <a:ea typeface="Cambria Math"/>
                      </a:rPr>
                      <m:t> </m:t>
                    </m:r>
                  </m:oMath>
                </a14:m>
                <a:r>
                  <a:rPr lang="en-US"/>
                  <a:t>{Saturday, Sunday}</a:t>
                </a:r>
              </a:p>
              <a:p>
                <a:endParaRPr lang="en-US"/>
              </a:p>
              <a:p>
                <a:r>
                  <a:rPr lang="en-US" i="1"/>
                  <a:t>Set</a:t>
                </a:r>
                <a:r>
                  <a:rPr lang="en-US"/>
                  <a:t> of values, and each case will be dealt with differently </a:t>
                </a:r>
                <a:r>
                  <a:rPr lang="en-US">
                    <a:sym typeface="Wingdings" pitchFamily="2" charset="2"/>
                  </a:rPr>
                  <a:t></a:t>
                </a:r>
                <a:r>
                  <a:rPr lang="en-US"/>
                  <a:t> </a:t>
                </a:r>
                <a:r>
                  <a:rPr lang="en-US">
                    <a:sym typeface="Wingdings" pitchFamily="2" charset="2"/>
                  </a:rPr>
                  <a:t>a valid equivalence class for each element and only one invalid class for values outside the set</a:t>
                </a:r>
              </a:p>
              <a:p>
                <a:pPr marL="517525" indent="0">
                  <a:buNone/>
                </a:pPr>
                <a:r>
                  <a:rPr lang="en-US" i="1"/>
                  <a:t>“a discount code must be input as P for a preferred customer, R for a standard reduced rate, or N for none, and if each case is treated differently”  </a:t>
                </a:r>
                <a:r>
                  <a:rPr lang="en-US" i="1">
                    <a:sym typeface="Wingdings" pitchFamily="2" charset="2"/>
                  </a:rPr>
                  <a:t></a:t>
                </a:r>
              </a:p>
              <a:p>
                <a:pPr marL="517525" indent="0">
                  <a:buNone/>
                </a:pPr>
                <a:r>
                  <a:rPr lang="en-US" i="1">
                    <a:sym typeface="Wingdings" pitchFamily="2" charset="2"/>
                  </a:rPr>
                  <a:t>code=P, code=R, code=N, code=not one of P, R, N</a:t>
                </a:r>
                <a:endParaRPr lang="en-US" i="1"/>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873" t="-1972" r="-1236"/>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endParaRPr lang="en-US"/>
          </a:p>
        </p:txBody>
      </p:sp>
      <p:sp>
        <p:nvSpPr>
          <p:cNvPr id="3" name="Content Placeholder 2"/>
          <p:cNvSpPr>
            <a:spLocks noGrp="1"/>
          </p:cNvSpPr>
          <p:nvPr>
            <p:ph idx="1"/>
          </p:nvPr>
        </p:nvSpPr>
        <p:spPr/>
        <p:txBody>
          <a:bodyPr>
            <a:normAutofit/>
          </a:bodyPr>
          <a:lstStyle/>
          <a:p>
            <a:r>
              <a:rPr lang="en-US"/>
              <a:t>Explain the characteristics and differences between </a:t>
            </a:r>
            <a:r>
              <a:rPr lang="en-US" b="1"/>
              <a:t>specification-based </a:t>
            </a:r>
            <a:r>
              <a:rPr lang="en-US"/>
              <a:t>testing</a:t>
            </a:r>
            <a:r>
              <a:rPr lang="en-US" b="1"/>
              <a:t>, structure-based </a:t>
            </a:r>
            <a:r>
              <a:rPr lang="en-US"/>
              <a:t>testing and </a:t>
            </a:r>
            <a:r>
              <a:rPr lang="en-US" b="1"/>
              <a:t>experience-based </a:t>
            </a:r>
            <a:r>
              <a:rPr lang="en-US"/>
              <a:t>testing</a:t>
            </a:r>
            <a:endParaRPr lang="en-US"/>
          </a:p>
          <a:p>
            <a:r>
              <a:rPr lang="en-US"/>
              <a:t>Compare the terms </a:t>
            </a:r>
            <a:r>
              <a:rPr lang="en-US" b="1"/>
              <a:t>test condition</a:t>
            </a:r>
            <a:r>
              <a:rPr lang="en-US"/>
              <a:t>, </a:t>
            </a:r>
            <a:r>
              <a:rPr lang="en-US" b="1"/>
              <a:t>test case </a:t>
            </a:r>
            <a:r>
              <a:rPr lang="en-US"/>
              <a:t>and </a:t>
            </a:r>
            <a:r>
              <a:rPr lang="en-US" b="1"/>
              <a:t>test procedure</a:t>
            </a:r>
            <a:endParaRPr lang="en-US" b="1"/>
          </a:p>
          <a:p>
            <a:r>
              <a:rPr lang="en-US"/>
              <a:t>Write test cases from given software models using techniques: </a:t>
            </a:r>
            <a:r>
              <a:rPr lang="en-US" b="1"/>
              <a:t>equivalence partitioning, boundary value analysis, decision tables, state transition testing</a:t>
            </a:r>
            <a:endParaRPr lang="en-US" b="1"/>
          </a:p>
          <a:p>
            <a:r>
              <a:rPr lang="en-US"/>
              <a:t>Write test cases from given control flows using techniques: </a:t>
            </a:r>
            <a:r>
              <a:rPr lang="en-US" b="1"/>
              <a:t>statement coverage, decision coverage</a:t>
            </a:r>
            <a:endParaRPr lang="en-US" b="1"/>
          </a:p>
        </p:txBody>
      </p:sp>
      <p:sp>
        <p:nvSpPr>
          <p:cNvPr id="6" name="Slide Number Placeholder 5"/>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Equivalence partitioning</a:t>
            </a:r>
            <a:br>
              <a:rPr lang="en-GB"/>
            </a:br>
            <a:r>
              <a:rPr lang="en-GB"/>
              <a:t>Guidelines</a:t>
            </a:r>
            <a:endParaRPr lang="en-US"/>
          </a:p>
        </p:txBody>
      </p:sp>
      <p:sp>
        <p:nvSpPr>
          <p:cNvPr id="3" name="Content Placeholder 2"/>
          <p:cNvSpPr>
            <a:spLocks noGrp="1"/>
          </p:cNvSpPr>
          <p:nvPr>
            <p:ph idx="1"/>
          </p:nvPr>
        </p:nvSpPr>
        <p:spPr/>
        <p:txBody>
          <a:bodyPr/>
          <a:lstStyle/>
          <a:p>
            <a:r>
              <a:rPr lang="en-US" i="1"/>
              <a:t>Boolean</a:t>
            </a:r>
            <a:r>
              <a:rPr lang="en-US"/>
              <a:t> </a:t>
            </a:r>
            <a:r>
              <a:rPr lang="en-US">
                <a:sym typeface="Wingdings" panose="05000000000000000000" pitchFamily="2" charset="2"/>
              </a:rPr>
              <a:t></a:t>
            </a:r>
            <a:r>
              <a:rPr lang="en-US"/>
              <a:t> one valid and one invalid equivalence class</a:t>
            </a:r>
            <a:endParaRPr lang="en-US"/>
          </a:p>
          <a:p>
            <a:pPr marL="581025" indent="0">
              <a:buNone/>
            </a:pPr>
            <a:r>
              <a:rPr lang="en-US"/>
              <a:t>“condition x shall be true” </a:t>
            </a:r>
            <a:r>
              <a:rPr lang="en-US">
                <a:sym typeface="Wingdings" panose="05000000000000000000" pitchFamily="2" charset="2"/>
              </a:rPr>
              <a:t></a:t>
            </a:r>
            <a:endParaRPr lang="en-US"/>
          </a:p>
          <a:p>
            <a:pPr marL="581025" indent="0">
              <a:buNone/>
            </a:pPr>
            <a:r>
              <a:rPr lang="en-US"/>
              <a:t>x = true, x = false</a:t>
            </a:r>
            <a:endParaRPr lang="en-US"/>
          </a:p>
          <a:p>
            <a:endParaRPr lang="en-US"/>
          </a:p>
          <a:p>
            <a:r>
              <a:rPr lang="en-US"/>
              <a:t>One or several equivalence classes for </a:t>
            </a:r>
            <a:r>
              <a:rPr lang="en-US" i="1"/>
              <a:t>illegal</a:t>
            </a:r>
            <a:r>
              <a:rPr lang="en-US"/>
              <a:t> values, that is, for values that are </a:t>
            </a:r>
            <a:r>
              <a:rPr lang="en-US" i="1"/>
              <a:t>incompatible with the type </a:t>
            </a:r>
            <a:r>
              <a:rPr lang="en-US"/>
              <a:t>of the input parameter and therefore out of the parameter’s domain</a:t>
            </a:r>
            <a:endParaRPr lang="en-US"/>
          </a:p>
          <a:p>
            <a:pPr marL="738505" indent="0">
              <a:buNone/>
            </a:pPr>
            <a:r>
              <a:rPr lang="en-US"/>
              <a:t>“integer values x” </a:t>
            </a:r>
            <a:r>
              <a:rPr lang="en-US">
                <a:sym typeface="Wingdings" panose="05000000000000000000" pitchFamily="2" charset="2"/>
              </a:rPr>
              <a:t></a:t>
            </a:r>
            <a:endParaRPr lang="en-US"/>
          </a:p>
          <a:p>
            <a:pPr marL="738505" indent="0">
              <a:buNone/>
            </a:pPr>
            <a:r>
              <a:rPr lang="en-US"/>
              <a:t>{real-number x}, {character-string x}</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Equivalence partitioning</a:t>
            </a:r>
            <a:br>
              <a:rPr lang="en-GB"/>
            </a:br>
            <a:r>
              <a:rPr lang="en-GB"/>
              <a:t>Guidelines</a:t>
            </a:r>
            <a:endParaRPr lang="en-US"/>
          </a:p>
        </p:txBody>
      </p:sp>
      <p:sp>
        <p:nvSpPr>
          <p:cNvPr id="3" name="Content Placeholder 2"/>
          <p:cNvSpPr>
            <a:spLocks noGrp="1"/>
          </p:cNvSpPr>
          <p:nvPr>
            <p:ph idx="1"/>
          </p:nvPr>
        </p:nvSpPr>
        <p:spPr/>
        <p:txBody>
          <a:bodyPr/>
          <a:lstStyle/>
          <a:p>
            <a:r>
              <a:rPr lang="en-US"/>
              <a:t>If an input condition speciﬁes a ‘</a:t>
            </a:r>
            <a:r>
              <a:rPr lang="en-US" i="1"/>
              <a:t>must be</a:t>
            </a:r>
            <a:r>
              <a:rPr lang="en-US"/>
              <a:t>’ situation </a:t>
            </a:r>
            <a:endParaRPr lang="en-US"/>
          </a:p>
          <a:p>
            <a:pPr marL="393065" lvl="1" indent="0">
              <a:buNone/>
            </a:pPr>
            <a:r>
              <a:rPr lang="en-US"/>
              <a:t>“ﬁrst character of the identiﬁer must be a letter” </a:t>
            </a:r>
            <a:r>
              <a:rPr lang="en-US">
                <a:sym typeface="Wingdings" panose="05000000000000000000" pitchFamily="2" charset="2"/>
              </a:rPr>
              <a:t> </a:t>
            </a:r>
            <a:endParaRPr lang="en-US">
              <a:sym typeface="Wingdings" panose="05000000000000000000" pitchFamily="2" charset="2"/>
            </a:endParaRPr>
          </a:p>
          <a:p>
            <a:pPr marL="393065" lvl="1" indent="0">
              <a:buNone/>
            </a:pPr>
            <a:r>
              <a:rPr lang="en-US">
                <a:sym typeface="Wingdings" panose="05000000000000000000" pitchFamily="2" charset="2"/>
              </a:rPr>
              <a:t>{</a:t>
            </a:r>
            <a:r>
              <a:rPr lang="en-US"/>
              <a:t>ﬁrst character</a:t>
            </a:r>
            <a:r>
              <a:rPr lang="en-US">
                <a:sym typeface="Wingdings" panose="05000000000000000000" pitchFamily="2" charset="2"/>
              </a:rPr>
              <a:t> is a letter},  {</a:t>
            </a:r>
            <a:r>
              <a:rPr lang="en-US"/>
              <a:t>ﬁrst character</a:t>
            </a:r>
            <a:r>
              <a:rPr lang="en-US">
                <a:sym typeface="Wingdings" panose="05000000000000000000" pitchFamily="2" charset="2"/>
              </a:rPr>
              <a:t> is not a letter}</a:t>
            </a:r>
            <a:endParaRPr lang="en-US">
              <a:sym typeface="Wingdings" panose="05000000000000000000" pitchFamily="2" charset="2"/>
            </a:endParaRPr>
          </a:p>
          <a:p>
            <a:endParaRPr lang="en-US"/>
          </a:p>
          <a:p>
            <a:r>
              <a:rPr lang="en-US"/>
              <a:t>Equivalence classes can be of the output desired in the program</a:t>
            </a:r>
            <a:endParaRPr lang="en-US"/>
          </a:p>
          <a:p>
            <a:endParaRPr lang="en-US"/>
          </a:p>
          <a:p>
            <a:r>
              <a:rPr lang="en-US"/>
              <a:t>If there is reason to believe that the system handles each valid/invalid/illegal input value differently, then each value shall generate an equivalence class</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1</a:t>
            </a:r>
            <a:endParaRPr lang="en-US"/>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1733550"/>
            <a:ext cx="44672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5943600" y="1707776"/>
            <a:ext cx="2667000" cy="1187824"/>
          </a:xfrm>
          <a:prstGeom prst="wedgeEllipseCallout">
            <a:avLst>
              <a:gd name="adj1" fmla="val -112793"/>
              <a:gd name="adj2" fmla="val 5828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prstClr val="black"/>
                </a:solidFill>
                <a:latin typeface="Calibri" panose="020F0502020204030204"/>
              </a:rPr>
              <a:t>Expected from 18 to 50</a:t>
            </a:r>
            <a:endParaRPr lang="en-US" sz="2400" b="1">
              <a:solidFill>
                <a:prstClr val="black"/>
              </a:solidFill>
              <a:latin typeface="Calibri" panose="020F0502020204030204"/>
            </a:endParaRPr>
          </a:p>
        </p:txBody>
      </p:sp>
      <p:grpSp>
        <p:nvGrpSpPr>
          <p:cNvPr id="7" name="Group 9"/>
          <p:cNvGrpSpPr/>
          <p:nvPr/>
        </p:nvGrpSpPr>
        <p:grpSpPr bwMode="auto">
          <a:xfrm>
            <a:off x="1346690" y="4195763"/>
            <a:ext cx="5606562" cy="669925"/>
            <a:chOff x="1199" y="3648"/>
            <a:chExt cx="3826" cy="422"/>
          </a:xfrm>
        </p:grpSpPr>
        <p:sp>
          <p:nvSpPr>
            <p:cNvPr id="8"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 name="Line 11"/>
            <p:cNvSpPr>
              <a:spLocks noChangeShapeType="1"/>
            </p:cNvSpPr>
            <p:nvPr/>
          </p:nvSpPr>
          <p:spPr bwMode="auto">
            <a:xfrm>
              <a:off x="2361" y="3648"/>
              <a:ext cx="0" cy="175"/>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0" name="Line 12"/>
            <p:cNvSpPr>
              <a:spLocks noChangeShapeType="1"/>
            </p:cNvSpPr>
            <p:nvPr/>
          </p:nvSpPr>
          <p:spPr bwMode="auto">
            <a:xfrm>
              <a:off x="4153" y="3648"/>
              <a:ext cx="0" cy="15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1" name="Rectangle 13"/>
            <p:cNvSpPr>
              <a:spLocks noChangeArrowheads="1"/>
            </p:cNvSpPr>
            <p:nvPr/>
          </p:nvSpPr>
          <p:spPr bwMode="auto">
            <a:xfrm>
              <a:off x="2218" y="3828"/>
              <a:ext cx="300" cy="24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18</a:t>
              </a:r>
              <a:endParaRPr lang="en-GB" sz="2400" b="1">
                <a:solidFill>
                  <a:prstClr val="black"/>
                </a:solidFill>
                <a:latin typeface="Calibri" panose="020F0502020204030204"/>
              </a:endParaRPr>
            </a:p>
          </p:txBody>
        </p:sp>
        <p:sp>
          <p:nvSpPr>
            <p:cNvPr id="12" name="Rectangle 14"/>
            <p:cNvSpPr>
              <a:spLocks noChangeArrowheads="1"/>
            </p:cNvSpPr>
            <p:nvPr/>
          </p:nvSpPr>
          <p:spPr bwMode="auto">
            <a:xfrm>
              <a:off x="3955" y="3804"/>
              <a:ext cx="307" cy="24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50</a:t>
              </a:r>
              <a:endParaRPr lang="en-GB" sz="2400" b="1">
                <a:solidFill>
                  <a:prstClr val="black"/>
                </a:solidFill>
                <a:latin typeface="Calibri" panose="020F0502020204030204"/>
              </a:endParaRPr>
            </a:p>
          </p:txBody>
        </p:sp>
      </p:grpSp>
      <p:grpSp>
        <p:nvGrpSpPr>
          <p:cNvPr id="6" name="Group 5"/>
          <p:cNvGrpSpPr/>
          <p:nvPr/>
        </p:nvGrpSpPr>
        <p:grpSpPr>
          <a:xfrm>
            <a:off x="1636835" y="3733800"/>
            <a:ext cx="5336930" cy="461969"/>
            <a:chOff x="1636835" y="3733800"/>
            <a:chExt cx="5336930" cy="461969"/>
          </a:xfrm>
        </p:grpSpPr>
        <p:sp>
          <p:nvSpPr>
            <p:cNvPr id="17" name="Text Box 19"/>
            <p:cNvSpPr txBox="1">
              <a:spLocks noChangeArrowheads="1"/>
            </p:cNvSpPr>
            <p:nvPr/>
          </p:nvSpPr>
          <p:spPr bwMode="auto">
            <a:xfrm>
              <a:off x="3962400" y="3733800"/>
              <a:ext cx="794237" cy="461963"/>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000099"/>
                  </a:solidFill>
                  <a:latin typeface="Calibri" panose="020F0502020204030204"/>
                </a:rPr>
                <a:t>valid</a:t>
              </a:r>
              <a:endParaRPr lang="en-US" sz="2400" b="1">
                <a:solidFill>
                  <a:srgbClr val="000099"/>
                </a:solidFill>
                <a:latin typeface="Calibri" panose="020F0502020204030204"/>
              </a:endParaRPr>
            </a:p>
          </p:txBody>
        </p:sp>
        <p:grpSp>
          <p:nvGrpSpPr>
            <p:cNvPr id="18" name="Group 20"/>
            <p:cNvGrpSpPr/>
            <p:nvPr/>
          </p:nvGrpSpPr>
          <p:grpSpPr bwMode="auto">
            <a:xfrm>
              <a:off x="1636835" y="3733806"/>
              <a:ext cx="5336930" cy="461963"/>
              <a:chOff x="1397" y="3357"/>
              <a:chExt cx="3642" cy="291"/>
            </a:xfrm>
          </p:grpSpPr>
          <p:sp>
            <p:nvSpPr>
              <p:cNvPr id="21" name="Text Box 23"/>
              <p:cNvSpPr txBox="1">
                <a:spLocks noChangeArrowheads="1"/>
              </p:cNvSpPr>
              <p:nvPr/>
            </p:nvSpPr>
            <p:spPr bwMode="auto">
              <a:xfrm>
                <a:off x="4336" y="3357"/>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00000"/>
                    </a:solidFill>
                    <a:latin typeface="Calibri" panose="020F0502020204030204"/>
                  </a:rPr>
                  <a:t>invalid</a:t>
                </a:r>
                <a:endParaRPr lang="en-US" sz="2400" b="1">
                  <a:solidFill>
                    <a:srgbClr val="C00000"/>
                  </a:solidFill>
                  <a:latin typeface="Calibri" panose="020F0502020204030204"/>
                </a:endParaRPr>
              </a:p>
            </p:txBody>
          </p:sp>
          <p:sp>
            <p:nvSpPr>
              <p:cNvPr id="22" name="Text Box 24"/>
              <p:cNvSpPr txBox="1">
                <a:spLocks noChangeArrowheads="1"/>
              </p:cNvSpPr>
              <p:nvPr/>
            </p:nvSpPr>
            <p:spPr bwMode="auto">
              <a:xfrm>
                <a:off x="1397" y="3357"/>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00000"/>
                    </a:solidFill>
                    <a:latin typeface="Calibri" panose="020F0502020204030204"/>
                  </a:rPr>
                  <a:t>invalid</a:t>
                </a:r>
                <a:endParaRPr lang="en-US" sz="2400" b="1">
                  <a:solidFill>
                    <a:srgbClr val="C00000"/>
                  </a:solidFill>
                  <a:latin typeface="Calibri" panose="020F0502020204030204"/>
                </a:endParaRPr>
              </a:p>
            </p:txBody>
          </p:sp>
        </p:grpSp>
      </p:grpSp>
      <p:sp>
        <p:nvSpPr>
          <p:cNvPr id="26" name="Oval 21"/>
          <p:cNvSpPr>
            <a:spLocks noChangeArrowheads="1"/>
          </p:cNvSpPr>
          <p:nvPr/>
        </p:nvSpPr>
        <p:spPr bwMode="auto">
          <a:xfrm>
            <a:off x="1066800" y="4876800"/>
            <a:ext cx="4683369" cy="1262594"/>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7" name="Text Box 16"/>
          <p:cNvSpPr txBox="1">
            <a:spLocks noChangeArrowheads="1"/>
          </p:cNvSpPr>
          <p:nvPr/>
        </p:nvSpPr>
        <p:spPr bwMode="auto">
          <a:xfrm>
            <a:off x="3788021" y="5257800"/>
            <a:ext cx="18537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400" b="1">
                <a:solidFill>
                  <a:srgbClr val="003399"/>
                </a:solidFill>
                <a:latin typeface="Calibri" panose="020F0502020204030204"/>
              </a:rPr>
              <a:t>not numeric</a:t>
            </a:r>
            <a:endParaRPr lang="en-GB" sz="2400" b="1">
              <a:solidFill>
                <a:srgbClr val="003399"/>
              </a:solidFill>
              <a:latin typeface="Calibri" panose="020F0502020204030204"/>
            </a:endParaRPr>
          </a:p>
        </p:txBody>
      </p:sp>
      <p:sp>
        <p:nvSpPr>
          <p:cNvPr id="5" name="Rectangle 4"/>
          <p:cNvSpPr/>
          <p:nvPr/>
        </p:nvSpPr>
        <p:spPr>
          <a:xfrm>
            <a:off x="273096" y="4114800"/>
            <a:ext cx="717504" cy="461665"/>
          </a:xfrm>
          <a:prstGeom prst="rect">
            <a:avLst/>
          </a:prstGeom>
        </p:spPr>
        <p:txBody>
          <a:bodyPr wrap="none">
            <a:spAutoFit/>
          </a:bodyPr>
          <a:lstStyle/>
          <a:p>
            <a:r>
              <a:rPr lang="en-US" sz="2400" b="1">
                <a:solidFill>
                  <a:prstClr val="black"/>
                </a:solidFill>
              </a:rPr>
              <a:t>Age</a:t>
            </a:r>
            <a:endParaRPr lang="en-US" sz="2400" b="1">
              <a:solidFill>
                <a:prstClr val="black"/>
              </a:solidFill>
            </a:endParaRPr>
          </a:p>
        </p:txBody>
      </p:sp>
      <p:sp>
        <p:nvSpPr>
          <p:cNvPr id="15" name="Slide Number Placeholder 14"/>
          <p:cNvSpPr>
            <a:spLocks noGrp="1"/>
          </p:cNvSpPr>
          <p:nvPr>
            <p:ph type="sldNum" sz="quarter" idx="12"/>
          </p:nvPr>
        </p:nvSpPr>
        <p:spPr/>
        <p:txBody>
          <a:bodyPr/>
          <a:lstStyle/>
          <a:p>
            <a:r>
              <a:rPr lang="en-US"/>
              <a:t>Slide </a:t>
            </a:r>
            <a:fld id="{3900DC13-0C25-439E-AA75-E5DAAC4C3713}" type="slidenum">
              <a:rPr lang="en-US" smtClean="0"/>
            </a:fld>
            <a:endParaRPr lang="en-US"/>
          </a:p>
        </p:txBody>
      </p:sp>
      <p:cxnSp>
        <p:nvCxnSpPr>
          <p:cNvPr id="13" name="Straight Connector 12"/>
          <p:cNvCxnSpPr/>
          <p:nvPr/>
        </p:nvCxnSpPr>
        <p:spPr>
          <a:xfrm>
            <a:off x="2461114" y="4953000"/>
            <a:ext cx="0" cy="1068903"/>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21"/>
          <p:cNvSpPr>
            <a:spLocks noChangeArrowheads="1"/>
          </p:cNvSpPr>
          <p:nvPr/>
        </p:nvSpPr>
        <p:spPr bwMode="auto">
          <a:xfrm>
            <a:off x="1101969" y="4953000"/>
            <a:ext cx="2615710" cy="106890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solidFill>
                <a:prstClr val="black"/>
              </a:solidFill>
              <a:latin typeface="Calibri" panose="020F0502020204030204"/>
            </a:endParaRPr>
          </a:p>
        </p:txBody>
      </p:sp>
      <p:sp>
        <p:nvSpPr>
          <p:cNvPr id="3" name="Oval 2"/>
          <p:cNvSpPr/>
          <p:nvPr/>
        </p:nvSpPr>
        <p:spPr>
          <a:xfrm>
            <a:off x="5902569" y="4827588"/>
            <a:ext cx="3012831" cy="1311806"/>
          </a:xfrm>
          <a:prstGeom prst="ellipse">
            <a:avLst/>
          </a:prstGeom>
          <a:noFill/>
          <a:ln w="28575">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cxnSp>
        <p:nvCxnSpPr>
          <p:cNvPr id="16" name="Straight Connector 15"/>
          <p:cNvCxnSpPr>
            <a:stCxn id="3" idx="0"/>
            <a:endCxn id="3" idx="4"/>
          </p:cNvCxnSpPr>
          <p:nvPr/>
        </p:nvCxnSpPr>
        <p:spPr>
          <a:xfrm>
            <a:off x="7408985" y="4827588"/>
            <a:ext cx="0" cy="1311806"/>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5257800"/>
            <a:ext cx="10668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3399"/>
                </a:solidFill>
                <a:latin typeface="Calibri" panose="020F0502020204030204"/>
              </a:rPr>
              <a:t>no input</a:t>
            </a:r>
            <a:endParaRPr lang="en-US" sz="2400" b="1">
              <a:solidFill>
                <a:srgbClr val="003399"/>
              </a:solidFill>
              <a:latin typeface="Calibri" panose="020F0502020204030204"/>
            </a:endParaRPr>
          </a:p>
        </p:txBody>
      </p:sp>
      <p:sp>
        <p:nvSpPr>
          <p:cNvPr id="30" name="Rectangle 29"/>
          <p:cNvSpPr/>
          <p:nvPr/>
        </p:nvSpPr>
        <p:spPr>
          <a:xfrm>
            <a:off x="7543800" y="5221067"/>
            <a:ext cx="10668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3399"/>
                </a:solidFill>
                <a:latin typeface="Calibri" panose="020F0502020204030204"/>
              </a:rPr>
              <a:t>input</a:t>
            </a:r>
            <a:endParaRPr lang="en-US" sz="2400" b="1">
              <a:solidFill>
                <a:srgbClr val="003399"/>
              </a:solidFill>
              <a:latin typeface="Calibri" panose="020F0502020204030204"/>
            </a:endParaRPr>
          </a:p>
        </p:txBody>
      </p:sp>
      <p:sp>
        <p:nvSpPr>
          <p:cNvPr id="24" name="Text Box 18"/>
          <p:cNvSpPr txBox="1">
            <a:spLocks noChangeArrowheads="1"/>
          </p:cNvSpPr>
          <p:nvPr/>
        </p:nvSpPr>
        <p:spPr bwMode="auto">
          <a:xfrm>
            <a:off x="1252634" y="5214865"/>
            <a:ext cx="1414366" cy="523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800" b="1">
                <a:solidFill>
                  <a:srgbClr val="003399"/>
                </a:solidFill>
                <a:latin typeface="Calibri" panose="020F0502020204030204"/>
              </a:rPr>
              <a:t>integer</a:t>
            </a:r>
            <a:endParaRPr lang="en-GB" sz="2800" b="1">
              <a:solidFill>
                <a:srgbClr val="003399"/>
              </a:solidFill>
              <a:latin typeface="Calibri" panose="020F0502020204030204"/>
            </a:endParaRPr>
          </a:p>
        </p:txBody>
      </p:sp>
      <p:sp>
        <p:nvSpPr>
          <p:cNvPr id="29" name="Text Box 18"/>
          <p:cNvSpPr txBox="1">
            <a:spLocks noChangeArrowheads="1"/>
          </p:cNvSpPr>
          <p:nvPr/>
        </p:nvSpPr>
        <p:spPr bwMode="auto">
          <a:xfrm>
            <a:off x="2475998" y="5085648"/>
            <a:ext cx="1414366"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GB" sz="2800" b="1">
                <a:solidFill>
                  <a:srgbClr val="003399"/>
                </a:solidFill>
                <a:latin typeface="Calibri" panose="020F0502020204030204"/>
              </a:rPr>
              <a:t>not</a:t>
            </a:r>
            <a:endParaRPr lang="en-GB" sz="2800" b="1">
              <a:solidFill>
                <a:srgbClr val="003399"/>
              </a:solidFill>
              <a:latin typeface="Calibri" panose="020F0502020204030204"/>
            </a:endParaRPr>
          </a:p>
          <a:p>
            <a:pPr>
              <a:lnSpc>
                <a:spcPct val="80000"/>
              </a:lnSpc>
            </a:pPr>
            <a:r>
              <a:rPr lang="en-GB" sz="2800" b="1">
                <a:solidFill>
                  <a:srgbClr val="003399"/>
                </a:solidFill>
                <a:latin typeface="Calibri" panose="020F0502020204030204"/>
              </a:rPr>
              <a:t>integer</a:t>
            </a:r>
            <a:endParaRPr lang="en-GB" sz="2800" b="1">
              <a:solidFill>
                <a:srgbClr val="003399"/>
              </a:solidFill>
              <a:latin typeface="Calibri" panose="020F0502020204030204"/>
            </a:endParaRPr>
          </a:p>
        </p:txBody>
      </p:sp>
      <p:grpSp>
        <p:nvGrpSpPr>
          <p:cNvPr id="34" name="Group 33"/>
          <p:cNvGrpSpPr/>
          <p:nvPr/>
        </p:nvGrpSpPr>
        <p:grpSpPr>
          <a:xfrm>
            <a:off x="7543800" y="5085648"/>
            <a:ext cx="990600" cy="781752"/>
            <a:chOff x="7543800" y="5085648"/>
            <a:chExt cx="990600" cy="781752"/>
          </a:xfrm>
        </p:grpSpPr>
        <p:cxnSp>
          <p:nvCxnSpPr>
            <p:cNvPr id="20" name="Straight Connector 19"/>
            <p:cNvCxnSpPr/>
            <p:nvPr/>
          </p:nvCxnSpPr>
          <p:spPr>
            <a:xfrm>
              <a:off x="7543800" y="5214865"/>
              <a:ext cx="990600" cy="4678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759250" y="5085648"/>
              <a:ext cx="470350" cy="781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285215" y="5125428"/>
            <a:ext cx="990600" cy="781752"/>
            <a:chOff x="7543800" y="5085648"/>
            <a:chExt cx="990600" cy="781752"/>
          </a:xfrm>
        </p:grpSpPr>
        <p:cxnSp>
          <p:nvCxnSpPr>
            <p:cNvPr id="37" name="Straight Connector 36"/>
            <p:cNvCxnSpPr/>
            <p:nvPr/>
          </p:nvCxnSpPr>
          <p:spPr>
            <a:xfrm>
              <a:off x="7543800" y="5214865"/>
              <a:ext cx="990600" cy="4678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759250" y="5085648"/>
              <a:ext cx="470350" cy="781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2" grpId="0" animBg="1"/>
      <p:bldP spid="3" grpId="0" animBg="1"/>
      <p:bldP spid="19" grpId="0"/>
      <p:bldP spid="30" grpId="0"/>
      <p:bldP spid="24"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1 (cont.)</a:t>
            </a:r>
            <a:endParaRPr lang="en-US"/>
          </a:p>
        </p:txBody>
      </p:sp>
      <p:sp>
        <p:nvSpPr>
          <p:cNvPr id="3" name="Content Placeholder 2"/>
          <p:cNvSpPr>
            <a:spLocks noGrp="1"/>
          </p:cNvSpPr>
          <p:nvPr>
            <p:ph idx="1"/>
          </p:nvPr>
        </p:nvSpPr>
        <p:spPr/>
        <p:txBody>
          <a:bodyPr/>
          <a:lstStyle/>
          <a:p>
            <a:r>
              <a:rPr lang="en-US"/>
              <a:t>Draw </a:t>
            </a:r>
            <a:r>
              <a:rPr lang="en-US" sz="2800"/>
              <a:t>table of analysis</a:t>
            </a:r>
            <a:endParaRPr lang="en-US" sz="280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5" name="Content Placeholder 5"/>
          <p:cNvGraphicFramePr/>
          <p:nvPr/>
        </p:nvGraphicFramePr>
        <p:xfrm>
          <a:off x="838200" y="1981200"/>
          <a:ext cx="6248400" cy="2377440"/>
        </p:xfrm>
        <a:graphic>
          <a:graphicData uri="http://schemas.openxmlformats.org/drawingml/2006/table">
            <a:tbl>
              <a:tblPr firstRow="1" bandRow="1">
                <a:tableStyleId>{21E4AEA4-8DFA-4A89-87EB-49C32662AFE0}</a:tableStyleId>
              </a:tblPr>
              <a:tblGrid>
                <a:gridCol w="1275054"/>
                <a:gridCol w="3030633"/>
                <a:gridCol w="1942713"/>
              </a:tblGrid>
              <a:tr h="370840">
                <a:tc>
                  <a:txBody>
                    <a:bodyPr/>
                    <a:lstStyle/>
                    <a:p>
                      <a:r>
                        <a:rPr lang="en-US" sz="2000">
                          <a:latin typeface="+mj-lt"/>
                        </a:rPr>
                        <a:t>Condition</a:t>
                      </a:r>
                      <a:endParaRPr lang="en-US" sz="2000">
                        <a:latin typeface="+mj-lt"/>
                      </a:endParaRPr>
                    </a:p>
                  </a:txBody>
                  <a:tcPr/>
                </a:tc>
                <a:tc>
                  <a:txBody>
                    <a:bodyPr/>
                    <a:lstStyle/>
                    <a:p>
                      <a:r>
                        <a:rPr lang="en-US" sz="2000">
                          <a:latin typeface="+mj-lt"/>
                        </a:rPr>
                        <a:t>Valid</a:t>
                      </a:r>
                      <a:r>
                        <a:rPr lang="en-US" sz="2000" baseline="0">
                          <a:latin typeface="+mj-lt"/>
                        </a:rPr>
                        <a:t> partition</a:t>
                      </a:r>
                      <a:endParaRPr lang="en-US" sz="2000">
                        <a:latin typeface="+mj-lt"/>
                      </a:endParaRPr>
                    </a:p>
                  </a:txBody>
                  <a:tcPr/>
                </a:tc>
                <a:tc>
                  <a:txBody>
                    <a:bodyPr/>
                    <a:lstStyle/>
                    <a:p>
                      <a:r>
                        <a:rPr lang="en-US" sz="2000">
                          <a:latin typeface="+mj-lt"/>
                        </a:rPr>
                        <a:t>Invalid partition</a:t>
                      </a:r>
                      <a:endParaRPr lang="en-US" sz="2000">
                        <a:latin typeface="+mj-lt"/>
                      </a:endParaRPr>
                    </a:p>
                  </a:txBody>
                  <a:tcPr/>
                </a:tc>
              </a:tr>
              <a:tr h="370840">
                <a:tc rowSpan="5">
                  <a:txBody>
                    <a:bodyPr/>
                    <a:lstStyle/>
                    <a:p>
                      <a:r>
                        <a:rPr lang="en-US" sz="2000">
                          <a:latin typeface="+mj-lt"/>
                        </a:rPr>
                        <a:t>Age</a:t>
                      </a:r>
                      <a:endParaRPr lang="en-US" sz="2000">
                        <a:latin typeface="+mj-lt"/>
                      </a:endParaRPr>
                    </a:p>
                  </a:txBody>
                  <a:tcPr/>
                </a:tc>
                <a:tc>
                  <a:txBody>
                    <a:bodyPr/>
                    <a:lstStyle/>
                    <a:p>
                      <a:r>
                        <a:rPr lang="en-US" sz="2000">
                          <a:latin typeface="+mj-lt"/>
                        </a:rPr>
                        <a:t>integer between 18 and 50</a:t>
                      </a:r>
                      <a:endParaRPr lang="en-US" sz="2000">
                        <a:latin typeface="+mj-lt"/>
                      </a:endParaRPr>
                    </a:p>
                  </a:txBody>
                  <a:tcPr/>
                </a:tc>
                <a:tc>
                  <a:txBody>
                    <a:bodyPr/>
                    <a:lstStyle/>
                    <a:p>
                      <a:r>
                        <a:rPr lang="en-US" sz="2000">
                          <a:latin typeface="+mj-lt"/>
                        </a:rPr>
                        <a:t>&lt;18</a:t>
                      </a:r>
                      <a:endParaRPr lang="en-US" sz="2000">
                        <a:latin typeface="+mj-lt"/>
                      </a:endParaRPr>
                    </a:p>
                  </a:txBody>
                  <a:tcPr/>
                </a:tc>
              </a:tr>
              <a:tr h="370840">
                <a:tc vMerge="1">
                  <a:tcPr/>
                </a:tc>
                <a:tc>
                  <a:txBody>
                    <a:bodyPr/>
                    <a:lstStyle/>
                    <a:p>
                      <a:endParaRPr lang="en-US" sz="2000">
                        <a:latin typeface="+mj-lt"/>
                      </a:endParaRPr>
                    </a:p>
                  </a:txBody>
                  <a:tcPr/>
                </a:tc>
                <a:tc>
                  <a:txBody>
                    <a:bodyPr/>
                    <a:lstStyle/>
                    <a:p>
                      <a:r>
                        <a:rPr lang="en-US" sz="2000">
                          <a:latin typeface="+mj-lt"/>
                        </a:rPr>
                        <a:t>&gt;50</a:t>
                      </a:r>
                      <a:endParaRPr lang="en-US" sz="2000">
                        <a:latin typeface="+mj-lt"/>
                      </a:endParaRPr>
                    </a:p>
                  </a:txBody>
                  <a:tcPr/>
                </a:tc>
              </a:tr>
              <a:tr h="370840">
                <a:tc vMerge="1">
                  <a:tcPr/>
                </a:tc>
                <a:tc>
                  <a:txBody>
                    <a:bodyPr/>
                    <a:lstStyle/>
                    <a:p>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000" kern="1200">
                          <a:solidFill>
                            <a:schemeClr val="dk1"/>
                          </a:solidFill>
                          <a:latin typeface="+mj-lt"/>
                          <a:ea typeface="+mn-ea"/>
                          <a:cs typeface="+mn-cs"/>
                        </a:rPr>
                        <a:t>not integer</a:t>
                      </a:r>
                      <a:endParaRPr kumimoji="0" lang="en-US" sz="2000" kern="1200">
                        <a:solidFill>
                          <a:schemeClr val="dk1"/>
                        </a:solidFill>
                        <a:latin typeface="+mj-lt"/>
                        <a:ea typeface="+mn-ea"/>
                        <a:cs typeface="+mn-cs"/>
                      </a:endParaRPr>
                    </a:p>
                  </a:txBody>
                  <a:tcPr/>
                </a:tc>
              </a:tr>
              <a:tr h="370840">
                <a:tc vMerge="1">
                  <a:tcPr/>
                </a:tc>
                <a:tc>
                  <a:txBody>
                    <a:bodyPr/>
                    <a:lstStyle/>
                    <a:p>
                      <a:endParaRPr lang="en-US" sz="2000">
                        <a:latin typeface="+mj-lt"/>
                      </a:endParaRPr>
                    </a:p>
                  </a:txBody>
                  <a:tcPr/>
                </a:tc>
                <a:tc>
                  <a:txBody>
                    <a:bodyPr/>
                    <a:lstStyle/>
                    <a:p>
                      <a:r>
                        <a:rPr kumimoji="0" lang="en-US" sz="2000" kern="1200">
                          <a:solidFill>
                            <a:schemeClr val="dk1"/>
                          </a:solidFill>
                          <a:latin typeface="+mj-lt"/>
                          <a:ea typeface="+mn-ea"/>
                          <a:cs typeface="+mn-cs"/>
                        </a:rPr>
                        <a:t>not numeric</a:t>
                      </a:r>
                      <a:endParaRPr lang="en-US" sz="2000">
                        <a:latin typeface="+mj-lt"/>
                      </a:endParaRPr>
                    </a:p>
                  </a:txBody>
                  <a:tcPr/>
                </a:tc>
              </a:tr>
              <a:tr h="370840">
                <a:tc vMerge="1">
                  <a:tcPr/>
                </a:tc>
                <a:tc>
                  <a:txBody>
                    <a:bodyPr/>
                    <a:lstStyle/>
                    <a:p>
                      <a:endParaRPr lang="en-US" sz="2000">
                        <a:latin typeface="+mj-lt"/>
                      </a:endParaRPr>
                    </a:p>
                  </a:txBody>
                  <a:tcPr/>
                </a:tc>
                <a:tc>
                  <a:txBody>
                    <a:bodyPr/>
                    <a:lstStyle/>
                    <a:p>
                      <a:r>
                        <a:rPr lang="en-US" sz="2000">
                          <a:latin typeface="+mj-lt"/>
                        </a:rPr>
                        <a:t>no input</a:t>
                      </a:r>
                      <a:endParaRPr lang="en-US" sz="2000">
                        <a:latin typeface="+mj-lt"/>
                      </a:endParaRP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test case</a:t>
            </a:r>
            <a:endParaRPr lang="en-US"/>
          </a:p>
        </p:txBody>
      </p:sp>
      <p:sp>
        <p:nvSpPr>
          <p:cNvPr id="3" name="Content Placeholder 2"/>
          <p:cNvSpPr>
            <a:spLocks noGrp="1"/>
          </p:cNvSpPr>
          <p:nvPr>
            <p:ph idx="1"/>
          </p:nvPr>
        </p:nvSpPr>
        <p:spPr/>
        <p:txBody>
          <a:bodyPr/>
          <a:lstStyle/>
          <a:p>
            <a:r>
              <a:rPr lang="en-US"/>
              <a:t>Write a new test case covering </a:t>
            </a:r>
            <a:r>
              <a:rPr lang="en-US" b="1"/>
              <a:t>as many </a:t>
            </a:r>
            <a:r>
              <a:rPr lang="en-US"/>
              <a:t>of the uncovered </a:t>
            </a:r>
            <a:r>
              <a:rPr lang="en-US" b="1"/>
              <a:t>valid equivalence classes </a:t>
            </a:r>
            <a:r>
              <a:rPr lang="en-US"/>
              <a:t>as possible, until all valid equivalence classes have been covered by test cases </a:t>
            </a:r>
            <a:endParaRPr lang="en-US"/>
          </a:p>
          <a:p>
            <a:endParaRPr lang="en-US"/>
          </a:p>
          <a:p>
            <a:r>
              <a:rPr lang="en-US"/>
              <a:t>Write a test case that covers </a:t>
            </a:r>
            <a:r>
              <a:rPr lang="en-US" b="1"/>
              <a:t>one, and only one</a:t>
            </a:r>
            <a:r>
              <a:rPr lang="en-US"/>
              <a:t>, of the uncovered </a:t>
            </a:r>
            <a:r>
              <a:rPr lang="en-US" b="1"/>
              <a:t>invalid equivalence classes</a:t>
            </a:r>
            <a:r>
              <a:rPr lang="en-US"/>
              <a:t>, until all invalid equivalence classes have been covered by test cases</a:t>
            </a:r>
            <a:endParaRPr lang="en-US"/>
          </a:p>
          <a:p>
            <a:endParaRPr lang="en-US"/>
          </a:p>
          <a:p>
            <a:r>
              <a:rPr lang="en-US"/>
              <a:t>Example (next slide)</a:t>
            </a:r>
            <a:endParaRPr lang="en-US"/>
          </a:p>
          <a:p>
            <a:endParaRPr lang="en-US"/>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test case for EP: Example</a:t>
            </a:r>
            <a:endParaRPr lang="en-US" dirty="0"/>
          </a:p>
        </p:txBody>
      </p:sp>
      <p:graphicFrame>
        <p:nvGraphicFramePr>
          <p:cNvPr id="6" name="Content Placeholder 5"/>
          <p:cNvGraphicFramePr>
            <a:graphicFrameLocks noGrp="1"/>
          </p:cNvGraphicFramePr>
          <p:nvPr>
            <p:ph idx="1"/>
          </p:nvPr>
        </p:nvGraphicFramePr>
        <p:xfrm>
          <a:off x="2667000" y="1661160"/>
          <a:ext cx="6248400" cy="2377440"/>
        </p:xfrm>
        <a:graphic>
          <a:graphicData uri="http://schemas.openxmlformats.org/drawingml/2006/table">
            <a:tbl>
              <a:tblPr firstRow="1" bandRow="1">
                <a:tableStyleId>{21E4AEA4-8DFA-4A89-87EB-49C32662AFE0}</a:tableStyleId>
              </a:tblPr>
              <a:tblGrid>
                <a:gridCol w="1275054"/>
                <a:gridCol w="3030633"/>
                <a:gridCol w="1942713"/>
              </a:tblGrid>
              <a:tr h="370840">
                <a:tc>
                  <a:txBody>
                    <a:bodyPr/>
                    <a:lstStyle/>
                    <a:p>
                      <a:r>
                        <a:rPr lang="en-US" sz="2000">
                          <a:latin typeface="+mj-lt"/>
                        </a:rPr>
                        <a:t>Condition</a:t>
                      </a:r>
                      <a:endParaRPr lang="en-US" sz="2000">
                        <a:latin typeface="+mj-lt"/>
                      </a:endParaRPr>
                    </a:p>
                  </a:txBody>
                  <a:tcPr/>
                </a:tc>
                <a:tc>
                  <a:txBody>
                    <a:bodyPr/>
                    <a:lstStyle/>
                    <a:p>
                      <a:r>
                        <a:rPr lang="en-US" sz="2000" dirty="0">
                          <a:latin typeface="+mj-lt"/>
                        </a:rPr>
                        <a:t>Valid</a:t>
                      </a:r>
                      <a:r>
                        <a:rPr lang="en-US" sz="2000" baseline="0" dirty="0">
                          <a:latin typeface="+mj-lt"/>
                        </a:rPr>
                        <a:t> partition</a:t>
                      </a:r>
                      <a:endParaRPr lang="en-US" sz="2000" dirty="0">
                        <a:latin typeface="+mj-lt"/>
                      </a:endParaRPr>
                    </a:p>
                  </a:txBody>
                  <a:tcPr/>
                </a:tc>
                <a:tc>
                  <a:txBody>
                    <a:bodyPr/>
                    <a:lstStyle/>
                    <a:p>
                      <a:r>
                        <a:rPr lang="en-US" sz="2000" dirty="0">
                          <a:latin typeface="+mj-lt"/>
                        </a:rPr>
                        <a:t>Invalid partition</a:t>
                      </a:r>
                      <a:endParaRPr lang="en-US" sz="2000" dirty="0">
                        <a:latin typeface="+mj-lt"/>
                      </a:endParaRPr>
                    </a:p>
                  </a:txBody>
                  <a:tcPr/>
                </a:tc>
              </a:tr>
              <a:tr h="370840">
                <a:tc rowSpan="5">
                  <a:txBody>
                    <a:bodyPr/>
                    <a:lstStyle/>
                    <a:p>
                      <a:r>
                        <a:rPr lang="en-US" sz="2000">
                          <a:latin typeface="+mj-lt"/>
                        </a:rPr>
                        <a:t>Age</a:t>
                      </a:r>
                      <a:endParaRPr lang="en-US" sz="2000">
                        <a:latin typeface="+mj-lt"/>
                      </a:endParaRPr>
                    </a:p>
                  </a:txBody>
                  <a:tcPr/>
                </a:tc>
                <a:tc>
                  <a:txBody>
                    <a:bodyPr/>
                    <a:lstStyle/>
                    <a:p>
                      <a:r>
                        <a:rPr lang="en-US" sz="2000">
                          <a:latin typeface="+mj-lt"/>
                        </a:rPr>
                        <a:t>integer between 18 and 50</a:t>
                      </a:r>
                      <a:endParaRPr lang="en-US" sz="2000">
                        <a:latin typeface="+mj-lt"/>
                      </a:endParaRPr>
                    </a:p>
                  </a:txBody>
                  <a:tcPr/>
                </a:tc>
                <a:tc>
                  <a:txBody>
                    <a:bodyPr/>
                    <a:lstStyle/>
                    <a:p>
                      <a:r>
                        <a:rPr lang="en-US" sz="2000">
                          <a:latin typeface="+mj-lt"/>
                        </a:rPr>
                        <a:t>&lt;18</a:t>
                      </a:r>
                      <a:endParaRPr lang="en-US" sz="2000">
                        <a:latin typeface="+mj-lt"/>
                      </a:endParaRPr>
                    </a:p>
                  </a:txBody>
                  <a:tcPr/>
                </a:tc>
              </a:tr>
              <a:tr h="370840">
                <a:tc vMerge="1">
                  <a:tcPr/>
                </a:tc>
                <a:tc>
                  <a:txBody>
                    <a:bodyPr/>
                    <a:lstStyle/>
                    <a:p>
                      <a:endParaRPr lang="en-US" sz="2000">
                        <a:latin typeface="+mj-lt"/>
                      </a:endParaRPr>
                    </a:p>
                  </a:txBody>
                  <a:tcPr/>
                </a:tc>
                <a:tc>
                  <a:txBody>
                    <a:bodyPr/>
                    <a:lstStyle/>
                    <a:p>
                      <a:r>
                        <a:rPr lang="en-US" sz="2000">
                          <a:latin typeface="+mj-lt"/>
                        </a:rPr>
                        <a:t>&gt;50</a:t>
                      </a:r>
                      <a:endParaRPr lang="en-US" sz="2000">
                        <a:latin typeface="+mj-lt"/>
                      </a:endParaRPr>
                    </a:p>
                  </a:txBody>
                  <a:tcPr/>
                </a:tc>
              </a:tr>
              <a:tr h="370840">
                <a:tc vMerge="1">
                  <a:tcPr/>
                </a:tc>
                <a:tc>
                  <a:txBody>
                    <a:bodyPr/>
                    <a:lstStyle/>
                    <a:p>
                      <a:endParaRPr lang="en-US" sz="2000">
                        <a:latin typeface="+mj-lt"/>
                      </a:endParaRPr>
                    </a:p>
                  </a:txBody>
                  <a:tcPr/>
                </a:tc>
                <a:tc>
                  <a:txBody>
                    <a:bodyPr/>
                    <a:lstStyle/>
                    <a:p>
                      <a:r>
                        <a:rPr lang="en-US" sz="2000">
                          <a:latin typeface="+mj-lt"/>
                        </a:rPr>
                        <a:t>not numeric</a:t>
                      </a:r>
                      <a:endParaRPr lang="en-US" sz="2000">
                        <a:latin typeface="+mj-lt"/>
                      </a:endParaRPr>
                    </a:p>
                  </a:txBody>
                  <a:tcPr/>
                </a:tc>
              </a:tr>
              <a:tr h="370840">
                <a:tc vMerge="1">
                  <a:tcPr/>
                </a:tc>
                <a:tc>
                  <a:txBody>
                    <a:bodyPr/>
                    <a:lstStyle/>
                    <a:p>
                      <a:endParaRPr lang="en-US" sz="2000">
                        <a:latin typeface="+mj-lt"/>
                      </a:endParaRPr>
                    </a:p>
                  </a:txBody>
                  <a:tcPr/>
                </a:tc>
                <a:tc>
                  <a:txBody>
                    <a:bodyPr/>
                    <a:lstStyle/>
                    <a:p>
                      <a:r>
                        <a:rPr lang="en-US" sz="2000">
                          <a:latin typeface="+mj-lt"/>
                        </a:rPr>
                        <a:t>not integer</a:t>
                      </a:r>
                      <a:endParaRPr lang="en-US" sz="2000">
                        <a:latin typeface="+mj-lt"/>
                      </a:endParaRPr>
                    </a:p>
                  </a:txBody>
                  <a:tcPr/>
                </a:tc>
              </a:tr>
              <a:tr h="370840">
                <a:tc vMerge="1">
                  <a:tcPr/>
                </a:tc>
                <a:tc>
                  <a:txBody>
                    <a:bodyPr/>
                    <a:lstStyle/>
                    <a:p>
                      <a:endParaRPr lang="en-US" sz="2000">
                        <a:latin typeface="+mj-lt"/>
                      </a:endParaRPr>
                    </a:p>
                  </a:txBody>
                  <a:tcPr/>
                </a:tc>
                <a:tc>
                  <a:txBody>
                    <a:bodyPr/>
                    <a:lstStyle/>
                    <a:p>
                      <a:r>
                        <a:rPr lang="en-US" sz="2000" dirty="0">
                          <a:latin typeface="+mj-lt"/>
                        </a:rPr>
                        <a:t>no input</a:t>
                      </a:r>
                      <a:endParaRPr lang="en-US" sz="2000" dirty="0">
                        <a:latin typeface="+mj-lt"/>
                      </a:endParaRPr>
                    </a:p>
                  </a:txBody>
                  <a:tcPr/>
                </a:tc>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5" name="Table 4"/>
          <p:cNvGraphicFramePr>
            <a:graphicFrameLocks noGrp="1"/>
          </p:cNvGraphicFramePr>
          <p:nvPr/>
        </p:nvGraphicFramePr>
        <p:xfrm>
          <a:off x="381000" y="4185920"/>
          <a:ext cx="8610600" cy="2595880"/>
        </p:xfrm>
        <a:graphic>
          <a:graphicData uri="http://schemas.openxmlformats.org/drawingml/2006/table">
            <a:tbl>
              <a:tblPr firstRow="1" bandRow="1">
                <a:tableStyleId>{7DF18680-E054-41AD-8BC1-D1AEF772440D}</a:tableStyleId>
              </a:tblPr>
              <a:tblGrid>
                <a:gridCol w="1143000"/>
                <a:gridCol w="2286000"/>
                <a:gridCol w="1066800"/>
                <a:gridCol w="4114800"/>
              </a:tblGrid>
              <a:tr h="370840">
                <a:tc>
                  <a:txBody>
                    <a:bodyPr/>
                    <a:lstStyle/>
                    <a:p>
                      <a:r>
                        <a:rPr lang="en-US" sz="1800" dirty="0">
                          <a:latin typeface="+mj-lt"/>
                          <a:cs typeface="Arial" panose="020B0604020202020204" pitchFamily="34" charset="0"/>
                        </a:rPr>
                        <a:t>Condition</a:t>
                      </a:r>
                      <a:endParaRPr lang="en-US" sz="1800" dirty="0">
                        <a:latin typeface="+mj-lt"/>
                        <a:cs typeface="Arial" panose="020B0604020202020204" pitchFamily="34" charset="0"/>
                      </a:endParaRPr>
                    </a:p>
                  </a:txBody>
                  <a:tcPr/>
                </a:tc>
                <a:tc>
                  <a:txBody>
                    <a:bodyPr/>
                    <a:lstStyle/>
                    <a:p>
                      <a:r>
                        <a:rPr lang="en-US" sz="1800" dirty="0">
                          <a:latin typeface="+mj-lt"/>
                          <a:cs typeface="Arial" panose="020B0604020202020204" pitchFamily="34" charset="0"/>
                        </a:rPr>
                        <a:t>Test case name</a:t>
                      </a:r>
                      <a:endParaRPr lang="en-US" sz="1800" dirty="0">
                        <a:latin typeface="+mj-lt"/>
                        <a:cs typeface="Arial" panose="020B0604020202020204" pitchFamily="34" charset="0"/>
                      </a:endParaRPr>
                    </a:p>
                  </a:txBody>
                  <a:tcPr/>
                </a:tc>
                <a:tc>
                  <a:txBody>
                    <a:bodyPr/>
                    <a:lstStyle/>
                    <a:p>
                      <a:pPr algn="ctr"/>
                      <a:r>
                        <a:rPr lang="en-US" sz="1800">
                          <a:latin typeface="+mj-lt"/>
                          <a:cs typeface="Arial" panose="020B0604020202020204" pitchFamily="34" charset="0"/>
                        </a:rPr>
                        <a:t>Inputs</a:t>
                      </a:r>
                      <a:endParaRPr lang="en-US" sz="1800">
                        <a:latin typeface="+mj-lt"/>
                        <a:cs typeface="Arial" panose="020B0604020202020204" pitchFamily="34" charset="0"/>
                      </a:endParaRPr>
                    </a:p>
                  </a:txBody>
                  <a:tcPr/>
                </a:tc>
                <a:tc>
                  <a:txBody>
                    <a:bodyPr/>
                    <a:lstStyle/>
                    <a:p>
                      <a:pPr algn="ctr"/>
                      <a:r>
                        <a:rPr kumimoji="0" lang="en-US" sz="1800" kern="1200">
                          <a:latin typeface="+mj-lt"/>
                          <a:cs typeface="Arial" panose="020B0604020202020204" pitchFamily="34" charset="0"/>
                        </a:rPr>
                        <a:t>Expected results</a:t>
                      </a:r>
                      <a:endParaRPr kumimoji="0" lang="en-US" sz="1800" b="1" kern="1200">
                        <a:solidFill>
                          <a:schemeClr val="lt1"/>
                        </a:solidFill>
                        <a:latin typeface="+mj-lt"/>
                        <a:ea typeface="+mn-ea"/>
                        <a:cs typeface="Arial" panose="020B0604020202020204" pitchFamily="34" charset="0"/>
                      </a:endParaRPr>
                    </a:p>
                  </a:txBody>
                  <a:tcPr/>
                </a:tc>
              </a:tr>
              <a:tr h="370840">
                <a:tc rowSpan="6">
                  <a:txBody>
                    <a:bodyPr/>
                    <a:lstStyle/>
                    <a:p>
                      <a:r>
                        <a:rPr lang="en-US" sz="1800">
                          <a:latin typeface="+mj-lt"/>
                          <a:cs typeface="Arial" panose="020B0604020202020204" pitchFamily="34" charset="0"/>
                        </a:rPr>
                        <a:t>Test on Age field</a:t>
                      </a:r>
                      <a:endParaRPr lang="en-US" sz="1800" b="1">
                        <a:latin typeface="+mj-lt"/>
                        <a:cs typeface="Arial" panose="020B0604020202020204" pitchFamily="34" charset="0"/>
                      </a:endParaRPr>
                    </a:p>
                  </a:txBody>
                  <a:tcPr/>
                </a:tc>
                <a:tc>
                  <a:txBody>
                    <a:bodyPr/>
                    <a:lstStyle/>
                    <a:p>
                      <a:r>
                        <a:rPr lang="en-US" sz="1800" dirty="0">
                          <a:latin typeface="+mj-lt"/>
                          <a:cs typeface="Arial" panose="020B0604020202020204" pitchFamily="34" charset="0"/>
                        </a:rPr>
                        <a:t>Test valid age</a:t>
                      </a:r>
                      <a:endParaRPr lang="en-US" sz="1800" dirty="0">
                        <a:latin typeface="+mj-lt"/>
                        <a:cs typeface="Arial" panose="020B0604020202020204" pitchFamily="34" charset="0"/>
                      </a:endParaRPr>
                    </a:p>
                  </a:txBody>
                  <a:tcPr/>
                </a:tc>
                <a:tc>
                  <a:txBody>
                    <a:bodyPr/>
                    <a:lstStyle/>
                    <a:p>
                      <a:pPr algn="r"/>
                      <a:r>
                        <a:rPr lang="en-US" sz="1800" dirty="0">
                          <a:latin typeface="+mj-lt"/>
                          <a:cs typeface="Arial" panose="020B0604020202020204" pitchFamily="34" charset="0"/>
                        </a:rPr>
                        <a:t>Abc;20</a:t>
                      </a:r>
                      <a:endParaRPr lang="en-US" sz="1800" dirty="0">
                        <a:latin typeface="+mj-lt"/>
                        <a:cs typeface="Arial" panose="020B0604020202020204" pitchFamily="34" charset="0"/>
                      </a:endParaRPr>
                    </a:p>
                  </a:txBody>
                  <a:tcPr/>
                </a:tc>
                <a:tc>
                  <a:txBody>
                    <a:bodyPr/>
                    <a:lstStyle/>
                    <a:p>
                      <a:r>
                        <a:rPr lang="en-US" sz="1800" dirty="0">
                          <a:latin typeface="+mj-lt"/>
                          <a:cs typeface="Arial" panose="020B0604020202020204" pitchFamily="34" charset="0"/>
                        </a:rPr>
                        <a:t>Ok…</a:t>
                      </a:r>
                      <a:endParaRPr lang="en-US" sz="1800" dirty="0">
                        <a:latin typeface="+mj-lt"/>
                        <a:cs typeface="Arial" panose="020B0604020202020204" pitchFamily="34" charset="0"/>
                      </a:endParaRPr>
                    </a:p>
                  </a:txBody>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a:solidFill>
                            <a:schemeClr val="dk1"/>
                          </a:solidFill>
                          <a:latin typeface="+mn-lt"/>
                          <a:ea typeface="+mn-ea"/>
                          <a:cs typeface="Arial" panose="020B0604020202020204" pitchFamily="34" charset="0"/>
                        </a:rPr>
                        <a:t>Test </a:t>
                      </a:r>
                      <a:r>
                        <a:rPr lang="en-US" sz="1800">
                          <a:latin typeface="+mj-lt"/>
                          <a:cs typeface="Arial" panose="020B0604020202020204" pitchFamily="34" charset="0"/>
                        </a:rPr>
                        <a:t>age&lt;18</a:t>
                      </a:r>
                      <a:endParaRPr lang="en-US" sz="1800">
                        <a:latin typeface="+mj-lt"/>
                        <a:cs typeface="Arial" panose="020B0604020202020204" pitchFamily="34" charset="0"/>
                      </a:endParaRPr>
                    </a:p>
                  </a:txBody>
                  <a:tcPr/>
                </a:tc>
                <a:tc>
                  <a:txBody>
                    <a:bodyPr/>
                    <a:lstStyle/>
                    <a:p>
                      <a:pPr algn="r"/>
                      <a:r>
                        <a:rPr lang="en-US" sz="1800" dirty="0">
                          <a:latin typeface="+mj-lt"/>
                          <a:cs typeface="Arial" panose="020B0604020202020204" pitchFamily="34" charset="0"/>
                        </a:rPr>
                        <a:t>Abc;10</a:t>
                      </a:r>
                      <a:endParaRPr lang="en-US" sz="1800" dirty="0">
                        <a:latin typeface="+mj-lt"/>
                        <a:cs typeface="Arial" panose="020B0604020202020204" pitchFamily="34" charset="0"/>
                      </a:endParaRPr>
                    </a:p>
                  </a:txBody>
                  <a:tcPr/>
                </a:tc>
                <a:tc>
                  <a:txBody>
                    <a:bodyPr/>
                    <a:lstStyle/>
                    <a:p>
                      <a:r>
                        <a:rPr lang="en-US" sz="1800" baseline="0" dirty="0">
                          <a:latin typeface="+mj-lt"/>
                          <a:cs typeface="Arial" panose="020B0604020202020204" pitchFamily="34" charset="0"/>
                        </a:rPr>
                        <a:t>Message “Age must be &gt;18”</a:t>
                      </a:r>
                      <a:endParaRPr lang="en-US" sz="1800" dirty="0">
                        <a:latin typeface="+mj-lt"/>
                        <a:cs typeface="Arial" panose="020B0604020202020204" pitchFamily="34" charset="0"/>
                      </a:endParaRPr>
                    </a:p>
                  </a:txBody>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a:solidFill>
                            <a:schemeClr val="dk1"/>
                          </a:solidFill>
                          <a:latin typeface="+mn-lt"/>
                          <a:ea typeface="+mn-ea"/>
                          <a:cs typeface="Arial" panose="020B0604020202020204" pitchFamily="34" charset="0"/>
                        </a:rPr>
                        <a:t>Test </a:t>
                      </a:r>
                      <a:r>
                        <a:rPr lang="en-US" sz="1800">
                          <a:latin typeface="+mj-lt"/>
                          <a:cs typeface="Arial" panose="020B0604020202020204" pitchFamily="34" charset="0"/>
                        </a:rPr>
                        <a:t>age</a:t>
                      </a:r>
                      <a:r>
                        <a:rPr lang="en-US" sz="1800" baseline="0">
                          <a:latin typeface="+mj-lt"/>
                          <a:cs typeface="Arial" panose="020B0604020202020204" pitchFamily="34" charset="0"/>
                        </a:rPr>
                        <a:t>&gt;50</a:t>
                      </a:r>
                      <a:endParaRPr lang="en-US" sz="1800">
                        <a:latin typeface="+mj-lt"/>
                        <a:cs typeface="Arial" panose="020B0604020202020204" pitchFamily="34" charset="0"/>
                      </a:endParaRPr>
                    </a:p>
                  </a:txBody>
                  <a:tcPr/>
                </a:tc>
                <a:tc>
                  <a:txBody>
                    <a:bodyPr/>
                    <a:lstStyle/>
                    <a:p>
                      <a:pPr algn="r"/>
                      <a:r>
                        <a:rPr lang="en-US" sz="1800" dirty="0">
                          <a:latin typeface="+mj-lt"/>
                          <a:cs typeface="Arial" panose="020B0604020202020204" pitchFamily="34" charset="0"/>
                        </a:rPr>
                        <a:t>Abc;60</a:t>
                      </a:r>
                      <a:endParaRPr lang="en-US" sz="1800" dirty="0">
                        <a:latin typeface="+mj-lt"/>
                        <a:cs typeface="Arial" panose="020B0604020202020204" pitchFamily="34" charset="0"/>
                      </a:endParaRPr>
                    </a:p>
                  </a:txBody>
                  <a:tcPr/>
                </a:tc>
                <a:tc>
                  <a:txBody>
                    <a:bodyPr/>
                    <a:lstStyle/>
                    <a:p>
                      <a:r>
                        <a:rPr kumimoji="0" lang="en-US" sz="1800" kern="1200" baseline="0" dirty="0">
                          <a:solidFill>
                            <a:schemeClr val="dk1"/>
                          </a:solidFill>
                          <a:latin typeface="+mj-lt"/>
                          <a:ea typeface="+mn-ea"/>
                          <a:cs typeface="Arial" panose="020B0604020202020204" pitchFamily="34" charset="0"/>
                        </a:rPr>
                        <a:t>Message “Age must be &lt;50”</a:t>
                      </a:r>
                      <a:endParaRPr kumimoji="0" lang="en-US" sz="1800" kern="1200" dirty="0">
                        <a:solidFill>
                          <a:schemeClr val="dk1"/>
                        </a:solidFill>
                        <a:latin typeface="+mj-lt"/>
                        <a:ea typeface="+mn-ea"/>
                        <a:cs typeface="Arial" panose="020B0604020202020204" pitchFamily="34" charset="0"/>
                      </a:endParaRPr>
                    </a:p>
                  </a:txBody>
                  <a:tcPr/>
                </a:tc>
              </a:tr>
              <a:tr h="370840">
                <a:tc vMerge="1">
                  <a:tcPr/>
                </a:tc>
                <a:tc>
                  <a:txBody>
                    <a:bodyPr/>
                    <a:lstStyle/>
                    <a:p>
                      <a:r>
                        <a:rPr lang="en-US" sz="1800">
                          <a:latin typeface="+mj-lt"/>
                          <a:cs typeface="Arial" panose="020B0604020202020204" pitchFamily="34" charset="0"/>
                        </a:rPr>
                        <a:t>Test invalid characters</a:t>
                      </a:r>
                      <a:endParaRPr lang="en-US" sz="1800">
                        <a:latin typeface="+mj-lt"/>
                        <a:cs typeface="Arial" panose="020B0604020202020204" pitchFamily="34" charset="0"/>
                      </a:endParaRPr>
                    </a:p>
                  </a:txBody>
                  <a:tcPr/>
                </a:tc>
                <a:tc>
                  <a:txBody>
                    <a:bodyPr/>
                    <a:lstStyle/>
                    <a:p>
                      <a:pPr algn="r"/>
                      <a:r>
                        <a:rPr lang="en-US" sz="1800">
                          <a:latin typeface="+mj-lt"/>
                          <a:cs typeface="Arial" panose="020B0604020202020204" pitchFamily="34" charset="0"/>
                        </a:rPr>
                        <a:t>Abc;ab</a:t>
                      </a:r>
                      <a:endParaRPr lang="en-US" sz="1800">
                        <a:latin typeface="+mj-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baseline="0" dirty="0">
                          <a:solidFill>
                            <a:schemeClr val="dk1"/>
                          </a:solidFill>
                          <a:latin typeface="+mj-lt"/>
                          <a:ea typeface="+mn-ea"/>
                          <a:cs typeface="Arial" panose="020B0604020202020204" pitchFamily="34" charset="0"/>
                        </a:rPr>
                        <a:t>Message “</a:t>
                      </a:r>
                      <a:r>
                        <a:rPr kumimoji="0" lang="en-US" sz="1800" kern="1200" dirty="0">
                          <a:solidFill>
                            <a:schemeClr val="dk1"/>
                          </a:solidFill>
                          <a:latin typeface="+mj-lt"/>
                          <a:ea typeface="+mn-ea"/>
                          <a:cs typeface="Arial" panose="020B0604020202020204" pitchFamily="34" charset="0"/>
                        </a:rPr>
                        <a:t>Age </a:t>
                      </a:r>
                      <a:r>
                        <a:rPr kumimoji="0" lang="en-US" sz="1800" kern="1200" baseline="0" dirty="0">
                          <a:solidFill>
                            <a:schemeClr val="dk1"/>
                          </a:solidFill>
                          <a:latin typeface="+mj-lt"/>
                          <a:ea typeface="+mn-ea"/>
                          <a:cs typeface="Arial" panose="020B0604020202020204" pitchFamily="34" charset="0"/>
                        </a:rPr>
                        <a:t>must be a numeric</a:t>
                      </a:r>
                      <a:r>
                        <a:rPr lang="en-US" sz="1800" baseline="0" dirty="0">
                          <a:latin typeface="+mj-lt"/>
                          <a:cs typeface="Arial" panose="020B0604020202020204" pitchFamily="34" charset="0"/>
                        </a:rPr>
                        <a:t>”</a:t>
                      </a:r>
                      <a:endParaRPr lang="en-US" sz="1800" dirty="0">
                        <a:latin typeface="+mj-lt"/>
                        <a:cs typeface="Arial" panose="020B0604020202020204" pitchFamily="34" charset="0"/>
                      </a:endParaRPr>
                    </a:p>
                  </a:txBody>
                  <a:tcPr/>
                </a:tc>
              </a:tr>
              <a:tr h="370840">
                <a:tc vMerge="1">
                  <a:tcPr/>
                </a:tc>
                <a:tc>
                  <a:txBody>
                    <a:bodyPr/>
                    <a:lstStyle/>
                    <a:p>
                      <a:r>
                        <a:rPr lang="en-US" sz="1800">
                          <a:latin typeface="+mj-lt"/>
                          <a:cs typeface="Arial" panose="020B0604020202020204" pitchFamily="34" charset="0"/>
                        </a:rPr>
                        <a:t>Test not integer</a:t>
                      </a:r>
                      <a:endParaRPr lang="en-US" sz="1800">
                        <a:latin typeface="+mj-lt"/>
                        <a:cs typeface="Arial" panose="020B0604020202020204" pitchFamily="34" charset="0"/>
                      </a:endParaRPr>
                    </a:p>
                  </a:txBody>
                  <a:tcPr/>
                </a:tc>
                <a:tc>
                  <a:txBody>
                    <a:bodyPr/>
                    <a:lstStyle/>
                    <a:p>
                      <a:pPr algn="r"/>
                      <a:r>
                        <a:rPr lang="en-US" sz="1800" dirty="0">
                          <a:latin typeface="+mj-lt"/>
                          <a:cs typeface="Arial" panose="020B0604020202020204" pitchFamily="34" charset="0"/>
                        </a:rPr>
                        <a:t>Abc;21.5</a:t>
                      </a:r>
                      <a:endParaRPr lang="en-US" sz="1800" dirty="0">
                        <a:latin typeface="+mj-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baseline="0" dirty="0">
                          <a:solidFill>
                            <a:schemeClr val="dk1"/>
                          </a:solidFill>
                          <a:latin typeface="+mj-lt"/>
                          <a:ea typeface="+mn-ea"/>
                          <a:cs typeface="Arial" panose="020B0604020202020204" pitchFamily="34" charset="0"/>
                        </a:rPr>
                        <a:t>Message</a:t>
                      </a:r>
                      <a:r>
                        <a:rPr kumimoji="0" lang="en-US" sz="1800" kern="1200" dirty="0">
                          <a:latin typeface="+mj-lt"/>
                          <a:cs typeface="Arial" panose="020B0604020202020204" pitchFamily="34" charset="0"/>
                        </a:rPr>
                        <a:t> “Age </a:t>
                      </a:r>
                      <a:r>
                        <a:rPr kumimoji="0" lang="en-US" sz="1800" kern="1200" baseline="0" dirty="0">
                          <a:solidFill>
                            <a:schemeClr val="dk1"/>
                          </a:solidFill>
                          <a:latin typeface="+mj-lt"/>
                          <a:ea typeface="+mn-ea"/>
                          <a:cs typeface="Arial" panose="020B0604020202020204" pitchFamily="34" charset="0"/>
                        </a:rPr>
                        <a:t>must be an integer</a:t>
                      </a:r>
                      <a:r>
                        <a:rPr kumimoji="0" lang="en-US" sz="1800" kern="1200" dirty="0">
                          <a:latin typeface="+mj-lt"/>
                          <a:cs typeface="Arial" panose="020B0604020202020204" pitchFamily="34" charset="0"/>
                        </a:rPr>
                        <a:t>”</a:t>
                      </a:r>
                      <a:endParaRPr kumimoji="0" lang="en-US" sz="1800" kern="1200" dirty="0">
                        <a:solidFill>
                          <a:schemeClr val="dk1"/>
                        </a:solidFill>
                        <a:latin typeface="+mj-lt"/>
                        <a:ea typeface="+mn-ea"/>
                        <a:cs typeface="Arial" panose="020B0604020202020204" pitchFamily="34" charset="0"/>
                      </a:endParaRPr>
                    </a:p>
                  </a:txBody>
                  <a:tcPr/>
                </a:tc>
              </a:tr>
              <a:tr h="370840">
                <a:tc vMerge="1">
                  <a:tcPr/>
                </a:tc>
                <a:tc>
                  <a:txBody>
                    <a:bodyPr/>
                    <a:lstStyle/>
                    <a:p>
                      <a:r>
                        <a:rPr lang="en-US" sz="1800">
                          <a:latin typeface="+mj-lt"/>
                          <a:cs typeface="Arial" panose="020B0604020202020204" pitchFamily="34" charset="0"/>
                        </a:rPr>
                        <a:t>Test null value</a:t>
                      </a:r>
                      <a:endParaRPr lang="en-US" sz="1800">
                        <a:latin typeface="+mj-lt"/>
                        <a:cs typeface="Arial" panose="020B0604020202020204" pitchFamily="34" charset="0"/>
                      </a:endParaRPr>
                    </a:p>
                  </a:txBody>
                  <a:tcPr/>
                </a:tc>
                <a:tc>
                  <a:txBody>
                    <a:bodyPr/>
                    <a:lstStyle/>
                    <a:p>
                      <a:pPr algn="r"/>
                      <a:r>
                        <a:rPr lang="en-US" sz="1800" dirty="0" err="1">
                          <a:latin typeface="+mj-lt"/>
                          <a:cs typeface="Arial" panose="020B0604020202020204" pitchFamily="34" charset="0"/>
                        </a:rPr>
                        <a:t>Abc</a:t>
                      </a:r>
                      <a:r>
                        <a:rPr lang="en-US" sz="1800" dirty="0">
                          <a:latin typeface="+mj-lt"/>
                          <a:cs typeface="Arial" panose="020B0604020202020204" pitchFamily="34" charset="0"/>
                        </a:rPr>
                        <a:t>;</a:t>
                      </a:r>
                      <a:endParaRPr lang="en-US" sz="1800" dirty="0">
                        <a:latin typeface="+mj-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baseline="0" dirty="0">
                          <a:solidFill>
                            <a:schemeClr val="dk1"/>
                          </a:solidFill>
                          <a:latin typeface="+mj-lt"/>
                          <a:ea typeface="+mn-ea"/>
                          <a:cs typeface="Arial" panose="020B0604020202020204" pitchFamily="34" charset="0"/>
                        </a:rPr>
                        <a:t>Message </a:t>
                      </a:r>
                      <a:r>
                        <a:rPr kumimoji="0" lang="en-US" sz="1800" kern="1200" dirty="0">
                          <a:latin typeface="+mj-lt"/>
                          <a:cs typeface="Arial" panose="020B0604020202020204" pitchFamily="34" charset="0"/>
                        </a:rPr>
                        <a:t>“Age not allow null”</a:t>
                      </a:r>
                      <a:endParaRPr kumimoji="0" lang="en-US" sz="1800" kern="1200" dirty="0">
                        <a:solidFill>
                          <a:schemeClr val="dk1"/>
                        </a:solidFill>
                        <a:latin typeface="+mj-lt"/>
                        <a:ea typeface="+mn-ea"/>
                        <a:cs typeface="Arial" panose="020B0604020202020204" pitchFamily="34" charset="0"/>
                      </a:endParaRPr>
                    </a:p>
                  </a:txBody>
                  <a:tcPr/>
                </a:tc>
              </a:tr>
            </a:tbl>
          </a:graphicData>
        </a:graphic>
      </p:graphicFrame>
      <p:sp>
        <p:nvSpPr>
          <p:cNvPr id="7" name="TextBox 6"/>
          <p:cNvSpPr txBox="1"/>
          <p:nvPr/>
        </p:nvSpPr>
        <p:spPr>
          <a:xfrm>
            <a:off x="2667000" y="1219200"/>
            <a:ext cx="2133600" cy="430887"/>
          </a:xfrm>
          <a:prstGeom prst="rect">
            <a:avLst/>
          </a:prstGeom>
          <a:solidFill>
            <a:schemeClr val="accent1">
              <a:lumMod val="60000"/>
              <a:lumOff val="40000"/>
            </a:schemeClr>
          </a:solidFill>
        </p:spPr>
        <p:txBody>
          <a:bodyPr wrap="square" rtlCol="0">
            <a:spAutoFit/>
          </a:bodyPr>
          <a:lstStyle/>
          <a:p>
            <a:r>
              <a:rPr lang="en-US" sz="2200">
                <a:latin typeface="+mj-lt"/>
              </a:rPr>
              <a:t>Table of analysis</a:t>
            </a:r>
            <a:endParaRPr lang="en-US" sz="2200">
              <a:latin typeface="+mj-lt"/>
            </a:endParaRPr>
          </a:p>
        </p:txBody>
      </p:sp>
      <p:sp>
        <p:nvSpPr>
          <p:cNvPr id="8" name="TextBox 7"/>
          <p:cNvSpPr txBox="1"/>
          <p:nvPr/>
        </p:nvSpPr>
        <p:spPr>
          <a:xfrm>
            <a:off x="381000" y="3724553"/>
            <a:ext cx="2102499" cy="430887"/>
          </a:xfrm>
          <a:prstGeom prst="rect">
            <a:avLst/>
          </a:prstGeom>
          <a:solidFill>
            <a:schemeClr val="accent5">
              <a:lumMod val="60000"/>
              <a:lumOff val="40000"/>
            </a:schemeClr>
          </a:solidFill>
        </p:spPr>
        <p:txBody>
          <a:bodyPr wrap="none" rtlCol="0">
            <a:spAutoFit/>
          </a:bodyPr>
          <a:lstStyle/>
          <a:p>
            <a:r>
              <a:rPr lang="en-US" sz="2200"/>
              <a:t>Test case design</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2</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Golden Splash Swimming Center’s ticket price depends on four variables: day (weekday, weekend), visitor’s status (OT = one time, M = member), entry hour (6.00–19.00, 19.01–24.00) and visitor’s age (up to 16, 16.01–60, 60.01–120).</a:t>
            </a: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Define valid and invalid equivalence classes and the corresponding test case values.</a:t>
            </a:r>
            <a:endParaRPr lang="en-US"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2667000"/>
            <a:ext cx="5715000" cy="281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EP 2: Solution</a:t>
            </a:r>
            <a:endParaRPr lang="en-US" dirty="0"/>
          </a:p>
        </p:txBody>
      </p:sp>
      <p:graphicFrame>
        <p:nvGraphicFramePr>
          <p:cNvPr id="5" name="Content Placeholder 4"/>
          <p:cNvGraphicFramePr>
            <a:graphicFrameLocks noGrp="1"/>
          </p:cNvGraphicFramePr>
          <p:nvPr>
            <p:ph idx="1"/>
          </p:nvPr>
        </p:nvGraphicFramePr>
        <p:xfrm>
          <a:off x="228600" y="1844040"/>
          <a:ext cx="8686801" cy="3779520"/>
        </p:xfrm>
        <a:graphic>
          <a:graphicData uri="http://schemas.openxmlformats.org/drawingml/2006/table">
            <a:tbl>
              <a:tblPr firstRow="1" firstCol="1" bandRow="1">
                <a:tableStyleId>{5C22544A-7EE6-4342-B048-85BDC9FD1C3A}</a:tableStyleId>
              </a:tblPr>
              <a:tblGrid>
                <a:gridCol w="1600200"/>
                <a:gridCol w="3048000"/>
                <a:gridCol w="4038601"/>
              </a:tblGrid>
              <a:tr h="0">
                <a:tc>
                  <a:txBody>
                    <a:bodyPr/>
                    <a:lstStyle/>
                    <a:p>
                      <a:pPr algn="just">
                        <a:lnSpc>
                          <a:spcPct val="120000"/>
                        </a:lnSpc>
                        <a:spcBef>
                          <a:spcPts val="1200"/>
                        </a:spcBef>
                        <a:spcAft>
                          <a:spcPts val="0"/>
                        </a:spcAft>
                      </a:pPr>
                      <a:r>
                        <a:rPr lang="en-US" sz="2000">
                          <a:effectLst/>
                          <a:latin typeface="+mj-lt"/>
                        </a:rPr>
                        <a:t>Condition</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Valid Par.</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Invalid Par.</a:t>
                      </a:r>
                      <a:endParaRPr lang="en-US" sz="2000">
                        <a:effectLst/>
                        <a:latin typeface="+mj-lt"/>
                        <a:ea typeface="Calibri" panose="020F0502020204030204"/>
                        <a:cs typeface="Times New Roman" panose="02020603050405020304"/>
                      </a:endParaRPr>
                    </a:p>
                  </a:txBody>
                  <a:tcPr marL="68580" marR="68580" marT="0" marB="0"/>
                </a:tc>
              </a:tr>
              <a:tr h="0">
                <a:tc rowSpan="2">
                  <a:txBody>
                    <a:bodyPr/>
                    <a:lstStyle/>
                    <a:p>
                      <a:pPr algn="just">
                        <a:lnSpc>
                          <a:spcPct val="120000"/>
                        </a:lnSpc>
                        <a:spcBef>
                          <a:spcPts val="1200"/>
                        </a:spcBef>
                        <a:spcAft>
                          <a:spcPts val="0"/>
                        </a:spcAft>
                      </a:pPr>
                      <a:r>
                        <a:rPr lang="en-US" sz="2000" dirty="0">
                          <a:effectLst/>
                          <a:latin typeface="+mj-lt"/>
                        </a:rPr>
                        <a:t>Day of week</a:t>
                      </a:r>
                      <a:endParaRPr lang="en-US" sz="2000" dirty="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{Mon, Tue, Wed, Thurs, Fri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Any alpha-numeric value (not a day)</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{Sat, Sun}</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r>
              <a:tr h="0">
                <a:tc rowSpan="2">
                  <a:txBody>
                    <a:bodyPr/>
                    <a:lstStyle/>
                    <a:p>
                      <a:pPr algn="just">
                        <a:lnSpc>
                          <a:spcPct val="120000"/>
                        </a:lnSpc>
                        <a:spcBef>
                          <a:spcPts val="1200"/>
                        </a:spcBef>
                        <a:spcAft>
                          <a:spcPts val="0"/>
                        </a:spcAft>
                      </a:pPr>
                      <a:r>
                        <a:rPr lang="en-US" sz="2000">
                          <a:effectLst/>
                          <a:latin typeface="+mj-lt"/>
                        </a:rPr>
                        <a:t>Visitor’s status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OT</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Other than OT or M</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M</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r>
              <a:tr h="0">
                <a:tc rowSpan="3">
                  <a:txBody>
                    <a:bodyPr/>
                    <a:lstStyle/>
                    <a:p>
                      <a:pPr algn="just">
                        <a:lnSpc>
                          <a:spcPct val="120000"/>
                        </a:lnSpc>
                        <a:spcBef>
                          <a:spcPts val="1200"/>
                        </a:spcBef>
                        <a:spcAft>
                          <a:spcPts val="0"/>
                        </a:spcAft>
                      </a:pPr>
                      <a:r>
                        <a:rPr lang="en-US" sz="2000">
                          <a:effectLst/>
                          <a:latin typeface="+mj-lt"/>
                        </a:rPr>
                        <a:t>Entry hour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6.00–19.00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&lt; 6.00</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19.01–24.00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&gt;24.00</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Any alpha-numeric values (not time)</a:t>
                      </a:r>
                      <a:endParaRPr lang="en-US" sz="2000">
                        <a:effectLst/>
                        <a:latin typeface="+mj-lt"/>
                        <a:ea typeface="Calibri" panose="020F0502020204030204"/>
                        <a:cs typeface="Times New Roman" panose="02020603050405020304"/>
                      </a:endParaRPr>
                    </a:p>
                  </a:txBody>
                  <a:tcPr marL="68580" marR="68580" marT="0" marB="0"/>
                </a:tc>
              </a:tr>
              <a:tr h="0">
                <a:tc rowSpan="3">
                  <a:txBody>
                    <a:bodyPr/>
                    <a:lstStyle/>
                    <a:p>
                      <a:pPr algn="just">
                        <a:lnSpc>
                          <a:spcPct val="120000"/>
                        </a:lnSpc>
                        <a:spcBef>
                          <a:spcPts val="1200"/>
                        </a:spcBef>
                        <a:spcAft>
                          <a:spcPts val="0"/>
                        </a:spcAft>
                      </a:pPr>
                      <a:r>
                        <a:rPr lang="en-US" sz="2000">
                          <a:effectLst/>
                          <a:latin typeface="+mj-lt"/>
                        </a:rPr>
                        <a:t>Visitor’s age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0.0–16.00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&lt;0.0</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16.01–60.00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&gt; 120.0</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60.01–120.00</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dirty="0">
                          <a:effectLst/>
                          <a:latin typeface="+mj-lt"/>
                        </a:rPr>
                        <a:t>Any alpha-numeric value (not an age)</a:t>
                      </a:r>
                      <a:endParaRPr lang="en-US" sz="2000" dirty="0">
                        <a:effectLst/>
                        <a:latin typeface="+mj-lt"/>
                        <a:ea typeface="Calibri" panose="020F0502020204030204"/>
                        <a:cs typeface="Times New Roman" panose="02020603050405020304"/>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3" name="Rectangle 2"/>
          <p:cNvSpPr/>
          <p:nvPr/>
        </p:nvSpPr>
        <p:spPr>
          <a:xfrm flipV="1">
            <a:off x="186519" y="6126470"/>
            <a:ext cx="8763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1828797" y="4587248"/>
            <a:ext cx="7086601" cy="1005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V="1">
            <a:off x="1828796" y="2218320"/>
            <a:ext cx="707040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V="1">
            <a:off x="1828798" y="2895600"/>
            <a:ext cx="708660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flipV="1">
            <a:off x="1828797" y="3581399"/>
            <a:ext cx="7086601" cy="1005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2: Solution (cont.)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3" name="Rectangle 2"/>
          <p:cNvSpPr/>
          <p:nvPr/>
        </p:nvSpPr>
        <p:spPr>
          <a:xfrm flipV="1">
            <a:off x="304800" y="6476998"/>
            <a:ext cx="88392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stretch>
            <a:fillRect/>
          </a:stretch>
        </p:blipFill>
        <p:spPr>
          <a:xfrm>
            <a:off x="457200" y="1504505"/>
            <a:ext cx="8001000" cy="1806677"/>
          </a:xfrm>
          <a:prstGeom prst="rect">
            <a:avLst/>
          </a:prstGeom>
        </p:spPr>
      </p:pic>
      <p:pic>
        <p:nvPicPr>
          <p:cNvPr id="7" name="Picture 6"/>
          <p:cNvPicPr>
            <a:picLocks noChangeAspect="1"/>
          </p:cNvPicPr>
          <p:nvPr/>
        </p:nvPicPr>
        <p:blipFill>
          <a:blip r:embed="rId2"/>
          <a:stretch>
            <a:fillRect/>
          </a:stretch>
        </p:blipFill>
        <p:spPr>
          <a:xfrm>
            <a:off x="457200" y="3534956"/>
            <a:ext cx="8001000" cy="28131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3</a:t>
            </a:r>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A program reads three numbers, A, B, and C, with a range [1, 50] and prints the largest number. Design test cases for this program using equivalence class testing technique.</a:t>
            </a:r>
            <a:endParaRPr lang="en-US"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a:p>
        </p:txBody>
      </p:sp>
      <p:sp>
        <p:nvSpPr>
          <p:cNvPr id="3" name="Content Placeholder 2"/>
          <p:cNvSpPr>
            <a:spLocks noGrp="1"/>
          </p:cNvSpPr>
          <p:nvPr>
            <p:ph idx="1"/>
          </p:nvPr>
        </p:nvSpPr>
        <p:spPr/>
        <p:txBody>
          <a:bodyPr/>
          <a:lstStyle/>
          <a:p>
            <a:r>
              <a:rPr lang="en-US"/>
              <a:t>Dorothy Grahamet, </a:t>
            </a:r>
            <a:r>
              <a:rPr lang="nl-NL"/>
              <a:t>Erik van Veenendaal, Isabel Evans, Rex Black. </a:t>
            </a:r>
            <a:r>
              <a:rPr lang="en-US" i="1"/>
              <a:t>Foundations of software testing: ISTQB Certification</a:t>
            </a:r>
            <a:endParaRPr lang="en-US" i="1"/>
          </a:p>
          <a:p>
            <a:endParaRPr lang="en-US"/>
          </a:p>
          <a:p>
            <a:r>
              <a:rPr lang="en-US"/>
              <a:t>Lee Copeland (2004). </a:t>
            </a:r>
            <a:r>
              <a:rPr lang="en-US" i="1"/>
              <a:t>A Practitioner's Guide to Software Test Design</a:t>
            </a:r>
            <a:r>
              <a:rPr lang="en-US"/>
              <a:t>. Artech House. ISBN:158053791x</a:t>
            </a:r>
            <a:endParaRPr lang="en-US"/>
          </a:p>
          <a:p>
            <a:endParaRPr lang="en-US"/>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GB" dirty="0"/>
              <a:t>Boundary value analysis (BVA)</a:t>
            </a:r>
            <a:endParaRPr lang="en-GB" dirty="0"/>
          </a:p>
        </p:txBody>
      </p:sp>
      <p:sp>
        <p:nvSpPr>
          <p:cNvPr id="293907" name="Rectangle 19"/>
          <p:cNvSpPr>
            <a:spLocks noGrp="1" noChangeArrowheads="1"/>
          </p:cNvSpPr>
          <p:nvPr>
            <p:ph type="body" idx="1"/>
          </p:nvPr>
        </p:nvSpPr>
        <p:spPr/>
        <p:txBody>
          <a:bodyPr/>
          <a:lstStyle/>
          <a:p>
            <a:r>
              <a:rPr lang="en-US" dirty="0"/>
              <a:t>Based on testing at the boundaries between partitions (</a:t>
            </a:r>
            <a:r>
              <a:rPr lang="en-GB" dirty="0"/>
              <a:t>the maximum and minimum values of partitions)</a:t>
            </a:r>
            <a:endParaRPr lang="en-US" dirty="0"/>
          </a:p>
          <a:p>
            <a:r>
              <a:rPr lang="en-GB" dirty="0"/>
              <a:t>Have both </a:t>
            </a:r>
            <a:r>
              <a:rPr lang="en-GB" i="1" dirty="0"/>
              <a:t>valid boundaries </a:t>
            </a:r>
            <a:r>
              <a:rPr lang="en-GB" dirty="0"/>
              <a:t>(in the valid partitions) and </a:t>
            </a:r>
            <a:r>
              <a:rPr lang="en-GB" i="1" dirty="0"/>
              <a:t>invalid boundaries </a:t>
            </a:r>
            <a:r>
              <a:rPr lang="en-GB" dirty="0"/>
              <a:t>(in </a:t>
            </a:r>
            <a:r>
              <a:rPr lang="en-US" dirty="0"/>
              <a:t>the invalid partitions)</a:t>
            </a:r>
            <a:endParaRPr lang="en-GB" dirty="0"/>
          </a:p>
          <a:p>
            <a:r>
              <a:rPr lang="en-US" dirty="0"/>
              <a:t>For example, if a program should accept a sequence of numbers between 1 and 100</a:t>
            </a:r>
            <a:endParaRPr lang="en-GB"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pSp>
        <p:nvGrpSpPr>
          <p:cNvPr id="39" name="Group 9"/>
          <p:cNvGrpSpPr/>
          <p:nvPr/>
        </p:nvGrpSpPr>
        <p:grpSpPr bwMode="auto">
          <a:xfrm>
            <a:off x="1280059" y="4375150"/>
            <a:ext cx="5606562" cy="811213"/>
            <a:chOff x="1199" y="3569"/>
            <a:chExt cx="3826" cy="511"/>
          </a:xfrm>
        </p:grpSpPr>
        <p:sp>
          <p:nvSpPr>
            <p:cNvPr id="40"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1" name="Line 11"/>
            <p:cNvSpPr>
              <a:spLocks noChangeShapeType="1"/>
            </p:cNvSpPr>
            <p:nvPr/>
          </p:nvSpPr>
          <p:spPr bwMode="auto">
            <a:xfrm>
              <a:off x="2361" y="3569"/>
              <a:ext cx="0" cy="302"/>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2" name="Line 12"/>
            <p:cNvSpPr>
              <a:spLocks noChangeShapeType="1"/>
            </p:cNvSpPr>
            <p:nvPr/>
          </p:nvSpPr>
          <p:spPr bwMode="auto">
            <a:xfrm>
              <a:off x="4153" y="3569"/>
              <a:ext cx="0" cy="302"/>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3" name="Rectangle 13"/>
            <p:cNvSpPr>
              <a:spLocks noChangeArrowheads="1"/>
            </p:cNvSpPr>
            <p:nvPr/>
          </p:nvSpPr>
          <p:spPr bwMode="auto">
            <a:xfrm>
              <a:off x="2364" y="3838"/>
              <a:ext cx="194" cy="242"/>
            </a:xfrm>
            <a:prstGeom prst="rect">
              <a:avLst/>
            </a:prstGeom>
            <a:solidFill>
              <a:schemeClr val="accent4">
                <a:lumMod val="60000"/>
                <a:lumOff val="4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1</a:t>
              </a:r>
              <a:endParaRPr lang="en-GB" sz="2400" b="1">
                <a:solidFill>
                  <a:prstClr val="black"/>
                </a:solidFill>
                <a:latin typeface="Calibri" panose="020F0502020204030204"/>
              </a:endParaRPr>
            </a:p>
          </p:txBody>
        </p:sp>
        <p:sp>
          <p:nvSpPr>
            <p:cNvPr id="44" name="Rectangle 14"/>
            <p:cNvSpPr>
              <a:spLocks noChangeArrowheads="1"/>
            </p:cNvSpPr>
            <p:nvPr/>
          </p:nvSpPr>
          <p:spPr bwMode="auto">
            <a:xfrm>
              <a:off x="3725" y="3838"/>
              <a:ext cx="407" cy="242"/>
            </a:xfrm>
            <a:prstGeom prst="rect">
              <a:avLst/>
            </a:prstGeom>
            <a:solidFill>
              <a:schemeClr val="accent4">
                <a:lumMod val="60000"/>
                <a:lumOff val="4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100</a:t>
              </a:r>
              <a:endParaRPr lang="en-GB" sz="2400" b="1">
                <a:solidFill>
                  <a:prstClr val="black"/>
                </a:solidFill>
                <a:latin typeface="Calibri" panose="020F0502020204030204"/>
              </a:endParaRPr>
            </a:p>
          </p:txBody>
        </p:sp>
        <p:sp>
          <p:nvSpPr>
            <p:cNvPr id="45" name="Rectangle 15"/>
            <p:cNvSpPr>
              <a:spLocks noChangeArrowheads="1"/>
            </p:cNvSpPr>
            <p:nvPr/>
          </p:nvSpPr>
          <p:spPr bwMode="auto">
            <a:xfrm>
              <a:off x="4184" y="3838"/>
              <a:ext cx="406" cy="24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101</a:t>
              </a:r>
              <a:endParaRPr lang="en-GB" sz="2400" b="1">
                <a:solidFill>
                  <a:prstClr val="black"/>
                </a:solidFill>
                <a:latin typeface="Calibri" panose="020F0502020204030204"/>
              </a:endParaRPr>
            </a:p>
          </p:txBody>
        </p:sp>
        <p:sp>
          <p:nvSpPr>
            <p:cNvPr id="46" name="Rectangle 16"/>
            <p:cNvSpPr>
              <a:spLocks noChangeArrowheads="1"/>
            </p:cNvSpPr>
            <p:nvPr/>
          </p:nvSpPr>
          <p:spPr bwMode="auto">
            <a:xfrm>
              <a:off x="2155" y="3838"/>
              <a:ext cx="194" cy="24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0</a:t>
              </a:r>
              <a:endParaRPr lang="en-GB" sz="2400" b="1">
                <a:solidFill>
                  <a:prstClr val="black"/>
                </a:solidFill>
                <a:latin typeface="Calibri" panose="020F0502020204030204"/>
              </a:endParaRPr>
            </a:p>
          </p:txBody>
        </p:sp>
      </p:grpSp>
      <p:sp>
        <p:nvSpPr>
          <p:cNvPr id="49" name="Text Box 19"/>
          <p:cNvSpPr txBox="1">
            <a:spLocks noChangeArrowheads="1"/>
          </p:cNvSpPr>
          <p:nvPr/>
        </p:nvSpPr>
        <p:spPr bwMode="auto">
          <a:xfrm>
            <a:off x="4130231" y="4114800"/>
            <a:ext cx="826476" cy="461963"/>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99"/>
                </a:solidFill>
              </a:rPr>
              <a:t>valid</a:t>
            </a:r>
            <a:endParaRPr lang="en-US" sz="2400">
              <a:solidFill>
                <a:srgbClr val="000099"/>
              </a:solidFill>
            </a:endParaRPr>
          </a:p>
        </p:txBody>
      </p:sp>
      <p:grpSp>
        <p:nvGrpSpPr>
          <p:cNvPr id="50" name="Group 20"/>
          <p:cNvGrpSpPr/>
          <p:nvPr/>
        </p:nvGrpSpPr>
        <p:grpSpPr bwMode="auto">
          <a:xfrm>
            <a:off x="1444181" y="4114800"/>
            <a:ext cx="5676900" cy="461963"/>
            <a:chOff x="1311" y="3264"/>
            <a:chExt cx="3874" cy="291"/>
          </a:xfrm>
        </p:grpSpPr>
        <p:sp>
          <p:nvSpPr>
            <p:cNvPr id="53" name="Text Box 23"/>
            <p:cNvSpPr txBox="1">
              <a:spLocks noChangeArrowheads="1"/>
            </p:cNvSpPr>
            <p:nvPr/>
          </p:nvSpPr>
          <p:spPr bwMode="auto">
            <a:xfrm>
              <a:off x="4444" y="3264"/>
              <a:ext cx="7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C00000"/>
                  </a:solidFill>
                </a:rPr>
                <a:t>invalid</a:t>
              </a:r>
              <a:endParaRPr lang="en-US" sz="2400">
                <a:solidFill>
                  <a:srgbClr val="C00000"/>
                </a:solidFill>
              </a:endParaRPr>
            </a:p>
          </p:txBody>
        </p:sp>
        <p:sp>
          <p:nvSpPr>
            <p:cNvPr id="54" name="Text Box 24"/>
            <p:cNvSpPr txBox="1">
              <a:spLocks noChangeArrowheads="1"/>
            </p:cNvSpPr>
            <p:nvPr/>
          </p:nvSpPr>
          <p:spPr bwMode="auto">
            <a:xfrm>
              <a:off x="1311" y="3264"/>
              <a:ext cx="7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C00000"/>
                  </a:solidFill>
                </a:rPr>
                <a:t>invalid</a:t>
              </a:r>
              <a:endParaRPr lang="en-US" sz="2400">
                <a:solidFill>
                  <a:srgbClr val="C00000"/>
                </a:solidFill>
              </a:endParaRPr>
            </a:p>
          </p:txBody>
        </p:sp>
      </p:grpSp>
      <p:sp>
        <p:nvSpPr>
          <p:cNvPr id="2" name="Rectangle 1"/>
          <p:cNvSpPr/>
          <p:nvPr/>
        </p:nvSpPr>
        <p:spPr>
          <a:xfrm>
            <a:off x="1163767" y="5417344"/>
            <a:ext cx="4153766" cy="461665"/>
          </a:xfrm>
          <a:prstGeom prst="rect">
            <a:avLst/>
          </a:prstGeom>
        </p:spPr>
        <p:txBody>
          <a:bodyPr wrap="none">
            <a:spAutoFit/>
          </a:bodyPr>
          <a:lstStyle/>
          <a:p>
            <a:r>
              <a:rPr lang="en-US" sz="2400" b="1">
                <a:latin typeface="+mj-lt"/>
              </a:rPr>
              <a:t>Boundary values: 0, 1, 100, 101</a:t>
            </a:r>
            <a:endParaRPr lang="en-US" sz="2400">
              <a:latin typeface="+mj-lt"/>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GB"/>
              <a:t>BVA 1</a:t>
            </a:r>
            <a:endParaRPr lang="en-US"/>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1733550"/>
            <a:ext cx="44672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5770687" y="1888750"/>
            <a:ext cx="2743200" cy="987799"/>
          </a:xfrm>
          <a:prstGeom prst="wedgeEllipseCallout">
            <a:avLst>
              <a:gd name="adj1" fmla="val -100413"/>
              <a:gd name="adj2" fmla="val 5664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prstClr val="black"/>
                </a:solidFill>
                <a:latin typeface="Calibri" panose="020F0502020204030204"/>
              </a:rPr>
              <a:t>Expected from 18 to 50</a:t>
            </a:r>
            <a:endParaRPr lang="en-US" sz="2400" b="1" dirty="0">
              <a:solidFill>
                <a:prstClr val="black"/>
              </a:solidFill>
              <a:latin typeface="Calibri" panose="020F0502020204030204"/>
            </a:endParaRPr>
          </a:p>
        </p:txBody>
      </p:sp>
      <p:grpSp>
        <p:nvGrpSpPr>
          <p:cNvPr id="7" name="Group 9"/>
          <p:cNvGrpSpPr/>
          <p:nvPr/>
        </p:nvGrpSpPr>
        <p:grpSpPr bwMode="auto">
          <a:xfrm>
            <a:off x="1535725" y="4495800"/>
            <a:ext cx="5606562" cy="609600"/>
            <a:chOff x="1199" y="3648"/>
            <a:chExt cx="3826" cy="384"/>
          </a:xfrm>
        </p:grpSpPr>
        <p:sp>
          <p:nvSpPr>
            <p:cNvPr id="8"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prstClr val="black"/>
                </a:solidFill>
              </a:endParaRPr>
            </a:p>
          </p:txBody>
        </p:sp>
        <p:sp>
          <p:nvSpPr>
            <p:cNvPr id="9" name="Line 11"/>
            <p:cNvSpPr>
              <a:spLocks noChangeShapeType="1"/>
            </p:cNvSpPr>
            <p:nvPr/>
          </p:nvSpPr>
          <p:spPr bwMode="auto">
            <a:xfrm>
              <a:off x="2361" y="3648"/>
              <a:ext cx="0" cy="175"/>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prstClr val="black"/>
                </a:solidFill>
              </a:endParaRPr>
            </a:p>
          </p:txBody>
        </p:sp>
        <p:sp>
          <p:nvSpPr>
            <p:cNvPr id="10" name="Line 12"/>
            <p:cNvSpPr>
              <a:spLocks noChangeShapeType="1"/>
            </p:cNvSpPr>
            <p:nvPr/>
          </p:nvSpPr>
          <p:spPr bwMode="auto">
            <a:xfrm>
              <a:off x="4153" y="3648"/>
              <a:ext cx="0" cy="15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prstClr val="black"/>
                </a:solidFill>
              </a:endParaRPr>
            </a:p>
          </p:txBody>
        </p:sp>
        <p:sp>
          <p:nvSpPr>
            <p:cNvPr id="11" name="Rectangle 13"/>
            <p:cNvSpPr>
              <a:spLocks noChangeArrowheads="1"/>
            </p:cNvSpPr>
            <p:nvPr/>
          </p:nvSpPr>
          <p:spPr bwMode="auto">
            <a:xfrm>
              <a:off x="2372" y="3787"/>
              <a:ext cx="300" cy="24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18</a:t>
              </a:r>
              <a:endParaRPr lang="en-GB" sz="2400" b="1">
                <a:solidFill>
                  <a:prstClr val="black"/>
                </a:solidFill>
                <a:latin typeface="Calibri" panose="020F0502020204030204"/>
              </a:endParaRPr>
            </a:p>
          </p:txBody>
        </p:sp>
        <p:sp>
          <p:nvSpPr>
            <p:cNvPr id="12" name="Rectangle 14"/>
            <p:cNvSpPr>
              <a:spLocks noChangeArrowheads="1"/>
            </p:cNvSpPr>
            <p:nvPr/>
          </p:nvSpPr>
          <p:spPr bwMode="auto">
            <a:xfrm>
              <a:off x="3843" y="3790"/>
              <a:ext cx="307" cy="24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50</a:t>
              </a:r>
              <a:endParaRPr lang="en-GB" sz="2400" b="1">
                <a:solidFill>
                  <a:prstClr val="black"/>
                </a:solidFill>
                <a:latin typeface="Calibri" panose="020F0502020204030204"/>
              </a:endParaRPr>
            </a:p>
          </p:txBody>
        </p:sp>
      </p:grpSp>
      <p:grpSp>
        <p:nvGrpSpPr>
          <p:cNvPr id="6" name="Group 5"/>
          <p:cNvGrpSpPr/>
          <p:nvPr/>
        </p:nvGrpSpPr>
        <p:grpSpPr>
          <a:xfrm>
            <a:off x="1792657" y="3984619"/>
            <a:ext cx="5336930" cy="461969"/>
            <a:chOff x="1636835" y="3733800"/>
            <a:chExt cx="5336930" cy="461969"/>
          </a:xfrm>
        </p:grpSpPr>
        <p:sp>
          <p:nvSpPr>
            <p:cNvPr id="17" name="Text Box 19"/>
            <p:cNvSpPr txBox="1">
              <a:spLocks noChangeArrowheads="1"/>
            </p:cNvSpPr>
            <p:nvPr/>
          </p:nvSpPr>
          <p:spPr bwMode="auto">
            <a:xfrm>
              <a:off x="3962400" y="3733800"/>
              <a:ext cx="794237" cy="461963"/>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000099"/>
                  </a:solidFill>
                  <a:latin typeface="Calibri" panose="020F0502020204030204"/>
                </a:rPr>
                <a:t>valid</a:t>
              </a:r>
              <a:endParaRPr lang="en-US" sz="2400" b="1">
                <a:solidFill>
                  <a:srgbClr val="000099"/>
                </a:solidFill>
                <a:latin typeface="Calibri" panose="020F0502020204030204"/>
              </a:endParaRPr>
            </a:p>
          </p:txBody>
        </p:sp>
        <p:grpSp>
          <p:nvGrpSpPr>
            <p:cNvPr id="18" name="Group 20"/>
            <p:cNvGrpSpPr/>
            <p:nvPr/>
          </p:nvGrpSpPr>
          <p:grpSpPr bwMode="auto">
            <a:xfrm>
              <a:off x="1636835" y="3733806"/>
              <a:ext cx="5336930" cy="461963"/>
              <a:chOff x="1397" y="3357"/>
              <a:chExt cx="3642" cy="291"/>
            </a:xfrm>
          </p:grpSpPr>
          <p:sp>
            <p:nvSpPr>
              <p:cNvPr id="21" name="Text Box 23"/>
              <p:cNvSpPr txBox="1">
                <a:spLocks noChangeArrowheads="1"/>
              </p:cNvSpPr>
              <p:nvPr/>
            </p:nvSpPr>
            <p:spPr bwMode="auto">
              <a:xfrm>
                <a:off x="4336" y="3357"/>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00000"/>
                    </a:solidFill>
                    <a:latin typeface="Calibri" panose="020F0502020204030204"/>
                  </a:rPr>
                  <a:t>invalid</a:t>
                </a:r>
                <a:endParaRPr lang="en-US" sz="2400" b="1">
                  <a:solidFill>
                    <a:srgbClr val="C00000"/>
                  </a:solidFill>
                  <a:latin typeface="Calibri" panose="020F0502020204030204"/>
                </a:endParaRPr>
              </a:p>
            </p:txBody>
          </p:sp>
          <p:sp>
            <p:nvSpPr>
              <p:cNvPr id="22" name="Text Box 24"/>
              <p:cNvSpPr txBox="1">
                <a:spLocks noChangeArrowheads="1"/>
              </p:cNvSpPr>
              <p:nvPr/>
            </p:nvSpPr>
            <p:spPr bwMode="auto">
              <a:xfrm>
                <a:off x="1397" y="3357"/>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00000"/>
                    </a:solidFill>
                    <a:latin typeface="Calibri" panose="020F0502020204030204"/>
                  </a:rPr>
                  <a:t>invalid</a:t>
                </a:r>
                <a:endParaRPr lang="en-US" sz="2400" b="1">
                  <a:solidFill>
                    <a:srgbClr val="C00000"/>
                  </a:solidFill>
                  <a:latin typeface="Calibri" panose="020F0502020204030204"/>
                </a:endParaRPr>
              </a:p>
            </p:txBody>
          </p:sp>
        </p:grpSp>
      </p:grpSp>
      <p:sp>
        <p:nvSpPr>
          <p:cNvPr id="5" name="Rectangle 4"/>
          <p:cNvSpPr/>
          <p:nvPr/>
        </p:nvSpPr>
        <p:spPr>
          <a:xfrm>
            <a:off x="462131" y="4343400"/>
            <a:ext cx="717504" cy="461665"/>
          </a:xfrm>
          <a:prstGeom prst="rect">
            <a:avLst/>
          </a:prstGeom>
        </p:spPr>
        <p:txBody>
          <a:bodyPr wrap="none">
            <a:spAutoFit/>
          </a:bodyPr>
          <a:lstStyle/>
          <a:p>
            <a:r>
              <a:rPr lang="en-US" sz="2400" b="1">
                <a:solidFill>
                  <a:prstClr val="black"/>
                </a:solidFill>
              </a:rPr>
              <a:t>Age</a:t>
            </a:r>
            <a:endParaRPr lang="en-US" sz="2400" b="1">
              <a:solidFill>
                <a:prstClr val="black"/>
              </a:solidFill>
            </a:endParaRPr>
          </a:p>
        </p:txBody>
      </p:sp>
      <p:sp>
        <p:nvSpPr>
          <p:cNvPr id="29" name="Rectangle 13"/>
          <p:cNvSpPr>
            <a:spLocks noChangeArrowheads="1"/>
          </p:cNvSpPr>
          <p:nvPr/>
        </p:nvSpPr>
        <p:spPr bwMode="auto">
          <a:xfrm>
            <a:off x="2779835" y="4719637"/>
            <a:ext cx="439223"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17</a:t>
            </a:r>
            <a:endParaRPr lang="en-GB" sz="2400" b="1">
              <a:solidFill>
                <a:prstClr val="black"/>
              </a:solidFill>
              <a:latin typeface="Calibri" panose="020F0502020204030204"/>
            </a:endParaRPr>
          </a:p>
        </p:txBody>
      </p:sp>
      <p:sp>
        <p:nvSpPr>
          <p:cNvPr id="30" name="Rectangle 14"/>
          <p:cNvSpPr>
            <a:spLocks noChangeArrowheads="1"/>
          </p:cNvSpPr>
          <p:nvPr/>
        </p:nvSpPr>
        <p:spPr bwMode="auto">
          <a:xfrm>
            <a:off x="5943600" y="4719637"/>
            <a:ext cx="439223"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panose="020F0502020204030204"/>
              </a:rPr>
              <a:t>51</a:t>
            </a:r>
            <a:endParaRPr lang="en-GB" sz="2400" b="1">
              <a:solidFill>
                <a:prstClr val="black"/>
              </a:solidFill>
              <a:latin typeface="Calibri" panose="020F0502020204030204"/>
            </a:endParaRPr>
          </a:p>
        </p:txBody>
      </p:sp>
      <p:graphicFrame>
        <p:nvGraphicFramePr>
          <p:cNvPr id="3" name="Table 2"/>
          <p:cNvGraphicFramePr>
            <a:graphicFrameLocks noGrp="1"/>
          </p:cNvGraphicFramePr>
          <p:nvPr/>
        </p:nvGraphicFramePr>
        <p:xfrm>
          <a:off x="1179635" y="5100638"/>
          <a:ext cx="6745163" cy="1570750"/>
        </p:xfrm>
        <a:graphic>
          <a:graphicData uri="http://schemas.openxmlformats.org/drawingml/2006/table">
            <a:tbl>
              <a:tblPr firstRow="1" bandRow="1">
                <a:tableStyleId>{5C22544A-7EE6-4342-B048-85BDC9FD1C3A}</a:tableStyleId>
              </a:tblPr>
              <a:tblGrid>
                <a:gridCol w="2134544"/>
                <a:gridCol w="2495664"/>
                <a:gridCol w="2114955"/>
              </a:tblGrid>
              <a:tr h="627995">
                <a:tc>
                  <a:txBody>
                    <a:bodyPr/>
                    <a:lstStyle/>
                    <a:p>
                      <a:pPr algn="ctr">
                        <a:spcBef>
                          <a:spcPts val="600"/>
                        </a:spcBef>
                        <a:spcAft>
                          <a:spcPts val="0"/>
                        </a:spcAft>
                      </a:pPr>
                      <a:r>
                        <a:rPr lang="en-GB" sz="2400" b="1" kern="0" dirty="0">
                          <a:solidFill>
                            <a:schemeClr val="bg1"/>
                          </a:solidFill>
                          <a:effectLst/>
                          <a:latin typeface="+mj-lt"/>
                        </a:rPr>
                        <a:t>Condition</a:t>
                      </a:r>
                      <a:endParaRPr lang="en-US" sz="2400" b="1" kern="0" dirty="0">
                        <a:solidFill>
                          <a:schemeClr val="bg1"/>
                        </a:solidFill>
                        <a:effectLst/>
                        <a:latin typeface="+mj-lt"/>
                      </a:endParaRPr>
                    </a:p>
                  </a:txBody>
                  <a:tcPr marL="68580" marR="68580" marT="0" marB="0"/>
                </a:tc>
                <a:tc>
                  <a:txBody>
                    <a:bodyPr/>
                    <a:lstStyle/>
                    <a:p>
                      <a:pPr algn="ctr">
                        <a:spcAft>
                          <a:spcPts val="0"/>
                        </a:spcAft>
                      </a:pPr>
                      <a:r>
                        <a:rPr lang="en-GB" sz="2400" b="1" dirty="0">
                          <a:solidFill>
                            <a:schemeClr val="bg1"/>
                          </a:solidFill>
                          <a:effectLst/>
                          <a:latin typeface="+mj-lt"/>
                          <a:ea typeface="Times New Roman" panose="02020603050405020304"/>
                          <a:cs typeface="Times New Roman" panose="02020603050405020304"/>
                        </a:rPr>
                        <a:t>Valid</a:t>
                      </a:r>
                      <a:br>
                        <a:rPr lang="en-GB" sz="2400" b="1" dirty="0">
                          <a:solidFill>
                            <a:schemeClr val="bg1"/>
                          </a:solidFill>
                          <a:effectLst/>
                          <a:latin typeface="+mj-lt"/>
                          <a:ea typeface="Times New Roman" panose="02020603050405020304"/>
                          <a:cs typeface="Times New Roman" panose="02020603050405020304"/>
                        </a:rPr>
                      </a:br>
                      <a:r>
                        <a:rPr lang="en-GB" sz="2400" b="1" dirty="0">
                          <a:solidFill>
                            <a:schemeClr val="bg1"/>
                          </a:solidFill>
                          <a:effectLst/>
                          <a:latin typeface="+mj-lt"/>
                          <a:ea typeface="Times New Roman" panose="02020603050405020304"/>
                          <a:cs typeface="Times New Roman" panose="02020603050405020304"/>
                        </a:rPr>
                        <a:t>Boundary</a:t>
                      </a:r>
                      <a:endParaRPr lang="en-US" sz="2400" dirty="0">
                        <a:solidFill>
                          <a:schemeClr val="bg1"/>
                        </a:solidFill>
                        <a:effectLst/>
                        <a:latin typeface="+mj-lt"/>
                        <a:ea typeface="Times New Roman" panose="02020603050405020304"/>
                        <a:cs typeface="Times New Roman" panose="02020603050405020304"/>
                      </a:endParaRPr>
                    </a:p>
                  </a:txBody>
                  <a:tcPr marL="68580" marR="68580" marT="0" marB="0"/>
                </a:tc>
                <a:tc>
                  <a:txBody>
                    <a:bodyPr/>
                    <a:lstStyle/>
                    <a:p>
                      <a:pPr algn="ctr">
                        <a:spcAft>
                          <a:spcPts val="0"/>
                        </a:spcAft>
                      </a:pPr>
                      <a:r>
                        <a:rPr lang="en-GB" sz="2400" b="1" dirty="0">
                          <a:solidFill>
                            <a:schemeClr val="bg1"/>
                          </a:solidFill>
                          <a:effectLst/>
                          <a:latin typeface="+mj-lt"/>
                          <a:ea typeface="Times New Roman" panose="02020603050405020304"/>
                          <a:cs typeface="Times New Roman" panose="02020603050405020304"/>
                        </a:rPr>
                        <a:t>Invalid</a:t>
                      </a:r>
                      <a:br>
                        <a:rPr lang="en-GB" sz="2400" b="1" dirty="0">
                          <a:solidFill>
                            <a:schemeClr val="bg1"/>
                          </a:solidFill>
                          <a:effectLst/>
                          <a:latin typeface="+mj-lt"/>
                          <a:ea typeface="Times New Roman" panose="02020603050405020304"/>
                          <a:cs typeface="Times New Roman" panose="02020603050405020304"/>
                        </a:rPr>
                      </a:br>
                      <a:r>
                        <a:rPr lang="en-GB" sz="2400" b="1" dirty="0">
                          <a:solidFill>
                            <a:schemeClr val="bg1"/>
                          </a:solidFill>
                          <a:effectLst/>
                          <a:latin typeface="+mj-lt"/>
                          <a:ea typeface="Times New Roman" panose="02020603050405020304"/>
                          <a:cs typeface="Times New Roman" panose="02020603050405020304"/>
                        </a:rPr>
                        <a:t>Boundary</a:t>
                      </a:r>
                      <a:endParaRPr lang="en-US" sz="2400" dirty="0">
                        <a:solidFill>
                          <a:schemeClr val="bg1"/>
                        </a:solidFill>
                        <a:effectLst/>
                        <a:latin typeface="+mj-lt"/>
                        <a:ea typeface="Times New Roman" panose="02020603050405020304"/>
                        <a:cs typeface="Times New Roman" panose="02020603050405020304"/>
                      </a:endParaRPr>
                    </a:p>
                  </a:txBody>
                  <a:tcPr marL="68580" marR="68580" marT="0" marB="0"/>
                </a:tc>
              </a:tr>
              <a:tr h="382030">
                <a:tc rowSpan="2">
                  <a:txBody>
                    <a:bodyPr/>
                    <a:lstStyle/>
                    <a:p>
                      <a:pPr>
                        <a:spcAft>
                          <a:spcPts val="0"/>
                        </a:spcAft>
                      </a:pPr>
                      <a:r>
                        <a:rPr lang="en-GB" sz="2400" b="1">
                          <a:solidFill>
                            <a:srgbClr val="003399"/>
                          </a:solidFill>
                          <a:effectLst/>
                          <a:latin typeface="+mj-lt"/>
                          <a:ea typeface="Times New Roman" panose="02020603050405020304"/>
                          <a:cs typeface="Times New Roman" panose="02020603050405020304"/>
                        </a:rPr>
                        <a:t>Age</a:t>
                      </a:r>
                      <a:endParaRPr lang="en-US" sz="2400" b="1">
                        <a:solidFill>
                          <a:srgbClr val="003399"/>
                        </a:solidFill>
                        <a:effectLst/>
                        <a:latin typeface="+mj-lt"/>
                        <a:ea typeface="Times New Roman" panose="02020603050405020304"/>
                        <a:cs typeface="Times New Roman" panose="02020603050405020304"/>
                      </a:endParaRPr>
                    </a:p>
                  </a:txBody>
                  <a:tcPr marL="68580" marR="68580" marT="0" marB="0"/>
                </a:tc>
                <a:tc>
                  <a:txBody>
                    <a:bodyPr/>
                    <a:lstStyle/>
                    <a:p>
                      <a:r>
                        <a:rPr lang="en-US" sz="2400">
                          <a:latin typeface="+mj-lt"/>
                        </a:rPr>
                        <a:t>18</a:t>
                      </a:r>
                      <a:endParaRPr lang="en-US" sz="2400">
                        <a:latin typeface="+mj-lt"/>
                      </a:endParaRPr>
                    </a:p>
                  </a:txBody>
                  <a:tcPr marL="68580" marR="68580" marT="0" marB="0"/>
                </a:tc>
                <a:tc>
                  <a:txBody>
                    <a:bodyPr/>
                    <a:lstStyle/>
                    <a:p>
                      <a:r>
                        <a:rPr lang="en-US" sz="2400" dirty="0">
                          <a:latin typeface="+mj-lt"/>
                        </a:rPr>
                        <a:t>17</a:t>
                      </a:r>
                      <a:endParaRPr lang="en-US" sz="2400" dirty="0">
                        <a:latin typeface="+mj-lt"/>
                      </a:endParaRPr>
                    </a:p>
                  </a:txBody>
                  <a:tcPr marL="68580" marR="68580" marT="0" marB="0"/>
                </a:tc>
              </a:tr>
              <a:tr h="396500">
                <a:tc vMerge="1">
                  <a:tcPr/>
                </a:tc>
                <a:tc>
                  <a:txBody>
                    <a:bodyPr/>
                    <a:lstStyle/>
                    <a:p>
                      <a:r>
                        <a:rPr lang="en-US" sz="2400">
                          <a:latin typeface="+mj-lt"/>
                        </a:rPr>
                        <a:t>50</a:t>
                      </a:r>
                      <a:endParaRPr lang="en-US" sz="2400">
                        <a:latin typeface="+mj-lt"/>
                      </a:endParaRPr>
                    </a:p>
                  </a:txBody>
                  <a:tcPr/>
                </a:tc>
                <a:tc>
                  <a:txBody>
                    <a:bodyPr/>
                    <a:lstStyle/>
                    <a:p>
                      <a:r>
                        <a:rPr lang="en-US" sz="2400" dirty="0">
                          <a:latin typeface="+mj-lt"/>
                        </a:rPr>
                        <a:t>51</a:t>
                      </a:r>
                      <a:endParaRPr lang="en-US" sz="2400" dirty="0">
                        <a:latin typeface="+mj-lt"/>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Example </a:t>
            </a:r>
            <a:r>
              <a:rPr lang="en-GB"/>
              <a:t>BVA 2</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9" name="Content Placeholder 8"/>
          <p:cNvSpPr>
            <a:spLocks noGrp="1"/>
          </p:cNvSpPr>
          <p:nvPr>
            <p:ph idx="1"/>
          </p:nvPr>
        </p:nvSpPr>
        <p:spPr/>
        <p:txBody>
          <a:bodyPr/>
          <a:lstStyle/>
          <a:p>
            <a:r>
              <a:rPr lang="en-US"/>
              <a:t>The Golden Splash Swimming Center’s ticket price </a:t>
            </a:r>
            <a:endParaRPr lang="en-US"/>
          </a:p>
        </p:txBody>
      </p:sp>
      <p:graphicFrame>
        <p:nvGraphicFramePr>
          <p:cNvPr id="10" name="Content Placeholder 4"/>
          <p:cNvGraphicFramePr/>
          <p:nvPr/>
        </p:nvGraphicFramePr>
        <p:xfrm>
          <a:off x="228600" y="1981200"/>
          <a:ext cx="3901440" cy="4120896"/>
        </p:xfrm>
        <a:graphic>
          <a:graphicData uri="http://schemas.openxmlformats.org/drawingml/2006/table">
            <a:tbl>
              <a:tblPr firstRow="1" firstCol="1" bandRow="1">
                <a:tableStyleId>{5C22544A-7EE6-4342-B048-85BDC9FD1C3A}</a:tableStyleId>
              </a:tblPr>
              <a:tblGrid>
                <a:gridCol w="1524000"/>
                <a:gridCol w="1188720"/>
                <a:gridCol w="1188720"/>
              </a:tblGrid>
              <a:tr h="0">
                <a:tc>
                  <a:txBody>
                    <a:bodyPr/>
                    <a:lstStyle/>
                    <a:p>
                      <a:pPr algn="just">
                        <a:lnSpc>
                          <a:spcPct val="120000"/>
                        </a:lnSpc>
                        <a:spcBef>
                          <a:spcPts val="1200"/>
                        </a:spcBef>
                        <a:spcAft>
                          <a:spcPts val="0"/>
                        </a:spcAft>
                      </a:pPr>
                      <a:r>
                        <a:rPr lang="en-US" sz="2000">
                          <a:effectLst/>
                          <a:latin typeface="+mj-lt"/>
                        </a:rPr>
                        <a:t>Condition</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Valid Boundary</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Invalid Boundary</a:t>
                      </a:r>
                      <a:endParaRPr lang="en-US" sz="2000">
                        <a:effectLst/>
                        <a:latin typeface="+mj-lt"/>
                        <a:ea typeface="Calibri" panose="020F0502020204030204"/>
                        <a:cs typeface="Times New Roman" panose="02020603050405020304"/>
                      </a:endParaRPr>
                    </a:p>
                  </a:txBody>
                  <a:tcPr marL="68580" marR="68580" marT="0" marB="0"/>
                </a:tc>
              </a:tr>
              <a:tr h="0">
                <a:tc rowSpan="4">
                  <a:txBody>
                    <a:bodyPr/>
                    <a:lstStyle/>
                    <a:p>
                      <a:pPr algn="just">
                        <a:lnSpc>
                          <a:spcPct val="120000"/>
                        </a:lnSpc>
                        <a:spcBef>
                          <a:spcPts val="1200"/>
                        </a:spcBef>
                        <a:spcAft>
                          <a:spcPts val="0"/>
                        </a:spcAft>
                      </a:pPr>
                      <a:r>
                        <a:rPr lang="en-US" sz="2000">
                          <a:effectLst/>
                          <a:latin typeface="+mj-lt"/>
                        </a:rPr>
                        <a:t>Entry hour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6.00</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5.59</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19.00</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24.01</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19.01</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24.00</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r>
              <a:tr h="0">
                <a:tc rowSpan="6">
                  <a:txBody>
                    <a:bodyPr/>
                    <a:lstStyle/>
                    <a:p>
                      <a:pPr algn="just">
                        <a:lnSpc>
                          <a:spcPct val="120000"/>
                        </a:lnSpc>
                        <a:spcBef>
                          <a:spcPts val="1200"/>
                        </a:spcBef>
                        <a:spcAft>
                          <a:spcPts val="0"/>
                        </a:spcAft>
                      </a:pPr>
                      <a:r>
                        <a:rPr lang="en-US" sz="2000">
                          <a:effectLst/>
                          <a:latin typeface="+mj-lt"/>
                        </a:rPr>
                        <a:t>Visitor’s age </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0.0</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-0.01</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16.00</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120.01</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16.01</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60.00</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60.01</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r>
              <a:tr h="0">
                <a:tc vMerge="1">
                  <a:tcPr/>
                </a:tc>
                <a:tc>
                  <a:txBody>
                    <a:bodyPr/>
                    <a:lstStyle/>
                    <a:p>
                      <a:pPr algn="just">
                        <a:lnSpc>
                          <a:spcPct val="120000"/>
                        </a:lnSpc>
                        <a:spcBef>
                          <a:spcPts val="1200"/>
                        </a:spcBef>
                        <a:spcAft>
                          <a:spcPts val="0"/>
                        </a:spcAft>
                      </a:pPr>
                      <a:r>
                        <a:rPr lang="en-US" sz="2000">
                          <a:effectLst/>
                          <a:latin typeface="+mj-lt"/>
                        </a:rPr>
                        <a:t>120.00</a:t>
                      </a:r>
                      <a:endParaRPr lang="en-US" sz="2000">
                        <a:effectLst/>
                        <a:latin typeface="+mj-lt"/>
                        <a:ea typeface="Calibri" panose="020F0502020204030204"/>
                        <a:cs typeface="Times New Roman" panose="02020603050405020304"/>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panose="020F0502020204030204"/>
                        <a:cs typeface="Times New Roman" panose="02020603050405020304"/>
                      </a:endParaRPr>
                    </a:p>
                  </a:txBody>
                  <a:tcPr marL="68580" marR="68580" marT="0" marB="0"/>
                </a:tc>
              </a:tr>
            </a:tbl>
          </a:graphicData>
        </a:graphic>
      </p:graphicFrame>
      <p:pic>
        <p:nvPicPr>
          <p:cNvPr id="2" name="Picture 1"/>
          <p:cNvPicPr>
            <a:picLocks noChangeAspect="1"/>
          </p:cNvPicPr>
          <p:nvPr/>
        </p:nvPicPr>
        <p:blipFill>
          <a:blip r:embed="rId1"/>
          <a:stretch>
            <a:fillRect/>
          </a:stretch>
        </p:blipFill>
        <p:spPr>
          <a:xfrm>
            <a:off x="4191000" y="1981199"/>
            <a:ext cx="4953000" cy="1771650"/>
          </a:xfrm>
          <a:prstGeom prst="rect">
            <a:avLst/>
          </a:prstGeom>
        </p:spPr>
      </p:pic>
      <p:pic>
        <p:nvPicPr>
          <p:cNvPr id="3" name="Picture 2"/>
          <p:cNvPicPr>
            <a:picLocks noChangeAspect="1"/>
          </p:cNvPicPr>
          <p:nvPr/>
        </p:nvPicPr>
        <p:blipFill>
          <a:blip r:embed="rId2"/>
          <a:stretch>
            <a:fillRect/>
          </a:stretch>
        </p:blipFill>
        <p:spPr>
          <a:xfrm>
            <a:off x="4191000" y="4437062"/>
            <a:ext cx="4953000" cy="1295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533400"/>
          </a:xfrm>
        </p:spPr>
        <p:txBody>
          <a:bodyPr>
            <a:normAutofit fontScale="90000"/>
          </a:bodyPr>
          <a:lstStyle/>
          <a:p>
            <a:r>
              <a:rPr lang="en-US"/>
              <a:t>Example EP - BVA</a:t>
            </a:r>
            <a:endParaRPr lang="en-US"/>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6242" y="1143000"/>
            <a:ext cx="2852002" cy="122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3559874" y="1143000"/>
            <a:ext cx="2069488" cy="766583"/>
          </a:xfrm>
          <a:prstGeom prst="wedgeEllipseCallout">
            <a:avLst>
              <a:gd name="adj1" fmla="val -134971"/>
              <a:gd name="adj2" fmla="val 4922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black"/>
                </a:solidFill>
                <a:latin typeface="Calibri" panose="020F0502020204030204"/>
              </a:rPr>
              <a:t>Expected from 18 to 50</a:t>
            </a:r>
            <a:endParaRPr lang="en-US" b="1">
              <a:solidFill>
                <a:prstClr val="black"/>
              </a:solidFill>
              <a:latin typeface="Calibri" panose="020F0502020204030204"/>
            </a:endParaRPr>
          </a:p>
        </p:txBody>
      </p:sp>
      <p:grpSp>
        <p:nvGrpSpPr>
          <p:cNvPr id="7" name="Group 9"/>
          <p:cNvGrpSpPr/>
          <p:nvPr/>
        </p:nvGrpSpPr>
        <p:grpSpPr bwMode="auto">
          <a:xfrm>
            <a:off x="2373925" y="2824168"/>
            <a:ext cx="5606562" cy="528638"/>
            <a:chOff x="1199" y="3648"/>
            <a:chExt cx="3826" cy="333"/>
          </a:xfrm>
        </p:grpSpPr>
        <p:sp>
          <p:nvSpPr>
            <p:cNvPr id="8"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 name="Line 11"/>
            <p:cNvSpPr>
              <a:spLocks noChangeShapeType="1"/>
            </p:cNvSpPr>
            <p:nvPr/>
          </p:nvSpPr>
          <p:spPr bwMode="auto">
            <a:xfrm>
              <a:off x="2361" y="3648"/>
              <a:ext cx="0" cy="175"/>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0" name="Line 12"/>
            <p:cNvSpPr>
              <a:spLocks noChangeShapeType="1"/>
            </p:cNvSpPr>
            <p:nvPr/>
          </p:nvSpPr>
          <p:spPr bwMode="auto">
            <a:xfrm>
              <a:off x="4153" y="3648"/>
              <a:ext cx="0" cy="15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1" name="Rectangle 13"/>
            <p:cNvSpPr>
              <a:spLocks noChangeArrowheads="1"/>
            </p:cNvSpPr>
            <p:nvPr/>
          </p:nvSpPr>
          <p:spPr bwMode="auto">
            <a:xfrm>
              <a:off x="2348" y="3792"/>
              <a:ext cx="247" cy="18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b="1">
                  <a:solidFill>
                    <a:prstClr val="black"/>
                  </a:solidFill>
                  <a:latin typeface="Calibri" panose="020F0502020204030204"/>
                </a:rPr>
                <a:t>18</a:t>
              </a:r>
              <a:endParaRPr lang="en-GB" b="1">
                <a:solidFill>
                  <a:prstClr val="black"/>
                </a:solidFill>
                <a:latin typeface="Calibri" panose="020F0502020204030204"/>
              </a:endParaRPr>
            </a:p>
          </p:txBody>
        </p:sp>
        <p:sp>
          <p:nvSpPr>
            <p:cNvPr id="12" name="Rectangle 14"/>
            <p:cNvSpPr>
              <a:spLocks noChangeArrowheads="1"/>
            </p:cNvSpPr>
            <p:nvPr/>
          </p:nvSpPr>
          <p:spPr bwMode="auto">
            <a:xfrm>
              <a:off x="3908" y="3790"/>
              <a:ext cx="247" cy="18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b="1">
                  <a:solidFill>
                    <a:prstClr val="black"/>
                  </a:solidFill>
                  <a:latin typeface="Calibri" panose="020F0502020204030204"/>
                </a:rPr>
                <a:t>50</a:t>
              </a:r>
              <a:endParaRPr lang="en-GB" b="1">
                <a:solidFill>
                  <a:prstClr val="black"/>
                </a:solidFill>
                <a:latin typeface="Calibri" panose="020F0502020204030204"/>
              </a:endParaRPr>
            </a:p>
          </p:txBody>
        </p:sp>
      </p:grpSp>
      <p:grpSp>
        <p:nvGrpSpPr>
          <p:cNvPr id="6" name="Group 5"/>
          <p:cNvGrpSpPr/>
          <p:nvPr/>
        </p:nvGrpSpPr>
        <p:grpSpPr>
          <a:xfrm>
            <a:off x="2664070" y="2525719"/>
            <a:ext cx="5122984" cy="369888"/>
            <a:chOff x="1636835" y="3897319"/>
            <a:chExt cx="5122984" cy="369888"/>
          </a:xfrm>
        </p:grpSpPr>
        <p:sp>
          <p:nvSpPr>
            <p:cNvPr id="17" name="Text Box 19"/>
            <p:cNvSpPr txBox="1">
              <a:spLocks noChangeArrowheads="1"/>
            </p:cNvSpPr>
            <p:nvPr/>
          </p:nvSpPr>
          <p:spPr bwMode="auto">
            <a:xfrm>
              <a:off x="3962400" y="3897868"/>
              <a:ext cx="639727"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99"/>
                  </a:solidFill>
                  <a:latin typeface="Calibri" panose="020F0502020204030204"/>
                </a:rPr>
                <a:t>valid</a:t>
              </a:r>
              <a:endParaRPr lang="en-US" b="1">
                <a:solidFill>
                  <a:srgbClr val="000099"/>
                </a:solidFill>
                <a:latin typeface="Calibri" panose="020F0502020204030204"/>
              </a:endParaRPr>
            </a:p>
          </p:txBody>
        </p:sp>
        <p:grpSp>
          <p:nvGrpSpPr>
            <p:cNvPr id="18" name="Group 20"/>
            <p:cNvGrpSpPr/>
            <p:nvPr/>
          </p:nvGrpSpPr>
          <p:grpSpPr bwMode="auto">
            <a:xfrm>
              <a:off x="1636835" y="3897319"/>
              <a:ext cx="5122984" cy="369888"/>
              <a:chOff x="1397" y="3460"/>
              <a:chExt cx="3496" cy="233"/>
            </a:xfrm>
          </p:grpSpPr>
          <p:sp>
            <p:nvSpPr>
              <p:cNvPr id="21" name="Text Box 23"/>
              <p:cNvSpPr txBox="1">
                <a:spLocks noChangeArrowheads="1"/>
              </p:cNvSpPr>
              <p:nvPr/>
            </p:nvSpPr>
            <p:spPr bwMode="auto">
              <a:xfrm>
                <a:off x="4336" y="3460"/>
                <a:ext cx="5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00000"/>
                    </a:solidFill>
                    <a:latin typeface="Calibri" panose="020F0502020204030204"/>
                  </a:rPr>
                  <a:t>invalid</a:t>
                </a:r>
                <a:endParaRPr lang="en-US" b="1">
                  <a:solidFill>
                    <a:srgbClr val="C00000"/>
                  </a:solidFill>
                  <a:latin typeface="Calibri" panose="020F0502020204030204"/>
                </a:endParaRPr>
              </a:p>
            </p:txBody>
          </p:sp>
          <p:sp>
            <p:nvSpPr>
              <p:cNvPr id="22" name="Text Box 24"/>
              <p:cNvSpPr txBox="1">
                <a:spLocks noChangeArrowheads="1"/>
              </p:cNvSpPr>
              <p:nvPr/>
            </p:nvSpPr>
            <p:spPr bwMode="auto">
              <a:xfrm>
                <a:off x="1397" y="3460"/>
                <a:ext cx="5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00000"/>
                    </a:solidFill>
                    <a:latin typeface="Calibri" panose="020F0502020204030204"/>
                  </a:rPr>
                  <a:t>invalid</a:t>
                </a:r>
                <a:endParaRPr lang="en-US" b="1">
                  <a:solidFill>
                    <a:srgbClr val="C00000"/>
                  </a:solidFill>
                  <a:latin typeface="Calibri" panose="020F0502020204030204"/>
                </a:endParaRPr>
              </a:p>
            </p:txBody>
          </p:sp>
        </p:grpSp>
      </p:grpSp>
      <p:sp>
        <p:nvSpPr>
          <p:cNvPr id="5" name="Rectangle 4"/>
          <p:cNvSpPr/>
          <p:nvPr/>
        </p:nvSpPr>
        <p:spPr>
          <a:xfrm>
            <a:off x="1300331" y="2667000"/>
            <a:ext cx="717504" cy="461665"/>
          </a:xfrm>
          <a:prstGeom prst="rect">
            <a:avLst/>
          </a:prstGeom>
        </p:spPr>
        <p:txBody>
          <a:bodyPr wrap="none">
            <a:spAutoFit/>
          </a:bodyPr>
          <a:lstStyle/>
          <a:p>
            <a:r>
              <a:rPr lang="en-US" sz="2400" b="1">
                <a:solidFill>
                  <a:prstClr val="black"/>
                </a:solidFill>
              </a:rPr>
              <a:t>Age</a:t>
            </a:r>
            <a:endParaRPr lang="en-US" sz="2400" b="1">
              <a:solidFill>
                <a:prstClr val="black"/>
              </a:solidFill>
            </a:endParaRPr>
          </a:p>
        </p:txBody>
      </p:sp>
      <p:graphicFrame>
        <p:nvGraphicFramePr>
          <p:cNvPr id="29" name="Table 28"/>
          <p:cNvGraphicFramePr>
            <a:graphicFrameLocks noGrp="1"/>
          </p:cNvGraphicFramePr>
          <p:nvPr/>
        </p:nvGraphicFramePr>
        <p:xfrm>
          <a:off x="411774" y="4343400"/>
          <a:ext cx="8122620" cy="2535247"/>
        </p:xfrm>
        <a:graphic>
          <a:graphicData uri="http://schemas.openxmlformats.org/drawingml/2006/table">
            <a:tbl>
              <a:tblPr firstRow="1" bandRow="1">
                <a:tableStyleId>{5C22544A-7EE6-4342-B048-85BDC9FD1C3A}</a:tableStyleId>
              </a:tblPr>
              <a:tblGrid>
                <a:gridCol w="1600579"/>
                <a:gridCol w="1556396"/>
                <a:gridCol w="2075195"/>
                <a:gridCol w="1482282"/>
                <a:gridCol w="1408168"/>
              </a:tblGrid>
              <a:tr h="560034">
                <a:tc>
                  <a:txBody>
                    <a:bodyPr/>
                    <a:lstStyle/>
                    <a:p>
                      <a:pPr algn="ctr">
                        <a:spcBef>
                          <a:spcPts val="600"/>
                        </a:spcBef>
                        <a:spcAft>
                          <a:spcPts val="0"/>
                        </a:spcAft>
                      </a:pPr>
                      <a:r>
                        <a:rPr lang="en-GB" sz="2000" b="1" kern="0">
                          <a:solidFill>
                            <a:schemeClr val="bg1"/>
                          </a:solidFill>
                          <a:effectLst/>
                          <a:latin typeface="+mj-lt"/>
                        </a:rPr>
                        <a:t>Condition</a:t>
                      </a:r>
                      <a:endParaRPr lang="en-US" sz="2000" b="1" kern="0">
                        <a:solidFill>
                          <a:schemeClr val="bg1"/>
                        </a:solidFill>
                        <a:effectLst/>
                        <a:latin typeface="+mj-lt"/>
                      </a:endParaRPr>
                    </a:p>
                  </a:txBody>
                  <a:tcPr marL="68580" marR="68580" marT="0" marB="0"/>
                </a:tc>
                <a:tc>
                  <a:txBody>
                    <a:bodyPr/>
                    <a:lstStyle/>
                    <a:p>
                      <a:pPr algn="ctr">
                        <a:spcAft>
                          <a:spcPts val="0"/>
                        </a:spcAft>
                      </a:pPr>
                      <a:r>
                        <a:rPr lang="en-GB" sz="2000" b="1">
                          <a:solidFill>
                            <a:schemeClr val="bg1"/>
                          </a:solidFill>
                          <a:effectLst/>
                          <a:latin typeface="+mj-lt"/>
                          <a:ea typeface="Times New Roman" panose="02020603050405020304"/>
                          <a:cs typeface="Times New Roman" panose="02020603050405020304"/>
                        </a:rPr>
                        <a:t>Valid</a:t>
                      </a:r>
                      <a:br>
                        <a:rPr lang="en-GB" sz="2000" b="1">
                          <a:solidFill>
                            <a:schemeClr val="bg1"/>
                          </a:solidFill>
                          <a:effectLst/>
                          <a:latin typeface="+mj-lt"/>
                          <a:ea typeface="Times New Roman" panose="02020603050405020304"/>
                          <a:cs typeface="Times New Roman" panose="02020603050405020304"/>
                        </a:rPr>
                      </a:br>
                      <a:r>
                        <a:rPr lang="en-GB" sz="2000" b="1">
                          <a:solidFill>
                            <a:schemeClr val="bg1"/>
                          </a:solidFill>
                          <a:effectLst/>
                          <a:latin typeface="+mj-lt"/>
                          <a:ea typeface="Times New Roman" panose="02020603050405020304"/>
                          <a:cs typeface="Times New Roman" panose="02020603050405020304"/>
                        </a:rPr>
                        <a:t>Partition</a:t>
                      </a:r>
                      <a:endParaRPr lang="en-US" sz="2000">
                        <a:solidFill>
                          <a:schemeClr val="bg1"/>
                        </a:solidFill>
                        <a:effectLst/>
                        <a:latin typeface="+mj-lt"/>
                        <a:ea typeface="Times New Roman" panose="02020603050405020304"/>
                        <a:cs typeface="Times New Roman" panose="02020603050405020304"/>
                      </a:endParaRPr>
                    </a:p>
                  </a:txBody>
                  <a:tcPr marL="68580" marR="68580" marT="0" marB="0"/>
                </a:tc>
                <a:tc>
                  <a:txBody>
                    <a:bodyPr/>
                    <a:lstStyle/>
                    <a:p>
                      <a:pPr algn="ctr">
                        <a:spcAft>
                          <a:spcPts val="0"/>
                        </a:spcAft>
                      </a:pPr>
                      <a:r>
                        <a:rPr lang="en-GB" sz="2000" b="1">
                          <a:solidFill>
                            <a:schemeClr val="bg1"/>
                          </a:solidFill>
                          <a:effectLst/>
                          <a:latin typeface="+mj-lt"/>
                          <a:ea typeface="Times New Roman" panose="02020603050405020304"/>
                          <a:cs typeface="Times New Roman" panose="02020603050405020304"/>
                        </a:rPr>
                        <a:t>Invalid</a:t>
                      </a:r>
                      <a:br>
                        <a:rPr lang="en-GB" sz="2000" b="1">
                          <a:solidFill>
                            <a:schemeClr val="bg1"/>
                          </a:solidFill>
                          <a:effectLst/>
                          <a:latin typeface="+mj-lt"/>
                          <a:ea typeface="Times New Roman" panose="02020603050405020304"/>
                          <a:cs typeface="Times New Roman" panose="02020603050405020304"/>
                        </a:rPr>
                      </a:br>
                      <a:r>
                        <a:rPr lang="en-GB" sz="2000" b="1">
                          <a:solidFill>
                            <a:schemeClr val="bg1"/>
                          </a:solidFill>
                          <a:effectLst/>
                          <a:latin typeface="+mj-lt"/>
                          <a:ea typeface="Times New Roman" panose="02020603050405020304"/>
                          <a:cs typeface="Times New Roman" panose="02020603050405020304"/>
                        </a:rPr>
                        <a:t>Partition</a:t>
                      </a:r>
                      <a:endParaRPr lang="en-US" sz="2000">
                        <a:solidFill>
                          <a:schemeClr val="bg1"/>
                        </a:solidFill>
                        <a:effectLst/>
                        <a:latin typeface="+mj-lt"/>
                        <a:ea typeface="Times New Roman" panose="02020603050405020304"/>
                        <a:cs typeface="Times New Roman" panose="02020603050405020304"/>
                      </a:endParaRPr>
                    </a:p>
                  </a:txBody>
                  <a:tcPr marL="68580" marR="68580" marT="0" marB="0"/>
                </a:tc>
                <a:tc>
                  <a:txBody>
                    <a:bodyPr/>
                    <a:lstStyle/>
                    <a:p>
                      <a:pPr algn="ctr">
                        <a:spcAft>
                          <a:spcPts val="0"/>
                        </a:spcAft>
                      </a:pPr>
                      <a:r>
                        <a:rPr lang="en-GB" sz="2000" b="1">
                          <a:solidFill>
                            <a:schemeClr val="bg1"/>
                          </a:solidFill>
                          <a:effectLst/>
                          <a:latin typeface="+mj-lt"/>
                          <a:ea typeface="Times New Roman" panose="02020603050405020304"/>
                          <a:cs typeface="Times New Roman" panose="02020603050405020304"/>
                        </a:rPr>
                        <a:t>Valid</a:t>
                      </a:r>
                      <a:br>
                        <a:rPr lang="en-GB" sz="2000" b="1">
                          <a:solidFill>
                            <a:schemeClr val="bg1"/>
                          </a:solidFill>
                          <a:effectLst/>
                          <a:latin typeface="+mj-lt"/>
                          <a:ea typeface="Times New Roman" panose="02020603050405020304"/>
                          <a:cs typeface="Times New Roman" panose="02020603050405020304"/>
                        </a:rPr>
                      </a:br>
                      <a:r>
                        <a:rPr lang="en-GB" sz="2000" b="1">
                          <a:solidFill>
                            <a:schemeClr val="bg1"/>
                          </a:solidFill>
                          <a:effectLst/>
                          <a:latin typeface="+mj-lt"/>
                          <a:ea typeface="Times New Roman" panose="02020603050405020304"/>
                          <a:cs typeface="Times New Roman" panose="02020603050405020304"/>
                        </a:rPr>
                        <a:t>Boundary</a:t>
                      </a:r>
                      <a:endParaRPr lang="en-US" sz="2000">
                        <a:solidFill>
                          <a:schemeClr val="bg1"/>
                        </a:solidFill>
                        <a:effectLst/>
                        <a:latin typeface="+mj-lt"/>
                        <a:ea typeface="Times New Roman" panose="02020603050405020304"/>
                        <a:cs typeface="Times New Roman" panose="02020603050405020304"/>
                      </a:endParaRPr>
                    </a:p>
                  </a:txBody>
                  <a:tcPr marL="68580" marR="68580" marT="0" marB="0"/>
                </a:tc>
                <a:tc>
                  <a:txBody>
                    <a:bodyPr/>
                    <a:lstStyle/>
                    <a:p>
                      <a:pPr algn="ctr">
                        <a:spcAft>
                          <a:spcPts val="0"/>
                        </a:spcAft>
                      </a:pPr>
                      <a:r>
                        <a:rPr lang="en-GB" sz="2000" b="1">
                          <a:solidFill>
                            <a:schemeClr val="bg1"/>
                          </a:solidFill>
                          <a:effectLst/>
                          <a:latin typeface="+mj-lt"/>
                          <a:ea typeface="Times New Roman" panose="02020603050405020304"/>
                          <a:cs typeface="Times New Roman" panose="02020603050405020304"/>
                        </a:rPr>
                        <a:t>Invalid</a:t>
                      </a:r>
                      <a:br>
                        <a:rPr lang="en-GB" sz="2000" b="1">
                          <a:solidFill>
                            <a:schemeClr val="bg1"/>
                          </a:solidFill>
                          <a:effectLst/>
                          <a:latin typeface="+mj-lt"/>
                          <a:ea typeface="Times New Roman" panose="02020603050405020304"/>
                          <a:cs typeface="Times New Roman" panose="02020603050405020304"/>
                        </a:rPr>
                      </a:br>
                      <a:r>
                        <a:rPr lang="en-GB" sz="2000" b="1">
                          <a:solidFill>
                            <a:schemeClr val="bg1"/>
                          </a:solidFill>
                          <a:effectLst/>
                          <a:latin typeface="+mj-lt"/>
                          <a:ea typeface="Times New Roman" panose="02020603050405020304"/>
                          <a:cs typeface="Times New Roman" panose="02020603050405020304"/>
                        </a:rPr>
                        <a:t>Boundary</a:t>
                      </a:r>
                      <a:endParaRPr lang="en-US" sz="2000">
                        <a:solidFill>
                          <a:schemeClr val="bg1"/>
                        </a:solidFill>
                        <a:effectLst/>
                        <a:latin typeface="+mj-lt"/>
                        <a:ea typeface="Times New Roman" panose="02020603050405020304"/>
                        <a:cs typeface="Times New Roman" panose="02020603050405020304"/>
                      </a:endParaRPr>
                    </a:p>
                  </a:txBody>
                  <a:tcPr marL="68580" marR="68580" marT="0" marB="0"/>
                </a:tc>
              </a:tr>
              <a:tr h="340687">
                <a:tc rowSpan="5">
                  <a:txBody>
                    <a:bodyPr/>
                    <a:lstStyle/>
                    <a:p>
                      <a:pPr>
                        <a:spcAft>
                          <a:spcPts val="0"/>
                        </a:spcAft>
                      </a:pPr>
                      <a:r>
                        <a:rPr lang="en-GB" sz="2000" b="1">
                          <a:solidFill>
                            <a:srgbClr val="003399"/>
                          </a:solidFill>
                          <a:effectLst/>
                          <a:latin typeface="+mj-lt"/>
                          <a:ea typeface="Times New Roman" panose="02020603050405020304"/>
                          <a:cs typeface="Times New Roman" panose="02020603050405020304"/>
                        </a:rPr>
                        <a:t>Age</a:t>
                      </a:r>
                      <a:endParaRPr lang="en-US" sz="2000" b="1">
                        <a:solidFill>
                          <a:srgbClr val="003399"/>
                        </a:solidFill>
                        <a:effectLst/>
                        <a:latin typeface="+mj-lt"/>
                        <a:ea typeface="Times New Roman" panose="02020603050405020304"/>
                        <a:cs typeface="Times New Roman" panose="02020603050405020304"/>
                      </a:endParaRPr>
                    </a:p>
                  </a:txBody>
                  <a:tcPr marL="68580" marR="68580" marT="0" marB="0"/>
                </a:tc>
                <a:tc>
                  <a:txBody>
                    <a:bodyPr/>
                    <a:lstStyle/>
                    <a:p>
                      <a:r>
                        <a:rPr lang="en-US" sz="2000">
                          <a:latin typeface="+mj-lt"/>
                        </a:rPr>
                        <a:t>18 - 50</a:t>
                      </a:r>
                      <a:r>
                        <a:rPr lang="en-US" sz="2000" baseline="0">
                          <a:latin typeface="+mj-lt"/>
                        </a:rPr>
                        <a:t> </a:t>
                      </a:r>
                      <a:endParaRPr lang="en-US" sz="2000">
                        <a:latin typeface="+mj-lt"/>
                      </a:endParaRPr>
                    </a:p>
                  </a:txBody>
                  <a:tcPr marL="68580" marR="68580" marT="0" marB="0"/>
                </a:tc>
                <a:tc>
                  <a:txBody>
                    <a:bodyPr/>
                    <a:lstStyle/>
                    <a:p>
                      <a:r>
                        <a:rPr lang="en-US" sz="2000">
                          <a:latin typeface="+mj-lt"/>
                        </a:rPr>
                        <a:t>&lt; 18</a:t>
                      </a:r>
                      <a:endParaRPr lang="en-US" sz="2000">
                        <a:latin typeface="+mj-lt"/>
                      </a:endParaRPr>
                    </a:p>
                  </a:txBody>
                  <a:tcPr marL="68580" marR="68580" marT="0" marB="0"/>
                </a:tc>
                <a:tc>
                  <a:txBody>
                    <a:bodyPr/>
                    <a:lstStyle/>
                    <a:p>
                      <a:r>
                        <a:rPr lang="en-US" sz="2000">
                          <a:latin typeface="+mj-lt"/>
                        </a:rPr>
                        <a:t>18</a:t>
                      </a:r>
                      <a:endParaRPr lang="en-US" sz="2000">
                        <a:latin typeface="+mj-lt"/>
                      </a:endParaRPr>
                    </a:p>
                  </a:txBody>
                  <a:tcPr marL="68580" marR="68580" marT="0" marB="0"/>
                </a:tc>
                <a:tc>
                  <a:txBody>
                    <a:bodyPr/>
                    <a:lstStyle/>
                    <a:p>
                      <a:r>
                        <a:rPr lang="en-US" sz="2000">
                          <a:latin typeface="+mj-lt"/>
                        </a:rPr>
                        <a:t>17</a:t>
                      </a:r>
                      <a:endParaRPr lang="en-US" sz="2000">
                        <a:latin typeface="+mj-lt"/>
                      </a:endParaRPr>
                    </a:p>
                  </a:txBody>
                  <a:tcPr marL="68580" marR="68580" marT="0" marB="0"/>
                </a:tc>
              </a:tr>
              <a:tr h="353591">
                <a:tc vMerge="1">
                  <a:tcPr/>
                </a:tc>
                <a:tc>
                  <a:txBody>
                    <a:bodyPr/>
                    <a:lstStyle/>
                    <a:p>
                      <a:endParaRPr lang="en-US" sz="2000">
                        <a:latin typeface="+mj-lt"/>
                      </a:endParaRPr>
                    </a:p>
                  </a:txBody>
                  <a:tcPr/>
                </a:tc>
                <a:tc>
                  <a:txBody>
                    <a:bodyPr/>
                    <a:lstStyle/>
                    <a:p>
                      <a:r>
                        <a:rPr lang="en-US" sz="2000">
                          <a:latin typeface="+mj-lt"/>
                        </a:rPr>
                        <a:t>&gt; 50</a:t>
                      </a:r>
                      <a:endParaRPr lang="en-US" sz="2000">
                        <a:latin typeface="+mj-lt"/>
                      </a:endParaRPr>
                    </a:p>
                  </a:txBody>
                  <a:tcPr/>
                </a:tc>
                <a:tc>
                  <a:txBody>
                    <a:bodyPr/>
                    <a:lstStyle/>
                    <a:p>
                      <a:r>
                        <a:rPr lang="en-US" sz="2000">
                          <a:latin typeface="+mj-lt"/>
                        </a:rPr>
                        <a:t>50</a:t>
                      </a:r>
                      <a:endParaRPr lang="en-US" sz="2000">
                        <a:latin typeface="+mj-lt"/>
                      </a:endParaRPr>
                    </a:p>
                  </a:txBody>
                  <a:tcPr/>
                </a:tc>
                <a:tc>
                  <a:txBody>
                    <a:bodyPr/>
                    <a:lstStyle/>
                    <a:p>
                      <a:r>
                        <a:rPr lang="en-US" sz="2000" dirty="0">
                          <a:latin typeface="+mj-lt"/>
                        </a:rPr>
                        <a:t>51</a:t>
                      </a:r>
                      <a:endParaRPr lang="en-US" sz="2000" dirty="0">
                        <a:latin typeface="+mj-lt"/>
                      </a:endParaRPr>
                    </a:p>
                  </a:txBody>
                  <a:tcPr/>
                </a:tc>
              </a:tr>
              <a:tr h="353591">
                <a:tc vMerge="1">
                  <a:tcPr/>
                </a:tc>
                <a:tc>
                  <a:txBody>
                    <a:bodyPr/>
                    <a:lstStyle/>
                    <a:p>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Số thực</a:t>
                      </a:r>
                      <a:endParaRPr lang="en-US" sz="2000">
                        <a:latin typeface="+mj-lt"/>
                      </a:endParaRPr>
                    </a:p>
                  </a:txBody>
                  <a:tcPr/>
                </a:tc>
                <a:tc>
                  <a:txBody>
                    <a:bodyPr/>
                    <a:lstStyle/>
                    <a:p>
                      <a:endParaRPr lang="en-US" sz="2000">
                        <a:latin typeface="+mj-lt"/>
                      </a:endParaRPr>
                    </a:p>
                  </a:txBody>
                  <a:tcPr/>
                </a:tc>
                <a:tc>
                  <a:txBody>
                    <a:bodyPr/>
                    <a:lstStyle/>
                    <a:p>
                      <a:endParaRPr lang="en-US" sz="2000">
                        <a:latin typeface="+mj-lt"/>
                      </a:endParaRPr>
                    </a:p>
                  </a:txBody>
                  <a:tcPr/>
                </a:tc>
              </a:tr>
              <a:tr h="353591">
                <a:tc vMerge="1">
                  <a:tcPr marL="68580" marR="68580" marT="0" marB="0"/>
                </a:tc>
                <a:tc>
                  <a:txBody>
                    <a:bodyPr/>
                    <a:lstStyle/>
                    <a:p>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Không</a:t>
                      </a:r>
                      <a:r>
                        <a:rPr lang="en-US" sz="2000" baseline="0">
                          <a:latin typeface="+mj-lt"/>
                        </a:rPr>
                        <a:t> là kí tự số</a:t>
                      </a:r>
                      <a:endParaRPr lang="en-US" sz="2000">
                        <a:latin typeface="+mj-lt"/>
                      </a:endParaRPr>
                    </a:p>
                  </a:txBody>
                  <a:tcPr/>
                </a:tc>
                <a:tc>
                  <a:txBody>
                    <a:bodyPr/>
                    <a:lstStyle/>
                    <a:p>
                      <a:endParaRPr lang="en-US" sz="2000">
                        <a:latin typeface="+mj-lt"/>
                      </a:endParaRPr>
                    </a:p>
                  </a:txBody>
                  <a:tcPr/>
                </a:tc>
                <a:tc>
                  <a:txBody>
                    <a:bodyPr/>
                    <a:lstStyle/>
                    <a:p>
                      <a:endParaRPr lang="en-US" sz="2000">
                        <a:latin typeface="+mj-lt"/>
                      </a:endParaRPr>
                    </a:p>
                  </a:txBody>
                  <a:tcPr/>
                </a:tc>
              </a:tr>
              <a:tr h="353591">
                <a:tc vMerge="1">
                  <a:tcPr marL="68580" marR="68580" marT="0" marB="0"/>
                </a:tc>
                <a:tc>
                  <a:txBody>
                    <a:bodyPr/>
                    <a:lstStyle/>
                    <a:p>
                      <a:endParaRPr lang="en-US" sz="2000">
                        <a:latin typeface="+mj-lt"/>
                      </a:endParaRPr>
                    </a:p>
                  </a:txBody>
                  <a:tcPr/>
                </a:tc>
                <a:tc>
                  <a:txBody>
                    <a:bodyPr/>
                    <a:lstStyle/>
                    <a:p>
                      <a:r>
                        <a:rPr lang="en-US" sz="2000">
                          <a:latin typeface="+mj-lt"/>
                        </a:rPr>
                        <a:t>Rỗng</a:t>
                      </a:r>
                      <a:endParaRPr lang="en-US" sz="2000">
                        <a:latin typeface="+mj-lt"/>
                      </a:endParaRPr>
                    </a:p>
                  </a:txBody>
                  <a:tcPr/>
                </a:tc>
                <a:tc>
                  <a:txBody>
                    <a:bodyPr/>
                    <a:lstStyle/>
                    <a:p>
                      <a:endParaRPr lang="en-US" sz="2000">
                        <a:latin typeface="+mj-lt"/>
                      </a:endParaRPr>
                    </a:p>
                  </a:txBody>
                  <a:tcPr/>
                </a:tc>
                <a:tc>
                  <a:txBody>
                    <a:bodyPr/>
                    <a:lstStyle/>
                    <a:p>
                      <a:endParaRPr lang="en-US" sz="2000" dirty="0">
                        <a:latin typeface="+mj-lt"/>
                      </a:endParaRPr>
                    </a:p>
                  </a:txBody>
                  <a:tcPr/>
                </a:tc>
              </a:tr>
            </a:tbl>
          </a:graphicData>
        </a:graphic>
      </p:graphicFrame>
      <p:sp>
        <p:nvSpPr>
          <p:cNvPr id="30" name="Rectangle 13"/>
          <p:cNvSpPr>
            <a:spLocks noChangeArrowheads="1"/>
          </p:cNvSpPr>
          <p:nvPr/>
        </p:nvSpPr>
        <p:spPr bwMode="auto">
          <a:xfrm>
            <a:off x="3676321" y="3052205"/>
            <a:ext cx="362279" cy="3005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b="1">
                <a:solidFill>
                  <a:prstClr val="black"/>
                </a:solidFill>
                <a:latin typeface="Calibri" panose="020F0502020204030204"/>
              </a:rPr>
              <a:t>17</a:t>
            </a:r>
            <a:endParaRPr lang="en-GB" b="1">
              <a:solidFill>
                <a:prstClr val="black"/>
              </a:solidFill>
              <a:latin typeface="Calibri" panose="020F0502020204030204"/>
            </a:endParaRPr>
          </a:p>
        </p:txBody>
      </p:sp>
      <p:sp>
        <p:nvSpPr>
          <p:cNvPr id="31" name="Rectangle 14"/>
          <p:cNvSpPr>
            <a:spLocks noChangeArrowheads="1"/>
          </p:cNvSpPr>
          <p:nvPr/>
        </p:nvSpPr>
        <p:spPr bwMode="auto">
          <a:xfrm>
            <a:off x="6760212" y="3048000"/>
            <a:ext cx="362279" cy="3005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b="1">
                <a:solidFill>
                  <a:prstClr val="black"/>
                </a:solidFill>
                <a:latin typeface="Calibri" panose="020F0502020204030204"/>
              </a:rPr>
              <a:t>51</a:t>
            </a:r>
            <a:endParaRPr lang="en-GB" b="1">
              <a:solidFill>
                <a:prstClr val="black"/>
              </a:solidFill>
              <a:latin typeface="Calibri" panose="020F0502020204030204"/>
            </a:endParaRPr>
          </a:p>
        </p:txBody>
      </p:sp>
      <p:sp>
        <p:nvSpPr>
          <p:cNvPr id="14" name="Slide Number Placeholder 1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
        <p:nvSpPr>
          <p:cNvPr id="28" name="Text Box 18"/>
          <p:cNvSpPr txBox="1">
            <a:spLocks noChangeArrowheads="1"/>
          </p:cNvSpPr>
          <p:nvPr/>
        </p:nvSpPr>
        <p:spPr bwMode="auto">
          <a:xfrm>
            <a:off x="1447800" y="3634876"/>
            <a:ext cx="14143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Calibri" panose="020F0502020204030204"/>
              </a:rPr>
              <a:t>integer</a:t>
            </a:r>
            <a:endParaRPr lang="en-GB" sz="2000" b="1">
              <a:solidFill>
                <a:srgbClr val="003399"/>
              </a:solidFill>
              <a:latin typeface="Calibri" panose="020F0502020204030204"/>
            </a:endParaRPr>
          </a:p>
        </p:txBody>
      </p:sp>
      <p:sp>
        <p:nvSpPr>
          <p:cNvPr id="32" name="Oval 21"/>
          <p:cNvSpPr>
            <a:spLocks noChangeArrowheads="1"/>
          </p:cNvSpPr>
          <p:nvPr/>
        </p:nvSpPr>
        <p:spPr bwMode="auto">
          <a:xfrm>
            <a:off x="1037667" y="3420219"/>
            <a:ext cx="4683369" cy="799705"/>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prstClr val="black"/>
              </a:solidFill>
            </a:endParaRPr>
          </a:p>
        </p:txBody>
      </p:sp>
      <p:sp>
        <p:nvSpPr>
          <p:cNvPr id="33" name="Text Box 16"/>
          <p:cNvSpPr txBox="1">
            <a:spLocks noChangeArrowheads="1"/>
          </p:cNvSpPr>
          <p:nvPr/>
        </p:nvSpPr>
        <p:spPr bwMode="auto">
          <a:xfrm>
            <a:off x="3711219" y="3638490"/>
            <a:ext cx="1853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Calibri" panose="020F0502020204030204"/>
              </a:rPr>
              <a:t>non-numeric</a:t>
            </a:r>
            <a:endParaRPr lang="en-GB" sz="2000" b="1">
              <a:solidFill>
                <a:srgbClr val="003399"/>
              </a:solidFill>
              <a:latin typeface="Calibri" panose="020F0502020204030204"/>
            </a:endParaRPr>
          </a:p>
        </p:txBody>
      </p:sp>
      <p:cxnSp>
        <p:nvCxnSpPr>
          <p:cNvPr id="34" name="Straight Connector 33"/>
          <p:cNvCxnSpPr/>
          <p:nvPr/>
        </p:nvCxnSpPr>
        <p:spPr>
          <a:xfrm>
            <a:off x="2431981" y="3496419"/>
            <a:ext cx="0" cy="677024"/>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 Box 18"/>
          <p:cNvSpPr txBox="1">
            <a:spLocks noChangeArrowheads="1"/>
          </p:cNvSpPr>
          <p:nvPr/>
        </p:nvSpPr>
        <p:spPr bwMode="auto">
          <a:xfrm>
            <a:off x="2446865" y="3530025"/>
            <a:ext cx="14143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GB" sz="2000" b="1" dirty="0">
                <a:solidFill>
                  <a:srgbClr val="003399"/>
                </a:solidFill>
                <a:latin typeface="Calibri" panose="020F0502020204030204"/>
              </a:rPr>
              <a:t>not</a:t>
            </a:r>
            <a:endParaRPr lang="en-GB" sz="2000" b="1" dirty="0">
              <a:solidFill>
                <a:srgbClr val="003399"/>
              </a:solidFill>
              <a:latin typeface="Calibri" panose="020F0502020204030204"/>
            </a:endParaRPr>
          </a:p>
          <a:p>
            <a:pPr>
              <a:lnSpc>
                <a:spcPct val="80000"/>
              </a:lnSpc>
            </a:pPr>
            <a:r>
              <a:rPr lang="en-GB" sz="2000" b="1" dirty="0">
                <a:solidFill>
                  <a:srgbClr val="003399"/>
                </a:solidFill>
                <a:latin typeface="Calibri" panose="020F0502020204030204"/>
              </a:rPr>
              <a:t>integer</a:t>
            </a:r>
            <a:endParaRPr lang="en-GB" sz="2000" b="1" dirty="0">
              <a:solidFill>
                <a:srgbClr val="003399"/>
              </a:solidFill>
              <a:latin typeface="Calibri" panose="020F0502020204030204"/>
            </a:endParaRPr>
          </a:p>
        </p:txBody>
      </p:sp>
      <p:sp>
        <p:nvSpPr>
          <p:cNvPr id="37" name="Oval 21"/>
          <p:cNvSpPr>
            <a:spLocks noChangeArrowheads="1"/>
          </p:cNvSpPr>
          <p:nvPr/>
        </p:nvSpPr>
        <p:spPr bwMode="auto">
          <a:xfrm>
            <a:off x="1072836" y="3496419"/>
            <a:ext cx="2615710" cy="677024"/>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prstClr val="black"/>
              </a:solidFill>
              <a:latin typeface="Calibri" panose="020F0502020204030204"/>
            </a:endParaRPr>
          </a:p>
        </p:txBody>
      </p:sp>
      <p:sp>
        <p:nvSpPr>
          <p:cNvPr id="38" name="Oval 37"/>
          <p:cNvSpPr/>
          <p:nvPr/>
        </p:nvSpPr>
        <p:spPr>
          <a:xfrm>
            <a:off x="5873436" y="3371007"/>
            <a:ext cx="3012831" cy="830875"/>
          </a:xfrm>
          <a:prstGeom prst="ellipse">
            <a:avLst/>
          </a:prstGeom>
          <a:noFill/>
          <a:ln w="28575">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prstClr val="black"/>
              </a:solidFill>
            </a:endParaRPr>
          </a:p>
        </p:txBody>
      </p:sp>
      <p:cxnSp>
        <p:nvCxnSpPr>
          <p:cNvPr id="39" name="Straight Connector 38"/>
          <p:cNvCxnSpPr>
            <a:stCxn id="38" idx="0"/>
            <a:endCxn id="38" idx="4"/>
          </p:cNvCxnSpPr>
          <p:nvPr/>
        </p:nvCxnSpPr>
        <p:spPr>
          <a:xfrm>
            <a:off x="7379852" y="3371007"/>
            <a:ext cx="0" cy="830875"/>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248400" y="3669990"/>
            <a:ext cx="1066800" cy="29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3399"/>
                </a:solidFill>
                <a:latin typeface="Calibri" panose="020F0502020204030204"/>
              </a:rPr>
              <a:t>no input</a:t>
            </a:r>
            <a:endParaRPr lang="en-US" sz="2000" b="1">
              <a:solidFill>
                <a:srgbClr val="003399"/>
              </a:solidFill>
              <a:latin typeface="Calibri" panose="020F0502020204030204"/>
            </a:endParaRPr>
          </a:p>
        </p:txBody>
      </p:sp>
      <p:sp>
        <p:nvSpPr>
          <p:cNvPr id="41" name="Rectangle 40"/>
          <p:cNvSpPr/>
          <p:nvPr/>
        </p:nvSpPr>
        <p:spPr>
          <a:xfrm>
            <a:off x="7467600" y="3688726"/>
            <a:ext cx="1066800" cy="29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3399"/>
                </a:solidFill>
                <a:latin typeface="Calibri" panose="020F0502020204030204"/>
              </a:rPr>
              <a:t>input</a:t>
            </a:r>
            <a:endParaRPr lang="en-US" sz="2000" b="1">
              <a:solidFill>
                <a:srgbClr val="003399"/>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test case (for Age)</a:t>
            </a:r>
            <a:endParaRPr lang="en-US" dirty="0"/>
          </a:p>
        </p:txBody>
      </p:sp>
      <p:graphicFrame>
        <p:nvGraphicFramePr>
          <p:cNvPr id="4" name="Content Placeholder 3"/>
          <p:cNvGraphicFramePr>
            <a:graphicFrameLocks noGrp="1"/>
          </p:cNvGraphicFramePr>
          <p:nvPr>
            <p:ph idx="1"/>
          </p:nvPr>
        </p:nvGraphicFramePr>
        <p:xfrm>
          <a:off x="381000" y="1828800"/>
          <a:ext cx="8458199" cy="4439920"/>
        </p:xfrm>
        <a:graphic>
          <a:graphicData uri="http://schemas.openxmlformats.org/drawingml/2006/table">
            <a:tbl>
              <a:tblPr firstRow="1" bandRow="1">
                <a:tableStyleId>{5C22544A-7EE6-4342-B048-85BDC9FD1C3A}</a:tableStyleId>
              </a:tblPr>
              <a:tblGrid>
                <a:gridCol w="449903"/>
                <a:gridCol w="2902896"/>
                <a:gridCol w="1447801"/>
                <a:gridCol w="914400"/>
                <a:gridCol w="2743199"/>
              </a:tblGrid>
              <a:tr h="320040">
                <a:tc rowSpan="2">
                  <a:txBody>
                    <a:bodyPr/>
                    <a:lstStyle/>
                    <a:p>
                      <a:pPr algn="ctr"/>
                      <a:r>
                        <a:rPr lang="en-US" sz="1800"/>
                        <a:t>#</a:t>
                      </a:r>
                      <a:endParaRPr lang="en-US" sz="1800"/>
                    </a:p>
                  </a:txBody>
                  <a:tcPr/>
                </a:tc>
                <a:tc rowSpan="2">
                  <a:txBody>
                    <a:bodyPr/>
                    <a:lstStyle/>
                    <a:p>
                      <a:pPr algn="ctr"/>
                      <a:r>
                        <a:rPr lang="en-US" sz="1800"/>
                        <a:t>Test case type</a:t>
                      </a:r>
                      <a:endParaRPr lang="en-US" sz="1800"/>
                    </a:p>
                  </a:txBody>
                  <a:tcPr/>
                </a:tc>
                <a:tc gridSpan="2">
                  <a:txBody>
                    <a:bodyPr/>
                    <a:lstStyle/>
                    <a:p>
                      <a:pPr algn="ctr"/>
                      <a:r>
                        <a:rPr lang="en-US" sz="1800"/>
                        <a:t>Input</a:t>
                      </a:r>
                      <a:endParaRPr lang="en-US" sz="1800"/>
                    </a:p>
                  </a:txBody>
                  <a:tcPr/>
                </a:tc>
                <a:tc hMerge="1">
                  <a:tcPr/>
                </a:tc>
                <a:tc rowSpan="2">
                  <a:txBody>
                    <a:bodyPr/>
                    <a:lstStyle/>
                    <a:p>
                      <a:pPr algn="ctr"/>
                      <a:r>
                        <a:rPr lang="en-US" sz="1800"/>
                        <a:t>Expected</a:t>
                      </a:r>
                      <a:r>
                        <a:rPr lang="en-US" sz="1800" baseline="0"/>
                        <a:t> </a:t>
                      </a:r>
                      <a:endParaRPr lang="en-US" sz="1800" baseline="0"/>
                    </a:p>
                    <a:p>
                      <a:pPr algn="ctr"/>
                      <a:r>
                        <a:rPr lang="en-US" sz="1800" baseline="0"/>
                        <a:t>result</a:t>
                      </a:r>
                      <a:endParaRPr lang="en-US" sz="1800"/>
                    </a:p>
                  </a:txBody>
                  <a:tcPr/>
                </a:tc>
              </a:tr>
              <a:tr h="320040">
                <a:tc vMerge="1">
                  <a:tcPr/>
                </a:tc>
                <a:tc vMerge="1">
                  <a:tcPr/>
                </a:tc>
                <a:tc>
                  <a:txBody>
                    <a:bodyPr/>
                    <a:lstStyle/>
                    <a:p>
                      <a:pPr algn="ctr"/>
                      <a:r>
                        <a:rPr lang="en-US" sz="1800" b="1">
                          <a:solidFill>
                            <a:schemeClr val="bg1"/>
                          </a:solidFill>
                        </a:rPr>
                        <a:t>Name</a:t>
                      </a:r>
                      <a:endParaRPr lang="en-US" sz="1800" b="1">
                        <a:solidFill>
                          <a:schemeClr val="bg1"/>
                        </a:solidFill>
                      </a:endParaRPr>
                    </a:p>
                  </a:txBody>
                  <a:tcPr>
                    <a:solidFill>
                      <a:schemeClr val="accent1"/>
                    </a:solidFill>
                  </a:tcPr>
                </a:tc>
                <a:tc>
                  <a:txBody>
                    <a:bodyPr/>
                    <a:lstStyle/>
                    <a:p>
                      <a:pPr algn="ctr"/>
                      <a:r>
                        <a:rPr lang="en-US" sz="1800" b="1">
                          <a:solidFill>
                            <a:schemeClr val="bg1"/>
                          </a:solidFill>
                        </a:rPr>
                        <a:t>Age</a:t>
                      </a:r>
                      <a:endParaRPr lang="en-US" sz="1800" b="1">
                        <a:solidFill>
                          <a:schemeClr val="bg1"/>
                        </a:solidFill>
                      </a:endParaRPr>
                    </a:p>
                  </a:txBody>
                  <a:tcPr>
                    <a:solidFill>
                      <a:schemeClr val="accent1"/>
                    </a:solidFill>
                  </a:tcPr>
                </a:tc>
                <a:tc vMerge="1">
                  <a:tcPr/>
                </a:tc>
              </a:tr>
              <a:tr h="370840">
                <a:tc>
                  <a:txBody>
                    <a:bodyPr/>
                    <a:lstStyle/>
                    <a:p>
                      <a:r>
                        <a:rPr lang="en-US" sz="1800"/>
                        <a:t>1</a:t>
                      </a:r>
                      <a:endParaRPr lang="en-US" sz="1800"/>
                    </a:p>
                  </a:txBody>
                  <a:tcPr/>
                </a:tc>
                <a:tc>
                  <a:txBody>
                    <a:bodyPr/>
                    <a:lstStyle/>
                    <a:p>
                      <a:r>
                        <a:rPr lang="en-US" sz="1800"/>
                        <a:t>Valid partition cho Age</a:t>
                      </a:r>
                      <a:endParaRPr lang="en-US" sz="1800"/>
                    </a:p>
                  </a:txBody>
                  <a:tcPr/>
                </a:tc>
                <a:tc>
                  <a:txBody>
                    <a:bodyPr/>
                    <a:lstStyle/>
                    <a:p>
                      <a:r>
                        <a:rPr lang="en-US" sz="1800"/>
                        <a:t>Nguyen</a:t>
                      </a:r>
                      <a:r>
                        <a:rPr lang="en-US" sz="1800" baseline="0"/>
                        <a:t> An</a:t>
                      </a:r>
                      <a:endParaRPr lang="en-US" sz="1800"/>
                    </a:p>
                  </a:txBody>
                  <a:tcPr/>
                </a:tc>
                <a:tc>
                  <a:txBody>
                    <a:bodyPr/>
                    <a:lstStyle/>
                    <a:p>
                      <a:pPr algn="r"/>
                      <a:r>
                        <a:rPr lang="en-US" sz="1800"/>
                        <a:t>30</a:t>
                      </a:r>
                      <a:endParaRPr lang="en-US" sz="1800"/>
                    </a:p>
                  </a:txBody>
                  <a:tcPr/>
                </a:tc>
                <a:tc>
                  <a:txBody>
                    <a:bodyPr/>
                    <a:lstStyle/>
                    <a:p>
                      <a:r>
                        <a:rPr lang="en-US" sz="1800"/>
                        <a:t>(tìm</a:t>
                      </a:r>
                      <a:r>
                        <a:rPr lang="en-US" sz="1800" baseline="0"/>
                        <a:t> trong đặc tả)</a:t>
                      </a:r>
                      <a:endParaRPr lang="en-US" sz="1800"/>
                    </a:p>
                  </a:txBody>
                  <a:tcPr/>
                </a:tc>
              </a:tr>
              <a:tr h="370840">
                <a:tc>
                  <a:txBody>
                    <a:bodyPr/>
                    <a:lstStyle/>
                    <a:p>
                      <a:r>
                        <a:rPr lang="en-US" sz="1800"/>
                        <a:t>2</a:t>
                      </a:r>
                      <a:endParaRPr lang="en-US" sz="1800"/>
                    </a:p>
                  </a:txBody>
                  <a:tcPr/>
                </a:tc>
                <a:tc rowSpan="5">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Invalid partition cho Age</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Nguyen</a:t>
                      </a:r>
                      <a:r>
                        <a:rPr lang="en-US" sz="1800" baseline="0"/>
                        <a:t> An</a:t>
                      </a:r>
                      <a:endParaRPr lang="en-US" sz="1800"/>
                    </a:p>
                  </a:txBody>
                  <a:tcPr/>
                </a:tc>
                <a:tc>
                  <a:txBody>
                    <a:bodyPr/>
                    <a:lstStyle/>
                    <a:p>
                      <a:pPr algn="r"/>
                      <a:r>
                        <a:rPr lang="en-US" sz="1800"/>
                        <a:t>15</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“Lỗi:</a:t>
                      </a:r>
                      <a:r>
                        <a:rPr lang="en-US" sz="1800" baseline="0"/>
                        <a:t> nhập Age </a:t>
                      </a:r>
                      <a:r>
                        <a:rPr lang="en-US" sz="1800"/>
                        <a:t>&lt;18</a:t>
                      </a:r>
                      <a:r>
                        <a:rPr lang="en-US" sz="1800" baseline="0"/>
                        <a:t>”</a:t>
                      </a:r>
                      <a:endParaRPr lang="en-US" sz="1800"/>
                    </a:p>
                  </a:txBody>
                  <a:tcPr/>
                </a:tc>
              </a:tr>
              <a:tr h="370840">
                <a:tc>
                  <a:txBody>
                    <a:bodyPr/>
                    <a:lstStyle/>
                    <a:p>
                      <a:r>
                        <a:rPr lang="en-US" sz="1800"/>
                        <a:t>3</a:t>
                      </a:r>
                      <a:endParaRPr lang="en-US" sz="180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Nguyen</a:t>
                      </a:r>
                      <a:r>
                        <a:rPr lang="en-US" sz="1800" baseline="0"/>
                        <a:t> An</a:t>
                      </a:r>
                      <a:endParaRPr lang="en-US" sz="1800"/>
                    </a:p>
                  </a:txBody>
                  <a:tcPr/>
                </a:tc>
                <a:tc>
                  <a:txBody>
                    <a:bodyPr/>
                    <a:lstStyle/>
                    <a:p>
                      <a:pPr algn="r"/>
                      <a:r>
                        <a:rPr lang="en-US" sz="1800"/>
                        <a:t>60</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t>“</a:t>
                      </a:r>
                      <a:r>
                        <a:rPr lang="en-US" sz="1800" dirty="0" err="1"/>
                        <a:t>Lỗi</a:t>
                      </a:r>
                      <a:r>
                        <a:rPr lang="en-US" sz="1800" dirty="0"/>
                        <a:t>:</a:t>
                      </a:r>
                      <a:r>
                        <a:rPr lang="en-US" sz="1800" baseline="0" dirty="0"/>
                        <a:t> </a:t>
                      </a:r>
                      <a:r>
                        <a:rPr lang="en-US" sz="1800" baseline="0" dirty="0" err="1"/>
                        <a:t>nhập</a:t>
                      </a:r>
                      <a:r>
                        <a:rPr lang="en-US" sz="1800" baseline="0" dirty="0"/>
                        <a:t> Age &gt;50”</a:t>
                      </a:r>
                      <a:endParaRPr lang="en-US" sz="1800" dirty="0"/>
                    </a:p>
                  </a:txBody>
                  <a:tcPr/>
                </a:tc>
              </a:tr>
              <a:tr h="370840">
                <a:tc>
                  <a:txBody>
                    <a:bodyPr/>
                    <a:lstStyle/>
                    <a:p>
                      <a:r>
                        <a:rPr lang="en-US" sz="1800"/>
                        <a:t>4</a:t>
                      </a:r>
                      <a:endParaRPr lang="en-US" sz="180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Nguyen</a:t>
                      </a:r>
                      <a:r>
                        <a:rPr lang="en-US" sz="1800" baseline="0"/>
                        <a:t> An</a:t>
                      </a:r>
                      <a:endParaRPr lang="en-US" sz="1800"/>
                    </a:p>
                  </a:txBody>
                  <a:tcPr/>
                </a:tc>
                <a:tc>
                  <a:txBody>
                    <a:bodyPr/>
                    <a:lstStyle/>
                    <a:p>
                      <a:pPr algn="r"/>
                      <a:r>
                        <a:rPr lang="en-US" sz="1800"/>
                        <a:t>20.5</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“Lỗi:</a:t>
                      </a:r>
                      <a:r>
                        <a:rPr lang="en-US" sz="1800" baseline="0"/>
                        <a:t> </a:t>
                      </a:r>
                      <a:r>
                        <a:rPr lang="en-US" sz="1800"/>
                        <a:t>Age là số thực</a:t>
                      </a:r>
                      <a:r>
                        <a:rPr lang="en-US" sz="1800" baseline="0"/>
                        <a:t>”</a:t>
                      </a:r>
                      <a:endParaRPr lang="en-US" sz="1800"/>
                    </a:p>
                  </a:txBody>
                  <a:tcPr/>
                </a:tc>
              </a:tr>
              <a:tr h="370840">
                <a:tc>
                  <a:txBody>
                    <a:bodyPr/>
                    <a:lstStyle/>
                    <a:p>
                      <a:r>
                        <a:rPr lang="en-US" sz="1800"/>
                        <a:t>5</a:t>
                      </a:r>
                      <a:endParaRPr lang="en-US" sz="180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Nguyen</a:t>
                      </a:r>
                      <a:r>
                        <a:rPr lang="en-US" sz="1800" baseline="0"/>
                        <a:t> An</a:t>
                      </a:r>
                      <a:endParaRPr lang="en-US" sz="1800"/>
                    </a:p>
                  </a:txBody>
                  <a:tcPr/>
                </a:tc>
                <a:tc>
                  <a:txBody>
                    <a:bodyPr/>
                    <a:lstStyle/>
                    <a:p>
                      <a:pPr algn="r"/>
                      <a:r>
                        <a:rPr lang="en-US" sz="1800"/>
                        <a:t>ab</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“Lỗi:</a:t>
                      </a:r>
                      <a:r>
                        <a:rPr lang="en-US" sz="1800" baseline="0"/>
                        <a:t> </a:t>
                      </a:r>
                      <a:r>
                        <a:rPr lang="en-US" sz="1800"/>
                        <a:t>Age không</a:t>
                      </a:r>
                      <a:r>
                        <a:rPr lang="en-US" sz="1800" baseline="0"/>
                        <a:t> là số”</a:t>
                      </a:r>
                      <a:endParaRPr lang="en-US" sz="1800"/>
                    </a:p>
                  </a:txBody>
                  <a:tcPr/>
                </a:tc>
              </a:tr>
              <a:tr h="370840">
                <a:tc>
                  <a:txBody>
                    <a:bodyPr/>
                    <a:lstStyle/>
                    <a:p>
                      <a:r>
                        <a:rPr lang="en-US" sz="1800"/>
                        <a:t>6</a:t>
                      </a:r>
                      <a:endParaRPr lang="en-US" sz="1800"/>
                    </a:p>
                  </a:txBody>
                  <a:tcPr/>
                </a:tc>
                <a:tc vMerge="1">
                  <a:tcPr/>
                </a:tc>
                <a:tc>
                  <a:txBody>
                    <a:bodyPr/>
                    <a:lstStyle/>
                    <a:p>
                      <a:r>
                        <a:rPr lang="en-US" sz="1800"/>
                        <a:t>Nguyen</a:t>
                      </a:r>
                      <a:r>
                        <a:rPr lang="en-US" sz="1800" baseline="0"/>
                        <a:t> An</a:t>
                      </a:r>
                      <a:endParaRPr lang="en-US" sz="1800"/>
                    </a:p>
                  </a:txBody>
                  <a:tcPr/>
                </a:tc>
                <a:tc>
                  <a:txBody>
                    <a:bodyPr/>
                    <a:lstStyle/>
                    <a:p>
                      <a:pPr algn="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“Lỗi:</a:t>
                      </a:r>
                      <a:r>
                        <a:rPr lang="en-US" sz="1800" baseline="0"/>
                        <a:t> </a:t>
                      </a:r>
                      <a:r>
                        <a:rPr lang="en-US" sz="1800"/>
                        <a:t>Age rỗng</a:t>
                      </a:r>
                      <a:r>
                        <a:rPr lang="en-US" sz="1800" baseline="0"/>
                        <a:t>”</a:t>
                      </a:r>
                      <a:endParaRPr lang="en-US" sz="1800"/>
                    </a:p>
                  </a:txBody>
                  <a:tcPr/>
                </a:tc>
              </a:tr>
              <a:tr h="370840">
                <a:tc>
                  <a:txBody>
                    <a:bodyPr/>
                    <a:lstStyle/>
                    <a:p>
                      <a:r>
                        <a:rPr lang="en-US" sz="1800"/>
                        <a:t>7</a:t>
                      </a:r>
                      <a:endParaRPr lang="en-US" sz="180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GB" sz="1800" kern="1200">
                          <a:solidFill>
                            <a:schemeClr val="dk1"/>
                          </a:solidFill>
                          <a:latin typeface="+mn-lt"/>
                          <a:ea typeface="+mn-ea"/>
                          <a:cs typeface="+mn-cs"/>
                        </a:rPr>
                        <a:t>Valid boundary </a:t>
                      </a:r>
                      <a:r>
                        <a:rPr lang="en-US" sz="1800"/>
                        <a:t>cho Age</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Nguyen</a:t>
                      </a:r>
                      <a:r>
                        <a:rPr lang="en-US" sz="1800" baseline="0"/>
                        <a:t> An</a:t>
                      </a:r>
                      <a:endParaRPr lang="en-US" sz="1800"/>
                    </a:p>
                  </a:txBody>
                  <a:tcPr/>
                </a:tc>
                <a:tc>
                  <a:txBody>
                    <a:bodyPr/>
                    <a:lstStyle/>
                    <a:p>
                      <a:pPr algn="r"/>
                      <a:r>
                        <a:rPr lang="en-US" sz="1800"/>
                        <a:t>18</a:t>
                      </a:r>
                      <a:endParaRPr lang="en-US" sz="1800"/>
                    </a:p>
                  </a:txBody>
                  <a:tcPr/>
                </a:tc>
                <a:tc>
                  <a:txBody>
                    <a:bodyPr/>
                    <a:lstStyle/>
                    <a:p>
                      <a:r>
                        <a:rPr lang="en-US" sz="1800"/>
                        <a:t>(tìm</a:t>
                      </a:r>
                      <a:r>
                        <a:rPr lang="en-US" sz="1800" baseline="0"/>
                        <a:t> trong đặc tả)</a:t>
                      </a:r>
                      <a:endParaRPr lang="en-US" sz="1800"/>
                    </a:p>
                  </a:txBody>
                  <a:tcPr/>
                </a:tc>
              </a:tr>
              <a:tr h="370840">
                <a:tc>
                  <a:txBody>
                    <a:bodyPr/>
                    <a:lstStyle/>
                    <a:p>
                      <a:r>
                        <a:rPr lang="en-US" sz="1800"/>
                        <a:t>8</a:t>
                      </a:r>
                      <a:endParaRPr lang="en-US" sz="180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Nguyen</a:t>
                      </a:r>
                      <a:r>
                        <a:rPr lang="en-US" sz="1800" baseline="0"/>
                        <a:t> An</a:t>
                      </a:r>
                      <a:endParaRPr lang="en-US" sz="1800"/>
                    </a:p>
                  </a:txBody>
                  <a:tcPr/>
                </a:tc>
                <a:tc>
                  <a:txBody>
                    <a:bodyPr/>
                    <a:lstStyle/>
                    <a:p>
                      <a:pPr algn="r"/>
                      <a:r>
                        <a:rPr lang="en-US" sz="1800"/>
                        <a:t>50</a:t>
                      </a:r>
                      <a:endParaRPr lang="en-US" sz="1800"/>
                    </a:p>
                  </a:txBody>
                  <a:tcPr/>
                </a:tc>
                <a:tc>
                  <a:txBody>
                    <a:bodyPr/>
                    <a:lstStyle/>
                    <a:p>
                      <a:r>
                        <a:rPr lang="en-US" sz="1800"/>
                        <a:t>(tìm</a:t>
                      </a:r>
                      <a:r>
                        <a:rPr lang="en-US" sz="1800" baseline="0"/>
                        <a:t> trong đặc tả)</a:t>
                      </a:r>
                      <a:endParaRPr lang="en-US" sz="1800"/>
                    </a:p>
                  </a:txBody>
                  <a:tcPr/>
                </a:tc>
              </a:tr>
              <a:tr h="370840">
                <a:tc>
                  <a:txBody>
                    <a:bodyPr/>
                    <a:lstStyle/>
                    <a:p>
                      <a:r>
                        <a:rPr lang="en-US" sz="1800"/>
                        <a:t>9</a:t>
                      </a:r>
                      <a:endParaRPr lang="en-US" sz="180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GB" sz="1800" kern="1200">
                          <a:solidFill>
                            <a:schemeClr val="dk1"/>
                          </a:solidFill>
                          <a:latin typeface="+mn-lt"/>
                          <a:ea typeface="+mn-ea"/>
                          <a:cs typeface="+mn-cs"/>
                        </a:rPr>
                        <a:t>Invalid boundary </a:t>
                      </a:r>
                      <a:r>
                        <a:rPr lang="en-US" sz="1800"/>
                        <a:t>cho Age</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Nguyen</a:t>
                      </a:r>
                      <a:r>
                        <a:rPr lang="en-US" sz="1800" baseline="0"/>
                        <a:t> An</a:t>
                      </a:r>
                      <a:endParaRPr lang="en-US" sz="1800"/>
                    </a:p>
                  </a:txBody>
                  <a:tcPr/>
                </a:tc>
                <a:tc>
                  <a:txBody>
                    <a:bodyPr/>
                    <a:lstStyle/>
                    <a:p>
                      <a:pPr algn="r"/>
                      <a:r>
                        <a:rPr lang="en-US" sz="1800"/>
                        <a:t>17</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“Lỗi:</a:t>
                      </a:r>
                      <a:r>
                        <a:rPr lang="en-US" sz="1800" baseline="0"/>
                        <a:t> nhập Age </a:t>
                      </a:r>
                      <a:r>
                        <a:rPr lang="en-US" sz="1800"/>
                        <a:t>&lt;18</a:t>
                      </a:r>
                      <a:r>
                        <a:rPr lang="en-US" sz="1800" baseline="0"/>
                        <a:t>”</a:t>
                      </a:r>
                      <a:endParaRPr lang="en-US" sz="1800"/>
                    </a:p>
                  </a:txBody>
                  <a:tcPr/>
                </a:tc>
              </a:tr>
              <a:tr h="370840">
                <a:tc>
                  <a:txBody>
                    <a:bodyPr/>
                    <a:lstStyle/>
                    <a:p>
                      <a:r>
                        <a:rPr lang="en-US" sz="1800"/>
                        <a:t>10</a:t>
                      </a:r>
                      <a:endParaRPr lang="en-US" sz="180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a:t>Nguyen</a:t>
                      </a:r>
                      <a:r>
                        <a:rPr lang="en-US" sz="1800" baseline="0"/>
                        <a:t> An</a:t>
                      </a:r>
                      <a:endParaRPr lang="en-US" sz="1800"/>
                    </a:p>
                  </a:txBody>
                  <a:tcPr/>
                </a:tc>
                <a:tc>
                  <a:txBody>
                    <a:bodyPr/>
                    <a:lstStyle/>
                    <a:p>
                      <a:pPr algn="r"/>
                      <a:r>
                        <a:rPr lang="en-US" sz="1800"/>
                        <a:t>51</a:t>
                      </a: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t>“</a:t>
                      </a:r>
                      <a:r>
                        <a:rPr lang="en-US" sz="1800" dirty="0" err="1"/>
                        <a:t>Lỗi</a:t>
                      </a:r>
                      <a:r>
                        <a:rPr lang="en-US" sz="1800" dirty="0"/>
                        <a:t>:</a:t>
                      </a:r>
                      <a:r>
                        <a:rPr lang="en-US" sz="1800" baseline="0" dirty="0"/>
                        <a:t> </a:t>
                      </a:r>
                      <a:r>
                        <a:rPr lang="en-US" sz="1800" baseline="0" dirty="0" err="1"/>
                        <a:t>nhập</a:t>
                      </a:r>
                      <a:r>
                        <a:rPr lang="en-US" sz="1800" baseline="0" dirty="0"/>
                        <a:t> Age &gt;50”</a:t>
                      </a:r>
                      <a:endParaRPr lang="en-US" sz="1800" dirty="0"/>
                    </a:p>
                  </a:txBody>
                  <a:tcPr/>
                </a:tc>
              </a:tr>
            </a:tbl>
          </a:graphicData>
        </a:graphic>
      </p:graphicFrame>
      <p:sp>
        <p:nvSpPr>
          <p:cNvPr id="5" name="Slide Number Placeholder 4"/>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AutoShape 2"/>
          <p:cNvSpPr>
            <a:spLocks noChangeArrowheads="1"/>
          </p:cNvSpPr>
          <p:nvPr/>
        </p:nvSpPr>
        <p:spPr bwMode="auto">
          <a:xfrm>
            <a:off x="562708" y="1676400"/>
            <a:ext cx="6260123" cy="4343400"/>
          </a:xfrm>
          <a:prstGeom prst="roundRect">
            <a:avLst>
              <a:gd name="adj" fmla="val 5848"/>
            </a:avLst>
          </a:prstGeom>
          <a:solidFill>
            <a:schemeClr val="bg2">
              <a:lumMod val="90000"/>
            </a:schemeClr>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26308" name="Rectangle 4"/>
          <p:cNvSpPr>
            <a:spLocks noGrp="1" noChangeArrowheads="1"/>
          </p:cNvSpPr>
          <p:nvPr>
            <p:ph type="body" idx="1"/>
          </p:nvPr>
        </p:nvSpPr>
        <p:spPr>
          <a:xfrm>
            <a:off x="766396" y="1946068"/>
            <a:ext cx="5564065" cy="3737242"/>
          </a:xfrm>
          <a:solidFill>
            <a:schemeClr val="bg2">
              <a:lumMod val="90000"/>
            </a:schemeClr>
          </a:solidFill>
        </p:spPr>
        <p:txBody>
          <a:bodyPr wrap="square" lIns="63500" tIns="25400" rIns="63500" bIns="25400">
            <a:spAutoFit/>
          </a:bodyPr>
          <a:lstStyle/>
          <a:p>
            <a:pPr marL="0" indent="0" defTabSz="923925">
              <a:lnSpc>
                <a:spcPct val="88000"/>
              </a:lnSpc>
              <a:spcBef>
                <a:spcPct val="42000"/>
              </a:spcBef>
              <a:buFont typeface="Monotype Sorts" pitchFamily="2" charset="2"/>
              <a:buNone/>
            </a:pPr>
            <a:r>
              <a:rPr lang="en-GB" sz="2400" dirty="0">
                <a:solidFill>
                  <a:srgbClr val="000000"/>
                </a:solidFill>
              </a:rPr>
              <a:t>Customer Name</a:t>
            </a:r>
            <a:endParaRPr lang="en-GB" sz="2400" dirty="0">
              <a:solidFill>
                <a:srgbClr val="000000"/>
              </a:solidFill>
            </a:endParaRPr>
          </a:p>
          <a:p>
            <a:pPr marL="0" indent="0" defTabSz="923925">
              <a:lnSpc>
                <a:spcPct val="88000"/>
              </a:lnSpc>
              <a:spcBef>
                <a:spcPct val="42000"/>
              </a:spcBef>
              <a:buFont typeface="Monotype Sorts" pitchFamily="2" charset="2"/>
              <a:buNone/>
            </a:pPr>
            <a:r>
              <a:rPr lang="en-GB" sz="2400" dirty="0">
                <a:solidFill>
                  <a:srgbClr val="000000"/>
                </a:solidFill>
              </a:rPr>
              <a:t>Account number</a:t>
            </a:r>
            <a:endParaRPr lang="en-GB" sz="2400" dirty="0">
              <a:solidFill>
                <a:srgbClr val="000000"/>
              </a:solidFill>
            </a:endParaRPr>
          </a:p>
          <a:p>
            <a:pPr marL="0" indent="0" defTabSz="923925">
              <a:lnSpc>
                <a:spcPct val="88000"/>
              </a:lnSpc>
              <a:spcBef>
                <a:spcPct val="42000"/>
              </a:spcBef>
              <a:buFont typeface="Monotype Sorts" pitchFamily="2" charset="2"/>
              <a:buNone/>
            </a:pPr>
            <a:r>
              <a:rPr lang="en-GB" sz="2400" dirty="0">
                <a:solidFill>
                  <a:srgbClr val="000000"/>
                </a:solidFill>
              </a:rPr>
              <a:t>Loan amount requested</a:t>
            </a:r>
            <a:endParaRPr lang="en-GB" sz="2400" dirty="0">
              <a:solidFill>
                <a:srgbClr val="000000"/>
              </a:solidFill>
            </a:endParaRPr>
          </a:p>
          <a:p>
            <a:pPr marL="0" indent="0" defTabSz="923925">
              <a:lnSpc>
                <a:spcPct val="88000"/>
              </a:lnSpc>
              <a:spcBef>
                <a:spcPct val="42000"/>
              </a:spcBef>
              <a:buFont typeface="Monotype Sorts" pitchFamily="2" charset="2"/>
              <a:buNone/>
            </a:pPr>
            <a:r>
              <a:rPr lang="en-GB" sz="2400" dirty="0">
                <a:solidFill>
                  <a:srgbClr val="000000"/>
                </a:solidFill>
              </a:rPr>
              <a:t>Term of loan</a:t>
            </a:r>
            <a:endParaRPr lang="en-GB" sz="2400" dirty="0">
              <a:solidFill>
                <a:srgbClr val="000000"/>
              </a:solidFill>
            </a:endParaRPr>
          </a:p>
          <a:p>
            <a:pPr marL="0" indent="0" defTabSz="923925">
              <a:lnSpc>
                <a:spcPct val="88000"/>
              </a:lnSpc>
              <a:spcBef>
                <a:spcPct val="42000"/>
              </a:spcBef>
              <a:buFont typeface="Monotype Sorts" pitchFamily="2" charset="2"/>
              <a:buNone/>
            </a:pPr>
            <a:endParaRPr lang="en-GB" sz="2400" dirty="0">
              <a:solidFill>
                <a:srgbClr val="000000"/>
              </a:solidFill>
            </a:endParaRPr>
          </a:p>
          <a:p>
            <a:pPr marL="0" indent="0" defTabSz="923925">
              <a:lnSpc>
                <a:spcPct val="88000"/>
              </a:lnSpc>
              <a:spcBef>
                <a:spcPct val="42000"/>
              </a:spcBef>
              <a:buFont typeface="Monotype Sorts" pitchFamily="2" charset="2"/>
              <a:buNone/>
            </a:pPr>
            <a:r>
              <a:rPr lang="en-GB" sz="2400" b="0" dirty="0">
                <a:solidFill>
                  <a:srgbClr val="000000"/>
                </a:solidFill>
              </a:rPr>
              <a:t>Repayment:</a:t>
            </a:r>
            <a:endParaRPr lang="en-GB" sz="2400" b="0" dirty="0">
              <a:solidFill>
                <a:srgbClr val="000000"/>
              </a:solidFill>
            </a:endParaRPr>
          </a:p>
          <a:p>
            <a:pPr marL="0" indent="0" defTabSz="923925">
              <a:lnSpc>
                <a:spcPct val="88000"/>
              </a:lnSpc>
              <a:spcBef>
                <a:spcPct val="42000"/>
              </a:spcBef>
              <a:buFont typeface="Monotype Sorts" pitchFamily="2" charset="2"/>
              <a:buNone/>
            </a:pPr>
            <a:r>
              <a:rPr lang="en-GB" sz="2400" b="0" dirty="0">
                <a:solidFill>
                  <a:srgbClr val="000000"/>
                </a:solidFill>
              </a:rPr>
              <a:t>Interest rate:</a:t>
            </a:r>
            <a:endParaRPr lang="en-GB" sz="2400" b="0" dirty="0">
              <a:solidFill>
                <a:srgbClr val="000000"/>
              </a:solidFill>
            </a:endParaRPr>
          </a:p>
          <a:p>
            <a:pPr marL="0" indent="0" defTabSz="923925">
              <a:lnSpc>
                <a:spcPct val="88000"/>
              </a:lnSpc>
              <a:spcBef>
                <a:spcPct val="42000"/>
              </a:spcBef>
              <a:buFont typeface="Monotype Sorts" pitchFamily="2" charset="2"/>
              <a:buNone/>
            </a:pPr>
            <a:r>
              <a:rPr lang="en-GB" sz="2400" b="0" dirty="0">
                <a:solidFill>
                  <a:srgbClr val="000000"/>
                </a:solidFill>
              </a:rPr>
              <a:t>Total paid back:</a:t>
            </a:r>
            <a:endParaRPr lang="en-GB" sz="2400" b="0" dirty="0">
              <a:solidFill>
                <a:srgbClr val="000000"/>
              </a:solidFill>
            </a:endParaRPr>
          </a:p>
        </p:txBody>
      </p:sp>
      <p:sp>
        <p:nvSpPr>
          <p:cNvPr id="226311" name="AutoShape 7"/>
          <p:cNvSpPr/>
          <p:nvPr/>
        </p:nvSpPr>
        <p:spPr bwMode="auto">
          <a:xfrm>
            <a:off x="7174523" y="2263914"/>
            <a:ext cx="1477108" cy="769441"/>
          </a:xfrm>
          <a:prstGeom prst="accentCallout1">
            <a:avLst>
              <a:gd name="adj1" fmla="val 15065"/>
              <a:gd name="adj2" fmla="val -4764"/>
              <a:gd name="adj3" fmla="val 31171"/>
              <a:gd name="adj4" fmla="val -192560"/>
            </a:avLst>
          </a:prstGeom>
          <a:solidFill>
            <a:schemeClr val="bg2">
              <a:lumMod val="90000"/>
            </a:schemeClr>
          </a:solidFill>
          <a:ln w="57150">
            <a:solidFill>
              <a:srgbClr val="00CC66"/>
            </a:solidFill>
            <a:miter lim="800000"/>
            <a:headEnd type="none" w="sm" len="sm"/>
            <a:tailEnd type="none" w="sm" len="sm"/>
          </a:ln>
          <a:effectLst/>
        </p:spPr>
        <p:txBody>
          <a:bodyPr>
            <a:spAutoFit/>
          </a:bodyPr>
          <a:lstStyle/>
          <a:p>
            <a:r>
              <a:rPr lang="en-GB" sz="2200">
                <a:solidFill>
                  <a:srgbClr val="000000"/>
                </a:solidFill>
                <a:latin typeface="+mj-lt"/>
              </a:rPr>
              <a:t>6 digits, 1</a:t>
            </a:r>
            <a:r>
              <a:rPr lang="en-GB" sz="2200" baseline="30000">
                <a:solidFill>
                  <a:srgbClr val="000000"/>
                </a:solidFill>
                <a:latin typeface="+mj-lt"/>
              </a:rPr>
              <a:t>st</a:t>
            </a:r>
            <a:endParaRPr lang="en-GB" sz="2200">
              <a:solidFill>
                <a:srgbClr val="000000"/>
              </a:solidFill>
              <a:latin typeface="+mj-lt"/>
            </a:endParaRPr>
          </a:p>
          <a:p>
            <a:r>
              <a:rPr lang="en-GB" sz="2200">
                <a:solidFill>
                  <a:srgbClr val="000000"/>
                </a:solidFill>
                <a:latin typeface="+mj-lt"/>
              </a:rPr>
              <a:t>non-zero</a:t>
            </a:r>
            <a:endParaRPr lang="en-GB" sz="2200">
              <a:solidFill>
                <a:srgbClr val="000000"/>
              </a:solidFill>
              <a:latin typeface="+mj-lt"/>
            </a:endParaRPr>
          </a:p>
        </p:txBody>
      </p:sp>
      <p:sp>
        <p:nvSpPr>
          <p:cNvPr id="226312" name="AutoShape 8"/>
          <p:cNvSpPr/>
          <p:nvPr/>
        </p:nvSpPr>
        <p:spPr bwMode="auto">
          <a:xfrm>
            <a:off x="7174522" y="3181290"/>
            <a:ext cx="1893278" cy="430887"/>
          </a:xfrm>
          <a:prstGeom prst="accentCallout1">
            <a:avLst>
              <a:gd name="adj1" fmla="val 25176"/>
              <a:gd name="adj2" fmla="val -4000"/>
              <a:gd name="adj3" fmla="val -37178"/>
              <a:gd name="adj4" fmla="val -110460"/>
            </a:avLst>
          </a:prstGeom>
          <a:solidFill>
            <a:schemeClr val="bg2">
              <a:lumMod val="90000"/>
            </a:schemeClr>
          </a:solidFill>
          <a:ln w="57150">
            <a:solidFill>
              <a:srgbClr val="00CC66"/>
            </a:solidFill>
            <a:miter lim="800000"/>
            <a:headEnd type="none" w="sm" len="sm"/>
            <a:tailEnd type="none" w="sm" len="sm"/>
          </a:ln>
          <a:effectLst/>
        </p:spPr>
        <p:txBody>
          <a:bodyPr wrap="square">
            <a:spAutoFit/>
          </a:bodyPr>
          <a:lstStyle/>
          <a:p>
            <a:r>
              <a:rPr lang="en-GB" sz="2200">
                <a:solidFill>
                  <a:srgbClr val="000000"/>
                </a:solidFill>
                <a:latin typeface="+mj-lt"/>
              </a:rPr>
              <a:t>£500 to £9000</a:t>
            </a:r>
            <a:endParaRPr lang="en-GB" sz="2200">
              <a:solidFill>
                <a:srgbClr val="000000"/>
              </a:solidFill>
              <a:latin typeface="+mj-lt"/>
            </a:endParaRPr>
          </a:p>
        </p:txBody>
      </p:sp>
      <p:sp>
        <p:nvSpPr>
          <p:cNvPr id="226313" name="AutoShape 9"/>
          <p:cNvSpPr/>
          <p:nvPr/>
        </p:nvSpPr>
        <p:spPr bwMode="auto">
          <a:xfrm>
            <a:off x="7174523" y="3867090"/>
            <a:ext cx="1758462" cy="430887"/>
          </a:xfrm>
          <a:prstGeom prst="accentCallout1">
            <a:avLst>
              <a:gd name="adj1" fmla="val 25176"/>
              <a:gd name="adj2" fmla="val -4000"/>
              <a:gd name="adj3" fmla="val -80769"/>
              <a:gd name="adj4" fmla="val -152833"/>
            </a:avLst>
          </a:prstGeom>
          <a:solidFill>
            <a:schemeClr val="bg2">
              <a:lumMod val="90000"/>
            </a:schemeClr>
          </a:solidFill>
          <a:ln w="57150">
            <a:solidFill>
              <a:srgbClr val="00CC66"/>
            </a:solidFill>
            <a:miter lim="800000"/>
            <a:headEnd type="none" w="sm" len="sm"/>
            <a:tailEnd type="none" w="sm" len="sm"/>
          </a:ln>
          <a:effectLst/>
        </p:spPr>
        <p:txBody>
          <a:bodyPr>
            <a:spAutoFit/>
          </a:bodyPr>
          <a:lstStyle/>
          <a:p>
            <a:r>
              <a:rPr lang="en-GB" sz="2200">
                <a:solidFill>
                  <a:srgbClr val="000000"/>
                </a:solidFill>
                <a:latin typeface="+mj-lt"/>
              </a:rPr>
              <a:t>1 to 30 years</a:t>
            </a:r>
            <a:endParaRPr lang="en-GB" sz="2200">
              <a:solidFill>
                <a:srgbClr val="000000"/>
              </a:solidFill>
              <a:latin typeface="+mj-lt"/>
            </a:endParaRPr>
          </a:p>
        </p:txBody>
      </p:sp>
      <p:sp>
        <p:nvSpPr>
          <p:cNvPr id="226315" name="Text Box 11"/>
          <p:cNvSpPr txBox="1">
            <a:spLocks noChangeArrowheads="1"/>
          </p:cNvSpPr>
          <p:nvPr/>
        </p:nvSpPr>
        <p:spPr bwMode="auto">
          <a:xfrm>
            <a:off x="3376246" y="1800225"/>
            <a:ext cx="2954215" cy="409575"/>
          </a:xfrm>
          <a:prstGeom prst="rect">
            <a:avLst/>
          </a:prstGeom>
          <a:solidFill>
            <a:srgbClr val="92D050"/>
          </a:solidFill>
          <a:ln w="12700">
            <a:solidFill>
              <a:srgbClr val="4D4D4D"/>
            </a:solidFill>
            <a:miter lim="800000"/>
            <a:headEnd type="none" w="sm" len="sm"/>
            <a:tailEnd type="none" w="sm" len="sm"/>
          </a:ln>
          <a:effectLst/>
        </p:spPr>
        <p:txBody>
          <a:bodyPr>
            <a:spAutoFit/>
          </a:bodyPr>
          <a:lstStyle/>
          <a:p>
            <a:r>
              <a:rPr lang="en-GB" sz="2000"/>
              <a:t>                                                 </a:t>
            </a:r>
            <a:endParaRPr lang="en-GB" sz="2000"/>
          </a:p>
        </p:txBody>
      </p:sp>
      <p:sp>
        <p:nvSpPr>
          <p:cNvPr id="226316" name="Text Box 12"/>
          <p:cNvSpPr txBox="1">
            <a:spLocks noChangeArrowheads="1"/>
          </p:cNvSpPr>
          <p:nvPr/>
        </p:nvSpPr>
        <p:spPr bwMode="auto">
          <a:xfrm>
            <a:off x="3376246" y="2335352"/>
            <a:ext cx="955431" cy="409575"/>
          </a:xfrm>
          <a:prstGeom prst="rect">
            <a:avLst/>
          </a:prstGeom>
          <a:solidFill>
            <a:srgbClr val="92D050"/>
          </a:solidFill>
          <a:ln w="12700">
            <a:solidFill>
              <a:srgbClr val="4D4D4D"/>
            </a:solidFill>
            <a:miter lim="800000"/>
            <a:headEnd type="none" w="sm" len="sm"/>
            <a:tailEnd type="none" w="sm" len="sm"/>
          </a:ln>
          <a:effectLst/>
        </p:spPr>
        <p:txBody>
          <a:bodyPr wrap="none">
            <a:spAutoFit/>
          </a:bodyPr>
          <a:lstStyle/>
          <a:p>
            <a:r>
              <a:rPr lang="en-GB" sz="2000"/>
              <a:t>            </a:t>
            </a:r>
            <a:endParaRPr lang="en-GB" sz="2000"/>
          </a:p>
        </p:txBody>
      </p:sp>
      <p:sp>
        <p:nvSpPr>
          <p:cNvPr id="226317" name="Text Box 13"/>
          <p:cNvSpPr txBox="1">
            <a:spLocks noChangeArrowheads="1"/>
          </p:cNvSpPr>
          <p:nvPr/>
        </p:nvSpPr>
        <p:spPr bwMode="auto">
          <a:xfrm>
            <a:off x="4114800" y="2819400"/>
            <a:ext cx="1119554" cy="379412"/>
          </a:xfrm>
          <a:prstGeom prst="rect">
            <a:avLst/>
          </a:prstGeom>
          <a:solidFill>
            <a:srgbClr val="92D050"/>
          </a:solidFill>
          <a:ln w="12700">
            <a:solidFill>
              <a:srgbClr val="4D4D4D"/>
            </a:solidFill>
            <a:miter lim="800000"/>
            <a:headEnd type="none" w="sm" len="sm"/>
            <a:tailEnd type="none" w="sm" len="sm"/>
          </a:ln>
          <a:effectLst/>
        </p:spPr>
        <p:txBody>
          <a:bodyPr wrap="none">
            <a:spAutoFit/>
          </a:bodyPr>
          <a:lstStyle/>
          <a:p>
            <a:r>
              <a:rPr lang="en-GB" sz="1800"/>
              <a:t>                </a:t>
            </a:r>
            <a:endParaRPr lang="en-GB" sz="1800"/>
          </a:p>
        </p:txBody>
      </p:sp>
      <p:sp>
        <p:nvSpPr>
          <p:cNvPr id="226318" name="Text Box 14"/>
          <p:cNvSpPr txBox="1">
            <a:spLocks noChangeArrowheads="1"/>
          </p:cNvSpPr>
          <p:nvPr/>
        </p:nvSpPr>
        <p:spPr bwMode="auto">
          <a:xfrm>
            <a:off x="3376246" y="3292415"/>
            <a:ext cx="1119554" cy="379413"/>
          </a:xfrm>
          <a:prstGeom prst="rect">
            <a:avLst/>
          </a:prstGeom>
          <a:solidFill>
            <a:srgbClr val="92D050"/>
          </a:solidFill>
          <a:ln w="12700">
            <a:solidFill>
              <a:srgbClr val="4D4D4D"/>
            </a:solidFill>
            <a:miter lim="800000"/>
            <a:headEnd type="none" w="sm" len="sm"/>
            <a:tailEnd type="none" w="sm" len="sm"/>
          </a:ln>
          <a:effectLst/>
        </p:spPr>
        <p:txBody>
          <a:bodyPr wrap="none">
            <a:spAutoFit/>
          </a:bodyPr>
          <a:lstStyle/>
          <a:p>
            <a:r>
              <a:rPr lang="en-GB" sz="1800"/>
              <a:t>                </a:t>
            </a:r>
            <a:endParaRPr lang="en-GB" sz="1800"/>
          </a:p>
        </p:txBody>
      </p:sp>
      <p:sp>
        <p:nvSpPr>
          <p:cNvPr id="226320" name="Line 16"/>
          <p:cNvSpPr>
            <a:spLocks noChangeShapeType="1"/>
          </p:cNvSpPr>
          <p:nvPr/>
        </p:nvSpPr>
        <p:spPr bwMode="auto">
          <a:xfrm>
            <a:off x="703385" y="3962400"/>
            <a:ext cx="590843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1" name="AutoShape 17"/>
          <p:cNvSpPr/>
          <p:nvPr/>
        </p:nvSpPr>
        <p:spPr bwMode="auto">
          <a:xfrm>
            <a:off x="7174523" y="1647825"/>
            <a:ext cx="1477108" cy="430887"/>
          </a:xfrm>
          <a:prstGeom prst="accentCallout1">
            <a:avLst>
              <a:gd name="adj1" fmla="val 25176"/>
              <a:gd name="adj2" fmla="val -4764"/>
              <a:gd name="adj3" fmla="val 73426"/>
              <a:gd name="adj4" fmla="val -57042"/>
            </a:avLst>
          </a:prstGeom>
          <a:solidFill>
            <a:schemeClr val="bg2">
              <a:lumMod val="90000"/>
            </a:schemeClr>
          </a:solidFill>
          <a:ln w="57150">
            <a:solidFill>
              <a:srgbClr val="00CC66"/>
            </a:solidFill>
            <a:miter lim="800000"/>
            <a:headEnd type="none" w="sm" len="sm"/>
            <a:tailEnd type="none" w="sm" len="sm"/>
          </a:ln>
          <a:effectLst/>
        </p:spPr>
        <p:txBody>
          <a:bodyPr>
            <a:spAutoFit/>
          </a:bodyPr>
          <a:lstStyle/>
          <a:p>
            <a:r>
              <a:rPr lang="en-GB" sz="2200">
                <a:solidFill>
                  <a:srgbClr val="000000"/>
                </a:solidFill>
                <a:latin typeface="+mj-lt"/>
              </a:rPr>
              <a:t>2-64 chars</a:t>
            </a:r>
            <a:endParaRPr lang="en-GB" sz="2200">
              <a:solidFill>
                <a:srgbClr val="000000"/>
              </a:solidFill>
              <a:latin typeface="+mj-lt"/>
            </a:endParaRPr>
          </a:p>
        </p:txBody>
      </p:sp>
      <p:sp>
        <p:nvSpPr>
          <p:cNvPr id="21" name="Rectangle 2"/>
          <p:cNvSpPr txBox="1">
            <a:spLocks noChangeArrowheads="1"/>
          </p:cNvSpPr>
          <p:nvPr/>
        </p:nvSpPr>
        <p:spPr>
          <a:xfrm>
            <a:off x="457200" y="381000"/>
            <a:ext cx="8382000" cy="990600"/>
          </a:xfrm>
          <a:prstGeom prst="rect">
            <a:avLst/>
          </a:prstGeom>
        </p:spPr>
        <p:txBody>
          <a:bodyPr vert="horz" lIns="0" rIns="0" bIns="0" anchor="b">
            <a:normAutofit/>
          </a:bodyPr>
          <a:lstStyle>
            <a:lvl1pPr algn="l" rtl="0" eaLnBrk="1" latinLnBrk="0" hangingPunct="1">
              <a:spcBef>
                <a:spcPct val="0"/>
              </a:spcBef>
              <a:buNone/>
              <a:defRPr kumimoji="0" sz="4400" b="0" kern="1200">
                <a:ln>
                  <a:noFill/>
                </a:ln>
                <a:solidFill>
                  <a:schemeClr val="tx2"/>
                </a:solidFill>
                <a:effectLst/>
                <a:latin typeface="+mj-lt"/>
                <a:ea typeface="+mj-ea"/>
                <a:cs typeface="+mj-cs"/>
              </a:defRPr>
            </a:lvl1pPr>
          </a:lstStyle>
          <a:p>
            <a:r>
              <a:rPr lang="en-GB" dirty="0"/>
              <a:t>Exercise 1: Loan application</a:t>
            </a:r>
            <a:endParaRPr lang="en-GB"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18" name="Text Box 11"/>
          <p:cNvSpPr txBox="1">
            <a:spLocks noChangeArrowheads="1"/>
          </p:cNvSpPr>
          <p:nvPr/>
        </p:nvSpPr>
        <p:spPr bwMode="auto">
          <a:xfrm>
            <a:off x="3307373" y="4259877"/>
            <a:ext cx="2954215" cy="409575"/>
          </a:xfrm>
          <a:prstGeom prst="rect">
            <a:avLst/>
          </a:prstGeom>
          <a:blipFill>
            <a:blip r:embed="rId1"/>
            <a:tile tx="0" ty="0" sx="100000" sy="100000" flip="none" algn="tl"/>
          </a:blipFill>
          <a:ln w="12700">
            <a:solidFill>
              <a:srgbClr val="4D4D4D"/>
            </a:solidFill>
            <a:miter lim="800000"/>
            <a:headEnd type="none" w="sm" len="sm"/>
            <a:tailEnd type="none" w="sm" len="sm"/>
          </a:ln>
          <a:effectLst/>
        </p:spPr>
        <p:txBody>
          <a:bodyPr>
            <a:spAutoFit/>
          </a:bodyPr>
          <a:lstStyle/>
          <a:p>
            <a:r>
              <a:rPr lang="en-GB" sz="2000"/>
              <a:t>                                                 </a:t>
            </a:r>
            <a:endParaRPr lang="en-GB" sz="2000"/>
          </a:p>
        </p:txBody>
      </p:sp>
      <p:sp>
        <p:nvSpPr>
          <p:cNvPr id="19" name="Text Box 11"/>
          <p:cNvSpPr txBox="1">
            <a:spLocks noChangeArrowheads="1"/>
          </p:cNvSpPr>
          <p:nvPr/>
        </p:nvSpPr>
        <p:spPr bwMode="auto">
          <a:xfrm>
            <a:off x="3307373" y="4721481"/>
            <a:ext cx="2954215" cy="409575"/>
          </a:xfrm>
          <a:prstGeom prst="rect">
            <a:avLst/>
          </a:prstGeom>
          <a:blipFill>
            <a:blip r:embed="rId1"/>
            <a:tile tx="0" ty="0" sx="100000" sy="100000" flip="none" algn="tl"/>
          </a:blipFill>
          <a:ln w="12700">
            <a:solidFill>
              <a:srgbClr val="4D4D4D"/>
            </a:solidFill>
            <a:miter lim="800000"/>
            <a:headEnd type="none" w="sm" len="sm"/>
            <a:tailEnd type="none" w="sm" len="sm"/>
          </a:ln>
          <a:effectLst/>
        </p:spPr>
        <p:txBody>
          <a:bodyPr>
            <a:spAutoFit/>
          </a:bodyPr>
          <a:lstStyle/>
          <a:p>
            <a:r>
              <a:rPr lang="en-GB" sz="2000"/>
              <a:t>                                                 </a:t>
            </a:r>
            <a:endParaRPr lang="en-GB" sz="2000"/>
          </a:p>
        </p:txBody>
      </p:sp>
      <p:sp>
        <p:nvSpPr>
          <p:cNvPr id="20" name="Text Box 11"/>
          <p:cNvSpPr txBox="1">
            <a:spLocks noChangeArrowheads="1"/>
          </p:cNvSpPr>
          <p:nvPr/>
        </p:nvSpPr>
        <p:spPr bwMode="auto">
          <a:xfrm>
            <a:off x="3307373" y="5185285"/>
            <a:ext cx="2954215" cy="409575"/>
          </a:xfrm>
          <a:prstGeom prst="rect">
            <a:avLst/>
          </a:prstGeom>
          <a:blipFill>
            <a:blip r:embed="rId1"/>
            <a:tile tx="0" ty="0" sx="100000" sy="100000" flip="none" algn="tl"/>
          </a:blipFill>
          <a:ln w="12700">
            <a:solidFill>
              <a:srgbClr val="4D4D4D"/>
            </a:solidFill>
            <a:miter lim="800000"/>
            <a:headEnd type="none" w="sm" len="sm"/>
            <a:tailEnd type="none" w="sm" len="sm"/>
          </a:ln>
          <a:effectLst/>
        </p:spPr>
        <p:txBody>
          <a:bodyPr>
            <a:spAutoFit/>
          </a:bodyPr>
          <a:lstStyle/>
          <a:p>
            <a:r>
              <a:rPr lang="en-GB" sz="2000"/>
              <a:t>                                                 </a:t>
            </a:r>
            <a:endParaRPr lang="en-GB"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1" grpId="0" animBg="1"/>
      <p:bldP spid="226312" grpId="0" animBg="1"/>
      <p:bldP spid="226313" grpId="0" animBg="1"/>
      <p:bldP spid="2263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7200" y="381000"/>
            <a:ext cx="8382000" cy="990600"/>
          </a:xfrm>
        </p:spPr>
        <p:txBody>
          <a:bodyPr/>
          <a:lstStyle/>
          <a:p>
            <a:r>
              <a:rPr lang="en-GB" dirty="0"/>
              <a:t>Customer name</a:t>
            </a:r>
            <a:endParaRPr lang="en-GB" dirty="0"/>
          </a:p>
        </p:txBody>
      </p:sp>
      <p:grpSp>
        <p:nvGrpSpPr>
          <p:cNvPr id="227352" name="Group 24"/>
          <p:cNvGrpSpPr/>
          <p:nvPr/>
        </p:nvGrpSpPr>
        <p:grpSpPr bwMode="auto">
          <a:xfrm>
            <a:off x="338503" y="1731963"/>
            <a:ext cx="8424497" cy="1049338"/>
            <a:chOff x="98" y="995"/>
            <a:chExt cx="5749" cy="661"/>
          </a:xfrm>
        </p:grpSpPr>
        <p:sp>
          <p:nvSpPr>
            <p:cNvPr id="227331" name="Rectangle 3"/>
            <p:cNvSpPr>
              <a:spLocks noChangeArrowheads="1"/>
            </p:cNvSpPr>
            <p:nvPr/>
          </p:nvSpPr>
          <p:spPr bwMode="auto">
            <a:xfrm>
              <a:off x="98" y="1034"/>
              <a:ext cx="1277"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346075" indent="-346075" defTabSz="923925">
                <a:lnSpc>
                  <a:spcPct val="97000"/>
                </a:lnSpc>
                <a:spcBef>
                  <a:spcPct val="49000"/>
                </a:spcBef>
              </a:pPr>
              <a:r>
                <a:rPr lang="en-GB" sz="2400" b="1"/>
                <a:t>Number of </a:t>
              </a:r>
              <a:endParaRPr lang="en-GB" sz="2400" b="1"/>
            </a:p>
            <a:p>
              <a:pPr marL="346075" indent="-346075" defTabSz="923925">
                <a:lnSpc>
                  <a:spcPct val="97000"/>
                </a:lnSpc>
                <a:spcBef>
                  <a:spcPct val="49000"/>
                </a:spcBef>
              </a:pPr>
              <a:r>
                <a:rPr lang="en-GB" sz="2400" b="1"/>
                <a:t>characters:</a:t>
              </a:r>
              <a:endParaRPr lang="en-GB" sz="2400" b="1"/>
            </a:p>
          </p:txBody>
        </p:sp>
        <p:grpSp>
          <p:nvGrpSpPr>
            <p:cNvPr id="227350" name="Group 22"/>
            <p:cNvGrpSpPr/>
            <p:nvPr/>
          </p:nvGrpSpPr>
          <p:grpSpPr bwMode="auto">
            <a:xfrm>
              <a:off x="1392" y="995"/>
              <a:ext cx="4455" cy="661"/>
              <a:chOff x="1392" y="995"/>
              <a:chExt cx="4455" cy="661"/>
            </a:xfrm>
          </p:grpSpPr>
          <p:sp>
            <p:nvSpPr>
              <p:cNvPr id="227332" name="Line 4"/>
              <p:cNvSpPr>
                <a:spLocks noChangeShapeType="1"/>
              </p:cNvSpPr>
              <p:nvPr/>
            </p:nvSpPr>
            <p:spPr bwMode="auto">
              <a:xfrm>
                <a:off x="1392" y="1296"/>
                <a:ext cx="445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3" name="Rectangle 5"/>
              <p:cNvSpPr>
                <a:spLocks noChangeArrowheads="1"/>
              </p:cNvSpPr>
              <p:nvPr/>
            </p:nvSpPr>
            <p:spPr bwMode="auto">
              <a:xfrm>
                <a:off x="2756" y="1421"/>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2</a:t>
                </a:r>
                <a:endParaRPr lang="en-GB" sz="2400" b="1">
                  <a:latin typeface="+mj-lt"/>
                </a:endParaRPr>
              </a:p>
            </p:txBody>
          </p:sp>
          <p:sp>
            <p:nvSpPr>
              <p:cNvPr id="227334" name="Rectangle 6"/>
              <p:cNvSpPr>
                <a:spLocks noChangeArrowheads="1"/>
              </p:cNvSpPr>
              <p:nvPr/>
            </p:nvSpPr>
            <p:spPr bwMode="auto">
              <a:xfrm>
                <a:off x="4201" y="1421"/>
                <a:ext cx="311"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64</a:t>
                </a:r>
                <a:endParaRPr lang="en-GB" sz="2400" b="1">
                  <a:latin typeface="+mj-lt"/>
                </a:endParaRPr>
              </a:p>
            </p:txBody>
          </p:sp>
          <p:sp>
            <p:nvSpPr>
              <p:cNvPr id="227335" name="Rectangle 7"/>
              <p:cNvSpPr>
                <a:spLocks noChangeArrowheads="1"/>
              </p:cNvSpPr>
              <p:nvPr/>
            </p:nvSpPr>
            <p:spPr bwMode="auto">
              <a:xfrm>
                <a:off x="4588" y="1421"/>
                <a:ext cx="30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65</a:t>
                </a:r>
                <a:endParaRPr lang="en-GB" sz="2400" b="1">
                  <a:latin typeface="+mj-lt"/>
                </a:endParaRPr>
              </a:p>
            </p:txBody>
          </p:sp>
          <p:sp>
            <p:nvSpPr>
              <p:cNvPr id="227336" name="Rectangle 8"/>
              <p:cNvSpPr>
                <a:spLocks noChangeArrowheads="1"/>
              </p:cNvSpPr>
              <p:nvPr/>
            </p:nvSpPr>
            <p:spPr bwMode="auto">
              <a:xfrm>
                <a:off x="1594" y="1392"/>
                <a:ext cx="7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solidFill>
                      <a:srgbClr val="C00000"/>
                    </a:solidFill>
                  </a:rPr>
                  <a:t>invalid</a:t>
                </a:r>
                <a:endParaRPr lang="en-GB" sz="2400" b="1">
                  <a:solidFill>
                    <a:srgbClr val="C00000"/>
                  </a:solidFill>
                </a:endParaRPr>
              </a:p>
            </p:txBody>
          </p:sp>
          <p:sp>
            <p:nvSpPr>
              <p:cNvPr id="227337" name="Rectangle 9"/>
              <p:cNvSpPr>
                <a:spLocks noChangeArrowheads="1"/>
              </p:cNvSpPr>
              <p:nvPr/>
            </p:nvSpPr>
            <p:spPr bwMode="auto">
              <a:xfrm>
                <a:off x="3370" y="1392"/>
                <a:ext cx="5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solidFill>
                      <a:srgbClr val="003399"/>
                    </a:solidFill>
                  </a:rPr>
                  <a:t>valid</a:t>
                </a:r>
                <a:endParaRPr lang="en-GB" sz="2400" b="1">
                  <a:solidFill>
                    <a:srgbClr val="003399"/>
                  </a:solidFill>
                </a:endParaRPr>
              </a:p>
            </p:txBody>
          </p:sp>
          <p:sp>
            <p:nvSpPr>
              <p:cNvPr id="227338" name="Rectangle 10"/>
              <p:cNvSpPr>
                <a:spLocks noChangeArrowheads="1"/>
              </p:cNvSpPr>
              <p:nvPr/>
            </p:nvSpPr>
            <p:spPr bwMode="auto">
              <a:xfrm>
                <a:off x="4936" y="1392"/>
                <a:ext cx="7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solidFill>
                      <a:srgbClr val="C00000"/>
                    </a:solidFill>
                  </a:rPr>
                  <a:t>invalid</a:t>
                </a:r>
                <a:endParaRPr lang="en-GB" sz="2400" b="1">
                  <a:solidFill>
                    <a:srgbClr val="C00000"/>
                  </a:solidFill>
                </a:endParaRPr>
              </a:p>
            </p:txBody>
          </p:sp>
          <p:sp>
            <p:nvSpPr>
              <p:cNvPr id="227339" name="Line 11"/>
              <p:cNvSpPr>
                <a:spLocks noChangeShapeType="1"/>
              </p:cNvSpPr>
              <p:nvPr/>
            </p:nvSpPr>
            <p:spPr bwMode="auto">
              <a:xfrm>
                <a:off x="2699" y="995"/>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0" name="Line 12"/>
              <p:cNvSpPr>
                <a:spLocks noChangeShapeType="1"/>
              </p:cNvSpPr>
              <p:nvPr/>
            </p:nvSpPr>
            <p:spPr bwMode="auto">
              <a:xfrm>
                <a:off x="4540" y="995"/>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1" name="Rectangle 13"/>
              <p:cNvSpPr>
                <a:spLocks noChangeArrowheads="1"/>
              </p:cNvSpPr>
              <p:nvPr/>
            </p:nvSpPr>
            <p:spPr bwMode="auto">
              <a:xfrm>
                <a:off x="2436" y="1421"/>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1</a:t>
                </a:r>
                <a:endParaRPr lang="en-GB" sz="2400" b="1">
                  <a:latin typeface="+mj-lt"/>
                </a:endParaRPr>
              </a:p>
            </p:txBody>
          </p:sp>
        </p:grpSp>
      </p:grpSp>
      <p:grpSp>
        <p:nvGrpSpPr>
          <p:cNvPr id="42" name="Group 38"/>
          <p:cNvGrpSpPr/>
          <p:nvPr/>
        </p:nvGrpSpPr>
        <p:grpSpPr bwMode="auto">
          <a:xfrm>
            <a:off x="3429107" y="3076777"/>
            <a:ext cx="1994285" cy="1014537"/>
            <a:chOff x="2016" y="1657"/>
            <a:chExt cx="1653" cy="1247"/>
          </a:xfrm>
        </p:grpSpPr>
        <p:sp>
          <p:nvSpPr>
            <p:cNvPr id="43" name="Text Box 18"/>
            <p:cNvSpPr txBox="1">
              <a:spLocks noChangeArrowheads="1"/>
            </p:cNvSpPr>
            <p:nvPr/>
          </p:nvSpPr>
          <p:spPr bwMode="auto">
            <a:xfrm>
              <a:off x="2378" y="1687"/>
              <a:ext cx="1291" cy="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800" b="1" dirty="0">
                  <a:solidFill>
                    <a:srgbClr val="003399"/>
                  </a:solidFill>
                  <a:latin typeface="+mj-lt"/>
                </a:rPr>
                <a:t>A-Z, a-z, </a:t>
              </a:r>
              <a:endParaRPr lang="en-GB" sz="2800" b="1" dirty="0">
                <a:solidFill>
                  <a:srgbClr val="003399"/>
                </a:solidFill>
                <a:latin typeface="+mj-lt"/>
              </a:endParaRPr>
            </a:p>
            <a:p>
              <a:r>
                <a:rPr lang="en-GB" sz="2800" b="1" dirty="0">
                  <a:solidFill>
                    <a:srgbClr val="003399"/>
                  </a:solidFill>
                  <a:latin typeface="+mj-lt"/>
                </a:rPr>
                <a:t>space </a:t>
              </a:r>
              <a:endParaRPr lang="en-GB" sz="2800" b="1" dirty="0">
                <a:solidFill>
                  <a:srgbClr val="003399"/>
                </a:solidFill>
                <a:latin typeface="+mj-lt"/>
              </a:endParaRPr>
            </a:p>
          </p:txBody>
        </p:sp>
        <p:sp>
          <p:nvSpPr>
            <p:cNvPr id="44" name="Oval 21"/>
            <p:cNvSpPr>
              <a:spLocks noChangeArrowheads="1"/>
            </p:cNvSpPr>
            <p:nvPr/>
          </p:nvSpPr>
          <p:spPr bwMode="auto">
            <a:xfrm>
              <a:off x="2016" y="1657"/>
              <a:ext cx="1653" cy="1247"/>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j-lt"/>
              </a:endParaRPr>
            </a:p>
          </p:txBody>
        </p:sp>
      </p:grpSp>
      <p:sp>
        <p:nvSpPr>
          <p:cNvPr id="45" name="Oval 21"/>
          <p:cNvSpPr>
            <a:spLocks noChangeArrowheads="1"/>
          </p:cNvSpPr>
          <p:nvPr/>
        </p:nvSpPr>
        <p:spPr bwMode="auto">
          <a:xfrm>
            <a:off x="3254623" y="2948643"/>
            <a:ext cx="3527177" cy="1242357"/>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6"/>
          <p:cNvSpPr txBox="1">
            <a:spLocks noChangeArrowheads="1"/>
          </p:cNvSpPr>
          <p:nvPr/>
        </p:nvSpPr>
        <p:spPr bwMode="auto">
          <a:xfrm>
            <a:off x="5456460" y="3253519"/>
            <a:ext cx="1276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400" b="1">
                <a:solidFill>
                  <a:srgbClr val="C00000"/>
                </a:solidFill>
                <a:latin typeface="+mj-lt"/>
              </a:rPr>
              <a:t>Invalid</a:t>
            </a:r>
            <a:endParaRPr lang="en-GB" sz="2400" b="1">
              <a:solidFill>
                <a:srgbClr val="C00000"/>
              </a:solidFill>
              <a:latin typeface="+mj-lt"/>
            </a:endParaRPr>
          </a:p>
        </p:txBody>
      </p:sp>
      <p:sp>
        <p:nvSpPr>
          <p:cNvPr id="48" name="Rectangle 47"/>
          <p:cNvSpPr/>
          <p:nvPr/>
        </p:nvSpPr>
        <p:spPr>
          <a:xfrm>
            <a:off x="259525" y="3285945"/>
            <a:ext cx="2568588" cy="461665"/>
          </a:xfrm>
          <a:prstGeom prst="rect">
            <a:avLst/>
          </a:prstGeom>
        </p:spPr>
        <p:txBody>
          <a:bodyPr wrap="none">
            <a:spAutoFit/>
          </a:bodyPr>
          <a:lstStyle/>
          <a:p>
            <a:r>
              <a:rPr lang="en-US" sz="2400" b="1" dirty="0"/>
              <a:t>Valid characters</a:t>
            </a:r>
            <a:endParaRPr lang="en-US" sz="2400" b="1" dirty="0"/>
          </a:p>
        </p:txBody>
      </p:sp>
      <p:graphicFrame>
        <p:nvGraphicFramePr>
          <p:cNvPr id="2" name="Table 1"/>
          <p:cNvGraphicFramePr>
            <a:graphicFrameLocks noGrp="1"/>
          </p:cNvGraphicFramePr>
          <p:nvPr/>
        </p:nvGraphicFramePr>
        <p:xfrm>
          <a:off x="411774" y="4419600"/>
          <a:ext cx="8351226" cy="2279488"/>
        </p:xfrm>
        <a:graphic>
          <a:graphicData uri="http://schemas.openxmlformats.org/drawingml/2006/table">
            <a:tbl>
              <a:tblPr firstRow="1" bandRow="1">
                <a:tableStyleId>{5C22544A-7EE6-4342-B048-85BDC9FD1C3A}</a:tableStyleId>
              </a:tblPr>
              <a:tblGrid>
                <a:gridCol w="1645626"/>
                <a:gridCol w="1905000"/>
                <a:gridCol w="1676400"/>
                <a:gridCol w="1554774"/>
                <a:gridCol w="1569426"/>
              </a:tblGrid>
              <a:tr h="806899">
                <a:tc>
                  <a:txBody>
                    <a:bodyPr/>
                    <a:lstStyle/>
                    <a:p>
                      <a:pPr algn="ctr">
                        <a:spcBef>
                          <a:spcPts val="600"/>
                        </a:spcBef>
                        <a:spcAft>
                          <a:spcPts val="0"/>
                        </a:spcAft>
                      </a:pPr>
                      <a:r>
                        <a:rPr lang="en-GB" sz="2000" b="1" kern="0" dirty="0">
                          <a:solidFill>
                            <a:schemeClr val="bg1"/>
                          </a:solidFill>
                          <a:effectLst/>
                          <a:latin typeface="+mj-lt"/>
                        </a:rPr>
                        <a:t>Condition</a:t>
                      </a:r>
                      <a:endParaRPr lang="en-US" sz="2000" b="1" kern="0" dirty="0">
                        <a:solidFill>
                          <a:schemeClr val="bg1"/>
                        </a:solidFill>
                        <a:effectLst/>
                        <a:latin typeface="+mj-lt"/>
                      </a:endParaRPr>
                    </a:p>
                  </a:txBody>
                  <a:tcPr marL="68580" marR="68580" marT="0" marB="0"/>
                </a:tc>
                <a:tc>
                  <a:txBody>
                    <a:bodyPr/>
                    <a:lstStyle/>
                    <a:p>
                      <a:pPr algn="ctr">
                        <a:spcAft>
                          <a:spcPts val="0"/>
                        </a:spcAft>
                      </a:pPr>
                      <a:r>
                        <a:rPr lang="en-GB" sz="2000" b="1">
                          <a:solidFill>
                            <a:schemeClr val="bg1"/>
                          </a:solidFill>
                          <a:effectLst/>
                          <a:latin typeface="+mj-lt"/>
                          <a:ea typeface="Times New Roman" panose="02020603050405020304"/>
                          <a:cs typeface="Times New Roman" panose="02020603050405020304"/>
                        </a:rPr>
                        <a:t>Valid</a:t>
                      </a:r>
                      <a:br>
                        <a:rPr lang="en-GB" sz="2000" b="1">
                          <a:solidFill>
                            <a:schemeClr val="bg1"/>
                          </a:solidFill>
                          <a:effectLst/>
                          <a:latin typeface="+mj-lt"/>
                          <a:ea typeface="Times New Roman" panose="02020603050405020304"/>
                          <a:cs typeface="Times New Roman" panose="02020603050405020304"/>
                        </a:rPr>
                      </a:br>
                      <a:r>
                        <a:rPr lang="en-GB" sz="2000" b="1">
                          <a:solidFill>
                            <a:schemeClr val="bg1"/>
                          </a:solidFill>
                          <a:effectLst/>
                          <a:latin typeface="+mj-lt"/>
                          <a:ea typeface="Times New Roman" panose="02020603050405020304"/>
                          <a:cs typeface="Times New Roman" panose="02020603050405020304"/>
                        </a:rPr>
                        <a:t>Partition</a:t>
                      </a:r>
                      <a:endParaRPr lang="en-US" sz="2000">
                        <a:solidFill>
                          <a:schemeClr val="bg1"/>
                        </a:solidFill>
                        <a:effectLst/>
                        <a:latin typeface="+mj-lt"/>
                        <a:ea typeface="Times New Roman" panose="02020603050405020304"/>
                        <a:cs typeface="Times New Roman" panose="02020603050405020304"/>
                      </a:endParaRPr>
                    </a:p>
                  </a:txBody>
                  <a:tcPr marL="68580" marR="68580" marT="0" marB="0"/>
                </a:tc>
                <a:tc>
                  <a:txBody>
                    <a:bodyPr/>
                    <a:lstStyle/>
                    <a:p>
                      <a:pPr algn="ctr">
                        <a:spcAft>
                          <a:spcPts val="0"/>
                        </a:spcAft>
                      </a:pPr>
                      <a:r>
                        <a:rPr lang="en-GB" sz="2000" b="1">
                          <a:solidFill>
                            <a:schemeClr val="bg1"/>
                          </a:solidFill>
                          <a:effectLst/>
                          <a:latin typeface="+mj-lt"/>
                          <a:ea typeface="Times New Roman" panose="02020603050405020304"/>
                          <a:cs typeface="Times New Roman" panose="02020603050405020304"/>
                        </a:rPr>
                        <a:t>Invalid</a:t>
                      </a:r>
                      <a:br>
                        <a:rPr lang="en-GB" sz="2000" b="1">
                          <a:solidFill>
                            <a:schemeClr val="bg1"/>
                          </a:solidFill>
                          <a:effectLst/>
                          <a:latin typeface="+mj-lt"/>
                          <a:ea typeface="Times New Roman" panose="02020603050405020304"/>
                          <a:cs typeface="Times New Roman" panose="02020603050405020304"/>
                        </a:rPr>
                      </a:br>
                      <a:r>
                        <a:rPr lang="en-GB" sz="2000" b="1">
                          <a:solidFill>
                            <a:schemeClr val="bg1"/>
                          </a:solidFill>
                          <a:effectLst/>
                          <a:latin typeface="+mj-lt"/>
                          <a:ea typeface="Times New Roman" panose="02020603050405020304"/>
                          <a:cs typeface="Times New Roman" panose="02020603050405020304"/>
                        </a:rPr>
                        <a:t>Partition</a:t>
                      </a:r>
                      <a:endParaRPr lang="en-US" sz="2000">
                        <a:solidFill>
                          <a:schemeClr val="bg1"/>
                        </a:solidFill>
                        <a:effectLst/>
                        <a:latin typeface="+mj-lt"/>
                        <a:ea typeface="Times New Roman" panose="02020603050405020304"/>
                        <a:cs typeface="Times New Roman" panose="02020603050405020304"/>
                      </a:endParaRPr>
                    </a:p>
                  </a:txBody>
                  <a:tcPr marL="68580" marR="68580" marT="0" marB="0"/>
                </a:tc>
                <a:tc>
                  <a:txBody>
                    <a:bodyPr/>
                    <a:lstStyle/>
                    <a:p>
                      <a:pPr algn="ctr">
                        <a:spcAft>
                          <a:spcPts val="0"/>
                        </a:spcAft>
                      </a:pPr>
                      <a:r>
                        <a:rPr lang="en-GB" sz="2000" b="1">
                          <a:solidFill>
                            <a:schemeClr val="bg1"/>
                          </a:solidFill>
                          <a:effectLst/>
                          <a:latin typeface="+mj-lt"/>
                          <a:ea typeface="Times New Roman" panose="02020603050405020304"/>
                          <a:cs typeface="Times New Roman" panose="02020603050405020304"/>
                        </a:rPr>
                        <a:t>Valid</a:t>
                      </a:r>
                      <a:br>
                        <a:rPr lang="en-GB" sz="2000" b="1">
                          <a:solidFill>
                            <a:schemeClr val="bg1"/>
                          </a:solidFill>
                          <a:effectLst/>
                          <a:latin typeface="+mj-lt"/>
                          <a:ea typeface="Times New Roman" panose="02020603050405020304"/>
                          <a:cs typeface="Times New Roman" panose="02020603050405020304"/>
                        </a:rPr>
                      </a:br>
                      <a:r>
                        <a:rPr lang="en-GB" sz="2000" b="1">
                          <a:solidFill>
                            <a:schemeClr val="bg1"/>
                          </a:solidFill>
                          <a:effectLst/>
                          <a:latin typeface="+mj-lt"/>
                          <a:ea typeface="Times New Roman" panose="02020603050405020304"/>
                          <a:cs typeface="Times New Roman" panose="02020603050405020304"/>
                        </a:rPr>
                        <a:t>Boundary</a:t>
                      </a:r>
                      <a:endParaRPr lang="en-US" sz="2000">
                        <a:solidFill>
                          <a:schemeClr val="bg1"/>
                        </a:solidFill>
                        <a:effectLst/>
                        <a:latin typeface="+mj-lt"/>
                        <a:ea typeface="Times New Roman" panose="02020603050405020304"/>
                        <a:cs typeface="Times New Roman" panose="02020603050405020304"/>
                      </a:endParaRPr>
                    </a:p>
                  </a:txBody>
                  <a:tcPr marL="68580" marR="68580" marT="0" marB="0"/>
                </a:tc>
                <a:tc>
                  <a:txBody>
                    <a:bodyPr/>
                    <a:lstStyle/>
                    <a:p>
                      <a:pPr algn="ctr">
                        <a:spcAft>
                          <a:spcPts val="0"/>
                        </a:spcAft>
                      </a:pPr>
                      <a:r>
                        <a:rPr lang="en-GB" sz="2000" b="1">
                          <a:solidFill>
                            <a:schemeClr val="bg1"/>
                          </a:solidFill>
                          <a:effectLst/>
                          <a:latin typeface="+mj-lt"/>
                          <a:ea typeface="Times New Roman" panose="02020603050405020304"/>
                          <a:cs typeface="Times New Roman" panose="02020603050405020304"/>
                        </a:rPr>
                        <a:t>Invalid</a:t>
                      </a:r>
                      <a:br>
                        <a:rPr lang="en-GB" sz="2000" b="1">
                          <a:solidFill>
                            <a:schemeClr val="bg1"/>
                          </a:solidFill>
                          <a:effectLst/>
                          <a:latin typeface="+mj-lt"/>
                          <a:ea typeface="Times New Roman" panose="02020603050405020304"/>
                          <a:cs typeface="Times New Roman" panose="02020603050405020304"/>
                        </a:rPr>
                      </a:br>
                      <a:r>
                        <a:rPr lang="en-GB" sz="2000" b="1">
                          <a:solidFill>
                            <a:schemeClr val="bg1"/>
                          </a:solidFill>
                          <a:effectLst/>
                          <a:latin typeface="+mj-lt"/>
                          <a:ea typeface="Times New Roman" panose="02020603050405020304"/>
                          <a:cs typeface="Times New Roman" panose="02020603050405020304"/>
                        </a:rPr>
                        <a:t>Boundary</a:t>
                      </a:r>
                      <a:endParaRPr lang="en-US" sz="2000">
                        <a:solidFill>
                          <a:schemeClr val="bg1"/>
                        </a:solidFill>
                        <a:effectLst/>
                        <a:latin typeface="+mj-lt"/>
                        <a:ea typeface="Times New Roman" panose="02020603050405020304"/>
                        <a:cs typeface="Times New Roman" panose="02020603050405020304"/>
                      </a:endParaRPr>
                    </a:p>
                  </a:txBody>
                  <a:tcPr marL="68580" marR="68580" marT="0" marB="0"/>
                </a:tc>
              </a:tr>
              <a:tr h="490863">
                <a:tc rowSpan="3">
                  <a:txBody>
                    <a:bodyPr/>
                    <a:lstStyle/>
                    <a:p>
                      <a:pPr>
                        <a:spcAft>
                          <a:spcPts val="0"/>
                        </a:spcAft>
                      </a:pPr>
                      <a:r>
                        <a:rPr lang="en-GB" sz="2000" b="1" dirty="0">
                          <a:solidFill>
                            <a:srgbClr val="003399"/>
                          </a:solidFill>
                          <a:effectLst/>
                          <a:latin typeface="Geneva"/>
                          <a:ea typeface="Times New Roman" panose="02020603050405020304"/>
                          <a:cs typeface="Times New Roman" panose="02020603050405020304"/>
                        </a:rPr>
                        <a:t>Customer name</a:t>
                      </a:r>
                      <a:endParaRPr lang="en-US" sz="1600" b="1" dirty="0">
                        <a:solidFill>
                          <a:srgbClr val="003399"/>
                        </a:solidFill>
                        <a:effectLst/>
                        <a:latin typeface="Geneva"/>
                        <a:ea typeface="Times New Roman" panose="02020603050405020304"/>
                        <a:cs typeface="Times New Roman" panose="02020603050405020304"/>
                      </a:endParaRPr>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r>
              <a:tr h="490863">
                <a:tc vMerge="1">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90863">
                <a:tc vMerge="1">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3" name="Table 2"/>
          <p:cNvGraphicFramePr>
            <a:graphicFrameLocks noGrp="1"/>
          </p:cNvGraphicFramePr>
          <p:nvPr/>
        </p:nvGraphicFramePr>
        <p:xfrm>
          <a:off x="2033345" y="5166360"/>
          <a:ext cx="1905000" cy="1559560"/>
        </p:xfrm>
        <a:graphic>
          <a:graphicData uri="http://schemas.openxmlformats.org/drawingml/2006/table">
            <a:tbl>
              <a:tblPr firstRow="1" bandRow="1">
                <a:tableStyleId>{5C22544A-7EE6-4342-B048-85BDC9FD1C3A}</a:tableStyleId>
              </a:tblPr>
              <a:tblGrid>
                <a:gridCol w="1905000"/>
              </a:tblGrid>
              <a:tr h="370840">
                <a:tc>
                  <a:txBody>
                    <a:bodyPr/>
                    <a:lstStyle/>
                    <a:p>
                      <a:pPr>
                        <a:spcAft>
                          <a:spcPts val="0"/>
                        </a:spcAft>
                      </a:pPr>
                      <a:r>
                        <a:rPr lang="en-GB" sz="2000" b="0" dirty="0">
                          <a:solidFill>
                            <a:schemeClr val="tx1"/>
                          </a:solidFill>
                          <a:effectLst/>
                          <a:latin typeface="Geneva"/>
                          <a:ea typeface="Times New Roman" panose="02020603050405020304"/>
                          <a:cs typeface="Times New Roman" panose="02020603050405020304"/>
                        </a:rPr>
                        <a:t>2 to 64 chars</a:t>
                      </a:r>
                      <a:endParaRPr lang="en-US" sz="1600" b="0" dirty="0">
                        <a:solidFill>
                          <a:schemeClr val="tx1"/>
                        </a:solidFill>
                        <a:effectLst/>
                        <a:latin typeface="Geneva"/>
                        <a:ea typeface="Times New Roman" panose="02020603050405020304"/>
                        <a:cs typeface="Times New Roman" panose="02020603050405020304"/>
                      </a:endParaRPr>
                    </a:p>
                  </a:txBody>
                  <a:tcPr marL="68580" marR="68580"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0" lang="en-US" sz="2000" b="0" kern="120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0" lang="en-US" sz="2000" b="0" kern="120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0" lang="en-US" sz="2000" b="0" kern="1200" dirty="0">
                        <a:solidFill>
                          <a:schemeClr val="tx1"/>
                        </a:solidFill>
                        <a:effectLst/>
                        <a:latin typeface="Geneva"/>
                        <a:ea typeface="Times New Roman" panose="02020603050405020304"/>
                        <a:cs typeface="Times New Roman" panose="02020603050405020304"/>
                      </a:endParaRPr>
                    </a:p>
                  </a:txBody>
                  <a:tcPr>
                    <a:solidFill>
                      <a:srgbClr val="EAEAEA"/>
                    </a:solidFill>
                  </a:tcPr>
                </a:tc>
              </a:tr>
            </a:tbl>
          </a:graphicData>
        </a:graphic>
      </p:graphicFrame>
      <p:graphicFrame>
        <p:nvGraphicFramePr>
          <p:cNvPr id="4" name="Table 3"/>
          <p:cNvGraphicFramePr>
            <a:graphicFrameLocks noGrp="1"/>
          </p:cNvGraphicFramePr>
          <p:nvPr/>
        </p:nvGraphicFramePr>
        <p:xfrm>
          <a:off x="3953658" y="5161280"/>
          <a:ext cx="1676400" cy="155956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strike="sngStrike" dirty="0">
                          <a:solidFill>
                            <a:schemeClr val="tx1"/>
                          </a:solidFill>
                          <a:effectLst/>
                          <a:latin typeface="Geneva"/>
                          <a:ea typeface="Times New Roman" panose="02020603050405020304"/>
                          <a:cs typeface="Times New Roman" panose="02020603050405020304"/>
                        </a:rPr>
                        <a:t>&lt; 2 chars</a:t>
                      </a:r>
                      <a:endParaRPr lang="en-US" sz="1600" b="0" strike="sngStrike" dirty="0">
                        <a:solidFill>
                          <a:schemeClr val="tx1"/>
                        </a:solidFill>
                        <a:effectLst/>
                        <a:latin typeface="Geneva"/>
                        <a:ea typeface="Times New Roman" panose="02020603050405020304"/>
                        <a:cs typeface="Times New Roman" panose="02020603050405020304"/>
                      </a:endParaRPr>
                    </a:p>
                  </a:txBody>
                  <a:tcPr marL="68580" marR="68580"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&gt; 64 chars</a:t>
                      </a:r>
                      <a:endParaRPr lang="en-US" sz="16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dirty="0">
                          <a:solidFill>
                            <a:schemeClr val="tx1"/>
                          </a:solidFill>
                          <a:effectLst/>
                          <a:latin typeface="Geneva"/>
                          <a:ea typeface="Times New Roman" panose="02020603050405020304"/>
                          <a:cs typeface="Times New Roman" panose="02020603050405020304"/>
                        </a:rPr>
                        <a:t>not a name</a:t>
                      </a:r>
                      <a:endParaRPr lang="en-US" sz="1600" b="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000" b="0" kern="1200" dirty="0">
                          <a:solidFill>
                            <a:schemeClr val="tx1"/>
                          </a:solidFill>
                          <a:effectLst/>
                          <a:latin typeface="Geneva"/>
                          <a:ea typeface="Times New Roman" panose="02020603050405020304"/>
                          <a:cs typeface="Times New Roman" panose="02020603050405020304"/>
                        </a:rPr>
                        <a:t>null</a:t>
                      </a:r>
                      <a:endParaRPr kumimoji="0" lang="en-US" sz="2000" b="0" kern="1200" dirty="0">
                        <a:solidFill>
                          <a:schemeClr val="tx1"/>
                        </a:solidFill>
                        <a:effectLst/>
                        <a:latin typeface="Geneva"/>
                        <a:ea typeface="Times New Roman" panose="02020603050405020304"/>
                        <a:cs typeface="Times New Roman" panose="02020603050405020304"/>
                      </a:endParaRPr>
                    </a:p>
                  </a:txBody>
                  <a:tcPr>
                    <a:solidFill>
                      <a:srgbClr val="EAEAEA"/>
                    </a:solidFill>
                  </a:tcPr>
                </a:tc>
              </a:tr>
            </a:tbl>
          </a:graphicData>
        </a:graphic>
      </p:graphicFrame>
      <p:graphicFrame>
        <p:nvGraphicFramePr>
          <p:cNvPr id="6" name="Table 5"/>
          <p:cNvGraphicFramePr>
            <a:graphicFrameLocks noGrp="1"/>
          </p:cNvGraphicFramePr>
          <p:nvPr/>
        </p:nvGraphicFramePr>
        <p:xfrm>
          <a:off x="5638800" y="5161280"/>
          <a:ext cx="1554774" cy="1559560"/>
        </p:xfrm>
        <a:graphic>
          <a:graphicData uri="http://schemas.openxmlformats.org/drawingml/2006/table">
            <a:tbl>
              <a:tblPr firstRow="1" bandRow="1">
                <a:tableStyleId>{5C22544A-7EE6-4342-B048-85BDC9FD1C3A}</a:tableStyleId>
              </a:tblPr>
              <a:tblGrid>
                <a:gridCol w="1554774"/>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2 chars</a:t>
                      </a:r>
                      <a:endParaRPr lang="en-US" sz="1600" b="0">
                        <a:solidFill>
                          <a:schemeClr val="tx1"/>
                        </a:solidFill>
                        <a:effectLst/>
                        <a:latin typeface="Geneva"/>
                        <a:ea typeface="Times New Roman" panose="02020603050405020304"/>
                        <a:cs typeface="Times New Roman" panose="02020603050405020304"/>
                      </a:endParaRPr>
                    </a:p>
                  </a:txBody>
                  <a:tcPr marL="68580" marR="68580"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dirty="0">
                          <a:solidFill>
                            <a:schemeClr val="tx1"/>
                          </a:solidFill>
                          <a:effectLst/>
                          <a:latin typeface="Geneva"/>
                          <a:ea typeface="Times New Roman" panose="02020603050405020304"/>
                          <a:cs typeface="Times New Roman" panose="02020603050405020304"/>
                        </a:rPr>
                        <a:t>64 chars</a:t>
                      </a:r>
                      <a:endParaRPr lang="en-US" sz="1600" b="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endParaRPr kumimoji="0" lang="en-US" sz="2000" b="0" kern="1200" dirty="0">
                        <a:solidFill>
                          <a:schemeClr val="tx1"/>
                        </a:solidFill>
                        <a:effectLst/>
                        <a:latin typeface="Geneva"/>
                        <a:cs typeface="Times New Roman" panose="02020603050405020304"/>
                      </a:endParaRPr>
                    </a:p>
                  </a:txBody>
                  <a:tcPr>
                    <a:solidFill>
                      <a:srgbClr val="EAEAEA"/>
                    </a:solidFill>
                  </a:tcPr>
                </a:tc>
              </a:tr>
              <a:tr h="370840">
                <a:tc>
                  <a:txBody>
                    <a:bodyPr/>
                    <a:lstStyle/>
                    <a:p>
                      <a:endParaRPr lang="en-US" sz="2000" b="0" dirty="0">
                        <a:solidFill>
                          <a:schemeClr val="tx1"/>
                        </a:solidFill>
                        <a:latin typeface="+mj-lt"/>
                      </a:endParaRPr>
                    </a:p>
                  </a:txBody>
                  <a:tcPr>
                    <a:solidFill>
                      <a:srgbClr val="EAEAEA"/>
                    </a:solidFill>
                  </a:tcPr>
                </a:tc>
              </a:tr>
            </a:tbl>
          </a:graphicData>
        </a:graphic>
      </p:graphicFrame>
      <p:graphicFrame>
        <p:nvGraphicFramePr>
          <p:cNvPr id="8" name="Table 7"/>
          <p:cNvGraphicFramePr>
            <a:graphicFrameLocks noGrp="1"/>
          </p:cNvGraphicFramePr>
          <p:nvPr/>
        </p:nvGraphicFramePr>
        <p:xfrm>
          <a:off x="7193574" y="5161280"/>
          <a:ext cx="1569426" cy="1559560"/>
        </p:xfrm>
        <a:graphic>
          <a:graphicData uri="http://schemas.openxmlformats.org/drawingml/2006/table">
            <a:tbl>
              <a:tblPr firstRow="1" bandRow="1">
                <a:tableStyleId>{5C22544A-7EE6-4342-B048-85BDC9FD1C3A}</a:tableStyleId>
              </a:tblPr>
              <a:tblGrid>
                <a:gridCol w="1569426"/>
              </a:tblGrid>
              <a:tr h="370840">
                <a:tc>
                  <a:txBody>
                    <a:bodyPr/>
                    <a:lstStyle/>
                    <a:p>
                      <a:pPr>
                        <a:spcAft>
                          <a:spcPts val="0"/>
                        </a:spcAft>
                      </a:pPr>
                      <a:r>
                        <a:rPr lang="en-GB" sz="2000" b="0" dirty="0">
                          <a:solidFill>
                            <a:schemeClr val="tx1"/>
                          </a:solidFill>
                          <a:effectLst/>
                          <a:latin typeface="Geneva"/>
                          <a:ea typeface="Times New Roman" panose="02020603050405020304"/>
                          <a:cs typeface="Times New Roman" panose="02020603050405020304"/>
                        </a:rPr>
                        <a:t>1 chars</a:t>
                      </a:r>
                      <a:endParaRPr lang="en-US" sz="1600" b="0" dirty="0">
                        <a:solidFill>
                          <a:schemeClr val="tx1"/>
                        </a:solidFill>
                        <a:effectLst/>
                        <a:latin typeface="Geneva"/>
                        <a:ea typeface="Times New Roman" panose="02020603050405020304"/>
                        <a:cs typeface="Times New Roman" panose="02020603050405020304"/>
                      </a:endParaRPr>
                    </a:p>
                  </a:txBody>
                  <a:tcPr marL="68580" marR="68580"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65 chars</a:t>
                      </a:r>
                      <a:endParaRPr lang="en-US" sz="16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0" lang="en-US" sz="2000" b="0" kern="120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0" lang="en-US" sz="2000" b="0" kern="1200" dirty="0">
                        <a:solidFill>
                          <a:schemeClr val="tx1"/>
                        </a:solidFill>
                        <a:effectLst/>
                        <a:latin typeface="Geneva"/>
                        <a:ea typeface="Times New Roman" panose="02020603050405020304"/>
                        <a:cs typeface="Times New Roman" panose="02020603050405020304"/>
                      </a:endParaRPr>
                    </a:p>
                  </a:txBody>
                  <a:tcPr>
                    <a:solidFill>
                      <a:srgbClr val="EAEAEA"/>
                    </a:solidFill>
                  </a:tcPr>
                </a:tc>
              </a:tr>
            </a:tbl>
          </a:graphicData>
        </a:graphic>
      </p:graphicFrame>
      <p:sp>
        <p:nvSpPr>
          <p:cNvPr id="53" name="AutoShape 17"/>
          <p:cNvSpPr/>
          <p:nvPr/>
        </p:nvSpPr>
        <p:spPr bwMode="auto">
          <a:xfrm>
            <a:off x="5255699" y="788313"/>
            <a:ext cx="1477108" cy="430887"/>
          </a:xfrm>
          <a:prstGeom prst="accentCallout1">
            <a:avLst>
              <a:gd name="adj1" fmla="val 25176"/>
              <a:gd name="adj2" fmla="val -4764"/>
              <a:gd name="adj3" fmla="val 73426"/>
              <a:gd name="adj4" fmla="val -57042"/>
            </a:avLst>
          </a:prstGeom>
          <a:solidFill>
            <a:srgbClr val="92D050"/>
          </a:solidFill>
          <a:ln w="57150">
            <a:solidFill>
              <a:srgbClr val="00CC66"/>
            </a:solidFill>
            <a:miter lim="800000"/>
            <a:headEnd type="none" w="sm" len="sm"/>
            <a:tailEnd type="none" w="sm" len="sm"/>
          </a:ln>
          <a:effectLst/>
        </p:spPr>
        <p:txBody>
          <a:bodyPr>
            <a:spAutoFit/>
          </a:bodyPr>
          <a:lstStyle/>
          <a:p>
            <a:r>
              <a:rPr lang="en-GB" sz="2200" dirty="0">
                <a:solidFill>
                  <a:srgbClr val="000000"/>
                </a:solidFill>
                <a:latin typeface="+mj-lt"/>
              </a:rPr>
              <a:t>2-64 chars</a:t>
            </a:r>
            <a:endParaRPr lang="en-GB" sz="2200" dirty="0">
              <a:solidFill>
                <a:srgbClr val="000000"/>
              </a:solidFill>
              <a:latin typeface="+mj-lt"/>
            </a:endParaRPr>
          </a:p>
        </p:txBody>
      </p:sp>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73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GB" dirty="0"/>
              <a:t>Account number</a:t>
            </a:r>
            <a:endParaRPr lang="en-GB" dirty="0"/>
          </a:p>
        </p:txBody>
      </p:sp>
      <p:graphicFrame>
        <p:nvGraphicFramePr>
          <p:cNvPr id="28" name="Content Placeholder 3"/>
          <p:cNvGraphicFramePr>
            <a:graphicFrameLocks noGrp="1"/>
          </p:cNvGraphicFramePr>
          <p:nvPr>
            <p:ph idx="1"/>
          </p:nvPr>
        </p:nvGraphicFramePr>
        <p:xfrm>
          <a:off x="381000" y="4137656"/>
          <a:ext cx="8382000" cy="2720343"/>
        </p:xfrm>
        <a:graphic>
          <a:graphicData uri="http://schemas.openxmlformats.org/drawingml/2006/table">
            <a:tbl>
              <a:tblPr firstRow="1" bandRow="1">
                <a:tableStyleId>{5C22544A-7EE6-4342-B048-85BDC9FD1C3A}</a:tableStyleId>
              </a:tblPr>
              <a:tblGrid>
                <a:gridCol w="1447800"/>
                <a:gridCol w="1676400"/>
                <a:gridCol w="1905000"/>
                <a:gridCol w="1676400"/>
                <a:gridCol w="1676400"/>
              </a:tblGrid>
              <a:tr h="631679">
                <a:tc>
                  <a:txBody>
                    <a:bodyPr/>
                    <a:lstStyle/>
                    <a:p>
                      <a:pPr algn="ctr">
                        <a:spcBef>
                          <a:spcPts val="600"/>
                        </a:spcBef>
                        <a:spcAft>
                          <a:spcPts val="0"/>
                        </a:spcAft>
                      </a:pPr>
                      <a:r>
                        <a:rPr lang="en-GB" sz="1800" b="1" dirty="0">
                          <a:effectLst/>
                          <a:latin typeface="+mj-lt"/>
                          <a:ea typeface="Times New Roman" panose="02020603050405020304"/>
                          <a:cs typeface="Times New Roman" panose="02020603050405020304"/>
                        </a:rPr>
                        <a:t>Condition</a:t>
                      </a:r>
                      <a:endParaRPr lang="en-US" sz="1800" dirty="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1800" b="1" dirty="0">
                          <a:effectLst/>
                          <a:latin typeface="+mj-lt"/>
                          <a:ea typeface="Times New Roman" panose="02020603050405020304"/>
                          <a:cs typeface="Times New Roman" panose="02020603050405020304"/>
                        </a:rPr>
                        <a:t>Valid</a:t>
                      </a:r>
                      <a:br>
                        <a:rPr lang="en-GB" sz="1800" b="1" dirty="0">
                          <a:effectLst/>
                          <a:latin typeface="+mj-lt"/>
                          <a:ea typeface="Times New Roman" panose="02020603050405020304"/>
                          <a:cs typeface="Times New Roman" panose="02020603050405020304"/>
                        </a:rPr>
                      </a:br>
                      <a:r>
                        <a:rPr lang="en-GB" sz="1800" b="1" dirty="0">
                          <a:effectLst/>
                          <a:latin typeface="+mj-lt"/>
                          <a:ea typeface="Times New Roman" panose="02020603050405020304"/>
                          <a:cs typeface="Times New Roman" panose="02020603050405020304"/>
                        </a:rPr>
                        <a:t>Partition</a:t>
                      </a:r>
                      <a:endParaRPr lang="en-US" sz="1800" dirty="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1800" b="1" dirty="0">
                          <a:effectLst/>
                          <a:latin typeface="+mj-lt"/>
                          <a:ea typeface="Times New Roman" panose="02020603050405020304"/>
                          <a:cs typeface="Times New Roman" panose="02020603050405020304"/>
                        </a:rPr>
                        <a:t>Invalid</a:t>
                      </a:r>
                      <a:br>
                        <a:rPr lang="en-GB" sz="1800" b="1" dirty="0">
                          <a:effectLst/>
                          <a:latin typeface="+mj-lt"/>
                          <a:ea typeface="Times New Roman" panose="02020603050405020304"/>
                          <a:cs typeface="Times New Roman" panose="02020603050405020304"/>
                        </a:rPr>
                      </a:br>
                      <a:r>
                        <a:rPr lang="en-GB" sz="1800" b="1" dirty="0">
                          <a:effectLst/>
                          <a:latin typeface="+mj-lt"/>
                          <a:ea typeface="Times New Roman" panose="02020603050405020304"/>
                          <a:cs typeface="Times New Roman" panose="02020603050405020304"/>
                        </a:rPr>
                        <a:t>Partition</a:t>
                      </a:r>
                      <a:endParaRPr lang="en-US" sz="1800" dirty="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1800" b="1">
                          <a:effectLst/>
                          <a:latin typeface="+mj-lt"/>
                          <a:ea typeface="Times New Roman" panose="02020603050405020304"/>
                          <a:cs typeface="Times New Roman" panose="02020603050405020304"/>
                        </a:rPr>
                        <a:t>Valid</a:t>
                      </a:r>
                      <a:br>
                        <a:rPr lang="en-GB" sz="1800" b="1">
                          <a:effectLst/>
                          <a:latin typeface="+mj-lt"/>
                          <a:ea typeface="Times New Roman" panose="02020603050405020304"/>
                          <a:cs typeface="Times New Roman" panose="02020603050405020304"/>
                        </a:rPr>
                      </a:br>
                      <a:r>
                        <a:rPr lang="en-GB" sz="1800" b="1">
                          <a:effectLst/>
                          <a:latin typeface="+mj-lt"/>
                          <a:ea typeface="Times New Roman" panose="02020603050405020304"/>
                          <a:cs typeface="Times New Roman" panose="02020603050405020304"/>
                        </a:rPr>
                        <a:t>Boundary</a:t>
                      </a:r>
                      <a:endParaRPr lang="en-US" sz="180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1800" b="1">
                          <a:effectLst/>
                          <a:latin typeface="+mj-lt"/>
                          <a:ea typeface="Times New Roman" panose="02020603050405020304"/>
                          <a:cs typeface="Times New Roman" panose="02020603050405020304"/>
                        </a:rPr>
                        <a:t>Invalid</a:t>
                      </a:r>
                      <a:br>
                        <a:rPr lang="en-GB" sz="1800" b="1">
                          <a:effectLst/>
                          <a:latin typeface="+mj-lt"/>
                          <a:ea typeface="Times New Roman" panose="02020603050405020304"/>
                          <a:cs typeface="Times New Roman" panose="02020603050405020304"/>
                        </a:rPr>
                      </a:br>
                      <a:r>
                        <a:rPr lang="en-GB" sz="1800" b="1">
                          <a:effectLst/>
                          <a:latin typeface="+mj-lt"/>
                          <a:ea typeface="Times New Roman" panose="02020603050405020304"/>
                          <a:cs typeface="Times New Roman" panose="02020603050405020304"/>
                        </a:rPr>
                        <a:t>Boundary</a:t>
                      </a:r>
                      <a:endParaRPr lang="en-US" sz="1800">
                        <a:effectLst/>
                        <a:latin typeface="+mj-lt"/>
                        <a:ea typeface="Times New Roman" panose="02020603050405020304"/>
                        <a:cs typeface="Times New Roman" panose="02020603050405020304"/>
                      </a:endParaRPr>
                    </a:p>
                  </a:txBody>
                  <a:tcPr marL="50165" marR="50165" marT="0" marB="0"/>
                </a:tc>
              </a:tr>
              <a:tr h="522166">
                <a:tc rowSpan="4">
                  <a:txBody>
                    <a:bodyPr/>
                    <a:lstStyle/>
                    <a:p>
                      <a:pPr>
                        <a:spcAft>
                          <a:spcPts val="0"/>
                        </a:spcAft>
                      </a:pPr>
                      <a:r>
                        <a:rPr kumimoji="0" lang="en-GB" sz="1800" b="1" kern="1200" dirty="0">
                          <a:solidFill>
                            <a:srgbClr val="003399"/>
                          </a:solidFill>
                          <a:effectLst/>
                          <a:latin typeface="Geneva"/>
                          <a:ea typeface="Times New Roman" panose="02020603050405020304"/>
                          <a:cs typeface="Times New Roman" panose="02020603050405020304"/>
                        </a:rPr>
                        <a:t>Account number</a:t>
                      </a:r>
                      <a:endParaRPr kumimoji="0" lang="en-US" sz="1800" b="1" kern="1200" dirty="0">
                        <a:solidFill>
                          <a:srgbClr val="003399"/>
                        </a:solidFill>
                        <a:effectLst/>
                        <a:latin typeface="Geneva"/>
                        <a:ea typeface="Times New Roman" panose="02020603050405020304"/>
                        <a:cs typeface="Times New Roman" panose="02020603050405020304"/>
                      </a:endParaRPr>
                    </a:p>
                  </a:txBody>
                  <a:tcPr marL="50165" marR="50165" marT="0" marB="0"/>
                </a:tc>
                <a:tc>
                  <a:txBody>
                    <a:bodyPr/>
                    <a:lstStyle/>
                    <a:p>
                      <a:endParaRPr lang="en-US" sz="1800" dirty="0"/>
                    </a:p>
                  </a:txBody>
                  <a:tcPr marL="50165" marR="50165" marT="0" marB="0">
                    <a:solidFill>
                      <a:srgbClr val="EAEAEA"/>
                    </a:solidFill>
                  </a:tcPr>
                </a:tc>
                <a:tc>
                  <a:txBody>
                    <a:bodyPr/>
                    <a:lstStyle/>
                    <a:p>
                      <a:endParaRPr lang="en-US" sz="1800" dirty="0"/>
                    </a:p>
                  </a:txBody>
                  <a:tcPr marL="50165" marR="50165" marT="0" marB="0">
                    <a:solidFill>
                      <a:srgbClr val="EAEAEA"/>
                    </a:solidFill>
                  </a:tcPr>
                </a:tc>
                <a:tc>
                  <a:txBody>
                    <a:bodyPr/>
                    <a:lstStyle/>
                    <a:p>
                      <a:endParaRPr lang="en-US" sz="1800"/>
                    </a:p>
                  </a:txBody>
                  <a:tcPr marL="50165" marR="50165" marT="0" marB="0">
                    <a:solidFill>
                      <a:srgbClr val="EAEAEA"/>
                    </a:solidFill>
                  </a:tcPr>
                </a:tc>
                <a:tc>
                  <a:txBody>
                    <a:bodyPr/>
                    <a:lstStyle/>
                    <a:p>
                      <a:endParaRPr lang="en-US" sz="1800"/>
                    </a:p>
                  </a:txBody>
                  <a:tcPr marL="50165" marR="50165" marT="0" marB="0">
                    <a:solidFill>
                      <a:srgbClr val="EAEAEA"/>
                    </a:solidFill>
                  </a:tcPr>
                </a:tc>
              </a:tr>
              <a:tr h="522166">
                <a:tc vMerge="1">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a:p>
                  </a:txBody>
                  <a:tcPr>
                    <a:solidFill>
                      <a:srgbClr val="EAEAEA"/>
                    </a:solidFill>
                  </a:tcPr>
                </a:tc>
              </a:tr>
              <a:tr h="522166">
                <a:tc vMerge="1">
                  <a:tcPr/>
                </a:tc>
                <a:tc>
                  <a:txBody>
                    <a:bodyPr/>
                    <a:lstStyle/>
                    <a:p>
                      <a:endParaRPr lang="en-US" sz="1800"/>
                    </a:p>
                  </a:txBody>
                  <a:tcPr>
                    <a:solidFill>
                      <a:srgbClr val="EAEAEA"/>
                    </a:solidFill>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a:p>
                  </a:txBody>
                  <a:tcPr>
                    <a:solidFill>
                      <a:srgbClr val="EAEAEA"/>
                    </a:solidFill>
                  </a:tcPr>
                </a:tc>
              </a:tr>
              <a:tr h="522166">
                <a:tc vMerge="1">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r>
            </a:tbl>
          </a:graphicData>
        </a:graphic>
      </p:graphicFrame>
      <p:graphicFrame>
        <p:nvGraphicFramePr>
          <p:cNvPr id="4" name="Table 3"/>
          <p:cNvGraphicFramePr>
            <a:graphicFrameLocks noGrp="1"/>
          </p:cNvGraphicFramePr>
          <p:nvPr/>
        </p:nvGraphicFramePr>
        <p:xfrm>
          <a:off x="1846385" y="4772764"/>
          <a:ext cx="1676400" cy="1173394"/>
        </p:xfrm>
        <a:graphic>
          <a:graphicData uri="http://schemas.openxmlformats.org/drawingml/2006/table">
            <a:tbl>
              <a:tblPr firstRow="1" bandRow="1">
                <a:tableStyleId>{5C22544A-7EE6-4342-B048-85BDC9FD1C3A}</a:tableStyleId>
              </a:tblPr>
              <a:tblGrid>
                <a:gridCol w="1676400"/>
              </a:tblGrid>
              <a:tr h="502834">
                <a:tc>
                  <a:txBody>
                    <a:bodyPr/>
                    <a:lstStyle/>
                    <a:p>
                      <a:pPr>
                        <a:spcAft>
                          <a:spcPts val="0"/>
                        </a:spcAft>
                      </a:pPr>
                      <a:r>
                        <a:rPr lang="en-GB" sz="1600" b="0" dirty="0">
                          <a:solidFill>
                            <a:schemeClr val="tx1"/>
                          </a:solidFill>
                          <a:effectLst/>
                          <a:latin typeface="Geneva"/>
                          <a:ea typeface="Times New Roman" panose="02020603050405020304"/>
                          <a:cs typeface="Times New Roman" panose="02020603050405020304"/>
                        </a:rPr>
                        <a:t>6 digits and</a:t>
                      </a:r>
                      <a:endParaRPr lang="en-GB" sz="1600" b="0" dirty="0">
                        <a:solidFill>
                          <a:schemeClr val="tx1"/>
                        </a:solidFill>
                        <a:effectLst/>
                        <a:latin typeface="Geneva"/>
                        <a:ea typeface="Times New Roman" panose="02020603050405020304"/>
                        <a:cs typeface="Times New Roman" panose="02020603050405020304"/>
                      </a:endParaRPr>
                    </a:p>
                    <a:p>
                      <a:pPr>
                        <a:spcAft>
                          <a:spcPts val="0"/>
                        </a:spcAft>
                      </a:pPr>
                      <a:r>
                        <a:rPr lang="en-GB" sz="1600" b="0" dirty="0">
                          <a:solidFill>
                            <a:schemeClr val="tx1"/>
                          </a:solidFill>
                          <a:effectLst/>
                          <a:latin typeface="Geneva"/>
                          <a:ea typeface="Times New Roman" panose="02020603050405020304"/>
                          <a:cs typeface="Times New Roman" panose="02020603050405020304"/>
                        </a:rPr>
                        <a:t>1</a:t>
                      </a:r>
                      <a:r>
                        <a:rPr lang="en-GB" sz="1600" b="0" baseline="30000" dirty="0">
                          <a:solidFill>
                            <a:schemeClr val="tx1"/>
                          </a:solidFill>
                          <a:effectLst/>
                          <a:latin typeface="Geneva"/>
                          <a:ea typeface="Times New Roman" panose="02020603050405020304"/>
                          <a:cs typeface="Times New Roman" panose="02020603050405020304"/>
                        </a:rPr>
                        <a:t>st</a:t>
                      </a:r>
                      <a:r>
                        <a:rPr lang="en-GB" sz="1600" b="0" dirty="0">
                          <a:solidFill>
                            <a:schemeClr val="tx1"/>
                          </a:solidFill>
                          <a:effectLst/>
                          <a:latin typeface="Geneva"/>
                          <a:ea typeface="Times New Roman" panose="02020603050405020304"/>
                          <a:cs typeface="Times New Roman" panose="02020603050405020304"/>
                        </a:rPr>
                        <a:t> non-zero</a:t>
                      </a:r>
                      <a:endParaRPr lang="en-US" sz="1600" b="0" dirty="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26842">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600" b="0">
                        <a:solidFill>
                          <a:schemeClr val="tx1"/>
                        </a:solidFill>
                        <a:effectLst/>
                        <a:latin typeface="Geneva"/>
                        <a:ea typeface="Times New Roman" panose="02020603050405020304"/>
                        <a:cs typeface="Times New Roman" panose="02020603050405020304"/>
                      </a:endParaRPr>
                    </a:p>
                  </a:txBody>
                  <a:tcPr>
                    <a:solidFill>
                      <a:srgbClr val="EAEAEA"/>
                    </a:solidFill>
                  </a:tcPr>
                </a:tc>
              </a:tr>
              <a:tr h="326842">
                <a:tc>
                  <a:txBody>
                    <a:bodyPr/>
                    <a:lstStyle/>
                    <a:p>
                      <a:endParaRPr lang="en-US" sz="1600" b="0" dirty="0">
                        <a:latin typeface="Geneva"/>
                      </a:endParaRPr>
                    </a:p>
                  </a:txBody>
                  <a:tcPr>
                    <a:solidFill>
                      <a:srgbClr val="EAEAEA"/>
                    </a:solidFill>
                  </a:tcPr>
                </a:tc>
              </a:tr>
            </a:tbl>
          </a:graphicData>
        </a:graphic>
      </p:graphicFrame>
      <p:graphicFrame>
        <p:nvGraphicFramePr>
          <p:cNvPr id="5" name="Table 4"/>
          <p:cNvGraphicFramePr>
            <a:graphicFrameLocks noGrp="1"/>
          </p:cNvGraphicFramePr>
          <p:nvPr/>
        </p:nvGraphicFramePr>
        <p:xfrm>
          <a:off x="3516324" y="4734560"/>
          <a:ext cx="1905000" cy="2123440"/>
        </p:xfrm>
        <a:graphic>
          <a:graphicData uri="http://schemas.openxmlformats.org/drawingml/2006/table">
            <a:tbl>
              <a:tblPr firstRow="1" bandRow="1">
                <a:tableStyleId>{5C22544A-7EE6-4342-B048-85BDC9FD1C3A}</a:tableStyleId>
              </a:tblPr>
              <a:tblGrid>
                <a:gridCol w="1905000"/>
              </a:tblGrid>
              <a:tr h="370840">
                <a:tc>
                  <a:txBody>
                    <a:bodyPr/>
                    <a:lstStyle/>
                    <a:p>
                      <a:pPr>
                        <a:spcAft>
                          <a:spcPts val="0"/>
                        </a:spcAft>
                      </a:pPr>
                      <a:r>
                        <a:rPr lang="en-GB" sz="1600" b="0" dirty="0">
                          <a:solidFill>
                            <a:schemeClr val="tx1"/>
                          </a:solidFill>
                          <a:effectLst/>
                          <a:latin typeface="Geneva"/>
                          <a:ea typeface="Times New Roman" panose="02020603050405020304"/>
                          <a:cs typeface="Times New Roman" panose="02020603050405020304"/>
                        </a:rPr>
                        <a:t>&lt; 6 digits</a:t>
                      </a:r>
                      <a:endParaRPr lang="en-US" sz="1600" b="0" dirty="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0" dirty="0">
                          <a:solidFill>
                            <a:schemeClr val="tx1"/>
                          </a:solidFill>
                          <a:effectLst/>
                          <a:latin typeface="Geneva"/>
                          <a:ea typeface="Times New Roman" panose="02020603050405020304"/>
                          <a:cs typeface="Times New Roman" panose="02020603050405020304"/>
                        </a:rPr>
                        <a:t>&gt; 6 digits</a:t>
                      </a:r>
                      <a:endParaRPr lang="en-US" sz="1600" b="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0" dirty="0">
                          <a:solidFill>
                            <a:schemeClr val="tx1"/>
                          </a:solidFill>
                          <a:effectLst/>
                          <a:latin typeface="Geneva"/>
                          <a:ea typeface="Times New Roman" panose="02020603050405020304"/>
                          <a:cs typeface="Times New Roman" panose="02020603050405020304"/>
                        </a:rPr>
                        <a:t>6 digits and 1</a:t>
                      </a:r>
                      <a:r>
                        <a:rPr lang="en-GB" sz="1600" b="0" baseline="30000" dirty="0">
                          <a:solidFill>
                            <a:schemeClr val="tx1"/>
                          </a:solidFill>
                          <a:effectLst/>
                          <a:latin typeface="Geneva"/>
                          <a:ea typeface="Times New Roman" panose="02020603050405020304"/>
                          <a:cs typeface="Times New Roman" panose="02020603050405020304"/>
                        </a:rPr>
                        <a:t>st</a:t>
                      </a:r>
                      <a:r>
                        <a:rPr lang="en-GB" sz="1600" b="0" dirty="0">
                          <a:solidFill>
                            <a:schemeClr val="tx1"/>
                          </a:solidFill>
                          <a:effectLst/>
                          <a:latin typeface="Geneva"/>
                          <a:ea typeface="Times New Roman" panose="02020603050405020304"/>
                          <a:cs typeface="Times New Roman" panose="02020603050405020304"/>
                        </a:rPr>
                        <a:t> digit = 0</a:t>
                      </a:r>
                      <a:endParaRPr lang="en-US" sz="1600" b="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0" dirty="0">
                          <a:solidFill>
                            <a:schemeClr val="tx1"/>
                          </a:solidFill>
                          <a:effectLst/>
                          <a:latin typeface="Geneva"/>
                          <a:ea typeface="Times New Roman" panose="02020603050405020304"/>
                          <a:cs typeface="Times New Roman" panose="02020603050405020304"/>
                        </a:rPr>
                        <a:t>non-digit</a:t>
                      </a:r>
                      <a:endParaRPr lang="en-US" sz="1600" b="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0" dirty="0">
                          <a:solidFill>
                            <a:schemeClr val="tx1"/>
                          </a:solidFill>
                          <a:effectLst/>
                          <a:latin typeface="Geneva"/>
                          <a:ea typeface="Times New Roman" panose="02020603050405020304"/>
                          <a:cs typeface="Times New Roman" panose="02020603050405020304"/>
                        </a:rPr>
                        <a:t>null</a:t>
                      </a:r>
                      <a:endParaRPr lang="en-US" sz="1600" b="0" dirty="0">
                        <a:solidFill>
                          <a:schemeClr val="tx1"/>
                        </a:solidFill>
                        <a:effectLst/>
                        <a:latin typeface="Geneva"/>
                        <a:ea typeface="Times New Roman" panose="02020603050405020304"/>
                        <a:cs typeface="Times New Roman" panose="02020603050405020304"/>
                      </a:endParaRPr>
                    </a:p>
                  </a:txBody>
                  <a:tcPr>
                    <a:solidFill>
                      <a:srgbClr val="EAEAEA"/>
                    </a:solidFill>
                  </a:tcPr>
                </a:tc>
              </a:tr>
            </a:tbl>
          </a:graphicData>
        </a:graphic>
      </p:graphicFrame>
      <p:graphicFrame>
        <p:nvGraphicFramePr>
          <p:cNvPr id="6" name="Table 5"/>
          <p:cNvGraphicFramePr>
            <a:graphicFrameLocks noGrp="1"/>
          </p:cNvGraphicFramePr>
          <p:nvPr/>
        </p:nvGraphicFramePr>
        <p:xfrm>
          <a:off x="5410200" y="4739607"/>
          <a:ext cx="1676400" cy="155956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endParaRPr lang="en-US" sz="2000" b="0" dirty="0">
                        <a:latin typeface="Geneva"/>
                      </a:endParaRPr>
                    </a:p>
                  </a:txBody>
                  <a:tcPr>
                    <a:solidFill>
                      <a:srgbClr val="EAEAEA"/>
                    </a:solidFill>
                  </a:tcPr>
                </a:tc>
              </a:tr>
              <a:tr h="370840">
                <a:tc>
                  <a:txBody>
                    <a:bodyPr/>
                    <a:lstStyle/>
                    <a:p>
                      <a:endParaRPr lang="en-US" sz="2000" b="0" dirty="0">
                        <a:latin typeface="Geneva"/>
                      </a:endParaRPr>
                    </a:p>
                  </a:txBody>
                  <a:tcPr>
                    <a:solidFill>
                      <a:srgbClr val="EAEAEA"/>
                    </a:solidFill>
                  </a:tcPr>
                </a:tc>
              </a:tr>
            </a:tbl>
          </a:graphicData>
        </a:graphic>
      </p:graphicFrame>
      <p:graphicFrame>
        <p:nvGraphicFramePr>
          <p:cNvPr id="7" name="Table 6"/>
          <p:cNvGraphicFramePr>
            <a:graphicFrameLocks noGrp="1"/>
          </p:cNvGraphicFramePr>
          <p:nvPr/>
        </p:nvGraphicFramePr>
        <p:xfrm>
          <a:off x="7081038" y="4766855"/>
          <a:ext cx="882968" cy="1483360"/>
        </p:xfrm>
        <a:graphic>
          <a:graphicData uri="http://schemas.openxmlformats.org/drawingml/2006/table">
            <a:tbl>
              <a:tblPr firstRow="1" bandRow="1">
                <a:tableStyleId>{5C22544A-7EE6-4342-B048-85BDC9FD1C3A}</a:tableStyleId>
              </a:tblPr>
              <a:tblGrid>
                <a:gridCol w="882968"/>
              </a:tblGrid>
              <a:tr h="370840">
                <a:tc>
                  <a:txBody>
                    <a:bodyPr/>
                    <a:lstStyle/>
                    <a:p>
                      <a:pPr>
                        <a:spcAft>
                          <a:spcPts val="0"/>
                        </a:spcAft>
                      </a:pPr>
                      <a:r>
                        <a:rPr lang="en-GB" sz="1600" b="0" dirty="0">
                          <a:solidFill>
                            <a:schemeClr val="tx1"/>
                          </a:solidFill>
                          <a:effectLst/>
                          <a:latin typeface="Geneva"/>
                          <a:ea typeface="Times New Roman" panose="02020603050405020304"/>
                          <a:cs typeface="Times New Roman" panose="02020603050405020304"/>
                        </a:rPr>
                        <a:t> 5 digits</a:t>
                      </a:r>
                      <a:endParaRPr lang="en-US" sz="1600" b="0" dirty="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0" dirty="0">
                          <a:solidFill>
                            <a:schemeClr val="tx1"/>
                          </a:solidFill>
                          <a:effectLst/>
                          <a:latin typeface="Geneva"/>
                          <a:ea typeface="Times New Roman" panose="02020603050405020304"/>
                          <a:cs typeface="Times New Roman" panose="02020603050405020304"/>
                        </a:rPr>
                        <a:t>7 digits</a:t>
                      </a:r>
                      <a:endParaRPr lang="en-US" sz="1600" b="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600" b="0" dirty="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endParaRPr lang="en-US" sz="1600" b="0" dirty="0">
                        <a:latin typeface="Geneva"/>
                      </a:endParaRPr>
                    </a:p>
                  </a:txBody>
                  <a:tcPr>
                    <a:solidFill>
                      <a:srgbClr val="EAEAEA"/>
                    </a:solidFill>
                  </a:tcPr>
                </a:tc>
              </a:tr>
            </a:tbl>
          </a:graphicData>
        </a:graphic>
      </p:graphicFrame>
      <p:sp>
        <p:nvSpPr>
          <p:cNvPr id="33" name="AutoShape 7"/>
          <p:cNvSpPr/>
          <p:nvPr/>
        </p:nvSpPr>
        <p:spPr bwMode="auto">
          <a:xfrm>
            <a:off x="7265875" y="602159"/>
            <a:ext cx="1477108" cy="769441"/>
          </a:xfrm>
          <a:prstGeom prst="accentCallout1">
            <a:avLst>
              <a:gd name="adj1" fmla="val 15065"/>
              <a:gd name="adj2" fmla="val -4764"/>
              <a:gd name="adj3" fmla="val 31171"/>
              <a:gd name="adj4" fmla="val -192560"/>
            </a:avLst>
          </a:prstGeom>
          <a:solidFill>
            <a:srgbClr val="92D050"/>
          </a:solidFill>
          <a:ln w="57150">
            <a:solidFill>
              <a:srgbClr val="00CC66"/>
            </a:solidFill>
            <a:miter lim="800000"/>
            <a:headEnd type="none" w="sm" len="sm"/>
            <a:tailEnd type="none" w="sm" len="sm"/>
          </a:ln>
          <a:effectLst/>
        </p:spPr>
        <p:txBody>
          <a:bodyPr>
            <a:spAutoFit/>
          </a:bodyPr>
          <a:lstStyle/>
          <a:p>
            <a:r>
              <a:rPr lang="en-GB" sz="2200" dirty="0">
                <a:solidFill>
                  <a:srgbClr val="000000"/>
                </a:solidFill>
                <a:latin typeface="+mj-lt"/>
              </a:rPr>
              <a:t>6 digits, 1</a:t>
            </a:r>
            <a:r>
              <a:rPr lang="en-GB" sz="2200" baseline="30000" dirty="0">
                <a:solidFill>
                  <a:srgbClr val="000000"/>
                </a:solidFill>
                <a:latin typeface="+mj-lt"/>
              </a:rPr>
              <a:t>st</a:t>
            </a:r>
            <a:endParaRPr lang="en-GB" sz="2200" dirty="0">
              <a:solidFill>
                <a:srgbClr val="000000"/>
              </a:solidFill>
              <a:latin typeface="+mj-lt"/>
            </a:endParaRPr>
          </a:p>
          <a:p>
            <a:r>
              <a:rPr lang="en-GB" sz="2200" dirty="0">
                <a:solidFill>
                  <a:srgbClr val="000000"/>
                </a:solidFill>
                <a:latin typeface="+mj-lt"/>
              </a:rPr>
              <a:t>non-zero</a:t>
            </a:r>
            <a:endParaRPr lang="en-GB" sz="2200" dirty="0">
              <a:solidFill>
                <a:srgbClr val="000000"/>
              </a:solidFill>
              <a:latin typeface="+mj-lt"/>
            </a:endParaRPr>
          </a:p>
        </p:txBody>
      </p:sp>
      <p:grpSp>
        <p:nvGrpSpPr>
          <p:cNvPr id="10" name="Group 9"/>
          <p:cNvGrpSpPr/>
          <p:nvPr/>
        </p:nvGrpSpPr>
        <p:grpSpPr>
          <a:xfrm>
            <a:off x="152400" y="1066797"/>
            <a:ext cx="6019800" cy="1336675"/>
            <a:chOff x="152400" y="1066797"/>
            <a:chExt cx="6019800" cy="1336675"/>
          </a:xfrm>
        </p:grpSpPr>
        <p:grpSp>
          <p:nvGrpSpPr>
            <p:cNvPr id="35" name="Group 4"/>
            <p:cNvGrpSpPr/>
            <p:nvPr/>
          </p:nvGrpSpPr>
          <p:grpSpPr bwMode="auto">
            <a:xfrm>
              <a:off x="2730012" y="1066797"/>
              <a:ext cx="3442188" cy="1336675"/>
              <a:chOff x="2448" y="2771"/>
              <a:chExt cx="2349" cy="842"/>
            </a:xfrm>
          </p:grpSpPr>
          <p:sp>
            <p:nvSpPr>
              <p:cNvPr id="37" name="Line 5"/>
              <p:cNvSpPr>
                <a:spLocks noChangeShapeType="1"/>
              </p:cNvSpPr>
              <p:nvPr/>
            </p:nvSpPr>
            <p:spPr bwMode="auto">
              <a:xfrm>
                <a:off x="2779" y="3072"/>
                <a:ext cx="144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6"/>
              <p:cNvSpPr>
                <a:spLocks noChangeArrowheads="1"/>
              </p:cNvSpPr>
              <p:nvPr/>
            </p:nvSpPr>
            <p:spPr bwMode="auto">
              <a:xfrm>
                <a:off x="3168" y="3149"/>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5</a:t>
                </a:r>
                <a:endParaRPr lang="en-GB" sz="2400" b="1">
                  <a:latin typeface="+mj-lt"/>
                </a:endParaRPr>
              </a:p>
            </p:txBody>
          </p:sp>
          <p:sp>
            <p:nvSpPr>
              <p:cNvPr id="39" name="Rectangle 7"/>
              <p:cNvSpPr>
                <a:spLocks noChangeArrowheads="1"/>
              </p:cNvSpPr>
              <p:nvPr/>
            </p:nvSpPr>
            <p:spPr bwMode="auto">
              <a:xfrm>
                <a:off x="3526" y="3149"/>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dirty="0">
                    <a:latin typeface="+mj-lt"/>
                  </a:rPr>
                  <a:t>6</a:t>
                </a:r>
                <a:endParaRPr lang="en-GB" sz="2400" b="1" dirty="0">
                  <a:latin typeface="+mj-lt"/>
                </a:endParaRPr>
              </a:p>
            </p:txBody>
          </p:sp>
          <p:sp>
            <p:nvSpPr>
              <p:cNvPr id="40" name="Rectangle 8"/>
              <p:cNvSpPr>
                <a:spLocks noChangeArrowheads="1"/>
              </p:cNvSpPr>
              <p:nvPr/>
            </p:nvSpPr>
            <p:spPr bwMode="auto">
              <a:xfrm>
                <a:off x="3862" y="3149"/>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7</a:t>
                </a:r>
                <a:endParaRPr lang="en-GB" sz="2400" b="1">
                  <a:latin typeface="+mj-lt"/>
                </a:endParaRPr>
              </a:p>
            </p:txBody>
          </p:sp>
          <p:sp>
            <p:nvSpPr>
              <p:cNvPr id="41" name="Rectangle 9"/>
              <p:cNvSpPr>
                <a:spLocks noChangeArrowheads="1"/>
              </p:cNvSpPr>
              <p:nvPr/>
            </p:nvSpPr>
            <p:spPr bwMode="auto">
              <a:xfrm>
                <a:off x="2448" y="3312"/>
                <a:ext cx="71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200" b="1">
                    <a:solidFill>
                      <a:srgbClr val="C00000"/>
                    </a:solidFill>
                  </a:rPr>
                  <a:t>invalid</a:t>
                </a:r>
                <a:endParaRPr lang="en-GB" sz="2200" b="1">
                  <a:solidFill>
                    <a:srgbClr val="C00000"/>
                  </a:solidFill>
                </a:endParaRPr>
              </a:p>
            </p:txBody>
          </p:sp>
          <p:sp>
            <p:nvSpPr>
              <p:cNvPr id="42" name="Rectangle 10"/>
              <p:cNvSpPr>
                <a:spLocks noChangeArrowheads="1"/>
              </p:cNvSpPr>
              <p:nvPr/>
            </p:nvSpPr>
            <p:spPr bwMode="auto">
              <a:xfrm>
                <a:off x="3360" y="3395"/>
                <a:ext cx="53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200" b="1" dirty="0">
                    <a:solidFill>
                      <a:srgbClr val="003399"/>
                    </a:solidFill>
                  </a:rPr>
                  <a:t>valid</a:t>
                </a:r>
                <a:endParaRPr lang="en-GB" sz="2200" b="1" dirty="0">
                  <a:solidFill>
                    <a:srgbClr val="003399"/>
                  </a:solidFill>
                </a:endParaRPr>
              </a:p>
            </p:txBody>
          </p:sp>
          <p:sp>
            <p:nvSpPr>
              <p:cNvPr id="43" name="Rectangle 11"/>
              <p:cNvSpPr>
                <a:spLocks noChangeArrowheads="1"/>
              </p:cNvSpPr>
              <p:nvPr/>
            </p:nvSpPr>
            <p:spPr bwMode="auto">
              <a:xfrm>
                <a:off x="4080" y="3312"/>
                <a:ext cx="71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200" b="1" dirty="0">
                    <a:solidFill>
                      <a:srgbClr val="C00000"/>
                    </a:solidFill>
                  </a:rPr>
                  <a:t>invalid</a:t>
                </a:r>
                <a:endParaRPr lang="en-GB" sz="2200" b="1" dirty="0">
                  <a:solidFill>
                    <a:srgbClr val="C00000"/>
                  </a:solidFill>
                </a:endParaRPr>
              </a:p>
            </p:txBody>
          </p:sp>
          <p:sp>
            <p:nvSpPr>
              <p:cNvPr id="44" name="Line 12"/>
              <p:cNvSpPr>
                <a:spLocks noChangeShapeType="1"/>
              </p:cNvSpPr>
              <p:nvPr/>
            </p:nvSpPr>
            <p:spPr bwMode="auto">
              <a:xfrm>
                <a:off x="3341" y="2784"/>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3"/>
              <p:cNvSpPr>
                <a:spLocks noChangeShapeType="1"/>
              </p:cNvSpPr>
              <p:nvPr/>
            </p:nvSpPr>
            <p:spPr bwMode="auto">
              <a:xfrm>
                <a:off x="3772" y="2771"/>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 name="Rectangle 14"/>
            <p:cNvSpPr>
              <a:spLocks noChangeArrowheads="1"/>
            </p:cNvSpPr>
            <p:nvPr/>
          </p:nvSpPr>
          <p:spPr bwMode="auto">
            <a:xfrm>
              <a:off x="152400" y="1523999"/>
              <a:ext cx="3024554"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346075" indent="-346075" defTabSz="923925">
                <a:lnSpc>
                  <a:spcPct val="97000"/>
                </a:lnSpc>
                <a:spcBef>
                  <a:spcPct val="49000"/>
                </a:spcBef>
              </a:pPr>
              <a:r>
                <a:rPr lang="en-GB" sz="2400" b="1"/>
                <a:t>Number of digits:</a:t>
              </a:r>
              <a:endParaRPr lang="en-GB" sz="2400" b="1"/>
            </a:p>
          </p:txBody>
        </p:sp>
      </p:grpSp>
      <p:grpSp>
        <p:nvGrpSpPr>
          <p:cNvPr id="9" name="Group 8"/>
          <p:cNvGrpSpPr/>
          <p:nvPr/>
        </p:nvGrpSpPr>
        <p:grpSpPr>
          <a:xfrm>
            <a:off x="94990" y="3329451"/>
            <a:ext cx="5179190" cy="763567"/>
            <a:chOff x="152400" y="3582433"/>
            <a:chExt cx="5179190" cy="763567"/>
          </a:xfrm>
        </p:grpSpPr>
        <p:grpSp>
          <p:nvGrpSpPr>
            <p:cNvPr id="46" name="Group 38"/>
            <p:cNvGrpSpPr/>
            <p:nvPr/>
          </p:nvGrpSpPr>
          <p:grpSpPr bwMode="auto">
            <a:xfrm>
              <a:off x="2991460" y="3716512"/>
              <a:ext cx="966368" cy="517438"/>
              <a:chOff x="-1316" y="2256"/>
              <a:chExt cx="880" cy="636"/>
            </a:xfrm>
          </p:grpSpPr>
          <p:sp>
            <p:nvSpPr>
              <p:cNvPr id="47" name="Text Box 18"/>
              <p:cNvSpPr txBox="1">
                <a:spLocks noChangeArrowheads="1"/>
              </p:cNvSpPr>
              <p:nvPr/>
            </p:nvSpPr>
            <p:spPr bwMode="auto">
              <a:xfrm>
                <a:off x="-1126" y="2371"/>
                <a:ext cx="619"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b="1">
                    <a:solidFill>
                      <a:srgbClr val="003399"/>
                    </a:solidFill>
                    <a:latin typeface="+mj-lt"/>
                  </a:rPr>
                  <a:t>0-9</a:t>
                </a:r>
                <a:endParaRPr lang="en-GB" b="1">
                  <a:solidFill>
                    <a:srgbClr val="003399"/>
                  </a:solidFill>
                  <a:latin typeface="+mj-lt"/>
                </a:endParaRPr>
              </a:p>
            </p:txBody>
          </p:sp>
          <p:sp>
            <p:nvSpPr>
              <p:cNvPr id="48"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grpSp>
        <p:sp>
          <p:nvSpPr>
            <p:cNvPr id="49"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Non numeric</a:t>
              </a:r>
              <a:endParaRPr lang="en-GB" sz="2000" b="1">
                <a:solidFill>
                  <a:srgbClr val="C00000"/>
                </a:solidFill>
                <a:latin typeface="+mj-lt"/>
              </a:endParaRPr>
            </a:p>
          </p:txBody>
        </p:sp>
        <p:sp>
          <p:nvSpPr>
            <p:cNvPr id="8" name="Rectangle 7"/>
            <p:cNvSpPr/>
            <p:nvPr/>
          </p:nvSpPr>
          <p:spPr>
            <a:xfrm>
              <a:off x="152400" y="3884335"/>
              <a:ext cx="2587824" cy="461665"/>
            </a:xfrm>
            <a:prstGeom prst="rect">
              <a:avLst/>
            </a:prstGeom>
          </p:spPr>
          <p:txBody>
            <a:bodyPr wrap="none">
              <a:spAutoFit/>
            </a:bodyPr>
            <a:lstStyle/>
            <a:p>
              <a:r>
                <a:rPr lang="en-US" sz="2400" b="1" dirty="0"/>
                <a:t>Valid characters:</a:t>
              </a:r>
              <a:endParaRPr lang="en-US" sz="2400" b="1" dirty="0"/>
            </a:p>
          </p:txBody>
        </p:sp>
      </p:grpSp>
      <p:grpSp>
        <p:nvGrpSpPr>
          <p:cNvPr id="11" name="Group 10"/>
          <p:cNvGrpSpPr/>
          <p:nvPr/>
        </p:nvGrpSpPr>
        <p:grpSpPr>
          <a:xfrm>
            <a:off x="152400" y="2438400"/>
            <a:ext cx="5181600" cy="963613"/>
            <a:chOff x="152400" y="2438400"/>
            <a:chExt cx="5181600" cy="963613"/>
          </a:xfrm>
        </p:grpSpPr>
        <p:sp>
          <p:nvSpPr>
            <p:cNvPr id="228355" name="Rectangle 3"/>
            <p:cNvSpPr>
              <a:spLocks noChangeArrowheads="1"/>
            </p:cNvSpPr>
            <p:nvPr/>
          </p:nvSpPr>
          <p:spPr bwMode="auto">
            <a:xfrm>
              <a:off x="152400" y="2743200"/>
              <a:ext cx="253218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346075" indent="-346075" defTabSz="923925">
                <a:lnSpc>
                  <a:spcPct val="97000"/>
                </a:lnSpc>
                <a:spcBef>
                  <a:spcPct val="49000"/>
                </a:spcBef>
              </a:pPr>
              <a:r>
                <a:rPr lang="en-GB" sz="2200" b="1"/>
                <a:t>First character:</a:t>
              </a:r>
              <a:endParaRPr lang="en-GB" sz="2200" b="1"/>
            </a:p>
          </p:txBody>
        </p:sp>
        <p:grpSp>
          <p:nvGrpSpPr>
            <p:cNvPr id="228367" name="Group 15"/>
            <p:cNvGrpSpPr/>
            <p:nvPr/>
          </p:nvGrpSpPr>
          <p:grpSpPr bwMode="auto">
            <a:xfrm>
              <a:off x="3138854" y="2438400"/>
              <a:ext cx="2195146" cy="963613"/>
              <a:chOff x="2183" y="1008"/>
              <a:chExt cx="1498" cy="607"/>
            </a:xfrm>
          </p:grpSpPr>
          <p:sp>
            <p:nvSpPr>
              <p:cNvPr id="228368" name="Text Box 16"/>
              <p:cNvSpPr txBox="1">
                <a:spLocks noChangeArrowheads="1"/>
              </p:cNvSpPr>
              <p:nvPr/>
            </p:nvSpPr>
            <p:spPr bwMode="auto">
              <a:xfrm>
                <a:off x="2194" y="1344"/>
                <a:ext cx="124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200" b="1">
                    <a:solidFill>
                      <a:srgbClr val="C00000"/>
                    </a:solidFill>
                  </a:rPr>
                  <a:t>invalid: zero</a:t>
                </a:r>
                <a:endParaRPr lang="en-GB" sz="2200" b="1">
                  <a:solidFill>
                    <a:srgbClr val="C00000"/>
                  </a:solidFill>
                </a:endParaRPr>
              </a:p>
            </p:txBody>
          </p:sp>
          <p:sp>
            <p:nvSpPr>
              <p:cNvPr id="228369" name="Text Box 17"/>
              <p:cNvSpPr txBox="1">
                <a:spLocks noChangeArrowheads="1"/>
              </p:cNvSpPr>
              <p:nvPr/>
            </p:nvSpPr>
            <p:spPr bwMode="auto">
              <a:xfrm>
                <a:off x="2183" y="1008"/>
                <a:ext cx="149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200" b="1">
                    <a:solidFill>
                      <a:srgbClr val="000099"/>
                    </a:solidFill>
                  </a:rPr>
                  <a:t>valid: non-zero</a:t>
                </a:r>
                <a:endParaRPr lang="en-GB" sz="2200" b="1">
                  <a:solidFill>
                    <a:srgbClr val="000099"/>
                  </a:solidFill>
                </a:endParaRPr>
              </a:p>
            </p:txBody>
          </p:sp>
        </p:grpSp>
        <p:sp>
          <p:nvSpPr>
            <p:cNvPr id="3" name="Left Brace 2"/>
            <p:cNvSpPr/>
            <p:nvPr/>
          </p:nvSpPr>
          <p:spPr>
            <a:xfrm>
              <a:off x="2834054" y="2514600"/>
              <a:ext cx="381000" cy="8266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title"/>
          </p:nvPr>
        </p:nvSpPr>
        <p:spPr/>
        <p:txBody>
          <a:bodyPr/>
          <a:lstStyle/>
          <a:p>
            <a:r>
              <a:rPr lang="en-GB" dirty="0"/>
              <a:t>Loan amount</a:t>
            </a:r>
            <a:endParaRPr lang="en-GB" dirty="0"/>
          </a:p>
        </p:txBody>
      </p:sp>
      <p:grpSp>
        <p:nvGrpSpPr>
          <p:cNvPr id="229390" name="Group 1038"/>
          <p:cNvGrpSpPr/>
          <p:nvPr/>
        </p:nvGrpSpPr>
        <p:grpSpPr bwMode="auto">
          <a:xfrm>
            <a:off x="2234712" y="1219200"/>
            <a:ext cx="6528288" cy="992188"/>
            <a:chOff x="873" y="990"/>
            <a:chExt cx="4455" cy="625"/>
          </a:xfrm>
        </p:grpSpPr>
        <p:sp>
          <p:nvSpPr>
            <p:cNvPr id="229379" name="Line 1027"/>
            <p:cNvSpPr>
              <a:spLocks noChangeShapeType="1"/>
            </p:cNvSpPr>
            <p:nvPr/>
          </p:nvSpPr>
          <p:spPr bwMode="auto">
            <a:xfrm>
              <a:off x="873" y="1313"/>
              <a:ext cx="445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0" name="Rectangle 1028"/>
            <p:cNvSpPr>
              <a:spLocks noChangeArrowheads="1"/>
            </p:cNvSpPr>
            <p:nvPr/>
          </p:nvSpPr>
          <p:spPr bwMode="auto">
            <a:xfrm>
              <a:off x="2239" y="1390"/>
              <a:ext cx="35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500</a:t>
              </a:r>
              <a:endParaRPr lang="en-GB" sz="2000" b="1">
                <a:latin typeface="+mj-lt"/>
              </a:endParaRPr>
            </a:p>
          </p:txBody>
        </p:sp>
        <p:sp>
          <p:nvSpPr>
            <p:cNvPr id="229381" name="Rectangle 1029"/>
            <p:cNvSpPr>
              <a:spLocks noChangeArrowheads="1"/>
            </p:cNvSpPr>
            <p:nvPr/>
          </p:nvSpPr>
          <p:spPr bwMode="auto">
            <a:xfrm>
              <a:off x="3492" y="1390"/>
              <a:ext cx="44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9000</a:t>
              </a:r>
              <a:endParaRPr lang="en-GB" sz="2000" b="1">
                <a:latin typeface="+mj-lt"/>
              </a:endParaRPr>
            </a:p>
          </p:txBody>
        </p:sp>
        <p:sp>
          <p:nvSpPr>
            <p:cNvPr id="229382" name="Rectangle 1030"/>
            <p:cNvSpPr>
              <a:spLocks noChangeArrowheads="1"/>
            </p:cNvSpPr>
            <p:nvPr/>
          </p:nvSpPr>
          <p:spPr bwMode="auto">
            <a:xfrm>
              <a:off x="4056" y="1390"/>
              <a:ext cx="44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9001</a:t>
              </a:r>
              <a:endParaRPr lang="en-GB" sz="2000" b="1">
                <a:latin typeface="+mj-lt"/>
              </a:endParaRPr>
            </a:p>
          </p:txBody>
        </p:sp>
        <p:sp>
          <p:nvSpPr>
            <p:cNvPr id="229383" name="Rectangle 1031"/>
            <p:cNvSpPr>
              <a:spLocks noChangeArrowheads="1"/>
            </p:cNvSpPr>
            <p:nvPr/>
          </p:nvSpPr>
          <p:spPr bwMode="auto">
            <a:xfrm>
              <a:off x="1075" y="1001"/>
              <a:ext cx="66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C00000"/>
                  </a:solidFill>
                </a:rPr>
                <a:t>invalid</a:t>
              </a:r>
              <a:endParaRPr lang="en-GB" sz="2000" b="1">
                <a:solidFill>
                  <a:srgbClr val="C00000"/>
                </a:solidFill>
              </a:endParaRPr>
            </a:p>
          </p:txBody>
        </p:sp>
        <p:sp>
          <p:nvSpPr>
            <p:cNvPr id="229384" name="Rectangle 1032"/>
            <p:cNvSpPr>
              <a:spLocks noChangeArrowheads="1"/>
            </p:cNvSpPr>
            <p:nvPr/>
          </p:nvSpPr>
          <p:spPr bwMode="auto">
            <a:xfrm>
              <a:off x="2830" y="1001"/>
              <a:ext cx="49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000099"/>
                  </a:solidFill>
                </a:rPr>
                <a:t>valid</a:t>
              </a:r>
              <a:endParaRPr lang="en-GB" sz="2000" b="1">
                <a:solidFill>
                  <a:srgbClr val="000099"/>
                </a:solidFill>
              </a:endParaRPr>
            </a:p>
          </p:txBody>
        </p:sp>
        <p:sp>
          <p:nvSpPr>
            <p:cNvPr id="229385" name="Rectangle 1033"/>
            <p:cNvSpPr>
              <a:spLocks noChangeArrowheads="1"/>
            </p:cNvSpPr>
            <p:nvPr/>
          </p:nvSpPr>
          <p:spPr bwMode="auto">
            <a:xfrm>
              <a:off x="4364" y="990"/>
              <a:ext cx="66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C00000"/>
                  </a:solidFill>
                </a:rPr>
                <a:t>invalid</a:t>
              </a:r>
              <a:endParaRPr lang="en-GB" sz="2000" b="1">
                <a:solidFill>
                  <a:srgbClr val="C00000"/>
                </a:solidFill>
              </a:endParaRPr>
            </a:p>
          </p:txBody>
        </p:sp>
        <p:sp>
          <p:nvSpPr>
            <p:cNvPr id="229386" name="Line 1034"/>
            <p:cNvSpPr>
              <a:spLocks noChangeShapeType="1"/>
            </p:cNvSpPr>
            <p:nvPr/>
          </p:nvSpPr>
          <p:spPr bwMode="auto">
            <a:xfrm>
              <a:off x="2180" y="1012"/>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7" name="Line 1035"/>
            <p:cNvSpPr>
              <a:spLocks noChangeShapeType="1"/>
            </p:cNvSpPr>
            <p:nvPr/>
          </p:nvSpPr>
          <p:spPr bwMode="auto">
            <a:xfrm>
              <a:off x="4021" y="1012"/>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8" name="Rectangle 1036"/>
            <p:cNvSpPr>
              <a:spLocks noChangeArrowheads="1"/>
            </p:cNvSpPr>
            <p:nvPr/>
          </p:nvSpPr>
          <p:spPr bwMode="auto">
            <a:xfrm>
              <a:off x="1726" y="1390"/>
              <a:ext cx="35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499</a:t>
              </a:r>
              <a:endParaRPr lang="en-GB" sz="2000" b="1">
                <a:latin typeface="+mj-lt"/>
              </a:endParaRPr>
            </a:p>
          </p:txBody>
        </p:sp>
      </p:grpSp>
      <p:graphicFrame>
        <p:nvGraphicFramePr>
          <p:cNvPr id="20" name="Content Placeholder 3"/>
          <p:cNvGraphicFramePr>
            <a:graphicFrameLocks noGrp="1"/>
          </p:cNvGraphicFramePr>
          <p:nvPr>
            <p:ph idx="1"/>
          </p:nvPr>
        </p:nvGraphicFramePr>
        <p:xfrm>
          <a:off x="352425" y="3835398"/>
          <a:ext cx="8382000" cy="2620340"/>
        </p:xfrm>
        <a:graphic>
          <a:graphicData uri="http://schemas.openxmlformats.org/drawingml/2006/table">
            <a:tbl>
              <a:tblPr firstRow="1" bandRow="1">
                <a:tableStyleId>{5C22544A-7EE6-4342-B048-85BDC9FD1C3A}</a:tableStyleId>
              </a:tblPr>
              <a:tblGrid>
                <a:gridCol w="1676400"/>
                <a:gridCol w="1676400"/>
                <a:gridCol w="1676400"/>
                <a:gridCol w="1676400"/>
                <a:gridCol w="1676400"/>
              </a:tblGrid>
              <a:tr h="641022">
                <a:tc>
                  <a:txBody>
                    <a:bodyPr/>
                    <a:lstStyle/>
                    <a:p>
                      <a:pPr algn="ctr">
                        <a:spcBef>
                          <a:spcPts val="600"/>
                        </a:spcBef>
                        <a:spcAft>
                          <a:spcPts val="0"/>
                        </a:spcAft>
                      </a:pPr>
                      <a:r>
                        <a:rPr lang="en-GB" sz="2200" b="1">
                          <a:solidFill>
                            <a:schemeClr val="bg1"/>
                          </a:solidFill>
                          <a:effectLst/>
                          <a:latin typeface="+mj-lt"/>
                          <a:ea typeface="Times New Roman" panose="02020603050405020304"/>
                          <a:cs typeface="Times New Roman" panose="02020603050405020304"/>
                        </a:rPr>
                        <a:t>Condition</a:t>
                      </a:r>
                      <a:endParaRPr lang="en-US" sz="2200">
                        <a:solidFill>
                          <a:schemeClr val="bg1"/>
                        </a:solidFill>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2200" b="1">
                          <a:effectLst/>
                          <a:latin typeface="+mj-lt"/>
                          <a:ea typeface="Times New Roman" panose="02020603050405020304"/>
                          <a:cs typeface="Times New Roman" panose="02020603050405020304"/>
                        </a:rPr>
                        <a:t>Valid</a:t>
                      </a:r>
                      <a:br>
                        <a:rPr lang="en-GB" sz="2200" b="1">
                          <a:effectLst/>
                          <a:latin typeface="+mj-lt"/>
                          <a:ea typeface="Times New Roman" panose="02020603050405020304"/>
                          <a:cs typeface="Times New Roman" panose="02020603050405020304"/>
                        </a:rPr>
                      </a:br>
                      <a:r>
                        <a:rPr lang="en-GB" sz="2200" b="1">
                          <a:effectLst/>
                          <a:latin typeface="+mj-lt"/>
                          <a:ea typeface="Times New Roman" panose="02020603050405020304"/>
                          <a:cs typeface="Times New Roman" panose="02020603050405020304"/>
                        </a:rPr>
                        <a:t>Partition</a:t>
                      </a:r>
                      <a:endParaRPr lang="en-US" sz="220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2200" b="1">
                          <a:effectLst/>
                          <a:latin typeface="+mj-lt"/>
                          <a:ea typeface="Times New Roman" panose="02020603050405020304"/>
                          <a:cs typeface="Times New Roman" panose="02020603050405020304"/>
                        </a:rPr>
                        <a:t>Invalid</a:t>
                      </a:r>
                      <a:br>
                        <a:rPr lang="en-GB" sz="2200" b="1">
                          <a:effectLst/>
                          <a:latin typeface="+mj-lt"/>
                          <a:ea typeface="Times New Roman" panose="02020603050405020304"/>
                          <a:cs typeface="Times New Roman" panose="02020603050405020304"/>
                        </a:rPr>
                      </a:br>
                      <a:r>
                        <a:rPr lang="en-GB" sz="2200" b="1">
                          <a:effectLst/>
                          <a:latin typeface="+mj-lt"/>
                          <a:ea typeface="Times New Roman" panose="02020603050405020304"/>
                          <a:cs typeface="Times New Roman" panose="02020603050405020304"/>
                        </a:rPr>
                        <a:t>Partition</a:t>
                      </a:r>
                      <a:endParaRPr lang="en-US" sz="220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2200" b="1">
                          <a:effectLst/>
                          <a:latin typeface="+mj-lt"/>
                          <a:ea typeface="Times New Roman" panose="02020603050405020304"/>
                          <a:cs typeface="Times New Roman" panose="02020603050405020304"/>
                        </a:rPr>
                        <a:t>Valid</a:t>
                      </a:r>
                      <a:br>
                        <a:rPr lang="en-GB" sz="2200" b="1">
                          <a:effectLst/>
                          <a:latin typeface="+mj-lt"/>
                          <a:ea typeface="Times New Roman" panose="02020603050405020304"/>
                          <a:cs typeface="Times New Roman" panose="02020603050405020304"/>
                        </a:rPr>
                      </a:br>
                      <a:r>
                        <a:rPr lang="en-GB" sz="2200" b="1">
                          <a:effectLst/>
                          <a:latin typeface="+mj-lt"/>
                          <a:ea typeface="Times New Roman" panose="02020603050405020304"/>
                          <a:cs typeface="Times New Roman" panose="02020603050405020304"/>
                        </a:rPr>
                        <a:t>Boundary</a:t>
                      </a:r>
                      <a:endParaRPr lang="en-US" sz="220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2200" b="1">
                          <a:effectLst/>
                          <a:latin typeface="+mj-lt"/>
                          <a:ea typeface="Times New Roman" panose="02020603050405020304"/>
                          <a:cs typeface="Times New Roman" panose="02020603050405020304"/>
                        </a:rPr>
                        <a:t>Invalid</a:t>
                      </a:r>
                      <a:br>
                        <a:rPr lang="en-GB" sz="2200" b="1">
                          <a:effectLst/>
                          <a:latin typeface="+mj-lt"/>
                          <a:ea typeface="Times New Roman" panose="02020603050405020304"/>
                          <a:cs typeface="Times New Roman" panose="02020603050405020304"/>
                        </a:rPr>
                      </a:br>
                      <a:r>
                        <a:rPr lang="en-GB" sz="2200" b="1">
                          <a:effectLst/>
                          <a:latin typeface="+mj-lt"/>
                          <a:ea typeface="Times New Roman" panose="02020603050405020304"/>
                          <a:cs typeface="Times New Roman" panose="02020603050405020304"/>
                        </a:rPr>
                        <a:t>Boundary</a:t>
                      </a:r>
                      <a:endParaRPr lang="en-US" sz="2200">
                        <a:effectLst/>
                        <a:latin typeface="+mj-lt"/>
                        <a:ea typeface="Times New Roman" panose="02020603050405020304"/>
                        <a:cs typeface="Times New Roman" panose="02020603050405020304"/>
                      </a:endParaRPr>
                    </a:p>
                  </a:txBody>
                  <a:tcPr marL="50165" marR="50165" marT="0" marB="0"/>
                </a:tc>
              </a:tr>
              <a:tr h="389956">
                <a:tc rowSpan="5">
                  <a:txBody>
                    <a:bodyPr/>
                    <a:lstStyle/>
                    <a:p>
                      <a:pPr>
                        <a:spcAft>
                          <a:spcPts val="0"/>
                        </a:spcAft>
                      </a:pPr>
                      <a:r>
                        <a:rPr lang="en-GB" sz="2200" b="1">
                          <a:solidFill>
                            <a:srgbClr val="003399"/>
                          </a:solidFill>
                          <a:effectLst/>
                          <a:latin typeface="Geneva"/>
                          <a:ea typeface="Times New Roman" panose="02020603050405020304"/>
                          <a:cs typeface="Times New Roman" panose="02020603050405020304"/>
                        </a:rPr>
                        <a:t>Loan amount</a:t>
                      </a:r>
                      <a:endParaRPr lang="en-US" sz="1600" b="1">
                        <a:solidFill>
                          <a:srgbClr val="003399"/>
                        </a:solidFill>
                        <a:effectLst/>
                        <a:latin typeface="Geneva"/>
                        <a:ea typeface="Times New Roman" panose="02020603050405020304"/>
                        <a:cs typeface="Times New Roman" panose="02020603050405020304"/>
                      </a:endParaRPr>
                    </a:p>
                  </a:txBody>
                  <a:tcPr marL="50165" marR="50165" marT="0" marB="0"/>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r>
              <a:tr h="389956">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389956">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389956">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389956">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bl>
          </a:graphicData>
        </a:graphic>
      </p:graphicFrame>
      <p:sp>
        <p:nvSpPr>
          <p:cNvPr id="21" name="AutoShape 8"/>
          <p:cNvSpPr/>
          <p:nvPr/>
        </p:nvSpPr>
        <p:spPr bwMode="auto">
          <a:xfrm>
            <a:off x="6107722" y="457200"/>
            <a:ext cx="1969478" cy="430887"/>
          </a:xfrm>
          <a:prstGeom prst="accentCallout1">
            <a:avLst>
              <a:gd name="adj1" fmla="val 25176"/>
              <a:gd name="adj2" fmla="val -4000"/>
              <a:gd name="adj3" fmla="val 82943"/>
              <a:gd name="adj4" fmla="val -120972"/>
            </a:avLst>
          </a:prstGeom>
          <a:solidFill>
            <a:srgbClr val="92D050"/>
          </a:solidFill>
          <a:ln w="57150">
            <a:solidFill>
              <a:srgbClr val="00CC66"/>
            </a:solidFill>
            <a:miter lim="800000"/>
            <a:headEnd type="none" w="sm" len="sm"/>
            <a:tailEnd type="none" w="sm" len="sm"/>
          </a:ln>
          <a:effectLst/>
        </p:spPr>
        <p:txBody>
          <a:bodyPr wrap="square">
            <a:spAutoFit/>
          </a:bodyPr>
          <a:lstStyle/>
          <a:p>
            <a:r>
              <a:rPr lang="en-GB" sz="2200" dirty="0">
                <a:solidFill>
                  <a:srgbClr val="000000"/>
                </a:solidFill>
                <a:latin typeface="+mj-lt"/>
              </a:rPr>
              <a:t>£500 to £9000</a:t>
            </a:r>
            <a:endParaRPr lang="en-GB" sz="2200" dirty="0">
              <a:solidFill>
                <a:srgbClr val="000000"/>
              </a:solidFill>
              <a:latin typeface="+mj-lt"/>
            </a:endParaRPr>
          </a:p>
        </p:txBody>
      </p:sp>
      <p:graphicFrame>
        <p:nvGraphicFramePr>
          <p:cNvPr id="4" name="Table 3"/>
          <p:cNvGraphicFramePr>
            <a:graphicFrameLocks noGrp="1"/>
          </p:cNvGraphicFramePr>
          <p:nvPr/>
        </p:nvGraphicFramePr>
        <p:xfrm>
          <a:off x="2057400" y="4521200"/>
          <a:ext cx="1676400" cy="195580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500 – 9000</a:t>
                      </a: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bl>
          </a:graphicData>
        </a:graphic>
      </p:graphicFrame>
      <p:graphicFrame>
        <p:nvGraphicFramePr>
          <p:cNvPr id="5" name="Table 4"/>
          <p:cNvGraphicFramePr>
            <a:graphicFrameLocks noGrp="1"/>
          </p:cNvGraphicFramePr>
          <p:nvPr/>
        </p:nvGraphicFramePr>
        <p:xfrm>
          <a:off x="3738196" y="4521200"/>
          <a:ext cx="1676400" cy="195580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&lt; 500</a:t>
                      </a: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&gt;9000</a:t>
                      </a:r>
                      <a:endParaRPr lang="en-US"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r>
                        <a:rPr lang="en-GB" sz="2000" b="0">
                          <a:solidFill>
                            <a:schemeClr val="tx1"/>
                          </a:solidFill>
                          <a:effectLst/>
                          <a:latin typeface="Geneva"/>
                          <a:ea typeface="Times New Roman" panose="02020603050405020304"/>
                          <a:cs typeface="Times New Roman" panose="02020603050405020304"/>
                        </a:rPr>
                        <a:t>non numeric</a:t>
                      </a:r>
                      <a:endParaRPr lang="en-US" sz="2000" b="0">
                        <a:solidFill>
                          <a:schemeClr val="tx1"/>
                        </a:solidFill>
                        <a:latin typeface="Geneva"/>
                      </a:endParaRPr>
                    </a:p>
                  </a:txBody>
                  <a:tcPr>
                    <a:solidFill>
                      <a:srgbClr val="EAEAEA"/>
                    </a:solidFill>
                  </a:tcPr>
                </a:tc>
              </a:tr>
              <a:tr h="370840">
                <a:tc>
                  <a:txBody>
                    <a:bodyPr/>
                    <a:lstStyle/>
                    <a:p>
                      <a:r>
                        <a:rPr lang="en-GB" sz="2000" b="0">
                          <a:solidFill>
                            <a:schemeClr val="tx1"/>
                          </a:solidFill>
                          <a:effectLst/>
                          <a:latin typeface="Geneva"/>
                          <a:ea typeface="Times New Roman" panose="02020603050405020304"/>
                          <a:cs typeface="Times New Roman" panose="02020603050405020304"/>
                        </a:rPr>
                        <a:t>not integer</a:t>
                      </a:r>
                      <a:endParaRPr lang="en-GB"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null</a:t>
                      </a:r>
                      <a:endParaRPr lang="en-US" sz="2000" b="0">
                        <a:solidFill>
                          <a:schemeClr val="tx1"/>
                        </a:solidFill>
                        <a:latin typeface="Geneva"/>
                      </a:endParaRPr>
                    </a:p>
                  </a:txBody>
                  <a:tcPr>
                    <a:solidFill>
                      <a:srgbClr val="EAEAEA"/>
                    </a:solidFill>
                  </a:tcPr>
                </a:tc>
              </a:tr>
            </a:tbl>
          </a:graphicData>
        </a:graphic>
      </p:graphicFrame>
      <p:graphicFrame>
        <p:nvGraphicFramePr>
          <p:cNvPr id="6" name="Table 5"/>
          <p:cNvGraphicFramePr>
            <a:graphicFrameLocks noGrp="1"/>
          </p:cNvGraphicFramePr>
          <p:nvPr/>
        </p:nvGraphicFramePr>
        <p:xfrm>
          <a:off x="5410200" y="4521200"/>
          <a:ext cx="1676400" cy="195580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500</a:t>
                      </a: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9000</a:t>
                      </a:r>
                      <a:endParaRPr lang="en-US"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bl>
          </a:graphicData>
        </a:graphic>
      </p:graphicFrame>
      <p:graphicFrame>
        <p:nvGraphicFramePr>
          <p:cNvPr id="7" name="Table 6"/>
          <p:cNvGraphicFramePr>
            <a:graphicFrameLocks noGrp="1"/>
          </p:cNvGraphicFramePr>
          <p:nvPr/>
        </p:nvGraphicFramePr>
        <p:xfrm>
          <a:off x="7086600" y="4521200"/>
          <a:ext cx="1676400" cy="195580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499</a:t>
                      </a: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9001</a:t>
                      </a:r>
                      <a:endParaRPr lang="en-US"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bl>
          </a:graphicData>
        </a:graphic>
      </p:graphicFrame>
      <p:sp>
        <p:nvSpPr>
          <p:cNvPr id="22" name="Rectangle 21"/>
          <p:cNvSpPr/>
          <p:nvPr/>
        </p:nvSpPr>
        <p:spPr>
          <a:xfrm>
            <a:off x="76200" y="1460798"/>
            <a:ext cx="2122441" cy="461665"/>
          </a:xfrm>
          <a:prstGeom prst="rect">
            <a:avLst/>
          </a:prstGeom>
        </p:spPr>
        <p:txBody>
          <a:bodyPr wrap="none">
            <a:spAutoFit/>
          </a:bodyPr>
          <a:lstStyle/>
          <a:p>
            <a:r>
              <a:rPr lang="en-GB" sz="2400" b="1"/>
              <a:t>Loan amount</a:t>
            </a:r>
            <a:endParaRPr lang="en-US" sz="2400" b="1"/>
          </a:p>
        </p:txBody>
      </p:sp>
      <p:grpSp>
        <p:nvGrpSpPr>
          <p:cNvPr id="23" name="Group 22"/>
          <p:cNvGrpSpPr/>
          <p:nvPr/>
        </p:nvGrpSpPr>
        <p:grpSpPr>
          <a:xfrm>
            <a:off x="76200" y="3046433"/>
            <a:ext cx="5257800" cy="763567"/>
            <a:chOff x="73790" y="3582433"/>
            <a:chExt cx="5257800" cy="763567"/>
          </a:xfrm>
        </p:grpSpPr>
        <p:grpSp>
          <p:nvGrpSpPr>
            <p:cNvPr id="24" name="Group 38"/>
            <p:cNvGrpSpPr/>
            <p:nvPr/>
          </p:nvGrpSpPr>
          <p:grpSpPr bwMode="auto">
            <a:xfrm>
              <a:off x="2991460" y="3716512"/>
              <a:ext cx="1011392" cy="517438"/>
              <a:chOff x="-1316" y="2256"/>
              <a:chExt cx="921" cy="636"/>
            </a:xfrm>
          </p:grpSpPr>
          <p:sp>
            <p:nvSpPr>
              <p:cNvPr id="28" name="Text Box 18"/>
              <p:cNvSpPr txBox="1">
                <a:spLocks noChangeArrowheads="1"/>
              </p:cNvSpPr>
              <p:nvPr/>
            </p:nvSpPr>
            <p:spPr bwMode="auto">
              <a:xfrm>
                <a:off x="-1265" y="2371"/>
                <a:ext cx="87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mj-lt"/>
                  </a:rPr>
                  <a:t>integer</a:t>
                </a:r>
                <a:endParaRPr lang="en-GB" sz="2000" b="1">
                  <a:solidFill>
                    <a:srgbClr val="003399"/>
                  </a:solidFill>
                  <a:latin typeface="+mj-lt"/>
                </a:endParaRPr>
              </a:p>
            </p:txBody>
          </p:sp>
          <p:sp>
            <p:nvSpPr>
              <p:cNvPr id="29"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
          <p:nvSpPr>
            <p:cNvPr id="25"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6"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not</a:t>
              </a:r>
              <a:endParaRPr lang="en-GB" sz="2000" b="1">
                <a:solidFill>
                  <a:srgbClr val="C00000"/>
                </a:solidFill>
                <a:latin typeface="+mj-lt"/>
              </a:endParaRPr>
            </a:p>
            <a:p>
              <a:r>
                <a:rPr lang="en-GB" sz="2000" b="1">
                  <a:solidFill>
                    <a:srgbClr val="C00000"/>
                  </a:solidFill>
                  <a:latin typeface="+mj-lt"/>
                </a:rPr>
                <a:t>integer</a:t>
              </a:r>
              <a:endParaRPr lang="en-GB" sz="2000" b="1">
                <a:solidFill>
                  <a:srgbClr val="C00000"/>
                </a:solidFill>
                <a:latin typeface="+mj-lt"/>
              </a:endParaRPr>
            </a:p>
          </p:txBody>
        </p:sp>
        <p:sp>
          <p:nvSpPr>
            <p:cNvPr id="27" name="Rectangle 26"/>
            <p:cNvSpPr/>
            <p:nvPr/>
          </p:nvSpPr>
          <p:spPr>
            <a:xfrm>
              <a:off x="73790" y="3884335"/>
              <a:ext cx="2546531" cy="461665"/>
            </a:xfrm>
            <a:prstGeom prst="rect">
              <a:avLst/>
            </a:prstGeom>
          </p:spPr>
          <p:txBody>
            <a:bodyPr wrap="none">
              <a:spAutoFit/>
            </a:bodyPr>
            <a:lstStyle/>
            <a:p>
              <a:r>
                <a:rPr lang="en-US" sz="2400" b="1"/>
                <a:t>Type of number:</a:t>
              </a:r>
              <a:endParaRPr lang="en-US" sz="2400" b="1"/>
            </a:p>
          </p:txBody>
        </p:sp>
      </p:grpSp>
      <p:grpSp>
        <p:nvGrpSpPr>
          <p:cNvPr id="30" name="Group 29"/>
          <p:cNvGrpSpPr/>
          <p:nvPr/>
        </p:nvGrpSpPr>
        <p:grpSpPr>
          <a:xfrm>
            <a:off x="76200" y="2209800"/>
            <a:ext cx="5255390" cy="763567"/>
            <a:chOff x="76200" y="3582433"/>
            <a:chExt cx="5255390" cy="763567"/>
          </a:xfrm>
        </p:grpSpPr>
        <p:grpSp>
          <p:nvGrpSpPr>
            <p:cNvPr id="31" name="Group 38"/>
            <p:cNvGrpSpPr/>
            <p:nvPr/>
          </p:nvGrpSpPr>
          <p:grpSpPr bwMode="auto">
            <a:xfrm>
              <a:off x="2991460" y="3716512"/>
              <a:ext cx="966368" cy="517438"/>
              <a:chOff x="-1316" y="2256"/>
              <a:chExt cx="880" cy="636"/>
            </a:xfrm>
          </p:grpSpPr>
          <p:sp>
            <p:nvSpPr>
              <p:cNvPr id="35" name="Text Box 18"/>
              <p:cNvSpPr txBox="1">
                <a:spLocks noChangeArrowheads="1"/>
              </p:cNvSpPr>
              <p:nvPr/>
            </p:nvSpPr>
            <p:spPr bwMode="auto">
              <a:xfrm>
                <a:off x="-1126" y="2371"/>
                <a:ext cx="619"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mj-lt"/>
                  </a:rPr>
                  <a:t>0-9</a:t>
                </a:r>
                <a:endParaRPr lang="en-GB" sz="2000" b="1">
                  <a:solidFill>
                    <a:srgbClr val="003399"/>
                  </a:solidFill>
                  <a:latin typeface="+mj-lt"/>
                </a:endParaRPr>
              </a:p>
            </p:txBody>
          </p:sp>
          <p:sp>
            <p:nvSpPr>
              <p:cNvPr id="36"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
          <p:nvSpPr>
            <p:cNvPr id="32"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33"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Non numeric</a:t>
              </a:r>
              <a:endParaRPr lang="en-GB" sz="2000" b="1">
                <a:solidFill>
                  <a:srgbClr val="C00000"/>
                </a:solidFill>
                <a:latin typeface="+mj-lt"/>
              </a:endParaRPr>
            </a:p>
          </p:txBody>
        </p:sp>
        <p:sp>
          <p:nvSpPr>
            <p:cNvPr id="34" name="Rectangle 33"/>
            <p:cNvSpPr/>
            <p:nvPr/>
          </p:nvSpPr>
          <p:spPr>
            <a:xfrm>
              <a:off x="76200" y="3884335"/>
              <a:ext cx="2587824" cy="461665"/>
            </a:xfrm>
            <a:prstGeom prst="rect">
              <a:avLst/>
            </a:prstGeom>
          </p:spPr>
          <p:txBody>
            <a:bodyPr wrap="none">
              <a:spAutoFit/>
            </a:bodyPr>
            <a:lstStyle/>
            <a:p>
              <a:r>
                <a:rPr lang="en-US" sz="2400" b="1"/>
                <a:t>Valid characters:</a:t>
              </a:r>
              <a:endParaRPr lang="en-US" sz="2400" b="1"/>
            </a:p>
          </p:txBody>
        </p:sp>
      </p:gr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9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title"/>
          </p:nvPr>
        </p:nvSpPr>
        <p:spPr/>
        <p:txBody>
          <a:bodyPr>
            <a:normAutofit/>
          </a:bodyPr>
          <a:lstStyle/>
          <a:p>
            <a:r>
              <a:rPr lang="en-GB" dirty="0"/>
              <a:t>Term of loan</a:t>
            </a:r>
            <a:endParaRPr lang="en-GB" dirty="0"/>
          </a:p>
        </p:txBody>
      </p:sp>
      <p:grpSp>
        <p:nvGrpSpPr>
          <p:cNvPr id="229390" name="Group 1038"/>
          <p:cNvGrpSpPr/>
          <p:nvPr/>
        </p:nvGrpSpPr>
        <p:grpSpPr bwMode="auto">
          <a:xfrm>
            <a:off x="2234712" y="1219200"/>
            <a:ext cx="6528288" cy="992188"/>
            <a:chOff x="873" y="990"/>
            <a:chExt cx="4455" cy="625"/>
          </a:xfrm>
        </p:grpSpPr>
        <p:sp>
          <p:nvSpPr>
            <p:cNvPr id="229379" name="Line 1027"/>
            <p:cNvSpPr>
              <a:spLocks noChangeShapeType="1"/>
            </p:cNvSpPr>
            <p:nvPr/>
          </p:nvSpPr>
          <p:spPr bwMode="auto">
            <a:xfrm>
              <a:off x="873" y="1313"/>
              <a:ext cx="445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0" name="Rectangle 1028"/>
            <p:cNvSpPr>
              <a:spLocks noChangeArrowheads="1"/>
            </p:cNvSpPr>
            <p:nvPr/>
          </p:nvSpPr>
          <p:spPr bwMode="auto">
            <a:xfrm>
              <a:off x="2239" y="1374"/>
              <a:ext cx="17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1</a:t>
              </a:r>
              <a:endParaRPr lang="en-GB" sz="2000" b="1">
                <a:latin typeface="+mj-lt"/>
              </a:endParaRPr>
            </a:p>
          </p:txBody>
        </p:sp>
        <p:sp>
          <p:nvSpPr>
            <p:cNvPr id="229381" name="Rectangle 1029"/>
            <p:cNvSpPr>
              <a:spLocks noChangeArrowheads="1"/>
            </p:cNvSpPr>
            <p:nvPr/>
          </p:nvSpPr>
          <p:spPr bwMode="auto">
            <a:xfrm>
              <a:off x="3659" y="1374"/>
              <a:ext cx="26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30</a:t>
              </a:r>
              <a:endParaRPr lang="en-GB" sz="2000" b="1">
                <a:latin typeface="+mj-lt"/>
              </a:endParaRPr>
            </a:p>
          </p:txBody>
        </p:sp>
        <p:sp>
          <p:nvSpPr>
            <p:cNvPr id="229382" name="Rectangle 1030"/>
            <p:cNvSpPr>
              <a:spLocks noChangeArrowheads="1"/>
            </p:cNvSpPr>
            <p:nvPr/>
          </p:nvSpPr>
          <p:spPr bwMode="auto">
            <a:xfrm>
              <a:off x="4056" y="1374"/>
              <a:ext cx="26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31</a:t>
              </a:r>
              <a:endParaRPr lang="en-GB" sz="2000" b="1">
                <a:latin typeface="+mj-lt"/>
              </a:endParaRPr>
            </a:p>
          </p:txBody>
        </p:sp>
        <p:sp>
          <p:nvSpPr>
            <p:cNvPr id="229383" name="Rectangle 1031"/>
            <p:cNvSpPr>
              <a:spLocks noChangeArrowheads="1"/>
            </p:cNvSpPr>
            <p:nvPr/>
          </p:nvSpPr>
          <p:spPr bwMode="auto">
            <a:xfrm>
              <a:off x="1075" y="1001"/>
              <a:ext cx="66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C00000"/>
                  </a:solidFill>
                </a:rPr>
                <a:t>invalid</a:t>
              </a:r>
              <a:endParaRPr lang="en-GB" sz="2000" b="1">
                <a:solidFill>
                  <a:srgbClr val="C00000"/>
                </a:solidFill>
              </a:endParaRPr>
            </a:p>
          </p:txBody>
        </p:sp>
        <p:sp>
          <p:nvSpPr>
            <p:cNvPr id="229384" name="Rectangle 1032"/>
            <p:cNvSpPr>
              <a:spLocks noChangeArrowheads="1"/>
            </p:cNvSpPr>
            <p:nvPr/>
          </p:nvSpPr>
          <p:spPr bwMode="auto">
            <a:xfrm>
              <a:off x="2830" y="1001"/>
              <a:ext cx="49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000099"/>
                  </a:solidFill>
                </a:rPr>
                <a:t>valid</a:t>
              </a:r>
              <a:endParaRPr lang="en-GB" sz="2000" b="1">
                <a:solidFill>
                  <a:srgbClr val="000099"/>
                </a:solidFill>
              </a:endParaRPr>
            </a:p>
          </p:txBody>
        </p:sp>
        <p:sp>
          <p:nvSpPr>
            <p:cNvPr id="229385" name="Rectangle 1033"/>
            <p:cNvSpPr>
              <a:spLocks noChangeArrowheads="1"/>
            </p:cNvSpPr>
            <p:nvPr/>
          </p:nvSpPr>
          <p:spPr bwMode="auto">
            <a:xfrm>
              <a:off x="4364" y="990"/>
              <a:ext cx="66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C00000"/>
                  </a:solidFill>
                </a:rPr>
                <a:t>invalid</a:t>
              </a:r>
              <a:endParaRPr lang="en-GB" sz="2000" b="1">
                <a:solidFill>
                  <a:srgbClr val="C00000"/>
                </a:solidFill>
              </a:endParaRPr>
            </a:p>
          </p:txBody>
        </p:sp>
        <p:sp>
          <p:nvSpPr>
            <p:cNvPr id="229386" name="Line 1034"/>
            <p:cNvSpPr>
              <a:spLocks noChangeShapeType="1"/>
            </p:cNvSpPr>
            <p:nvPr/>
          </p:nvSpPr>
          <p:spPr bwMode="auto">
            <a:xfrm>
              <a:off x="2180" y="1012"/>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7" name="Line 1035"/>
            <p:cNvSpPr>
              <a:spLocks noChangeShapeType="1"/>
            </p:cNvSpPr>
            <p:nvPr/>
          </p:nvSpPr>
          <p:spPr bwMode="auto">
            <a:xfrm>
              <a:off x="4021" y="1012"/>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8" name="Rectangle 1036"/>
            <p:cNvSpPr>
              <a:spLocks noChangeArrowheads="1"/>
            </p:cNvSpPr>
            <p:nvPr/>
          </p:nvSpPr>
          <p:spPr bwMode="auto">
            <a:xfrm>
              <a:off x="1896" y="1374"/>
              <a:ext cx="17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0</a:t>
              </a:r>
              <a:endParaRPr lang="en-GB" sz="2000" b="1">
                <a:latin typeface="+mj-lt"/>
              </a:endParaRPr>
            </a:p>
          </p:txBody>
        </p:sp>
      </p:grpSp>
      <p:graphicFrame>
        <p:nvGraphicFramePr>
          <p:cNvPr id="20" name="Content Placeholder 3"/>
          <p:cNvGraphicFramePr>
            <a:graphicFrameLocks noGrp="1"/>
          </p:cNvGraphicFramePr>
          <p:nvPr>
            <p:ph idx="1"/>
          </p:nvPr>
        </p:nvGraphicFramePr>
        <p:xfrm>
          <a:off x="352425" y="3835398"/>
          <a:ext cx="8382000" cy="2620340"/>
        </p:xfrm>
        <a:graphic>
          <a:graphicData uri="http://schemas.openxmlformats.org/drawingml/2006/table">
            <a:tbl>
              <a:tblPr firstRow="1" bandRow="1">
                <a:tableStyleId>{5C22544A-7EE6-4342-B048-85BDC9FD1C3A}</a:tableStyleId>
              </a:tblPr>
              <a:tblGrid>
                <a:gridCol w="1676400"/>
                <a:gridCol w="1676400"/>
                <a:gridCol w="1676400"/>
                <a:gridCol w="1676400"/>
                <a:gridCol w="1676400"/>
              </a:tblGrid>
              <a:tr h="641022">
                <a:tc>
                  <a:txBody>
                    <a:bodyPr/>
                    <a:lstStyle/>
                    <a:p>
                      <a:pPr algn="ctr">
                        <a:spcBef>
                          <a:spcPts val="600"/>
                        </a:spcBef>
                        <a:spcAft>
                          <a:spcPts val="0"/>
                        </a:spcAft>
                      </a:pPr>
                      <a:r>
                        <a:rPr lang="en-GB" sz="2200" b="1">
                          <a:solidFill>
                            <a:schemeClr val="bg1"/>
                          </a:solidFill>
                          <a:effectLst/>
                          <a:latin typeface="+mj-lt"/>
                          <a:ea typeface="Times New Roman" panose="02020603050405020304"/>
                          <a:cs typeface="Times New Roman" panose="02020603050405020304"/>
                        </a:rPr>
                        <a:t>Condition</a:t>
                      </a:r>
                      <a:endParaRPr lang="en-US" sz="2200">
                        <a:solidFill>
                          <a:schemeClr val="bg1"/>
                        </a:solidFill>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2200" b="1">
                          <a:effectLst/>
                          <a:latin typeface="+mj-lt"/>
                          <a:ea typeface="Times New Roman" panose="02020603050405020304"/>
                          <a:cs typeface="Times New Roman" panose="02020603050405020304"/>
                        </a:rPr>
                        <a:t>Valid</a:t>
                      </a:r>
                      <a:br>
                        <a:rPr lang="en-GB" sz="2200" b="1">
                          <a:effectLst/>
                          <a:latin typeface="+mj-lt"/>
                          <a:ea typeface="Times New Roman" panose="02020603050405020304"/>
                          <a:cs typeface="Times New Roman" panose="02020603050405020304"/>
                        </a:rPr>
                      </a:br>
                      <a:r>
                        <a:rPr lang="en-GB" sz="2200" b="1">
                          <a:effectLst/>
                          <a:latin typeface="+mj-lt"/>
                          <a:ea typeface="Times New Roman" panose="02020603050405020304"/>
                          <a:cs typeface="Times New Roman" panose="02020603050405020304"/>
                        </a:rPr>
                        <a:t>Partition</a:t>
                      </a:r>
                      <a:endParaRPr lang="en-US" sz="220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2200" b="1">
                          <a:effectLst/>
                          <a:latin typeface="+mj-lt"/>
                          <a:ea typeface="Times New Roman" panose="02020603050405020304"/>
                          <a:cs typeface="Times New Roman" panose="02020603050405020304"/>
                        </a:rPr>
                        <a:t>Invalid</a:t>
                      </a:r>
                      <a:br>
                        <a:rPr lang="en-GB" sz="2200" b="1">
                          <a:effectLst/>
                          <a:latin typeface="+mj-lt"/>
                          <a:ea typeface="Times New Roman" panose="02020603050405020304"/>
                          <a:cs typeface="Times New Roman" panose="02020603050405020304"/>
                        </a:rPr>
                      </a:br>
                      <a:r>
                        <a:rPr lang="en-GB" sz="2200" b="1">
                          <a:effectLst/>
                          <a:latin typeface="+mj-lt"/>
                          <a:ea typeface="Times New Roman" panose="02020603050405020304"/>
                          <a:cs typeface="Times New Roman" panose="02020603050405020304"/>
                        </a:rPr>
                        <a:t>Partition</a:t>
                      </a:r>
                      <a:endParaRPr lang="en-US" sz="220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2200" b="1">
                          <a:effectLst/>
                          <a:latin typeface="+mj-lt"/>
                          <a:ea typeface="Times New Roman" panose="02020603050405020304"/>
                          <a:cs typeface="Times New Roman" panose="02020603050405020304"/>
                        </a:rPr>
                        <a:t>Valid</a:t>
                      </a:r>
                      <a:br>
                        <a:rPr lang="en-GB" sz="2200" b="1">
                          <a:effectLst/>
                          <a:latin typeface="+mj-lt"/>
                          <a:ea typeface="Times New Roman" panose="02020603050405020304"/>
                          <a:cs typeface="Times New Roman" panose="02020603050405020304"/>
                        </a:rPr>
                      </a:br>
                      <a:r>
                        <a:rPr lang="en-GB" sz="2200" b="1">
                          <a:effectLst/>
                          <a:latin typeface="+mj-lt"/>
                          <a:ea typeface="Times New Roman" panose="02020603050405020304"/>
                          <a:cs typeface="Times New Roman" panose="02020603050405020304"/>
                        </a:rPr>
                        <a:t>Boundary</a:t>
                      </a:r>
                      <a:endParaRPr lang="en-US" sz="2200">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2200" b="1">
                          <a:effectLst/>
                          <a:latin typeface="+mj-lt"/>
                          <a:ea typeface="Times New Roman" panose="02020603050405020304"/>
                          <a:cs typeface="Times New Roman" panose="02020603050405020304"/>
                        </a:rPr>
                        <a:t>Invalid</a:t>
                      </a:r>
                      <a:br>
                        <a:rPr lang="en-GB" sz="2200" b="1">
                          <a:effectLst/>
                          <a:latin typeface="+mj-lt"/>
                          <a:ea typeface="Times New Roman" panose="02020603050405020304"/>
                          <a:cs typeface="Times New Roman" panose="02020603050405020304"/>
                        </a:rPr>
                      </a:br>
                      <a:r>
                        <a:rPr lang="en-GB" sz="2200" b="1">
                          <a:effectLst/>
                          <a:latin typeface="+mj-lt"/>
                          <a:ea typeface="Times New Roman" panose="02020603050405020304"/>
                          <a:cs typeface="Times New Roman" panose="02020603050405020304"/>
                        </a:rPr>
                        <a:t>Boundary</a:t>
                      </a:r>
                      <a:endParaRPr lang="en-US" sz="2200">
                        <a:effectLst/>
                        <a:latin typeface="+mj-lt"/>
                        <a:ea typeface="Times New Roman" panose="02020603050405020304"/>
                        <a:cs typeface="Times New Roman" panose="02020603050405020304"/>
                      </a:endParaRPr>
                    </a:p>
                  </a:txBody>
                  <a:tcPr marL="50165" marR="50165" marT="0" marB="0"/>
                </a:tc>
              </a:tr>
              <a:tr h="389956">
                <a:tc rowSpan="5">
                  <a:txBody>
                    <a:bodyPr/>
                    <a:lstStyle/>
                    <a:p>
                      <a:pPr>
                        <a:spcAft>
                          <a:spcPts val="0"/>
                        </a:spcAft>
                      </a:pPr>
                      <a:r>
                        <a:rPr lang="en-GB" sz="2200" b="1">
                          <a:solidFill>
                            <a:srgbClr val="003399"/>
                          </a:solidFill>
                          <a:effectLst/>
                          <a:latin typeface="Geneva"/>
                          <a:ea typeface="Times New Roman" panose="02020603050405020304"/>
                          <a:cs typeface="Times New Roman" panose="02020603050405020304"/>
                        </a:rPr>
                        <a:t>Term of loan</a:t>
                      </a:r>
                      <a:endParaRPr lang="en-US" sz="1600" b="1">
                        <a:solidFill>
                          <a:srgbClr val="003399"/>
                        </a:solidFill>
                        <a:effectLst/>
                        <a:latin typeface="Geneva"/>
                        <a:ea typeface="Times New Roman" panose="02020603050405020304"/>
                        <a:cs typeface="Times New Roman" panose="02020603050405020304"/>
                      </a:endParaRPr>
                    </a:p>
                  </a:txBody>
                  <a:tcPr marL="50165" marR="50165" marT="0" marB="0"/>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r>
              <a:tr h="389956">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389956">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389956">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389956">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bl>
          </a:graphicData>
        </a:graphic>
      </p:graphicFrame>
      <p:sp>
        <p:nvSpPr>
          <p:cNvPr id="21" name="AutoShape 8"/>
          <p:cNvSpPr/>
          <p:nvPr/>
        </p:nvSpPr>
        <p:spPr bwMode="auto">
          <a:xfrm>
            <a:off x="6107722" y="457200"/>
            <a:ext cx="1969478" cy="430887"/>
          </a:xfrm>
          <a:prstGeom prst="accentCallout1">
            <a:avLst>
              <a:gd name="adj1" fmla="val 25176"/>
              <a:gd name="adj2" fmla="val -4000"/>
              <a:gd name="adj3" fmla="val 82943"/>
              <a:gd name="adj4" fmla="val -120972"/>
            </a:avLst>
          </a:prstGeom>
          <a:solidFill>
            <a:srgbClr val="92D050"/>
          </a:solidFill>
          <a:ln w="57150">
            <a:solidFill>
              <a:srgbClr val="00CC66"/>
            </a:solidFill>
            <a:miter lim="800000"/>
            <a:headEnd type="none" w="sm" len="sm"/>
            <a:tailEnd type="none" w="sm" len="sm"/>
          </a:ln>
          <a:effectLst/>
        </p:spPr>
        <p:txBody>
          <a:bodyPr wrap="square">
            <a:spAutoFit/>
          </a:bodyPr>
          <a:lstStyle/>
          <a:p>
            <a:r>
              <a:rPr lang="en-GB" sz="2200" dirty="0">
                <a:solidFill>
                  <a:srgbClr val="000000"/>
                </a:solidFill>
                <a:latin typeface="+mj-lt"/>
              </a:rPr>
              <a:t>1 to 30 years</a:t>
            </a:r>
            <a:endParaRPr lang="en-GB" sz="2200" dirty="0">
              <a:solidFill>
                <a:srgbClr val="000000"/>
              </a:solidFill>
              <a:latin typeface="+mj-lt"/>
            </a:endParaRPr>
          </a:p>
        </p:txBody>
      </p:sp>
      <p:graphicFrame>
        <p:nvGraphicFramePr>
          <p:cNvPr id="4" name="Table 3"/>
          <p:cNvGraphicFramePr>
            <a:graphicFrameLocks noGrp="1"/>
          </p:cNvGraphicFramePr>
          <p:nvPr/>
        </p:nvGraphicFramePr>
        <p:xfrm>
          <a:off x="2057400" y="4521200"/>
          <a:ext cx="1676400" cy="195580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1 – 30</a:t>
                      </a: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bl>
          </a:graphicData>
        </a:graphic>
      </p:graphicFrame>
      <p:graphicFrame>
        <p:nvGraphicFramePr>
          <p:cNvPr id="5" name="Table 4"/>
          <p:cNvGraphicFramePr>
            <a:graphicFrameLocks noGrp="1"/>
          </p:cNvGraphicFramePr>
          <p:nvPr/>
        </p:nvGraphicFramePr>
        <p:xfrm>
          <a:off x="3738196" y="4521200"/>
          <a:ext cx="1676400" cy="195580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&lt; 1</a:t>
                      </a: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&gt;30</a:t>
                      </a:r>
                      <a:endParaRPr lang="en-US"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r>
                        <a:rPr lang="en-GB" sz="2000" b="0">
                          <a:solidFill>
                            <a:schemeClr val="tx1"/>
                          </a:solidFill>
                          <a:effectLst/>
                          <a:latin typeface="Geneva"/>
                          <a:ea typeface="Times New Roman" panose="02020603050405020304"/>
                          <a:cs typeface="Times New Roman" panose="02020603050405020304"/>
                        </a:rPr>
                        <a:t>non numeric</a:t>
                      </a:r>
                      <a:endParaRPr lang="en-US" sz="2000" b="0">
                        <a:solidFill>
                          <a:schemeClr val="tx1"/>
                        </a:solidFill>
                        <a:latin typeface="Geneva"/>
                      </a:endParaRPr>
                    </a:p>
                  </a:txBody>
                  <a:tcPr>
                    <a:solidFill>
                      <a:srgbClr val="EAEAEA"/>
                    </a:solidFill>
                  </a:tcPr>
                </a:tc>
              </a:tr>
              <a:tr h="370840">
                <a:tc>
                  <a:txBody>
                    <a:bodyPr/>
                    <a:lstStyle/>
                    <a:p>
                      <a:r>
                        <a:rPr lang="en-GB" sz="2000" b="0">
                          <a:solidFill>
                            <a:schemeClr val="tx1"/>
                          </a:solidFill>
                          <a:effectLst/>
                          <a:latin typeface="Geneva"/>
                          <a:ea typeface="Times New Roman" panose="02020603050405020304"/>
                          <a:cs typeface="Times New Roman" panose="02020603050405020304"/>
                        </a:rPr>
                        <a:t>not integer</a:t>
                      </a:r>
                      <a:endParaRPr lang="en-GB"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null</a:t>
                      </a:r>
                      <a:endParaRPr lang="en-US" sz="2000" b="0">
                        <a:solidFill>
                          <a:schemeClr val="tx1"/>
                        </a:solidFill>
                        <a:latin typeface="Geneva"/>
                      </a:endParaRPr>
                    </a:p>
                  </a:txBody>
                  <a:tcPr>
                    <a:solidFill>
                      <a:srgbClr val="EAEAEA"/>
                    </a:solidFill>
                  </a:tcPr>
                </a:tc>
              </a:tr>
            </a:tbl>
          </a:graphicData>
        </a:graphic>
      </p:graphicFrame>
      <p:graphicFrame>
        <p:nvGraphicFramePr>
          <p:cNvPr id="6" name="Table 5"/>
          <p:cNvGraphicFramePr>
            <a:graphicFrameLocks noGrp="1"/>
          </p:cNvGraphicFramePr>
          <p:nvPr/>
        </p:nvGraphicFramePr>
        <p:xfrm>
          <a:off x="5410200" y="4521200"/>
          <a:ext cx="1676400" cy="195580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1</a:t>
                      </a: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0">
                          <a:solidFill>
                            <a:schemeClr val="tx1"/>
                          </a:solidFill>
                          <a:effectLst/>
                          <a:latin typeface="Geneva"/>
                          <a:ea typeface="Times New Roman" panose="02020603050405020304"/>
                          <a:cs typeface="Times New Roman" panose="02020603050405020304"/>
                        </a:rPr>
                        <a:t>30</a:t>
                      </a:r>
                      <a:endParaRPr lang="en-US"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bl>
          </a:graphicData>
        </a:graphic>
      </p:graphicFrame>
      <p:graphicFrame>
        <p:nvGraphicFramePr>
          <p:cNvPr id="7" name="Table 6"/>
          <p:cNvGraphicFramePr>
            <a:graphicFrameLocks noGrp="1"/>
          </p:cNvGraphicFramePr>
          <p:nvPr/>
        </p:nvGraphicFramePr>
        <p:xfrm>
          <a:off x="7086600" y="4521200"/>
          <a:ext cx="1676400" cy="1955800"/>
        </p:xfrm>
        <a:graphic>
          <a:graphicData uri="http://schemas.openxmlformats.org/drawingml/2006/table">
            <a:tbl>
              <a:tblPr firstRow="1" bandRow="1">
                <a:tableStyleId>{5C22544A-7EE6-4342-B048-85BDC9FD1C3A}</a:tableStyleId>
              </a:tblPr>
              <a:tblGrid>
                <a:gridCol w="1676400"/>
              </a:tblGrid>
              <a:tr h="370840">
                <a:tc>
                  <a:txBody>
                    <a:bodyPr/>
                    <a:lstStyle/>
                    <a:p>
                      <a:pPr>
                        <a:spcAft>
                          <a:spcPts val="0"/>
                        </a:spcAft>
                      </a:pPr>
                      <a:r>
                        <a:rPr lang="en-GB" sz="2000" b="0">
                          <a:solidFill>
                            <a:schemeClr val="tx1"/>
                          </a:solidFill>
                          <a:effectLst/>
                          <a:latin typeface="Geneva"/>
                          <a:ea typeface="Times New Roman" panose="02020603050405020304"/>
                          <a:cs typeface="Times New Roman" panose="02020603050405020304"/>
                        </a:rPr>
                        <a:t>0</a:t>
                      </a:r>
                      <a:endParaRPr lang="en-US" sz="2000" b="0">
                        <a:solidFill>
                          <a:schemeClr val="tx1"/>
                        </a:solidFill>
                        <a:effectLst/>
                        <a:latin typeface="Geneva"/>
                        <a:ea typeface="Times New Roman" panose="02020603050405020304"/>
                        <a:cs typeface="Times New Roman" panose="02020603050405020304"/>
                      </a:endParaRPr>
                    </a:p>
                  </a:txBody>
                  <a:tcPr marL="50165" marR="50165" marT="0" marB="0">
                    <a:solidFill>
                      <a:srgbClr val="EAEAEA"/>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000" b="0">
                          <a:solidFill>
                            <a:schemeClr val="tx1"/>
                          </a:solidFill>
                          <a:effectLst/>
                          <a:latin typeface="Geneva"/>
                          <a:ea typeface="Times New Roman" panose="02020603050405020304"/>
                          <a:cs typeface="Times New Roman" panose="02020603050405020304"/>
                        </a:rPr>
                        <a:t>31</a:t>
                      </a:r>
                      <a:endParaRPr lang="en-US" sz="2000" b="0">
                        <a:solidFill>
                          <a:schemeClr val="tx1"/>
                        </a:solidFill>
                        <a:effectLst/>
                        <a:latin typeface="Geneva"/>
                        <a:ea typeface="Times New Roman" panose="02020603050405020304"/>
                        <a:cs typeface="Times New Roman" panose="02020603050405020304"/>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r h="370840">
                <a:tc>
                  <a:txBody>
                    <a:bodyPr/>
                    <a:lstStyle/>
                    <a:p>
                      <a:endParaRPr lang="en-US" sz="2000" b="0">
                        <a:solidFill>
                          <a:schemeClr val="tx1"/>
                        </a:solidFill>
                        <a:latin typeface="Geneva"/>
                      </a:endParaRPr>
                    </a:p>
                  </a:txBody>
                  <a:tcPr>
                    <a:solidFill>
                      <a:srgbClr val="EAEAEA"/>
                    </a:solidFill>
                  </a:tcPr>
                </a:tc>
              </a:tr>
            </a:tbl>
          </a:graphicData>
        </a:graphic>
      </p:graphicFrame>
      <p:sp>
        <p:nvSpPr>
          <p:cNvPr id="22" name="Rectangle 21"/>
          <p:cNvSpPr/>
          <p:nvPr/>
        </p:nvSpPr>
        <p:spPr>
          <a:xfrm>
            <a:off x="76200" y="1460798"/>
            <a:ext cx="2018822" cy="461665"/>
          </a:xfrm>
          <a:prstGeom prst="rect">
            <a:avLst/>
          </a:prstGeom>
        </p:spPr>
        <p:txBody>
          <a:bodyPr wrap="none">
            <a:spAutoFit/>
          </a:bodyPr>
          <a:lstStyle/>
          <a:p>
            <a:r>
              <a:rPr lang="en-GB" sz="2400" b="1"/>
              <a:t>Term of loan</a:t>
            </a:r>
            <a:endParaRPr lang="en-US" sz="2400" b="1"/>
          </a:p>
        </p:txBody>
      </p:sp>
      <p:grpSp>
        <p:nvGrpSpPr>
          <p:cNvPr id="23" name="Group 22"/>
          <p:cNvGrpSpPr/>
          <p:nvPr/>
        </p:nvGrpSpPr>
        <p:grpSpPr>
          <a:xfrm>
            <a:off x="76200" y="3046433"/>
            <a:ext cx="5257800" cy="763567"/>
            <a:chOff x="73790" y="3582433"/>
            <a:chExt cx="5257800" cy="763567"/>
          </a:xfrm>
        </p:grpSpPr>
        <p:grpSp>
          <p:nvGrpSpPr>
            <p:cNvPr id="24" name="Group 38"/>
            <p:cNvGrpSpPr/>
            <p:nvPr/>
          </p:nvGrpSpPr>
          <p:grpSpPr bwMode="auto">
            <a:xfrm>
              <a:off x="2991460" y="3716512"/>
              <a:ext cx="1011392" cy="517438"/>
              <a:chOff x="-1316" y="2256"/>
              <a:chExt cx="921" cy="636"/>
            </a:xfrm>
          </p:grpSpPr>
          <p:sp>
            <p:nvSpPr>
              <p:cNvPr id="28" name="Text Box 18"/>
              <p:cNvSpPr txBox="1">
                <a:spLocks noChangeArrowheads="1"/>
              </p:cNvSpPr>
              <p:nvPr/>
            </p:nvSpPr>
            <p:spPr bwMode="auto">
              <a:xfrm>
                <a:off x="-1265" y="2371"/>
                <a:ext cx="87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mj-lt"/>
                  </a:rPr>
                  <a:t>integer</a:t>
                </a:r>
                <a:endParaRPr lang="en-GB" sz="2000" b="1">
                  <a:solidFill>
                    <a:srgbClr val="003399"/>
                  </a:solidFill>
                  <a:latin typeface="+mj-lt"/>
                </a:endParaRPr>
              </a:p>
            </p:txBody>
          </p:sp>
          <p:sp>
            <p:nvSpPr>
              <p:cNvPr id="29"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
          <p:nvSpPr>
            <p:cNvPr id="25"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6"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not</a:t>
              </a:r>
              <a:endParaRPr lang="en-GB" sz="2000" b="1">
                <a:solidFill>
                  <a:srgbClr val="C00000"/>
                </a:solidFill>
                <a:latin typeface="+mj-lt"/>
              </a:endParaRPr>
            </a:p>
            <a:p>
              <a:r>
                <a:rPr lang="en-GB" sz="2000" b="1">
                  <a:solidFill>
                    <a:srgbClr val="C00000"/>
                  </a:solidFill>
                  <a:latin typeface="+mj-lt"/>
                </a:rPr>
                <a:t>integer</a:t>
              </a:r>
              <a:endParaRPr lang="en-GB" sz="2000" b="1">
                <a:solidFill>
                  <a:srgbClr val="C00000"/>
                </a:solidFill>
                <a:latin typeface="+mj-lt"/>
              </a:endParaRPr>
            </a:p>
          </p:txBody>
        </p:sp>
        <p:sp>
          <p:nvSpPr>
            <p:cNvPr id="27" name="Rectangle 26"/>
            <p:cNvSpPr/>
            <p:nvPr/>
          </p:nvSpPr>
          <p:spPr>
            <a:xfrm>
              <a:off x="73790" y="3884335"/>
              <a:ext cx="2546531" cy="461665"/>
            </a:xfrm>
            <a:prstGeom prst="rect">
              <a:avLst/>
            </a:prstGeom>
          </p:spPr>
          <p:txBody>
            <a:bodyPr wrap="none">
              <a:spAutoFit/>
            </a:bodyPr>
            <a:lstStyle/>
            <a:p>
              <a:r>
                <a:rPr lang="en-US" sz="2400" b="1"/>
                <a:t>Type of number:</a:t>
              </a:r>
              <a:endParaRPr lang="en-US" sz="2400" b="1"/>
            </a:p>
          </p:txBody>
        </p:sp>
      </p:grpSp>
      <p:grpSp>
        <p:nvGrpSpPr>
          <p:cNvPr id="30" name="Group 29"/>
          <p:cNvGrpSpPr/>
          <p:nvPr/>
        </p:nvGrpSpPr>
        <p:grpSpPr>
          <a:xfrm>
            <a:off x="76200" y="2209800"/>
            <a:ext cx="5255390" cy="763567"/>
            <a:chOff x="76200" y="3582433"/>
            <a:chExt cx="5255390" cy="763567"/>
          </a:xfrm>
        </p:grpSpPr>
        <p:grpSp>
          <p:nvGrpSpPr>
            <p:cNvPr id="31" name="Group 38"/>
            <p:cNvGrpSpPr/>
            <p:nvPr/>
          </p:nvGrpSpPr>
          <p:grpSpPr bwMode="auto">
            <a:xfrm>
              <a:off x="2991460" y="3716512"/>
              <a:ext cx="966368" cy="517438"/>
              <a:chOff x="-1316" y="2256"/>
              <a:chExt cx="880" cy="636"/>
            </a:xfrm>
          </p:grpSpPr>
          <p:sp>
            <p:nvSpPr>
              <p:cNvPr id="35" name="Text Box 18"/>
              <p:cNvSpPr txBox="1">
                <a:spLocks noChangeArrowheads="1"/>
              </p:cNvSpPr>
              <p:nvPr/>
            </p:nvSpPr>
            <p:spPr bwMode="auto">
              <a:xfrm>
                <a:off x="-1126" y="2371"/>
                <a:ext cx="619"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mj-lt"/>
                  </a:rPr>
                  <a:t>0-9</a:t>
                </a:r>
                <a:endParaRPr lang="en-GB" sz="2000" b="1">
                  <a:solidFill>
                    <a:srgbClr val="003399"/>
                  </a:solidFill>
                  <a:latin typeface="+mj-lt"/>
                </a:endParaRPr>
              </a:p>
            </p:txBody>
          </p:sp>
          <p:sp>
            <p:nvSpPr>
              <p:cNvPr id="36"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
          <p:nvSpPr>
            <p:cNvPr id="32"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33"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Non numeric</a:t>
              </a:r>
              <a:endParaRPr lang="en-GB" sz="2000" b="1">
                <a:solidFill>
                  <a:srgbClr val="C00000"/>
                </a:solidFill>
                <a:latin typeface="+mj-lt"/>
              </a:endParaRPr>
            </a:p>
          </p:txBody>
        </p:sp>
        <p:sp>
          <p:nvSpPr>
            <p:cNvPr id="34" name="Rectangle 33"/>
            <p:cNvSpPr/>
            <p:nvPr/>
          </p:nvSpPr>
          <p:spPr>
            <a:xfrm>
              <a:off x="76200" y="3884335"/>
              <a:ext cx="2587824" cy="461665"/>
            </a:xfrm>
            <a:prstGeom prst="rect">
              <a:avLst/>
            </a:prstGeom>
          </p:spPr>
          <p:txBody>
            <a:bodyPr wrap="none">
              <a:spAutoFit/>
            </a:bodyPr>
            <a:lstStyle/>
            <a:p>
              <a:r>
                <a:rPr lang="en-US" sz="2400" b="1"/>
                <a:t>Valid characters:</a:t>
              </a:r>
              <a:endParaRPr lang="en-US" sz="2400" b="1"/>
            </a:p>
          </p:txBody>
        </p:sp>
      </p:gr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9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29718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3400"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Condition template</a:t>
            </a:r>
            <a:endParaRPr lang="en-US" dirty="0"/>
          </a:p>
        </p:txBody>
      </p:sp>
      <p:graphicFrame>
        <p:nvGraphicFramePr>
          <p:cNvPr id="4" name="Content Placeholder 3"/>
          <p:cNvGraphicFramePr>
            <a:graphicFrameLocks noGrp="1"/>
          </p:cNvGraphicFramePr>
          <p:nvPr>
            <p:ph idx="1"/>
          </p:nvPr>
        </p:nvGraphicFramePr>
        <p:xfrm>
          <a:off x="457200" y="1066800"/>
          <a:ext cx="8382000" cy="5882640"/>
        </p:xfrm>
        <a:graphic>
          <a:graphicData uri="http://schemas.openxmlformats.org/drawingml/2006/table">
            <a:tbl>
              <a:tblPr firstRow="1" bandRow="1">
                <a:tableStyleId>{5940675A-B579-460E-94D1-54222C63F5DA}</a:tableStyleId>
              </a:tblPr>
              <a:tblGrid>
                <a:gridCol w="1676400"/>
                <a:gridCol w="1447800"/>
                <a:gridCol w="1905000"/>
                <a:gridCol w="1676400"/>
                <a:gridCol w="1676400"/>
              </a:tblGrid>
              <a:tr h="370840">
                <a:tc>
                  <a:txBody>
                    <a:bodyPr/>
                    <a:lstStyle/>
                    <a:p>
                      <a:pPr algn="ctr">
                        <a:spcBef>
                          <a:spcPts val="600"/>
                        </a:spcBef>
                        <a:spcAft>
                          <a:spcPts val="0"/>
                        </a:spcAft>
                      </a:pPr>
                      <a:r>
                        <a:rPr lang="en-GB" sz="1600" dirty="0">
                          <a:effectLst/>
                        </a:rPr>
                        <a:t>Conditions</a:t>
                      </a:r>
                      <a:endParaRPr lang="en-US" sz="1600" b="1" dirty="0">
                        <a:solidFill>
                          <a:schemeClr val="bg1"/>
                        </a:solidFill>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1600" dirty="0">
                          <a:effectLst/>
                        </a:rPr>
                        <a:t>Valid</a:t>
                      </a:r>
                      <a:br>
                        <a:rPr lang="en-GB" sz="1600" dirty="0">
                          <a:effectLst/>
                        </a:rPr>
                      </a:br>
                      <a:r>
                        <a:rPr lang="en-GB" sz="1600" dirty="0">
                          <a:effectLst/>
                        </a:rPr>
                        <a:t>Partitions</a:t>
                      </a:r>
                      <a:endParaRPr lang="en-US" sz="1600" b="1" dirty="0">
                        <a:solidFill>
                          <a:schemeClr val="bg1"/>
                        </a:solidFill>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1600" dirty="0">
                          <a:effectLst/>
                        </a:rPr>
                        <a:t>Invalid</a:t>
                      </a:r>
                      <a:br>
                        <a:rPr lang="en-GB" sz="1600" dirty="0">
                          <a:effectLst/>
                        </a:rPr>
                      </a:br>
                      <a:r>
                        <a:rPr lang="en-GB" sz="1600" dirty="0">
                          <a:effectLst/>
                        </a:rPr>
                        <a:t>Partitions</a:t>
                      </a:r>
                      <a:endParaRPr lang="en-US" sz="1600" b="1" dirty="0">
                        <a:solidFill>
                          <a:schemeClr val="bg1"/>
                        </a:solidFill>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1600" dirty="0">
                          <a:effectLst/>
                        </a:rPr>
                        <a:t>Valid</a:t>
                      </a:r>
                      <a:br>
                        <a:rPr lang="en-GB" sz="1600" dirty="0">
                          <a:effectLst/>
                        </a:rPr>
                      </a:br>
                      <a:r>
                        <a:rPr lang="en-GB" sz="1600" dirty="0">
                          <a:effectLst/>
                        </a:rPr>
                        <a:t>Boundaries</a:t>
                      </a:r>
                      <a:endParaRPr lang="en-US" sz="1600" b="1" dirty="0">
                        <a:solidFill>
                          <a:schemeClr val="bg1"/>
                        </a:solidFill>
                        <a:effectLst/>
                        <a:latin typeface="+mj-lt"/>
                        <a:ea typeface="Times New Roman" panose="02020603050405020304"/>
                        <a:cs typeface="Times New Roman" panose="02020603050405020304"/>
                      </a:endParaRPr>
                    </a:p>
                  </a:txBody>
                  <a:tcPr marL="50165" marR="50165" marT="0" marB="0"/>
                </a:tc>
                <a:tc>
                  <a:txBody>
                    <a:bodyPr/>
                    <a:lstStyle/>
                    <a:p>
                      <a:pPr algn="ctr">
                        <a:spcAft>
                          <a:spcPts val="0"/>
                        </a:spcAft>
                      </a:pPr>
                      <a:r>
                        <a:rPr lang="en-GB" sz="1600" dirty="0">
                          <a:effectLst/>
                        </a:rPr>
                        <a:t>Invalid</a:t>
                      </a:r>
                      <a:br>
                        <a:rPr lang="en-GB" sz="1600" dirty="0">
                          <a:effectLst/>
                        </a:rPr>
                      </a:br>
                      <a:r>
                        <a:rPr lang="en-GB" sz="1600" dirty="0">
                          <a:effectLst/>
                        </a:rPr>
                        <a:t>Boundaries</a:t>
                      </a:r>
                      <a:endParaRPr lang="en-US" sz="1600" b="1" dirty="0">
                        <a:solidFill>
                          <a:schemeClr val="bg1"/>
                        </a:solidFill>
                        <a:effectLst/>
                        <a:latin typeface="+mj-lt"/>
                        <a:ea typeface="Times New Roman" panose="02020603050405020304"/>
                        <a:cs typeface="Times New Roman" panose="02020603050405020304"/>
                      </a:endParaRPr>
                    </a:p>
                  </a:txBody>
                  <a:tcPr marL="50165" marR="50165" marT="0" marB="0"/>
                </a:tc>
              </a:tr>
              <a:tr h="0">
                <a:tc rowSpan="3">
                  <a:txBody>
                    <a:bodyPr/>
                    <a:lstStyle/>
                    <a:p>
                      <a:pPr>
                        <a:spcAft>
                          <a:spcPts val="0"/>
                        </a:spcAft>
                      </a:pPr>
                      <a:r>
                        <a:rPr lang="en-GB" sz="1600" dirty="0">
                          <a:effectLst/>
                        </a:rPr>
                        <a:t>Customer name</a:t>
                      </a:r>
                      <a:endParaRPr lang="en-US" sz="1600" b="1" dirty="0">
                        <a:solidFill>
                          <a:srgbClr val="FFFF00"/>
                        </a:solidFill>
                        <a:effectLst/>
                        <a:latin typeface="+mj-lt"/>
                        <a:ea typeface="Times New Roman" panose="02020603050405020304"/>
                        <a:cs typeface="Times New Roman" panose="02020603050405020304"/>
                      </a:endParaRPr>
                    </a:p>
                  </a:txBody>
                  <a:tcPr marL="68580" marR="68580" marT="0" marB="0"/>
                </a:tc>
                <a:tc>
                  <a:txBody>
                    <a:bodyPr/>
                    <a:lstStyle/>
                    <a:p>
                      <a:pPr>
                        <a:spcAft>
                          <a:spcPts val="0"/>
                        </a:spcAft>
                      </a:pPr>
                      <a:r>
                        <a:rPr lang="en-GB" sz="1600" dirty="0">
                          <a:effectLst/>
                        </a:rPr>
                        <a:t>2 - 64 chars</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a:effectLst/>
                        </a:rPr>
                        <a:t>&gt; 64 chars</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dirty="0">
                          <a:effectLst/>
                        </a:rPr>
                        <a:t>2 chars</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a:effectLst/>
                        </a:rPr>
                        <a:t>1 char</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r>
              <a:tr h="182880">
                <a:tc vMerge="1">
                  <a:tcPr/>
                </a:tc>
                <a:tc rowSpan="2">
                  <a:txBody>
                    <a:bodyPr/>
                    <a:lstStyle/>
                    <a:p>
                      <a:pPr>
                        <a:spcAft>
                          <a:spcPts val="0"/>
                        </a:spcAft>
                      </a:pP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tc>
                <a:tc>
                  <a:txBody>
                    <a:bodyPr/>
                    <a:lstStyle/>
                    <a:p>
                      <a:pPr>
                        <a:spcAft>
                          <a:spcPts val="0"/>
                        </a:spcAft>
                      </a:pPr>
                      <a:r>
                        <a:rPr lang="en-GB" sz="1600" dirty="0">
                          <a:effectLst/>
                        </a:rPr>
                        <a:t>not a name</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dirty="0">
                          <a:effectLst/>
                        </a:rPr>
                        <a:t>64 chars</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a:effectLst/>
                        </a:rPr>
                        <a:t>65 chars</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r>
              <a:tr h="0">
                <a:tc vMerge="1">
                  <a:tcPr/>
                </a:tc>
                <a:tc vMerge="1">
                  <a:tcPr/>
                </a:tc>
                <a:tc>
                  <a:txBody>
                    <a:bodyPr/>
                    <a:lstStyle/>
                    <a:p>
                      <a:r>
                        <a:rPr lang="en-US" dirty="0"/>
                        <a:t>null</a:t>
                      </a:r>
                      <a:endParaRPr lang="en-US" dirty="0"/>
                    </a:p>
                  </a:txBody>
                  <a:tcPr marL="68580" marR="68580" marT="0" marB="0" anchor="ctr"/>
                </a:tc>
                <a:tc>
                  <a:txBody>
                    <a:bodyPr/>
                    <a:lstStyle/>
                    <a:p>
                      <a:pPr>
                        <a:spcAft>
                          <a:spcPts val="0"/>
                        </a:spcAft>
                      </a:pPr>
                      <a:r>
                        <a:rPr lang="en-GB" sz="1600" dirty="0">
                          <a:effectLst/>
                        </a:rPr>
                        <a:t> </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r>
              <a:tr h="0">
                <a:tc rowSpan="4">
                  <a:txBody>
                    <a:bodyPr/>
                    <a:lstStyle/>
                    <a:p>
                      <a:pPr>
                        <a:spcAft>
                          <a:spcPts val="0"/>
                        </a:spcAft>
                      </a:pPr>
                      <a:r>
                        <a:rPr lang="en-GB" sz="1600" dirty="0">
                          <a:effectLst/>
                        </a:rPr>
                        <a:t>Account number</a:t>
                      </a:r>
                      <a:endParaRPr lang="en-US" sz="1600" b="1" dirty="0">
                        <a:solidFill>
                          <a:srgbClr val="FFFF00"/>
                        </a:solidFill>
                        <a:effectLst/>
                        <a:latin typeface="+mj-lt"/>
                        <a:ea typeface="Times New Roman" panose="02020603050405020304"/>
                        <a:cs typeface="Times New Roman" panose="02020603050405020304"/>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dirty="0">
                          <a:effectLst/>
                        </a:rPr>
                        <a:t>6 digits and 1</a:t>
                      </a:r>
                      <a:r>
                        <a:rPr lang="en-GB" sz="1600" baseline="30000" dirty="0">
                          <a:effectLst/>
                        </a:rPr>
                        <a:t>st</a:t>
                      </a:r>
                      <a:r>
                        <a:rPr lang="en-GB" sz="1600" dirty="0">
                          <a:effectLst/>
                        </a:rPr>
                        <a:t> non-zero</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a:effectLst/>
                        </a:rPr>
                        <a:t>&lt; 6 digits</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dirty="0">
                          <a:effectLst/>
                        </a:rPr>
                        <a:t>5 digits</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r>
              <a:tr h="0">
                <a:tc vMerge="1">
                  <a:tcPr/>
                </a:tc>
                <a:tc rowSpan="3">
                  <a:txBody>
                    <a:bodyPr/>
                    <a:lstStyle/>
                    <a:p>
                      <a:pPr>
                        <a:spcAft>
                          <a:spcPts val="0"/>
                        </a:spcAft>
                      </a:pPr>
                      <a:r>
                        <a:rPr lang="en-GB" sz="1600" dirty="0">
                          <a:effectLst/>
                        </a:rPr>
                        <a:t> </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a:effectLst/>
                        </a:rPr>
                        <a:t>&gt; 6 digits</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c rowSpan="3">
                  <a:txBody>
                    <a:bodyPr/>
                    <a:lstStyle/>
                    <a:p>
                      <a:pPr>
                        <a:spcAft>
                          <a:spcPts val="0"/>
                        </a:spcAft>
                      </a:pPr>
                      <a:r>
                        <a:rPr lang="en-GB" sz="1600" dirty="0">
                          <a:effectLst/>
                        </a:rPr>
                        <a:t> </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a:effectLst/>
                        </a:rPr>
                        <a:t>7 digits</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r>
              <a:tr h="0">
                <a:tc vMerge="1">
                  <a:tcPr/>
                </a:tc>
                <a:tc vMerge="1">
                  <a:tcPr marL="68580" marR="68580" marT="0" marB="0" anchor="ctr"/>
                </a:tc>
                <a:tc>
                  <a:txBody>
                    <a:bodyPr/>
                    <a:lstStyle/>
                    <a:p>
                      <a:pPr>
                        <a:spcAft>
                          <a:spcPts val="0"/>
                        </a:spcAft>
                      </a:pPr>
                      <a:r>
                        <a:rPr lang="en-GB" sz="1600" dirty="0">
                          <a:effectLst/>
                        </a:rPr>
                        <a:t>6 digits and 1</a:t>
                      </a:r>
                      <a:r>
                        <a:rPr lang="en-GB" sz="1600" baseline="30000" dirty="0">
                          <a:effectLst/>
                        </a:rPr>
                        <a:t>st</a:t>
                      </a:r>
                      <a:r>
                        <a:rPr lang="en-GB" sz="1600" dirty="0">
                          <a:effectLst/>
                        </a:rPr>
                        <a:t> digit = 0</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vMerge="1">
                  <a:tcPr marL="68580" marR="68580" marT="0" marB="0" anchor="ctr"/>
                </a:tc>
                <a:tc>
                  <a:txBody>
                    <a:bodyPr/>
                    <a:lstStyle/>
                    <a:p>
                      <a:pPr>
                        <a:spcAft>
                          <a:spcPts val="0"/>
                        </a:spcAft>
                      </a:pPr>
                      <a:r>
                        <a:rPr lang="en-GB" sz="1600" dirty="0">
                          <a:effectLst/>
                        </a:rPr>
                        <a:t>0 digits</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r>
              <a:tr h="0">
                <a:tc vMerge="1">
                  <a:tcPr/>
                </a:tc>
                <a:tc vMerge="1">
                  <a:tcPr/>
                </a:tc>
                <a:tc>
                  <a:txBody>
                    <a:bodyPr/>
                    <a:lstStyle/>
                    <a:p>
                      <a:pPr>
                        <a:spcAft>
                          <a:spcPts val="0"/>
                        </a:spcAft>
                      </a:pPr>
                      <a:r>
                        <a:rPr lang="en-GB" sz="1600" dirty="0">
                          <a:effectLst/>
                        </a:rPr>
                        <a:t>non-digit</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vMerge="1">
                  <a:tcPr/>
                </a:tc>
                <a:tc>
                  <a:txBody>
                    <a:bodyPr/>
                    <a:lstStyle/>
                    <a:p>
                      <a:pPr>
                        <a:spcAft>
                          <a:spcPts val="0"/>
                        </a:spcAft>
                      </a:pPr>
                      <a:r>
                        <a:rPr lang="en-GB" sz="1600" dirty="0">
                          <a:effectLst/>
                        </a:rPr>
                        <a:t> </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r>
              <a:tr h="182880">
                <a:tc rowSpan="5">
                  <a:txBody>
                    <a:bodyPr/>
                    <a:lstStyle/>
                    <a:p>
                      <a:pPr>
                        <a:spcAft>
                          <a:spcPts val="0"/>
                        </a:spcAft>
                      </a:pPr>
                      <a:r>
                        <a:rPr lang="en-GB" sz="1600" dirty="0">
                          <a:effectLst/>
                        </a:rPr>
                        <a:t>Loan amount</a:t>
                      </a:r>
                      <a:endParaRPr lang="en-US" sz="1600" b="1" dirty="0">
                        <a:solidFill>
                          <a:srgbClr val="FFFF00"/>
                        </a:solidFill>
                        <a:effectLst/>
                        <a:latin typeface="+mj-lt"/>
                        <a:ea typeface="Times New Roman" panose="02020603050405020304"/>
                        <a:cs typeface="Times New Roman" panose="02020603050405020304"/>
                      </a:endParaRPr>
                    </a:p>
                  </a:txBody>
                  <a:tcPr marL="68580" marR="68580" marT="0" marB="0"/>
                </a:tc>
                <a:tc>
                  <a:txBody>
                    <a:bodyPr/>
                    <a:lstStyle/>
                    <a:p>
                      <a:pPr>
                        <a:spcAft>
                          <a:spcPts val="0"/>
                        </a:spcAft>
                      </a:pPr>
                      <a:r>
                        <a:rPr lang="en-GB" sz="1600" dirty="0">
                          <a:effectLst/>
                        </a:rPr>
                        <a:t>500 - 9000</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dirty="0">
                          <a:effectLst/>
                        </a:rPr>
                        <a:t>&lt; 500</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a:effectLst/>
                        </a:rPr>
                        <a:t>500</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dirty="0">
                          <a:effectLst/>
                        </a:rPr>
                        <a:t>499</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r>
              <a:tr h="0">
                <a:tc vMerge="1">
                  <a:tcPr marL="68580" marR="68580" marT="0" marB="0">
                    <a:solidFill>
                      <a:srgbClr val="EAEAEA"/>
                    </a:solidFill>
                  </a:tcPr>
                </a:tc>
                <a:tc rowSpan="4">
                  <a:txBody>
                    <a:bodyPr/>
                    <a:lstStyle/>
                    <a:p>
                      <a:endParaRPr lang="en-US" sz="1600" dirty="0">
                        <a:latin typeface="+mj-lt"/>
                      </a:endParaRPr>
                    </a:p>
                  </a:txBody>
                  <a:tcPr/>
                </a:tc>
                <a:tc>
                  <a:txBody>
                    <a:bodyPr/>
                    <a:lstStyle/>
                    <a:p>
                      <a:pPr>
                        <a:spcAft>
                          <a:spcPts val="0"/>
                        </a:spcAft>
                      </a:pPr>
                      <a:r>
                        <a:rPr lang="en-GB" sz="1600" dirty="0">
                          <a:effectLst/>
                        </a:rPr>
                        <a:t>&gt;9000</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a:effectLst/>
                        </a:rPr>
                        <a:t>9000</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GB" sz="1600" dirty="0">
                          <a:effectLst/>
                        </a:rPr>
                        <a:t>9001</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r>
              <a:tr h="274320">
                <a:tc vMerge="1">
                  <a:tcPr marL="68580" marR="68580" marT="0" marB="0">
                    <a:solidFill>
                      <a:srgbClr val="EAEAEA"/>
                    </a:solidFill>
                  </a:tcPr>
                </a:tc>
                <a:tc vMerge="1">
                  <a:tcPr>
                    <a:solidFill>
                      <a:srgbClr val="EAEAEA"/>
                    </a:solidFill>
                  </a:tcPr>
                </a:tc>
                <a:tc>
                  <a:txBody>
                    <a:bodyPr/>
                    <a:lstStyle/>
                    <a:p>
                      <a:r>
                        <a:rPr lang="en-GB" sz="1600" dirty="0">
                          <a:effectLst/>
                        </a:rPr>
                        <a:t>non numeric</a:t>
                      </a:r>
                      <a:endParaRPr lang="en-US" sz="1600" b="0" dirty="0">
                        <a:solidFill>
                          <a:schemeClr val="tx1"/>
                        </a:solidFill>
                        <a:latin typeface="+mj-lt"/>
                      </a:endParaRPr>
                    </a:p>
                  </a:txBody>
                  <a:tcPr/>
                </a:tc>
                <a:tc rowSpan="3">
                  <a:txBody>
                    <a:bodyPr/>
                    <a:lstStyle/>
                    <a:p>
                      <a:pPr>
                        <a:spcAft>
                          <a:spcPts val="0"/>
                        </a:spcAft>
                      </a:pPr>
                      <a:r>
                        <a:rPr lang="en-GB" sz="1600">
                          <a:effectLst/>
                        </a:rPr>
                        <a:t> </a:t>
                      </a: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c rowSpan="3">
                  <a:txBody>
                    <a:bodyPr/>
                    <a:lstStyle/>
                    <a:p>
                      <a:pPr>
                        <a:spcAft>
                          <a:spcPts val="0"/>
                        </a:spcAft>
                      </a:pPr>
                      <a:r>
                        <a:rPr lang="en-GB" sz="1600" dirty="0">
                          <a:effectLst/>
                        </a:rPr>
                        <a:t> </a:t>
                      </a: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r>
              <a:tr h="0">
                <a:tc vMerge="1">
                  <a:tcPr marL="68580" marR="68580" marT="0" marB="0">
                    <a:solidFill>
                      <a:srgbClr val="EAEAEA"/>
                    </a:solidFill>
                  </a:tcPr>
                </a:tc>
                <a:tc vMerge="1">
                  <a:tcPr marL="68580" marR="68580" marT="0" marB="0" anchor="ctr">
                    <a:solidFill>
                      <a:srgbClr val="EAEAEA"/>
                    </a:solidFill>
                  </a:tcPr>
                </a:tc>
                <a:tc>
                  <a:txBody>
                    <a:bodyPr/>
                    <a:lstStyle/>
                    <a:p>
                      <a:r>
                        <a:rPr lang="en-GB" sz="1600" dirty="0">
                          <a:effectLst/>
                        </a:rPr>
                        <a:t>not integer</a:t>
                      </a:r>
                      <a:endParaRPr lang="en-GB" sz="1600" b="0" dirty="0">
                        <a:solidFill>
                          <a:schemeClr val="tx1"/>
                        </a:solidFill>
                        <a:effectLst/>
                        <a:latin typeface="+mj-lt"/>
                        <a:ea typeface="Times New Roman" panose="02020603050405020304"/>
                        <a:cs typeface="Times New Roman" panose="02020603050405020304"/>
                      </a:endParaRPr>
                    </a:p>
                  </a:txBody>
                  <a:tcPr/>
                </a:tc>
                <a:tc vMerge="1">
                  <a:tcPr/>
                </a:tc>
                <a:tc vMerge="1">
                  <a:tcPr/>
                </a:tc>
              </a:tr>
              <a:tr h="0">
                <a:tc vMerge="1">
                  <a:tcPr marL="68580" marR="68580" marT="0" marB="0">
                    <a:solidFill>
                      <a:srgbClr val="EAEAEA"/>
                    </a:solidFill>
                  </a:tcPr>
                </a:tc>
                <a:tc vMerge="1">
                  <a:tcPr marL="68580" marR="68580" marT="0" marB="0" anchor="ctr">
                    <a:solidFill>
                      <a:srgbClr val="EAEAE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dirty="0">
                          <a:effectLst/>
                        </a:rPr>
                        <a:t>null</a:t>
                      </a:r>
                      <a:endParaRPr lang="en-US" sz="1600" b="0" dirty="0">
                        <a:solidFill>
                          <a:schemeClr val="tx1"/>
                        </a:solidFill>
                        <a:latin typeface="+mj-lt"/>
                      </a:endParaRPr>
                    </a:p>
                  </a:txBody>
                  <a:tcPr/>
                </a:tc>
                <a:tc vMerge="1">
                  <a:tcPr marL="68580" marR="68580" marT="0" marB="0" anchor="ctr">
                    <a:solidFill>
                      <a:srgbClr val="EAEAEA"/>
                    </a:solidFill>
                  </a:tcPr>
                </a:tc>
                <a:tc vMerge="1">
                  <a:tcPr marL="68580" marR="68580" marT="0" marB="0" anchor="ctr">
                    <a:solidFill>
                      <a:srgbClr val="EAEAEA"/>
                    </a:solidFill>
                  </a:tcPr>
                </a:tc>
              </a:tr>
              <a:tr h="0">
                <a:tc rowSpan="5">
                  <a:txBody>
                    <a:bodyPr/>
                    <a:lstStyle/>
                    <a:p>
                      <a:pPr>
                        <a:spcAft>
                          <a:spcPts val="0"/>
                        </a:spcAft>
                      </a:pPr>
                      <a:r>
                        <a:rPr kumimoji="0" lang="en-US" sz="1600" kern="1200">
                          <a:effectLst/>
                        </a:rPr>
                        <a:t>Term of loan</a:t>
                      </a:r>
                      <a:endParaRPr kumimoji="0" lang="en-US" sz="1600" b="1" kern="1200">
                        <a:solidFill>
                          <a:schemeClr val="tx1"/>
                        </a:solidFill>
                        <a:effectLst/>
                        <a:latin typeface="+mj-lt"/>
                        <a:ea typeface="+mn-ea"/>
                        <a:cs typeface="+mn-cs"/>
                      </a:endParaRPr>
                    </a:p>
                  </a:txBody>
                  <a:tcPr marL="68580" marR="68580" marT="0" marB="0"/>
                </a:tc>
                <a:tc>
                  <a:txBody>
                    <a:bodyPr/>
                    <a:lstStyle/>
                    <a:p>
                      <a:pPr>
                        <a:spcAft>
                          <a:spcPts val="0"/>
                        </a:spcAft>
                      </a:pPr>
                      <a:r>
                        <a:rPr lang="en-US" sz="1600">
                          <a:effectLst/>
                        </a:rPr>
                        <a:t>1-30</a:t>
                      </a:r>
                      <a:endParaRPr lang="en-US" sz="1600" b="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&lt;1</a:t>
                      </a:r>
                      <a:endParaRPr lang="en-US" sz="1600" b="0" dirty="0">
                        <a:solidFill>
                          <a:schemeClr val="tx1"/>
                        </a:solidFill>
                        <a:latin typeface="+mj-lt"/>
                      </a:endParaRPr>
                    </a:p>
                  </a:txBody>
                  <a:tcPr/>
                </a:tc>
                <a:tc>
                  <a:txBody>
                    <a:bodyPr/>
                    <a:lstStyle/>
                    <a:p>
                      <a:pPr>
                        <a:spcAft>
                          <a:spcPts val="0"/>
                        </a:spcAft>
                      </a:pPr>
                      <a:r>
                        <a:rPr lang="en-US" sz="1600">
                          <a:effectLst/>
                        </a:rPr>
                        <a:t>1</a:t>
                      </a:r>
                      <a:endParaRPr lang="en-US" sz="1600" b="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US" sz="1600" dirty="0">
                          <a:effectLst/>
                        </a:rPr>
                        <a:t>0</a:t>
                      </a:r>
                      <a:endParaRPr lang="en-US" sz="1600" b="0" dirty="0">
                        <a:solidFill>
                          <a:schemeClr val="tx1"/>
                        </a:solidFill>
                        <a:effectLst/>
                        <a:latin typeface="+mj-lt"/>
                        <a:ea typeface="Times New Roman" panose="02020603050405020304"/>
                        <a:cs typeface="Times New Roman" panose="02020603050405020304"/>
                      </a:endParaRPr>
                    </a:p>
                  </a:txBody>
                  <a:tcPr marL="68580" marR="68580" marT="0" marB="0" anchor="ctr"/>
                </a:tc>
              </a:tr>
              <a:tr h="0">
                <a:tc vMerge="1">
                  <a:tcPr marL="68580" marR="68580" marT="0" marB="0">
                    <a:solidFill>
                      <a:srgbClr val="EAEAEA"/>
                    </a:solidFill>
                  </a:tcPr>
                </a:tc>
                <a:tc rowSpan="4">
                  <a:txBody>
                    <a:bodyPr/>
                    <a:lstStyle/>
                    <a:p>
                      <a:pPr>
                        <a:spcAft>
                          <a:spcPts val="0"/>
                        </a:spcAft>
                      </a:pPr>
                      <a:endParaRPr lang="en-US" sz="1600" b="1">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&gt;30</a:t>
                      </a:r>
                      <a:endParaRPr lang="en-US" sz="1600" b="0" dirty="0">
                        <a:solidFill>
                          <a:schemeClr val="tx1"/>
                        </a:solidFill>
                        <a:latin typeface="+mj-lt"/>
                      </a:endParaRPr>
                    </a:p>
                  </a:txBody>
                  <a:tcPr/>
                </a:tc>
                <a:tc>
                  <a:txBody>
                    <a:bodyPr/>
                    <a:lstStyle/>
                    <a:p>
                      <a:pPr>
                        <a:spcAft>
                          <a:spcPts val="0"/>
                        </a:spcAft>
                      </a:pPr>
                      <a:r>
                        <a:rPr lang="en-US" sz="1600">
                          <a:effectLst/>
                        </a:rPr>
                        <a:t>30</a:t>
                      </a:r>
                      <a:endParaRPr lang="en-US" sz="1600" b="0">
                        <a:solidFill>
                          <a:schemeClr val="tx1"/>
                        </a:solidFill>
                        <a:effectLst/>
                        <a:latin typeface="+mj-lt"/>
                        <a:ea typeface="Times New Roman" panose="02020603050405020304"/>
                        <a:cs typeface="Times New Roman" panose="02020603050405020304"/>
                      </a:endParaRPr>
                    </a:p>
                  </a:txBody>
                  <a:tcPr marL="68580" marR="68580" marT="0" marB="0" anchor="ctr"/>
                </a:tc>
                <a:tc>
                  <a:txBody>
                    <a:bodyPr/>
                    <a:lstStyle/>
                    <a:p>
                      <a:pPr>
                        <a:spcAft>
                          <a:spcPts val="0"/>
                        </a:spcAft>
                      </a:pPr>
                      <a:r>
                        <a:rPr lang="en-US" sz="1600" dirty="0">
                          <a:effectLst/>
                        </a:rPr>
                        <a:t>31</a:t>
                      </a:r>
                      <a:endParaRPr lang="en-US" sz="1600" b="0" dirty="0">
                        <a:solidFill>
                          <a:schemeClr val="tx1"/>
                        </a:solidFill>
                        <a:effectLst/>
                        <a:latin typeface="+mj-lt"/>
                        <a:ea typeface="Times New Roman" panose="02020603050405020304"/>
                        <a:cs typeface="Times New Roman" panose="02020603050405020304"/>
                      </a:endParaRPr>
                    </a:p>
                  </a:txBody>
                  <a:tcPr marL="68580" marR="68580" marT="0" marB="0" anchor="ctr"/>
                </a:tc>
              </a:tr>
              <a:tr h="274320">
                <a:tc vMerge="1">
                  <a:tcPr marL="68580" marR="68580" marT="0" marB="0">
                    <a:solidFill>
                      <a:srgbClr val="EAEAEA"/>
                    </a:solidFill>
                  </a:tcPr>
                </a:tc>
                <a:tc vMerge="1">
                  <a:tcPr marL="68580" marR="68580" marT="0" marB="0" anchor="ctr">
                    <a:solidFill>
                      <a:srgbClr val="EAEAEA"/>
                    </a:solidFill>
                  </a:tcPr>
                </a:tc>
                <a:tc>
                  <a:txBody>
                    <a:bodyPr/>
                    <a:lstStyle/>
                    <a:p>
                      <a:r>
                        <a:rPr lang="en-GB" sz="1600" dirty="0">
                          <a:effectLst/>
                        </a:rPr>
                        <a:t>non numeric</a:t>
                      </a:r>
                      <a:endParaRPr lang="en-US" sz="1600" b="0" dirty="0">
                        <a:solidFill>
                          <a:schemeClr val="tx1"/>
                        </a:solidFill>
                        <a:latin typeface="+mj-lt"/>
                      </a:endParaRPr>
                    </a:p>
                  </a:txBody>
                  <a:tcPr/>
                </a:tc>
                <a:tc rowSpan="3">
                  <a:txBody>
                    <a:bodyPr/>
                    <a:lstStyle/>
                    <a:p>
                      <a:pPr>
                        <a:spcAft>
                          <a:spcPts val="0"/>
                        </a:spcAft>
                      </a:pP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c rowSpan="3">
                  <a:txBody>
                    <a:bodyPr/>
                    <a:lstStyle/>
                    <a:p>
                      <a:pPr>
                        <a:spcAft>
                          <a:spcPts val="0"/>
                        </a:spcAft>
                      </a:pPr>
                      <a:endParaRPr lang="en-US" sz="1600" b="1" dirty="0">
                        <a:solidFill>
                          <a:schemeClr val="tx1"/>
                        </a:solidFill>
                        <a:effectLst/>
                        <a:latin typeface="+mj-lt"/>
                        <a:ea typeface="Times New Roman" panose="02020603050405020304"/>
                        <a:cs typeface="Times New Roman" panose="02020603050405020304"/>
                      </a:endParaRPr>
                    </a:p>
                  </a:txBody>
                  <a:tcPr marL="68580" marR="68580" marT="0" marB="0" anchor="ctr"/>
                </a:tc>
              </a:tr>
              <a:tr h="0">
                <a:tc vMerge="1">
                  <a:tcPr marL="68580" marR="68580" marT="0" marB="0">
                    <a:solidFill>
                      <a:srgbClr val="EAEAEA"/>
                    </a:solidFill>
                  </a:tcPr>
                </a:tc>
                <a:tc vMerge="1">
                  <a:tcPr marL="68580" marR="68580" marT="0" marB="0" anchor="ctr">
                    <a:solidFill>
                      <a:srgbClr val="EAEAEA"/>
                    </a:solidFill>
                  </a:tcPr>
                </a:tc>
                <a:tc>
                  <a:txBody>
                    <a:bodyPr/>
                    <a:lstStyle/>
                    <a:p>
                      <a:r>
                        <a:rPr lang="en-GB" sz="1600" dirty="0">
                          <a:effectLst/>
                        </a:rPr>
                        <a:t>not integer</a:t>
                      </a:r>
                      <a:endParaRPr lang="en-GB" sz="1600" b="0" dirty="0">
                        <a:solidFill>
                          <a:schemeClr val="tx1"/>
                        </a:solidFill>
                        <a:effectLst/>
                        <a:latin typeface="+mj-lt"/>
                        <a:ea typeface="Times New Roman" panose="02020603050405020304"/>
                        <a:cs typeface="Times New Roman" panose="02020603050405020304"/>
                      </a:endParaRPr>
                    </a:p>
                  </a:txBody>
                  <a:tcPr/>
                </a:tc>
                <a:tc vMerge="1">
                  <a:tcPr marL="68580" marR="68580" marT="0" marB="0" anchor="ctr">
                    <a:solidFill>
                      <a:srgbClr val="EAEAEA"/>
                    </a:solidFill>
                  </a:tcPr>
                </a:tc>
                <a:tc vMerge="1">
                  <a:tcPr marL="68580" marR="68580" marT="0" marB="0" anchor="ctr">
                    <a:solidFill>
                      <a:srgbClr val="EAEAEA"/>
                    </a:solidFill>
                  </a:tcPr>
                </a:tc>
              </a:tr>
              <a:tr h="0">
                <a:tc vMerge="1">
                  <a:tcPr marL="68580" marR="68580" marT="0" marB="0">
                    <a:solidFill>
                      <a:srgbClr val="EAEAEA"/>
                    </a:solidFill>
                  </a:tcPr>
                </a:tc>
                <a:tc vMerge="1">
                  <a:tcPr marL="68580" marR="68580" marT="0" marB="0" anchor="ctr">
                    <a:solidFill>
                      <a:srgbClr val="EAEAE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dirty="0">
                          <a:effectLst/>
                        </a:rPr>
                        <a:t>null</a:t>
                      </a:r>
                      <a:endParaRPr lang="en-US" sz="1600" b="0" dirty="0">
                        <a:solidFill>
                          <a:schemeClr val="tx1"/>
                        </a:solidFill>
                        <a:latin typeface="+mj-lt"/>
                      </a:endParaRPr>
                    </a:p>
                  </a:txBody>
                  <a:tcPr/>
                </a:tc>
                <a:tc vMerge="1">
                  <a:tcPr marL="68580" marR="68580" marT="0" marB="0" anchor="ctr">
                    <a:solidFill>
                      <a:srgbClr val="EAEAEA"/>
                    </a:solidFill>
                  </a:tcPr>
                </a:tc>
                <a:tc vMerge="1">
                  <a:tcPr marL="68580" marR="68580" marT="0" marB="0" anchor="ctr">
                    <a:solidFill>
                      <a:srgbClr val="EAEAEA"/>
                    </a:solidFill>
                  </a:tcPr>
                </a:tc>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Design test case for </a:t>
            </a:r>
            <a:r>
              <a:rPr lang="en-GB" dirty="0"/>
              <a:t>loan application</a:t>
            </a:r>
            <a:endParaRPr lang="en-US" dirty="0"/>
          </a:p>
        </p:txBody>
      </p:sp>
      <p:graphicFrame>
        <p:nvGraphicFramePr>
          <p:cNvPr id="7" name="Content Placeholder 3"/>
          <p:cNvGraphicFramePr>
            <a:graphicFrameLocks noGrp="1"/>
          </p:cNvGraphicFramePr>
          <p:nvPr>
            <p:ph idx="1"/>
          </p:nvPr>
        </p:nvGraphicFramePr>
        <p:xfrm>
          <a:off x="304800" y="1752600"/>
          <a:ext cx="8610600" cy="3992880"/>
        </p:xfrm>
        <a:graphic>
          <a:graphicData uri="http://schemas.openxmlformats.org/drawingml/2006/table">
            <a:tbl>
              <a:tblPr firstRow="1" bandRow="1">
                <a:tableStyleId>{5C22544A-7EE6-4342-B048-85BDC9FD1C3A}</a:tableStyleId>
              </a:tblPr>
              <a:tblGrid>
                <a:gridCol w="523206"/>
                <a:gridCol w="2524794"/>
                <a:gridCol w="3200400"/>
                <a:gridCol w="2362200"/>
              </a:tblGrid>
              <a:tr h="370840">
                <a:tc>
                  <a:txBody>
                    <a:bodyPr/>
                    <a:lstStyle/>
                    <a:p>
                      <a:pPr algn="ctr"/>
                      <a:r>
                        <a:rPr lang="en-US" sz="2200">
                          <a:latin typeface="+mj-lt"/>
                        </a:rPr>
                        <a:t>#</a:t>
                      </a:r>
                      <a:endParaRPr lang="en-US" sz="2200">
                        <a:latin typeface="+mj-lt"/>
                      </a:endParaRPr>
                    </a:p>
                  </a:txBody>
                  <a:tcPr marL="95794" marR="95794"/>
                </a:tc>
                <a:tc>
                  <a:txBody>
                    <a:bodyPr/>
                    <a:lstStyle/>
                    <a:p>
                      <a:pPr algn="ctr"/>
                      <a:r>
                        <a:rPr lang="en-US" sz="2200">
                          <a:latin typeface="+mj-lt"/>
                        </a:rPr>
                        <a:t>Test case</a:t>
                      </a:r>
                      <a:r>
                        <a:rPr lang="en-US" sz="2200" baseline="0">
                          <a:latin typeface="+mj-lt"/>
                        </a:rPr>
                        <a:t> name</a:t>
                      </a:r>
                      <a:endParaRPr lang="en-US" sz="2200">
                        <a:latin typeface="+mj-lt"/>
                      </a:endParaRPr>
                    </a:p>
                  </a:txBody>
                  <a:tcPr marL="95794" marR="95794"/>
                </a:tc>
                <a:tc>
                  <a:txBody>
                    <a:bodyPr/>
                    <a:lstStyle/>
                    <a:p>
                      <a:pPr algn="ctr"/>
                      <a:r>
                        <a:rPr lang="en-US" sz="2200">
                          <a:latin typeface="+mj-lt"/>
                        </a:rPr>
                        <a:t>Input</a:t>
                      </a:r>
                      <a:endParaRPr lang="en-US" sz="2200">
                        <a:latin typeface="+mj-lt"/>
                      </a:endParaRPr>
                    </a:p>
                  </a:txBody>
                  <a:tcPr marL="95794" marR="95794"/>
                </a:tc>
                <a:tc>
                  <a:txBody>
                    <a:bodyPr/>
                    <a:lstStyle/>
                    <a:p>
                      <a:pPr algn="ctr"/>
                      <a:r>
                        <a:rPr lang="en-US" sz="2200">
                          <a:latin typeface="+mj-lt"/>
                        </a:rPr>
                        <a:t>Expected result</a:t>
                      </a:r>
                      <a:endParaRPr lang="en-US" sz="2200">
                        <a:latin typeface="+mj-lt"/>
                      </a:endParaRPr>
                    </a:p>
                  </a:txBody>
                  <a:tcPr marL="95794" marR="95794"/>
                </a:tc>
              </a:tr>
              <a:tr h="1524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kern="1200">
                          <a:solidFill>
                            <a:schemeClr val="dk1"/>
                          </a:solidFill>
                          <a:latin typeface="+mj-lt"/>
                          <a:ea typeface="+mn-ea"/>
                          <a:cs typeface="+mn-cs"/>
                        </a:rPr>
                        <a:t>1</a:t>
                      </a:r>
                      <a:endParaRPr kumimoji="0" lang="en-US" sz="2200" kern="1200">
                        <a:solidFill>
                          <a:schemeClr val="dk1"/>
                        </a:solidFill>
                        <a:latin typeface="+mj-lt"/>
                        <a:ea typeface="+mn-ea"/>
                        <a:cs typeface="+mn-cs"/>
                      </a:endParaRP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kern="1200" dirty="0">
                          <a:solidFill>
                            <a:schemeClr val="dk1"/>
                          </a:solidFill>
                          <a:latin typeface="+mj-lt"/>
                          <a:ea typeface="+mn-ea"/>
                          <a:cs typeface="+mn-cs"/>
                        </a:rPr>
                        <a:t>Test valid partition</a:t>
                      </a:r>
                      <a:endParaRPr kumimoji="0" lang="en-US" sz="2200" kern="1200" dirty="0">
                        <a:solidFill>
                          <a:schemeClr val="dk1"/>
                        </a:solidFill>
                        <a:latin typeface="+mj-lt"/>
                        <a:ea typeface="+mn-ea"/>
                        <a:cs typeface="+mn-cs"/>
                      </a:endParaRPr>
                    </a:p>
                  </a:txBody>
                  <a:tcPr marR="95794" marT="91440" marB="91440"/>
                </a:tc>
                <a:tc>
                  <a:txBody>
                    <a:bodyPr/>
                    <a:lstStyle/>
                    <a:p>
                      <a:r>
                        <a:rPr kumimoji="0" lang="en-GB" sz="2200" b="0" kern="1200" dirty="0">
                          <a:solidFill>
                            <a:schemeClr val="dk1"/>
                          </a:solidFill>
                          <a:latin typeface="+mj-lt"/>
                          <a:ea typeface="+mn-ea"/>
                          <a:cs typeface="+mn-cs"/>
                        </a:rPr>
                        <a:t>Customer name= </a:t>
                      </a:r>
                      <a:r>
                        <a:rPr lang="en-US" sz="2200" b="0" dirty="0">
                          <a:latin typeface="+mj-lt"/>
                        </a:rPr>
                        <a:t>John H</a:t>
                      </a:r>
                      <a:endParaRPr lang="en-US" sz="2200" b="0" dirty="0">
                        <a:latin typeface="+mj-lt"/>
                      </a:endParaRPr>
                    </a:p>
                    <a:p>
                      <a:r>
                        <a:rPr lang="en-US" sz="2200" dirty="0">
                          <a:latin typeface="+mj-lt"/>
                        </a:rPr>
                        <a:t>Account </a:t>
                      </a:r>
                      <a:r>
                        <a:rPr lang="en-US" sz="2200" dirty="0" err="1">
                          <a:latin typeface="+mj-lt"/>
                        </a:rPr>
                        <a:t>numer</a:t>
                      </a:r>
                      <a:r>
                        <a:rPr lang="en-US" sz="2200" dirty="0">
                          <a:latin typeface="+mj-lt"/>
                        </a:rPr>
                        <a:t>= 123456</a:t>
                      </a:r>
                      <a:endParaRPr lang="en-US" sz="2200" dirty="0">
                        <a:latin typeface="+mj-lt"/>
                      </a:endParaRPr>
                    </a:p>
                    <a:p>
                      <a:r>
                        <a:rPr kumimoji="0" lang="en-GB" sz="2200" kern="1200" dirty="0">
                          <a:solidFill>
                            <a:schemeClr val="dk1"/>
                          </a:solidFill>
                          <a:latin typeface="+mj-lt"/>
                          <a:ea typeface="+mn-ea"/>
                          <a:cs typeface="+mn-cs"/>
                        </a:rPr>
                        <a:t>Loan amount= 600</a:t>
                      </a:r>
                      <a:endParaRPr kumimoji="0" lang="en-GB" sz="2200" kern="1200" dirty="0">
                        <a:solidFill>
                          <a:schemeClr val="dk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kumimoji="0" lang="en-GB" sz="2200" kern="1200" dirty="0">
                          <a:solidFill>
                            <a:schemeClr val="dk1"/>
                          </a:solidFill>
                          <a:latin typeface="+mj-lt"/>
                          <a:ea typeface="+mn-ea"/>
                          <a:cs typeface="+mn-cs"/>
                        </a:rPr>
                        <a:t>Term of loan</a:t>
                      </a:r>
                      <a:r>
                        <a:rPr kumimoji="0" lang="en-US" sz="2200" kern="1200" dirty="0">
                          <a:solidFill>
                            <a:schemeClr val="dk1"/>
                          </a:solidFill>
                          <a:latin typeface="+mj-lt"/>
                          <a:ea typeface="+mn-ea"/>
                          <a:cs typeface="+mn-cs"/>
                        </a:rPr>
                        <a:t>= 2</a:t>
                      </a:r>
                      <a:endParaRPr kumimoji="0" lang="en-GB" sz="2200" kern="1200" dirty="0">
                        <a:solidFill>
                          <a:schemeClr val="dk1"/>
                        </a:solidFill>
                        <a:latin typeface="+mj-lt"/>
                        <a:ea typeface="+mn-ea"/>
                        <a:cs typeface="+mn-cs"/>
                      </a:endParaRP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GB" sz="2200" kern="1200" dirty="0">
                          <a:solidFill>
                            <a:schemeClr val="dk1"/>
                          </a:solidFill>
                          <a:latin typeface="+mj-lt"/>
                          <a:ea typeface="+mn-ea"/>
                          <a:cs typeface="+mn-cs"/>
                        </a:rPr>
                        <a:t>Repayment=</a:t>
                      </a:r>
                      <a:endParaRPr kumimoji="0" lang="en-GB" sz="2200" kern="1200" dirty="0">
                        <a:solidFill>
                          <a:schemeClr val="dk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kumimoji="0" lang="en-GB" sz="2200" kern="1200" dirty="0">
                          <a:solidFill>
                            <a:schemeClr val="dk1"/>
                          </a:solidFill>
                          <a:latin typeface="+mj-lt"/>
                          <a:ea typeface="+mn-ea"/>
                          <a:cs typeface="+mn-cs"/>
                        </a:rPr>
                        <a:t>Interest rate=</a:t>
                      </a:r>
                      <a:endParaRPr kumimoji="0" lang="en-GB" sz="2200" kern="1200" dirty="0">
                        <a:solidFill>
                          <a:schemeClr val="dk1"/>
                        </a:solidFill>
                        <a:latin typeface="+mj-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kumimoji="0" lang="en-GB" sz="2200" kern="1200" dirty="0">
                          <a:solidFill>
                            <a:schemeClr val="dk1"/>
                          </a:solidFill>
                          <a:latin typeface="+mj-lt"/>
                          <a:ea typeface="+mn-ea"/>
                          <a:cs typeface="+mn-cs"/>
                        </a:rPr>
                        <a:t>Total paid back=</a:t>
                      </a:r>
                      <a:endParaRPr kumimoji="0" lang="en-US" sz="2200" kern="1200" dirty="0">
                        <a:solidFill>
                          <a:schemeClr val="dk1"/>
                        </a:solidFill>
                        <a:latin typeface="+mj-lt"/>
                        <a:ea typeface="+mn-ea"/>
                        <a:cs typeface="+mn-cs"/>
                      </a:endParaRPr>
                    </a:p>
                  </a:txBody>
                  <a:tcPr marR="95794" marT="91440" marB="91440"/>
                </a:tc>
              </a:tr>
              <a:tr h="1524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kern="1200">
                          <a:solidFill>
                            <a:schemeClr val="dk1"/>
                          </a:solidFill>
                          <a:latin typeface="+mj-lt"/>
                          <a:ea typeface="+mn-ea"/>
                          <a:cs typeface="+mn-cs"/>
                        </a:rPr>
                        <a:t>2</a:t>
                      </a:r>
                      <a:endParaRPr kumimoji="0" lang="en-US" sz="2200" kern="1200">
                        <a:solidFill>
                          <a:schemeClr val="dk1"/>
                        </a:solidFill>
                        <a:latin typeface="+mj-lt"/>
                        <a:ea typeface="+mn-ea"/>
                        <a:cs typeface="+mn-cs"/>
                      </a:endParaRP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kern="1200" dirty="0">
                          <a:solidFill>
                            <a:schemeClr val="dk1"/>
                          </a:solidFill>
                          <a:latin typeface="+mj-lt"/>
                          <a:ea typeface="+mn-ea"/>
                          <a:cs typeface="+mn-cs"/>
                        </a:rPr>
                        <a:t>Customer name: Test invalid partition number of chars  (&gt; 64</a:t>
                      </a:r>
                      <a:r>
                        <a:rPr kumimoji="0" lang="en-GB" sz="2200" kern="1200" dirty="0">
                          <a:solidFill>
                            <a:schemeClr val="dk1"/>
                          </a:solidFill>
                          <a:latin typeface="+mj-lt"/>
                          <a:ea typeface="+mn-ea"/>
                          <a:cs typeface="+mn-cs"/>
                        </a:rPr>
                        <a:t> chars</a:t>
                      </a:r>
                      <a:r>
                        <a:rPr kumimoji="0" lang="en-US" sz="2200" kern="1200" dirty="0">
                          <a:solidFill>
                            <a:schemeClr val="dk1"/>
                          </a:solidFill>
                          <a:latin typeface="+mj-lt"/>
                          <a:ea typeface="+mn-ea"/>
                          <a:cs typeface="+mn-cs"/>
                        </a:rPr>
                        <a:t>)</a:t>
                      </a:r>
                      <a:endParaRPr kumimoji="0" lang="en-US" sz="2200" kern="1200" dirty="0">
                        <a:solidFill>
                          <a:schemeClr val="dk1"/>
                        </a:solidFill>
                        <a:latin typeface="+mj-lt"/>
                        <a:ea typeface="+mn-ea"/>
                        <a:cs typeface="+mn-cs"/>
                      </a:endParaRP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GB" sz="2200" kern="1200">
                          <a:solidFill>
                            <a:schemeClr val="dk1"/>
                          </a:solidFill>
                          <a:latin typeface="+mj-lt"/>
                          <a:ea typeface="+mn-ea"/>
                          <a:cs typeface="+mn-cs"/>
                        </a:rPr>
                        <a:t>…</a:t>
                      </a:r>
                      <a:endParaRPr kumimoji="0" lang="en-GB" sz="2200" kern="1200">
                        <a:solidFill>
                          <a:schemeClr val="dk1"/>
                        </a:solidFill>
                        <a:latin typeface="+mj-lt"/>
                        <a:ea typeface="+mn-ea"/>
                        <a:cs typeface="+mn-cs"/>
                      </a:endParaRP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kern="1200" dirty="0">
                          <a:solidFill>
                            <a:schemeClr val="dk1"/>
                          </a:solidFill>
                          <a:latin typeface="+mj-lt"/>
                          <a:ea typeface="+mn-ea"/>
                          <a:cs typeface="+mn-cs"/>
                        </a:rPr>
                        <a:t>Error message:</a:t>
                      </a:r>
                      <a:r>
                        <a:rPr kumimoji="0" lang="en-US" sz="2200" kern="1200" baseline="0" dirty="0">
                          <a:solidFill>
                            <a:schemeClr val="dk1"/>
                          </a:solidFill>
                          <a:latin typeface="+mj-lt"/>
                          <a:ea typeface="+mn-ea"/>
                          <a:cs typeface="+mn-cs"/>
                        </a:rPr>
                        <a:t> …</a:t>
                      </a:r>
                      <a:endParaRPr kumimoji="0" lang="en-US" sz="2200" kern="1200" dirty="0">
                        <a:solidFill>
                          <a:schemeClr val="dk1"/>
                        </a:solidFill>
                        <a:latin typeface="+mj-lt"/>
                        <a:ea typeface="+mn-ea"/>
                        <a:cs typeface="+mn-cs"/>
                      </a:endParaRPr>
                    </a:p>
                  </a:txBody>
                  <a:tcPr marR="95794" marT="91440" marB="91440"/>
                </a:tc>
              </a:tr>
              <a:tr h="370840">
                <a:tc>
                  <a:txBody>
                    <a:bodyPr/>
                    <a:lstStyle/>
                    <a:p>
                      <a:r>
                        <a:rPr lang="en-US" sz="2200">
                          <a:latin typeface="+mj-lt"/>
                        </a:rPr>
                        <a:t>…</a:t>
                      </a:r>
                      <a:endParaRPr lang="en-US" sz="2200">
                        <a:latin typeface="+mj-lt"/>
                      </a:endParaRPr>
                    </a:p>
                  </a:txBody>
                  <a:tcPr marR="95794" marT="91440" marB="91440"/>
                </a:tc>
                <a:tc>
                  <a:txBody>
                    <a:bodyPr/>
                    <a:lstStyle/>
                    <a:p>
                      <a:r>
                        <a:rPr lang="en-US" sz="2200">
                          <a:latin typeface="+mj-lt"/>
                        </a:rPr>
                        <a:t>…</a:t>
                      </a:r>
                      <a:endParaRPr lang="en-US" sz="2200">
                        <a:latin typeface="+mj-lt"/>
                      </a:endParaRP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GB" sz="2200" kern="1200" dirty="0">
                          <a:solidFill>
                            <a:schemeClr val="dk1"/>
                          </a:solidFill>
                          <a:latin typeface="+mj-lt"/>
                          <a:ea typeface="+mn-ea"/>
                          <a:cs typeface="+mn-cs"/>
                        </a:rPr>
                        <a:t>…</a:t>
                      </a:r>
                      <a:endParaRPr kumimoji="0" lang="en-GB" sz="2200" kern="1200" dirty="0">
                        <a:solidFill>
                          <a:schemeClr val="dk1"/>
                        </a:solidFill>
                        <a:latin typeface="+mj-lt"/>
                        <a:ea typeface="+mn-ea"/>
                        <a:cs typeface="+mn-cs"/>
                      </a:endParaRPr>
                    </a:p>
                  </a:txBody>
                  <a:tcPr marR="95794" marT="91440" marB="91440"/>
                </a:tc>
                <a:tc>
                  <a:txBody>
                    <a:bodyPr/>
                    <a:lstStyle/>
                    <a:p>
                      <a:r>
                        <a:rPr kumimoji="0" lang="en-US" sz="2200" kern="1200" dirty="0">
                          <a:solidFill>
                            <a:schemeClr val="dk1"/>
                          </a:solidFill>
                          <a:latin typeface="+mj-lt"/>
                          <a:ea typeface="+mn-ea"/>
                          <a:cs typeface="+mn-cs"/>
                        </a:rPr>
                        <a:t>…</a:t>
                      </a:r>
                      <a:endParaRPr kumimoji="0" lang="en-US" sz="2200" kern="1200" dirty="0">
                        <a:solidFill>
                          <a:schemeClr val="dk1"/>
                        </a:solidFill>
                        <a:latin typeface="+mj-lt"/>
                        <a:ea typeface="+mn-ea"/>
                        <a:cs typeface="+mn-cs"/>
                      </a:endParaRPr>
                    </a:p>
                  </a:txBody>
                  <a:tcPr marR="95794" marT="91440" marB="91440"/>
                </a:tc>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Exercise </a:t>
            </a:r>
            <a:r>
              <a:rPr lang="en-US"/>
              <a:t>2: Bank account </a:t>
            </a:r>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Suppose you have a bank account that the rate of interest depending on the balance in the account: a balance in the range $0 up to $100.00 has a 3%, a balance over $100.00 and up to $1000.00 has a 5%, and balances of $1000.00 and over have a 7%. </a:t>
            </a:r>
            <a:r>
              <a:rPr lang="en-US" b="1" dirty="0"/>
              <a:t>What valid partition, invalid partition, valid boundary and invalid boundary might you use? What test cases we design?</a:t>
            </a:r>
            <a:endParaRPr lang="en-US" b="1" dirty="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Bank account</a:t>
            </a:r>
            <a:endParaRPr lang="en-US"/>
          </a:p>
        </p:txBody>
      </p:sp>
      <p:graphicFrame>
        <p:nvGraphicFramePr>
          <p:cNvPr id="4" name="Table 3"/>
          <p:cNvGraphicFramePr>
            <a:graphicFrameLocks noGrp="1"/>
          </p:cNvGraphicFramePr>
          <p:nvPr/>
        </p:nvGraphicFramePr>
        <p:xfrm>
          <a:off x="381000" y="2895603"/>
          <a:ext cx="8429625" cy="3503607"/>
        </p:xfrm>
        <a:graphic>
          <a:graphicData uri="http://schemas.openxmlformats.org/drawingml/2006/table">
            <a:tbl>
              <a:tblPr firstRow="1" bandRow="1">
                <a:tableStyleId>{5C22544A-7EE6-4342-B048-85BDC9FD1C3A}</a:tableStyleId>
              </a:tblPr>
              <a:tblGrid>
                <a:gridCol w="1431445"/>
                <a:gridCol w="2073755"/>
                <a:gridCol w="1828800"/>
                <a:gridCol w="1584654"/>
                <a:gridCol w="1510971"/>
              </a:tblGrid>
              <a:tr h="838197">
                <a:tc>
                  <a:txBody>
                    <a:bodyPr/>
                    <a:lstStyle/>
                    <a:p>
                      <a:r>
                        <a:rPr lang="en-US" sz="2200">
                          <a:latin typeface="+mj-lt"/>
                        </a:rPr>
                        <a:t>Test conditions</a:t>
                      </a:r>
                      <a:endParaRPr lang="en-US" sz="2200">
                        <a:latin typeface="+mj-lt"/>
                      </a:endParaRPr>
                    </a:p>
                  </a:txBody>
                  <a:tcPr/>
                </a:tc>
                <a:tc>
                  <a:txBody>
                    <a:bodyPr/>
                    <a:lstStyle/>
                    <a:p>
                      <a:r>
                        <a:rPr lang="en-US" sz="2200">
                          <a:latin typeface="+mj-lt"/>
                        </a:rPr>
                        <a:t>Valid partitions</a:t>
                      </a:r>
                      <a:endParaRPr lang="en-US" sz="2200">
                        <a:latin typeface="+mj-lt"/>
                      </a:endParaRPr>
                    </a:p>
                  </a:txBody>
                  <a:tcPr/>
                </a:tc>
                <a:tc>
                  <a:txBody>
                    <a:bodyPr/>
                    <a:lstStyle/>
                    <a:p>
                      <a:r>
                        <a:rPr lang="en-US" sz="2200">
                          <a:latin typeface="+mj-lt"/>
                        </a:rPr>
                        <a:t>Invalid partitions </a:t>
                      </a:r>
                      <a:endParaRPr lang="en-US" sz="2200">
                        <a:latin typeface="+mj-lt"/>
                      </a:endParaRPr>
                    </a:p>
                  </a:txBody>
                  <a:tcPr/>
                </a:tc>
                <a:tc>
                  <a:txBody>
                    <a:bodyPr/>
                    <a:lstStyle/>
                    <a:p>
                      <a:r>
                        <a:rPr lang="en-US" sz="2200">
                          <a:latin typeface="+mj-lt"/>
                        </a:rPr>
                        <a:t>Valid boundaries</a:t>
                      </a:r>
                      <a:endParaRPr lang="en-US" sz="2200">
                        <a:latin typeface="+mj-lt"/>
                      </a:endParaRPr>
                    </a:p>
                  </a:txBody>
                  <a:tcPr/>
                </a:tc>
                <a:tc>
                  <a:txBody>
                    <a:bodyPr/>
                    <a:lstStyle/>
                    <a:p>
                      <a:r>
                        <a:rPr lang="en-US" sz="2200">
                          <a:latin typeface="+mj-lt"/>
                        </a:rPr>
                        <a:t>Invalid boundaries</a:t>
                      </a:r>
                      <a:endParaRPr lang="en-US" sz="2200">
                        <a:latin typeface="+mj-lt"/>
                      </a:endParaRPr>
                    </a:p>
                  </a:txBody>
                  <a:tcPr/>
                </a:tc>
              </a:tr>
              <a:tr h="444235">
                <a:tc rowSpan="6">
                  <a:txBody>
                    <a:bodyPr/>
                    <a:lstStyle/>
                    <a:p>
                      <a:r>
                        <a:rPr lang="en-US" sz="2400" b="1">
                          <a:latin typeface="+mj-lt"/>
                        </a:rPr>
                        <a:t>Balance in account</a:t>
                      </a:r>
                      <a:endParaRPr lang="en-US" sz="2400" b="1">
                        <a:latin typeface="+mj-lt"/>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444235">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444235">
                <a:tc vMerge="1">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r>
              <a:tr h="444235">
                <a:tc vMerge="1">
                  <a:tcPr/>
                </a:tc>
                <a:tc rowSpan="3">
                  <a:txBody>
                    <a:bodyPr/>
                    <a:lstStyle/>
                    <a:p>
                      <a:endParaRPr lang="en-US" sz="2000">
                        <a:latin typeface="+mj-lt"/>
                      </a:endParaRPr>
                    </a:p>
                  </a:txBody>
                  <a:tcPr>
                    <a:solidFill>
                      <a:srgbClr val="EAEAEA"/>
                    </a:solidFill>
                  </a:tcPr>
                </a:tc>
                <a:tc rowSpan="3">
                  <a:txBody>
                    <a:bodyPr/>
                    <a:lstStyle/>
                    <a:p>
                      <a:endParaRPr lang="en-US"/>
                    </a:p>
                  </a:txBody>
                  <a:tcPr>
                    <a:solidFill>
                      <a:srgbClr val="EAEAEA"/>
                    </a:solidFill>
                  </a:tcPr>
                </a:tc>
                <a:tc>
                  <a:txBody>
                    <a:bodyPr/>
                    <a:lstStyle/>
                    <a:p>
                      <a:endParaRPr lang="en-US"/>
                    </a:p>
                  </a:txBody>
                  <a:tcPr>
                    <a:solidFill>
                      <a:srgbClr val="EAEAEA"/>
                    </a:solidFill>
                  </a:tcPr>
                </a:tc>
                <a:tc rowSpan="3">
                  <a:txBody>
                    <a:bodyPr/>
                    <a:lstStyle/>
                    <a:p>
                      <a:endParaRPr lang="en-US"/>
                    </a:p>
                  </a:txBody>
                  <a:tcPr>
                    <a:solidFill>
                      <a:srgbClr val="EAEAEA"/>
                    </a:solidFill>
                  </a:tcPr>
                </a:tc>
              </a:tr>
              <a:tr h="444235">
                <a:tc vMerge="1">
                  <a:tcPr/>
                </a:tc>
                <a:tc vMerge="1">
                  <a:tcPr/>
                </a:tc>
                <a:tc vMerge="1">
                  <a:tcPr/>
                </a:tc>
                <a:tc>
                  <a:txBody>
                    <a:bodyPr/>
                    <a:lstStyle/>
                    <a:p>
                      <a:endParaRPr lang="en-US"/>
                    </a:p>
                  </a:txBody>
                  <a:tcPr>
                    <a:solidFill>
                      <a:srgbClr val="EAEAEA"/>
                    </a:solidFill>
                  </a:tcPr>
                </a:tc>
                <a:tc vMerge="1">
                  <a:tcPr/>
                </a:tc>
              </a:tr>
              <a:tr h="444235">
                <a:tc vMerge="1">
                  <a:tcPr/>
                </a:tc>
                <a:tc vMerge="1">
                  <a:tcPr/>
                </a:tc>
                <a:tc vMerge="1">
                  <a:tcPr/>
                </a:tc>
                <a:tc>
                  <a:txBody>
                    <a:bodyPr/>
                    <a:lstStyle/>
                    <a:p>
                      <a:endParaRPr lang="en-US"/>
                    </a:p>
                  </a:txBody>
                  <a:tcPr>
                    <a:solidFill>
                      <a:srgbClr val="EAEAEA"/>
                    </a:solidFill>
                  </a:tcPr>
                </a:tc>
                <a:tc vMerge="1">
                  <a:tcPr/>
                </a:tc>
              </a:tr>
            </a:tbl>
          </a:graphicData>
        </a:graphic>
      </p:graphicFrame>
      <p:sp>
        <p:nvSpPr>
          <p:cNvPr id="19" name="Line 1027"/>
          <p:cNvSpPr>
            <a:spLocks noChangeShapeType="1"/>
          </p:cNvSpPr>
          <p:nvPr/>
        </p:nvSpPr>
        <p:spPr bwMode="auto">
          <a:xfrm>
            <a:off x="228600" y="2265363"/>
            <a:ext cx="8763000"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anose="020B0606020202030204" pitchFamily="34" charset="0"/>
            </a:endParaRPr>
          </a:p>
        </p:txBody>
      </p:sp>
      <p:sp>
        <p:nvSpPr>
          <p:cNvPr id="20" name="Rectangle 1028"/>
          <p:cNvSpPr>
            <a:spLocks noChangeArrowheads="1"/>
          </p:cNvSpPr>
          <p:nvPr/>
        </p:nvSpPr>
        <p:spPr bwMode="auto">
          <a:xfrm>
            <a:off x="1828800" y="2362200"/>
            <a:ext cx="763197"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anose="020B0606020202030204" pitchFamily="34" charset="0"/>
              </a:rPr>
              <a:t>$0.00</a:t>
            </a:r>
            <a:endParaRPr lang="en-GB" sz="2400">
              <a:latin typeface="Arial Narrow" panose="020B0606020202030204" pitchFamily="34" charset="0"/>
            </a:endParaRPr>
          </a:p>
        </p:txBody>
      </p:sp>
      <p:sp>
        <p:nvSpPr>
          <p:cNvPr id="21" name="Rectangle 1029"/>
          <p:cNvSpPr>
            <a:spLocks noChangeArrowheads="1"/>
          </p:cNvSpPr>
          <p:nvPr/>
        </p:nvSpPr>
        <p:spPr bwMode="auto">
          <a:xfrm>
            <a:off x="3375805" y="2362200"/>
            <a:ext cx="1044479"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anose="020B0606020202030204" pitchFamily="34" charset="0"/>
              </a:rPr>
              <a:t>$100.00</a:t>
            </a:r>
            <a:endParaRPr lang="en-GB" sz="2400">
              <a:latin typeface="Arial Narrow" panose="020B0606020202030204" pitchFamily="34" charset="0"/>
            </a:endParaRPr>
          </a:p>
        </p:txBody>
      </p:sp>
      <p:sp>
        <p:nvSpPr>
          <p:cNvPr id="22" name="Rectangle 1030"/>
          <p:cNvSpPr>
            <a:spLocks noChangeArrowheads="1"/>
          </p:cNvSpPr>
          <p:nvPr/>
        </p:nvSpPr>
        <p:spPr bwMode="auto">
          <a:xfrm>
            <a:off x="6118321" y="2362200"/>
            <a:ext cx="1044479"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anose="020B0606020202030204" pitchFamily="34" charset="0"/>
              </a:rPr>
              <a:t>$999.99</a:t>
            </a:r>
            <a:endParaRPr lang="en-GB" sz="2400">
              <a:latin typeface="Arial Narrow" panose="020B0606020202030204" pitchFamily="34" charset="0"/>
            </a:endParaRPr>
          </a:p>
        </p:txBody>
      </p:sp>
      <p:sp>
        <p:nvSpPr>
          <p:cNvPr id="23" name="Rectangle 1031"/>
          <p:cNvSpPr>
            <a:spLocks noChangeArrowheads="1"/>
          </p:cNvSpPr>
          <p:nvPr/>
        </p:nvSpPr>
        <p:spPr bwMode="auto">
          <a:xfrm>
            <a:off x="625935" y="1760538"/>
            <a:ext cx="861547"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solidFill>
                  <a:srgbClr val="C00000"/>
                </a:solidFill>
                <a:latin typeface="Arial Narrow" panose="020B0606020202030204" pitchFamily="34" charset="0"/>
              </a:rPr>
              <a:t>Invalid</a:t>
            </a:r>
            <a:endParaRPr lang="en-GB" sz="2400">
              <a:solidFill>
                <a:srgbClr val="C00000"/>
              </a:solidFill>
              <a:latin typeface="Arial Narrow" panose="020B0606020202030204" pitchFamily="34" charset="0"/>
            </a:endParaRPr>
          </a:p>
        </p:txBody>
      </p:sp>
      <p:sp>
        <p:nvSpPr>
          <p:cNvPr id="24" name="Rectangle 1032"/>
          <p:cNvSpPr>
            <a:spLocks noChangeArrowheads="1"/>
          </p:cNvSpPr>
          <p:nvPr/>
        </p:nvSpPr>
        <p:spPr bwMode="auto">
          <a:xfrm>
            <a:off x="4988748" y="1752600"/>
            <a:ext cx="1640481"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solidFill>
                  <a:srgbClr val="000099"/>
                </a:solidFill>
                <a:latin typeface="Arial Narrow" panose="020B0606020202030204" pitchFamily="34" charset="0"/>
              </a:rPr>
              <a:t>Valid (for 5%)</a:t>
            </a:r>
            <a:endParaRPr lang="en-GB" sz="2400">
              <a:solidFill>
                <a:srgbClr val="000099"/>
              </a:solidFill>
              <a:latin typeface="Arial Narrow" panose="020B0606020202030204" pitchFamily="34" charset="0"/>
            </a:endParaRPr>
          </a:p>
        </p:txBody>
      </p:sp>
      <p:sp>
        <p:nvSpPr>
          <p:cNvPr id="25" name="Rectangle 1033"/>
          <p:cNvSpPr>
            <a:spLocks noChangeArrowheads="1"/>
          </p:cNvSpPr>
          <p:nvPr/>
        </p:nvSpPr>
        <p:spPr bwMode="auto">
          <a:xfrm>
            <a:off x="7199660" y="1760538"/>
            <a:ext cx="1640481"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solidFill>
                  <a:srgbClr val="000099"/>
                </a:solidFill>
                <a:latin typeface="Arial Narrow" panose="020B0606020202030204" pitchFamily="34" charset="0"/>
              </a:rPr>
              <a:t>Valid (for 7%)</a:t>
            </a:r>
            <a:endParaRPr lang="en-GB" sz="2400">
              <a:solidFill>
                <a:srgbClr val="000099"/>
              </a:solidFill>
              <a:latin typeface="Arial Narrow" panose="020B0606020202030204" pitchFamily="34" charset="0"/>
            </a:endParaRPr>
          </a:p>
        </p:txBody>
      </p:sp>
      <p:sp>
        <p:nvSpPr>
          <p:cNvPr id="26" name="Line 1034"/>
          <p:cNvSpPr>
            <a:spLocks noChangeShapeType="1"/>
          </p:cNvSpPr>
          <p:nvPr/>
        </p:nvSpPr>
        <p:spPr bwMode="auto">
          <a:xfrm>
            <a:off x="1829741" y="1787525"/>
            <a:ext cx="0" cy="957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anose="020B0606020202030204" pitchFamily="34" charset="0"/>
            </a:endParaRPr>
          </a:p>
        </p:txBody>
      </p:sp>
      <p:sp>
        <p:nvSpPr>
          <p:cNvPr id="27" name="Line 1035"/>
          <p:cNvSpPr>
            <a:spLocks noChangeShapeType="1"/>
          </p:cNvSpPr>
          <p:nvPr/>
        </p:nvSpPr>
        <p:spPr bwMode="auto">
          <a:xfrm>
            <a:off x="4420284" y="1787525"/>
            <a:ext cx="0" cy="957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anose="020B0606020202030204" pitchFamily="34" charset="0"/>
            </a:endParaRPr>
          </a:p>
        </p:txBody>
      </p:sp>
      <p:sp>
        <p:nvSpPr>
          <p:cNvPr id="28" name="Rectangle 1036"/>
          <p:cNvSpPr>
            <a:spLocks noChangeArrowheads="1"/>
          </p:cNvSpPr>
          <p:nvPr/>
        </p:nvSpPr>
        <p:spPr bwMode="auto">
          <a:xfrm>
            <a:off x="990600" y="2362200"/>
            <a:ext cx="845811"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anose="020B0606020202030204" pitchFamily="34" charset="0"/>
              </a:rPr>
              <a:t>-$0.01</a:t>
            </a:r>
            <a:endParaRPr lang="en-GB" sz="2400">
              <a:latin typeface="Arial Narrow" panose="020B0606020202030204" pitchFamily="34" charset="0"/>
            </a:endParaRPr>
          </a:p>
        </p:txBody>
      </p:sp>
      <p:sp>
        <p:nvSpPr>
          <p:cNvPr id="29" name="Line 1035"/>
          <p:cNvSpPr>
            <a:spLocks noChangeShapeType="1"/>
          </p:cNvSpPr>
          <p:nvPr/>
        </p:nvSpPr>
        <p:spPr bwMode="auto">
          <a:xfrm>
            <a:off x="7119578" y="1828800"/>
            <a:ext cx="0" cy="957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anose="020B0606020202030204" pitchFamily="34" charset="0"/>
            </a:endParaRPr>
          </a:p>
        </p:txBody>
      </p:sp>
      <p:sp>
        <p:nvSpPr>
          <p:cNvPr id="30" name="Rectangle 1028"/>
          <p:cNvSpPr>
            <a:spLocks noChangeArrowheads="1"/>
          </p:cNvSpPr>
          <p:nvPr/>
        </p:nvSpPr>
        <p:spPr bwMode="auto">
          <a:xfrm>
            <a:off x="7119578" y="2370597"/>
            <a:ext cx="1186222"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anose="020B0606020202030204" pitchFamily="34" charset="0"/>
              </a:rPr>
              <a:t>$1000.00</a:t>
            </a:r>
            <a:endParaRPr lang="en-GB" sz="2400">
              <a:latin typeface="Arial Narrow" panose="020B0606020202030204" pitchFamily="34" charset="0"/>
            </a:endParaRPr>
          </a:p>
        </p:txBody>
      </p:sp>
      <p:sp>
        <p:nvSpPr>
          <p:cNvPr id="31" name="Rectangle 1029"/>
          <p:cNvSpPr>
            <a:spLocks noChangeArrowheads="1"/>
          </p:cNvSpPr>
          <p:nvPr/>
        </p:nvSpPr>
        <p:spPr bwMode="auto">
          <a:xfrm>
            <a:off x="4419600" y="2362200"/>
            <a:ext cx="1045158"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anose="020B0606020202030204" pitchFamily="34" charset="0"/>
              </a:rPr>
              <a:t>$100.01</a:t>
            </a:r>
            <a:endParaRPr lang="en-GB" sz="2400">
              <a:latin typeface="Arial Narrow" panose="020B0606020202030204" pitchFamily="34" charset="0"/>
            </a:endParaRPr>
          </a:p>
        </p:txBody>
      </p:sp>
      <p:sp>
        <p:nvSpPr>
          <p:cNvPr id="32" name="Rectangle 1032"/>
          <p:cNvSpPr>
            <a:spLocks noChangeArrowheads="1"/>
          </p:cNvSpPr>
          <p:nvPr/>
        </p:nvSpPr>
        <p:spPr bwMode="auto">
          <a:xfrm>
            <a:off x="2286000" y="1752600"/>
            <a:ext cx="1640642"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solidFill>
                  <a:srgbClr val="000099"/>
                </a:solidFill>
                <a:latin typeface="Arial Narrow" panose="020B0606020202030204" pitchFamily="34" charset="0"/>
              </a:rPr>
              <a:t>Valid (for 3%)</a:t>
            </a:r>
            <a:endParaRPr lang="en-GB" sz="2400">
              <a:solidFill>
                <a:srgbClr val="000099"/>
              </a:solidFill>
              <a:latin typeface="Arial Narrow" panose="020B0606020202030204" pitchFamily="34" charset="0"/>
            </a:endParaRPr>
          </a:p>
        </p:txBody>
      </p:sp>
      <p:graphicFrame>
        <p:nvGraphicFramePr>
          <p:cNvPr id="12" name="Table 11"/>
          <p:cNvGraphicFramePr>
            <a:graphicFrameLocks noGrp="1"/>
          </p:cNvGraphicFramePr>
          <p:nvPr/>
        </p:nvGraphicFramePr>
        <p:xfrm>
          <a:off x="1815231" y="3733800"/>
          <a:ext cx="2082813" cy="1341120"/>
        </p:xfrm>
        <a:graphic>
          <a:graphicData uri="http://schemas.openxmlformats.org/drawingml/2006/table">
            <a:tbl>
              <a:tblPr firstRow="1" bandRow="1">
                <a:tableStyleId>{5C22544A-7EE6-4342-B048-85BDC9FD1C3A}</a:tableStyleId>
              </a:tblPr>
              <a:tblGrid>
                <a:gridCol w="2082813"/>
              </a:tblGrid>
              <a:tr h="447040">
                <a:tc>
                  <a:txBody>
                    <a:bodyPr/>
                    <a:lstStyle/>
                    <a:p>
                      <a:r>
                        <a:rPr lang="en-US" sz="2000" b="0">
                          <a:solidFill>
                            <a:schemeClr val="tx1"/>
                          </a:solidFill>
                          <a:latin typeface="+mj-lt"/>
                        </a:rPr>
                        <a:t>$0.00 - $100.00</a:t>
                      </a:r>
                      <a:endParaRPr lang="en-US" sz="2000" b="0">
                        <a:solidFill>
                          <a:schemeClr val="tx1"/>
                        </a:solidFill>
                        <a:latin typeface="+mj-lt"/>
                      </a:endParaRPr>
                    </a:p>
                  </a:txBody>
                  <a:tcPr>
                    <a:solidFill>
                      <a:srgbClr val="EAEAEA"/>
                    </a:solidFill>
                  </a:tcPr>
                </a:tc>
              </a:tr>
              <a:tr h="447040">
                <a:tc>
                  <a:txBody>
                    <a:bodyPr/>
                    <a:lstStyle/>
                    <a:p>
                      <a:r>
                        <a:rPr lang="fr-FR" sz="2000" b="0">
                          <a:solidFill>
                            <a:schemeClr val="tx1"/>
                          </a:solidFill>
                          <a:latin typeface="+mj-lt"/>
                        </a:rPr>
                        <a:t>$100.01 - $999.99    </a:t>
                      </a:r>
                      <a:endParaRPr lang="en-US" sz="2000" b="0">
                        <a:solidFill>
                          <a:schemeClr val="tx1"/>
                        </a:solidFill>
                        <a:latin typeface="+mj-lt"/>
                      </a:endParaRPr>
                    </a:p>
                  </a:txBody>
                  <a:tcPr>
                    <a:solidFill>
                      <a:srgbClr val="EAEAEA"/>
                    </a:solidFill>
                  </a:tcPr>
                </a:tc>
              </a:tr>
              <a:tr h="447040">
                <a:tc>
                  <a:txBody>
                    <a:bodyPr/>
                    <a:lstStyle/>
                    <a:p>
                      <a:r>
                        <a:rPr lang="en-US" sz="2000" b="0" dirty="0">
                          <a:solidFill>
                            <a:schemeClr val="tx1"/>
                          </a:solidFill>
                          <a:latin typeface="+mj-lt"/>
                        </a:rPr>
                        <a:t>$1000.00 -</a:t>
                      </a:r>
                      <a:r>
                        <a:rPr lang="en-US" sz="2000" b="0" baseline="0" dirty="0">
                          <a:solidFill>
                            <a:schemeClr val="tx1"/>
                          </a:solidFill>
                          <a:latin typeface="+mj-lt"/>
                        </a:rPr>
                        <a:t> </a:t>
                      </a:r>
                      <a:r>
                        <a:rPr lang="en-US" sz="2000" b="0" dirty="0">
                          <a:solidFill>
                            <a:schemeClr val="tx1"/>
                          </a:solidFill>
                          <a:latin typeface="+mj-lt"/>
                        </a:rPr>
                        <a:t>$Max    </a:t>
                      </a:r>
                      <a:endParaRPr lang="en-US" sz="2000" b="0" dirty="0">
                        <a:solidFill>
                          <a:schemeClr val="tx1"/>
                        </a:solidFill>
                        <a:latin typeface="+mj-lt"/>
                      </a:endParaRPr>
                    </a:p>
                  </a:txBody>
                  <a:tcPr>
                    <a:solidFill>
                      <a:srgbClr val="EAEAEA"/>
                    </a:solidFill>
                  </a:tcPr>
                </a:tc>
              </a:tr>
            </a:tbl>
          </a:graphicData>
        </a:graphic>
      </p:graphicFrame>
      <p:graphicFrame>
        <p:nvGraphicFramePr>
          <p:cNvPr id="34" name="Table 33"/>
          <p:cNvGraphicFramePr>
            <a:graphicFrameLocks noGrp="1"/>
          </p:cNvGraphicFramePr>
          <p:nvPr/>
        </p:nvGraphicFramePr>
        <p:xfrm>
          <a:off x="5638800" y="3705860"/>
          <a:ext cx="1676400" cy="2466340"/>
        </p:xfrm>
        <a:graphic>
          <a:graphicData uri="http://schemas.openxmlformats.org/drawingml/2006/table">
            <a:tbl>
              <a:tblPr firstRow="1" bandRow="1">
                <a:tableStyleId>{5C22544A-7EE6-4342-B048-85BDC9FD1C3A}</a:tableStyleId>
              </a:tblPr>
              <a:tblGrid>
                <a:gridCol w="1676400"/>
              </a:tblGrid>
              <a:tr h="472440">
                <a:tc>
                  <a:txBody>
                    <a:bodyPr/>
                    <a:lstStyle/>
                    <a:p>
                      <a:r>
                        <a:rPr lang="en-US" sz="2000" b="0">
                          <a:solidFill>
                            <a:schemeClr val="tx1"/>
                          </a:solidFill>
                          <a:latin typeface="+mj-lt"/>
                        </a:rPr>
                        <a:t>$0.00  </a:t>
                      </a:r>
                      <a:endParaRPr lang="en-US" sz="2000" b="0">
                        <a:solidFill>
                          <a:schemeClr val="tx1"/>
                        </a:solidFill>
                        <a:latin typeface="+mj-lt"/>
                      </a:endParaRPr>
                    </a:p>
                  </a:txBody>
                  <a:tcPr>
                    <a:solidFill>
                      <a:srgbClr val="EAEAEA"/>
                    </a:solidFill>
                  </a:tcPr>
                </a:tc>
              </a:tr>
              <a:tr h="408940">
                <a:tc>
                  <a:txBody>
                    <a:bodyPr/>
                    <a:lstStyle/>
                    <a:p>
                      <a:r>
                        <a:rPr lang="fr-FR" sz="2000" b="0">
                          <a:solidFill>
                            <a:schemeClr val="tx1"/>
                          </a:solidFill>
                          <a:latin typeface="+mj-lt"/>
                        </a:rPr>
                        <a:t>$100.00  </a:t>
                      </a:r>
                      <a:endParaRPr lang="en-US" sz="2000" b="0">
                        <a:solidFill>
                          <a:schemeClr val="tx1"/>
                        </a:solidFill>
                        <a:latin typeface="+mj-lt"/>
                      </a:endParaRPr>
                    </a:p>
                  </a:txBody>
                  <a:tcPr>
                    <a:solidFill>
                      <a:srgbClr val="EAEAEA"/>
                    </a:solidFill>
                  </a:tcPr>
                </a:tc>
              </a:tr>
              <a:tr h="3530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0">
                          <a:solidFill>
                            <a:schemeClr val="tx1"/>
                          </a:solidFill>
                          <a:latin typeface="+mj-lt"/>
                        </a:rPr>
                        <a:t>$100.01</a:t>
                      </a:r>
                      <a:endParaRPr lang="en-US" sz="2000" b="0">
                        <a:solidFill>
                          <a:schemeClr val="tx1"/>
                        </a:solidFill>
                        <a:latin typeface="+mj-lt"/>
                      </a:endParaRPr>
                    </a:p>
                  </a:txBody>
                  <a:tcPr>
                    <a:solidFill>
                      <a:srgbClr val="EAEAEA"/>
                    </a:solidFill>
                  </a:tcPr>
                </a:tc>
              </a:tr>
              <a:tr h="337820">
                <a:tc>
                  <a:txBody>
                    <a:bodyPr/>
                    <a:lstStyle/>
                    <a:p>
                      <a:r>
                        <a:rPr lang="en-US" sz="2000" b="0">
                          <a:solidFill>
                            <a:schemeClr val="tx1"/>
                          </a:solidFill>
                          <a:latin typeface="+mj-lt"/>
                        </a:rPr>
                        <a:t>$999.99</a:t>
                      </a:r>
                      <a:endParaRPr lang="en-US" sz="2000" b="0">
                        <a:solidFill>
                          <a:schemeClr val="tx1"/>
                        </a:solidFill>
                        <a:latin typeface="+mj-lt"/>
                      </a:endParaRPr>
                    </a:p>
                  </a:txBody>
                  <a:tcPr>
                    <a:solidFill>
                      <a:srgbClr val="EAEAEA"/>
                    </a:solidFill>
                  </a:tcPr>
                </a:tc>
              </a:tr>
              <a:tr h="322580">
                <a:tc>
                  <a:txBody>
                    <a:bodyPr/>
                    <a:lstStyle/>
                    <a:p>
                      <a:r>
                        <a:rPr lang="en-US" sz="2000" b="0">
                          <a:solidFill>
                            <a:schemeClr val="tx1"/>
                          </a:solidFill>
                          <a:latin typeface="+mj-lt"/>
                        </a:rPr>
                        <a:t>$1000.00</a:t>
                      </a:r>
                      <a:endParaRPr lang="en-US" sz="2000" b="0">
                        <a:solidFill>
                          <a:schemeClr val="tx1"/>
                        </a:solidFill>
                        <a:latin typeface="+mj-lt"/>
                      </a:endParaRPr>
                    </a:p>
                  </a:txBody>
                  <a:tcPr>
                    <a:solidFill>
                      <a:srgbClr val="EAEAEA"/>
                    </a:solidFill>
                  </a:tcPr>
                </a:tc>
              </a:tr>
              <a:tr h="307340">
                <a:tc>
                  <a:txBody>
                    <a:bodyPr/>
                    <a:lstStyle/>
                    <a:p>
                      <a:r>
                        <a:rPr lang="en-US" sz="2000" b="0" dirty="0">
                          <a:solidFill>
                            <a:srgbClr val="FF0000"/>
                          </a:solidFill>
                          <a:latin typeface="+mj-lt"/>
                        </a:rPr>
                        <a:t>$</a:t>
                      </a:r>
                      <a:r>
                        <a:rPr lang="en-US" sz="2000" b="1" dirty="0">
                          <a:solidFill>
                            <a:srgbClr val="FF0000"/>
                          </a:solidFill>
                          <a:latin typeface="+mj-lt"/>
                        </a:rPr>
                        <a:t>Max</a:t>
                      </a:r>
                      <a:endParaRPr lang="en-US" sz="2000" b="1" dirty="0">
                        <a:solidFill>
                          <a:srgbClr val="FF0000"/>
                        </a:solidFill>
                        <a:latin typeface="+mj-lt"/>
                      </a:endParaRPr>
                    </a:p>
                  </a:txBody>
                  <a:tcPr>
                    <a:solidFill>
                      <a:srgbClr val="EAEAEA"/>
                    </a:solidFill>
                  </a:tcPr>
                </a:tc>
              </a:tr>
            </a:tbl>
          </a:graphicData>
        </a:graphic>
      </p:graphicFrame>
      <p:graphicFrame>
        <p:nvGraphicFramePr>
          <p:cNvPr id="35" name="Table 34"/>
          <p:cNvGraphicFramePr>
            <a:graphicFrameLocks noGrp="1"/>
          </p:cNvGraphicFramePr>
          <p:nvPr/>
        </p:nvGraphicFramePr>
        <p:xfrm>
          <a:off x="7328229" y="3748050"/>
          <a:ext cx="1510971" cy="2424150"/>
        </p:xfrm>
        <a:graphic>
          <a:graphicData uri="http://schemas.openxmlformats.org/drawingml/2006/table">
            <a:tbl>
              <a:tblPr firstRow="1" bandRow="1">
                <a:tableStyleId>{5C22544A-7EE6-4342-B048-85BDC9FD1C3A}</a:tableStyleId>
              </a:tblPr>
              <a:tblGrid>
                <a:gridCol w="1510971"/>
              </a:tblGrid>
              <a:tr h="41167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solidFill>
                            <a:schemeClr val="tx1"/>
                          </a:solidFill>
                          <a:latin typeface="+mj-lt"/>
                        </a:rPr>
                        <a:t>-$0.01</a:t>
                      </a:r>
                      <a:endParaRPr lang="en-US" sz="2000">
                        <a:solidFill>
                          <a:schemeClr val="tx1"/>
                        </a:solidFill>
                        <a:latin typeface="+mj-lt"/>
                      </a:endParaRPr>
                    </a:p>
                  </a:txBody>
                  <a:tcPr>
                    <a:solidFill>
                      <a:srgbClr val="EAEAEA"/>
                    </a:solidFill>
                  </a:tcPr>
                </a:tc>
              </a:tr>
              <a:tr h="41167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2000" b="1">
                          <a:solidFill>
                            <a:srgbClr val="FF0000"/>
                          </a:solidFill>
                          <a:latin typeface="+mj-lt"/>
                        </a:rPr>
                        <a:t>$Max</a:t>
                      </a:r>
                      <a:r>
                        <a:rPr lang="fr-FR" sz="2000">
                          <a:solidFill>
                            <a:srgbClr val="FF0000"/>
                          </a:solidFill>
                          <a:latin typeface="+mj-lt"/>
                        </a:rPr>
                        <a:t>+0.01</a:t>
                      </a:r>
                      <a:endParaRPr lang="en-US" sz="2000">
                        <a:solidFill>
                          <a:srgbClr val="FF0000"/>
                        </a:solidFill>
                        <a:latin typeface="+mj-lt"/>
                      </a:endParaRPr>
                    </a:p>
                  </a:txBody>
                  <a:tcPr>
                    <a:solidFill>
                      <a:srgbClr val="EAEAEA"/>
                    </a:solidFill>
                  </a:tcPr>
                </a:tc>
              </a:tr>
              <a:tr h="411678">
                <a:tc>
                  <a:txBody>
                    <a:bodyPr/>
                    <a:lstStyle/>
                    <a:p>
                      <a:endParaRPr lang="en-US" sz="2000">
                        <a:solidFill>
                          <a:schemeClr val="tx1"/>
                        </a:solidFill>
                        <a:latin typeface="+mj-lt"/>
                      </a:endParaRPr>
                    </a:p>
                  </a:txBody>
                  <a:tcPr>
                    <a:solidFill>
                      <a:srgbClr val="EAEAEA"/>
                    </a:solidFill>
                  </a:tcPr>
                </a:tc>
              </a:tr>
              <a:tr h="411678">
                <a:tc>
                  <a:txBody>
                    <a:bodyPr/>
                    <a:lstStyle/>
                    <a:p>
                      <a:endParaRPr lang="en-US" sz="2000">
                        <a:solidFill>
                          <a:schemeClr val="tx1"/>
                        </a:solidFill>
                        <a:latin typeface="+mj-lt"/>
                      </a:endParaRPr>
                    </a:p>
                  </a:txBody>
                  <a:tcPr>
                    <a:solidFill>
                      <a:srgbClr val="EAEAEA"/>
                    </a:solidFill>
                  </a:tcPr>
                </a:tc>
              </a:tr>
              <a:tr h="411678">
                <a:tc>
                  <a:txBody>
                    <a:bodyPr/>
                    <a:lstStyle/>
                    <a:p>
                      <a:pPr marL="0" algn="l" rtl="0" eaLnBrk="1" latinLnBrk="0" hangingPunct="1"/>
                      <a:endParaRPr kumimoji="0" lang="en-US" sz="2000" kern="1200">
                        <a:solidFill>
                          <a:schemeClr val="tx1"/>
                        </a:solidFill>
                        <a:latin typeface="+mj-lt"/>
                        <a:ea typeface="+mn-ea"/>
                        <a:cs typeface="+mn-cs"/>
                      </a:endParaRPr>
                    </a:p>
                  </a:txBody>
                  <a:tcPr/>
                </a:tc>
              </a:tr>
              <a:tr h="227610">
                <a:tc>
                  <a:txBody>
                    <a:bodyPr/>
                    <a:lstStyle/>
                    <a:p>
                      <a:endParaRPr lang="en-US">
                        <a:solidFill>
                          <a:schemeClr val="tx1"/>
                        </a:solidFill>
                      </a:endParaRPr>
                    </a:p>
                  </a:txBody>
                  <a:tcPr>
                    <a:solidFill>
                      <a:srgbClr val="EAEAEA"/>
                    </a:solidFill>
                  </a:tcPr>
                </a:tc>
              </a:tr>
            </a:tbl>
          </a:graphicData>
        </a:graphic>
      </p:graphicFrame>
      <p:graphicFrame>
        <p:nvGraphicFramePr>
          <p:cNvPr id="36" name="Table 35"/>
          <p:cNvGraphicFramePr>
            <a:graphicFrameLocks noGrp="1"/>
          </p:cNvGraphicFramePr>
          <p:nvPr/>
        </p:nvGraphicFramePr>
        <p:xfrm>
          <a:off x="3898044" y="3733800"/>
          <a:ext cx="1816956" cy="2338545"/>
        </p:xfrm>
        <a:graphic>
          <a:graphicData uri="http://schemas.openxmlformats.org/drawingml/2006/table">
            <a:tbl>
              <a:tblPr firstRow="1" bandRow="1">
                <a:tableStyleId>{5C22544A-7EE6-4342-B048-85BDC9FD1C3A}</a:tableStyleId>
              </a:tblPr>
              <a:tblGrid>
                <a:gridCol w="1816956"/>
              </a:tblGrid>
              <a:tr h="444235">
                <a:tc>
                  <a:txBody>
                    <a:bodyPr/>
                    <a:lstStyle/>
                    <a:p>
                      <a:r>
                        <a:rPr lang="en-US" sz="2000" b="0">
                          <a:solidFill>
                            <a:schemeClr val="tx1"/>
                          </a:solidFill>
                          <a:latin typeface="+mj-lt"/>
                        </a:rPr>
                        <a:t> &lt; $0.00  </a:t>
                      </a:r>
                      <a:endParaRPr lang="en-US" sz="2000" b="0">
                        <a:solidFill>
                          <a:schemeClr val="tx1"/>
                        </a:solidFill>
                        <a:latin typeface="+mj-lt"/>
                      </a:endParaRPr>
                    </a:p>
                  </a:txBody>
                  <a:tcPr>
                    <a:solidFill>
                      <a:srgbClr val="EAEAEA"/>
                    </a:solidFill>
                  </a:tcPr>
                </a:tc>
              </a:tr>
              <a:tr h="444235">
                <a:tc>
                  <a:txBody>
                    <a:bodyPr/>
                    <a:lstStyle/>
                    <a:p>
                      <a:r>
                        <a:rPr lang="fr-FR" sz="2000" b="0" dirty="0">
                          <a:solidFill>
                            <a:srgbClr val="FF0000"/>
                          </a:solidFill>
                          <a:latin typeface="+mj-lt"/>
                        </a:rPr>
                        <a:t>&gt;$</a:t>
                      </a:r>
                      <a:r>
                        <a:rPr lang="fr-FR" sz="2000" b="1" dirty="0">
                          <a:solidFill>
                            <a:srgbClr val="FF0000"/>
                          </a:solidFill>
                          <a:latin typeface="+mj-lt"/>
                        </a:rPr>
                        <a:t>Max</a:t>
                      </a:r>
                      <a:r>
                        <a:rPr lang="fr-FR" sz="2000" b="0" dirty="0">
                          <a:solidFill>
                            <a:srgbClr val="FF0000"/>
                          </a:solidFill>
                          <a:latin typeface="+mj-lt"/>
                        </a:rPr>
                        <a:t>  </a:t>
                      </a:r>
                      <a:endParaRPr lang="en-US" sz="2000" b="0" dirty="0">
                        <a:solidFill>
                          <a:srgbClr val="FF0000"/>
                        </a:solidFill>
                        <a:latin typeface="+mj-lt"/>
                      </a:endParaRPr>
                    </a:p>
                  </a:txBody>
                  <a:tcPr>
                    <a:solidFill>
                      <a:srgbClr val="EAEAEA"/>
                    </a:solidFill>
                  </a:tcPr>
                </a:tc>
              </a:tr>
              <a:tr h="44423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0">
                          <a:solidFill>
                            <a:schemeClr val="tx1"/>
                          </a:solidFill>
                          <a:latin typeface="+mj-lt"/>
                        </a:rPr>
                        <a:t>non-digit (if balance is an input field)  </a:t>
                      </a:r>
                      <a:endParaRPr lang="en-US" sz="2000" b="0">
                        <a:solidFill>
                          <a:schemeClr val="tx1"/>
                        </a:solidFill>
                        <a:latin typeface="+mj-lt"/>
                      </a:endParaRPr>
                    </a:p>
                  </a:txBody>
                  <a:tcPr>
                    <a:solidFill>
                      <a:srgbClr val="EAEAEA"/>
                    </a:solidFill>
                  </a:tcPr>
                </a:tc>
              </a:tr>
              <a:tr h="44423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0" dirty="0">
                          <a:solidFill>
                            <a:schemeClr val="tx1"/>
                          </a:solidFill>
                          <a:latin typeface="+mj-lt"/>
                        </a:rPr>
                        <a:t>null</a:t>
                      </a:r>
                      <a:endParaRPr lang="en-US" sz="2000" b="0" dirty="0">
                        <a:solidFill>
                          <a:schemeClr val="tx1"/>
                        </a:solidFill>
                        <a:latin typeface="+mj-lt"/>
                      </a:endParaRPr>
                    </a:p>
                  </a:txBody>
                  <a:tcPr>
                    <a:solidFill>
                      <a:srgbClr val="EAEAEA"/>
                    </a:solidFill>
                  </a:tcPr>
                </a:tc>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3" name="Rectangle 2"/>
          <p:cNvSpPr/>
          <p:nvPr/>
        </p:nvSpPr>
        <p:spPr>
          <a:xfrm>
            <a:off x="259494" y="1383268"/>
            <a:ext cx="2214581" cy="369332"/>
          </a:xfrm>
          <a:prstGeom prst="rect">
            <a:avLst/>
          </a:prstGeom>
        </p:spPr>
        <p:txBody>
          <a:bodyPr wrap="none">
            <a:spAutoFit/>
          </a:bodyPr>
          <a:lstStyle/>
          <a:p>
            <a:r>
              <a:rPr lang="en-US" b="1"/>
              <a:t>Balance in account</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22" presetClass="entr" presetSubtype="1"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animBg="1"/>
      <p:bldP spid="27" grpId="0" animBg="1"/>
      <p:bldP spid="28" grpId="0"/>
      <p:bldP spid="29" grpId="0" animBg="1"/>
      <p:bldP spid="30" grpId="0"/>
      <p:bldP spid="31" grpId="0"/>
      <p:bldP spid="3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BVA with ‘open boundary’</a:t>
            </a:r>
            <a:endParaRPr lang="en-US" dirty="0"/>
          </a:p>
        </p:txBody>
      </p:sp>
      <p:sp>
        <p:nvSpPr>
          <p:cNvPr id="3" name="Content Placeholder 2"/>
          <p:cNvSpPr>
            <a:spLocks noGrp="1"/>
          </p:cNvSpPr>
          <p:nvPr>
            <p:ph idx="1"/>
          </p:nvPr>
        </p:nvSpPr>
        <p:spPr/>
        <p:txBody>
          <a:bodyPr>
            <a:normAutofit/>
          </a:bodyPr>
          <a:lstStyle/>
          <a:p>
            <a:r>
              <a:rPr lang="en-US" dirty="0"/>
              <a:t>One of the sides of the partition is not defined</a:t>
            </a:r>
            <a:endParaRPr lang="en-US" dirty="0"/>
          </a:p>
          <a:p>
            <a:r>
              <a:rPr lang="en-US" dirty="0"/>
              <a:t>How to test?</a:t>
            </a:r>
            <a:endParaRPr lang="en-US" dirty="0"/>
          </a:p>
          <a:p>
            <a:pPr lvl="1"/>
            <a:r>
              <a:rPr lang="en-US" dirty="0"/>
              <a:t>go back to the specification</a:t>
            </a:r>
            <a:endParaRPr lang="en-US" dirty="0"/>
          </a:p>
          <a:p>
            <a:pPr lvl="1"/>
            <a:r>
              <a:rPr lang="en-US" dirty="0"/>
              <a:t>investigate other related areas of the system</a:t>
            </a:r>
            <a:endParaRPr lang="en-US" dirty="0"/>
          </a:p>
          <a:p>
            <a:pPr lvl="1"/>
            <a:r>
              <a:rPr lang="en-US" dirty="0"/>
              <a:t>probably need to use an intuitive or experience-based approach to probe various large values trying to make it fail</a:t>
            </a:r>
            <a:endParaRPr lang="en-US" dirty="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Exercise 3</a:t>
            </a:r>
            <a:endParaRPr lang="en-US"/>
          </a:p>
        </p:txBody>
      </p:sp>
      <p:sp>
        <p:nvSpPr>
          <p:cNvPr id="3" name="Content Placeholder 2"/>
          <p:cNvSpPr>
            <a:spLocks noGrp="1"/>
          </p:cNvSpPr>
          <p:nvPr>
            <p:ph idx="1"/>
          </p:nvPr>
        </p:nvSpPr>
        <p:spPr/>
        <p:txBody>
          <a:bodyPr/>
          <a:lstStyle/>
          <a:p>
            <a:pPr marL="0" indent="0">
              <a:buNone/>
            </a:pPr>
            <a:r>
              <a:rPr lang="en-US" dirty="0"/>
              <a:t>A mail-order company selling flower seeds charges £3.95 for postage and packing on all orders up to £20.00 value and £4.95 for orders above £20.00 value and up to £40.00 value. For orders above £40.00 value there is no charge for postage and packing.</a:t>
            </a:r>
            <a:endParaRPr lang="en-US" dirty="0"/>
          </a:p>
          <a:p>
            <a:pPr marL="0" indent="0">
              <a:buNone/>
            </a:pPr>
            <a:r>
              <a:rPr lang="en-US" dirty="0"/>
              <a:t>If you were using equivalence partitioning to prepare test cases for the postage and packing charges what valid partitions would you define? What about non-valid partitions? What boundary values? Design test cases.</a:t>
            </a:r>
            <a:endParaRPr lang="en-US" dirty="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3: </a:t>
            </a:r>
            <a:r>
              <a:rPr lang="en-US" dirty="0"/>
              <a:t>Solution</a:t>
            </a:r>
            <a:endParaRPr lang="en-US" dirty="0"/>
          </a:p>
        </p:txBody>
      </p:sp>
      <p:sp>
        <p:nvSpPr>
          <p:cNvPr id="5" name="Line 10"/>
          <p:cNvSpPr>
            <a:spLocks noChangeShapeType="1"/>
          </p:cNvSpPr>
          <p:nvPr/>
        </p:nvSpPr>
        <p:spPr bwMode="auto">
          <a:xfrm>
            <a:off x="442546" y="2345535"/>
            <a:ext cx="8458200" cy="0"/>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6" name="Line 11"/>
          <p:cNvSpPr>
            <a:spLocks noChangeShapeType="1"/>
          </p:cNvSpPr>
          <p:nvPr/>
        </p:nvSpPr>
        <p:spPr bwMode="auto">
          <a:xfrm>
            <a:off x="2743902" y="1853410"/>
            <a:ext cx="0" cy="1023938"/>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7" name="Line 12"/>
          <p:cNvSpPr>
            <a:spLocks noChangeShapeType="1"/>
          </p:cNvSpPr>
          <p:nvPr/>
        </p:nvSpPr>
        <p:spPr bwMode="auto">
          <a:xfrm>
            <a:off x="7163123" y="1850235"/>
            <a:ext cx="0" cy="1027113"/>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8" name="Text Box 19"/>
          <p:cNvSpPr txBox="1">
            <a:spLocks noChangeArrowheads="1"/>
          </p:cNvSpPr>
          <p:nvPr/>
        </p:nvSpPr>
        <p:spPr bwMode="auto">
          <a:xfrm>
            <a:off x="2802796" y="1748135"/>
            <a:ext cx="2150204" cy="46166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FF"/>
                </a:solidFill>
                <a:latin typeface="+mj-lt"/>
              </a:rPr>
              <a:t>valid (for £3.95)</a:t>
            </a:r>
            <a:endParaRPr lang="en-US" sz="2400">
              <a:solidFill>
                <a:srgbClr val="0000FF"/>
              </a:solidFill>
              <a:latin typeface="+mj-lt"/>
            </a:endParaRPr>
          </a:p>
        </p:txBody>
      </p:sp>
      <p:sp>
        <p:nvSpPr>
          <p:cNvPr id="10" name="Text Box 23"/>
          <p:cNvSpPr txBox="1">
            <a:spLocks noChangeArrowheads="1"/>
          </p:cNvSpPr>
          <p:nvPr/>
        </p:nvSpPr>
        <p:spPr bwMode="auto">
          <a:xfrm>
            <a:off x="7148146" y="1747837"/>
            <a:ext cx="176285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FF"/>
                </a:solidFill>
                <a:latin typeface="+mj-lt"/>
              </a:rPr>
              <a:t>valid (for £0)</a:t>
            </a:r>
            <a:endParaRPr lang="en-US" sz="2400">
              <a:solidFill>
                <a:srgbClr val="0000FF"/>
              </a:solidFill>
              <a:latin typeface="+mj-lt"/>
            </a:endParaRPr>
          </a:p>
        </p:txBody>
      </p:sp>
      <p:sp>
        <p:nvSpPr>
          <p:cNvPr id="11" name="Text Box 24"/>
          <p:cNvSpPr txBox="1">
            <a:spLocks noChangeArrowheads="1"/>
          </p:cNvSpPr>
          <p:nvPr/>
        </p:nvSpPr>
        <p:spPr bwMode="auto">
          <a:xfrm>
            <a:off x="678473" y="1747837"/>
            <a:ext cx="99792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FF0000"/>
                </a:solidFill>
                <a:latin typeface="+mj-lt"/>
              </a:rPr>
              <a:t>invalid</a:t>
            </a:r>
            <a:endParaRPr lang="en-US" sz="2400">
              <a:solidFill>
                <a:srgbClr val="FF0000"/>
              </a:solidFill>
              <a:latin typeface="+mj-lt"/>
            </a:endParaRPr>
          </a:p>
        </p:txBody>
      </p:sp>
      <p:sp>
        <p:nvSpPr>
          <p:cNvPr id="12" name="Rectangle 16"/>
          <p:cNvSpPr>
            <a:spLocks noChangeArrowheads="1"/>
          </p:cNvSpPr>
          <p:nvPr/>
        </p:nvSpPr>
        <p:spPr bwMode="auto">
          <a:xfrm>
            <a:off x="3970359" y="2514600"/>
            <a:ext cx="982641"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a:t>
            </a:r>
            <a:r>
              <a:rPr lang="en-GB" sz="2400">
                <a:latin typeface="+mj-lt"/>
              </a:rPr>
              <a:t>20.00</a:t>
            </a:r>
            <a:endParaRPr lang="en-GB" sz="2400">
              <a:latin typeface="+mj-lt"/>
            </a:endParaRPr>
          </a:p>
        </p:txBody>
      </p:sp>
      <p:sp>
        <p:nvSpPr>
          <p:cNvPr id="13" name="Rectangle 16"/>
          <p:cNvSpPr>
            <a:spLocks noChangeArrowheads="1"/>
          </p:cNvSpPr>
          <p:nvPr/>
        </p:nvSpPr>
        <p:spPr bwMode="auto">
          <a:xfrm>
            <a:off x="4960959" y="2514600"/>
            <a:ext cx="982641"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£20.01</a:t>
            </a:r>
            <a:endParaRPr lang="en-GB" sz="2400" b="1">
              <a:latin typeface="+mj-lt"/>
            </a:endParaRPr>
          </a:p>
        </p:txBody>
      </p:sp>
      <p:sp>
        <p:nvSpPr>
          <p:cNvPr id="14" name="Rectangle 16"/>
          <p:cNvSpPr>
            <a:spLocks noChangeArrowheads="1"/>
          </p:cNvSpPr>
          <p:nvPr/>
        </p:nvSpPr>
        <p:spPr bwMode="auto">
          <a:xfrm>
            <a:off x="6096000" y="2514600"/>
            <a:ext cx="982641"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£40.00</a:t>
            </a:r>
            <a:endParaRPr lang="en-GB" sz="2400" b="1">
              <a:latin typeface="+mj-lt"/>
            </a:endParaRPr>
          </a:p>
        </p:txBody>
      </p:sp>
      <p:sp>
        <p:nvSpPr>
          <p:cNvPr id="15" name="Rectangle 16"/>
          <p:cNvSpPr>
            <a:spLocks noChangeArrowheads="1"/>
          </p:cNvSpPr>
          <p:nvPr/>
        </p:nvSpPr>
        <p:spPr bwMode="auto">
          <a:xfrm>
            <a:off x="7224346" y="2514600"/>
            <a:ext cx="982641"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£40.01</a:t>
            </a:r>
            <a:endParaRPr lang="en-GB" sz="2400" b="1">
              <a:latin typeface="+mj-lt"/>
            </a:endParaRPr>
          </a:p>
        </p:txBody>
      </p:sp>
      <p:sp>
        <p:nvSpPr>
          <p:cNvPr id="16" name="Rectangle 16"/>
          <p:cNvSpPr>
            <a:spLocks noChangeArrowheads="1"/>
          </p:cNvSpPr>
          <p:nvPr/>
        </p:nvSpPr>
        <p:spPr bwMode="auto">
          <a:xfrm>
            <a:off x="2754250" y="2514600"/>
            <a:ext cx="827150"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£0.01</a:t>
            </a:r>
            <a:endParaRPr lang="en-GB" sz="2400" b="1">
              <a:latin typeface="+mj-lt"/>
            </a:endParaRPr>
          </a:p>
        </p:txBody>
      </p:sp>
      <p:sp>
        <p:nvSpPr>
          <p:cNvPr id="17" name="Line 12"/>
          <p:cNvSpPr>
            <a:spLocks noChangeShapeType="1"/>
          </p:cNvSpPr>
          <p:nvPr/>
        </p:nvSpPr>
        <p:spPr bwMode="auto">
          <a:xfrm>
            <a:off x="4953000" y="1871662"/>
            <a:ext cx="0" cy="1007572"/>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8" name="Rectangle 16"/>
          <p:cNvSpPr>
            <a:spLocks noChangeArrowheads="1"/>
          </p:cNvSpPr>
          <p:nvPr/>
        </p:nvSpPr>
        <p:spPr bwMode="auto">
          <a:xfrm>
            <a:off x="830873" y="2514600"/>
            <a:ext cx="921727"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-£0.01</a:t>
            </a:r>
            <a:endParaRPr lang="en-GB" sz="2400" b="1">
              <a:latin typeface="+mj-lt"/>
            </a:endParaRPr>
          </a:p>
        </p:txBody>
      </p:sp>
      <p:sp>
        <p:nvSpPr>
          <p:cNvPr id="19" name="Text Box 19"/>
          <p:cNvSpPr txBox="1">
            <a:spLocks noChangeArrowheads="1"/>
          </p:cNvSpPr>
          <p:nvPr/>
        </p:nvSpPr>
        <p:spPr bwMode="auto">
          <a:xfrm>
            <a:off x="5029200" y="1748135"/>
            <a:ext cx="2150204" cy="46166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FF"/>
                </a:solidFill>
                <a:latin typeface="+mj-lt"/>
              </a:rPr>
              <a:t>valid (for £4.95)</a:t>
            </a:r>
            <a:endParaRPr lang="en-US" sz="2400">
              <a:solidFill>
                <a:srgbClr val="0000FF"/>
              </a:solidFill>
              <a:latin typeface="+mj-lt"/>
            </a:endParaRPr>
          </a:p>
        </p:txBody>
      </p:sp>
      <p:graphicFrame>
        <p:nvGraphicFramePr>
          <p:cNvPr id="20" name="Table 19"/>
          <p:cNvGraphicFramePr>
            <a:graphicFrameLocks noGrp="1"/>
          </p:cNvGraphicFramePr>
          <p:nvPr/>
        </p:nvGraphicFramePr>
        <p:xfrm>
          <a:off x="381000" y="3048000"/>
          <a:ext cx="8429625" cy="3749040"/>
        </p:xfrm>
        <a:graphic>
          <a:graphicData uri="http://schemas.openxmlformats.org/drawingml/2006/table">
            <a:tbl>
              <a:tblPr firstRow="1" bandRow="1">
                <a:tableStyleId>{5C22544A-7EE6-4342-B048-85BDC9FD1C3A}</a:tableStyleId>
              </a:tblPr>
              <a:tblGrid>
                <a:gridCol w="1431445"/>
                <a:gridCol w="1997555"/>
                <a:gridCol w="1905000"/>
                <a:gridCol w="1584654"/>
                <a:gridCol w="1510971"/>
              </a:tblGrid>
              <a:tr h="370840">
                <a:tc>
                  <a:txBody>
                    <a:bodyPr/>
                    <a:lstStyle/>
                    <a:p>
                      <a:r>
                        <a:rPr lang="en-US" sz="2200">
                          <a:latin typeface="+mj-lt"/>
                        </a:rPr>
                        <a:t>Test conditions</a:t>
                      </a:r>
                      <a:endParaRPr lang="en-US" sz="2200">
                        <a:latin typeface="+mj-lt"/>
                      </a:endParaRPr>
                    </a:p>
                  </a:txBody>
                  <a:tcPr/>
                </a:tc>
                <a:tc>
                  <a:txBody>
                    <a:bodyPr/>
                    <a:lstStyle/>
                    <a:p>
                      <a:r>
                        <a:rPr lang="en-US" sz="2200">
                          <a:latin typeface="+mj-lt"/>
                        </a:rPr>
                        <a:t>Valid partitions</a:t>
                      </a:r>
                      <a:endParaRPr lang="en-US" sz="2200">
                        <a:latin typeface="+mj-lt"/>
                      </a:endParaRPr>
                    </a:p>
                  </a:txBody>
                  <a:tcPr/>
                </a:tc>
                <a:tc>
                  <a:txBody>
                    <a:bodyPr/>
                    <a:lstStyle/>
                    <a:p>
                      <a:r>
                        <a:rPr lang="en-US" sz="2200">
                          <a:latin typeface="+mj-lt"/>
                        </a:rPr>
                        <a:t>Invalid partitions </a:t>
                      </a:r>
                      <a:endParaRPr lang="en-US" sz="2200">
                        <a:latin typeface="+mj-lt"/>
                      </a:endParaRPr>
                    </a:p>
                  </a:txBody>
                  <a:tcPr/>
                </a:tc>
                <a:tc>
                  <a:txBody>
                    <a:bodyPr/>
                    <a:lstStyle/>
                    <a:p>
                      <a:r>
                        <a:rPr lang="en-US" sz="2200">
                          <a:latin typeface="+mj-lt"/>
                        </a:rPr>
                        <a:t>Valid boundaries</a:t>
                      </a:r>
                      <a:endParaRPr lang="en-US" sz="2200">
                        <a:latin typeface="+mj-lt"/>
                      </a:endParaRPr>
                    </a:p>
                  </a:txBody>
                  <a:tcPr/>
                </a:tc>
                <a:tc>
                  <a:txBody>
                    <a:bodyPr/>
                    <a:lstStyle/>
                    <a:p>
                      <a:r>
                        <a:rPr lang="en-US" sz="2200">
                          <a:latin typeface="+mj-lt"/>
                        </a:rPr>
                        <a:t>Invalid boundaries</a:t>
                      </a:r>
                      <a:endParaRPr lang="en-US" sz="2200">
                        <a:latin typeface="+mj-lt"/>
                      </a:endParaRPr>
                    </a:p>
                  </a:txBody>
                  <a:tcPr/>
                </a:tc>
              </a:tr>
              <a:tr h="370840">
                <a:tc rowSpan="7">
                  <a:txBody>
                    <a:bodyPr/>
                    <a:lstStyle/>
                    <a:p>
                      <a:r>
                        <a:rPr lang="en-US" sz="2200" b="1">
                          <a:latin typeface="+mj-lt"/>
                        </a:rPr>
                        <a:t>Orders</a:t>
                      </a:r>
                      <a:endParaRPr lang="en-US" sz="2200" b="1">
                        <a:latin typeface="+mj-lt"/>
                      </a:endParaRPr>
                    </a:p>
                  </a:txBody>
                  <a:tcPr/>
                </a:tc>
                <a:tc>
                  <a:txBody>
                    <a:bodyPr/>
                    <a:lstStyle/>
                    <a:p>
                      <a:endParaRPr lang="en-US"/>
                    </a:p>
                  </a:txBody>
                  <a:tcPr>
                    <a:solidFill>
                      <a:srgbClr val="E7EBF5"/>
                    </a:solidFill>
                  </a:tcPr>
                </a:tc>
                <a:tc>
                  <a:txBody>
                    <a:bodyPr/>
                    <a:lstStyle/>
                    <a:p>
                      <a:endParaRPr lang="en-US"/>
                    </a:p>
                  </a:txBody>
                  <a:tcPr>
                    <a:solidFill>
                      <a:srgbClr val="E7EBF5"/>
                    </a:solidFill>
                  </a:tcPr>
                </a:tc>
                <a:tc>
                  <a:txBody>
                    <a:bodyPr/>
                    <a:lstStyle/>
                    <a:p>
                      <a:endParaRPr lang="en-US" sz="2200">
                        <a:latin typeface="+mj-lt"/>
                      </a:endParaRPr>
                    </a:p>
                  </a:txBody>
                  <a:tcPr>
                    <a:solidFill>
                      <a:srgbClr val="E7EBF5"/>
                    </a:solidFill>
                  </a:tcPr>
                </a:tc>
                <a:tc>
                  <a:txBody>
                    <a:bodyPr/>
                    <a:lstStyle/>
                    <a:p>
                      <a:endParaRPr lang="en-US"/>
                    </a:p>
                  </a:txBody>
                  <a:tcPr>
                    <a:solidFill>
                      <a:srgbClr val="E7EBF5"/>
                    </a:solidFill>
                  </a:tcPr>
                </a:tc>
              </a:tr>
              <a:tr h="370840">
                <a:tc vMerge="1">
                  <a:tcPr/>
                </a:tc>
                <a:tc>
                  <a:txBody>
                    <a:bodyPr/>
                    <a:lstStyle/>
                    <a:p>
                      <a:endParaRPr lang="en-US"/>
                    </a:p>
                  </a:txBody>
                  <a:tcPr>
                    <a:solidFill>
                      <a:srgbClr val="E7EBF5"/>
                    </a:solidFill>
                  </a:tcPr>
                </a:tc>
                <a:tc>
                  <a:txBody>
                    <a:bodyPr/>
                    <a:lstStyle/>
                    <a:p>
                      <a:endParaRPr lang="en-US"/>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0" lang="en-US" sz="2200" kern="1200">
                        <a:solidFill>
                          <a:schemeClr val="dk1"/>
                        </a:solidFill>
                        <a:latin typeface="+mj-lt"/>
                        <a:ea typeface="+mn-ea"/>
                        <a:cs typeface="+mn-cs"/>
                      </a:endParaRPr>
                    </a:p>
                  </a:txBody>
                  <a:tcPr>
                    <a:solidFill>
                      <a:srgbClr val="E7EBF5"/>
                    </a:solidFill>
                  </a:tcPr>
                </a:tc>
                <a:tc>
                  <a:txBody>
                    <a:bodyPr/>
                    <a:lstStyle/>
                    <a:p>
                      <a:endParaRPr lang="en-US"/>
                    </a:p>
                  </a:txBody>
                  <a:tcPr>
                    <a:solidFill>
                      <a:srgbClr val="E7EBF5"/>
                    </a:solidFill>
                  </a:tcPr>
                </a:tc>
              </a:tr>
              <a:tr h="370840">
                <a:tc vMerge="1">
                  <a:tcPr/>
                </a:tc>
                <a:tc>
                  <a:txBody>
                    <a:bodyPr/>
                    <a:lstStyle/>
                    <a:p>
                      <a:endParaRPr lang="en-US"/>
                    </a:p>
                  </a:txBody>
                  <a:tcPr>
                    <a:solidFill>
                      <a:srgbClr val="E7EBF5"/>
                    </a:solidFill>
                  </a:tcPr>
                </a:tc>
                <a:tc>
                  <a:txBody>
                    <a:bodyPr/>
                    <a:lstStyle/>
                    <a:p>
                      <a:endParaRPr lang="en-US"/>
                    </a:p>
                  </a:txBody>
                  <a:tcPr>
                    <a:solidFill>
                      <a:srgbClr val="E7EBF5"/>
                    </a:solidFill>
                  </a:tcPr>
                </a:tc>
                <a:tc>
                  <a:txBody>
                    <a:bodyPr/>
                    <a:lstStyle/>
                    <a:p>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tr>
              <a:tr h="370840">
                <a:tc vMerge="1">
                  <a:tcPr/>
                </a:tc>
                <a:tc rowSpan="4">
                  <a:txBody>
                    <a:bodyPr/>
                    <a:lstStyle/>
                    <a:p>
                      <a:endParaRPr lang="en-US" sz="2200">
                        <a:latin typeface="+mj-lt"/>
                      </a:endParaRPr>
                    </a:p>
                  </a:txBody>
                  <a:tcPr>
                    <a:solidFill>
                      <a:srgbClr val="E7EBF5"/>
                    </a:solidFill>
                  </a:tcPr>
                </a:tc>
                <a:tc rowSpan="4">
                  <a:txBody>
                    <a:bodyPr/>
                    <a:lstStyle/>
                    <a:p>
                      <a:endParaRPr lang="en-US" sz="2200">
                        <a:latin typeface="+mj-lt"/>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2200">
                        <a:latin typeface="+mj-lt"/>
                      </a:endParaRPr>
                    </a:p>
                  </a:txBody>
                  <a:tcPr>
                    <a:solidFill>
                      <a:srgbClr val="E7EBF5"/>
                    </a:solidFill>
                  </a:tcPr>
                </a:tc>
                <a:tc rowSpan="4">
                  <a:txBody>
                    <a:bodyPr/>
                    <a:lstStyle/>
                    <a:p>
                      <a:endParaRPr lang="en-US" sz="2200">
                        <a:latin typeface="+mj-lt"/>
                      </a:endParaRPr>
                    </a:p>
                  </a:txBody>
                  <a:tcPr>
                    <a:solidFill>
                      <a:srgbClr val="E7EBF5"/>
                    </a:solidFill>
                  </a:tcPr>
                </a:tc>
              </a:tr>
              <a:tr h="370840">
                <a:tc vMerge="1">
                  <a:tcPr/>
                </a:tc>
                <a:tc vMerge="1">
                  <a:tcPr/>
                </a:tc>
                <a:tc vMerge="1">
                  <a:tcPr/>
                </a:tc>
                <a:tc>
                  <a:txBody>
                    <a:bodyPr/>
                    <a:lstStyle/>
                    <a:p>
                      <a:endParaRPr lang="en-US" sz="2200">
                        <a:latin typeface="+mj-lt"/>
                      </a:endParaRPr>
                    </a:p>
                  </a:txBody>
                  <a:tcPr>
                    <a:solidFill>
                      <a:srgbClr val="E7EBF5"/>
                    </a:solidFill>
                  </a:tcPr>
                </a:tc>
                <a:tc vMerge="1">
                  <a:tcPr/>
                </a:tc>
              </a:tr>
              <a:tr h="370840">
                <a:tc vMerge="1">
                  <a:tcPr/>
                </a:tc>
                <a:tc vMerge="1">
                  <a:tcPr/>
                </a:tc>
                <a:tc vMerge="1">
                  <a:tcPr/>
                </a:tc>
                <a:tc>
                  <a:txBody>
                    <a:bodyPr/>
                    <a:lstStyle/>
                    <a:p>
                      <a:endParaRPr lang="en-US" sz="2200">
                        <a:latin typeface="+mj-lt"/>
                      </a:endParaRPr>
                    </a:p>
                  </a:txBody>
                  <a:tcPr>
                    <a:solidFill>
                      <a:srgbClr val="E7EBF5"/>
                    </a:solidFill>
                  </a:tcPr>
                </a:tc>
                <a:tc vMerge="1">
                  <a:tcPr/>
                </a:tc>
              </a:tr>
              <a:tr h="370840">
                <a:tc vMerge="1">
                  <a:tcPr/>
                </a:tc>
                <a:tc vMerge="1">
                  <a:tcPr>
                    <a:solidFill>
                      <a:srgbClr val="E7EBF5"/>
                    </a:solidFill>
                  </a:tcPr>
                </a:tc>
                <a:tc vMerge="1">
                  <a:tcPr>
                    <a:solidFill>
                      <a:srgbClr val="E7EBF5"/>
                    </a:solidFill>
                  </a:tcPr>
                </a:tc>
                <a:tc>
                  <a:txBody>
                    <a:bodyPr/>
                    <a:lstStyle/>
                    <a:p>
                      <a:endParaRPr lang="en-US" sz="2200" b="1">
                        <a:latin typeface="+mj-lt"/>
                      </a:endParaRPr>
                    </a:p>
                  </a:txBody>
                  <a:tcPr>
                    <a:solidFill>
                      <a:srgbClr val="E7EBF5"/>
                    </a:solidFill>
                  </a:tcPr>
                </a:tc>
                <a:tc vMerge="1">
                  <a:tcPr>
                    <a:solidFill>
                      <a:srgbClr val="E7EBF5"/>
                    </a:solidFill>
                  </a:tcPr>
                </a:tc>
              </a:tr>
            </a:tbl>
          </a:graphicData>
        </a:graphic>
      </p:graphicFrame>
      <p:sp>
        <p:nvSpPr>
          <p:cNvPr id="21" name="Rectangle 16"/>
          <p:cNvSpPr>
            <a:spLocks noChangeArrowheads="1"/>
          </p:cNvSpPr>
          <p:nvPr/>
        </p:nvSpPr>
        <p:spPr bwMode="auto">
          <a:xfrm>
            <a:off x="1839850" y="2514600"/>
            <a:ext cx="827150" cy="38369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£0.00</a:t>
            </a:r>
            <a:endParaRPr lang="en-GB" sz="2400" b="1">
              <a:latin typeface="+mj-lt"/>
            </a:endParaRPr>
          </a:p>
        </p:txBody>
      </p:sp>
      <p:sp>
        <p:nvSpPr>
          <p:cNvPr id="22" name="Line 11"/>
          <p:cNvSpPr>
            <a:spLocks noChangeShapeType="1"/>
          </p:cNvSpPr>
          <p:nvPr/>
        </p:nvSpPr>
        <p:spPr bwMode="auto">
          <a:xfrm>
            <a:off x="1828800" y="1871662"/>
            <a:ext cx="0" cy="1023938"/>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24" name="Rectangle 23"/>
          <p:cNvSpPr/>
          <p:nvPr/>
        </p:nvSpPr>
        <p:spPr>
          <a:xfrm>
            <a:off x="1896917" y="1748135"/>
            <a:ext cx="770083" cy="461665"/>
          </a:xfrm>
          <a:prstGeom prst="rect">
            <a:avLst/>
          </a:prstGeom>
        </p:spPr>
        <p:txBody>
          <a:bodyPr wrap="none">
            <a:spAutoFit/>
          </a:bodyPr>
          <a:lstStyle/>
          <a:p>
            <a:r>
              <a:rPr lang="en-US" sz="2400">
                <a:solidFill>
                  <a:srgbClr val="0000FF"/>
                </a:solidFill>
                <a:latin typeface="Calibri" panose="020F0502020204030204"/>
              </a:rPr>
              <a:t>valid</a:t>
            </a:r>
            <a:endParaRPr lang="en-US"/>
          </a:p>
        </p:txBody>
      </p:sp>
      <p:graphicFrame>
        <p:nvGraphicFramePr>
          <p:cNvPr id="25" name="Table 24"/>
          <p:cNvGraphicFramePr>
            <a:graphicFrameLocks noGrp="1"/>
          </p:cNvGraphicFramePr>
          <p:nvPr/>
        </p:nvGraphicFramePr>
        <p:xfrm>
          <a:off x="1804018" y="3810000"/>
          <a:ext cx="1997555" cy="1280160"/>
        </p:xfrm>
        <a:graphic>
          <a:graphicData uri="http://schemas.openxmlformats.org/drawingml/2006/table">
            <a:tbl>
              <a:tblPr firstRow="1" bandRow="1">
                <a:tableStyleId>{5C22544A-7EE6-4342-B048-85BDC9FD1C3A}</a:tableStyleId>
              </a:tblPr>
              <a:tblGrid>
                <a:gridCol w="1997555"/>
              </a:tblGrid>
              <a:tr h="370840">
                <a:tc>
                  <a:txBody>
                    <a:bodyPr/>
                    <a:lstStyle/>
                    <a:p>
                      <a:r>
                        <a:rPr kumimoji="0" lang="en-US" sz="2200" b="0" kern="1200" dirty="0">
                          <a:solidFill>
                            <a:schemeClr val="tx1"/>
                          </a:solidFill>
                          <a:latin typeface="+mj-lt"/>
                          <a:ea typeface="+mn-ea"/>
                          <a:cs typeface="+mn-cs"/>
                        </a:rPr>
                        <a:t>£</a:t>
                      </a:r>
                      <a:r>
                        <a:rPr lang="en-US" sz="2200" b="0" dirty="0">
                          <a:solidFill>
                            <a:schemeClr val="tx1"/>
                          </a:solidFill>
                          <a:latin typeface="+mj-lt"/>
                        </a:rPr>
                        <a:t>0.01 - </a:t>
                      </a:r>
                      <a:r>
                        <a:rPr kumimoji="0" lang="en-US" sz="2200" b="0" kern="1200" dirty="0">
                          <a:solidFill>
                            <a:schemeClr val="tx1"/>
                          </a:solidFill>
                          <a:latin typeface="+mj-lt"/>
                          <a:ea typeface="+mn-ea"/>
                          <a:cs typeface="+mn-cs"/>
                        </a:rPr>
                        <a:t>£2</a:t>
                      </a:r>
                      <a:r>
                        <a:rPr lang="en-US" sz="2200" b="0" dirty="0">
                          <a:solidFill>
                            <a:schemeClr val="tx1"/>
                          </a:solidFill>
                          <a:latin typeface="+mj-lt"/>
                        </a:rPr>
                        <a:t>0.00</a:t>
                      </a:r>
                      <a:endParaRPr lang="en-US" sz="2200" b="0" dirty="0">
                        <a:solidFill>
                          <a:schemeClr val="tx1"/>
                        </a:solidFill>
                        <a:latin typeface="+mj-lt"/>
                      </a:endParaRPr>
                    </a:p>
                  </a:txBody>
                  <a:tcPr>
                    <a:solidFill>
                      <a:srgbClr val="E7EBF5"/>
                    </a:solidFill>
                  </a:tcPr>
                </a:tc>
              </a:tr>
              <a:tr h="370840">
                <a:tc>
                  <a:txBody>
                    <a:bodyPr/>
                    <a:lstStyle/>
                    <a:p>
                      <a:r>
                        <a:rPr kumimoji="0" lang="en-US" sz="2200" b="0" kern="1200" dirty="0">
                          <a:solidFill>
                            <a:schemeClr val="tx1"/>
                          </a:solidFill>
                          <a:latin typeface="+mj-lt"/>
                          <a:ea typeface="+mn-ea"/>
                          <a:cs typeface="+mn-cs"/>
                        </a:rPr>
                        <a:t>£</a:t>
                      </a:r>
                      <a:r>
                        <a:rPr kumimoji="0" lang="fr-FR" sz="2200" b="0" kern="1200" dirty="0">
                          <a:solidFill>
                            <a:schemeClr val="tx1"/>
                          </a:solidFill>
                          <a:latin typeface="+mj-lt"/>
                          <a:ea typeface="+mn-ea"/>
                          <a:cs typeface="+mn-cs"/>
                        </a:rPr>
                        <a:t>20</a:t>
                      </a:r>
                      <a:r>
                        <a:rPr lang="fr-FR" sz="2200" b="0" dirty="0">
                          <a:solidFill>
                            <a:schemeClr val="tx1"/>
                          </a:solidFill>
                          <a:latin typeface="+mj-lt"/>
                        </a:rPr>
                        <a:t>.01 - </a:t>
                      </a:r>
                      <a:r>
                        <a:rPr kumimoji="0" lang="en-US" sz="2200" b="0" kern="1200" dirty="0">
                          <a:solidFill>
                            <a:schemeClr val="tx1"/>
                          </a:solidFill>
                          <a:latin typeface="+mj-lt"/>
                          <a:ea typeface="+mn-ea"/>
                          <a:cs typeface="+mn-cs"/>
                        </a:rPr>
                        <a:t>£40.00</a:t>
                      </a:r>
                      <a:r>
                        <a:rPr lang="fr-FR" sz="2200" b="0" dirty="0">
                          <a:solidFill>
                            <a:schemeClr val="tx1"/>
                          </a:solidFill>
                          <a:latin typeface="+mj-lt"/>
                        </a:rPr>
                        <a:t>    </a:t>
                      </a:r>
                      <a:endParaRPr lang="en-US" sz="2200" b="0" dirty="0">
                        <a:solidFill>
                          <a:schemeClr val="tx1"/>
                        </a:solidFill>
                        <a:latin typeface="+mj-lt"/>
                      </a:endParaRPr>
                    </a:p>
                  </a:txBody>
                  <a:tcPr>
                    <a:solidFill>
                      <a:srgbClr val="E7EBF5"/>
                    </a:solidFill>
                  </a:tcPr>
                </a:tc>
              </a:tr>
              <a:tr h="370840">
                <a:tc>
                  <a:txBody>
                    <a:bodyPr/>
                    <a:lstStyle/>
                    <a:p>
                      <a:r>
                        <a:rPr kumimoji="0" lang="en-US" sz="2200" b="0" kern="1200" dirty="0">
                          <a:solidFill>
                            <a:schemeClr val="tx1"/>
                          </a:solidFill>
                          <a:latin typeface="+mj-lt"/>
                          <a:ea typeface="+mn-ea"/>
                          <a:cs typeface="+mn-cs"/>
                        </a:rPr>
                        <a:t>£40.01</a:t>
                      </a:r>
                      <a:r>
                        <a:rPr lang="en-US" sz="2200" b="0" dirty="0">
                          <a:solidFill>
                            <a:schemeClr val="tx1"/>
                          </a:solidFill>
                          <a:latin typeface="+mj-lt"/>
                        </a:rPr>
                        <a:t>-</a:t>
                      </a:r>
                      <a:r>
                        <a:rPr lang="en-US" sz="2200" b="0" baseline="0" dirty="0">
                          <a:solidFill>
                            <a:schemeClr val="tx1"/>
                          </a:solidFill>
                          <a:latin typeface="+mj-lt"/>
                        </a:rPr>
                        <a:t> </a:t>
                      </a:r>
                      <a:r>
                        <a:rPr kumimoji="0" lang="en-US" sz="2200" b="0" kern="1200" dirty="0">
                          <a:solidFill>
                            <a:schemeClr val="tx1"/>
                          </a:solidFill>
                          <a:latin typeface="+mj-lt"/>
                          <a:ea typeface="+mn-ea"/>
                          <a:cs typeface="+mn-cs"/>
                        </a:rPr>
                        <a:t>£</a:t>
                      </a:r>
                      <a:r>
                        <a:rPr lang="en-US" sz="2200" b="0" dirty="0">
                          <a:solidFill>
                            <a:schemeClr val="tx1"/>
                          </a:solidFill>
                          <a:latin typeface="+mj-lt"/>
                        </a:rPr>
                        <a:t>Max    </a:t>
                      </a:r>
                      <a:endParaRPr lang="en-US" sz="2200" b="0" dirty="0">
                        <a:solidFill>
                          <a:schemeClr val="tx1"/>
                        </a:solidFill>
                        <a:latin typeface="+mj-lt"/>
                      </a:endParaRPr>
                    </a:p>
                  </a:txBody>
                  <a:tcPr>
                    <a:solidFill>
                      <a:srgbClr val="E7EBF5"/>
                    </a:solidFill>
                  </a:tcPr>
                </a:tc>
              </a:tr>
            </a:tbl>
          </a:graphicData>
        </a:graphic>
      </p:graphicFrame>
      <p:graphicFrame>
        <p:nvGraphicFramePr>
          <p:cNvPr id="26" name="Table 25"/>
          <p:cNvGraphicFramePr>
            <a:graphicFrameLocks noGrp="1"/>
          </p:cNvGraphicFramePr>
          <p:nvPr/>
        </p:nvGraphicFramePr>
        <p:xfrm>
          <a:off x="3810000" y="3810000"/>
          <a:ext cx="1905000" cy="1706880"/>
        </p:xfrm>
        <a:graphic>
          <a:graphicData uri="http://schemas.openxmlformats.org/drawingml/2006/table">
            <a:tbl>
              <a:tblPr firstRow="1" bandRow="1">
                <a:tableStyleId>{5C22544A-7EE6-4342-B048-85BDC9FD1C3A}</a:tableStyleId>
              </a:tblPr>
              <a:tblGrid>
                <a:gridCol w="1905000"/>
              </a:tblGrid>
              <a:tr h="370840">
                <a:tc>
                  <a:txBody>
                    <a:bodyPr/>
                    <a:lstStyle/>
                    <a:p>
                      <a:r>
                        <a:rPr lang="en-US" sz="2200" b="0">
                          <a:solidFill>
                            <a:schemeClr val="tx1"/>
                          </a:solidFill>
                          <a:latin typeface="+mj-lt"/>
                        </a:rPr>
                        <a:t> &lt; </a:t>
                      </a:r>
                      <a:r>
                        <a:rPr kumimoji="0" lang="en-US" sz="2200" b="0" kern="1200">
                          <a:solidFill>
                            <a:schemeClr val="tx1"/>
                          </a:solidFill>
                          <a:latin typeface="+mj-lt"/>
                          <a:ea typeface="+mn-ea"/>
                          <a:cs typeface="+mn-cs"/>
                        </a:rPr>
                        <a:t>£</a:t>
                      </a:r>
                      <a:r>
                        <a:rPr lang="en-US" sz="2200" b="0">
                          <a:solidFill>
                            <a:schemeClr val="tx1"/>
                          </a:solidFill>
                          <a:latin typeface="+mj-lt"/>
                        </a:rPr>
                        <a:t>0.00  </a:t>
                      </a:r>
                      <a:endParaRPr lang="en-US" sz="2200" b="0">
                        <a:solidFill>
                          <a:schemeClr val="tx1"/>
                        </a:solidFill>
                        <a:latin typeface="+mj-lt"/>
                      </a:endParaRPr>
                    </a:p>
                  </a:txBody>
                  <a:tcPr>
                    <a:solidFill>
                      <a:srgbClr val="E7EBF5"/>
                    </a:solidFill>
                  </a:tcPr>
                </a:tc>
              </a:tr>
              <a:tr h="370840">
                <a:tc>
                  <a:txBody>
                    <a:bodyPr/>
                    <a:lstStyle/>
                    <a:p>
                      <a:r>
                        <a:rPr lang="fr-FR" sz="2200" b="0">
                          <a:solidFill>
                            <a:schemeClr val="tx1"/>
                          </a:solidFill>
                          <a:latin typeface="+mj-lt"/>
                        </a:rPr>
                        <a:t>&gt; </a:t>
                      </a:r>
                      <a:r>
                        <a:rPr kumimoji="0" lang="en-US" sz="2200" b="0" kern="1200">
                          <a:solidFill>
                            <a:schemeClr val="tx1"/>
                          </a:solidFill>
                          <a:latin typeface="+mj-lt"/>
                          <a:ea typeface="+mn-ea"/>
                          <a:cs typeface="+mn-cs"/>
                        </a:rPr>
                        <a:t>£</a:t>
                      </a:r>
                      <a:r>
                        <a:rPr lang="fr-FR" sz="2200" b="0">
                          <a:solidFill>
                            <a:schemeClr val="tx1"/>
                          </a:solidFill>
                          <a:latin typeface="+mj-lt"/>
                        </a:rPr>
                        <a:t>Max  </a:t>
                      </a:r>
                      <a:endParaRPr lang="en-US" sz="2200" b="0">
                        <a:solidFill>
                          <a:schemeClr val="tx1"/>
                        </a:solidFill>
                        <a:latin typeface="+mj-lt"/>
                      </a:endParaRPr>
                    </a:p>
                  </a:txBody>
                  <a:tcPr>
                    <a:solidFill>
                      <a:srgbClr val="E7EBF5"/>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dirty="0">
                          <a:solidFill>
                            <a:schemeClr val="tx1"/>
                          </a:solidFill>
                          <a:latin typeface="+mj-lt"/>
                        </a:rPr>
                        <a:t>non-digit</a:t>
                      </a:r>
                      <a:endParaRPr lang="en-US" sz="2200" b="0" dirty="0">
                        <a:solidFill>
                          <a:schemeClr val="tx1"/>
                        </a:solidFill>
                        <a:latin typeface="+mj-lt"/>
                      </a:endParaRPr>
                    </a:p>
                  </a:txBody>
                  <a:tcPr>
                    <a:solidFill>
                      <a:srgbClr val="E7EBF5"/>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dirty="0">
                          <a:solidFill>
                            <a:schemeClr val="tx1"/>
                          </a:solidFill>
                          <a:latin typeface="+mj-lt"/>
                        </a:rPr>
                        <a:t>null</a:t>
                      </a:r>
                      <a:endParaRPr lang="en-US" sz="2200" b="0" dirty="0">
                        <a:solidFill>
                          <a:schemeClr val="tx1"/>
                        </a:solidFill>
                        <a:latin typeface="+mj-lt"/>
                      </a:endParaRPr>
                    </a:p>
                  </a:txBody>
                  <a:tcPr>
                    <a:solidFill>
                      <a:srgbClr val="E7EBF5"/>
                    </a:solidFill>
                  </a:tcPr>
                </a:tc>
              </a:tr>
            </a:tbl>
          </a:graphicData>
        </a:graphic>
      </p:graphicFrame>
      <p:graphicFrame>
        <p:nvGraphicFramePr>
          <p:cNvPr id="27" name="Table 26"/>
          <p:cNvGraphicFramePr>
            <a:graphicFrameLocks noGrp="1"/>
          </p:cNvGraphicFramePr>
          <p:nvPr/>
        </p:nvGraphicFramePr>
        <p:xfrm>
          <a:off x="5730546" y="3810000"/>
          <a:ext cx="1584654" cy="2987040"/>
        </p:xfrm>
        <a:graphic>
          <a:graphicData uri="http://schemas.openxmlformats.org/drawingml/2006/table">
            <a:tbl>
              <a:tblPr firstRow="1" bandRow="1">
                <a:tableStyleId>{5C22544A-7EE6-4342-B048-85BDC9FD1C3A}</a:tableStyleId>
              </a:tblPr>
              <a:tblGrid>
                <a:gridCol w="1584654"/>
              </a:tblGrid>
              <a:tr h="370840">
                <a:tc>
                  <a:txBody>
                    <a:bodyPr/>
                    <a:lstStyle/>
                    <a:p>
                      <a:r>
                        <a:rPr kumimoji="0" lang="en-US" sz="2200" b="0" kern="1200" dirty="0">
                          <a:solidFill>
                            <a:schemeClr val="tx1"/>
                          </a:solidFill>
                          <a:latin typeface="+mj-lt"/>
                          <a:ea typeface="+mn-ea"/>
                          <a:cs typeface="+mn-cs"/>
                        </a:rPr>
                        <a:t>£</a:t>
                      </a:r>
                      <a:r>
                        <a:rPr lang="en-US" sz="2200" b="0" dirty="0">
                          <a:solidFill>
                            <a:schemeClr val="tx1"/>
                          </a:solidFill>
                          <a:latin typeface="+mj-lt"/>
                        </a:rPr>
                        <a:t>0.00  </a:t>
                      </a:r>
                      <a:endParaRPr lang="en-US" sz="2200" b="0" dirty="0">
                        <a:solidFill>
                          <a:schemeClr val="tx1"/>
                        </a:solidFill>
                        <a:latin typeface="+mj-lt"/>
                      </a:endParaRPr>
                    </a:p>
                  </a:txBody>
                  <a:tcPr>
                    <a:solidFill>
                      <a:srgbClr val="E7EBF5"/>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b="0" kern="1200" dirty="0">
                          <a:solidFill>
                            <a:schemeClr val="tx1"/>
                          </a:solidFill>
                          <a:latin typeface="+mj-lt"/>
                          <a:ea typeface="+mn-ea"/>
                          <a:cs typeface="+mn-cs"/>
                        </a:rPr>
                        <a:t>£0.01  </a:t>
                      </a:r>
                      <a:endParaRPr kumimoji="0" lang="en-US" sz="2200" b="0" kern="1200" dirty="0">
                        <a:solidFill>
                          <a:schemeClr val="tx1"/>
                        </a:solidFill>
                        <a:latin typeface="+mj-lt"/>
                        <a:ea typeface="+mn-ea"/>
                        <a:cs typeface="+mn-cs"/>
                      </a:endParaRPr>
                    </a:p>
                  </a:txBody>
                  <a:tcPr>
                    <a:solidFill>
                      <a:srgbClr val="E7EBF5"/>
                    </a:solidFill>
                  </a:tcPr>
                </a:tc>
              </a:tr>
              <a:tr h="370840">
                <a:tc>
                  <a:txBody>
                    <a:bodyPr/>
                    <a:lstStyle/>
                    <a:p>
                      <a:r>
                        <a:rPr kumimoji="0" lang="en-US" sz="2200" b="0" kern="1200" dirty="0">
                          <a:solidFill>
                            <a:schemeClr val="tx1"/>
                          </a:solidFill>
                          <a:latin typeface="+mj-lt"/>
                          <a:ea typeface="+mn-ea"/>
                          <a:cs typeface="+mn-cs"/>
                        </a:rPr>
                        <a:t>£</a:t>
                      </a:r>
                      <a:r>
                        <a:rPr kumimoji="0" lang="fr-FR" sz="2200" b="0" kern="1200" dirty="0">
                          <a:solidFill>
                            <a:schemeClr val="tx1"/>
                          </a:solidFill>
                          <a:latin typeface="+mj-lt"/>
                          <a:ea typeface="+mn-ea"/>
                          <a:cs typeface="+mn-cs"/>
                        </a:rPr>
                        <a:t>2</a:t>
                      </a:r>
                      <a:r>
                        <a:rPr lang="fr-FR" sz="2200" b="0" dirty="0">
                          <a:solidFill>
                            <a:schemeClr val="tx1"/>
                          </a:solidFill>
                          <a:latin typeface="+mj-lt"/>
                        </a:rPr>
                        <a:t>0.00  </a:t>
                      </a:r>
                      <a:endParaRPr lang="en-US" sz="2200" b="0" dirty="0">
                        <a:solidFill>
                          <a:schemeClr val="tx1"/>
                        </a:solidFill>
                        <a:latin typeface="+mj-lt"/>
                      </a:endParaRPr>
                    </a:p>
                  </a:txBody>
                  <a:tcPr>
                    <a:solidFill>
                      <a:srgbClr val="E7EBF5"/>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b="0" kern="1200" dirty="0">
                          <a:solidFill>
                            <a:schemeClr val="tx1"/>
                          </a:solidFill>
                          <a:latin typeface="+mj-lt"/>
                          <a:ea typeface="+mn-ea"/>
                          <a:cs typeface="+mn-cs"/>
                        </a:rPr>
                        <a:t>£2</a:t>
                      </a:r>
                      <a:r>
                        <a:rPr lang="en-US" sz="2200" b="0" dirty="0">
                          <a:solidFill>
                            <a:schemeClr val="tx1"/>
                          </a:solidFill>
                          <a:latin typeface="+mj-lt"/>
                        </a:rPr>
                        <a:t>0.01</a:t>
                      </a:r>
                      <a:endParaRPr lang="en-US" sz="2200" b="0" dirty="0">
                        <a:solidFill>
                          <a:schemeClr val="tx1"/>
                        </a:solidFill>
                        <a:latin typeface="+mj-lt"/>
                      </a:endParaRPr>
                    </a:p>
                  </a:txBody>
                  <a:tcPr>
                    <a:solidFill>
                      <a:srgbClr val="E7EBF5"/>
                    </a:solidFill>
                  </a:tcPr>
                </a:tc>
              </a:tr>
              <a:tr h="370840">
                <a:tc>
                  <a:txBody>
                    <a:bodyPr/>
                    <a:lstStyle/>
                    <a:p>
                      <a:r>
                        <a:rPr kumimoji="0" lang="en-US" sz="2200" b="0" kern="1200" dirty="0">
                          <a:solidFill>
                            <a:schemeClr val="tx1"/>
                          </a:solidFill>
                          <a:latin typeface="+mj-lt"/>
                          <a:ea typeface="+mn-ea"/>
                          <a:cs typeface="+mn-cs"/>
                        </a:rPr>
                        <a:t>£40.00</a:t>
                      </a:r>
                      <a:endParaRPr lang="en-US" sz="2200" b="0" dirty="0">
                        <a:solidFill>
                          <a:schemeClr val="tx1"/>
                        </a:solidFill>
                        <a:latin typeface="+mj-lt"/>
                      </a:endParaRPr>
                    </a:p>
                  </a:txBody>
                  <a:tcPr>
                    <a:solidFill>
                      <a:srgbClr val="E7EBF5"/>
                    </a:solidFill>
                  </a:tcPr>
                </a:tc>
              </a:tr>
              <a:tr h="370840">
                <a:tc>
                  <a:txBody>
                    <a:bodyPr/>
                    <a:lstStyle/>
                    <a:p>
                      <a:r>
                        <a:rPr kumimoji="0" lang="en-US" sz="2200" b="0" kern="1200" dirty="0">
                          <a:solidFill>
                            <a:schemeClr val="tx1"/>
                          </a:solidFill>
                          <a:latin typeface="+mj-lt"/>
                          <a:ea typeface="+mn-ea"/>
                          <a:cs typeface="+mn-cs"/>
                        </a:rPr>
                        <a:t>£40.01</a:t>
                      </a:r>
                      <a:endParaRPr lang="en-US" sz="2200" b="0" dirty="0">
                        <a:solidFill>
                          <a:schemeClr val="tx1"/>
                        </a:solidFill>
                        <a:latin typeface="+mj-lt"/>
                      </a:endParaRPr>
                    </a:p>
                  </a:txBody>
                  <a:tcPr>
                    <a:solidFill>
                      <a:srgbClr val="E7EBF5"/>
                    </a:solidFill>
                  </a:tcPr>
                </a:tc>
              </a:tr>
              <a:tr h="370840">
                <a:tc>
                  <a:txBody>
                    <a:bodyPr/>
                    <a:lstStyle/>
                    <a:p>
                      <a:r>
                        <a:rPr kumimoji="0" lang="en-US" sz="2200" b="0" kern="1200" dirty="0">
                          <a:solidFill>
                            <a:schemeClr val="tx1"/>
                          </a:solidFill>
                          <a:latin typeface="+mj-lt"/>
                          <a:ea typeface="+mn-ea"/>
                          <a:cs typeface="+mn-cs"/>
                        </a:rPr>
                        <a:t>£</a:t>
                      </a:r>
                      <a:r>
                        <a:rPr lang="en-US" sz="2200" b="0" dirty="0">
                          <a:solidFill>
                            <a:schemeClr val="tx1"/>
                          </a:solidFill>
                          <a:latin typeface="+mj-lt"/>
                        </a:rPr>
                        <a:t>Max</a:t>
                      </a:r>
                      <a:endParaRPr lang="en-US" sz="2200" b="0" dirty="0">
                        <a:solidFill>
                          <a:schemeClr val="tx1"/>
                        </a:solidFill>
                        <a:latin typeface="+mj-lt"/>
                      </a:endParaRPr>
                    </a:p>
                  </a:txBody>
                  <a:tcPr>
                    <a:solidFill>
                      <a:srgbClr val="E7EBF5"/>
                    </a:solidFill>
                  </a:tcPr>
                </a:tc>
              </a:tr>
            </a:tbl>
          </a:graphicData>
        </a:graphic>
      </p:graphicFrame>
      <p:graphicFrame>
        <p:nvGraphicFramePr>
          <p:cNvPr id="28" name="Table 27"/>
          <p:cNvGraphicFramePr>
            <a:graphicFrameLocks noGrp="1"/>
          </p:cNvGraphicFramePr>
          <p:nvPr/>
        </p:nvGraphicFramePr>
        <p:xfrm>
          <a:off x="7306248" y="3810000"/>
          <a:ext cx="1510971" cy="853440"/>
        </p:xfrm>
        <a:graphic>
          <a:graphicData uri="http://schemas.openxmlformats.org/drawingml/2006/table">
            <a:tbl>
              <a:tblPr firstRow="1" bandRow="1">
                <a:tableStyleId>{5C22544A-7EE6-4342-B048-85BDC9FD1C3A}</a:tableStyleId>
              </a:tblPr>
              <a:tblGrid>
                <a:gridCol w="151097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dirty="0">
                          <a:solidFill>
                            <a:schemeClr val="tx1"/>
                          </a:solidFill>
                          <a:latin typeface="+mj-lt"/>
                        </a:rPr>
                        <a:t>-</a:t>
                      </a:r>
                      <a:r>
                        <a:rPr kumimoji="0" lang="en-US" sz="2200" b="0" kern="1200" dirty="0">
                          <a:solidFill>
                            <a:schemeClr val="tx1"/>
                          </a:solidFill>
                          <a:latin typeface="+mj-lt"/>
                          <a:ea typeface="+mn-ea"/>
                          <a:cs typeface="+mn-cs"/>
                        </a:rPr>
                        <a:t>£</a:t>
                      </a:r>
                      <a:r>
                        <a:rPr lang="en-US" sz="2200" b="0" dirty="0">
                          <a:solidFill>
                            <a:schemeClr val="tx1"/>
                          </a:solidFill>
                          <a:latin typeface="+mj-lt"/>
                        </a:rPr>
                        <a:t>0.01</a:t>
                      </a:r>
                      <a:endParaRPr lang="en-US" sz="2200" b="0" dirty="0">
                        <a:solidFill>
                          <a:schemeClr val="tx1"/>
                        </a:solidFill>
                        <a:latin typeface="+mj-lt"/>
                      </a:endParaRPr>
                    </a:p>
                  </a:txBody>
                  <a:tcPr>
                    <a:solidFill>
                      <a:srgbClr val="E7EBF5"/>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b="0" kern="1200" dirty="0">
                          <a:solidFill>
                            <a:schemeClr val="tx1"/>
                          </a:solidFill>
                          <a:latin typeface="+mj-lt"/>
                          <a:ea typeface="+mn-ea"/>
                          <a:cs typeface="+mn-cs"/>
                        </a:rPr>
                        <a:t>£</a:t>
                      </a:r>
                      <a:r>
                        <a:rPr lang="fr-FR" sz="2200" b="0" dirty="0">
                          <a:solidFill>
                            <a:schemeClr val="tx1"/>
                          </a:solidFill>
                          <a:latin typeface="+mj-lt"/>
                        </a:rPr>
                        <a:t>Max+0.01</a:t>
                      </a:r>
                      <a:endParaRPr lang="en-US" sz="2200" b="0" dirty="0">
                        <a:solidFill>
                          <a:schemeClr val="tx1"/>
                        </a:solidFill>
                        <a:latin typeface="+mj-lt"/>
                      </a:endParaRPr>
                    </a:p>
                  </a:txBody>
                  <a:tcPr>
                    <a:solidFill>
                      <a:srgbClr val="E7EBF5"/>
                    </a:solidFill>
                  </a:tcPr>
                </a:tc>
              </a:tr>
            </a:tbl>
          </a:graphicData>
        </a:graphic>
      </p:graphicFrame>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3" name="Rectangle 2"/>
          <p:cNvSpPr/>
          <p:nvPr/>
        </p:nvSpPr>
        <p:spPr>
          <a:xfrm>
            <a:off x="205555" y="1502330"/>
            <a:ext cx="945836" cy="369332"/>
          </a:xfrm>
          <a:prstGeom prst="rect">
            <a:avLst/>
          </a:prstGeom>
        </p:spPr>
        <p:txBody>
          <a:bodyPr wrap="none">
            <a:spAutoFit/>
          </a:bodyPr>
          <a:lstStyle/>
          <a:p>
            <a:r>
              <a:rPr lang="en-US" b="1"/>
              <a:t>Orders</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22" presetClass="entr" presetSubtype="1"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p:bldP spid="11" grpId="0"/>
      <p:bldP spid="12" grpId="0"/>
      <p:bldP spid="13" grpId="0"/>
      <p:bldP spid="14" grpId="0"/>
      <p:bldP spid="15" grpId="0"/>
      <p:bldP spid="16" grpId="0"/>
      <p:bldP spid="17" grpId="0" animBg="1"/>
      <p:bldP spid="18" grpId="0"/>
      <p:bldP spid="19" grpId="0"/>
      <p:bldP spid="21" grpId="0"/>
      <p:bldP spid="22" grpId="0" animBg="1"/>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143000"/>
          </a:xfrm>
        </p:spPr>
        <p:txBody>
          <a:bodyPr>
            <a:normAutofit fontScale="90000"/>
          </a:bodyPr>
          <a:lstStyle/>
          <a:p>
            <a:r>
              <a:rPr lang="en-GB"/>
              <a:t>Exercise 3: </a:t>
            </a:r>
            <a:r>
              <a:rPr lang="en-US"/>
              <a:t>Solution - Design test cases</a:t>
            </a:r>
            <a:endParaRPr lang="en-US"/>
          </a:p>
        </p:txBody>
      </p:sp>
      <p:graphicFrame>
        <p:nvGraphicFramePr>
          <p:cNvPr id="4" name="Table 3"/>
          <p:cNvGraphicFramePr>
            <a:graphicFrameLocks noGrp="1"/>
          </p:cNvGraphicFramePr>
          <p:nvPr/>
        </p:nvGraphicFramePr>
        <p:xfrm>
          <a:off x="990601" y="1295400"/>
          <a:ext cx="6781800" cy="5547360"/>
        </p:xfrm>
        <a:graphic>
          <a:graphicData uri="http://schemas.openxmlformats.org/drawingml/2006/table">
            <a:tbl>
              <a:tblPr firstRow="1" bandRow="1">
                <a:tableStyleId>{5C22544A-7EE6-4342-B048-85BDC9FD1C3A}</a:tableStyleId>
              </a:tblPr>
              <a:tblGrid>
                <a:gridCol w="1295399"/>
                <a:gridCol w="685800"/>
                <a:gridCol w="1295400"/>
                <a:gridCol w="3505201"/>
              </a:tblGrid>
              <a:tr h="370840">
                <a:tc>
                  <a:txBody>
                    <a:bodyPr/>
                    <a:lstStyle/>
                    <a:p>
                      <a:r>
                        <a:rPr lang="en-US" sz="2000">
                          <a:latin typeface="+mj-lt"/>
                        </a:rPr>
                        <a:t>Condition</a:t>
                      </a:r>
                      <a:endParaRPr lang="en-US" sz="2000">
                        <a:latin typeface="+mj-lt"/>
                      </a:endParaRPr>
                    </a:p>
                  </a:txBody>
                  <a:tcPr/>
                </a:tc>
                <a:tc>
                  <a:txBody>
                    <a:bodyPr/>
                    <a:lstStyle/>
                    <a:p>
                      <a:pPr algn="ctr"/>
                      <a:r>
                        <a:rPr lang="en-US" sz="2000">
                          <a:latin typeface="+mj-lt"/>
                        </a:rPr>
                        <a:t>#</a:t>
                      </a:r>
                      <a:endParaRPr lang="en-US" sz="2000">
                        <a:latin typeface="+mj-lt"/>
                      </a:endParaRPr>
                    </a:p>
                  </a:txBody>
                  <a:tcPr/>
                </a:tc>
                <a:tc>
                  <a:txBody>
                    <a:bodyPr/>
                    <a:lstStyle/>
                    <a:p>
                      <a:pPr algn="ctr"/>
                      <a:r>
                        <a:rPr lang="en-US" sz="2000">
                          <a:latin typeface="+mj-lt"/>
                        </a:rPr>
                        <a:t>Inputs</a:t>
                      </a:r>
                      <a:endParaRPr lang="en-US" sz="2000">
                        <a:latin typeface="+mj-lt"/>
                      </a:endParaRPr>
                    </a:p>
                  </a:txBody>
                  <a:tcPr/>
                </a:tc>
                <a:tc>
                  <a:txBody>
                    <a:bodyPr/>
                    <a:lstStyle/>
                    <a:p>
                      <a:pPr algn="l"/>
                      <a:r>
                        <a:rPr lang="en-US" sz="2000" b="1">
                          <a:latin typeface="+mj-lt"/>
                        </a:rPr>
                        <a:t>Expected results</a:t>
                      </a:r>
                      <a:endParaRPr lang="en-US" sz="2000">
                        <a:latin typeface="+mj-lt"/>
                      </a:endParaRPr>
                    </a:p>
                  </a:txBody>
                  <a:tcPr/>
                </a:tc>
              </a:tr>
              <a:tr h="365760">
                <a:tc rowSpan="13">
                  <a:txBody>
                    <a:bodyPr/>
                    <a:lstStyle/>
                    <a:p>
                      <a:r>
                        <a:rPr kumimoji="0" lang="en-US" sz="2000" b="1" kern="1200">
                          <a:solidFill>
                            <a:schemeClr val="dk1"/>
                          </a:solidFill>
                          <a:latin typeface="+mj-lt"/>
                          <a:ea typeface="+mn-ea"/>
                          <a:cs typeface="+mn-cs"/>
                        </a:rPr>
                        <a:t>Orders</a:t>
                      </a:r>
                      <a:endParaRPr lang="en-US" sz="2000" b="1">
                        <a:latin typeface="+mj-lt"/>
                      </a:endParaRPr>
                    </a:p>
                  </a:txBody>
                  <a:tcPr/>
                </a:tc>
                <a:tc>
                  <a:txBody>
                    <a:bodyPr/>
                    <a:lstStyle/>
                    <a:p>
                      <a:pPr algn="ctr"/>
                      <a:r>
                        <a:rPr lang="en-US" sz="2000">
                          <a:latin typeface="+mj-lt"/>
                        </a:rPr>
                        <a:t>1</a:t>
                      </a:r>
                      <a:endParaRPr lang="en-US" sz="2000">
                        <a:latin typeface="+mj-lt"/>
                      </a:endParaRPr>
                    </a:p>
                  </a:txBody>
                  <a:tcPr/>
                </a:tc>
                <a:tc>
                  <a:txBody>
                    <a:bodyPr/>
                    <a:lstStyle/>
                    <a:p>
                      <a:pPr algn="r"/>
                      <a:r>
                        <a:rPr kumimoji="0" lang="en-US" sz="2000" kern="1200">
                          <a:solidFill>
                            <a:schemeClr val="dk1"/>
                          </a:solidFill>
                          <a:latin typeface="+mj-lt"/>
                          <a:ea typeface="+mn-ea"/>
                          <a:cs typeface="+mn-cs"/>
                        </a:rPr>
                        <a:t>£</a:t>
                      </a:r>
                      <a:r>
                        <a:rPr lang="en-US" sz="2000">
                          <a:latin typeface="+mj-lt"/>
                        </a:rPr>
                        <a:t>10.00</a:t>
                      </a:r>
                      <a:endParaRPr lang="en-US" sz="2000">
                        <a:latin typeface="+mj-lt"/>
                      </a:endParaRPr>
                    </a:p>
                  </a:txBody>
                  <a:tcPr/>
                </a:tc>
                <a:tc>
                  <a:txBody>
                    <a:bodyPr/>
                    <a:lstStyle/>
                    <a:p>
                      <a:r>
                        <a:rPr lang="en-US" sz="2000" dirty="0">
                          <a:latin typeface="+mj-lt"/>
                        </a:rPr>
                        <a:t>Postage and packing = 3.95</a:t>
                      </a:r>
                      <a:endParaRPr lang="en-US" sz="2000" dirty="0">
                        <a:latin typeface="+mj-lt"/>
                      </a:endParaRPr>
                    </a:p>
                  </a:txBody>
                  <a:tcPr/>
                </a:tc>
              </a:tr>
              <a:tr h="365760">
                <a:tc vMerge="1">
                  <a:tcPr/>
                </a:tc>
                <a:tc>
                  <a:txBody>
                    <a:bodyPr/>
                    <a:lstStyle/>
                    <a:p>
                      <a:pPr algn="ctr"/>
                      <a:r>
                        <a:rPr lang="en-US" sz="2000">
                          <a:latin typeface="+mj-lt"/>
                        </a:rPr>
                        <a:t>2</a:t>
                      </a:r>
                      <a:endParaRPr lang="en-US" sz="2000">
                        <a:latin typeface="+mj-lt"/>
                      </a:endParaRPr>
                    </a:p>
                  </a:txBody>
                  <a:tcPr/>
                </a:tc>
                <a:tc>
                  <a:txBody>
                    <a:bodyPr/>
                    <a:lstStyle/>
                    <a:p>
                      <a:pPr algn="r"/>
                      <a:r>
                        <a:rPr kumimoji="0" lang="en-US" sz="2000" kern="1200">
                          <a:solidFill>
                            <a:schemeClr val="dk1"/>
                          </a:solidFill>
                          <a:latin typeface="+mj-lt"/>
                          <a:ea typeface="+mn-ea"/>
                          <a:cs typeface="+mn-cs"/>
                        </a:rPr>
                        <a:t>£</a:t>
                      </a:r>
                      <a:r>
                        <a:rPr lang="en-US" sz="2000">
                          <a:latin typeface="+mj-lt"/>
                        </a:rPr>
                        <a:t>30.00</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latin typeface="+mj-lt"/>
                        </a:rPr>
                        <a:t>Postage and packing = 4.95</a:t>
                      </a:r>
                      <a:endParaRPr kumimoji="0" lang="en-US" sz="2000" kern="1200" dirty="0">
                        <a:solidFill>
                          <a:schemeClr val="dk1"/>
                        </a:solidFill>
                        <a:latin typeface="+mj-lt"/>
                        <a:ea typeface="+mn-ea"/>
                        <a:cs typeface="+mn-cs"/>
                      </a:endParaRPr>
                    </a:p>
                  </a:txBody>
                  <a:tcPr/>
                </a:tc>
              </a:tr>
              <a:tr h="365760">
                <a:tc vMerge="1">
                  <a:tcPr/>
                </a:tc>
                <a:tc>
                  <a:txBody>
                    <a:bodyPr/>
                    <a:lstStyle/>
                    <a:p>
                      <a:pPr algn="ctr"/>
                      <a:r>
                        <a:rPr lang="en-US" sz="2000">
                          <a:latin typeface="+mj-lt"/>
                        </a:rPr>
                        <a:t>3</a:t>
                      </a:r>
                      <a:endParaRPr lang="en-US" sz="2000">
                        <a:latin typeface="+mj-lt"/>
                      </a:endParaRPr>
                    </a:p>
                  </a:txBody>
                  <a:tcPr/>
                </a:tc>
                <a:tc>
                  <a:txBody>
                    <a:bodyPr/>
                    <a:lstStyle/>
                    <a:p>
                      <a:pPr algn="r"/>
                      <a:r>
                        <a:rPr kumimoji="0" lang="en-US" sz="2000" kern="1200">
                          <a:solidFill>
                            <a:schemeClr val="dk1"/>
                          </a:solidFill>
                          <a:latin typeface="+mj-lt"/>
                          <a:ea typeface="+mn-ea"/>
                          <a:cs typeface="+mn-cs"/>
                        </a:rPr>
                        <a:t>£</a:t>
                      </a:r>
                      <a:r>
                        <a:rPr lang="en-US" sz="2000">
                          <a:latin typeface="+mj-lt"/>
                        </a:rPr>
                        <a:t>50.00</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latin typeface="+mj-lt"/>
                        </a:rPr>
                        <a:t>Postage and packing = 0</a:t>
                      </a:r>
                      <a:endParaRPr kumimoji="0" lang="en-US" sz="2000" kern="1200" dirty="0">
                        <a:solidFill>
                          <a:schemeClr val="dk1"/>
                        </a:solidFill>
                        <a:latin typeface="+mj-lt"/>
                        <a:ea typeface="+mn-ea"/>
                        <a:cs typeface="+mn-cs"/>
                      </a:endParaRPr>
                    </a:p>
                  </a:txBody>
                  <a:tcPr/>
                </a:tc>
              </a:tr>
              <a:tr h="365760">
                <a:tc vMerge="1">
                  <a:tcPr/>
                </a:tc>
                <a:tc>
                  <a:txBody>
                    <a:bodyPr/>
                    <a:lstStyle/>
                    <a:p>
                      <a:pPr algn="ctr"/>
                      <a:r>
                        <a:rPr lang="en-US" sz="2000">
                          <a:latin typeface="+mj-lt"/>
                        </a:rPr>
                        <a:t>4</a:t>
                      </a:r>
                      <a:endParaRPr lang="en-US" sz="2000">
                        <a:latin typeface="+mj-lt"/>
                      </a:endParaRPr>
                    </a:p>
                  </a:txBody>
                  <a:tcPr/>
                </a:tc>
                <a:tc>
                  <a:txBody>
                    <a:bodyPr/>
                    <a:lstStyle/>
                    <a:p>
                      <a:pPr algn="r"/>
                      <a:r>
                        <a:rPr lang="en-US" sz="2000">
                          <a:latin typeface="+mj-lt"/>
                        </a:rPr>
                        <a:t>-</a:t>
                      </a:r>
                      <a:r>
                        <a:rPr kumimoji="0" lang="en-US" sz="2000" kern="1200">
                          <a:solidFill>
                            <a:schemeClr val="dk1"/>
                          </a:solidFill>
                          <a:latin typeface="+mj-lt"/>
                          <a:ea typeface="+mn-ea"/>
                          <a:cs typeface="+mn-cs"/>
                        </a:rPr>
                        <a:t>£1</a:t>
                      </a:r>
                      <a:r>
                        <a:rPr lang="en-US" sz="2000">
                          <a:latin typeface="+mj-lt"/>
                        </a:rPr>
                        <a:t>.00</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Invalid orders…</a:t>
                      </a:r>
                      <a:endParaRPr lang="en-US" sz="2000">
                        <a:latin typeface="+mj-lt"/>
                      </a:endParaRPr>
                    </a:p>
                  </a:txBody>
                  <a:tcPr/>
                </a:tc>
              </a:tr>
              <a:tr h="365760">
                <a:tc vMerge="1">
                  <a:tcPr/>
                </a:tc>
                <a:tc>
                  <a:txBody>
                    <a:bodyPr/>
                    <a:lstStyle/>
                    <a:p>
                      <a:pPr algn="ctr"/>
                      <a:r>
                        <a:rPr lang="en-US" sz="2000">
                          <a:latin typeface="+mj-lt"/>
                        </a:rPr>
                        <a:t>5</a:t>
                      </a:r>
                      <a:endParaRPr lang="en-US" sz="2000">
                        <a:latin typeface="+mj-lt"/>
                      </a:endParaRPr>
                    </a:p>
                  </a:txBody>
                  <a:tcPr/>
                </a:tc>
                <a:tc>
                  <a:txBody>
                    <a:bodyPr/>
                    <a:lstStyle/>
                    <a:p>
                      <a:pPr algn="r"/>
                      <a:r>
                        <a:rPr lang="en-US" sz="2000">
                          <a:latin typeface="+mj-lt"/>
                        </a:rPr>
                        <a:t>a1</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000" kern="1200">
                          <a:solidFill>
                            <a:schemeClr val="dk1"/>
                          </a:solidFill>
                          <a:latin typeface="+mj-lt"/>
                          <a:ea typeface="+mn-ea"/>
                          <a:cs typeface="+mn-cs"/>
                        </a:rPr>
                        <a:t>Invalid character…</a:t>
                      </a:r>
                      <a:endParaRPr kumimoji="0" lang="en-US" sz="2000" kern="1200">
                        <a:solidFill>
                          <a:schemeClr val="dk1"/>
                        </a:solidFill>
                        <a:latin typeface="+mj-lt"/>
                        <a:ea typeface="+mn-ea"/>
                        <a:cs typeface="+mn-cs"/>
                      </a:endParaRPr>
                    </a:p>
                  </a:txBody>
                  <a:tcPr/>
                </a:tc>
              </a:tr>
              <a:tr h="365760">
                <a:tc vMerge="1">
                  <a:tcPr/>
                </a:tc>
                <a:tc>
                  <a:txBody>
                    <a:bodyPr/>
                    <a:lstStyle/>
                    <a:p>
                      <a:pPr algn="ctr"/>
                      <a:r>
                        <a:rPr lang="en-US"/>
                        <a:t>6</a:t>
                      </a:r>
                      <a:endParaRPr lang="en-US"/>
                    </a:p>
                  </a:txBody>
                  <a:tcPr/>
                </a:tc>
                <a:tc>
                  <a:txBody>
                    <a:bodyPr/>
                    <a:lstStyle/>
                    <a:p>
                      <a:endParaRPr kumimoji="0" lang="en-US" sz="2000" kern="1200">
                        <a:solidFill>
                          <a:schemeClr val="dk1"/>
                        </a:solidFill>
                        <a:latin typeface="+mj-lt"/>
                        <a:ea typeface="+mn-ea"/>
                        <a:cs typeface="+mn-cs"/>
                      </a:endParaRPr>
                    </a:p>
                  </a:txBody>
                  <a:tcPr/>
                </a:tc>
                <a:tc>
                  <a:txBody>
                    <a:bodyPr/>
                    <a:lstStyle/>
                    <a:p>
                      <a:r>
                        <a:rPr kumimoji="0" lang="en-US" sz="2000" kern="1200">
                          <a:solidFill>
                            <a:schemeClr val="dk1"/>
                          </a:solidFill>
                          <a:latin typeface="+mj-lt"/>
                          <a:ea typeface="+mn-ea"/>
                          <a:cs typeface="+mn-cs"/>
                        </a:rPr>
                        <a:t>Not allow empty</a:t>
                      </a:r>
                      <a:endParaRPr kumimoji="0" lang="en-US" sz="2000" kern="1200">
                        <a:solidFill>
                          <a:schemeClr val="dk1"/>
                        </a:solidFill>
                        <a:latin typeface="+mj-lt"/>
                        <a:ea typeface="+mn-ea"/>
                        <a:cs typeface="+mn-cs"/>
                      </a:endParaRPr>
                    </a:p>
                  </a:txBody>
                  <a:tcPr/>
                </a:tc>
              </a:tr>
              <a:tr h="365760">
                <a:tc vMerge="1">
                  <a:tcPr/>
                </a:tc>
                <a:tc>
                  <a:txBody>
                    <a:bodyPr/>
                    <a:lstStyle/>
                    <a:p>
                      <a:pPr algn="ctr"/>
                      <a:r>
                        <a:rPr lang="en-US" sz="2000">
                          <a:latin typeface="+mj-lt"/>
                        </a:rPr>
                        <a:t>7</a:t>
                      </a:r>
                      <a:endParaRPr lang="en-US" sz="2000">
                        <a:latin typeface="+mj-lt"/>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defRPr/>
                      </a:pPr>
                      <a:r>
                        <a:rPr kumimoji="0" lang="en-US" sz="2000" kern="1200">
                          <a:solidFill>
                            <a:schemeClr val="dk1"/>
                          </a:solidFill>
                          <a:latin typeface="+mj-lt"/>
                          <a:ea typeface="+mn-ea"/>
                          <a:cs typeface="+mn-cs"/>
                        </a:rPr>
                        <a:t>£0.00</a:t>
                      </a:r>
                      <a:endParaRPr kumimoji="0" lang="en-US" sz="2000" kern="1200">
                        <a:solidFill>
                          <a:schemeClr val="dk1"/>
                        </a:solidFill>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Postage and packing = 0</a:t>
                      </a:r>
                      <a:endParaRPr kumimoji="0" lang="en-US" sz="2000" kern="1200">
                        <a:solidFill>
                          <a:schemeClr val="dk1"/>
                        </a:solidFill>
                        <a:latin typeface="+mj-lt"/>
                        <a:ea typeface="+mn-ea"/>
                        <a:cs typeface="+mn-cs"/>
                      </a:endParaRPr>
                    </a:p>
                  </a:txBody>
                  <a:tcPr/>
                </a:tc>
              </a:tr>
              <a:tr h="365760">
                <a:tc vMerge="1">
                  <a:tcPr/>
                </a:tc>
                <a:tc>
                  <a:txBody>
                    <a:bodyPr/>
                    <a:lstStyle/>
                    <a:p>
                      <a:pPr algn="ctr"/>
                      <a:r>
                        <a:rPr lang="en-US" sz="2000">
                          <a:latin typeface="+mj-lt"/>
                        </a:rPr>
                        <a:t>8</a:t>
                      </a:r>
                      <a:endParaRPr lang="en-US" sz="2000">
                        <a:latin typeface="+mj-lt"/>
                      </a:endParaRPr>
                    </a:p>
                  </a:txBody>
                  <a:tcPr/>
                </a:tc>
                <a:tc>
                  <a:txBody>
                    <a:bodyPr/>
                    <a:lstStyle/>
                    <a:p>
                      <a:pPr algn="r"/>
                      <a:r>
                        <a:rPr kumimoji="0" lang="en-US" sz="2000" kern="1200">
                          <a:solidFill>
                            <a:schemeClr val="dk1"/>
                          </a:solidFill>
                          <a:latin typeface="+mj-lt"/>
                          <a:ea typeface="+mn-ea"/>
                          <a:cs typeface="+mn-cs"/>
                        </a:rPr>
                        <a:t>£</a:t>
                      </a:r>
                      <a:r>
                        <a:rPr lang="en-US" sz="2000">
                          <a:latin typeface="+mj-lt"/>
                        </a:rPr>
                        <a:t>0.01  </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Postage and packing = 3.95</a:t>
                      </a:r>
                      <a:endParaRPr kumimoji="0" lang="en-US" sz="2000" kern="1200">
                        <a:solidFill>
                          <a:schemeClr val="dk1"/>
                        </a:solidFill>
                        <a:latin typeface="+mj-lt"/>
                        <a:ea typeface="+mn-ea"/>
                        <a:cs typeface="+mn-cs"/>
                      </a:endParaRPr>
                    </a:p>
                  </a:txBody>
                  <a:tcPr/>
                </a:tc>
              </a:tr>
              <a:tr h="365760">
                <a:tc vMerge="1">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000">
                          <a:latin typeface="+mj-lt"/>
                        </a:rPr>
                        <a:t>9</a:t>
                      </a:r>
                      <a:endParaRPr lang="en-US" sz="2000">
                        <a:latin typeface="+mj-lt"/>
                      </a:endParaRPr>
                    </a:p>
                  </a:txBody>
                  <a:tcPr/>
                </a:tc>
                <a:tc>
                  <a:txBody>
                    <a:bodyPr/>
                    <a:lstStyle/>
                    <a:p>
                      <a:pPr algn="r"/>
                      <a:r>
                        <a:rPr kumimoji="0" lang="en-US" sz="2000" kern="1200">
                          <a:solidFill>
                            <a:schemeClr val="dk1"/>
                          </a:solidFill>
                          <a:latin typeface="+mj-lt"/>
                          <a:ea typeface="+mn-ea"/>
                          <a:cs typeface="+mn-cs"/>
                        </a:rPr>
                        <a:t>£</a:t>
                      </a:r>
                      <a:r>
                        <a:rPr kumimoji="0" lang="fr-FR" sz="2000" kern="1200">
                          <a:solidFill>
                            <a:schemeClr val="dk1"/>
                          </a:solidFill>
                          <a:latin typeface="+mj-lt"/>
                          <a:ea typeface="+mn-ea"/>
                          <a:cs typeface="+mn-cs"/>
                        </a:rPr>
                        <a:t>2</a:t>
                      </a:r>
                      <a:r>
                        <a:rPr lang="fr-FR" sz="2000">
                          <a:latin typeface="+mj-lt"/>
                        </a:rPr>
                        <a:t>0.00  </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Postage and packing = 3.95</a:t>
                      </a:r>
                      <a:endParaRPr kumimoji="0" lang="en-US" sz="2000" kern="1200">
                        <a:solidFill>
                          <a:schemeClr val="dk1"/>
                        </a:solidFill>
                        <a:latin typeface="+mj-lt"/>
                        <a:ea typeface="+mn-ea"/>
                        <a:cs typeface="+mn-cs"/>
                      </a:endParaRPr>
                    </a:p>
                  </a:txBody>
                  <a:tcPr/>
                </a:tc>
              </a:tr>
              <a:tr h="365760">
                <a:tc vMerge="1">
                  <a:tcPr/>
                </a:tc>
                <a:tc>
                  <a:txBody>
                    <a:bodyPr/>
                    <a:lstStyle/>
                    <a:p>
                      <a:pPr algn="ctr"/>
                      <a:r>
                        <a:rPr lang="en-US" sz="2000">
                          <a:latin typeface="+mj-lt"/>
                        </a:rPr>
                        <a:t>10</a:t>
                      </a:r>
                      <a:endParaRPr lang="en-US" sz="2000">
                        <a:latin typeface="+mj-lt"/>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defRPr/>
                      </a:pPr>
                      <a:r>
                        <a:rPr kumimoji="0" lang="en-US" sz="2000" kern="1200">
                          <a:solidFill>
                            <a:schemeClr val="dk1"/>
                          </a:solidFill>
                          <a:latin typeface="+mj-lt"/>
                          <a:ea typeface="+mn-ea"/>
                          <a:cs typeface="+mn-cs"/>
                        </a:rPr>
                        <a:t>£2</a:t>
                      </a:r>
                      <a:r>
                        <a:rPr lang="en-US" sz="2000">
                          <a:latin typeface="+mj-lt"/>
                        </a:rPr>
                        <a:t>0.01</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Postage and packing = 4.95</a:t>
                      </a:r>
                      <a:endParaRPr kumimoji="0" lang="en-US" sz="2000" kern="1200">
                        <a:solidFill>
                          <a:schemeClr val="dk1"/>
                        </a:solidFill>
                        <a:latin typeface="+mj-lt"/>
                        <a:ea typeface="+mn-ea"/>
                        <a:cs typeface="+mn-cs"/>
                      </a:endParaRPr>
                    </a:p>
                  </a:txBody>
                  <a:tcPr/>
                </a:tc>
              </a:tr>
              <a:tr h="365760">
                <a:tc vMerge="1">
                  <a:tcPr/>
                </a:tc>
                <a:tc>
                  <a:txBody>
                    <a:bodyPr/>
                    <a:lstStyle/>
                    <a:p>
                      <a:pPr algn="ctr"/>
                      <a:r>
                        <a:rPr lang="en-US" sz="2000">
                          <a:latin typeface="+mj-lt"/>
                        </a:rPr>
                        <a:t>11</a:t>
                      </a:r>
                      <a:endParaRPr lang="en-US" sz="2000">
                        <a:latin typeface="+mj-lt"/>
                      </a:endParaRPr>
                    </a:p>
                  </a:txBody>
                  <a:tcPr/>
                </a:tc>
                <a:tc>
                  <a:txBody>
                    <a:bodyPr/>
                    <a:lstStyle/>
                    <a:p>
                      <a:pPr algn="r"/>
                      <a:r>
                        <a:rPr kumimoji="0" lang="en-US" sz="2000" kern="1200">
                          <a:solidFill>
                            <a:schemeClr val="dk1"/>
                          </a:solidFill>
                          <a:latin typeface="+mj-lt"/>
                          <a:ea typeface="+mn-ea"/>
                          <a:cs typeface="+mn-cs"/>
                        </a:rPr>
                        <a:t>£40.00</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Postage and packing = 4.95</a:t>
                      </a:r>
                      <a:endParaRPr kumimoji="0" lang="en-US" sz="2000" kern="1200">
                        <a:solidFill>
                          <a:schemeClr val="dk1"/>
                        </a:solidFill>
                        <a:latin typeface="+mj-lt"/>
                        <a:ea typeface="+mn-ea"/>
                        <a:cs typeface="+mn-cs"/>
                      </a:endParaRPr>
                    </a:p>
                  </a:txBody>
                  <a:tcPr/>
                </a:tc>
              </a:tr>
              <a:tr h="365760">
                <a:tc vMerge="1">
                  <a:tcPr/>
                </a:tc>
                <a:tc>
                  <a:txBody>
                    <a:bodyPr/>
                    <a:lstStyle/>
                    <a:p>
                      <a:pPr algn="ctr"/>
                      <a:r>
                        <a:rPr lang="en-US" sz="2000">
                          <a:latin typeface="+mj-lt"/>
                        </a:rPr>
                        <a:t>12</a:t>
                      </a:r>
                      <a:endParaRPr lang="en-US" sz="2000">
                        <a:latin typeface="+mj-lt"/>
                      </a:endParaRPr>
                    </a:p>
                  </a:txBody>
                  <a:tcPr/>
                </a:tc>
                <a:tc>
                  <a:txBody>
                    <a:bodyPr/>
                    <a:lstStyle/>
                    <a:p>
                      <a:pPr algn="r"/>
                      <a:r>
                        <a:rPr kumimoji="0" lang="en-US" sz="2000" kern="1200">
                          <a:solidFill>
                            <a:schemeClr val="dk1"/>
                          </a:solidFill>
                          <a:latin typeface="+mj-lt"/>
                          <a:ea typeface="+mn-ea"/>
                          <a:cs typeface="+mn-cs"/>
                        </a:rPr>
                        <a:t>£40.01</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a:latin typeface="+mj-lt"/>
                        </a:rPr>
                        <a:t>Postage and packing = 0</a:t>
                      </a:r>
                      <a:endParaRPr kumimoji="0" lang="en-US" sz="2000" kern="1200">
                        <a:solidFill>
                          <a:schemeClr val="dk1"/>
                        </a:solidFill>
                        <a:latin typeface="+mj-lt"/>
                        <a:ea typeface="+mn-ea"/>
                        <a:cs typeface="+mn-cs"/>
                      </a:endParaRPr>
                    </a:p>
                  </a:txBody>
                  <a:tcPr/>
                </a:tc>
              </a:tr>
              <a:tr h="365760">
                <a:tc vMerge="1">
                  <a:tcPr/>
                </a:tc>
                <a:tc>
                  <a:txBody>
                    <a:bodyPr/>
                    <a:lstStyle/>
                    <a:p>
                      <a:pPr algn="ctr"/>
                      <a:r>
                        <a:rPr kumimoji="0" lang="en-US" sz="2000" kern="1200">
                          <a:solidFill>
                            <a:schemeClr val="dk1"/>
                          </a:solidFill>
                          <a:latin typeface="+mj-lt"/>
                          <a:ea typeface="+mn-ea"/>
                          <a:cs typeface="+mn-cs"/>
                        </a:rPr>
                        <a:t>13</a:t>
                      </a:r>
                      <a:endParaRPr kumimoji="0" lang="en-US" sz="2000" kern="1200">
                        <a:solidFill>
                          <a:schemeClr val="dk1"/>
                        </a:solidFill>
                        <a:latin typeface="+mj-lt"/>
                        <a:ea typeface="+mn-ea"/>
                        <a:cs typeface="+mn-cs"/>
                      </a:endParaRPr>
                    </a:p>
                  </a:txBody>
                  <a:tcPr/>
                </a:tc>
                <a:tc>
                  <a:txBody>
                    <a:bodyPr/>
                    <a:lstStyle/>
                    <a:p>
                      <a:pPr algn="r"/>
                      <a:r>
                        <a:rPr lang="en-US" sz="2000">
                          <a:latin typeface="+mj-lt"/>
                        </a:rPr>
                        <a:t>-0.01</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000" kern="1200" dirty="0">
                          <a:solidFill>
                            <a:schemeClr val="dk1"/>
                          </a:solidFill>
                          <a:latin typeface="+mj-lt"/>
                          <a:ea typeface="+mn-ea"/>
                          <a:cs typeface="+mn-cs"/>
                        </a:rPr>
                        <a:t>Invalid orders…</a:t>
                      </a:r>
                      <a:endParaRPr kumimoji="0" lang="en-US" sz="2000" kern="1200" dirty="0">
                        <a:solidFill>
                          <a:schemeClr val="dk1"/>
                        </a:solidFill>
                        <a:latin typeface="+mj-lt"/>
                        <a:ea typeface="+mn-ea"/>
                        <a:cs typeface="+mn-cs"/>
                      </a:endParaRPr>
                    </a:p>
                  </a:txBody>
                  <a:tcPr/>
                </a:tc>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and Limitations</a:t>
            </a:r>
            <a:endParaRPr lang="en-US" dirty="0"/>
          </a:p>
        </p:txBody>
      </p:sp>
      <p:sp>
        <p:nvSpPr>
          <p:cNvPr id="7" name="Content Placeholder 6"/>
          <p:cNvSpPr>
            <a:spLocks noGrp="1"/>
          </p:cNvSpPr>
          <p:nvPr>
            <p:ph idx="1"/>
          </p:nvPr>
        </p:nvSpPr>
        <p:spPr/>
        <p:txBody>
          <a:bodyPr/>
          <a:lstStyle/>
          <a:p>
            <a:r>
              <a:rPr lang="en-US" dirty="0"/>
              <a:t>Equivalence class and boundary value testing are most suited to systems in which much of the input data takes on values within </a:t>
            </a:r>
            <a:r>
              <a:rPr lang="en-US" b="1" dirty="0"/>
              <a:t>ranges</a:t>
            </a:r>
            <a:r>
              <a:rPr lang="en-US" dirty="0"/>
              <a:t> or within </a:t>
            </a:r>
            <a:r>
              <a:rPr lang="en-US" b="1" dirty="0"/>
              <a:t>sets</a:t>
            </a:r>
            <a:endParaRPr lang="en-US" b="1" dirty="0"/>
          </a:p>
          <a:p>
            <a:r>
              <a:rPr lang="en-US" dirty="0"/>
              <a:t>Applicable at the unit, integration, system, and acceptance test levels. All it requires are inputs that can be partitioned and boundaries that can be identified based on the system's requirements</a:t>
            </a:r>
            <a:endParaRPr lang="en-US"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tables testing</a:t>
            </a:r>
            <a:endParaRPr lang="en-US" dirty="0"/>
          </a:p>
        </p:txBody>
      </p:sp>
      <p:sp>
        <p:nvSpPr>
          <p:cNvPr id="3" name="Content Placeholder 2"/>
          <p:cNvSpPr>
            <a:spLocks noGrp="1"/>
          </p:cNvSpPr>
          <p:nvPr>
            <p:ph idx="1"/>
          </p:nvPr>
        </p:nvSpPr>
        <p:spPr/>
        <p:txBody>
          <a:bodyPr>
            <a:normAutofit/>
          </a:bodyPr>
          <a:lstStyle/>
          <a:p>
            <a:r>
              <a:rPr lang="en-US" dirty="0"/>
              <a:t>A good way to deal with combination of inputs, which produce different results</a:t>
            </a:r>
            <a:endParaRPr lang="en-US" dirty="0"/>
          </a:p>
          <a:p>
            <a:r>
              <a:rPr lang="en-US" dirty="0"/>
              <a:t>Decision table</a:t>
            </a:r>
            <a:endParaRPr lang="en-US" dirty="0"/>
          </a:p>
          <a:p>
            <a:pPr lvl="1"/>
            <a:r>
              <a:rPr lang="en-US" dirty="0"/>
              <a:t>known as a </a:t>
            </a:r>
            <a:r>
              <a:rPr lang="en-US" dirty="0" err="1"/>
              <a:t>'cause</a:t>
            </a:r>
            <a:r>
              <a:rPr lang="en-US" dirty="0"/>
              <a:t>-effect' table</a:t>
            </a:r>
            <a:endParaRPr lang="en-US" dirty="0"/>
          </a:p>
          <a:p>
            <a:pPr lvl="1"/>
            <a:r>
              <a:rPr lang="en-US" dirty="0"/>
              <a:t>a table showing </a:t>
            </a:r>
            <a:r>
              <a:rPr lang="en-US" b="1" dirty="0"/>
              <a:t>combinations of input</a:t>
            </a:r>
            <a:r>
              <a:rPr lang="en-US" dirty="0"/>
              <a:t> with their associated </a:t>
            </a:r>
            <a:r>
              <a:rPr lang="en-US" b="1" dirty="0"/>
              <a:t>output</a:t>
            </a:r>
            <a:r>
              <a:rPr lang="en-US" dirty="0"/>
              <a:t> or </a:t>
            </a:r>
            <a:r>
              <a:rPr lang="en-US" b="1" dirty="0"/>
              <a:t>action</a:t>
            </a:r>
            <a:endParaRPr lang="en-US" b="1" dirty="0"/>
          </a:p>
          <a:p>
            <a:endParaRPr lang="en-US" dirty="0"/>
          </a:p>
        </p:txBody>
      </p:sp>
      <p:graphicFrame>
        <p:nvGraphicFramePr>
          <p:cNvPr id="4" name="Table 3"/>
          <p:cNvGraphicFramePr>
            <a:graphicFrameLocks noGrp="1"/>
          </p:cNvGraphicFramePr>
          <p:nvPr/>
        </p:nvGraphicFramePr>
        <p:xfrm>
          <a:off x="381001" y="4038600"/>
          <a:ext cx="8534399" cy="2494280"/>
        </p:xfrm>
        <a:graphic>
          <a:graphicData uri="http://schemas.openxmlformats.org/drawingml/2006/table">
            <a:tbl>
              <a:tblPr firstRow="1" bandRow="1">
                <a:tableStyleId>{5C22544A-7EE6-4342-B048-85BDC9FD1C3A}</a:tableStyleId>
              </a:tblPr>
              <a:tblGrid>
                <a:gridCol w="1484484"/>
                <a:gridCol w="1811690"/>
                <a:gridCol w="1733025"/>
                <a:gridCol w="1752600"/>
                <a:gridCol w="1752600"/>
              </a:tblGrid>
              <a:tr h="370840">
                <a:tc>
                  <a:txBody>
                    <a:bodyPr/>
                    <a:lstStyle/>
                    <a:p>
                      <a:endParaRPr lang="en-US"/>
                    </a:p>
                  </a:txBody>
                  <a:tcPr/>
                </a:tc>
                <a:tc>
                  <a:txBody>
                    <a:bodyPr/>
                    <a:lstStyle/>
                    <a:p>
                      <a:pPr algn="ctr"/>
                      <a:r>
                        <a:rPr lang="en-US"/>
                        <a:t>Business Rule 1</a:t>
                      </a:r>
                      <a:endParaRPr lang="en-US"/>
                    </a:p>
                  </a:txBody>
                  <a:tcPr/>
                </a:tc>
                <a:tc>
                  <a:txBody>
                    <a:bodyPr/>
                    <a:lstStyle/>
                    <a:p>
                      <a:pPr algn="ctr"/>
                      <a:r>
                        <a:rPr lang="en-US"/>
                        <a:t>Business Rule 2</a:t>
                      </a:r>
                      <a:endParaRPr lang="en-US"/>
                    </a:p>
                  </a:txBody>
                  <a:tcPr/>
                </a:tc>
                <a:tc>
                  <a:txBody>
                    <a:bodyPr/>
                    <a:lstStyle/>
                    <a:p>
                      <a:pPr algn="ctr"/>
                      <a:r>
                        <a:rPr lang="en-US"/>
                        <a:t>Business Rule 3</a:t>
                      </a:r>
                      <a:endParaRPr lang="en-US"/>
                    </a:p>
                  </a:txBody>
                  <a:tcPr/>
                </a:tc>
                <a:tc>
                  <a:txBody>
                    <a:bodyPr/>
                    <a:lstStyle/>
                    <a:p>
                      <a:pPr algn="ctr"/>
                      <a:r>
                        <a:rPr lang="en-US"/>
                        <a:t>Business Rule 4</a:t>
                      </a:r>
                      <a:endParaRPr lang="en-US"/>
                    </a:p>
                  </a:txBody>
                  <a:tcPr/>
                </a:tc>
              </a:tr>
              <a:tr h="370840">
                <a:tc>
                  <a:txBody>
                    <a:bodyPr/>
                    <a:lstStyle/>
                    <a:p>
                      <a:r>
                        <a:rPr lang="en-US"/>
                        <a:t>Condition 1</a:t>
                      </a:r>
                      <a:endParaRPr lang="en-US"/>
                    </a:p>
                  </a:txBody>
                  <a:tcPr>
                    <a:solidFill>
                      <a:schemeClr val="bg2"/>
                    </a:solidFill>
                  </a:tcPr>
                </a:tc>
                <a:tc>
                  <a:txBody>
                    <a:bodyPr/>
                    <a:lstStyle/>
                    <a:p>
                      <a:pPr algn="ctr"/>
                      <a:r>
                        <a:rPr lang="en-US"/>
                        <a:t>T</a:t>
                      </a:r>
                      <a:endParaRPr lang="en-US"/>
                    </a:p>
                  </a:txBody>
                  <a:tcPr>
                    <a:solidFill>
                      <a:schemeClr val="bg2"/>
                    </a:solidFill>
                  </a:tcPr>
                </a:tc>
                <a:tc>
                  <a:txBody>
                    <a:bodyPr/>
                    <a:lstStyle/>
                    <a:p>
                      <a:pPr algn="ctr"/>
                      <a:r>
                        <a:rPr lang="en-US"/>
                        <a:t>T</a:t>
                      </a:r>
                      <a:endParaRPr lang="en-US"/>
                    </a:p>
                  </a:txBody>
                  <a:tcPr>
                    <a:solidFill>
                      <a:schemeClr val="bg2"/>
                    </a:solidFill>
                  </a:tcPr>
                </a:tc>
                <a:tc>
                  <a:txBody>
                    <a:bodyPr/>
                    <a:lstStyle/>
                    <a:p>
                      <a:pPr algn="ctr"/>
                      <a:r>
                        <a:rPr lang="en-US"/>
                        <a:t>F</a:t>
                      </a:r>
                      <a:endParaRPr lang="en-US"/>
                    </a:p>
                  </a:txBody>
                  <a:tcPr>
                    <a:solidFill>
                      <a:schemeClr val="bg2"/>
                    </a:solidFill>
                  </a:tcPr>
                </a:tc>
                <a:tc>
                  <a:txBody>
                    <a:bodyPr/>
                    <a:lstStyle/>
                    <a:p>
                      <a:pPr algn="ctr"/>
                      <a:r>
                        <a:rPr lang="en-US"/>
                        <a:t>F</a:t>
                      </a:r>
                      <a:endParaRPr lang="en-US"/>
                    </a:p>
                  </a:txBody>
                  <a:tcPr>
                    <a:solidFill>
                      <a:schemeClr val="bg2"/>
                    </a:solidFill>
                  </a:tcPr>
                </a:tc>
              </a:tr>
              <a:tr h="370840">
                <a:tc>
                  <a:txBody>
                    <a:bodyPr/>
                    <a:lstStyle/>
                    <a:p>
                      <a:r>
                        <a:rPr lang="en-US"/>
                        <a:t>Condition 2</a:t>
                      </a:r>
                      <a:endParaRPr lang="en-US"/>
                    </a:p>
                  </a:txBody>
                  <a:tcPr>
                    <a:solidFill>
                      <a:schemeClr val="bg2"/>
                    </a:solidFill>
                  </a:tcPr>
                </a:tc>
                <a:tc>
                  <a:txBody>
                    <a:bodyPr/>
                    <a:lstStyle/>
                    <a:p>
                      <a:pPr algn="ctr"/>
                      <a:r>
                        <a:rPr lang="en-US"/>
                        <a:t>T</a:t>
                      </a:r>
                      <a:endParaRPr lang="en-US"/>
                    </a:p>
                  </a:txBody>
                  <a:tcPr>
                    <a:solidFill>
                      <a:schemeClr val="bg2"/>
                    </a:solidFill>
                  </a:tcPr>
                </a:tc>
                <a:tc>
                  <a:txBody>
                    <a:bodyPr/>
                    <a:lstStyle/>
                    <a:p>
                      <a:pPr algn="ctr"/>
                      <a:r>
                        <a:rPr lang="en-US"/>
                        <a:t>F</a:t>
                      </a:r>
                      <a:endParaRPr lang="en-US"/>
                    </a:p>
                  </a:txBody>
                  <a:tcPr>
                    <a:solidFill>
                      <a:schemeClr val="bg2"/>
                    </a:solidFill>
                  </a:tcPr>
                </a:tc>
                <a:tc>
                  <a:txBody>
                    <a:bodyPr/>
                    <a:lstStyle/>
                    <a:p>
                      <a:pPr algn="ctr"/>
                      <a:r>
                        <a:rPr lang="en-US"/>
                        <a:t>T</a:t>
                      </a:r>
                      <a:endParaRPr lang="en-US"/>
                    </a:p>
                  </a:txBody>
                  <a:tcPr>
                    <a:solidFill>
                      <a:schemeClr val="bg2"/>
                    </a:solidFill>
                  </a:tcPr>
                </a:tc>
                <a:tc>
                  <a:txBody>
                    <a:bodyPr/>
                    <a:lstStyle/>
                    <a:p>
                      <a:pPr algn="ctr"/>
                      <a:r>
                        <a:rPr lang="en-US"/>
                        <a:t>T</a:t>
                      </a:r>
                      <a:endParaRPr lang="en-US"/>
                    </a:p>
                  </a:txBody>
                  <a:tcPr>
                    <a:solidFill>
                      <a:schemeClr val="bg2"/>
                    </a:solidFill>
                  </a:tcPr>
                </a:tc>
              </a:tr>
              <a:tr h="370840">
                <a:tc>
                  <a:txBody>
                    <a:bodyPr/>
                    <a:lstStyle/>
                    <a:p>
                      <a:r>
                        <a:rPr lang="en-US"/>
                        <a:t>Condition 3</a:t>
                      </a:r>
                      <a:endParaRPr lang="en-US"/>
                    </a:p>
                  </a:txBody>
                  <a:tcPr>
                    <a:solidFill>
                      <a:schemeClr val="bg2"/>
                    </a:solidFill>
                  </a:tcPr>
                </a:tc>
                <a:tc>
                  <a:txBody>
                    <a:bodyPr/>
                    <a:lstStyle/>
                    <a:p>
                      <a:pPr algn="ctr"/>
                      <a:r>
                        <a:rPr lang="en-US"/>
                        <a:t>T</a:t>
                      </a:r>
                      <a:endParaRPr lang="en-US"/>
                    </a:p>
                  </a:txBody>
                  <a:tcPr>
                    <a:solidFill>
                      <a:schemeClr val="bg2"/>
                    </a:solidFill>
                  </a:tcPr>
                </a:tc>
                <a:tc>
                  <a:txBody>
                    <a:bodyPr/>
                    <a:lstStyle/>
                    <a:p>
                      <a:pPr algn="ctr"/>
                      <a:r>
                        <a:rPr lang="en-US"/>
                        <a:t>-</a:t>
                      </a:r>
                      <a:endParaRPr lang="en-US"/>
                    </a:p>
                  </a:txBody>
                  <a:tcPr>
                    <a:solidFill>
                      <a:schemeClr val="bg2"/>
                    </a:solidFill>
                  </a:tcPr>
                </a:tc>
                <a:tc>
                  <a:txBody>
                    <a:bodyPr/>
                    <a:lstStyle/>
                    <a:p>
                      <a:pPr algn="ctr"/>
                      <a:r>
                        <a:rPr lang="en-US"/>
                        <a:t>F</a:t>
                      </a:r>
                      <a:endParaRPr lang="en-US"/>
                    </a:p>
                  </a:txBody>
                  <a:tcPr>
                    <a:solidFill>
                      <a:schemeClr val="bg2"/>
                    </a:solidFill>
                  </a:tcPr>
                </a:tc>
                <a:tc>
                  <a:txBody>
                    <a:bodyPr/>
                    <a:lstStyle/>
                    <a:p>
                      <a:pPr algn="ctr"/>
                      <a:r>
                        <a:rPr lang="en-US"/>
                        <a:t>T</a:t>
                      </a:r>
                      <a:endParaRPr lang="en-US"/>
                    </a:p>
                  </a:txBody>
                  <a:tcPr>
                    <a:solidFill>
                      <a:schemeClr val="bg2"/>
                    </a:solidFill>
                  </a:tcPr>
                </a:tc>
              </a:tr>
              <a:tr h="370840">
                <a:tc>
                  <a:txBody>
                    <a:bodyPr/>
                    <a:lstStyle/>
                    <a:p>
                      <a:r>
                        <a:rPr lang="en-US"/>
                        <a:t>Action 1</a:t>
                      </a:r>
                      <a:endParaRPr lang="en-US"/>
                    </a:p>
                  </a:txBody>
                  <a:tcPr>
                    <a:solidFill>
                      <a:schemeClr val="bg2">
                        <a:lumMod val="75000"/>
                      </a:schemeClr>
                    </a:solidFill>
                  </a:tcPr>
                </a:tc>
                <a:tc>
                  <a:txBody>
                    <a:bodyPr/>
                    <a:lstStyle/>
                    <a:p>
                      <a:pPr algn="ctr"/>
                      <a:r>
                        <a:rPr lang="en-US"/>
                        <a:t>Y</a:t>
                      </a:r>
                      <a:endParaRPr lang="en-US"/>
                    </a:p>
                  </a:txBody>
                  <a:tcPr>
                    <a:solidFill>
                      <a:schemeClr val="bg2">
                        <a:lumMod val="75000"/>
                      </a:schemeClr>
                    </a:solidFill>
                  </a:tcPr>
                </a:tc>
                <a:tc>
                  <a:txBody>
                    <a:bodyPr/>
                    <a:lstStyle/>
                    <a:p>
                      <a:pPr algn="ctr"/>
                      <a:r>
                        <a:rPr lang="en-US"/>
                        <a:t>N</a:t>
                      </a:r>
                      <a:endParaRPr lang="en-US"/>
                    </a:p>
                  </a:txBody>
                  <a:tcPr>
                    <a:solidFill>
                      <a:schemeClr val="bg2">
                        <a:lumMod val="75000"/>
                      </a:schemeClr>
                    </a:solidFill>
                  </a:tcPr>
                </a:tc>
                <a:tc>
                  <a:txBody>
                    <a:bodyPr/>
                    <a:lstStyle/>
                    <a:p>
                      <a:pPr algn="ctr"/>
                      <a:r>
                        <a:rPr lang="en-US"/>
                        <a:t>N</a:t>
                      </a:r>
                      <a:endParaRPr lang="en-US"/>
                    </a:p>
                  </a:txBody>
                  <a:tcPr>
                    <a:solidFill>
                      <a:schemeClr val="bg2">
                        <a:lumMod val="75000"/>
                      </a:schemeClr>
                    </a:solidFill>
                  </a:tcPr>
                </a:tc>
                <a:tc>
                  <a:txBody>
                    <a:bodyPr/>
                    <a:lstStyle/>
                    <a:p>
                      <a:pPr algn="ctr"/>
                      <a:r>
                        <a:rPr lang="en-US"/>
                        <a:t>N</a:t>
                      </a:r>
                      <a:endParaRPr lang="en-US"/>
                    </a:p>
                  </a:txBody>
                  <a:tcPr>
                    <a:solidFill>
                      <a:schemeClr val="bg2">
                        <a:lumMod val="75000"/>
                      </a:schemeClr>
                    </a:solidFill>
                  </a:tcPr>
                </a:tc>
              </a:tr>
              <a:tr h="370840">
                <a:tc>
                  <a:txBody>
                    <a:bodyPr/>
                    <a:lstStyle/>
                    <a:p>
                      <a:r>
                        <a:rPr lang="en-US"/>
                        <a:t>Action 2</a:t>
                      </a:r>
                      <a:endParaRPr lang="en-US"/>
                    </a:p>
                  </a:txBody>
                  <a:tcPr>
                    <a:solidFill>
                      <a:schemeClr val="bg2">
                        <a:lumMod val="75000"/>
                      </a:schemeClr>
                    </a:solidFill>
                  </a:tcPr>
                </a:tc>
                <a:tc>
                  <a:txBody>
                    <a:bodyPr/>
                    <a:lstStyle/>
                    <a:p>
                      <a:pPr algn="ctr"/>
                      <a:r>
                        <a:rPr lang="en-US"/>
                        <a:t>N</a:t>
                      </a:r>
                      <a:endParaRPr lang="en-US"/>
                    </a:p>
                  </a:txBody>
                  <a:tcPr>
                    <a:solidFill>
                      <a:schemeClr val="bg2">
                        <a:lumMod val="75000"/>
                      </a:schemeClr>
                    </a:solidFill>
                  </a:tcPr>
                </a:tc>
                <a:tc>
                  <a:txBody>
                    <a:bodyPr/>
                    <a:lstStyle/>
                    <a:p>
                      <a:pPr algn="ctr"/>
                      <a:r>
                        <a:rPr lang="en-US"/>
                        <a:t>Y</a:t>
                      </a:r>
                      <a:endParaRPr lang="en-US"/>
                    </a:p>
                  </a:txBody>
                  <a:tcPr>
                    <a:solidFill>
                      <a:schemeClr val="bg2">
                        <a:lumMod val="75000"/>
                      </a:schemeClr>
                    </a:solidFill>
                  </a:tcPr>
                </a:tc>
                <a:tc>
                  <a:txBody>
                    <a:bodyPr/>
                    <a:lstStyle/>
                    <a:p>
                      <a:pPr algn="ctr"/>
                      <a:r>
                        <a:rPr lang="en-US"/>
                        <a:t>Y</a:t>
                      </a:r>
                      <a:endParaRPr lang="en-US"/>
                    </a:p>
                  </a:txBody>
                  <a:tcPr>
                    <a:solidFill>
                      <a:schemeClr val="bg2">
                        <a:lumMod val="75000"/>
                      </a:schemeClr>
                    </a:solidFill>
                  </a:tcPr>
                </a:tc>
                <a:tc>
                  <a:txBody>
                    <a:bodyPr/>
                    <a:lstStyle/>
                    <a:p>
                      <a:pPr algn="ctr"/>
                      <a:r>
                        <a:rPr lang="en-US" dirty="0"/>
                        <a:t>N</a:t>
                      </a:r>
                      <a:endParaRPr lang="en-US" dirty="0"/>
                    </a:p>
                  </a:txBody>
                  <a:tcPr>
                    <a:solidFill>
                      <a:schemeClr val="bg2">
                        <a:lumMod val="75000"/>
                      </a:schemeClr>
                    </a:solidFill>
                  </a:tcPr>
                </a:tc>
              </a:tr>
            </a:tbl>
          </a:graphicData>
        </a:graphic>
      </p:graphicFrame>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Why test techniques?</a:t>
            </a:r>
            <a:endParaRPr lang="en-GB"/>
          </a:p>
        </p:txBody>
      </p:sp>
      <p:sp>
        <p:nvSpPr>
          <p:cNvPr id="76803" name="Rectangle 3"/>
          <p:cNvSpPr>
            <a:spLocks noGrp="1" noChangeArrowheads="1"/>
          </p:cNvSpPr>
          <p:nvPr>
            <p:ph type="body" idx="1"/>
          </p:nvPr>
        </p:nvSpPr>
        <p:spPr/>
        <p:txBody>
          <a:bodyPr/>
          <a:lstStyle/>
          <a:p>
            <a:r>
              <a:rPr lang="en-GB" b="1"/>
              <a:t>Exhaustive testing </a:t>
            </a:r>
            <a:r>
              <a:rPr lang="en-GB"/>
              <a:t>(use of all possible inputs and conditions) is</a:t>
            </a:r>
            <a:r>
              <a:rPr lang="en-GB" b="1"/>
              <a:t> impractical</a:t>
            </a:r>
            <a:endParaRPr lang="en-GB" b="1"/>
          </a:p>
          <a:p>
            <a:pPr lvl="1"/>
            <a:r>
              <a:rPr lang="en-GB"/>
              <a:t>must use a subset of all possible test cases</a:t>
            </a:r>
            <a:endParaRPr lang="en-GB"/>
          </a:p>
          <a:p>
            <a:pPr lvl="1"/>
            <a:r>
              <a:rPr lang="en-GB"/>
              <a:t>must have high probability of detecting faults</a:t>
            </a:r>
            <a:endParaRPr lang="en-GB"/>
          </a:p>
          <a:p>
            <a:endParaRPr lang="en-GB"/>
          </a:p>
          <a:p>
            <a:r>
              <a:rPr lang="en-GB"/>
              <a:t>Need thought processes that help to select test cases more intelligently</a:t>
            </a:r>
            <a:endParaRPr lang="en-GB"/>
          </a:p>
          <a:p>
            <a:pPr lvl="1"/>
            <a:r>
              <a:rPr lang="en-GB" b="1"/>
              <a:t>test case design techniques </a:t>
            </a:r>
            <a:r>
              <a:rPr lang="en-GB"/>
              <a:t>are such thought processes</a:t>
            </a:r>
            <a:endParaRPr lang="en-GB"/>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tables testing</a:t>
            </a:r>
            <a:endParaRPr lang="en-US" dirty="0"/>
          </a:p>
        </p:txBody>
      </p:sp>
      <p:sp>
        <p:nvSpPr>
          <p:cNvPr id="3" name="Content Placeholder 2"/>
          <p:cNvSpPr>
            <a:spLocks noGrp="1"/>
          </p:cNvSpPr>
          <p:nvPr>
            <p:ph idx="1"/>
          </p:nvPr>
        </p:nvSpPr>
        <p:spPr/>
        <p:txBody>
          <a:bodyPr>
            <a:normAutofit/>
          </a:bodyPr>
          <a:lstStyle/>
          <a:p>
            <a:r>
              <a:rPr lang="en-US" dirty="0"/>
              <a:t>Design and using decision table</a:t>
            </a:r>
            <a:endParaRPr lang="en-US" dirty="0"/>
          </a:p>
          <a:p>
            <a:pPr marL="850265" lvl="1" indent="-457200">
              <a:buFont typeface="+mj-lt"/>
              <a:buAutoNum type="arabicPeriod"/>
            </a:pPr>
            <a:r>
              <a:rPr lang="en-US" dirty="0"/>
              <a:t>identify </a:t>
            </a:r>
            <a:r>
              <a:rPr lang="en-US" b="1" dirty="0"/>
              <a:t>conditions</a:t>
            </a:r>
            <a:r>
              <a:rPr lang="en-US" dirty="0"/>
              <a:t> (which need to be combined)</a:t>
            </a:r>
            <a:endParaRPr lang="en-US" dirty="0"/>
          </a:p>
          <a:p>
            <a:pPr marL="850265" lvl="1" indent="-457200">
              <a:buFont typeface="+mj-lt"/>
              <a:buAutoNum type="arabicPeriod"/>
            </a:pPr>
            <a:r>
              <a:rPr lang="en-US" dirty="0"/>
              <a:t>put them into a </a:t>
            </a:r>
            <a:r>
              <a:rPr lang="en-US" b="1" dirty="0"/>
              <a:t>table</a:t>
            </a:r>
            <a:r>
              <a:rPr lang="en-US" dirty="0"/>
              <a:t> </a:t>
            </a:r>
            <a:endParaRPr lang="en-US" dirty="0"/>
          </a:p>
          <a:p>
            <a:pPr marL="850265" lvl="1" indent="-457200">
              <a:buFont typeface="+mj-lt"/>
              <a:buAutoNum type="arabicPeriod"/>
            </a:pPr>
            <a:r>
              <a:rPr lang="en-US" dirty="0"/>
              <a:t>identify all of the </a:t>
            </a:r>
            <a:r>
              <a:rPr lang="en-US" b="1" dirty="0"/>
              <a:t>combinations</a:t>
            </a:r>
            <a:r>
              <a:rPr lang="en-US" dirty="0"/>
              <a:t> of true and false</a:t>
            </a:r>
            <a:endParaRPr lang="en-US" dirty="0"/>
          </a:p>
          <a:p>
            <a:pPr marL="850265" lvl="1" indent="-457200">
              <a:buFont typeface="+mj-lt"/>
              <a:buAutoNum type="arabicPeriod"/>
            </a:pPr>
            <a:r>
              <a:rPr lang="en-US" dirty="0"/>
              <a:t>identify the correct </a:t>
            </a:r>
            <a:r>
              <a:rPr lang="en-US" b="1" dirty="0"/>
              <a:t>outcome</a:t>
            </a:r>
            <a:r>
              <a:rPr lang="en-US" dirty="0"/>
              <a:t> for each combination</a:t>
            </a:r>
            <a:endParaRPr lang="en-US" dirty="0"/>
          </a:p>
          <a:p>
            <a:pPr lvl="2"/>
            <a:r>
              <a:rPr lang="en-GB" dirty="0"/>
              <a:t>rationalise input combinations</a:t>
            </a:r>
            <a:endParaRPr lang="en-GB" dirty="0"/>
          </a:p>
          <a:p>
            <a:pPr lvl="3"/>
            <a:r>
              <a:rPr lang="en-GB" dirty="0"/>
              <a:t>some combinations may be impossible or not of interest</a:t>
            </a:r>
            <a:endParaRPr lang="en-GB" dirty="0"/>
          </a:p>
          <a:p>
            <a:pPr lvl="3"/>
            <a:r>
              <a:rPr lang="en-GB" dirty="0"/>
              <a:t>use a hyphen to denote “don’t care”</a:t>
            </a:r>
            <a:endParaRPr lang="en-US" dirty="0"/>
          </a:p>
          <a:p>
            <a:pPr marL="850265" lvl="1" indent="-457200">
              <a:buFont typeface="+mj-lt"/>
              <a:buAutoNum type="arabicPeriod"/>
            </a:pPr>
            <a:r>
              <a:rPr lang="en-US" dirty="0"/>
              <a:t>write </a:t>
            </a:r>
            <a:r>
              <a:rPr lang="en-US" b="1" dirty="0"/>
              <a:t>test cases </a:t>
            </a:r>
            <a:r>
              <a:rPr lang="en-US" dirty="0"/>
              <a:t>for each of the rule in the table</a:t>
            </a:r>
            <a:endParaRPr lang="en-US" dirty="0"/>
          </a:p>
          <a:p>
            <a:pPr lvl="2"/>
            <a:r>
              <a:rPr lang="en-GB" dirty="0"/>
              <a:t>each column is one test case (at least), t</a:t>
            </a:r>
            <a:r>
              <a:rPr lang="en-US" dirty="0"/>
              <a:t>he Conditions specify the </a:t>
            </a:r>
            <a:r>
              <a:rPr lang="en-US" i="1" dirty="0"/>
              <a:t>inputs</a:t>
            </a:r>
            <a:r>
              <a:rPr lang="en-US" dirty="0"/>
              <a:t> and the Actions specify the </a:t>
            </a:r>
            <a:r>
              <a:rPr lang="en-US" i="1" dirty="0"/>
              <a:t>expected results</a:t>
            </a:r>
            <a:endParaRPr lang="en-US" i="1" dirty="0"/>
          </a:p>
          <a:p>
            <a:pPr lvl="1"/>
            <a:endParaRPr lang="en-US" dirty="0"/>
          </a:p>
        </p:txBody>
      </p:sp>
      <p:graphicFrame>
        <p:nvGraphicFramePr>
          <p:cNvPr id="5" name="Table 4"/>
          <p:cNvGraphicFramePr>
            <a:graphicFrameLocks noGrp="1"/>
          </p:cNvGraphicFramePr>
          <p:nvPr/>
        </p:nvGraphicFramePr>
        <p:xfrm>
          <a:off x="6703150" y="494268"/>
          <a:ext cx="2286000" cy="1112520"/>
        </p:xfrm>
        <a:graphic>
          <a:graphicData uri="http://schemas.openxmlformats.org/drawingml/2006/table">
            <a:tbl>
              <a:tblPr firstRow="1" bandRow="1">
                <a:tableStyleId>{616DA210-FB5B-4158-B5E0-FEB733F419BA}</a:tableStyleId>
              </a:tblPr>
              <a:tblGrid>
                <a:gridCol w="457200"/>
                <a:gridCol w="457200"/>
                <a:gridCol w="457200"/>
                <a:gridCol w="457200"/>
                <a:gridCol w="457200"/>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6" name="Rectangle 5"/>
          <p:cNvSpPr/>
          <p:nvPr/>
        </p:nvSpPr>
        <p:spPr>
          <a:xfrm>
            <a:off x="6703150" y="519668"/>
            <a:ext cx="340158" cy="369332"/>
          </a:xfrm>
          <a:prstGeom prst="rect">
            <a:avLst/>
          </a:prstGeom>
        </p:spPr>
        <p:txBody>
          <a:bodyPr wrap="none">
            <a:spAutoFit/>
          </a:bodyPr>
          <a:lstStyle/>
          <a:p>
            <a:r>
              <a:rPr lang="en-US"/>
              <a:t>A</a:t>
            </a:r>
            <a:endParaRPr lang="en-US"/>
          </a:p>
        </p:txBody>
      </p:sp>
      <p:sp>
        <p:nvSpPr>
          <p:cNvPr id="7" name="Rectangle 6"/>
          <p:cNvSpPr/>
          <p:nvPr/>
        </p:nvSpPr>
        <p:spPr>
          <a:xfrm>
            <a:off x="6703150" y="912336"/>
            <a:ext cx="322524" cy="369332"/>
          </a:xfrm>
          <a:prstGeom prst="rect">
            <a:avLst/>
          </a:prstGeom>
        </p:spPr>
        <p:txBody>
          <a:bodyPr wrap="none">
            <a:spAutoFit/>
          </a:bodyPr>
          <a:lstStyle/>
          <a:p>
            <a:r>
              <a:rPr lang="en-US"/>
              <a:t>B</a:t>
            </a:r>
            <a:endParaRPr lang="en-US"/>
          </a:p>
        </p:txBody>
      </p:sp>
      <p:sp>
        <p:nvSpPr>
          <p:cNvPr id="8" name="Rectangle 7"/>
          <p:cNvSpPr/>
          <p:nvPr/>
        </p:nvSpPr>
        <p:spPr>
          <a:xfrm>
            <a:off x="6703150" y="1273629"/>
            <a:ext cx="402674" cy="369332"/>
          </a:xfrm>
          <a:prstGeom prst="rect">
            <a:avLst/>
          </a:prstGeom>
        </p:spPr>
        <p:txBody>
          <a:bodyPr wrap="none">
            <a:spAutoFit/>
          </a:bodyPr>
          <a:lstStyle/>
          <a:p>
            <a:r>
              <a:rPr lang="en-US"/>
              <a:t>R1</a:t>
            </a:r>
            <a:endParaRPr lang="en-US"/>
          </a:p>
        </p:txBody>
      </p:sp>
      <p:sp>
        <p:nvSpPr>
          <p:cNvPr id="10" name="Rectangle 9"/>
          <p:cNvSpPr/>
          <p:nvPr/>
        </p:nvSpPr>
        <p:spPr>
          <a:xfrm>
            <a:off x="7160350" y="519668"/>
            <a:ext cx="325730" cy="369332"/>
          </a:xfrm>
          <a:prstGeom prst="rect">
            <a:avLst/>
          </a:prstGeom>
        </p:spPr>
        <p:txBody>
          <a:bodyPr wrap="none">
            <a:spAutoFit/>
          </a:bodyPr>
          <a:lstStyle/>
          <a:p>
            <a:r>
              <a:rPr lang="en-US"/>
              <a:t>T</a:t>
            </a:r>
            <a:endParaRPr lang="en-US"/>
          </a:p>
        </p:txBody>
      </p:sp>
      <p:sp>
        <p:nvSpPr>
          <p:cNvPr id="11" name="Rectangle 10"/>
          <p:cNvSpPr/>
          <p:nvPr/>
        </p:nvSpPr>
        <p:spPr>
          <a:xfrm>
            <a:off x="7596620" y="519668"/>
            <a:ext cx="325730" cy="369332"/>
          </a:xfrm>
          <a:prstGeom prst="rect">
            <a:avLst/>
          </a:prstGeom>
        </p:spPr>
        <p:txBody>
          <a:bodyPr wrap="none">
            <a:spAutoFit/>
          </a:bodyPr>
          <a:lstStyle/>
          <a:p>
            <a:r>
              <a:rPr lang="en-US"/>
              <a:t>T</a:t>
            </a:r>
            <a:endParaRPr lang="en-US"/>
          </a:p>
        </p:txBody>
      </p:sp>
      <p:sp>
        <p:nvSpPr>
          <p:cNvPr id="12" name="Rectangle 11"/>
          <p:cNvSpPr/>
          <p:nvPr/>
        </p:nvSpPr>
        <p:spPr>
          <a:xfrm>
            <a:off x="7160350" y="856734"/>
            <a:ext cx="325730" cy="369332"/>
          </a:xfrm>
          <a:prstGeom prst="rect">
            <a:avLst/>
          </a:prstGeom>
        </p:spPr>
        <p:txBody>
          <a:bodyPr wrap="none">
            <a:spAutoFit/>
          </a:bodyPr>
          <a:lstStyle/>
          <a:p>
            <a:r>
              <a:rPr lang="en-US"/>
              <a:t>T</a:t>
            </a:r>
            <a:endParaRPr lang="en-US"/>
          </a:p>
        </p:txBody>
      </p:sp>
      <p:sp>
        <p:nvSpPr>
          <p:cNvPr id="13" name="Rectangle 12"/>
          <p:cNvSpPr/>
          <p:nvPr/>
        </p:nvSpPr>
        <p:spPr>
          <a:xfrm>
            <a:off x="7612650" y="856734"/>
            <a:ext cx="309700" cy="369332"/>
          </a:xfrm>
          <a:prstGeom prst="rect">
            <a:avLst/>
          </a:prstGeom>
        </p:spPr>
        <p:txBody>
          <a:bodyPr wrap="none">
            <a:spAutoFit/>
          </a:bodyPr>
          <a:lstStyle/>
          <a:p>
            <a:r>
              <a:rPr lang="en-US"/>
              <a:t>F</a:t>
            </a:r>
            <a:endParaRPr lang="en-US"/>
          </a:p>
        </p:txBody>
      </p:sp>
      <p:sp>
        <p:nvSpPr>
          <p:cNvPr id="14" name="Rectangle 13"/>
          <p:cNvSpPr/>
          <p:nvPr/>
        </p:nvSpPr>
        <p:spPr>
          <a:xfrm>
            <a:off x="8074750" y="519668"/>
            <a:ext cx="309700" cy="369332"/>
          </a:xfrm>
          <a:prstGeom prst="rect">
            <a:avLst/>
          </a:prstGeom>
        </p:spPr>
        <p:txBody>
          <a:bodyPr wrap="none">
            <a:spAutoFit/>
          </a:bodyPr>
          <a:lstStyle/>
          <a:p>
            <a:r>
              <a:rPr lang="en-US"/>
              <a:t>F</a:t>
            </a:r>
            <a:endParaRPr lang="en-US"/>
          </a:p>
        </p:txBody>
      </p:sp>
      <p:sp>
        <p:nvSpPr>
          <p:cNvPr id="15" name="Rectangle 14"/>
          <p:cNvSpPr/>
          <p:nvPr/>
        </p:nvSpPr>
        <p:spPr>
          <a:xfrm>
            <a:off x="8517500" y="519668"/>
            <a:ext cx="309700" cy="369332"/>
          </a:xfrm>
          <a:prstGeom prst="rect">
            <a:avLst/>
          </a:prstGeom>
        </p:spPr>
        <p:txBody>
          <a:bodyPr wrap="none">
            <a:spAutoFit/>
          </a:bodyPr>
          <a:lstStyle/>
          <a:p>
            <a:r>
              <a:rPr lang="en-US"/>
              <a:t>F</a:t>
            </a:r>
            <a:endParaRPr lang="en-US"/>
          </a:p>
        </p:txBody>
      </p:sp>
      <p:sp>
        <p:nvSpPr>
          <p:cNvPr id="16" name="Rectangle 15"/>
          <p:cNvSpPr/>
          <p:nvPr/>
        </p:nvSpPr>
        <p:spPr>
          <a:xfrm>
            <a:off x="8074750" y="856734"/>
            <a:ext cx="325730" cy="369332"/>
          </a:xfrm>
          <a:prstGeom prst="rect">
            <a:avLst/>
          </a:prstGeom>
        </p:spPr>
        <p:txBody>
          <a:bodyPr wrap="none">
            <a:spAutoFit/>
          </a:bodyPr>
          <a:lstStyle/>
          <a:p>
            <a:r>
              <a:rPr lang="en-US"/>
              <a:t>T</a:t>
            </a:r>
            <a:endParaRPr lang="en-US"/>
          </a:p>
        </p:txBody>
      </p:sp>
      <p:sp>
        <p:nvSpPr>
          <p:cNvPr id="17" name="Rectangle 16"/>
          <p:cNvSpPr/>
          <p:nvPr/>
        </p:nvSpPr>
        <p:spPr>
          <a:xfrm>
            <a:off x="8527050" y="856734"/>
            <a:ext cx="309700" cy="369332"/>
          </a:xfrm>
          <a:prstGeom prst="rect">
            <a:avLst/>
          </a:prstGeom>
        </p:spPr>
        <p:txBody>
          <a:bodyPr wrap="none">
            <a:spAutoFit/>
          </a:bodyPr>
          <a:lstStyle/>
          <a:p>
            <a:r>
              <a:rPr lang="en-US"/>
              <a:t>F</a:t>
            </a:r>
            <a:endParaRPr lang="en-US"/>
          </a:p>
        </p:txBody>
      </p:sp>
      <p:sp>
        <p:nvSpPr>
          <p:cNvPr id="24" name="Slide Number Placeholder 2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25" name="Rectangle 24"/>
          <p:cNvSpPr/>
          <p:nvPr/>
        </p:nvSpPr>
        <p:spPr>
          <a:xfrm>
            <a:off x="7634001" y="1230868"/>
            <a:ext cx="357790" cy="369332"/>
          </a:xfrm>
          <a:prstGeom prst="rect">
            <a:avLst/>
          </a:prstGeom>
        </p:spPr>
        <p:txBody>
          <a:bodyPr wrap="none">
            <a:spAutoFit/>
          </a:bodyPr>
          <a:lstStyle/>
          <a:p>
            <a:r>
              <a:rPr lang="en-US"/>
              <a:t>N</a:t>
            </a:r>
            <a:endParaRPr lang="en-US"/>
          </a:p>
        </p:txBody>
      </p:sp>
      <p:sp>
        <p:nvSpPr>
          <p:cNvPr id="26" name="Rectangle 25"/>
          <p:cNvSpPr/>
          <p:nvPr/>
        </p:nvSpPr>
        <p:spPr>
          <a:xfrm>
            <a:off x="8079558" y="1228804"/>
            <a:ext cx="320922" cy="369332"/>
          </a:xfrm>
          <a:prstGeom prst="rect">
            <a:avLst/>
          </a:prstGeom>
        </p:spPr>
        <p:txBody>
          <a:bodyPr wrap="none">
            <a:spAutoFit/>
          </a:bodyPr>
          <a:lstStyle/>
          <a:p>
            <a:r>
              <a:rPr lang="en-US"/>
              <a:t>Y</a:t>
            </a:r>
            <a:endParaRPr lang="en-US"/>
          </a:p>
        </p:txBody>
      </p:sp>
      <p:sp>
        <p:nvSpPr>
          <p:cNvPr id="27" name="Rectangle 26"/>
          <p:cNvSpPr/>
          <p:nvPr/>
        </p:nvSpPr>
        <p:spPr>
          <a:xfrm>
            <a:off x="8532512" y="1235154"/>
            <a:ext cx="320922" cy="369332"/>
          </a:xfrm>
          <a:prstGeom prst="rect">
            <a:avLst/>
          </a:prstGeom>
        </p:spPr>
        <p:txBody>
          <a:bodyPr wrap="none">
            <a:spAutoFit/>
          </a:bodyPr>
          <a:lstStyle/>
          <a:p>
            <a:r>
              <a:rPr lang="en-US"/>
              <a:t>Y</a:t>
            </a:r>
            <a:endParaRPr lang="en-US"/>
          </a:p>
        </p:txBody>
      </p:sp>
      <p:sp>
        <p:nvSpPr>
          <p:cNvPr id="28" name="Rectangle 27"/>
          <p:cNvSpPr/>
          <p:nvPr/>
        </p:nvSpPr>
        <p:spPr>
          <a:xfrm>
            <a:off x="7238830" y="1230868"/>
            <a:ext cx="357790" cy="369332"/>
          </a:xfrm>
          <a:prstGeom prst="rect">
            <a:avLst/>
          </a:prstGeom>
        </p:spPr>
        <p:txBody>
          <a:bodyPr wrap="none">
            <a:spAutoFit/>
          </a:bodyPr>
          <a:lstStyle/>
          <a:p>
            <a:r>
              <a:rPr lang="en-US"/>
              <a:t>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Decision tables testing example 1</a:t>
            </a:r>
            <a:endParaRPr lang="en-US" dirty="0"/>
          </a:p>
        </p:txBody>
      </p:sp>
      <p:sp>
        <p:nvSpPr>
          <p:cNvPr id="3" name="Content Placeholder 2"/>
          <p:cNvSpPr>
            <a:spLocks noGrp="1"/>
          </p:cNvSpPr>
          <p:nvPr>
            <p:ph idx="1"/>
          </p:nvPr>
        </p:nvSpPr>
        <p:spPr/>
        <p:txBody>
          <a:bodyPr/>
          <a:lstStyle/>
          <a:p>
            <a:r>
              <a:rPr lang="en-US" dirty="0"/>
              <a:t>Car rental example: </a:t>
            </a:r>
            <a:endParaRPr lang="en-US" dirty="0"/>
          </a:p>
          <a:p>
            <a:pPr lvl="1"/>
            <a:r>
              <a:rPr lang="en-US" dirty="0"/>
              <a:t>The specification says: If Age is over 23 and the person has a clean driving record, supply rental car, else reject.</a:t>
            </a:r>
            <a:endParaRPr lang="en-US" dirty="0"/>
          </a:p>
          <a:p>
            <a:endParaRPr lang="en-US"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8" name="Table 7"/>
          <p:cNvGraphicFramePr>
            <a:graphicFrameLocks noGrp="1"/>
          </p:cNvGraphicFramePr>
          <p:nvPr/>
        </p:nvGraphicFramePr>
        <p:xfrm>
          <a:off x="685800" y="2514600"/>
          <a:ext cx="7938026" cy="2036826"/>
        </p:xfrm>
        <a:graphic>
          <a:graphicData uri="http://schemas.openxmlformats.org/drawingml/2006/table">
            <a:tbl>
              <a:tblPr firstRow="1" firstCol="1" bandRow="1">
                <a:tableStyleId>{5C22544A-7EE6-4342-B048-85BDC9FD1C3A}</a:tableStyleId>
              </a:tblPr>
              <a:tblGrid>
                <a:gridCol w="3183146"/>
                <a:gridCol w="1188720"/>
                <a:gridCol w="1188720"/>
                <a:gridCol w="1188720"/>
                <a:gridCol w="1188720"/>
              </a:tblGrid>
              <a:tr h="0">
                <a:tc>
                  <a:txBody>
                    <a:bodyPr/>
                    <a:lstStyle/>
                    <a:p>
                      <a:pPr marL="0" indent="116205" algn="l">
                        <a:lnSpc>
                          <a:spcPct val="120000"/>
                        </a:lnSpc>
                        <a:spcBef>
                          <a:spcPts val="600"/>
                        </a:spcBef>
                        <a:spcAft>
                          <a:spcPts val="0"/>
                        </a:spcAft>
                      </a:pPr>
                      <a:r>
                        <a:rPr lang="en-US" sz="2000">
                          <a:effectLst/>
                          <a:latin typeface="+mj-lt"/>
                        </a:rPr>
                        <a:t>Conditions/Input</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Rule 1</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Rule 2</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Rule 3</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Rule 4</a:t>
                      </a:r>
                      <a:endParaRPr lang="en-US" sz="2000">
                        <a:effectLst/>
                        <a:latin typeface="+mj-lt"/>
                        <a:ea typeface="Times New Roman" panose="02020603050405020304"/>
                      </a:endParaRPr>
                    </a:p>
                  </a:txBody>
                  <a:tcPr marL="0" marR="0" marT="0" marB="0" anchor="b"/>
                </a:tc>
              </a:tr>
              <a:tr h="0">
                <a:tc>
                  <a:txBody>
                    <a:bodyPr/>
                    <a:lstStyle/>
                    <a:p>
                      <a:pPr indent="457200" algn="l">
                        <a:lnSpc>
                          <a:spcPct val="120000"/>
                        </a:lnSpc>
                        <a:spcBef>
                          <a:spcPts val="600"/>
                        </a:spcBef>
                        <a:spcAft>
                          <a:spcPts val="0"/>
                        </a:spcAft>
                      </a:pPr>
                      <a:r>
                        <a:rPr lang="en-US" sz="2000">
                          <a:effectLst/>
                          <a:latin typeface="+mj-lt"/>
                        </a:rPr>
                        <a:t>Age &gt; 23</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T</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T</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F</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F</a:t>
                      </a:r>
                      <a:endParaRPr lang="en-US" sz="2000">
                        <a:effectLst/>
                        <a:latin typeface="+mj-lt"/>
                        <a:ea typeface="Times New Roman" panose="02020603050405020304"/>
                      </a:endParaRPr>
                    </a:p>
                  </a:txBody>
                  <a:tcPr marL="0" marR="0" marT="0" marB="0" anchor="b"/>
                </a:tc>
              </a:tr>
              <a:tr h="0">
                <a:tc>
                  <a:txBody>
                    <a:bodyPr/>
                    <a:lstStyle/>
                    <a:p>
                      <a:pPr indent="457200" algn="l">
                        <a:lnSpc>
                          <a:spcPct val="120000"/>
                        </a:lnSpc>
                        <a:spcBef>
                          <a:spcPts val="600"/>
                        </a:spcBef>
                        <a:spcAft>
                          <a:spcPts val="0"/>
                        </a:spcAft>
                      </a:pPr>
                      <a:r>
                        <a:rPr lang="en-US" sz="2000">
                          <a:effectLst/>
                          <a:latin typeface="+mj-lt"/>
                        </a:rPr>
                        <a:t>Clean driving record</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T</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F</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T</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F</a:t>
                      </a:r>
                      <a:endParaRPr lang="en-US" sz="2000">
                        <a:effectLst/>
                        <a:latin typeface="+mj-lt"/>
                        <a:ea typeface="Times New Roman" panose="02020603050405020304"/>
                      </a:endParaRPr>
                    </a:p>
                  </a:txBody>
                  <a:tcPr marL="0" marR="0" marT="0" marB="0" anchor="b"/>
                </a:tc>
              </a:tr>
              <a:tr h="0">
                <a:tc>
                  <a:txBody>
                    <a:bodyPr/>
                    <a:lstStyle/>
                    <a:p>
                      <a:pPr algn="l">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r>
              <a:tr h="0">
                <a:tc>
                  <a:txBody>
                    <a:bodyPr/>
                    <a:lstStyle/>
                    <a:p>
                      <a:pPr marL="0" indent="116205" algn="l">
                        <a:lnSpc>
                          <a:spcPct val="120000"/>
                        </a:lnSpc>
                        <a:spcBef>
                          <a:spcPts val="600"/>
                        </a:spcBef>
                        <a:spcAft>
                          <a:spcPts val="0"/>
                        </a:spcAft>
                      </a:pPr>
                      <a:r>
                        <a:rPr lang="en-US" sz="2000">
                          <a:effectLst/>
                          <a:latin typeface="+mj-lt"/>
                        </a:rPr>
                        <a:t>Action/Output</a:t>
                      </a:r>
                      <a:endParaRPr lang="en-US" sz="2000">
                        <a:effectLst/>
                        <a:latin typeface="+mj-lt"/>
                        <a:ea typeface="Times New Roman" panose="02020603050405020304"/>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r>
              <a:tr h="0">
                <a:tc>
                  <a:txBody>
                    <a:bodyPr/>
                    <a:lstStyle/>
                    <a:p>
                      <a:pPr indent="457200" algn="l">
                        <a:lnSpc>
                          <a:spcPct val="120000"/>
                        </a:lnSpc>
                        <a:spcBef>
                          <a:spcPts val="600"/>
                        </a:spcBef>
                        <a:spcAft>
                          <a:spcPts val="0"/>
                        </a:spcAft>
                      </a:pPr>
                      <a:r>
                        <a:rPr lang="en-US" sz="2000">
                          <a:effectLst/>
                          <a:latin typeface="+mj-lt"/>
                        </a:rPr>
                        <a:t>Supply rental car</a:t>
                      </a:r>
                      <a:endParaRPr lang="en-US" sz="2000">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solidFill>
                            <a:srgbClr val="FF0000"/>
                          </a:solidFill>
                          <a:effectLst/>
                          <a:latin typeface="+mj-lt"/>
                        </a:rPr>
                        <a:t>Y</a:t>
                      </a:r>
                      <a:endParaRPr lang="en-US" sz="2000">
                        <a:solidFill>
                          <a:srgbClr val="FF0000"/>
                        </a:solidFill>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solidFill>
                            <a:srgbClr val="FF0000"/>
                          </a:solidFill>
                          <a:effectLst/>
                          <a:latin typeface="+mj-lt"/>
                        </a:rPr>
                        <a:t>N</a:t>
                      </a:r>
                      <a:endParaRPr lang="en-US" sz="2000">
                        <a:solidFill>
                          <a:srgbClr val="FF0000"/>
                        </a:solidFill>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solidFill>
                            <a:srgbClr val="FF0000"/>
                          </a:solidFill>
                          <a:effectLst/>
                          <a:latin typeface="+mj-lt"/>
                        </a:rPr>
                        <a:t>N</a:t>
                      </a:r>
                      <a:endParaRPr lang="en-US" sz="2000">
                        <a:solidFill>
                          <a:srgbClr val="FF0000"/>
                        </a:solidFill>
                        <a:effectLst/>
                        <a:latin typeface="+mj-lt"/>
                        <a:ea typeface="Times New Roman" panose="02020603050405020304"/>
                      </a:endParaRPr>
                    </a:p>
                  </a:txBody>
                  <a:tcPr marL="0" marR="0" marT="0" marB="0" anchor="b"/>
                </a:tc>
                <a:tc>
                  <a:txBody>
                    <a:bodyPr/>
                    <a:lstStyle/>
                    <a:p>
                      <a:pPr marL="0" indent="0" algn="ctr">
                        <a:lnSpc>
                          <a:spcPct val="120000"/>
                        </a:lnSpc>
                        <a:spcBef>
                          <a:spcPts val="600"/>
                        </a:spcBef>
                        <a:spcAft>
                          <a:spcPts val="0"/>
                        </a:spcAft>
                      </a:pPr>
                      <a:r>
                        <a:rPr lang="en-US" sz="2000">
                          <a:solidFill>
                            <a:srgbClr val="FF0000"/>
                          </a:solidFill>
                          <a:effectLst/>
                          <a:latin typeface="+mj-lt"/>
                        </a:rPr>
                        <a:t>N</a:t>
                      </a:r>
                      <a:endParaRPr lang="en-US" sz="2000">
                        <a:solidFill>
                          <a:srgbClr val="FF0000"/>
                        </a:solidFill>
                        <a:effectLst/>
                        <a:latin typeface="+mj-lt"/>
                        <a:ea typeface="Times New Roman" panose="02020603050405020304"/>
                      </a:endParaRPr>
                    </a:p>
                  </a:txBody>
                  <a:tcPr marL="0" marR="0" marT="0" marB="0" anchor="b"/>
                </a:tc>
              </a:tr>
            </a:tbl>
          </a:graphicData>
        </a:graphic>
      </p:graphicFrame>
      <p:graphicFrame>
        <p:nvGraphicFramePr>
          <p:cNvPr id="2" name="Table 1"/>
          <p:cNvGraphicFramePr>
            <a:graphicFrameLocks noGrp="1"/>
          </p:cNvGraphicFramePr>
          <p:nvPr/>
        </p:nvGraphicFramePr>
        <p:xfrm>
          <a:off x="685800" y="4800600"/>
          <a:ext cx="7772400" cy="2123440"/>
        </p:xfrm>
        <a:graphic>
          <a:graphicData uri="http://schemas.openxmlformats.org/drawingml/2006/table">
            <a:tbl>
              <a:tblPr firstRow="1" bandRow="1">
                <a:tableStyleId>{5C22544A-7EE6-4342-B048-85BDC9FD1C3A}</a:tableStyleId>
              </a:tblPr>
              <a:tblGrid>
                <a:gridCol w="506896"/>
                <a:gridCol w="5208104"/>
                <a:gridCol w="2057400"/>
              </a:tblGrid>
              <a:tr h="370840">
                <a:tc>
                  <a:txBody>
                    <a:bodyPr/>
                    <a:lstStyle/>
                    <a:p>
                      <a:r>
                        <a:rPr lang="en-US"/>
                        <a:t>#</a:t>
                      </a:r>
                      <a:endParaRPr lang="en-US"/>
                    </a:p>
                  </a:txBody>
                  <a:tcPr/>
                </a:tc>
                <a:tc>
                  <a:txBody>
                    <a:bodyPr/>
                    <a:lstStyle/>
                    <a:p>
                      <a:r>
                        <a:rPr lang="en-US"/>
                        <a:t>Test case description</a:t>
                      </a:r>
                      <a:endParaRPr lang="en-US"/>
                    </a:p>
                  </a:txBody>
                  <a:tcPr/>
                </a:tc>
                <a:tc>
                  <a:txBody>
                    <a:bodyPr/>
                    <a:lstStyle/>
                    <a:p>
                      <a:r>
                        <a:rPr lang="en-US"/>
                        <a:t>Expected result</a:t>
                      </a:r>
                      <a:endParaRPr lang="en-US"/>
                    </a:p>
                  </a:txBody>
                  <a:tcPr/>
                </a:tc>
              </a:tr>
              <a:tr h="370840">
                <a:tc>
                  <a:txBody>
                    <a:bodyPr/>
                    <a:lstStyle/>
                    <a:p>
                      <a:r>
                        <a:rPr lang="en-US"/>
                        <a:t>1</a:t>
                      </a:r>
                      <a:endParaRPr lang="en-US"/>
                    </a:p>
                  </a:txBody>
                  <a:tcPr/>
                </a:tc>
                <a:tc>
                  <a:txBody>
                    <a:bodyPr/>
                    <a:lstStyle/>
                    <a:p>
                      <a:r>
                        <a:rPr lang="en-US" dirty="0"/>
                        <a:t>Mr. A 30 years</a:t>
                      </a:r>
                      <a:r>
                        <a:rPr lang="en-US" baseline="0" dirty="0"/>
                        <a:t> old, having clean driving record</a:t>
                      </a:r>
                      <a:endParaRPr lang="en-US" dirty="0"/>
                    </a:p>
                  </a:txBody>
                  <a:tcPr/>
                </a:tc>
                <a:tc>
                  <a:txBody>
                    <a:bodyPr/>
                    <a:lstStyle/>
                    <a:p>
                      <a:r>
                        <a:rPr lang="en-US"/>
                        <a:t>Allow</a:t>
                      </a:r>
                      <a:r>
                        <a:rPr lang="en-US" baseline="0"/>
                        <a:t> to </a:t>
                      </a:r>
                      <a:r>
                        <a:rPr lang="en-US"/>
                        <a:t>rent car</a:t>
                      </a:r>
                      <a:endParaRPr lang="en-US"/>
                    </a:p>
                  </a:txBody>
                  <a:tcPr/>
                </a:tc>
              </a:tr>
              <a:tr h="370840">
                <a:tc>
                  <a:txBody>
                    <a:bodyPr/>
                    <a:lstStyle/>
                    <a:p>
                      <a:r>
                        <a:rPr lang="en-US"/>
                        <a:t>2</a:t>
                      </a:r>
                      <a:endParaRPr lang="en-US"/>
                    </a:p>
                  </a:txBody>
                  <a:tcPr/>
                </a:tc>
                <a:tc>
                  <a:txBody>
                    <a:bodyPr/>
                    <a:lstStyle/>
                    <a:p>
                      <a:r>
                        <a:rPr lang="en-US"/>
                        <a:t>Mr.</a:t>
                      </a:r>
                      <a:r>
                        <a:rPr lang="en-US" baseline="0"/>
                        <a:t> B 30 years old, not having clean driving record</a:t>
                      </a:r>
                      <a:endParaRPr lang="en-US"/>
                    </a:p>
                  </a:txBody>
                  <a:tcPr/>
                </a:tc>
                <a:tc>
                  <a:txBody>
                    <a:bodyPr/>
                    <a:lstStyle/>
                    <a:p>
                      <a:r>
                        <a:rPr lang="en-US"/>
                        <a:t>Not allow</a:t>
                      </a:r>
                      <a:r>
                        <a:rPr lang="en-US" baseline="0"/>
                        <a:t> to </a:t>
                      </a:r>
                      <a:r>
                        <a:rPr lang="en-US"/>
                        <a:t>rent car</a:t>
                      </a:r>
                      <a:endParaRPr lang="en-US"/>
                    </a:p>
                  </a:txBody>
                  <a:tcPr/>
                </a:tc>
              </a:tr>
              <a:tr h="370840">
                <a:tc>
                  <a:txBody>
                    <a:bodyPr/>
                    <a:lstStyle/>
                    <a:p>
                      <a:r>
                        <a:rPr lang="en-US"/>
                        <a:t>3</a:t>
                      </a:r>
                      <a:endParaRPr lang="en-US"/>
                    </a:p>
                  </a:txBody>
                  <a:tcPr/>
                </a:tc>
                <a:tc>
                  <a:txBody>
                    <a:bodyPr/>
                    <a:lstStyle/>
                    <a:p>
                      <a:r>
                        <a:rPr lang="en-US"/>
                        <a:t>...</a:t>
                      </a:r>
                      <a:endParaRPr lang="en-US"/>
                    </a:p>
                  </a:txBody>
                  <a:tcPr/>
                </a:tc>
                <a:tc>
                  <a:txBody>
                    <a:bodyPr/>
                    <a:lstStyle/>
                    <a:p>
                      <a:r>
                        <a:rPr lang="en-US"/>
                        <a:t>...</a:t>
                      </a:r>
                      <a:endParaRPr lang="en-US"/>
                    </a:p>
                  </a:txBody>
                  <a:tcPr/>
                </a:tc>
              </a:tr>
              <a:tr h="370840">
                <a:tc>
                  <a:txBody>
                    <a:bodyPr/>
                    <a:lstStyle/>
                    <a:p>
                      <a:r>
                        <a:rPr lang="en-US"/>
                        <a:t>4</a:t>
                      </a:r>
                      <a:endParaRPr lang="en-US"/>
                    </a:p>
                  </a:txBody>
                  <a:tcPr/>
                </a:tc>
                <a:tc>
                  <a:txBody>
                    <a:bodyPr/>
                    <a:lstStyle/>
                    <a:p>
                      <a:r>
                        <a:rPr lang="en-US"/>
                        <a:t>...</a:t>
                      </a:r>
                      <a:endParaRPr lang="en-US"/>
                    </a:p>
                  </a:txBody>
                  <a:tcPr/>
                </a:tc>
                <a:tc>
                  <a:txBody>
                    <a:bodyPr/>
                    <a:lstStyle/>
                    <a:p>
                      <a:r>
                        <a:rPr lang="en-US" dirty="0"/>
                        <a:t>...</a:t>
                      </a:r>
                      <a:endParaRPr lang="en-US" dirty="0"/>
                    </a:p>
                  </a:txBody>
                  <a:tcPr/>
                </a:tc>
              </a:tr>
            </a:tbl>
          </a:graphicData>
        </a:graphic>
      </p:graphicFrame>
      <p:sp>
        <p:nvSpPr>
          <p:cNvPr id="5" name="Rectangle 4"/>
          <p:cNvSpPr/>
          <p:nvPr/>
        </p:nvSpPr>
        <p:spPr>
          <a:xfrm>
            <a:off x="3886200" y="2893289"/>
            <a:ext cx="4724400" cy="9268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86200" y="4191000"/>
            <a:ext cx="472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tables testing example 2</a:t>
            </a:r>
            <a:endParaRPr lang="en-US"/>
          </a:p>
        </p:txBody>
      </p:sp>
      <p:sp>
        <p:nvSpPr>
          <p:cNvPr id="3" name="Content Placeholder 2"/>
          <p:cNvSpPr>
            <a:spLocks noGrp="1"/>
          </p:cNvSpPr>
          <p:nvPr>
            <p:ph idx="1"/>
          </p:nvPr>
        </p:nvSpPr>
        <p:spPr/>
        <p:txBody>
          <a:bodyPr/>
          <a:lstStyle/>
          <a:p>
            <a:pPr marL="0" indent="0">
              <a:buNone/>
            </a:pPr>
            <a:r>
              <a:rPr lang="en-US"/>
              <a:t>Credit card worked example.</a:t>
            </a:r>
            <a:endParaRPr lang="en-US"/>
          </a:p>
          <a:p>
            <a:pPr marL="6350" indent="0">
              <a:buNone/>
            </a:pPr>
            <a:r>
              <a:rPr lang="en-US"/>
              <a:t>If you are a </a:t>
            </a:r>
            <a:r>
              <a:rPr lang="en-US" b="1"/>
              <a:t>new customer </a:t>
            </a:r>
            <a:r>
              <a:rPr lang="en-US"/>
              <a:t>opening a credit card account, you will get a 15% discount on all your purchases today. </a:t>
            </a:r>
            <a:endParaRPr lang="en-US"/>
          </a:p>
          <a:p>
            <a:pPr marL="6350" indent="0">
              <a:buNone/>
            </a:pPr>
            <a:r>
              <a:rPr lang="en-US"/>
              <a:t>If you are an </a:t>
            </a:r>
            <a:r>
              <a:rPr lang="en-US" b="1"/>
              <a:t>existing customer</a:t>
            </a:r>
            <a:r>
              <a:rPr lang="en-US"/>
              <a:t> and you hold a </a:t>
            </a:r>
            <a:r>
              <a:rPr lang="en-US" b="1"/>
              <a:t>loyalty card</a:t>
            </a:r>
            <a:r>
              <a:rPr lang="en-US"/>
              <a:t>, you get a 10% discount. </a:t>
            </a:r>
            <a:endParaRPr lang="en-US"/>
          </a:p>
          <a:p>
            <a:pPr marL="6350" indent="0">
              <a:buNone/>
            </a:pPr>
            <a:r>
              <a:rPr lang="en-US"/>
              <a:t>If you have a </a:t>
            </a:r>
            <a:r>
              <a:rPr lang="en-US" b="1"/>
              <a:t>coupon</a:t>
            </a:r>
            <a:r>
              <a:rPr lang="en-US"/>
              <a:t>, you can get 20% off today (but it can't be used with the 'new customer' discount). </a:t>
            </a:r>
            <a:endParaRPr lang="en-US"/>
          </a:p>
          <a:p>
            <a:pPr marL="6350" indent="0">
              <a:buNone/>
            </a:pPr>
            <a:r>
              <a:rPr lang="en-US"/>
              <a:t>Discount amounts are added, if applicable.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tables testing example 2</a:t>
            </a:r>
            <a:endParaRPr lang="en-US" dirty="0"/>
          </a:p>
        </p:txBody>
      </p:sp>
      <p:graphicFrame>
        <p:nvGraphicFramePr>
          <p:cNvPr id="4" name="Content Placeholder 3"/>
          <p:cNvGraphicFramePr>
            <a:graphicFrameLocks noGrp="1"/>
          </p:cNvGraphicFramePr>
          <p:nvPr>
            <p:ph idx="1"/>
          </p:nvPr>
        </p:nvGraphicFramePr>
        <p:xfrm>
          <a:off x="304798" y="2133600"/>
          <a:ext cx="8473442" cy="2377440"/>
        </p:xfrm>
        <a:graphic>
          <a:graphicData uri="http://schemas.openxmlformats.org/drawingml/2006/table">
            <a:tbl>
              <a:tblPr firstRow="1" bandRow="1">
                <a:tableStyleId>{0660B408-B3CF-4A94-85FC-2B1E0A45F4A2}</a:tableStyleId>
              </a:tblPr>
              <a:tblGrid>
                <a:gridCol w="2514098"/>
                <a:gridCol w="744918"/>
                <a:gridCol w="744918"/>
                <a:gridCol w="744918"/>
                <a:gridCol w="744918"/>
                <a:gridCol w="744918"/>
                <a:gridCol w="744918"/>
                <a:gridCol w="744918"/>
                <a:gridCol w="744918"/>
              </a:tblGrid>
              <a:tr h="457200">
                <a:tc>
                  <a:txBody>
                    <a:bodyPr/>
                    <a:lstStyle/>
                    <a:p>
                      <a:r>
                        <a:rPr lang="en-US" sz="2000"/>
                        <a:t>Conditions</a:t>
                      </a:r>
                      <a:endParaRPr lang="en-US" sz="2000">
                        <a:latin typeface="+mj-lt"/>
                      </a:endParaRPr>
                    </a:p>
                  </a:txBody>
                  <a:tcPr/>
                </a:tc>
                <a:tc>
                  <a:txBody>
                    <a:bodyPr/>
                    <a:lstStyle/>
                    <a:p>
                      <a:pPr algn="ctr"/>
                      <a:r>
                        <a:rPr lang="en-US" sz="2000"/>
                        <a:t>R</a:t>
                      </a:r>
                      <a:r>
                        <a:rPr lang="en-US" sz="2000" baseline="0"/>
                        <a:t>1</a:t>
                      </a:r>
                      <a:endParaRPr lang="en-US" sz="20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000"/>
                        <a:t>R</a:t>
                      </a:r>
                      <a:r>
                        <a:rPr lang="en-US" sz="2000" baseline="0"/>
                        <a:t>2</a:t>
                      </a:r>
                      <a:endParaRPr lang="en-US" sz="2000">
                        <a:latin typeface="+mj-lt"/>
                      </a:endParaRPr>
                    </a:p>
                  </a:txBody>
                  <a:tcPr/>
                </a:tc>
                <a:tc>
                  <a:txBody>
                    <a:bodyPr/>
                    <a:lstStyle/>
                    <a:p>
                      <a:pPr algn="ctr"/>
                      <a:r>
                        <a:rPr lang="en-US" sz="2000"/>
                        <a:t>R</a:t>
                      </a:r>
                      <a:r>
                        <a:rPr lang="en-US" sz="2000" baseline="0"/>
                        <a:t>3</a:t>
                      </a:r>
                      <a:endParaRPr lang="en-US" sz="2000">
                        <a:latin typeface="+mj-lt"/>
                      </a:endParaRPr>
                    </a:p>
                  </a:txBody>
                  <a:tcPr/>
                </a:tc>
                <a:tc>
                  <a:txBody>
                    <a:bodyPr/>
                    <a:lstStyle/>
                    <a:p>
                      <a:pPr algn="ctr"/>
                      <a:r>
                        <a:rPr lang="en-US" sz="2000"/>
                        <a:t>R4</a:t>
                      </a:r>
                      <a:endParaRPr lang="en-US" sz="2000">
                        <a:latin typeface="+mj-lt"/>
                      </a:endParaRPr>
                    </a:p>
                  </a:txBody>
                  <a:tcPr/>
                </a:tc>
                <a:tc>
                  <a:txBody>
                    <a:bodyPr/>
                    <a:lstStyle/>
                    <a:p>
                      <a:pPr algn="ctr"/>
                      <a:r>
                        <a:rPr lang="en-US" sz="2000"/>
                        <a:t>R5</a:t>
                      </a:r>
                      <a:endParaRPr lang="en-US" sz="2000">
                        <a:latin typeface="+mj-lt"/>
                      </a:endParaRPr>
                    </a:p>
                  </a:txBody>
                  <a:tcPr/>
                </a:tc>
                <a:tc>
                  <a:txBody>
                    <a:bodyPr/>
                    <a:lstStyle/>
                    <a:p>
                      <a:pPr algn="ctr"/>
                      <a:r>
                        <a:rPr lang="en-US" sz="2000"/>
                        <a:t>R6</a:t>
                      </a:r>
                      <a:endParaRPr lang="en-US" sz="2000">
                        <a:latin typeface="+mj-lt"/>
                      </a:endParaRPr>
                    </a:p>
                  </a:txBody>
                  <a:tcPr/>
                </a:tc>
                <a:tc>
                  <a:txBody>
                    <a:bodyPr/>
                    <a:lstStyle/>
                    <a:p>
                      <a:pPr algn="ctr"/>
                      <a:r>
                        <a:rPr lang="en-US" sz="2000"/>
                        <a:t>R7</a:t>
                      </a:r>
                      <a:endParaRPr lang="en-US" sz="2000">
                        <a:latin typeface="+mj-lt"/>
                      </a:endParaRPr>
                    </a:p>
                  </a:txBody>
                  <a:tcPr/>
                </a:tc>
                <a:tc>
                  <a:txBody>
                    <a:bodyPr/>
                    <a:lstStyle/>
                    <a:p>
                      <a:pPr algn="ctr"/>
                      <a:r>
                        <a:rPr lang="en-US" sz="2000"/>
                        <a:t>R8</a:t>
                      </a:r>
                      <a:endParaRPr lang="en-US" sz="2000">
                        <a:latin typeface="+mj-lt"/>
                      </a:endParaRPr>
                    </a:p>
                  </a:txBody>
                  <a:tcPr/>
                </a:tc>
              </a:tr>
              <a:tr h="640080">
                <a:tc>
                  <a:txBody>
                    <a:bodyPr/>
                    <a:lstStyle/>
                    <a:p>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r>
              <a:tr h="640080">
                <a:tc>
                  <a:txBody>
                    <a:bodyPr/>
                    <a:lstStyle/>
                    <a:p>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r>
              <a:tr h="640080">
                <a:tc>
                  <a:txBody>
                    <a:bodyPr/>
                    <a:lstStyle/>
                    <a:p>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r>
            </a:tbl>
          </a:graphicData>
        </a:graphic>
      </p:graphicFrame>
      <p:graphicFrame>
        <p:nvGraphicFramePr>
          <p:cNvPr id="5" name="Table 4"/>
          <p:cNvGraphicFramePr>
            <a:graphicFrameLocks noGrp="1"/>
          </p:cNvGraphicFramePr>
          <p:nvPr/>
        </p:nvGraphicFramePr>
        <p:xfrm>
          <a:off x="304798" y="4495800"/>
          <a:ext cx="8473442" cy="1097280"/>
        </p:xfrm>
        <a:graphic>
          <a:graphicData uri="http://schemas.openxmlformats.org/drawingml/2006/table">
            <a:tbl>
              <a:tblPr firstRow="1" bandRow="1">
                <a:tableStyleId>{0660B408-B3CF-4A94-85FC-2B1E0A45F4A2}</a:tableStyleId>
              </a:tblPr>
              <a:tblGrid>
                <a:gridCol w="2514098"/>
                <a:gridCol w="744918"/>
                <a:gridCol w="744918"/>
                <a:gridCol w="744918"/>
                <a:gridCol w="744918"/>
                <a:gridCol w="744918"/>
                <a:gridCol w="744918"/>
                <a:gridCol w="744918"/>
                <a:gridCol w="744918"/>
              </a:tblGrid>
              <a:tr h="457200">
                <a:tc>
                  <a:txBody>
                    <a:bodyPr/>
                    <a:lstStyle/>
                    <a:p>
                      <a:r>
                        <a:rPr lang="en-US" sz="2000"/>
                        <a:t>Action</a:t>
                      </a:r>
                      <a:endParaRPr lang="en-US" sz="2000" b="1">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r>
              <a:tr h="640080">
                <a:tc>
                  <a:txBody>
                    <a:bodyPr/>
                    <a:lstStyle/>
                    <a:p>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r>
            </a:tbl>
          </a:graphicData>
        </a:graphic>
      </p:graphicFrame>
      <p:sp>
        <p:nvSpPr>
          <p:cNvPr id="3" name="Rectangle 2"/>
          <p:cNvSpPr/>
          <p:nvPr/>
        </p:nvSpPr>
        <p:spPr>
          <a:xfrm>
            <a:off x="304800" y="2667000"/>
            <a:ext cx="2649443" cy="430887"/>
          </a:xfrm>
          <a:prstGeom prst="rect">
            <a:avLst/>
          </a:prstGeom>
        </p:spPr>
        <p:txBody>
          <a:bodyPr wrap="none">
            <a:spAutoFit/>
          </a:bodyPr>
          <a:lstStyle/>
          <a:p>
            <a:r>
              <a:rPr lang="en-US" sz="2200" b="1">
                <a:latin typeface="+mj-lt"/>
              </a:rPr>
              <a:t>New customer (15%)</a:t>
            </a:r>
            <a:endParaRPr lang="en-US" sz="2200" b="1">
              <a:latin typeface="+mj-lt"/>
            </a:endParaRPr>
          </a:p>
        </p:txBody>
      </p:sp>
      <p:sp>
        <p:nvSpPr>
          <p:cNvPr id="6" name="Rectangle 5"/>
          <p:cNvSpPr/>
          <p:nvPr/>
        </p:nvSpPr>
        <p:spPr>
          <a:xfrm>
            <a:off x="304800" y="3276600"/>
            <a:ext cx="2321598" cy="430887"/>
          </a:xfrm>
          <a:prstGeom prst="rect">
            <a:avLst/>
          </a:prstGeom>
        </p:spPr>
        <p:txBody>
          <a:bodyPr wrap="none">
            <a:spAutoFit/>
          </a:bodyPr>
          <a:lstStyle/>
          <a:p>
            <a:r>
              <a:rPr lang="en-US" sz="2200" b="1">
                <a:latin typeface="+mj-lt"/>
              </a:rPr>
              <a:t>Loyalty card (10%)</a:t>
            </a:r>
            <a:endParaRPr lang="en-US" sz="2200" b="1">
              <a:latin typeface="+mj-lt"/>
            </a:endParaRPr>
          </a:p>
        </p:txBody>
      </p:sp>
      <p:sp>
        <p:nvSpPr>
          <p:cNvPr id="7" name="Rectangle 6"/>
          <p:cNvSpPr/>
          <p:nvPr/>
        </p:nvSpPr>
        <p:spPr>
          <a:xfrm>
            <a:off x="304800" y="3962400"/>
            <a:ext cx="1821332" cy="430887"/>
          </a:xfrm>
          <a:prstGeom prst="rect">
            <a:avLst/>
          </a:prstGeom>
        </p:spPr>
        <p:txBody>
          <a:bodyPr wrap="none">
            <a:spAutoFit/>
          </a:bodyPr>
          <a:lstStyle/>
          <a:p>
            <a:r>
              <a:rPr lang="en-US" sz="2200" b="1">
                <a:latin typeface="+mj-lt"/>
              </a:rPr>
              <a:t>Coupon (20%)</a:t>
            </a:r>
            <a:endParaRPr lang="en-US" sz="2200" b="1">
              <a:latin typeface="+mj-lt"/>
            </a:endParaRPr>
          </a:p>
        </p:txBody>
      </p:sp>
      <p:sp>
        <p:nvSpPr>
          <p:cNvPr id="8" name="Rectangle 7"/>
          <p:cNvSpPr/>
          <p:nvPr/>
        </p:nvSpPr>
        <p:spPr>
          <a:xfrm>
            <a:off x="304800" y="5105400"/>
            <a:ext cx="1655453" cy="430887"/>
          </a:xfrm>
          <a:prstGeom prst="rect">
            <a:avLst/>
          </a:prstGeom>
        </p:spPr>
        <p:txBody>
          <a:bodyPr wrap="none">
            <a:spAutoFit/>
          </a:bodyPr>
          <a:lstStyle/>
          <a:p>
            <a:r>
              <a:rPr lang="en-US" sz="2200" b="1">
                <a:latin typeface="+mj-lt"/>
              </a:rPr>
              <a:t>Discount (%)</a:t>
            </a:r>
            <a:endParaRPr lang="en-US" sz="2200" b="1">
              <a:latin typeface="+mj-lt"/>
            </a:endParaRPr>
          </a:p>
        </p:txBody>
      </p:sp>
      <p:sp>
        <p:nvSpPr>
          <p:cNvPr id="9" name="Rectangle 8"/>
          <p:cNvSpPr/>
          <p:nvPr/>
        </p:nvSpPr>
        <p:spPr>
          <a:xfrm>
            <a:off x="4403593" y="5055513"/>
            <a:ext cx="473207" cy="430887"/>
          </a:xfrm>
          <a:prstGeom prst="rect">
            <a:avLst/>
          </a:prstGeom>
        </p:spPr>
        <p:txBody>
          <a:bodyPr wrap="none">
            <a:spAutoFit/>
          </a:bodyPr>
          <a:lstStyle/>
          <a:p>
            <a:pPr algn="ctr"/>
            <a:r>
              <a:rPr lang="en-US" sz="2200" b="1">
                <a:solidFill>
                  <a:srgbClr val="FF0000"/>
                </a:solidFill>
                <a:latin typeface="+mj-lt"/>
              </a:rPr>
              <a:t>20</a:t>
            </a:r>
            <a:endParaRPr lang="en-US" sz="2200" b="1">
              <a:solidFill>
                <a:srgbClr val="FF0000"/>
              </a:solidFill>
              <a:latin typeface="+mj-lt"/>
            </a:endParaRPr>
          </a:p>
        </p:txBody>
      </p:sp>
      <p:sp>
        <p:nvSpPr>
          <p:cNvPr id="10" name="Rectangle 9"/>
          <p:cNvSpPr/>
          <p:nvPr/>
        </p:nvSpPr>
        <p:spPr>
          <a:xfrm>
            <a:off x="5168800" y="5055513"/>
            <a:ext cx="470000" cy="430887"/>
          </a:xfrm>
          <a:prstGeom prst="rect">
            <a:avLst/>
          </a:prstGeom>
        </p:spPr>
        <p:txBody>
          <a:bodyPr wrap="none">
            <a:spAutoFit/>
          </a:bodyPr>
          <a:lstStyle/>
          <a:p>
            <a:pPr algn="ctr"/>
            <a:r>
              <a:rPr lang="en-US" sz="2200" b="1">
                <a:latin typeface="+mj-lt"/>
              </a:rPr>
              <a:t>15</a:t>
            </a:r>
            <a:endParaRPr lang="en-US" sz="2200" b="1">
              <a:latin typeface="+mj-lt"/>
            </a:endParaRPr>
          </a:p>
        </p:txBody>
      </p:sp>
      <p:sp>
        <p:nvSpPr>
          <p:cNvPr id="11" name="Rectangle 10"/>
          <p:cNvSpPr/>
          <p:nvPr/>
        </p:nvSpPr>
        <p:spPr>
          <a:xfrm>
            <a:off x="5925074" y="5055513"/>
            <a:ext cx="470000" cy="430887"/>
          </a:xfrm>
          <a:prstGeom prst="rect">
            <a:avLst/>
          </a:prstGeom>
        </p:spPr>
        <p:txBody>
          <a:bodyPr wrap="none">
            <a:spAutoFit/>
          </a:bodyPr>
          <a:lstStyle/>
          <a:p>
            <a:r>
              <a:rPr lang="en-US" sz="2200" b="1">
                <a:latin typeface="+mj-lt"/>
              </a:rPr>
              <a:t>30</a:t>
            </a:r>
            <a:endParaRPr lang="en-US" sz="2200" b="1">
              <a:latin typeface="+mj-lt"/>
            </a:endParaRPr>
          </a:p>
        </p:txBody>
      </p:sp>
      <p:sp>
        <p:nvSpPr>
          <p:cNvPr id="12" name="Rectangle 11"/>
          <p:cNvSpPr/>
          <p:nvPr/>
        </p:nvSpPr>
        <p:spPr>
          <a:xfrm>
            <a:off x="6687074" y="5055513"/>
            <a:ext cx="470000" cy="430887"/>
          </a:xfrm>
          <a:prstGeom prst="rect">
            <a:avLst/>
          </a:prstGeom>
        </p:spPr>
        <p:txBody>
          <a:bodyPr wrap="none">
            <a:spAutoFit/>
          </a:bodyPr>
          <a:lstStyle/>
          <a:p>
            <a:r>
              <a:rPr lang="en-US" sz="2200" b="1">
                <a:latin typeface="+mj-lt"/>
              </a:rPr>
              <a:t>10</a:t>
            </a:r>
            <a:endParaRPr lang="en-US" sz="2200" b="1">
              <a:latin typeface="+mj-lt"/>
            </a:endParaRPr>
          </a:p>
        </p:txBody>
      </p:sp>
      <p:sp>
        <p:nvSpPr>
          <p:cNvPr id="13" name="Rectangle 12"/>
          <p:cNvSpPr/>
          <p:nvPr/>
        </p:nvSpPr>
        <p:spPr>
          <a:xfrm>
            <a:off x="7451594" y="5055513"/>
            <a:ext cx="473206" cy="430887"/>
          </a:xfrm>
          <a:prstGeom prst="rect">
            <a:avLst/>
          </a:prstGeom>
        </p:spPr>
        <p:txBody>
          <a:bodyPr wrap="none">
            <a:spAutoFit/>
          </a:bodyPr>
          <a:lstStyle/>
          <a:p>
            <a:r>
              <a:rPr lang="en-US" sz="2200" b="1">
                <a:latin typeface="+mj-lt"/>
              </a:rPr>
              <a:t>20</a:t>
            </a:r>
            <a:endParaRPr lang="en-US" sz="2200" b="1">
              <a:latin typeface="+mj-lt"/>
            </a:endParaRPr>
          </a:p>
        </p:txBody>
      </p:sp>
      <p:sp>
        <p:nvSpPr>
          <p:cNvPr id="14" name="Rectangle 13"/>
          <p:cNvSpPr/>
          <p:nvPr/>
        </p:nvSpPr>
        <p:spPr>
          <a:xfrm>
            <a:off x="8197448" y="5055513"/>
            <a:ext cx="336952" cy="430887"/>
          </a:xfrm>
          <a:prstGeom prst="rect">
            <a:avLst/>
          </a:prstGeom>
        </p:spPr>
        <p:txBody>
          <a:bodyPr wrap="none">
            <a:spAutoFit/>
          </a:bodyPr>
          <a:lstStyle/>
          <a:p>
            <a:pPr algn="ctr"/>
            <a:r>
              <a:rPr lang="en-US" sz="2200" b="1">
                <a:latin typeface="+mj-lt"/>
              </a:rPr>
              <a:t>0</a:t>
            </a:r>
            <a:endParaRPr lang="en-US" sz="2200" b="1">
              <a:latin typeface="+mj-lt"/>
            </a:endParaRPr>
          </a:p>
        </p:txBody>
      </p:sp>
      <p:sp>
        <p:nvSpPr>
          <p:cNvPr id="15" name="Rectangle 14"/>
          <p:cNvSpPr/>
          <p:nvPr/>
        </p:nvSpPr>
        <p:spPr>
          <a:xfrm>
            <a:off x="3728991" y="5055513"/>
            <a:ext cx="340158" cy="430887"/>
          </a:xfrm>
          <a:prstGeom prst="rect">
            <a:avLst/>
          </a:prstGeom>
        </p:spPr>
        <p:txBody>
          <a:bodyPr wrap="none">
            <a:spAutoFit/>
          </a:bodyPr>
          <a:lstStyle/>
          <a:p>
            <a:pPr algn="ctr"/>
            <a:r>
              <a:rPr lang="en-US" sz="2200" b="1">
                <a:latin typeface="+mj-lt"/>
              </a:rPr>
              <a:t>X</a:t>
            </a:r>
            <a:endParaRPr lang="en-US" sz="2200" b="1">
              <a:latin typeface="+mj-lt"/>
            </a:endParaRPr>
          </a:p>
        </p:txBody>
      </p:sp>
      <p:sp>
        <p:nvSpPr>
          <p:cNvPr id="16" name="Rectangle 15"/>
          <p:cNvSpPr/>
          <p:nvPr/>
        </p:nvSpPr>
        <p:spPr>
          <a:xfrm>
            <a:off x="2966991" y="5055513"/>
            <a:ext cx="340158" cy="430887"/>
          </a:xfrm>
          <a:prstGeom prst="rect">
            <a:avLst/>
          </a:prstGeom>
        </p:spPr>
        <p:txBody>
          <a:bodyPr wrap="none">
            <a:spAutoFit/>
          </a:bodyPr>
          <a:lstStyle/>
          <a:p>
            <a:pPr algn="ctr"/>
            <a:r>
              <a:rPr lang="en-US" sz="2200" b="1">
                <a:latin typeface="+mj-lt"/>
              </a:rPr>
              <a:t>X</a:t>
            </a:r>
            <a:endParaRPr lang="en-US" sz="2200" b="1">
              <a:latin typeface="+mj-lt"/>
            </a:endParaRPr>
          </a:p>
        </p:txBody>
      </p:sp>
      <p:sp>
        <p:nvSpPr>
          <p:cNvPr id="19" name="Slide Number Placeholder 18"/>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17" name="Rectangle 16"/>
          <p:cNvSpPr/>
          <p:nvPr/>
        </p:nvSpPr>
        <p:spPr>
          <a:xfrm>
            <a:off x="2938277" y="5739276"/>
            <a:ext cx="3400354" cy="707886"/>
          </a:xfrm>
          <a:prstGeom prst="rect">
            <a:avLst/>
          </a:prstGeom>
        </p:spPr>
        <p:txBody>
          <a:bodyPr wrap="none">
            <a:spAutoFit/>
          </a:bodyPr>
          <a:lstStyle/>
          <a:p>
            <a:r>
              <a:rPr lang="en-US" sz="2000" dirty="0"/>
              <a:t>X: Error message</a:t>
            </a:r>
            <a:endParaRPr lang="en-US" sz="2000" dirty="0"/>
          </a:p>
          <a:p>
            <a:r>
              <a:rPr lang="en-US" sz="2000" dirty="0"/>
              <a:t>R3: must review specification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tables testing example 2</a:t>
            </a:r>
            <a:endParaRPr lang="en-US"/>
          </a:p>
        </p:txBody>
      </p:sp>
      <p:graphicFrame>
        <p:nvGraphicFramePr>
          <p:cNvPr id="4" name="Content Placeholder 3"/>
          <p:cNvGraphicFramePr>
            <a:graphicFrameLocks noGrp="1"/>
          </p:cNvGraphicFramePr>
          <p:nvPr>
            <p:ph idx="1"/>
          </p:nvPr>
        </p:nvGraphicFramePr>
        <p:xfrm>
          <a:off x="304798" y="2133600"/>
          <a:ext cx="7728524" cy="2377440"/>
        </p:xfrm>
        <a:graphic>
          <a:graphicData uri="http://schemas.openxmlformats.org/drawingml/2006/table">
            <a:tbl>
              <a:tblPr firstRow="1" bandRow="1">
                <a:tableStyleId>{0660B408-B3CF-4A94-85FC-2B1E0A45F4A2}</a:tableStyleId>
              </a:tblPr>
              <a:tblGrid>
                <a:gridCol w="2514098"/>
                <a:gridCol w="744918"/>
                <a:gridCol w="744918"/>
                <a:gridCol w="744918"/>
                <a:gridCol w="744918"/>
                <a:gridCol w="744918"/>
                <a:gridCol w="744918"/>
                <a:gridCol w="744918"/>
              </a:tblGrid>
              <a:tr h="457200">
                <a:tc>
                  <a:txBody>
                    <a:bodyPr/>
                    <a:lstStyle/>
                    <a:p>
                      <a:r>
                        <a:rPr lang="en-US" sz="2000"/>
                        <a:t>Conditions</a:t>
                      </a:r>
                      <a:endParaRPr lang="en-US" sz="2000">
                        <a:latin typeface="+mj-lt"/>
                      </a:endParaRPr>
                    </a:p>
                  </a:txBody>
                  <a:tcPr/>
                </a:tc>
                <a:tc>
                  <a:txBody>
                    <a:bodyPr/>
                    <a:lstStyle/>
                    <a:p>
                      <a:pPr algn="ctr"/>
                      <a:r>
                        <a:rPr lang="en-US" sz="2000"/>
                        <a:t>R</a:t>
                      </a:r>
                      <a:r>
                        <a:rPr lang="en-US" sz="2000" baseline="0"/>
                        <a:t>1</a:t>
                      </a:r>
                      <a:endParaRPr lang="en-US" sz="2000">
                        <a:latin typeface="+mj-lt"/>
                      </a:endParaRPr>
                    </a:p>
                  </a:txBody>
                  <a:tcPr/>
                </a:tc>
                <a:tc>
                  <a:txBody>
                    <a:bodyPr/>
                    <a:lstStyle/>
                    <a:p>
                      <a:pPr algn="ctr"/>
                      <a:r>
                        <a:rPr lang="en-US" sz="2000"/>
                        <a:t>R</a:t>
                      </a:r>
                      <a:r>
                        <a:rPr lang="en-US" sz="2000" baseline="0"/>
                        <a:t>3</a:t>
                      </a:r>
                      <a:endParaRPr lang="en-US" sz="2000">
                        <a:latin typeface="+mj-lt"/>
                      </a:endParaRPr>
                    </a:p>
                  </a:txBody>
                  <a:tcPr/>
                </a:tc>
                <a:tc>
                  <a:txBody>
                    <a:bodyPr/>
                    <a:lstStyle/>
                    <a:p>
                      <a:pPr algn="ctr"/>
                      <a:r>
                        <a:rPr lang="en-US" sz="2000"/>
                        <a:t>R4</a:t>
                      </a:r>
                      <a:endParaRPr lang="en-US" sz="2000">
                        <a:latin typeface="+mj-lt"/>
                      </a:endParaRPr>
                    </a:p>
                  </a:txBody>
                  <a:tcPr/>
                </a:tc>
                <a:tc>
                  <a:txBody>
                    <a:bodyPr/>
                    <a:lstStyle/>
                    <a:p>
                      <a:pPr algn="ctr"/>
                      <a:r>
                        <a:rPr lang="en-US" sz="2000"/>
                        <a:t>R5</a:t>
                      </a:r>
                      <a:endParaRPr lang="en-US" sz="2000">
                        <a:latin typeface="+mj-lt"/>
                      </a:endParaRPr>
                    </a:p>
                  </a:txBody>
                  <a:tcPr/>
                </a:tc>
                <a:tc>
                  <a:txBody>
                    <a:bodyPr/>
                    <a:lstStyle/>
                    <a:p>
                      <a:pPr algn="ctr"/>
                      <a:r>
                        <a:rPr lang="en-US" sz="2000"/>
                        <a:t>R6</a:t>
                      </a:r>
                      <a:endParaRPr lang="en-US" sz="2000">
                        <a:latin typeface="+mj-lt"/>
                      </a:endParaRPr>
                    </a:p>
                  </a:txBody>
                  <a:tcPr/>
                </a:tc>
                <a:tc>
                  <a:txBody>
                    <a:bodyPr/>
                    <a:lstStyle/>
                    <a:p>
                      <a:pPr algn="ctr"/>
                      <a:r>
                        <a:rPr lang="en-US" sz="2000"/>
                        <a:t>R7</a:t>
                      </a:r>
                      <a:endParaRPr lang="en-US" sz="2000">
                        <a:latin typeface="+mj-lt"/>
                      </a:endParaRPr>
                    </a:p>
                  </a:txBody>
                  <a:tcPr/>
                </a:tc>
                <a:tc>
                  <a:txBody>
                    <a:bodyPr/>
                    <a:lstStyle/>
                    <a:p>
                      <a:pPr algn="ctr"/>
                      <a:r>
                        <a:rPr lang="en-US" sz="2000"/>
                        <a:t>R8</a:t>
                      </a:r>
                      <a:endParaRPr lang="en-US" sz="2000">
                        <a:latin typeface="+mj-lt"/>
                      </a:endParaRPr>
                    </a:p>
                  </a:txBody>
                  <a:tcPr/>
                </a:tc>
              </a:tr>
              <a:tr h="640080">
                <a:tc>
                  <a:txBody>
                    <a:bodyPr/>
                    <a:lstStyle/>
                    <a:p>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r>
              <a:tr h="640080">
                <a:tc>
                  <a:txBody>
                    <a:bodyPr/>
                    <a:lstStyle/>
                    <a:p>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r>
              <a:tr h="640080">
                <a:tc>
                  <a:txBody>
                    <a:bodyPr/>
                    <a:lstStyle/>
                    <a:p>
                      <a:endParaRPr lang="en-US" sz="2000">
                        <a:latin typeface="+mj-lt"/>
                      </a:endParaRPr>
                    </a:p>
                  </a:txBody>
                  <a:tcPr anchor="ctr"/>
                </a:tc>
                <a:tc>
                  <a:txBody>
                    <a:bodyPr/>
                    <a:lstStyle/>
                    <a:p>
                      <a:pPr algn="ctr"/>
                      <a:r>
                        <a:rPr lang="en-US" sz="2000">
                          <a:latin typeface="+mj-lt"/>
                        </a:rPr>
                        <a:t>-</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c>
                  <a:txBody>
                    <a:bodyPr/>
                    <a:lstStyle/>
                    <a:p>
                      <a:pPr algn="ctr"/>
                      <a:r>
                        <a:rPr lang="en-US" sz="2000">
                          <a:latin typeface="+mj-lt"/>
                        </a:rPr>
                        <a:t>T</a:t>
                      </a:r>
                      <a:endParaRPr lang="en-US" sz="2000">
                        <a:latin typeface="+mj-lt"/>
                      </a:endParaRPr>
                    </a:p>
                  </a:txBody>
                  <a:tcPr anchor="ctr"/>
                </a:tc>
                <a:tc>
                  <a:txBody>
                    <a:bodyPr/>
                    <a:lstStyle/>
                    <a:p>
                      <a:pPr algn="ctr"/>
                      <a:r>
                        <a:rPr lang="en-US" sz="2000">
                          <a:latin typeface="+mj-lt"/>
                        </a:rPr>
                        <a:t>F</a:t>
                      </a:r>
                      <a:endParaRPr lang="en-US" sz="2000">
                        <a:latin typeface="+mj-lt"/>
                      </a:endParaRPr>
                    </a:p>
                  </a:txBody>
                  <a:tcPr anchor="ctr"/>
                </a:tc>
              </a:tr>
            </a:tbl>
          </a:graphicData>
        </a:graphic>
      </p:graphicFrame>
      <p:graphicFrame>
        <p:nvGraphicFramePr>
          <p:cNvPr id="5" name="Table 4"/>
          <p:cNvGraphicFramePr>
            <a:graphicFrameLocks noGrp="1"/>
          </p:cNvGraphicFramePr>
          <p:nvPr/>
        </p:nvGraphicFramePr>
        <p:xfrm>
          <a:off x="304798" y="4495800"/>
          <a:ext cx="7728524" cy="1097280"/>
        </p:xfrm>
        <a:graphic>
          <a:graphicData uri="http://schemas.openxmlformats.org/drawingml/2006/table">
            <a:tbl>
              <a:tblPr firstRow="1" bandRow="1">
                <a:tableStyleId>{0660B408-B3CF-4A94-85FC-2B1E0A45F4A2}</a:tableStyleId>
              </a:tblPr>
              <a:tblGrid>
                <a:gridCol w="2514098"/>
                <a:gridCol w="744918"/>
                <a:gridCol w="744918"/>
                <a:gridCol w="744918"/>
                <a:gridCol w="744918"/>
                <a:gridCol w="744918"/>
                <a:gridCol w="744918"/>
                <a:gridCol w="744918"/>
              </a:tblGrid>
              <a:tr h="457200">
                <a:tc>
                  <a:txBody>
                    <a:bodyPr/>
                    <a:lstStyle/>
                    <a:p>
                      <a:r>
                        <a:rPr lang="en-US" sz="2000"/>
                        <a:t>Action</a:t>
                      </a:r>
                      <a:endParaRPr lang="en-US" sz="2000" b="1">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r>
              <a:tr h="640080">
                <a:tc>
                  <a:txBody>
                    <a:bodyPr/>
                    <a:lstStyle/>
                    <a:p>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r>
            </a:tbl>
          </a:graphicData>
        </a:graphic>
      </p:graphicFrame>
      <p:sp>
        <p:nvSpPr>
          <p:cNvPr id="3" name="Rectangle 2"/>
          <p:cNvSpPr/>
          <p:nvPr/>
        </p:nvSpPr>
        <p:spPr>
          <a:xfrm>
            <a:off x="304800" y="2667000"/>
            <a:ext cx="2649443" cy="430887"/>
          </a:xfrm>
          <a:prstGeom prst="rect">
            <a:avLst/>
          </a:prstGeom>
        </p:spPr>
        <p:txBody>
          <a:bodyPr wrap="none">
            <a:spAutoFit/>
          </a:bodyPr>
          <a:lstStyle/>
          <a:p>
            <a:r>
              <a:rPr lang="en-US" sz="2200" b="1">
                <a:solidFill>
                  <a:prstClr val="black"/>
                </a:solidFill>
                <a:latin typeface="Calibri" panose="020F0502020204030204"/>
              </a:rPr>
              <a:t>New customer (15%)</a:t>
            </a:r>
            <a:endParaRPr lang="en-US" sz="2200" b="1">
              <a:solidFill>
                <a:prstClr val="black"/>
              </a:solidFill>
              <a:latin typeface="Calibri" panose="020F0502020204030204"/>
            </a:endParaRPr>
          </a:p>
        </p:txBody>
      </p:sp>
      <p:sp>
        <p:nvSpPr>
          <p:cNvPr id="6" name="Rectangle 5"/>
          <p:cNvSpPr/>
          <p:nvPr/>
        </p:nvSpPr>
        <p:spPr>
          <a:xfrm>
            <a:off x="304800" y="3276600"/>
            <a:ext cx="2321598" cy="430887"/>
          </a:xfrm>
          <a:prstGeom prst="rect">
            <a:avLst/>
          </a:prstGeom>
        </p:spPr>
        <p:txBody>
          <a:bodyPr wrap="none">
            <a:spAutoFit/>
          </a:bodyPr>
          <a:lstStyle/>
          <a:p>
            <a:r>
              <a:rPr lang="en-US" sz="2200" b="1">
                <a:solidFill>
                  <a:prstClr val="black"/>
                </a:solidFill>
                <a:latin typeface="Calibri" panose="020F0502020204030204"/>
              </a:rPr>
              <a:t>Loyalty card (10%)</a:t>
            </a:r>
            <a:endParaRPr lang="en-US" sz="2200" b="1">
              <a:solidFill>
                <a:prstClr val="black"/>
              </a:solidFill>
              <a:latin typeface="Calibri" panose="020F0502020204030204"/>
            </a:endParaRPr>
          </a:p>
        </p:txBody>
      </p:sp>
      <p:sp>
        <p:nvSpPr>
          <p:cNvPr id="7" name="Rectangle 6"/>
          <p:cNvSpPr/>
          <p:nvPr/>
        </p:nvSpPr>
        <p:spPr>
          <a:xfrm>
            <a:off x="304800" y="3962400"/>
            <a:ext cx="1821332" cy="430887"/>
          </a:xfrm>
          <a:prstGeom prst="rect">
            <a:avLst/>
          </a:prstGeom>
        </p:spPr>
        <p:txBody>
          <a:bodyPr wrap="none">
            <a:spAutoFit/>
          </a:bodyPr>
          <a:lstStyle/>
          <a:p>
            <a:r>
              <a:rPr lang="en-US" sz="2200" b="1">
                <a:solidFill>
                  <a:prstClr val="black"/>
                </a:solidFill>
                <a:latin typeface="Calibri" panose="020F0502020204030204"/>
              </a:rPr>
              <a:t>Coupon (20%)</a:t>
            </a:r>
            <a:endParaRPr lang="en-US" sz="2200" b="1">
              <a:solidFill>
                <a:prstClr val="black"/>
              </a:solidFill>
              <a:latin typeface="Calibri" panose="020F0502020204030204"/>
            </a:endParaRPr>
          </a:p>
        </p:txBody>
      </p:sp>
      <p:sp>
        <p:nvSpPr>
          <p:cNvPr id="8" name="Rectangle 7"/>
          <p:cNvSpPr/>
          <p:nvPr/>
        </p:nvSpPr>
        <p:spPr>
          <a:xfrm>
            <a:off x="304800" y="5105400"/>
            <a:ext cx="1655453" cy="430887"/>
          </a:xfrm>
          <a:prstGeom prst="rect">
            <a:avLst/>
          </a:prstGeom>
        </p:spPr>
        <p:txBody>
          <a:bodyPr wrap="none">
            <a:spAutoFit/>
          </a:bodyPr>
          <a:lstStyle/>
          <a:p>
            <a:r>
              <a:rPr lang="en-US" sz="2200" b="1">
                <a:solidFill>
                  <a:prstClr val="black"/>
                </a:solidFill>
                <a:latin typeface="Calibri" panose="020F0502020204030204"/>
              </a:rPr>
              <a:t>Discount (%)</a:t>
            </a:r>
            <a:endParaRPr lang="en-US" sz="2200" b="1">
              <a:solidFill>
                <a:prstClr val="black"/>
              </a:solidFill>
              <a:latin typeface="Calibri" panose="020F0502020204030204"/>
            </a:endParaRPr>
          </a:p>
        </p:txBody>
      </p:sp>
      <p:sp>
        <p:nvSpPr>
          <p:cNvPr id="9" name="Rectangle 8"/>
          <p:cNvSpPr/>
          <p:nvPr/>
        </p:nvSpPr>
        <p:spPr>
          <a:xfrm>
            <a:off x="3657600" y="5055513"/>
            <a:ext cx="473207" cy="430887"/>
          </a:xfrm>
          <a:prstGeom prst="rect">
            <a:avLst/>
          </a:prstGeom>
        </p:spPr>
        <p:txBody>
          <a:bodyPr wrap="none">
            <a:spAutoFit/>
          </a:bodyPr>
          <a:lstStyle/>
          <a:p>
            <a:pPr algn="ctr"/>
            <a:r>
              <a:rPr lang="en-US" sz="2200" b="1">
                <a:solidFill>
                  <a:srgbClr val="FF0000"/>
                </a:solidFill>
                <a:latin typeface="Calibri" panose="020F0502020204030204"/>
              </a:rPr>
              <a:t>20</a:t>
            </a:r>
            <a:endParaRPr lang="en-US" sz="2200" b="1">
              <a:solidFill>
                <a:srgbClr val="FF0000"/>
              </a:solidFill>
              <a:latin typeface="Calibri" panose="020F0502020204030204"/>
            </a:endParaRPr>
          </a:p>
        </p:txBody>
      </p:sp>
      <p:sp>
        <p:nvSpPr>
          <p:cNvPr id="10" name="Rectangle 9"/>
          <p:cNvSpPr/>
          <p:nvPr/>
        </p:nvSpPr>
        <p:spPr>
          <a:xfrm>
            <a:off x="4422807" y="5055513"/>
            <a:ext cx="470000" cy="430887"/>
          </a:xfrm>
          <a:prstGeom prst="rect">
            <a:avLst/>
          </a:prstGeom>
        </p:spPr>
        <p:txBody>
          <a:bodyPr wrap="none">
            <a:spAutoFit/>
          </a:bodyPr>
          <a:lstStyle/>
          <a:p>
            <a:pPr algn="ctr"/>
            <a:r>
              <a:rPr lang="en-US" sz="2200" b="1">
                <a:solidFill>
                  <a:prstClr val="black"/>
                </a:solidFill>
                <a:latin typeface="Calibri" panose="020F0502020204030204"/>
              </a:rPr>
              <a:t>15</a:t>
            </a:r>
            <a:endParaRPr lang="en-US" sz="2200" b="1">
              <a:solidFill>
                <a:prstClr val="black"/>
              </a:solidFill>
              <a:latin typeface="Calibri" panose="020F0502020204030204"/>
            </a:endParaRPr>
          </a:p>
        </p:txBody>
      </p:sp>
      <p:sp>
        <p:nvSpPr>
          <p:cNvPr id="11" name="Rectangle 10"/>
          <p:cNvSpPr/>
          <p:nvPr/>
        </p:nvSpPr>
        <p:spPr>
          <a:xfrm>
            <a:off x="5179081" y="5055513"/>
            <a:ext cx="470000" cy="430887"/>
          </a:xfrm>
          <a:prstGeom prst="rect">
            <a:avLst/>
          </a:prstGeom>
        </p:spPr>
        <p:txBody>
          <a:bodyPr wrap="none">
            <a:spAutoFit/>
          </a:bodyPr>
          <a:lstStyle/>
          <a:p>
            <a:r>
              <a:rPr lang="en-US" sz="2200" b="1">
                <a:solidFill>
                  <a:prstClr val="black"/>
                </a:solidFill>
                <a:latin typeface="Calibri" panose="020F0502020204030204"/>
              </a:rPr>
              <a:t>30</a:t>
            </a:r>
            <a:endParaRPr lang="en-US" sz="2200" b="1">
              <a:solidFill>
                <a:prstClr val="black"/>
              </a:solidFill>
              <a:latin typeface="Calibri" panose="020F0502020204030204"/>
            </a:endParaRPr>
          </a:p>
        </p:txBody>
      </p:sp>
      <p:sp>
        <p:nvSpPr>
          <p:cNvPr id="12" name="Rectangle 11"/>
          <p:cNvSpPr/>
          <p:nvPr/>
        </p:nvSpPr>
        <p:spPr>
          <a:xfrm>
            <a:off x="5941081" y="5055513"/>
            <a:ext cx="470000" cy="430887"/>
          </a:xfrm>
          <a:prstGeom prst="rect">
            <a:avLst/>
          </a:prstGeom>
        </p:spPr>
        <p:txBody>
          <a:bodyPr wrap="none">
            <a:spAutoFit/>
          </a:bodyPr>
          <a:lstStyle/>
          <a:p>
            <a:r>
              <a:rPr lang="en-US" sz="2200" b="1">
                <a:solidFill>
                  <a:prstClr val="black"/>
                </a:solidFill>
                <a:latin typeface="Calibri" panose="020F0502020204030204"/>
              </a:rPr>
              <a:t>10</a:t>
            </a:r>
            <a:endParaRPr lang="en-US" sz="2200" b="1">
              <a:solidFill>
                <a:prstClr val="black"/>
              </a:solidFill>
              <a:latin typeface="Calibri" panose="020F0502020204030204"/>
            </a:endParaRPr>
          </a:p>
        </p:txBody>
      </p:sp>
      <p:sp>
        <p:nvSpPr>
          <p:cNvPr id="13" name="Rectangle 12"/>
          <p:cNvSpPr/>
          <p:nvPr/>
        </p:nvSpPr>
        <p:spPr>
          <a:xfrm>
            <a:off x="6705601" y="5055513"/>
            <a:ext cx="473206" cy="430887"/>
          </a:xfrm>
          <a:prstGeom prst="rect">
            <a:avLst/>
          </a:prstGeom>
        </p:spPr>
        <p:txBody>
          <a:bodyPr wrap="none">
            <a:spAutoFit/>
          </a:bodyPr>
          <a:lstStyle/>
          <a:p>
            <a:r>
              <a:rPr lang="en-US" sz="2200" b="1">
                <a:solidFill>
                  <a:prstClr val="black"/>
                </a:solidFill>
                <a:latin typeface="Calibri" panose="020F0502020204030204"/>
              </a:rPr>
              <a:t>20</a:t>
            </a:r>
            <a:endParaRPr lang="en-US" sz="2200" b="1">
              <a:solidFill>
                <a:prstClr val="black"/>
              </a:solidFill>
              <a:latin typeface="Calibri" panose="020F0502020204030204"/>
            </a:endParaRPr>
          </a:p>
        </p:txBody>
      </p:sp>
      <p:sp>
        <p:nvSpPr>
          <p:cNvPr id="14" name="Rectangle 13"/>
          <p:cNvSpPr/>
          <p:nvPr/>
        </p:nvSpPr>
        <p:spPr>
          <a:xfrm>
            <a:off x="7451455" y="5055513"/>
            <a:ext cx="336952" cy="430887"/>
          </a:xfrm>
          <a:prstGeom prst="rect">
            <a:avLst/>
          </a:prstGeom>
        </p:spPr>
        <p:txBody>
          <a:bodyPr wrap="none">
            <a:spAutoFit/>
          </a:bodyPr>
          <a:lstStyle/>
          <a:p>
            <a:pPr algn="ctr"/>
            <a:r>
              <a:rPr lang="en-US" sz="2200" b="1">
                <a:solidFill>
                  <a:prstClr val="black"/>
                </a:solidFill>
                <a:latin typeface="Calibri" panose="020F0502020204030204"/>
              </a:rPr>
              <a:t>0</a:t>
            </a:r>
            <a:endParaRPr lang="en-US" sz="2200" b="1">
              <a:solidFill>
                <a:prstClr val="black"/>
              </a:solidFill>
              <a:latin typeface="Calibri" panose="020F0502020204030204"/>
            </a:endParaRPr>
          </a:p>
        </p:txBody>
      </p:sp>
      <p:sp>
        <p:nvSpPr>
          <p:cNvPr id="16" name="Rectangle 15"/>
          <p:cNvSpPr/>
          <p:nvPr/>
        </p:nvSpPr>
        <p:spPr>
          <a:xfrm>
            <a:off x="2966991" y="5078719"/>
            <a:ext cx="340158" cy="430887"/>
          </a:xfrm>
          <a:prstGeom prst="rect">
            <a:avLst/>
          </a:prstGeom>
        </p:spPr>
        <p:txBody>
          <a:bodyPr wrap="none">
            <a:spAutoFit/>
          </a:bodyPr>
          <a:lstStyle/>
          <a:p>
            <a:pPr algn="ctr"/>
            <a:r>
              <a:rPr lang="en-US" sz="2200" b="1">
                <a:solidFill>
                  <a:prstClr val="black"/>
                </a:solidFill>
                <a:latin typeface="Calibri" panose="020F0502020204030204"/>
              </a:rPr>
              <a:t>X</a:t>
            </a:r>
            <a:endParaRPr lang="en-US" sz="2200" b="1">
              <a:solidFill>
                <a:prstClr val="black"/>
              </a:solidFill>
              <a:latin typeface="Calibri" panose="020F0502020204030204"/>
            </a:endParaRPr>
          </a:p>
        </p:txBody>
      </p:sp>
      <p:sp>
        <p:nvSpPr>
          <p:cNvPr id="18" name="Slide Number Placeholder 1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P spid="13" grpId="0"/>
      <p:bldP spid="14" grpId="0"/>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GB"/>
              <a:t>Extending decision tables - 1</a:t>
            </a:r>
            <a:endParaRPr lang="en-GB"/>
          </a:p>
        </p:txBody>
      </p:sp>
      <p:sp>
        <p:nvSpPr>
          <p:cNvPr id="317443" name="Rectangle 3"/>
          <p:cNvSpPr>
            <a:spLocks noGrp="1" noChangeArrowheads="1"/>
          </p:cNvSpPr>
          <p:nvPr>
            <p:ph type="body" idx="1"/>
          </p:nvPr>
        </p:nvSpPr>
        <p:spPr/>
        <p:txBody>
          <a:bodyPr/>
          <a:lstStyle/>
          <a:p>
            <a:r>
              <a:rPr lang="en-GB"/>
              <a:t>Entries can be more than just ‘true’ or ‘false’</a:t>
            </a:r>
            <a:endParaRPr lang="en-GB"/>
          </a:p>
          <a:p>
            <a:pPr lvl="1"/>
            <a:r>
              <a:rPr lang="en-GB"/>
              <a:t>completing table needs to be done carefully</a:t>
            </a:r>
            <a:endParaRPr lang="en-GB"/>
          </a:p>
          <a:p>
            <a:pPr lvl="1"/>
            <a:r>
              <a:rPr lang="en-GB"/>
              <a:t>rationalising becomes more important</a:t>
            </a:r>
            <a:endParaRPr lang="en-GB"/>
          </a:p>
          <a:p>
            <a:r>
              <a:rPr lang="en-GB"/>
              <a:t>Example</a:t>
            </a:r>
            <a:endParaRPr lang="en-GB"/>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317444" name="Object 4"/>
          <p:cNvGraphicFramePr/>
          <p:nvPr/>
        </p:nvGraphicFramePr>
        <p:xfrm>
          <a:off x="851389" y="2895600"/>
          <a:ext cx="7835411" cy="2428875"/>
        </p:xfrm>
        <a:graphic>
          <a:graphicData uri="http://schemas.openxmlformats.org/presentationml/2006/ole"/>
        </a:graphic>
      </p:graphicFrame>
      <p:grpSp>
        <p:nvGrpSpPr>
          <p:cNvPr id="317445" name="Group 5"/>
          <p:cNvGrpSpPr/>
          <p:nvPr/>
        </p:nvGrpSpPr>
        <p:grpSpPr bwMode="auto">
          <a:xfrm>
            <a:off x="876301" y="3406776"/>
            <a:ext cx="7587762" cy="1762125"/>
            <a:chOff x="464" y="2824"/>
            <a:chExt cx="5178" cy="1110"/>
          </a:xfrm>
        </p:grpSpPr>
        <p:sp>
          <p:nvSpPr>
            <p:cNvPr id="317446" name="Line 6"/>
            <p:cNvSpPr>
              <a:spLocks noChangeShapeType="1"/>
            </p:cNvSpPr>
            <p:nvPr/>
          </p:nvSpPr>
          <p:spPr bwMode="auto">
            <a:xfrm>
              <a:off x="464" y="2832"/>
              <a:ext cx="517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7" name="Line 7"/>
            <p:cNvSpPr>
              <a:spLocks noChangeShapeType="1"/>
            </p:cNvSpPr>
            <p:nvPr/>
          </p:nvSpPr>
          <p:spPr bwMode="auto">
            <a:xfrm>
              <a:off x="464" y="3212"/>
              <a:ext cx="51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8" name="Line 8"/>
            <p:cNvSpPr>
              <a:spLocks noChangeShapeType="1"/>
            </p:cNvSpPr>
            <p:nvPr/>
          </p:nvSpPr>
          <p:spPr bwMode="auto">
            <a:xfrm>
              <a:off x="464" y="3578"/>
              <a:ext cx="51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9" name="Line 9"/>
            <p:cNvSpPr>
              <a:spLocks noChangeShapeType="1"/>
            </p:cNvSpPr>
            <p:nvPr/>
          </p:nvSpPr>
          <p:spPr bwMode="auto">
            <a:xfrm>
              <a:off x="464" y="3930"/>
              <a:ext cx="517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0" name="Line 10"/>
            <p:cNvSpPr>
              <a:spLocks noChangeShapeType="1"/>
            </p:cNvSpPr>
            <p:nvPr/>
          </p:nvSpPr>
          <p:spPr bwMode="auto">
            <a:xfrm flipV="1">
              <a:off x="5639" y="2824"/>
              <a:ext cx="0" cy="110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1" name="Line 11"/>
            <p:cNvSpPr>
              <a:spLocks noChangeShapeType="1"/>
            </p:cNvSpPr>
            <p:nvPr/>
          </p:nvSpPr>
          <p:spPr bwMode="auto">
            <a:xfrm flipV="1">
              <a:off x="464" y="2832"/>
              <a:ext cx="0" cy="109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2" name="Line 12"/>
            <p:cNvSpPr>
              <a:spLocks noChangeShapeType="1"/>
            </p:cNvSpPr>
            <p:nvPr/>
          </p:nvSpPr>
          <p:spPr bwMode="auto">
            <a:xfrm>
              <a:off x="2387" y="2835"/>
              <a:ext cx="0" cy="109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3"/>
            <p:cNvSpPr>
              <a:spLocks noChangeShapeType="1"/>
            </p:cNvSpPr>
            <p:nvPr/>
          </p:nvSpPr>
          <p:spPr bwMode="auto">
            <a:xfrm>
              <a:off x="2655" y="2835"/>
              <a:ext cx="0" cy="108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4" name="Line 14"/>
            <p:cNvSpPr>
              <a:spLocks noChangeShapeType="1"/>
            </p:cNvSpPr>
            <p:nvPr/>
          </p:nvSpPr>
          <p:spPr bwMode="auto">
            <a:xfrm>
              <a:off x="2931"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5" name="Line 15"/>
            <p:cNvSpPr>
              <a:spLocks noChangeShapeType="1"/>
            </p:cNvSpPr>
            <p:nvPr/>
          </p:nvSpPr>
          <p:spPr bwMode="auto">
            <a:xfrm>
              <a:off x="3199" y="2830"/>
              <a:ext cx="0" cy="108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6" name="Line 16"/>
            <p:cNvSpPr>
              <a:spLocks noChangeShapeType="1"/>
            </p:cNvSpPr>
            <p:nvPr/>
          </p:nvSpPr>
          <p:spPr bwMode="auto">
            <a:xfrm>
              <a:off x="3745"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7" name="Line 17"/>
            <p:cNvSpPr>
              <a:spLocks noChangeShapeType="1"/>
            </p:cNvSpPr>
            <p:nvPr/>
          </p:nvSpPr>
          <p:spPr bwMode="auto">
            <a:xfrm>
              <a:off x="3470" y="2828"/>
              <a:ext cx="0" cy="10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8"/>
            <p:cNvSpPr>
              <a:spLocks noChangeShapeType="1"/>
            </p:cNvSpPr>
            <p:nvPr/>
          </p:nvSpPr>
          <p:spPr bwMode="auto">
            <a:xfrm>
              <a:off x="4017"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9"/>
            <p:cNvSpPr>
              <a:spLocks noChangeShapeType="1"/>
            </p:cNvSpPr>
            <p:nvPr/>
          </p:nvSpPr>
          <p:spPr bwMode="auto">
            <a:xfrm>
              <a:off x="4289"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20"/>
            <p:cNvSpPr>
              <a:spLocks noChangeShapeType="1"/>
            </p:cNvSpPr>
            <p:nvPr/>
          </p:nvSpPr>
          <p:spPr bwMode="auto">
            <a:xfrm>
              <a:off x="4561"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21"/>
            <p:cNvSpPr>
              <a:spLocks noChangeShapeType="1"/>
            </p:cNvSpPr>
            <p:nvPr/>
          </p:nvSpPr>
          <p:spPr bwMode="auto">
            <a:xfrm>
              <a:off x="4833"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2" name="Line 22"/>
            <p:cNvSpPr>
              <a:spLocks noChangeShapeType="1"/>
            </p:cNvSpPr>
            <p:nvPr/>
          </p:nvSpPr>
          <p:spPr bwMode="auto">
            <a:xfrm>
              <a:off x="5105"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3" name="Line 23"/>
            <p:cNvSpPr>
              <a:spLocks noChangeShapeType="1"/>
            </p:cNvSpPr>
            <p:nvPr/>
          </p:nvSpPr>
          <p:spPr bwMode="auto">
            <a:xfrm>
              <a:off x="5377"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64" name="Rectangle 24"/>
          <p:cNvSpPr>
            <a:spLocks noChangeArrowheads="1"/>
          </p:cNvSpPr>
          <p:nvPr/>
        </p:nvSpPr>
        <p:spPr bwMode="auto">
          <a:xfrm>
            <a:off x="3704493" y="3427413"/>
            <a:ext cx="1587012"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5" name="Rectangle 25"/>
          <p:cNvSpPr>
            <a:spLocks noChangeArrowheads="1"/>
          </p:cNvSpPr>
          <p:nvPr/>
        </p:nvSpPr>
        <p:spPr bwMode="auto">
          <a:xfrm>
            <a:off x="5297366" y="3414713"/>
            <a:ext cx="1587011"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6" name="Rectangle 26"/>
          <p:cNvSpPr>
            <a:spLocks noChangeArrowheads="1"/>
          </p:cNvSpPr>
          <p:nvPr/>
        </p:nvSpPr>
        <p:spPr bwMode="auto">
          <a:xfrm>
            <a:off x="6877051" y="3421063"/>
            <a:ext cx="1587011"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Extending decision tables - 2</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9" name="Content Placeholder 8"/>
          <p:cNvSpPr>
            <a:spLocks noGrp="1"/>
          </p:cNvSpPr>
          <p:nvPr>
            <p:ph idx="1"/>
          </p:nvPr>
        </p:nvSpPr>
        <p:spPr/>
        <p:txBody>
          <a:bodyPr/>
          <a:lstStyle/>
          <a:p>
            <a:r>
              <a:rPr lang="en-US"/>
              <a:t>Decision table with </a:t>
            </a:r>
            <a:r>
              <a:rPr lang="en-US" b="1"/>
              <a:t>multiple actions </a:t>
            </a:r>
            <a:endParaRPr lang="en-US" b="1"/>
          </a:p>
          <a:p>
            <a:pPr lvl="1"/>
            <a:r>
              <a:rPr lang="en-US"/>
              <a:t>Decision tables may specify more than one action for each rule</a:t>
            </a:r>
            <a:endParaRPr lang="en-US"/>
          </a:p>
          <a:p>
            <a:pPr lvl="1"/>
            <a:r>
              <a:rPr lang="en-US"/>
              <a:t>Example</a:t>
            </a:r>
            <a:endParaRPr lang="en-US"/>
          </a:p>
        </p:txBody>
      </p:sp>
      <p:graphicFrame>
        <p:nvGraphicFramePr>
          <p:cNvPr id="10" name="Content Placeholder 4"/>
          <p:cNvGraphicFramePr/>
          <p:nvPr/>
        </p:nvGraphicFramePr>
        <p:xfrm>
          <a:off x="762000" y="3048000"/>
          <a:ext cx="7863842" cy="2987040"/>
        </p:xfrm>
        <a:graphic>
          <a:graphicData uri="http://schemas.openxmlformats.org/drawingml/2006/table">
            <a:tbl>
              <a:tblPr>
                <a:tableStyleId>{073A0DAA-6AF3-43AB-8588-CEC1D06C72B9}</a:tableStyleId>
              </a:tblPr>
              <a:tblGrid>
                <a:gridCol w="2371286"/>
                <a:gridCol w="1373139"/>
                <a:gridCol w="1373139"/>
                <a:gridCol w="1373139"/>
                <a:gridCol w="1373139"/>
              </a:tblGrid>
              <a:tr h="0">
                <a:tc>
                  <a:txBody>
                    <a:bodyPr/>
                    <a:lstStyle/>
                    <a:p>
                      <a:pPr algn="l"/>
                      <a:endParaRPr lang="en-US" sz="2200"/>
                    </a:p>
                  </a:txBody>
                  <a:tcPr/>
                </a:tc>
                <a:tc>
                  <a:txBody>
                    <a:bodyPr/>
                    <a:lstStyle/>
                    <a:p>
                      <a:pPr algn="ctr"/>
                      <a:r>
                        <a:rPr lang="en-US" sz="2200" b="1">
                          <a:latin typeface="+mj-lt"/>
                        </a:rPr>
                        <a:t>Rule 1 </a:t>
                      </a:r>
                      <a:endParaRPr lang="en-US" sz="2200" b="1">
                        <a:latin typeface="+mj-lt"/>
                      </a:endParaRPr>
                    </a:p>
                  </a:txBody>
                  <a:tcPr/>
                </a:tc>
                <a:tc>
                  <a:txBody>
                    <a:bodyPr/>
                    <a:lstStyle/>
                    <a:p>
                      <a:pPr algn="ctr"/>
                      <a:r>
                        <a:rPr lang="en-US" sz="2200" b="1">
                          <a:latin typeface="+mj-lt"/>
                        </a:rPr>
                        <a:t>Rule 2 </a:t>
                      </a:r>
                      <a:endParaRPr lang="en-US" sz="2200" b="1">
                        <a:latin typeface="+mj-lt"/>
                      </a:endParaRPr>
                    </a:p>
                  </a:txBody>
                  <a:tcPr/>
                </a:tc>
                <a:tc>
                  <a:txBody>
                    <a:bodyPr/>
                    <a:lstStyle/>
                    <a:p>
                      <a:pPr algn="ctr"/>
                      <a:r>
                        <a:rPr lang="en-US" sz="2200" b="1">
                          <a:latin typeface="+mj-lt"/>
                        </a:rPr>
                        <a:t>Rule 3 </a:t>
                      </a:r>
                      <a:endParaRPr lang="en-US" sz="2200" b="1">
                        <a:latin typeface="+mj-lt"/>
                      </a:endParaRPr>
                    </a:p>
                  </a:txBody>
                  <a:tcPr/>
                </a:tc>
                <a:tc>
                  <a:txBody>
                    <a:bodyPr/>
                    <a:lstStyle/>
                    <a:p>
                      <a:pPr algn="ctr"/>
                      <a:r>
                        <a:rPr lang="en-US" sz="2200" b="1">
                          <a:latin typeface="+mj-lt"/>
                        </a:rPr>
                        <a:t>Rule 4 </a:t>
                      </a:r>
                      <a:endParaRPr lang="en-US" sz="2200" b="1">
                        <a:latin typeface="+mj-lt"/>
                      </a:endParaRPr>
                    </a:p>
                  </a:txBody>
                  <a:tcPr/>
                </a:tc>
              </a:tr>
              <a:tr h="0">
                <a:tc>
                  <a:txBody>
                    <a:bodyPr/>
                    <a:lstStyle/>
                    <a:p>
                      <a:pPr algn="l"/>
                      <a:r>
                        <a:rPr lang="en-US" sz="2200" b="1">
                          <a:latin typeface="+mj-lt"/>
                        </a:rPr>
                        <a:t>Conditions </a:t>
                      </a:r>
                      <a:endParaRPr lang="en-US" sz="2200" b="1">
                        <a:latin typeface="+mj-lt"/>
                      </a:endParaRPr>
                    </a:p>
                  </a:txBody>
                  <a:tcPr/>
                </a:tc>
                <a:tc>
                  <a:txBody>
                    <a:bodyPr/>
                    <a:lstStyle/>
                    <a:p>
                      <a:pPr algn="ctr"/>
                      <a:r>
                        <a:rPr lang="en-US" sz="2200"/>
                        <a:t> </a:t>
                      </a:r>
                      <a:endParaRPr lang="en-US" sz="2200"/>
                    </a:p>
                  </a:txBody>
                  <a:tcPr/>
                </a:tc>
                <a:tc>
                  <a:txBody>
                    <a:bodyPr/>
                    <a:lstStyle/>
                    <a:p>
                      <a:pPr algn="ctr"/>
                      <a:r>
                        <a:rPr lang="en-US" sz="2200"/>
                        <a:t> </a:t>
                      </a:r>
                      <a:endParaRPr lang="en-US" sz="2200"/>
                    </a:p>
                  </a:txBody>
                  <a:tcPr/>
                </a:tc>
                <a:tc>
                  <a:txBody>
                    <a:bodyPr/>
                    <a:lstStyle/>
                    <a:p>
                      <a:pPr algn="ctr"/>
                      <a:r>
                        <a:rPr lang="en-US" sz="2200"/>
                        <a:t> </a:t>
                      </a:r>
                      <a:endParaRPr lang="en-US" sz="2200"/>
                    </a:p>
                  </a:txBody>
                  <a:tcPr/>
                </a:tc>
                <a:tc>
                  <a:txBody>
                    <a:bodyPr/>
                    <a:lstStyle/>
                    <a:p>
                      <a:pPr algn="ctr"/>
                      <a:r>
                        <a:rPr lang="en-US" sz="2200"/>
                        <a:t> </a:t>
                      </a:r>
                      <a:endParaRPr lang="en-US" sz="2200"/>
                    </a:p>
                  </a:txBody>
                  <a:tcPr/>
                </a:tc>
              </a:tr>
              <a:tr h="0">
                <a:tc>
                  <a:txBody>
                    <a:bodyPr/>
                    <a:lstStyle/>
                    <a:p>
                      <a:pPr marL="457200" indent="0" algn="l">
                        <a:buFont typeface="Arial" panose="020B0604020202020204"/>
                        <a:buNone/>
                      </a:pPr>
                      <a:r>
                        <a:rPr lang="en-US" sz="2200" b="0">
                          <a:latin typeface="+mj-lt"/>
                        </a:rPr>
                        <a:t>Condition-1</a:t>
                      </a:r>
                      <a:endParaRPr lang="en-US" sz="2200" b="0">
                        <a:latin typeface="+mj-lt"/>
                      </a:endParaRPr>
                    </a:p>
                  </a:txBody>
                  <a:tcPr/>
                </a:tc>
                <a:tc>
                  <a:txBody>
                    <a:bodyPr/>
                    <a:lstStyle/>
                    <a:p>
                      <a:pPr algn="ctr"/>
                      <a:r>
                        <a:rPr lang="en-US" sz="2200"/>
                        <a:t>Yes</a:t>
                      </a:r>
                      <a:endParaRPr lang="en-US" sz="2200"/>
                    </a:p>
                  </a:txBody>
                  <a:tcPr/>
                </a:tc>
                <a:tc>
                  <a:txBody>
                    <a:bodyPr/>
                    <a:lstStyle/>
                    <a:p>
                      <a:pPr algn="ctr"/>
                      <a:r>
                        <a:rPr lang="en-US" sz="2200"/>
                        <a:t>Yes</a:t>
                      </a:r>
                      <a:endParaRPr lang="en-US" sz="2200"/>
                    </a:p>
                  </a:txBody>
                  <a:tcPr/>
                </a:tc>
                <a:tc>
                  <a:txBody>
                    <a:bodyPr/>
                    <a:lstStyle/>
                    <a:p>
                      <a:pPr algn="ctr"/>
                      <a:r>
                        <a:rPr lang="en-US" sz="2200"/>
                        <a:t>No</a:t>
                      </a:r>
                      <a:endParaRPr lang="en-US" sz="2200"/>
                    </a:p>
                  </a:txBody>
                  <a:tcPr/>
                </a:tc>
                <a:tc>
                  <a:txBody>
                    <a:bodyPr/>
                    <a:lstStyle/>
                    <a:p>
                      <a:pPr algn="ctr"/>
                      <a:r>
                        <a:rPr lang="en-US" sz="2200"/>
                        <a:t>No</a:t>
                      </a:r>
                      <a:endParaRPr lang="en-US" sz="2200"/>
                    </a:p>
                  </a:txBody>
                  <a:tcPr/>
                </a:tc>
              </a:tr>
              <a:tr h="0">
                <a:tc>
                  <a:txBody>
                    <a:bodyPr/>
                    <a:lstStyle/>
                    <a:p>
                      <a:pPr marL="457200" indent="0" algn="l">
                        <a:buFont typeface="Arial" panose="020B0604020202020204"/>
                        <a:buNone/>
                      </a:pPr>
                      <a:r>
                        <a:rPr lang="en-US" sz="2200" b="0">
                          <a:latin typeface="+mj-lt"/>
                        </a:rPr>
                        <a:t>Condition-2</a:t>
                      </a:r>
                      <a:endParaRPr lang="en-US" sz="2200" b="0">
                        <a:latin typeface="+mj-lt"/>
                      </a:endParaRPr>
                    </a:p>
                  </a:txBody>
                  <a:tcPr/>
                </a:tc>
                <a:tc>
                  <a:txBody>
                    <a:bodyPr/>
                    <a:lstStyle/>
                    <a:p>
                      <a:pPr algn="ctr"/>
                      <a:r>
                        <a:rPr lang="en-US" sz="2200"/>
                        <a:t>Yes</a:t>
                      </a:r>
                      <a:endParaRPr lang="en-US" sz="2200"/>
                    </a:p>
                  </a:txBody>
                  <a:tcPr/>
                </a:tc>
                <a:tc>
                  <a:txBody>
                    <a:bodyPr/>
                    <a:lstStyle/>
                    <a:p>
                      <a:pPr algn="ctr"/>
                      <a:r>
                        <a:rPr lang="en-US" sz="2200"/>
                        <a:t>No</a:t>
                      </a:r>
                      <a:endParaRPr lang="en-US" sz="2200"/>
                    </a:p>
                  </a:txBody>
                  <a:tcPr/>
                </a:tc>
                <a:tc>
                  <a:txBody>
                    <a:bodyPr/>
                    <a:lstStyle/>
                    <a:p>
                      <a:pPr algn="ctr"/>
                      <a:r>
                        <a:rPr lang="en-US" sz="2200"/>
                        <a:t>Yes</a:t>
                      </a:r>
                      <a:endParaRPr lang="en-US" sz="2200"/>
                    </a:p>
                  </a:txBody>
                  <a:tcPr/>
                </a:tc>
                <a:tc>
                  <a:txBody>
                    <a:bodyPr/>
                    <a:lstStyle/>
                    <a:p>
                      <a:pPr algn="ctr"/>
                      <a:r>
                        <a:rPr lang="en-US" sz="2200"/>
                        <a:t>No</a:t>
                      </a:r>
                      <a:endParaRPr lang="en-US" sz="2200"/>
                    </a:p>
                  </a:txBody>
                  <a:tcPr/>
                </a:tc>
              </a:tr>
              <a:tr h="0">
                <a:tc>
                  <a:txBody>
                    <a:bodyPr/>
                    <a:lstStyle/>
                    <a:p>
                      <a:pPr algn="l"/>
                      <a:r>
                        <a:rPr lang="en-US" sz="2200" b="1">
                          <a:latin typeface="+mj-lt"/>
                        </a:rPr>
                        <a:t>Actions </a:t>
                      </a:r>
                      <a:endParaRPr lang="en-US" sz="2200" b="1">
                        <a:latin typeface="+mj-lt"/>
                      </a:endParaRPr>
                    </a:p>
                  </a:txBody>
                  <a:tcPr/>
                </a:tc>
                <a:tc>
                  <a:txBody>
                    <a:bodyPr/>
                    <a:lstStyle/>
                    <a:p>
                      <a:pPr algn="ctr"/>
                      <a:r>
                        <a:rPr lang="en-US" sz="2200"/>
                        <a:t> </a:t>
                      </a:r>
                      <a:endParaRPr lang="en-US" sz="2200"/>
                    </a:p>
                  </a:txBody>
                  <a:tcPr/>
                </a:tc>
                <a:tc>
                  <a:txBody>
                    <a:bodyPr/>
                    <a:lstStyle/>
                    <a:p>
                      <a:pPr algn="ctr"/>
                      <a:r>
                        <a:rPr lang="en-US" sz="2200"/>
                        <a:t> </a:t>
                      </a:r>
                      <a:endParaRPr lang="en-US" sz="2200"/>
                    </a:p>
                  </a:txBody>
                  <a:tcPr/>
                </a:tc>
                <a:tc>
                  <a:txBody>
                    <a:bodyPr/>
                    <a:lstStyle/>
                    <a:p>
                      <a:pPr algn="ctr"/>
                      <a:r>
                        <a:rPr lang="en-US" sz="2200"/>
                        <a:t> </a:t>
                      </a:r>
                      <a:endParaRPr lang="en-US" sz="2200"/>
                    </a:p>
                  </a:txBody>
                  <a:tcPr/>
                </a:tc>
                <a:tc>
                  <a:txBody>
                    <a:bodyPr/>
                    <a:lstStyle/>
                    <a:p>
                      <a:pPr algn="ctr"/>
                      <a:r>
                        <a:rPr lang="en-US" sz="2200"/>
                        <a:t> </a:t>
                      </a:r>
                      <a:endParaRPr lang="en-US" sz="2200"/>
                    </a:p>
                  </a:txBody>
                  <a:tcPr/>
                </a:tc>
              </a:tr>
              <a:tr h="0">
                <a:tc>
                  <a:txBody>
                    <a:bodyPr/>
                    <a:lstStyle/>
                    <a:p>
                      <a:pPr marL="457200" indent="0" algn="l">
                        <a:buFont typeface="Arial" panose="020B0604020202020204"/>
                        <a:buNone/>
                      </a:pPr>
                      <a:r>
                        <a:rPr lang="en-US" sz="2200" b="0">
                          <a:latin typeface="+mj-lt"/>
                        </a:rPr>
                        <a:t>Action-1</a:t>
                      </a:r>
                      <a:endParaRPr lang="en-US" sz="2200" b="0">
                        <a:latin typeface="+mj-lt"/>
                      </a:endParaRPr>
                    </a:p>
                  </a:txBody>
                  <a:tcPr/>
                </a:tc>
                <a:tc>
                  <a:txBody>
                    <a:bodyPr/>
                    <a:lstStyle/>
                    <a:p>
                      <a:pPr algn="ctr"/>
                      <a:r>
                        <a:rPr lang="en-US" sz="2200"/>
                        <a:t>Do X</a:t>
                      </a:r>
                      <a:endParaRPr lang="en-US" sz="2200"/>
                    </a:p>
                  </a:txBody>
                  <a:tcPr/>
                </a:tc>
                <a:tc>
                  <a:txBody>
                    <a:bodyPr/>
                    <a:lstStyle/>
                    <a:p>
                      <a:pPr algn="ctr"/>
                      <a:r>
                        <a:rPr lang="en-US" sz="2200"/>
                        <a:t>Do Y</a:t>
                      </a:r>
                      <a:endParaRPr lang="en-US" sz="2200"/>
                    </a:p>
                  </a:txBody>
                  <a:tcPr/>
                </a:tc>
                <a:tc>
                  <a:txBody>
                    <a:bodyPr/>
                    <a:lstStyle/>
                    <a:p>
                      <a:pPr algn="ctr"/>
                      <a:r>
                        <a:rPr lang="en-US" sz="2200"/>
                        <a:t>Do X</a:t>
                      </a:r>
                      <a:endParaRPr lang="en-US" sz="2200"/>
                    </a:p>
                  </a:txBody>
                  <a:tcPr/>
                </a:tc>
                <a:tc>
                  <a:txBody>
                    <a:bodyPr/>
                    <a:lstStyle/>
                    <a:p>
                      <a:pPr algn="ctr"/>
                      <a:r>
                        <a:rPr lang="en-US" sz="2200"/>
                        <a:t>Do Z</a:t>
                      </a:r>
                      <a:endParaRPr lang="en-US" sz="2200"/>
                    </a:p>
                  </a:txBody>
                  <a:tcPr/>
                </a:tc>
              </a:tr>
              <a:tr h="0">
                <a:tc>
                  <a:txBody>
                    <a:bodyPr/>
                    <a:lstStyle/>
                    <a:p>
                      <a:pPr marL="457200" indent="0" algn="l">
                        <a:buFont typeface="Arial" panose="020B0604020202020204"/>
                        <a:buNone/>
                      </a:pPr>
                      <a:r>
                        <a:rPr lang="en-US" sz="2200" b="0">
                          <a:latin typeface="+mj-lt"/>
                        </a:rPr>
                        <a:t>Action-2</a:t>
                      </a:r>
                      <a:endParaRPr lang="en-US" sz="2200" b="0">
                        <a:latin typeface="+mj-lt"/>
                      </a:endParaRPr>
                    </a:p>
                  </a:txBody>
                  <a:tcPr/>
                </a:tc>
                <a:tc>
                  <a:txBody>
                    <a:bodyPr/>
                    <a:lstStyle/>
                    <a:p>
                      <a:pPr algn="ctr"/>
                      <a:r>
                        <a:rPr lang="en-US" sz="2200"/>
                        <a:t>Do A</a:t>
                      </a:r>
                      <a:endParaRPr lang="en-US" sz="2200"/>
                    </a:p>
                  </a:txBody>
                  <a:tcPr/>
                </a:tc>
                <a:tc>
                  <a:txBody>
                    <a:bodyPr/>
                    <a:lstStyle/>
                    <a:p>
                      <a:pPr algn="ctr"/>
                      <a:r>
                        <a:rPr lang="en-US" sz="2200"/>
                        <a:t>Do B</a:t>
                      </a:r>
                      <a:endParaRPr lang="en-US" sz="2200"/>
                    </a:p>
                  </a:txBody>
                  <a:tcPr/>
                </a:tc>
                <a:tc>
                  <a:txBody>
                    <a:bodyPr/>
                    <a:lstStyle/>
                    <a:p>
                      <a:pPr algn="ctr"/>
                      <a:r>
                        <a:rPr lang="en-US" sz="2200"/>
                        <a:t>Do B</a:t>
                      </a:r>
                      <a:endParaRPr lang="en-US" sz="2200"/>
                    </a:p>
                  </a:txBody>
                  <a:tcPr/>
                </a:tc>
                <a:tc>
                  <a:txBody>
                    <a:bodyPr/>
                    <a:lstStyle/>
                    <a:p>
                      <a:pPr algn="ctr"/>
                      <a:r>
                        <a:rPr lang="en-US" sz="2200"/>
                        <a:t>Do B</a:t>
                      </a:r>
                      <a:endParaRPr lang="en-US" sz="2200"/>
                    </a:p>
                  </a:txBody>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Extending decision tables - 3</a:t>
            </a:r>
            <a:endParaRPr lang="en-US"/>
          </a:p>
        </p:txBody>
      </p:sp>
      <p:sp>
        <p:nvSpPr>
          <p:cNvPr id="16" name="Content Placeholder 15"/>
          <p:cNvSpPr>
            <a:spLocks noGrp="1"/>
          </p:cNvSpPr>
          <p:nvPr>
            <p:ph idx="1"/>
          </p:nvPr>
        </p:nvSpPr>
        <p:spPr/>
        <p:txBody>
          <a:bodyPr/>
          <a:lstStyle/>
          <a:p>
            <a:r>
              <a:rPr lang="en-US"/>
              <a:t>A decision table with </a:t>
            </a:r>
            <a:r>
              <a:rPr lang="en-US" b="1"/>
              <a:t>non-binary conditions</a:t>
            </a:r>
            <a:endParaRPr lang="en-US" b="1"/>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7" name="Content Placeholder 4"/>
          <p:cNvGraphicFramePr/>
          <p:nvPr/>
        </p:nvGraphicFramePr>
        <p:xfrm>
          <a:off x="609600" y="1752600"/>
          <a:ext cx="8214360" cy="2987040"/>
        </p:xfrm>
        <a:graphic>
          <a:graphicData uri="http://schemas.openxmlformats.org/drawingml/2006/table">
            <a:tbl>
              <a:tblPr>
                <a:tableStyleId>{073A0DAA-6AF3-43AB-8588-CEC1D06C72B9}</a:tableStyleId>
              </a:tblPr>
              <a:tblGrid>
                <a:gridCol w="2362200"/>
                <a:gridCol w="1463040"/>
                <a:gridCol w="1463040"/>
                <a:gridCol w="1463040"/>
                <a:gridCol w="1463040"/>
              </a:tblGrid>
              <a:tr h="0">
                <a:tc>
                  <a:txBody>
                    <a:bodyPr/>
                    <a:lstStyle/>
                    <a:p>
                      <a:pPr algn="l"/>
                      <a:endParaRPr lang="en-US" sz="2200">
                        <a:latin typeface="+mj-lt"/>
                      </a:endParaRPr>
                    </a:p>
                  </a:txBody>
                  <a:tcPr/>
                </a:tc>
                <a:tc>
                  <a:txBody>
                    <a:bodyPr/>
                    <a:lstStyle/>
                    <a:p>
                      <a:pPr algn="ctr"/>
                      <a:r>
                        <a:rPr lang="en-US" sz="2200" b="1">
                          <a:latin typeface="+mj-lt"/>
                        </a:rPr>
                        <a:t>Rule 1 </a:t>
                      </a:r>
                      <a:endParaRPr lang="en-US" sz="2200" b="1">
                        <a:latin typeface="+mj-lt"/>
                      </a:endParaRPr>
                    </a:p>
                  </a:txBody>
                  <a:tcPr/>
                </a:tc>
                <a:tc>
                  <a:txBody>
                    <a:bodyPr/>
                    <a:lstStyle/>
                    <a:p>
                      <a:pPr algn="ctr"/>
                      <a:r>
                        <a:rPr lang="en-US" sz="2200" b="1">
                          <a:latin typeface="+mj-lt"/>
                        </a:rPr>
                        <a:t>Rule 2 </a:t>
                      </a:r>
                      <a:endParaRPr lang="en-US" sz="2200" b="1">
                        <a:latin typeface="+mj-lt"/>
                      </a:endParaRPr>
                    </a:p>
                  </a:txBody>
                  <a:tcPr/>
                </a:tc>
                <a:tc>
                  <a:txBody>
                    <a:bodyPr/>
                    <a:lstStyle/>
                    <a:p>
                      <a:pPr algn="ctr"/>
                      <a:r>
                        <a:rPr lang="en-US" sz="2200" b="1">
                          <a:latin typeface="+mj-lt"/>
                        </a:rPr>
                        <a:t>Rule 3 </a:t>
                      </a:r>
                      <a:endParaRPr lang="en-US" sz="2200" b="1">
                        <a:latin typeface="+mj-lt"/>
                      </a:endParaRPr>
                    </a:p>
                  </a:txBody>
                  <a:tcPr/>
                </a:tc>
                <a:tc>
                  <a:txBody>
                    <a:bodyPr/>
                    <a:lstStyle/>
                    <a:p>
                      <a:pPr algn="ctr"/>
                      <a:r>
                        <a:rPr lang="en-US" sz="2200" b="1">
                          <a:latin typeface="+mj-lt"/>
                        </a:rPr>
                        <a:t>Rule 4 </a:t>
                      </a:r>
                      <a:endParaRPr lang="en-US" sz="2200" b="1">
                        <a:latin typeface="+mj-lt"/>
                      </a:endParaRPr>
                    </a:p>
                  </a:txBody>
                  <a:tcPr/>
                </a:tc>
              </a:tr>
              <a:tr h="0">
                <a:tc>
                  <a:txBody>
                    <a:bodyPr/>
                    <a:lstStyle/>
                    <a:p>
                      <a:pPr algn="l"/>
                      <a:r>
                        <a:rPr lang="en-US" sz="2200" b="1">
                          <a:latin typeface="+mj-lt"/>
                        </a:rPr>
                        <a:t>Conditions</a:t>
                      </a:r>
                      <a:r>
                        <a:rPr lang="en-US" sz="2200">
                          <a:latin typeface="+mj-lt"/>
                        </a:rPr>
                        <a:t> </a:t>
                      </a:r>
                      <a:endParaRPr lang="en-US" sz="2200">
                        <a:latin typeface="+mj-lt"/>
                      </a:endParaRPr>
                    </a:p>
                  </a:txBody>
                  <a:tcPr/>
                </a:tc>
                <a:tc>
                  <a:txBody>
                    <a:bodyPr/>
                    <a:lstStyle/>
                    <a:p>
                      <a:pPr algn="ctr"/>
                      <a:r>
                        <a:rPr lang="en-US" sz="2200">
                          <a:latin typeface="+mj-lt"/>
                        </a:rPr>
                        <a:t> </a:t>
                      </a:r>
                      <a:endParaRPr lang="en-US" sz="2200">
                        <a:latin typeface="+mj-lt"/>
                      </a:endParaRPr>
                    </a:p>
                  </a:txBody>
                  <a:tcPr/>
                </a:tc>
                <a:tc>
                  <a:txBody>
                    <a:bodyPr/>
                    <a:lstStyle/>
                    <a:p>
                      <a:pPr algn="ctr"/>
                      <a:r>
                        <a:rPr lang="en-US" sz="2200">
                          <a:latin typeface="+mj-lt"/>
                        </a:rPr>
                        <a:t> </a:t>
                      </a:r>
                      <a:endParaRPr lang="en-US" sz="2200">
                        <a:latin typeface="+mj-lt"/>
                      </a:endParaRPr>
                    </a:p>
                  </a:txBody>
                  <a:tcPr/>
                </a:tc>
                <a:tc>
                  <a:txBody>
                    <a:bodyPr/>
                    <a:lstStyle/>
                    <a:p>
                      <a:pPr algn="ctr"/>
                      <a:r>
                        <a:rPr lang="en-US" sz="2200">
                          <a:latin typeface="+mj-lt"/>
                        </a:rPr>
                        <a:t> </a:t>
                      </a:r>
                      <a:endParaRPr lang="en-US" sz="2200">
                        <a:latin typeface="+mj-lt"/>
                      </a:endParaRPr>
                    </a:p>
                  </a:txBody>
                  <a:tcPr/>
                </a:tc>
                <a:tc>
                  <a:txBody>
                    <a:bodyPr/>
                    <a:lstStyle/>
                    <a:p>
                      <a:pPr algn="ctr"/>
                      <a:r>
                        <a:rPr lang="en-US" sz="2200">
                          <a:latin typeface="+mj-lt"/>
                        </a:rPr>
                        <a:t> </a:t>
                      </a:r>
                      <a:endParaRPr lang="en-US" sz="2200">
                        <a:latin typeface="+mj-lt"/>
                      </a:endParaRPr>
                    </a:p>
                  </a:txBody>
                  <a:tcPr/>
                </a:tc>
              </a:tr>
              <a:tr h="0">
                <a:tc>
                  <a:txBody>
                    <a:bodyPr/>
                    <a:lstStyle/>
                    <a:p>
                      <a:pPr marL="514350" indent="0" algn="l">
                        <a:buFont typeface="Arial" panose="020B0604020202020204"/>
                        <a:buNone/>
                      </a:pPr>
                      <a:r>
                        <a:rPr lang="en-US" sz="2200">
                          <a:latin typeface="+mj-lt"/>
                        </a:rPr>
                        <a:t>Condition-1</a:t>
                      </a:r>
                      <a:endParaRPr lang="en-US" sz="2200">
                        <a:latin typeface="+mj-lt"/>
                      </a:endParaRPr>
                    </a:p>
                  </a:txBody>
                  <a:tcPr/>
                </a:tc>
                <a:tc>
                  <a:txBody>
                    <a:bodyPr/>
                    <a:lstStyle/>
                    <a:p>
                      <a:pPr algn="ctr"/>
                      <a:r>
                        <a:rPr lang="en-US" sz="2200">
                          <a:latin typeface="+mj-lt"/>
                        </a:rPr>
                        <a:t>0–1</a:t>
                      </a:r>
                      <a:endParaRPr lang="en-US" sz="2200">
                        <a:latin typeface="+mj-lt"/>
                      </a:endParaRPr>
                    </a:p>
                  </a:txBody>
                  <a:tcPr/>
                </a:tc>
                <a:tc>
                  <a:txBody>
                    <a:bodyPr/>
                    <a:lstStyle/>
                    <a:p>
                      <a:pPr algn="ctr"/>
                      <a:r>
                        <a:rPr lang="en-US" sz="2200">
                          <a:latin typeface="+mj-lt"/>
                        </a:rPr>
                        <a:t>1–10</a:t>
                      </a:r>
                      <a:endParaRPr lang="en-US" sz="2200">
                        <a:latin typeface="+mj-lt"/>
                      </a:endParaRPr>
                    </a:p>
                  </a:txBody>
                  <a:tcPr/>
                </a:tc>
                <a:tc>
                  <a:txBody>
                    <a:bodyPr/>
                    <a:lstStyle/>
                    <a:p>
                      <a:pPr algn="ctr"/>
                      <a:r>
                        <a:rPr lang="en-US" sz="2200">
                          <a:latin typeface="+mj-lt"/>
                        </a:rPr>
                        <a:t>10–100</a:t>
                      </a:r>
                      <a:endParaRPr lang="en-US" sz="2200">
                        <a:latin typeface="+mj-lt"/>
                      </a:endParaRPr>
                    </a:p>
                  </a:txBody>
                  <a:tcPr/>
                </a:tc>
                <a:tc>
                  <a:txBody>
                    <a:bodyPr/>
                    <a:lstStyle/>
                    <a:p>
                      <a:pPr algn="ctr"/>
                      <a:r>
                        <a:rPr lang="en-US" sz="2200">
                          <a:latin typeface="+mj-lt"/>
                        </a:rPr>
                        <a:t>100–1000</a:t>
                      </a:r>
                      <a:endParaRPr lang="en-US" sz="2200">
                        <a:latin typeface="+mj-lt"/>
                      </a:endParaRPr>
                    </a:p>
                  </a:txBody>
                  <a:tcPr/>
                </a:tc>
              </a:tr>
              <a:tr h="0">
                <a:tc>
                  <a:txBody>
                    <a:bodyPr/>
                    <a:lstStyle/>
                    <a:p>
                      <a:pPr marL="514350" indent="0" algn="l">
                        <a:buFont typeface="Arial" panose="020B0604020202020204"/>
                        <a:buNone/>
                      </a:pPr>
                      <a:r>
                        <a:rPr lang="en-US" sz="2200">
                          <a:latin typeface="+mj-lt"/>
                        </a:rPr>
                        <a:t>Condition-2</a:t>
                      </a:r>
                      <a:endParaRPr lang="en-US" sz="2200">
                        <a:latin typeface="+mj-lt"/>
                      </a:endParaRPr>
                    </a:p>
                  </a:txBody>
                  <a:tcPr/>
                </a:tc>
                <a:tc>
                  <a:txBody>
                    <a:bodyPr/>
                    <a:lstStyle/>
                    <a:p>
                      <a:pPr algn="ctr"/>
                      <a:r>
                        <a:rPr lang="en-US" sz="2200">
                          <a:latin typeface="+mj-lt"/>
                        </a:rPr>
                        <a:t>&lt;5</a:t>
                      </a:r>
                      <a:endParaRPr lang="en-US" sz="2200">
                        <a:latin typeface="+mj-lt"/>
                      </a:endParaRPr>
                    </a:p>
                  </a:txBody>
                  <a:tcPr/>
                </a:tc>
                <a:tc>
                  <a:txBody>
                    <a:bodyPr/>
                    <a:lstStyle/>
                    <a:p>
                      <a:pPr algn="ctr"/>
                      <a:r>
                        <a:rPr lang="en-US" sz="2200">
                          <a:latin typeface="+mj-lt"/>
                        </a:rPr>
                        <a:t>5</a:t>
                      </a:r>
                      <a:endParaRPr lang="en-US" sz="2200">
                        <a:latin typeface="+mj-lt"/>
                      </a:endParaRPr>
                    </a:p>
                  </a:txBody>
                  <a:tcPr/>
                </a:tc>
                <a:tc>
                  <a:txBody>
                    <a:bodyPr/>
                    <a:lstStyle/>
                    <a:p>
                      <a:pPr algn="ctr"/>
                      <a:r>
                        <a:rPr lang="en-US" sz="2200">
                          <a:latin typeface="+mj-lt"/>
                        </a:rPr>
                        <a:t>6 or 7</a:t>
                      </a:r>
                      <a:endParaRPr lang="en-US" sz="2200">
                        <a:latin typeface="+mj-lt"/>
                      </a:endParaRPr>
                    </a:p>
                  </a:txBody>
                  <a:tcPr/>
                </a:tc>
                <a:tc>
                  <a:txBody>
                    <a:bodyPr/>
                    <a:lstStyle/>
                    <a:p>
                      <a:pPr algn="ctr"/>
                      <a:r>
                        <a:rPr lang="en-US" sz="2200">
                          <a:latin typeface="+mj-lt"/>
                        </a:rPr>
                        <a:t>&gt;7</a:t>
                      </a:r>
                      <a:endParaRPr lang="en-US" sz="2200">
                        <a:latin typeface="+mj-lt"/>
                      </a:endParaRPr>
                    </a:p>
                  </a:txBody>
                  <a:tcPr/>
                </a:tc>
              </a:tr>
              <a:tr h="0">
                <a:tc>
                  <a:txBody>
                    <a:bodyPr/>
                    <a:lstStyle/>
                    <a:p>
                      <a:pPr algn="l"/>
                      <a:r>
                        <a:rPr lang="en-US" sz="2200" b="1">
                          <a:latin typeface="+mj-lt"/>
                        </a:rPr>
                        <a:t>Actions</a:t>
                      </a:r>
                      <a:r>
                        <a:rPr lang="en-US" sz="2200">
                          <a:latin typeface="+mj-lt"/>
                        </a:rPr>
                        <a:t> </a:t>
                      </a:r>
                      <a:endParaRPr lang="en-US" sz="2200">
                        <a:latin typeface="+mj-lt"/>
                      </a:endParaRPr>
                    </a:p>
                  </a:txBody>
                  <a:tcPr/>
                </a:tc>
                <a:tc>
                  <a:txBody>
                    <a:bodyPr/>
                    <a:lstStyle/>
                    <a:p>
                      <a:pPr algn="ctr"/>
                      <a:r>
                        <a:rPr lang="en-US" sz="2200">
                          <a:latin typeface="+mj-lt"/>
                        </a:rPr>
                        <a:t> </a:t>
                      </a:r>
                      <a:endParaRPr lang="en-US" sz="2200">
                        <a:latin typeface="+mj-lt"/>
                      </a:endParaRPr>
                    </a:p>
                  </a:txBody>
                  <a:tcPr/>
                </a:tc>
                <a:tc>
                  <a:txBody>
                    <a:bodyPr/>
                    <a:lstStyle/>
                    <a:p>
                      <a:pPr algn="ctr"/>
                      <a:r>
                        <a:rPr lang="en-US" sz="2200">
                          <a:latin typeface="+mj-lt"/>
                        </a:rPr>
                        <a:t> </a:t>
                      </a:r>
                      <a:endParaRPr lang="en-US" sz="2200">
                        <a:latin typeface="+mj-lt"/>
                      </a:endParaRPr>
                    </a:p>
                  </a:txBody>
                  <a:tcPr/>
                </a:tc>
                <a:tc>
                  <a:txBody>
                    <a:bodyPr/>
                    <a:lstStyle/>
                    <a:p>
                      <a:pPr algn="ctr"/>
                      <a:r>
                        <a:rPr lang="en-US" sz="2200">
                          <a:latin typeface="+mj-lt"/>
                        </a:rPr>
                        <a:t> </a:t>
                      </a:r>
                      <a:endParaRPr lang="en-US" sz="2200">
                        <a:latin typeface="+mj-lt"/>
                      </a:endParaRPr>
                    </a:p>
                  </a:txBody>
                  <a:tcPr/>
                </a:tc>
                <a:tc>
                  <a:txBody>
                    <a:bodyPr/>
                    <a:lstStyle/>
                    <a:p>
                      <a:pPr algn="ctr"/>
                      <a:r>
                        <a:rPr lang="en-US" sz="2200">
                          <a:latin typeface="+mj-lt"/>
                        </a:rPr>
                        <a:t> </a:t>
                      </a:r>
                      <a:endParaRPr lang="en-US" sz="2200">
                        <a:latin typeface="+mj-lt"/>
                      </a:endParaRPr>
                    </a:p>
                  </a:txBody>
                  <a:tcPr/>
                </a:tc>
              </a:tr>
              <a:tr h="0">
                <a:tc>
                  <a:txBody>
                    <a:bodyPr/>
                    <a:lstStyle/>
                    <a:p>
                      <a:pPr marL="514350" indent="0" algn="l">
                        <a:buFont typeface="Arial" panose="020B0604020202020204"/>
                        <a:buNone/>
                      </a:pPr>
                      <a:r>
                        <a:rPr lang="en-US" sz="2200">
                          <a:latin typeface="+mj-lt"/>
                        </a:rPr>
                        <a:t>Action-1</a:t>
                      </a:r>
                      <a:endParaRPr lang="en-US" sz="2200">
                        <a:latin typeface="+mj-lt"/>
                      </a:endParaRPr>
                    </a:p>
                  </a:txBody>
                  <a:tcPr/>
                </a:tc>
                <a:tc>
                  <a:txBody>
                    <a:bodyPr/>
                    <a:lstStyle/>
                    <a:p>
                      <a:pPr algn="ctr"/>
                      <a:r>
                        <a:rPr lang="en-US" sz="2200">
                          <a:latin typeface="+mj-lt"/>
                        </a:rPr>
                        <a:t>Do X</a:t>
                      </a:r>
                      <a:endParaRPr lang="en-US" sz="2200">
                        <a:latin typeface="+mj-lt"/>
                      </a:endParaRPr>
                    </a:p>
                  </a:txBody>
                  <a:tcPr/>
                </a:tc>
                <a:tc>
                  <a:txBody>
                    <a:bodyPr/>
                    <a:lstStyle/>
                    <a:p>
                      <a:pPr algn="ctr"/>
                      <a:r>
                        <a:rPr lang="en-US" sz="2200">
                          <a:latin typeface="+mj-lt"/>
                        </a:rPr>
                        <a:t>Do Y</a:t>
                      </a:r>
                      <a:endParaRPr lang="en-US" sz="2200">
                        <a:latin typeface="+mj-lt"/>
                      </a:endParaRPr>
                    </a:p>
                  </a:txBody>
                  <a:tcPr/>
                </a:tc>
                <a:tc>
                  <a:txBody>
                    <a:bodyPr/>
                    <a:lstStyle/>
                    <a:p>
                      <a:pPr algn="ctr"/>
                      <a:r>
                        <a:rPr lang="en-US" sz="2200">
                          <a:latin typeface="+mj-lt"/>
                        </a:rPr>
                        <a:t>Do X</a:t>
                      </a:r>
                      <a:endParaRPr lang="en-US" sz="2200">
                        <a:latin typeface="+mj-lt"/>
                      </a:endParaRPr>
                    </a:p>
                  </a:txBody>
                  <a:tcPr/>
                </a:tc>
                <a:tc>
                  <a:txBody>
                    <a:bodyPr/>
                    <a:lstStyle/>
                    <a:p>
                      <a:pPr algn="ctr"/>
                      <a:r>
                        <a:rPr lang="en-US" sz="2200">
                          <a:latin typeface="+mj-lt"/>
                        </a:rPr>
                        <a:t>Do Z</a:t>
                      </a:r>
                      <a:endParaRPr lang="en-US" sz="2200">
                        <a:latin typeface="+mj-lt"/>
                      </a:endParaRPr>
                    </a:p>
                  </a:txBody>
                  <a:tcPr/>
                </a:tc>
              </a:tr>
              <a:tr h="0">
                <a:tc>
                  <a:txBody>
                    <a:bodyPr/>
                    <a:lstStyle/>
                    <a:p>
                      <a:pPr marL="514350" indent="0" algn="l">
                        <a:buFont typeface="Arial" panose="020B0604020202020204"/>
                        <a:buNone/>
                      </a:pPr>
                      <a:r>
                        <a:rPr lang="en-US" sz="2200">
                          <a:latin typeface="+mj-lt"/>
                        </a:rPr>
                        <a:t>Action-2</a:t>
                      </a:r>
                      <a:endParaRPr lang="en-US" sz="2200">
                        <a:latin typeface="+mj-lt"/>
                      </a:endParaRPr>
                    </a:p>
                  </a:txBody>
                  <a:tcPr/>
                </a:tc>
                <a:tc>
                  <a:txBody>
                    <a:bodyPr/>
                    <a:lstStyle/>
                    <a:p>
                      <a:pPr algn="ctr"/>
                      <a:r>
                        <a:rPr lang="en-US" sz="2200">
                          <a:latin typeface="+mj-lt"/>
                        </a:rPr>
                        <a:t>Do A</a:t>
                      </a:r>
                      <a:endParaRPr lang="en-US" sz="2200">
                        <a:latin typeface="+mj-lt"/>
                      </a:endParaRPr>
                    </a:p>
                  </a:txBody>
                  <a:tcPr/>
                </a:tc>
                <a:tc>
                  <a:txBody>
                    <a:bodyPr/>
                    <a:lstStyle/>
                    <a:p>
                      <a:pPr algn="ctr"/>
                      <a:r>
                        <a:rPr lang="en-US" sz="2200">
                          <a:latin typeface="+mj-lt"/>
                        </a:rPr>
                        <a:t>Do B</a:t>
                      </a:r>
                      <a:endParaRPr lang="en-US" sz="2200">
                        <a:latin typeface="+mj-lt"/>
                      </a:endParaRPr>
                    </a:p>
                  </a:txBody>
                  <a:tcPr/>
                </a:tc>
                <a:tc>
                  <a:txBody>
                    <a:bodyPr/>
                    <a:lstStyle/>
                    <a:p>
                      <a:pPr algn="ctr"/>
                      <a:r>
                        <a:rPr lang="en-US" sz="2200">
                          <a:latin typeface="+mj-lt"/>
                        </a:rPr>
                        <a:t>Do B</a:t>
                      </a:r>
                      <a:endParaRPr lang="en-US" sz="2200">
                        <a:latin typeface="+mj-lt"/>
                      </a:endParaRPr>
                    </a:p>
                  </a:txBody>
                  <a:tcPr/>
                </a:tc>
                <a:tc>
                  <a:txBody>
                    <a:bodyPr/>
                    <a:lstStyle/>
                    <a:p>
                      <a:pPr algn="ctr"/>
                      <a:r>
                        <a:rPr lang="en-US" sz="2200">
                          <a:latin typeface="+mj-lt"/>
                        </a:rPr>
                        <a:t>Do B</a:t>
                      </a:r>
                      <a:endParaRPr lang="en-US" sz="2200">
                        <a:latin typeface="+mj-lt"/>
                      </a:endParaRPr>
                    </a:p>
                  </a:txBody>
                  <a:tcPr/>
                </a:tc>
              </a:tr>
            </a:tbl>
          </a:graphicData>
        </a:graphic>
      </p:graphicFrame>
      <p:graphicFrame>
        <p:nvGraphicFramePr>
          <p:cNvPr id="17" name="Content Placeholder 7"/>
          <p:cNvGraphicFramePr/>
          <p:nvPr/>
        </p:nvGraphicFramePr>
        <p:xfrm>
          <a:off x="1143000" y="4724400"/>
          <a:ext cx="7162800" cy="2133600"/>
        </p:xfrm>
        <a:graphic>
          <a:graphicData uri="http://schemas.openxmlformats.org/drawingml/2006/table">
            <a:tbl>
              <a:tblPr>
                <a:tableStyleId>{E8B1032C-EA38-4F05-BA0D-38AFFFC7BED3}</a:tableStyleId>
              </a:tblPr>
              <a:tblGrid>
                <a:gridCol w="1600200"/>
                <a:gridCol w="1600200"/>
                <a:gridCol w="1676400"/>
                <a:gridCol w="2286000"/>
              </a:tblGrid>
              <a:tr h="0">
                <a:tc>
                  <a:txBody>
                    <a:bodyPr/>
                    <a:lstStyle/>
                    <a:p>
                      <a:pPr algn="l"/>
                      <a:r>
                        <a:rPr lang="en-US" sz="2200">
                          <a:latin typeface="+mj-lt"/>
                        </a:rPr>
                        <a:t>Test Case ID </a:t>
                      </a:r>
                      <a:endParaRPr lang="en-US" sz="2200">
                        <a:latin typeface="+mj-lt"/>
                      </a:endParaRPr>
                    </a:p>
                  </a:txBody>
                  <a:tcPr/>
                </a:tc>
                <a:tc>
                  <a:txBody>
                    <a:bodyPr/>
                    <a:lstStyle/>
                    <a:p>
                      <a:pPr algn="r"/>
                      <a:r>
                        <a:rPr lang="en-US" sz="2200">
                          <a:latin typeface="+mj-lt"/>
                        </a:rPr>
                        <a:t>Condition-1 </a:t>
                      </a:r>
                      <a:endParaRPr lang="en-US" sz="2200">
                        <a:latin typeface="+mj-lt"/>
                      </a:endParaRPr>
                    </a:p>
                  </a:txBody>
                  <a:tcPr/>
                </a:tc>
                <a:tc>
                  <a:txBody>
                    <a:bodyPr/>
                    <a:lstStyle/>
                    <a:p>
                      <a:pPr algn="r"/>
                      <a:r>
                        <a:rPr lang="en-US" sz="2200">
                          <a:latin typeface="+mj-lt"/>
                        </a:rPr>
                        <a:t>Condition-2 </a:t>
                      </a:r>
                      <a:endParaRPr lang="en-US" sz="2200">
                        <a:latin typeface="+mj-lt"/>
                      </a:endParaRPr>
                    </a:p>
                  </a:txBody>
                  <a:tcPr/>
                </a:tc>
                <a:tc>
                  <a:txBody>
                    <a:bodyPr/>
                    <a:lstStyle/>
                    <a:p>
                      <a:pPr algn="l"/>
                      <a:r>
                        <a:rPr lang="en-US" sz="2200">
                          <a:latin typeface="+mj-lt"/>
                        </a:rPr>
                        <a:t>Expected Result </a:t>
                      </a:r>
                      <a:endParaRPr lang="en-US" sz="2200">
                        <a:latin typeface="+mj-lt"/>
                      </a:endParaRPr>
                    </a:p>
                  </a:txBody>
                  <a:tcPr/>
                </a:tc>
              </a:tr>
              <a:tr h="0">
                <a:tc>
                  <a:txBody>
                    <a:bodyPr/>
                    <a:lstStyle/>
                    <a:p>
                      <a:pPr algn="l"/>
                      <a:r>
                        <a:rPr lang="en-US" sz="2200">
                          <a:latin typeface="+mj-lt"/>
                        </a:rPr>
                        <a:t>TC1</a:t>
                      </a:r>
                      <a:endParaRPr lang="en-US" sz="2200">
                        <a:latin typeface="+mj-lt"/>
                      </a:endParaRPr>
                    </a:p>
                  </a:txBody>
                  <a:tcPr/>
                </a:tc>
                <a:tc>
                  <a:txBody>
                    <a:bodyPr/>
                    <a:lstStyle/>
                    <a:p>
                      <a:pPr algn="r"/>
                      <a:r>
                        <a:rPr lang="en-US" sz="2200">
                          <a:latin typeface="+mj-lt"/>
                        </a:rPr>
                        <a:t>0</a:t>
                      </a:r>
                      <a:endParaRPr lang="en-US" sz="2200">
                        <a:latin typeface="+mj-lt"/>
                      </a:endParaRPr>
                    </a:p>
                  </a:txBody>
                  <a:tcPr/>
                </a:tc>
                <a:tc>
                  <a:txBody>
                    <a:bodyPr/>
                    <a:lstStyle/>
                    <a:p>
                      <a:pPr algn="r"/>
                      <a:r>
                        <a:rPr lang="en-US" sz="2200">
                          <a:latin typeface="+mj-lt"/>
                        </a:rPr>
                        <a:t>3</a:t>
                      </a:r>
                      <a:endParaRPr lang="en-US" sz="2200">
                        <a:latin typeface="+mj-lt"/>
                      </a:endParaRPr>
                    </a:p>
                  </a:txBody>
                  <a:tcPr/>
                </a:tc>
                <a:tc>
                  <a:txBody>
                    <a:bodyPr/>
                    <a:lstStyle/>
                    <a:p>
                      <a:pPr algn="l"/>
                      <a:r>
                        <a:rPr lang="en-US" sz="2200">
                          <a:latin typeface="+mj-lt"/>
                        </a:rPr>
                        <a:t>Do X / Do A</a:t>
                      </a:r>
                      <a:endParaRPr lang="en-US" sz="2200">
                        <a:latin typeface="+mj-lt"/>
                      </a:endParaRPr>
                    </a:p>
                  </a:txBody>
                  <a:tcPr/>
                </a:tc>
              </a:tr>
              <a:tr h="0">
                <a:tc>
                  <a:txBody>
                    <a:bodyPr/>
                    <a:lstStyle/>
                    <a:p>
                      <a:pPr algn="l"/>
                      <a:r>
                        <a:rPr lang="en-US" sz="2200">
                          <a:latin typeface="+mj-lt"/>
                        </a:rPr>
                        <a:t>TC2</a:t>
                      </a:r>
                      <a:endParaRPr lang="en-US" sz="2200">
                        <a:latin typeface="+mj-lt"/>
                      </a:endParaRPr>
                    </a:p>
                  </a:txBody>
                  <a:tcPr/>
                </a:tc>
                <a:tc>
                  <a:txBody>
                    <a:bodyPr/>
                    <a:lstStyle/>
                    <a:p>
                      <a:pPr algn="r"/>
                      <a:r>
                        <a:rPr lang="en-US" sz="2200">
                          <a:latin typeface="+mj-lt"/>
                        </a:rPr>
                        <a:t>5</a:t>
                      </a:r>
                      <a:endParaRPr lang="en-US" sz="2200">
                        <a:latin typeface="+mj-lt"/>
                      </a:endParaRPr>
                    </a:p>
                  </a:txBody>
                  <a:tcPr/>
                </a:tc>
                <a:tc>
                  <a:txBody>
                    <a:bodyPr/>
                    <a:lstStyle/>
                    <a:p>
                      <a:pPr algn="r"/>
                      <a:r>
                        <a:rPr lang="en-US" sz="2200">
                          <a:latin typeface="+mj-lt"/>
                        </a:rPr>
                        <a:t>5</a:t>
                      </a:r>
                      <a:endParaRPr lang="en-US" sz="2200">
                        <a:latin typeface="+mj-lt"/>
                      </a:endParaRPr>
                    </a:p>
                  </a:txBody>
                  <a:tcPr/>
                </a:tc>
                <a:tc>
                  <a:txBody>
                    <a:bodyPr/>
                    <a:lstStyle/>
                    <a:p>
                      <a:pPr algn="l"/>
                      <a:r>
                        <a:rPr lang="en-US" sz="2200">
                          <a:latin typeface="+mj-lt"/>
                        </a:rPr>
                        <a:t>Do Y / Do B</a:t>
                      </a:r>
                      <a:endParaRPr lang="en-US" sz="2200">
                        <a:latin typeface="+mj-lt"/>
                      </a:endParaRPr>
                    </a:p>
                  </a:txBody>
                  <a:tcPr/>
                </a:tc>
              </a:tr>
              <a:tr h="0">
                <a:tc>
                  <a:txBody>
                    <a:bodyPr/>
                    <a:lstStyle/>
                    <a:p>
                      <a:pPr algn="l"/>
                      <a:r>
                        <a:rPr lang="en-US" sz="2200">
                          <a:latin typeface="+mj-lt"/>
                        </a:rPr>
                        <a:t>TC3</a:t>
                      </a:r>
                      <a:endParaRPr lang="en-US" sz="2200">
                        <a:latin typeface="+mj-lt"/>
                      </a:endParaRPr>
                    </a:p>
                  </a:txBody>
                  <a:tcPr/>
                </a:tc>
                <a:tc>
                  <a:txBody>
                    <a:bodyPr/>
                    <a:lstStyle/>
                    <a:p>
                      <a:pPr algn="r"/>
                      <a:r>
                        <a:rPr lang="en-US" sz="2200">
                          <a:latin typeface="+mj-lt"/>
                        </a:rPr>
                        <a:t>50</a:t>
                      </a:r>
                      <a:endParaRPr lang="en-US" sz="2200">
                        <a:latin typeface="+mj-lt"/>
                      </a:endParaRPr>
                    </a:p>
                  </a:txBody>
                  <a:tcPr/>
                </a:tc>
                <a:tc>
                  <a:txBody>
                    <a:bodyPr/>
                    <a:lstStyle/>
                    <a:p>
                      <a:pPr algn="r"/>
                      <a:r>
                        <a:rPr lang="en-US" sz="2200">
                          <a:latin typeface="+mj-lt"/>
                        </a:rPr>
                        <a:t>7</a:t>
                      </a:r>
                      <a:endParaRPr lang="en-US" sz="2200">
                        <a:latin typeface="+mj-lt"/>
                      </a:endParaRPr>
                    </a:p>
                  </a:txBody>
                  <a:tcPr/>
                </a:tc>
                <a:tc>
                  <a:txBody>
                    <a:bodyPr/>
                    <a:lstStyle/>
                    <a:p>
                      <a:pPr algn="l"/>
                      <a:r>
                        <a:rPr lang="en-US" sz="2200">
                          <a:latin typeface="+mj-lt"/>
                        </a:rPr>
                        <a:t>Do X / Do B</a:t>
                      </a:r>
                      <a:endParaRPr lang="en-US" sz="2200">
                        <a:latin typeface="+mj-lt"/>
                      </a:endParaRPr>
                    </a:p>
                  </a:txBody>
                  <a:tcPr/>
                </a:tc>
              </a:tr>
              <a:tr h="0">
                <a:tc>
                  <a:txBody>
                    <a:bodyPr/>
                    <a:lstStyle/>
                    <a:p>
                      <a:pPr algn="l"/>
                      <a:r>
                        <a:rPr lang="en-US" sz="2200">
                          <a:latin typeface="+mj-lt"/>
                        </a:rPr>
                        <a:t>TC4</a:t>
                      </a:r>
                      <a:endParaRPr lang="en-US" sz="2200">
                        <a:latin typeface="+mj-lt"/>
                      </a:endParaRPr>
                    </a:p>
                  </a:txBody>
                  <a:tcPr/>
                </a:tc>
                <a:tc>
                  <a:txBody>
                    <a:bodyPr/>
                    <a:lstStyle/>
                    <a:p>
                      <a:pPr algn="r"/>
                      <a:r>
                        <a:rPr lang="en-US" sz="2200">
                          <a:latin typeface="+mj-lt"/>
                        </a:rPr>
                        <a:t>500</a:t>
                      </a:r>
                      <a:endParaRPr lang="en-US" sz="2200">
                        <a:latin typeface="+mj-lt"/>
                      </a:endParaRPr>
                    </a:p>
                  </a:txBody>
                  <a:tcPr/>
                </a:tc>
                <a:tc>
                  <a:txBody>
                    <a:bodyPr/>
                    <a:lstStyle/>
                    <a:p>
                      <a:pPr algn="r"/>
                      <a:r>
                        <a:rPr lang="en-US" sz="2200">
                          <a:latin typeface="+mj-lt"/>
                        </a:rPr>
                        <a:t>10</a:t>
                      </a:r>
                      <a:endParaRPr lang="en-US" sz="2200">
                        <a:latin typeface="+mj-lt"/>
                      </a:endParaRPr>
                    </a:p>
                  </a:txBody>
                  <a:tcPr/>
                </a:tc>
                <a:tc>
                  <a:txBody>
                    <a:bodyPr/>
                    <a:lstStyle/>
                    <a:p>
                      <a:pPr algn="l"/>
                      <a:r>
                        <a:rPr lang="en-US" sz="2200">
                          <a:latin typeface="+mj-lt"/>
                        </a:rPr>
                        <a:t>Do Z / Do B</a:t>
                      </a:r>
                      <a:endParaRPr lang="en-US" sz="2200">
                        <a:latin typeface="+mj-lt"/>
                      </a:endParaRPr>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tables testing exercise</a:t>
            </a:r>
            <a:endParaRPr lang="en-US"/>
          </a:p>
        </p:txBody>
      </p:sp>
      <p:sp>
        <p:nvSpPr>
          <p:cNvPr id="3" name="Content Placeholder 2"/>
          <p:cNvSpPr>
            <a:spLocks noGrp="1"/>
          </p:cNvSpPr>
          <p:nvPr>
            <p:ph idx="1"/>
          </p:nvPr>
        </p:nvSpPr>
        <p:spPr/>
        <p:txBody>
          <a:bodyPr/>
          <a:lstStyle/>
          <a:p>
            <a:pPr marL="0" indent="0">
              <a:buNone/>
            </a:pPr>
            <a:r>
              <a:rPr lang="en-US" dirty="0"/>
              <a:t>Scenario: </a:t>
            </a:r>
            <a:endParaRPr lang="en-US" dirty="0"/>
          </a:p>
          <a:p>
            <a:pPr marL="0" indent="0">
              <a:buNone/>
            </a:pPr>
            <a:r>
              <a:rPr lang="en-US" dirty="0"/>
              <a:t>If you hold an 'over 60s' rail card, you get a 34% discount on whatever ticket you buy. </a:t>
            </a:r>
            <a:endParaRPr lang="en-US" dirty="0"/>
          </a:p>
          <a:p>
            <a:pPr marL="0" indent="0">
              <a:buNone/>
            </a:pPr>
            <a:r>
              <a:rPr lang="en-US" dirty="0"/>
              <a:t>If you are traveling with a child (under 16), you can get a 50% discount on any ticket if you hold a family rail card, otherwise you get a 10% discount. </a:t>
            </a:r>
            <a:endParaRPr lang="en-US" dirty="0"/>
          </a:p>
          <a:p>
            <a:pPr marL="0" indent="0">
              <a:buNone/>
            </a:pPr>
            <a:r>
              <a:rPr lang="en-US" dirty="0"/>
              <a:t>You can only hold one type of rail card. </a:t>
            </a:r>
            <a:endParaRPr lang="en-US" dirty="0"/>
          </a:p>
          <a:p>
            <a:pPr marL="0" indent="0">
              <a:buNone/>
            </a:pPr>
            <a:r>
              <a:rPr lang="en-US" dirty="0"/>
              <a:t>Produce a decision table showing all the combinations of fare types and resulting discounts and derive test cases from the decision table. </a:t>
            </a:r>
            <a:endParaRPr lang="en-US" dirty="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decision table </a:t>
            </a:r>
            <a:endParaRPr lang="en-US"/>
          </a:p>
        </p:txBody>
      </p:sp>
      <p:graphicFrame>
        <p:nvGraphicFramePr>
          <p:cNvPr id="4" name="Content Placeholder 3"/>
          <p:cNvGraphicFramePr>
            <a:graphicFrameLocks noGrp="1"/>
          </p:cNvGraphicFramePr>
          <p:nvPr>
            <p:ph idx="1"/>
          </p:nvPr>
        </p:nvGraphicFramePr>
        <p:xfrm>
          <a:off x="762000" y="1600200"/>
          <a:ext cx="7391400" cy="2377440"/>
        </p:xfrm>
        <a:graphic>
          <a:graphicData uri="http://schemas.openxmlformats.org/drawingml/2006/table">
            <a:tbl>
              <a:tblPr firstRow="1" bandRow="1">
                <a:tableStyleId>{5C22544A-7EE6-4342-B048-85BDC9FD1C3A}</a:tableStyleId>
              </a:tblPr>
              <a:tblGrid>
                <a:gridCol w="2223134"/>
                <a:gridCol w="678180"/>
                <a:gridCol w="678180"/>
                <a:gridCol w="678180"/>
                <a:gridCol w="678180"/>
                <a:gridCol w="678180"/>
                <a:gridCol w="549593"/>
                <a:gridCol w="678180"/>
                <a:gridCol w="549593"/>
              </a:tblGrid>
              <a:tr h="370840">
                <a:tc>
                  <a:txBody>
                    <a:bodyPr/>
                    <a:lstStyle/>
                    <a:p>
                      <a:r>
                        <a:rPr lang="en-US" sz="2000" b="1">
                          <a:latin typeface="+mj-lt"/>
                        </a:rPr>
                        <a:t>Conditions</a:t>
                      </a:r>
                      <a:endParaRPr lang="en-US" sz="2000" b="1">
                        <a:latin typeface="+mj-lt"/>
                      </a:endParaRPr>
                    </a:p>
                  </a:txBody>
                  <a:tcPr/>
                </a:tc>
                <a:tc>
                  <a:txBody>
                    <a:bodyPr/>
                    <a:lstStyle/>
                    <a:p>
                      <a:pPr algn="ctr"/>
                      <a:r>
                        <a:rPr lang="en-US" sz="2000">
                          <a:solidFill>
                            <a:schemeClr val="bg1"/>
                          </a:solidFill>
                          <a:latin typeface="+mj-lt"/>
                        </a:rPr>
                        <a:t>R1</a:t>
                      </a:r>
                      <a:endParaRPr lang="en-US" sz="2000">
                        <a:solidFill>
                          <a:schemeClr val="bg1"/>
                        </a:solidFill>
                        <a:latin typeface="+mj-lt"/>
                      </a:endParaRPr>
                    </a:p>
                  </a:txBody>
                  <a:tcPr/>
                </a:tc>
                <a:tc>
                  <a:txBody>
                    <a:bodyPr/>
                    <a:lstStyle/>
                    <a:p>
                      <a:pPr algn="ctr"/>
                      <a:r>
                        <a:rPr lang="en-US" sz="2000" dirty="0">
                          <a:solidFill>
                            <a:schemeClr val="accent5">
                              <a:lumMod val="75000"/>
                            </a:schemeClr>
                          </a:solidFill>
                          <a:latin typeface="+mj-lt"/>
                        </a:rPr>
                        <a:t>R2</a:t>
                      </a:r>
                      <a:endParaRPr lang="en-US" sz="2000" dirty="0">
                        <a:solidFill>
                          <a:schemeClr val="accent5">
                            <a:lumMod val="75000"/>
                          </a:schemeClr>
                        </a:solidFill>
                        <a:latin typeface="+mj-lt"/>
                      </a:endParaRPr>
                    </a:p>
                  </a:txBody>
                  <a:tcPr/>
                </a:tc>
                <a:tc>
                  <a:txBody>
                    <a:bodyPr/>
                    <a:lstStyle/>
                    <a:p>
                      <a:pPr algn="ctr"/>
                      <a:r>
                        <a:rPr lang="en-US" sz="2000" dirty="0">
                          <a:solidFill>
                            <a:schemeClr val="bg1"/>
                          </a:solidFill>
                          <a:latin typeface="+mj-lt"/>
                        </a:rPr>
                        <a:t>R3</a:t>
                      </a:r>
                      <a:endParaRPr lang="en-US" sz="2000" dirty="0">
                        <a:solidFill>
                          <a:schemeClr val="bg1"/>
                        </a:solidFill>
                        <a:latin typeface="+mj-lt"/>
                      </a:endParaRPr>
                    </a:p>
                  </a:txBody>
                  <a:tcPr/>
                </a:tc>
                <a:tc>
                  <a:txBody>
                    <a:bodyPr/>
                    <a:lstStyle/>
                    <a:p>
                      <a:pPr algn="ctr"/>
                      <a:r>
                        <a:rPr lang="en-US" sz="2000" dirty="0">
                          <a:solidFill>
                            <a:schemeClr val="accent5">
                              <a:lumMod val="75000"/>
                            </a:schemeClr>
                          </a:solidFill>
                          <a:latin typeface="+mj-lt"/>
                        </a:rPr>
                        <a:t>R4</a:t>
                      </a:r>
                      <a:endParaRPr lang="en-US" sz="2000" dirty="0">
                        <a:solidFill>
                          <a:schemeClr val="accent5">
                            <a:lumMod val="75000"/>
                          </a:schemeClr>
                        </a:solidFill>
                        <a:latin typeface="+mj-lt"/>
                      </a:endParaRPr>
                    </a:p>
                  </a:txBody>
                  <a:tcPr/>
                </a:tc>
                <a:tc>
                  <a:txBody>
                    <a:bodyPr/>
                    <a:lstStyle/>
                    <a:p>
                      <a:pPr algn="ctr"/>
                      <a:r>
                        <a:rPr lang="en-US" sz="2000">
                          <a:solidFill>
                            <a:schemeClr val="bg1"/>
                          </a:solidFill>
                          <a:latin typeface="+mj-lt"/>
                        </a:rPr>
                        <a:t>R5</a:t>
                      </a:r>
                      <a:endParaRPr lang="en-US" sz="2000">
                        <a:solidFill>
                          <a:schemeClr val="bg1"/>
                        </a:solidFill>
                        <a:latin typeface="+mj-lt"/>
                      </a:endParaRPr>
                    </a:p>
                  </a:txBody>
                  <a:tcPr/>
                </a:tc>
                <a:tc>
                  <a:txBody>
                    <a:bodyPr/>
                    <a:lstStyle/>
                    <a:p>
                      <a:pPr algn="ctr"/>
                      <a:r>
                        <a:rPr lang="en-US" sz="2000" dirty="0">
                          <a:solidFill>
                            <a:schemeClr val="bg1"/>
                          </a:solidFill>
                          <a:latin typeface="+mj-lt"/>
                        </a:rPr>
                        <a:t>R6</a:t>
                      </a:r>
                      <a:endParaRPr lang="en-US" sz="2000" dirty="0">
                        <a:solidFill>
                          <a:schemeClr val="bg1"/>
                        </a:solidFill>
                        <a:latin typeface="+mj-lt"/>
                      </a:endParaRPr>
                    </a:p>
                  </a:txBody>
                  <a:tcPr/>
                </a:tc>
                <a:tc>
                  <a:txBody>
                    <a:bodyPr/>
                    <a:lstStyle/>
                    <a:p>
                      <a:pPr algn="ctr"/>
                      <a:r>
                        <a:rPr lang="en-US" sz="2000" dirty="0">
                          <a:solidFill>
                            <a:schemeClr val="tx1"/>
                          </a:solidFill>
                          <a:latin typeface="+mj-lt"/>
                        </a:rPr>
                        <a:t>R7</a:t>
                      </a:r>
                      <a:endParaRPr lang="en-US" sz="2000" dirty="0">
                        <a:solidFill>
                          <a:schemeClr val="tx1"/>
                        </a:solidFill>
                        <a:latin typeface="+mj-lt"/>
                      </a:endParaRPr>
                    </a:p>
                  </a:txBody>
                  <a:tcPr/>
                </a:tc>
                <a:tc>
                  <a:txBody>
                    <a:bodyPr/>
                    <a:lstStyle/>
                    <a:p>
                      <a:pPr algn="ctr"/>
                      <a:r>
                        <a:rPr lang="en-US" sz="2000" dirty="0">
                          <a:solidFill>
                            <a:schemeClr val="tx1"/>
                          </a:solidFill>
                          <a:latin typeface="+mj-lt"/>
                        </a:rPr>
                        <a:t>R8</a:t>
                      </a:r>
                      <a:endParaRPr lang="en-US" sz="2000" dirty="0">
                        <a:solidFill>
                          <a:schemeClr val="tx1"/>
                        </a:solidFill>
                        <a:latin typeface="+mj-lt"/>
                      </a:endParaRPr>
                    </a:p>
                  </a:txBody>
                  <a:tcPr/>
                </a:tc>
              </a:tr>
              <a:tr h="370840">
                <a:tc>
                  <a:txBody>
                    <a:bodyPr/>
                    <a:lstStyle/>
                    <a:p>
                      <a:r>
                        <a:rPr lang="en-US" sz="2000" b="1" dirty="0">
                          <a:latin typeface="+mj-lt"/>
                        </a:rPr>
                        <a:t>'over 60s' rail card?</a:t>
                      </a:r>
                      <a:endParaRPr lang="en-US" sz="2000" b="1" dirty="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dirty="0">
                          <a:latin typeface="+mj-lt"/>
                        </a:rPr>
                        <a:t>T</a:t>
                      </a:r>
                      <a:endParaRPr lang="en-US" sz="2000" dirty="0">
                        <a:latin typeface="+mj-lt"/>
                      </a:endParaRPr>
                    </a:p>
                  </a:txBody>
                  <a:tcPr/>
                </a:tc>
                <a:tc>
                  <a:txBody>
                    <a:bodyPr/>
                    <a:lstStyle/>
                    <a:p>
                      <a:pPr algn="ctr"/>
                      <a:r>
                        <a:rPr lang="en-US" sz="2000" dirty="0">
                          <a:latin typeface="+mj-lt"/>
                        </a:rPr>
                        <a:t>T</a:t>
                      </a:r>
                      <a:endParaRPr lang="en-US" sz="2000" dirty="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r>
              <a:tr h="370840">
                <a:tc>
                  <a:txBody>
                    <a:bodyPr/>
                    <a:lstStyle/>
                    <a:p>
                      <a:r>
                        <a:rPr lang="en-US" sz="2000" b="1" dirty="0">
                          <a:latin typeface="+mj-lt"/>
                        </a:rPr>
                        <a:t>with a child?</a:t>
                      </a:r>
                      <a:r>
                        <a:rPr kumimoji="0" lang="en-US" sz="2000" b="1" kern="1200" dirty="0">
                          <a:solidFill>
                            <a:schemeClr val="dk1"/>
                          </a:solidFill>
                          <a:latin typeface="+mn-lt"/>
                          <a:ea typeface="+mn-ea"/>
                          <a:cs typeface="+mn-cs"/>
                        </a:rPr>
                        <a:t> </a:t>
                      </a:r>
                      <a:endParaRPr lang="en-US" sz="2000" b="1" dirty="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dirty="0">
                          <a:latin typeface="+mj-lt"/>
                        </a:rPr>
                        <a:t>T</a:t>
                      </a:r>
                      <a:endParaRPr lang="en-US" sz="2000" dirty="0">
                        <a:latin typeface="+mj-lt"/>
                      </a:endParaRPr>
                    </a:p>
                  </a:txBody>
                  <a:tcPr/>
                </a:tc>
                <a:tc>
                  <a:txBody>
                    <a:bodyPr/>
                    <a:lstStyle/>
                    <a:p>
                      <a:pPr algn="ctr"/>
                      <a:r>
                        <a:rPr lang="en-US" sz="2000" dirty="0">
                          <a:latin typeface="+mj-lt"/>
                        </a:rPr>
                        <a:t>F</a:t>
                      </a:r>
                      <a:endParaRPr lang="en-US" sz="2000" dirty="0">
                        <a:latin typeface="+mj-lt"/>
                      </a:endParaRPr>
                    </a:p>
                  </a:txBody>
                  <a:tcPr/>
                </a:tc>
                <a:tc>
                  <a:txBody>
                    <a:bodyPr/>
                    <a:lstStyle/>
                    <a:p>
                      <a:pPr algn="ctr"/>
                      <a:r>
                        <a:rPr lang="en-US" sz="2000">
                          <a:latin typeface="+mj-lt"/>
                        </a:rPr>
                        <a:t>F</a:t>
                      </a:r>
                      <a:endParaRPr lang="en-US" sz="2000">
                        <a:latin typeface="+mj-l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1" kern="1200" dirty="0">
                          <a:solidFill>
                            <a:schemeClr val="dk1"/>
                          </a:solidFill>
                          <a:latin typeface="+mj-lt"/>
                          <a:ea typeface="+mn-ea"/>
                          <a:cs typeface="+mn-cs"/>
                        </a:rPr>
                        <a:t>family rail card?</a:t>
                      </a:r>
                      <a:endParaRPr kumimoji="0" lang="en-US" sz="2000" b="1" kern="1200" dirty="0">
                        <a:solidFill>
                          <a:schemeClr val="dk1"/>
                        </a:solidFill>
                        <a:latin typeface="+mj-lt"/>
                        <a:ea typeface="+mn-ea"/>
                        <a:cs typeface="+mn-cs"/>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dirty="0">
                          <a:solidFill>
                            <a:schemeClr val="tx1"/>
                          </a:solidFill>
                          <a:latin typeface="+mj-lt"/>
                        </a:rPr>
                        <a:t>F</a:t>
                      </a:r>
                      <a:endParaRPr lang="en-US" sz="2000" dirty="0">
                        <a:solidFill>
                          <a:schemeClr val="tx1"/>
                        </a:solidFill>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r>
              <a:tr h="370840">
                <a:tc>
                  <a:txBody>
                    <a:bodyPr/>
                    <a:lstStyle/>
                    <a:p>
                      <a:r>
                        <a:rPr lang="en-US" sz="2000" b="1" dirty="0">
                          <a:solidFill>
                            <a:schemeClr val="bg1"/>
                          </a:solidFill>
                          <a:latin typeface="+mj-lt"/>
                        </a:rPr>
                        <a:t>Action</a:t>
                      </a:r>
                      <a:endParaRPr lang="en-US" sz="2000" b="1" dirty="0">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r>
              <a:tr h="370840">
                <a:tc>
                  <a:txBody>
                    <a:bodyPr/>
                    <a:lstStyle/>
                    <a:p>
                      <a:endParaRPr lang="en-US" sz="2000" b="1">
                        <a:latin typeface="+mj-lt"/>
                      </a:endParaRPr>
                    </a:p>
                  </a:txBody>
                  <a:tcPr/>
                </a:tc>
                <a:tc>
                  <a:txBody>
                    <a:bodyPr/>
                    <a:lstStyle/>
                    <a:p>
                      <a:pPr algn="ctr"/>
                      <a:endParaRPr lang="en-US" sz="2000" b="0">
                        <a:solidFill>
                          <a:srgbClr val="FF0000"/>
                        </a:solidFill>
                        <a:latin typeface="+mj-lt"/>
                      </a:endParaRPr>
                    </a:p>
                  </a:txBody>
                  <a:tcPr/>
                </a:tc>
                <a:tc>
                  <a:txBody>
                    <a:bodyPr/>
                    <a:lstStyle/>
                    <a:p>
                      <a:pPr algn="ctr"/>
                      <a:endParaRPr lang="en-US" sz="2000" b="0">
                        <a:solidFill>
                          <a:srgbClr val="FF0000"/>
                        </a:solidFill>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dirty="0">
                        <a:latin typeface="+mj-lt"/>
                      </a:endParaRPr>
                    </a:p>
                  </a:txBody>
                  <a:tcPr/>
                </a:tc>
                <a:tc>
                  <a:txBody>
                    <a:bodyPr/>
                    <a:lstStyle/>
                    <a:p>
                      <a:pPr algn="ctr"/>
                      <a:endParaRPr lang="en-US" sz="2000">
                        <a:latin typeface="+mj-lt"/>
                      </a:endParaRPr>
                    </a:p>
                  </a:txBody>
                  <a:tcPr/>
                </a:tc>
                <a:tc>
                  <a:txBody>
                    <a:bodyPr/>
                    <a:lstStyle/>
                    <a:p>
                      <a:pPr algn="ctr"/>
                      <a:endParaRPr lang="en-US" sz="2000" dirty="0">
                        <a:latin typeface="+mj-lt"/>
                      </a:endParaRPr>
                    </a:p>
                  </a:txBody>
                  <a:tcPr/>
                </a:tc>
              </a:tr>
            </a:tbl>
          </a:graphicData>
        </a:graphic>
      </p:graphicFrame>
      <p:graphicFrame>
        <p:nvGraphicFramePr>
          <p:cNvPr id="7" name="Table 6"/>
          <p:cNvGraphicFramePr>
            <a:graphicFrameLocks noGrp="1"/>
          </p:cNvGraphicFramePr>
          <p:nvPr/>
        </p:nvGraphicFramePr>
        <p:xfrm>
          <a:off x="757681" y="4328160"/>
          <a:ext cx="6167946" cy="2377440"/>
        </p:xfrm>
        <a:graphic>
          <a:graphicData uri="http://schemas.openxmlformats.org/drawingml/2006/table">
            <a:tbl>
              <a:tblPr firstRow="1" bandRow="1">
                <a:tableStyleId>{5C22544A-7EE6-4342-B048-85BDC9FD1C3A}</a:tableStyleId>
              </a:tblPr>
              <a:tblGrid>
                <a:gridCol w="2227453"/>
                <a:gridCol w="678180"/>
                <a:gridCol w="678180"/>
                <a:gridCol w="678180"/>
                <a:gridCol w="678180"/>
                <a:gridCol w="626746"/>
                <a:gridCol w="601027"/>
              </a:tblGrid>
              <a:tr h="370840">
                <a:tc>
                  <a:txBody>
                    <a:bodyPr/>
                    <a:lstStyle/>
                    <a:p>
                      <a:r>
                        <a:rPr lang="en-US" sz="2000" b="1">
                          <a:latin typeface="+mj-lt"/>
                        </a:rPr>
                        <a:t>Conditions</a:t>
                      </a:r>
                      <a:endParaRPr lang="en-US" sz="2000" b="1">
                        <a:latin typeface="+mj-lt"/>
                      </a:endParaRPr>
                    </a:p>
                  </a:txBody>
                  <a:tcPr/>
                </a:tc>
                <a:tc>
                  <a:txBody>
                    <a:bodyPr/>
                    <a:lstStyle/>
                    <a:p>
                      <a:pPr algn="ctr"/>
                      <a:r>
                        <a:rPr lang="en-US" sz="2000">
                          <a:solidFill>
                            <a:schemeClr val="bg1"/>
                          </a:solidFill>
                          <a:latin typeface="+mj-lt"/>
                        </a:rPr>
                        <a:t>R1</a:t>
                      </a:r>
                      <a:endParaRPr lang="en-US" sz="2000">
                        <a:solidFill>
                          <a:schemeClr val="bg1"/>
                        </a:solidFill>
                        <a:latin typeface="+mj-lt"/>
                      </a:endParaRPr>
                    </a:p>
                  </a:txBody>
                  <a:tcPr/>
                </a:tc>
                <a:tc>
                  <a:txBody>
                    <a:bodyPr/>
                    <a:lstStyle/>
                    <a:p>
                      <a:pPr algn="ctr"/>
                      <a:r>
                        <a:rPr lang="en-US" sz="2000" dirty="0">
                          <a:solidFill>
                            <a:schemeClr val="accent5">
                              <a:lumMod val="75000"/>
                            </a:schemeClr>
                          </a:solidFill>
                          <a:latin typeface="+mj-lt"/>
                        </a:rPr>
                        <a:t>R2</a:t>
                      </a:r>
                      <a:endParaRPr lang="en-US" sz="2000" dirty="0">
                        <a:solidFill>
                          <a:schemeClr val="accent5">
                            <a:lumMod val="75000"/>
                          </a:schemeClr>
                        </a:solidFill>
                        <a:latin typeface="+mj-lt"/>
                      </a:endParaRPr>
                    </a:p>
                  </a:txBody>
                  <a:tcPr/>
                </a:tc>
                <a:tc>
                  <a:txBody>
                    <a:bodyPr/>
                    <a:lstStyle/>
                    <a:p>
                      <a:pPr algn="ctr"/>
                      <a:r>
                        <a:rPr lang="en-US" sz="2000">
                          <a:solidFill>
                            <a:schemeClr val="bg1"/>
                          </a:solidFill>
                          <a:latin typeface="+mj-lt"/>
                        </a:rPr>
                        <a:t>R3</a:t>
                      </a:r>
                      <a:endParaRPr lang="en-US" sz="2000">
                        <a:solidFill>
                          <a:schemeClr val="bg1"/>
                        </a:solidFill>
                        <a:latin typeface="+mj-lt"/>
                      </a:endParaRPr>
                    </a:p>
                  </a:txBody>
                  <a:tcPr/>
                </a:tc>
                <a:tc>
                  <a:txBody>
                    <a:bodyPr/>
                    <a:lstStyle/>
                    <a:p>
                      <a:pPr algn="ctr"/>
                      <a:r>
                        <a:rPr lang="en-US" sz="2000">
                          <a:solidFill>
                            <a:schemeClr val="bg1"/>
                          </a:solidFill>
                          <a:latin typeface="+mj-lt"/>
                        </a:rPr>
                        <a:t>R5</a:t>
                      </a:r>
                      <a:endParaRPr lang="en-US" sz="2000">
                        <a:solidFill>
                          <a:schemeClr val="bg1"/>
                        </a:solidFill>
                        <a:latin typeface="+mj-lt"/>
                      </a:endParaRPr>
                    </a:p>
                  </a:txBody>
                  <a:tcPr/>
                </a:tc>
                <a:tc>
                  <a:txBody>
                    <a:bodyPr/>
                    <a:lstStyle/>
                    <a:p>
                      <a:pPr algn="ctr"/>
                      <a:r>
                        <a:rPr lang="en-US" sz="2000" dirty="0">
                          <a:solidFill>
                            <a:schemeClr val="bg1"/>
                          </a:solidFill>
                          <a:latin typeface="+mj-lt"/>
                        </a:rPr>
                        <a:t>R6</a:t>
                      </a:r>
                      <a:endParaRPr lang="en-US" sz="2000" dirty="0">
                        <a:solidFill>
                          <a:schemeClr val="bg1"/>
                        </a:solidFill>
                        <a:latin typeface="+mj-lt"/>
                      </a:endParaRPr>
                    </a:p>
                  </a:txBody>
                  <a:tcPr/>
                </a:tc>
                <a:tc>
                  <a:txBody>
                    <a:bodyPr/>
                    <a:lstStyle/>
                    <a:p>
                      <a:pPr algn="ctr"/>
                      <a:r>
                        <a:rPr lang="en-US" sz="2000" dirty="0">
                          <a:solidFill>
                            <a:schemeClr val="tx1"/>
                          </a:solidFill>
                          <a:latin typeface="+mj-lt"/>
                        </a:rPr>
                        <a:t>R7</a:t>
                      </a:r>
                      <a:endParaRPr lang="en-US" sz="2000" dirty="0">
                        <a:solidFill>
                          <a:schemeClr val="tx1"/>
                        </a:solidFill>
                        <a:latin typeface="+mj-lt"/>
                      </a:endParaRPr>
                    </a:p>
                  </a:txBody>
                  <a:tcPr/>
                </a:tc>
              </a:tr>
              <a:tr h="370840">
                <a:tc>
                  <a:txBody>
                    <a:bodyPr/>
                    <a:lstStyle/>
                    <a:p>
                      <a:r>
                        <a:rPr lang="en-US" sz="2000" b="1" dirty="0">
                          <a:latin typeface="+mj-lt"/>
                        </a:rPr>
                        <a:t>'over 60s' rail card?</a:t>
                      </a:r>
                      <a:endParaRPr lang="en-US" sz="2000" b="1" dirty="0">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1" kern="1200" dirty="0">
                          <a:solidFill>
                            <a:schemeClr val="dk1"/>
                          </a:solidFill>
                          <a:latin typeface="+mj-lt"/>
                          <a:ea typeface="+mn-ea"/>
                          <a:cs typeface="+mn-cs"/>
                        </a:rPr>
                        <a:t>with a child?</a:t>
                      </a:r>
                      <a:endParaRPr kumimoji="0" lang="en-US" sz="2000" b="1" kern="1200" dirty="0">
                        <a:solidFill>
                          <a:schemeClr val="dk1"/>
                        </a:solidFill>
                        <a:latin typeface="+mj-lt"/>
                        <a:ea typeface="+mn-ea"/>
                        <a:cs typeface="+mn-cs"/>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dirty="0">
                          <a:solidFill>
                            <a:schemeClr val="tx1"/>
                          </a:solidFill>
                          <a:latin typeface="+mj-lt"/>
                        </a:rPr>
                        <a:t>-</a:t>
                      </a:r>
                      <a:endParaRPr lang="en-US" sz="2000" dirty="0">
                        <a:solidFill>
                          <a:schemeClr val="tx1"/>
                        </a:solidFill>
                        <a:latin typeface="+mj-lt"/>
                      </a:endParaRPr>
                    </a:p>
                  </a:txBody>
                  <a:tcPr/>
                </a:tc>
                <a:tc>
                  <a:txBody>
                    <a:bodyPr/>
                    <a:lstStyle/>
                    <a:p>
                      <a:pPr algn="ctr"/>
                      <a:r>
                        <a:rPr lang="en-US" sz="2000" dirty="0">
                          <a:solidFill>
                            <a:schemeClr val="tx1"/>
                          </a:solidFill>
                          <a:latin typeface="+mj-lt"/>
                        </a:rPr>
                        <a:t>F</a:t>
                      </a:r>
                      <a:endParaRPr lang="en-US" sz="2000" dirty="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dirty="0">
                          <a:solidFill>
                            <a:schemeClr val="tx1"/>
                          </a:solidFill>
                          <a:latin typeface="+mj-lt"/>
                        </a:rPr>
                        <a:t>T</a:t>
                      </a:r>
                      <a:endParaRPr lang="en-US" sz="2000" dirty="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1" kern="1200" dirty="0">
                          <a:solidFill>
                            <a:schemeClr val="dk1"/>
                          </a:solidFill>
                          <a:latin typeface="+mj-lt"/>
                          <a:ea typeface="+mn-ea"/>
                          <a:cs typeface="+mn-cs"/>
                        </a:rPr>
                        <a:t>family rail card?</a:t>
                      </a:r>
                      <a:endParaRPr kumimoji="0" lang="en-US" sz="2000" b="1" kern="1200" dirty="0">
                        <a:solidFill>
                          <a:schemeClr val="dk1"/>
                        </a:solidFill>
                        <a:latin typeface="+mj-lt"/>
                        <a:ea typeface="+mn-ea"/>
                        <a:cs typeface="+mn-cs"/>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dirty="0">
                          <a:solidFill>
                            <a:schemeClr val="tx1"/>
                          </a:solidFill>
                          <a:latin typeface="+mj-lt"/>
                        </a:rPr>
                        <a:t>T</a:t>
                      </a:r>
                      <a:endParaRPr lang="en-US" sz="2000" dirty="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dirty="0">
                          <a:solidFill>
                            <a:schemeClr val="tx1"/>
                          </a:solidFill>
                          <a:latin typeface="+mj-lt"/>
                        </a:rPr>
                        <a:t>F</a:t>
                      </a:r>
                      <a:endParaRPr lang="en-US" sz="2000" dirty="0">
                        <a:solidFill>
                          <a:schemeClr val="tx1"/>
                        </a:solidFill>
                        <a:latin typeface="+mj-lt"/>
                      </a:endParaRPr>
                    </a:p>
                  </a:txBody>
                  <a:tcPr/>
                </a:tc>
                <a:tc>
                  <a:txBody>
                    <a:bodyPr/>
                    <a:lstStyle/>
                    <a:p>
                      <a:pPr algn="ctr"/>
                      <a:r>
                        <a:rPr lang="en-US" sz="2000" dirty="0">
                          <a:solidFill>
                            <a:schemeClr val="tx1"/>
                          </a:solidFill>
                          <a:latin typeface="+mj-lt"/>
                        </a:rPr>
                        <a:t>-</a:t>
                      </a:r>
                      <a:endParaRPr lang="en-US" sz="2000" dirty="0">
                        <a:solidFill>
                          <a:schemeClr val="tx1"/>
                        </a:solidFill>
                        <a:latin typeface="+mj-lt"/>
                      </a:endParaRPr>
                    </a:p>
                  </a:txBody>
                  <a:tcPr/>
                </a:tc>
              </a:tr>
              <a:tr h="370840">
                <a:tc>
                  <a:txBody>
                    <a:bodyPr/>
                    <a:lstStyle/>
                    <a:p>
                      <a:r>
                        <a:rPr lang="en-US" sz="2000" b="1">
                          <a:solidFill>
                            <a:schemeClr val="bg1"/>
                          </a:solidFill>
                          <a:latin typeface="+mj-lt"/>
                        </a:rPr>
                        <a:t>Action</a:t>
                      </a:r>
                      <a:endParaRPr lang="en-US" sz="2000" b="1">
                        <a:solidFill>
                          <a:schemeClr val="bg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000" b="1" kern="1200">
                          <a:solidFill>
                            <a:schemeClr val="dk1"/>
                          </a:solidFill>
                          <a:latin typeface="+mn-lt"/>
                          <a:ea typeface="+mn-ea"/>
                          <a:cs typeface="+mn-cs"/>
                        </a:rPr>
                        <a:t>discount</a:t>
                      </a:r>
                      <a:endParaRPr kumimoji="0" lang="en-US" sz="2000" b="1" kern="1200">
                        <a:solidFill>
                          <a:schemeClr val="dk1"/>
                        </a:solidFill>
                        <a:latin typeface="+mn-lt"/>
                        <a:ea typeface="+mn-ea"/>
                        <a:cs typeface="+mn-cs"/>
                      </a:endParaRPr>
                    </a:p>
                  </a:txBody>
                  <a:tcPr/>
                </a:tc>
                <a:tc>
                  <a:txBody>
                    <a:bodyPr/>
                    <a:lstStyle/>
                    <a:p>
                      <a:pPr algn="ctr"/>
                      <a:r>
                        <a:rPr lang="en-US" sz="2000" b="0">
                          <a:solidFill>
                            <a:srgbClr val="C00000"/>
                          </a:solidFill>
                          <a:latin typeface="+mj-lt"/>
                        </a:rPr>
                        <a:t>50%</a:t>
                      </a:r>
                      <a:endParaRPr lang="en-US" sz="2000" b="0">
                        <a:solidFill>
                          <a:srgbClr val="C00000"/>
                        </a:solidFill>
                        <a:latin typeface="+mj-lt"/>
                      </a:endParaRPr>
                    </a:p>
                  </a:txBody>
                  <a:tcPr/>
                </a:tc>
                <a:tc>
                  <a:txBody>
                    <a:bodyPr/>
                    <a:lstStyle/>
                    <a:p>
                      <a:pPr algn="ctr"/>
                      <a:r>
                        <a:rPr lang="en-US" sz="2000" b="0" dirty="0">
                          <a:solidFill>
                            <a:schemeClr val="tx1"/>
                          </a:solidFill>
                          <a:latin typeface="+mj-lt"/>
                        </a:rPr>
                        <a:t>34%</a:t>
                      </a:r>
                      <a:endParaRPr lang="en-US" sz="2000" b="0" dirty="0">
                        <a:solidFill>
                          <a:schemeClr val="tx1"/>
                        </a:solidFill>
                        <a:latin typeface="+mj-lt"/>
                      </a:endParaRPr>
                    </a:p>
                  </a:txBody>
                  <a:tcPr/>
                </a:tc>
                <a:tc>
                  <a:txBody>
                    <a:bodyPr/>
                    <a:lstStyle/>
                    <a:p>
                      <a:pPr algn="ctr"/>
                      <a:r>
                        <a:rPr lang="en-US" sz="2000" dirty="0">
                          <a:solidFill>
                            <a:srgbClr val="FF0000"/>
                          </a:solidFill>
                          <a:latin typeface="+mj-lt"/>
                        </a:rPr>
                        <a:t>34%</a:t>
                      </a:r>
                      <a:endParaRPr lang="en-US" sz="2000" dirty="0">
                        <a:solidFill>
                          <a:srgbClr val="FF0000"/>
                        </a:solidFill>
                        <a:latin typeface="+mj-lt"/>
                      </a:endParaRPr>
                    </a:p>
                  </a:txBody>
                  <a:tcPr/>
                </a:tc>
                <a:tc>
                  <a:txBody>
                    <a:bodyPr/>
                    <a:lstStyle/>
                    <a:p>
                      <a:pPr algn="ctr"/>
                      <a:r>
                        <a:rPr lang="en-US" sz="2000">
                          <a:solidFill>
                            <a:schemeClr val="tx1"/>
                          </a:solidFill>
                          <a:latin typeface="+mj-lt"/>
                        </a:rPr>
                        <a:t>50%</a:t>
                      </a:r>
                      <a:endParaRPr lang="en-US" sz="2000">
                        <a:solidFill>
                          <a:schemeClr val="tx1"/>
                        </a:solidFill>
                        <a:latin typeface="+mj-lt"/>
                      </a:endParaRPr>
                    </a:p>
                  </a:txBody>
                  <a:tcPr/>
                </a:tc>
                <a:tc>
                  <a:txBody>
                    <a:bodyPr/>
                    <a:lstStyle/>
                    <a:p>
                      <a:pPr algn="ctr"/>
                      <a:r>
                        <a:rPr lang="en-US" sz="2000" dirty="0">
                          <a:solidFill>
                            <a:schemeClr val="tx1"/>
                          </a:solidFill>
                          <a:latin typeface="+mj-lt"/>
                        </a:rPr>
                        <a:t>10%</a:t>
                      </a:r>
                      <a:endParaRPr lang="en-US" sz="2000" dirty="0">
                        <a:solidFill>
                          <a:schemeClr val="tx1"/>
                        </a:solidFill>
                        <a:latin typeface="+mj-lt"/>
                      </a:endParaRPr>
                    </a:p>
                  </a:txBody>
                  <a:tcPr/>
                </a:tc>
                <a:tc>
                  <a:txBody>
                    <a:bodyPr/>
                    <a:lstStyle/>
                    <a:p>
                      <a:pPr algn="ctr"/>
                      <a:r>
                        <a:rPr lang="en-US" sz="2000" dirty="0">
                          <a:solidFill>
                            <a:schemeClr val="tx1"/>
                          </a:solidFill>
                          <a:latin typeface="+mj-lt"/>
                        </a:rPr>
                        <a:t>0%</a:t>
                      </a:r>
                      <a:endParaRPr lang="en-US" sz="2000" dirty="0">
                        <a:solidFill>
                          <a:schemeClr val="tx1"/>
                        </a:solidFill>
                        <a:latin typeface="+mj-lt"/>
                      </a:endParaRPr>
                    </a:p>
                  </a:txBody>
                  <a:tcPr/>
                </a:tc>
              </a:tr>
            </a:tbl>
          </a:graphicData>
        </a:graphic>
      </p:graphicFrame>
      <p:sp>
        <p:nvSpPr>
          <p:cNvPr id="8" name="Rectangle 7"/>
          <p:cNvSpPr/>
          <p:nvPr/>
        </p:nvSpPr>
        <p:spPr>
          <a:xfrm>
            <a:off x="3040123" y="3581400"/>
            <a:ext cx="627095" cy="400110"/>
          </a:xfrm>
          <a:prstGeom prst="rect">
            <a:avLst/>
          </a:prstGeom>
        </p:spPr>
        <p:txBody>
          <a:bodyPr wrap="none">
            <a:spAutoFit/>
          </a:bodyPr>
          <a:lstStyle/>
          <a:p>
            <a:pPr algn="ctr"/>
            <a:r>
              <a:rPr lang="en-US" sz="2000" dirty="0">
                <a:solidFill>
                  <a:srgbClr val="C00000"/>
                </a:solidFill>
                <a:latin typeface="+mj-lt"/>
              </a:rPr>
              <a:t>50%</a:t>
            </a:r>
            <a:endParaRPr lang="en-US" sz="2000" dirty="0">
              <a:solidFill>
                <a:srgbClr val="C00000"/>
              </a:solidFill>
              <a:latin typeface="+mj-lt"/>
            </a:endParaRPr>
          </a:p>
        </p:txBody>
      </p:sp>
      <p:sp>
        <p:nvSpPr>
          <p:cNvPr id="9" name="Rectangle 8"/>
          <p:cNvSpPr/>
          <p:nvPr/>
        </p:nvSpPr>
        <p:spPr>
          <a:xfrm>
            <a:off x="4402105" y="3581400"/>
            <a:ext cx="627095" cy="400110"/>
          </a:xfrm>
          <a:prstGeom prst="rect">
            <a:avLst/>
          </a:prstGeom>
        </p:spPr>
        <p:txBody>
          <a:bodyPr wrap="none">
            <a:spAutoFit/>
          </a:bodyPr>
          <a:lstStyle/>
          <a:p>
            <a:r>
              <a:rPr lang="en-US" sz="2000" dirty="0">
                <a:solidFill>
                  <a:srgbClr val="C00000"/>
                </a:solidFill>
                <a:latin typeface="+mj-lt"/>
              </a:rPr>
              <a:t>34%</a:t>
            </a:r>
            <a:endParaRPr lang="en-US" sz="2000" dirty="0">
              <a:solidFill>
                <a:srgbClr val="C00000"/>
              </a:solidFill>
              <a:latin typeface="+mj-lt"/>
            </a:endParaRPr>
          </a:p>
        </p:txBody>
      </p:sp>
      <p:sp>
        <p:nvSpPr>
          <p:cNvPr id="10" name="Rectangle 9"/>
          <p:cNvSpPr/>
          <p:nvPr/>
        </p:nvSpPr>
        <p:spPr>
          <a:xfrm>
            <a:off x="3733800" y="3581400"/>
            <a:ext cx="627095" cy="400110"/>
          </a:xfrm>
          <a:prstGeom prst="rect">
            <a:avLst/>
          </a:prstGeom>
        </p:spPr>
        <p:txBody>
          <a:bodyPr wrap="none">
            <a:spAutoFit/>
          </a:bodyPr>
          <a:lstStyle/>
          <a:p>
            <a:pPr algn="ctr"/>
            <a:r>
              <a:rPr lang="en-US" sz="2000" dirty="0">
                <a:latin typeface="+mj-lt"/>
              </a:rPr>
              <a:t>34%</a:t>
            </a:r>
            <a:endParaRPr lang="en-US" sz="2000" dirty="0">
              <a:latin typeface="+mj-lt"/>
            </a:endParaRPr>
          </a:p>
        </p:txBody>
      </p:sp>
      <p:sp>
        <p:nvSpPr>
          <p:cNvPr id="11" name="Rectangle 10"/>
          <p:cNvSpPr/>
          <p:nvPr/>
        </p:nvSpPr>
        <p:spPr>
          <a:xfrm>
            <a:off x="5707123" y="3581400"/>
            <a:ext cx="627095" cy="400110"/>
          </a:xfrm>
          <a:prstGeom prst="rect">
            <a:avLst/>
          </a:prstGeom>
        </p:spPr>
        <p:txBody>
          <a:bodyPr wrap="none">
            <a:spAutoFit/>
          </a:bodyPr>
          <a:lstStyle/>
          <a:p>
            <a:pPr algn="ctr"/>
            <a:r>
              <a:rPr lang="en-US" sz="2000" dirty="0">
                <a:latin typeface="+mj-lt"/>
              </a:rPr>
              <a:t>50%</a:t>
            </a:r>
            <a:endParaRPr lang="en-US" sz="2000" dirty="0">
              <a:latin typeface="+mj-lt"/>
            </a:endParaRPr>
          </a:p>
        </p:txBody>
      </p:sp>
      <p:sp>
        <p:nvSpPr>
          <p:cNvPr id="12" name="Rectangle 11"/>
          <p:cNvSpPr/>
          <p:nvPr/>
        </p:nvSpPr>
        <p:spPr>
          <a:xfrm>
            <a:off x="5100729" y="3581400"/>
            <a:ext cx="627095" cy="400110"/>
          </a:xfrm>
          <a:prstGeom prst="rect">
            <a:avLst/>
          </a:prstGeom>
        </p:spPr>
        <p:txBody>
          <a:bodyPr wrap="none">
            <a:spAutoFit/>
          </a:bodyPr>
          <a:lstStyle/>
          <a:p>
            <a:pPr algn="ctr"/>
            <a:r>
              <a:rPr lang="en-US" sz="2000" dirty="0">
                <a:latin typeface="+mj-lt"/>
              </a:rPr>
              <a:t>34%</a:t>
            </a:r>
            <a:endParaRPr lang="en-US" sz="2000" dirty="0">
              <a:latin typeface="+mj-lt"/>
            </a:endParaRPr>
          </a:p>
        </p:txBody>
      </p:sp>
      <p:sp>
        <p:nvSpPr>
          <p:cNvPr id="13" name="Rectangle 12"/>
          <p:cNvSpPr/>
          <p:nvPr/>
        </p:nvSpPr>
        <p:spPr>
          <a:xfrm>
            <a:off x="6970349" y="3581400"/>
            <a:ext cx="497251" cy="400110"/>
          </a:xfrm>
          <a:prstGeom prst="rect">
            <a:avLst/>
          </a:prstGeom>
        </p:spPr>
        <p:txBody>
          <a:bodyPr wrap="none">
            <a:spAutoFit/>
          </a:bodyPr>
          <a:lstStyle/>
          <a:p>
            <a:pPr algn="ctr"/>
            <a:r>
              <a:rPr lang="en-US" sz="2000" dirty="0">
                <a:latin typeface="+mj-lt"/>
              </a:rPr>
              <a:t>0%</a:t>
            </a:r>
            <a:endParaRPr lang="en-US" sz="2000" dirty="0">
              <a:latin typeface="+mj-lt"/>
            </a:endParaRPr>
          </a:p>
        </p:txBody>
      </p:sp>
      <p:sp>
        <p:nvSpPr>
          <p:cNvPr id="14" name="Rectangle 13"/>
          <p:cNvSpPr/>
          <p:nvPr/>
        </p:nvSpPr>
        <p:spPr>
          <a:xfrm>
            <a:off x="6324600" y="3581400"/>
            <a:ext cx="627095" cy="400110"/>
          </a:xfrm>
          <a:prstGeom prst="rect">
            <a:avLst/>
          </a:prstGeom>
        </p:spPr>
        <p:txBody>
          <a:bodyPr wrap="none">
            <a:spAutoFit/>
          </a:bodyPr>
          <a:lstStyle/>
          <a:p>
            <a:pPr algn="ctr"/>
            <a:r>
              <a:rPr lang="en-US" sz="2000" dirty="0">
                <a:latin typeface="+mj-lt"/>
              </a:rPr>
              <a:t>10%</a:t>
            </a:r>
            <a:endParaRPr lang="en-US" sz="2000" dirty="0">
              <a:latin typeface="+mj-lt"/>
            </a:endParaRPr>
          </a:p>
        </p:txBody>
      </p:sp>
      <p:sp>
        <p:nvSpPr>
          <p:cNvPr id="15" name="Rectangle 14"/>
          <p:cNvSpPr/>
          <p:nvPr/>
        </p:nvSpPr>
        <p:spPr>
          <a:xfrm>
            <a:off x="7579949" y="3581400"/>
            <a:ext cx="497251" cy="400110"/>
          </a:xfrm>
          <a:prstGeom prst="rect">
            <a:avLst/>
          </a:prstGeom>
        </p:spPr>
        <p:txBody>
          <a:bodyPr wrap="none">
            <a:spAutoFit/>
          </a:bodyPr>
          <a:lstStyle/>
          <a:p>
            <a:pPr algn="ctr"/>
            <a:r>
              <a:rPr lang="en-US" sz="2000" dirty="0">
                <a:latin typeface="+mj-lt"/>
              </a:rPr>
              <a:t>0%</a:t>
            </a:r>
            <a:endParaRPr lang="en-US" sz="2000" dirty="0">
              <a:latin typeface="+mj-lt"/>
            </a:endParaRPr>
          </a:p>
        </p:txBody>
      </p:sp>
      <p:sp>
        <p:nvSpPr>
          <p:cNvPr id="3" name="Rectangle 2"/>
          <p:cNvSpPr/>
          <p:nvPr/>
        </p:nvSpPr>
        <p:spPr>
          <a:xfrm>
            <a:off x="762000" y="3562290"/>
            <a:ext cx="1150828" cy="400110"/>
          </a:xfrm>
          <a:prstGeom prst="rect">
            <a:avLst/>
          </a:prstGeom>
        </p:spPr>
        <p:txBody>
          <a:bodyPr wrap="none">
            <a:spAutoFit/>
          </a:bodyPr>
          <a:lstStyle/>
          <a:p>
            <a:r>
              <a:rPr lang="en-US" sz="2000" b="1">
                <a:latin typeface="+mj-lt"/>
              </a:rPr>
              <a:t>discount </a:t>
            </a:r>
            <a:endParaRPr lang="en-US" sz="2000" b="1">
              <a:latin typeface="+mj-lt"/>
            </a:endParaRPr>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Categories of dynamic techniques</a:t>
            </a:r>
            <a:endParaRPr lang="en-US"/>
          </a:p>
        </p:txBody>
      </p:sp>
      <p:sp>
        <p:nvSpPr>
          <p:cNvPr id="3" name="Content Placeholder 2"/>
          <p:cNvSpPr>
            <a:spLocks noGrp="1"/>
          </p:cNvSpPr>
          <p:nvPr>
            <p:ph idx="1"/>
          </p:nvPr>
        </p:nvSpPr>
        <p:spPr/>
        <p:txBody>
          <a:bodyPr/>
          <a:lstStyle/>
          <a:p>
            <a:r>
              <a:rPr lang="en-US"/>
              <a:t>Specification-based (black-box techniques)</a:t>
            </a:r>
            <a:endParaRPr lang="en-US"/>
          </a:p>
          <a:p>
            <a:pPr lvl="1"/>
            <a:r>
              <a:rPr lang="en-US"/>
              <a:t>view software as black-box with input and output</a:t>
            </a:r>
            <a:endParaRPr lang="en-US"/>
          </a:p>
          <a:p>
            <a:endParaRPr lang="en-US"/>
          </a:p>
          <a:p>
            <a:r>
              <a:rPr lang="en-US"/>
              <a:t>Structure-based (white-box or glass-box techniques)</a:t>
            </a:r>
            <a:endParaRPr lang="en-US"/>
          </a:p>
          <a:p>
            <a:pPr lvl="1"/>
            <a:r>
              <a:rPr lang="en-US"/>
              <a:t>see the internal structure of the software</a:t>
            </a:r>
            <a:endParaRPr lang="en-US"/>
          </a:p>
          <a:p>
            <a:endParaRPr lang="en-US"/>
          </a:p>
          <a:p>
            <a:r>
              <a:rPr lang="en-US"/>
              <a:t>Experience-based</a:t>
            </a:r>
            <a:endParaRPr lang="en-US"/>
          </a:p>
          <a:p>
            <a:pPr lvl="1"/>
            <a:r>
              <a:rPr lang="en-US"/>
              <a:t>use the tester’s experience, knowledge and intuition</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test cases </a:t>
            </a:r>
            <a:endParaRPr lang="en-US"/>
          </a:p>
        </p:txBody>
      </p:sp>
      <p:graphicFrame>
        <p:nvGraphicFramePr>
          <p:cNvPr id="4" name="Content Placeholder 3"/>
          <p:cNvGraphicFramePr>
            <a:graphicFrameLocks noGrp="1"/>
          </p:cNvGraphicFramePr>
          <p:nvPr>
            <p:ph idx="1"/>
          </p:nvPr>
        </p:nvGraphicFramePr>
        <p:xfrm>
          <a:off x="457200" y="1752600"/>
          <a:ext cx="8534400" cy="4998720"/>
        </p:xfrm>
        <a:graphic>
          <a:graphicData uri="http://schemas.openxmlformats.org/drawingml/2006/table">
            <a:tbl>
              <a:tblPr firstRow="1" bandRow="1">
                <a:tableStyleId>{5C22544A-7EE6-4342-B048-85BDC9FD1C3A}</a:tableStyleId>
              </a:tblPr>
              <a:tblGrid>
                <a:gridCol w="533400"/>
                <a:gridCol w="4114800"/>
                <a:gridCol w="3886200"/>
              </a:tblGrid>
              <a:tr h="370840">
                <a:tc>
                  <a:txBody>
                    <a:bodyPr/>
                    <a:lstStyle/>
                    <a:p>
                      <a:pPr algn="ctr"/>
                      <a:r>
                        <a:rPr lang="en-US" sz="2200">
                          <a:latin typeface="+mj-lt"/>
                        </a:rPr>
                        <a:t>#</a:t>
                      </a:r>
                      <a:endParaRPr lang="en-US" sz="2200">
                        <a:latin typeface="+mj-lt"/>
                      </a:endParaRPr>
                    </a:p>
                  </a:txBody>
                  <a:tcPr/>
                </a:tc>
                <a:tc>
                  <a:txBody>
                    <a:bodyPr/>
                    <a:lstStyle/>
                    <a:p>
                      <a:r>
                        <a:rPr lang="en-US" sz="2200">
                          <a:latin typeface="+mj-lt"/>
                        </a:rPr>
                        <a:t>Input</a:t>
                      </a:r>
                      <a:endParaRPr lang="en-US" sz="2200">
                        <a:latin typeface="+mj-lt"/>
                      </a:endParaRPr>
                    </a:p>
                  </a:txBody>
                  <a:tcPr/>
                </a:tc>
                <a:tc>
                  <a:txBody>
                    <a:bodyPr/>
                    <a:lstStyle/>
                    <a:p>
                      <a:r>
                        <a:rPr lang="en-US" sz="2200">
                          <a:latin typeface="+mj-lt"/>
                        </a:rPr>
                        <a:t>Expected outcome</a:t>
                      </a:r>
                      <a:endParaRPr lang="en-US" sz="2200">
                        <a:latin typeface="+mj-lt"/>
                      </a:endParaRPr>
                    </a:p>
                  </a:txBody>
                  <a:tcPr/>
                </a:tc>
              </a:tr>
              <a:tr h="370840">
                <a:tc>
                  <a:txBody>
                    <a:bodyPr/>
                    <a:lstStyle/>
                    <a:p>
                      <a:pPr algn="ctr"/>
                      <a:r>
                        <a:rPr lang="en-US" sz="2200">
                          <a:latin typeface="+mj-lt"/>
                        </a:rPr>
                        <a:t>1</a:t>
                      </a:r>
                      <a:endParaRPr lang="en-US" sz="2200">
                        <a:latin typeface="+mj-lt"/>
                      </a:endParaRPr>
                    </a:p>
                  </a:txBody>
                  <a:tcPr/>
                </a:tc>
                <a:tc>
                  <a:txBody>
                    <a:bodyPr/>
                    <a:lstStyle/>
                    <a:p>
                      <a:r>
                        <a:rPr lang="en-US" sz="2200" dirty="0">
                          <a:latin typeface="+mj-lt"/>
                        </a:rPr>
                        <a:t>John,</a:t>
                      </a:r>
                      <a:r>
                        <a:rPr lang="en-US" sz="2200" baseline="0" dirty="0">
                          <a:latin typeface="+mj-lt"/>
                        </a:rPr>
                        <a:t> with </a:t>
                      </a:r>
                      <a:r>
                        <a:rPr lang="en-US" sz="2200" dirty="0">
                          <a:latin typeface="+mj-lt"/>
                        </a:rPr>
                        <a:t>'over 60s' rail card and family rail card, traveling with his son (age 10)</a:t>
                      </a:r>
                      <a:endParaRPr lang="en-US" sz="2200" dirty="0">
                        <a:latin typeface="+mj-lt"/>
                      </a:endParaRPr>
                    </a:p>
                  </a:txBody>
                  <a:tcPr/>
                </a:tc>
                <a:tc>
                  <a:txBody>
                    <a:bodyPr/>
                    <a:lstStyle/>
                    <a:p>
                      <a:r>
                        <a:rPr lang="en-US" sz="2200" dirty="0">
                          <a:latin typeface="+mj-lt"/>
                        </a:rPr>
                        <a:t>50% discount for both tickets</a:t>
                      </a:r>
                      <a:endParaRPr lang="en-US" sz="2200" dirty="0">
                        <a:latin typeface="+mj-lt"/>
                      </a:endParaRPr>
                    </a:p>
                  </a:txBody>
                  <a:tcPr/>
                </a:tc>
              </a:tr>
              <a:tr h="370840">
                <a:tc>
                  <a:txBody>
                    <a:bodyPr/>
                    <a:lstStyle/>
                    <a:p>
                      <a:pPr algn="ctr"/>
                      <a:r>
                        <a:rPr lang="en-US" sz="2200">
                          <a:latin typeface="+mj-lt"/>
                        </a:rPr>
                        <a:t>2</a:t>
                      </a:r>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dirty="0">
                          <a:latin typeface="+mj-lt"/>
                        </a:rPr>
                        <a:t>Rogers, with 'over 60s', traveling with</a:t>
                      </a:r>
                      <a:r>
                        <a:rPr lang="en-US" sz="2200" baseline="0" dirty="0">
                          <a:latin typeface="+mj-lt"/>
                        </a:rPr>
                        <a:t> his wife </a:t>
                      </a:r>
                      <a:endParaRPr lang="en-US" sz="2200" dirty="0">
                        <a:latin typeface="+mj-lt"/>
                      </a:endParaRPr>
                    </a:p>
                  </a:txBody>
                  <a:tcPr/>
                </a:tc>
                <a:tc>
                  <a:txBody>
                    <a:bodyPr/>
                    <a:lstStyle/>
                    <a:p>
                      <a:r>
                        <a:rPr lang="en-US" sz="2200" dirty="0">
                          <a:latin typeface="+mj-lt"/>
                        </a:rPr>
                        <a:t>34% discount (for Rogers only)</a:t>
                      </a:r>
                      <a:endParaRPr lang="en-US" sz="2200" dirty="0">
                        <a:latin typeface="+mj-lt"/>
                      </a:endParaRPr>
                    </a:p>
                  </a:txBody>
                  <a:tcPr/>
                </a:tc>
              </a:tr>
              <a:tr h="370840">
                <a:tc>
                  <a:txBody>
                    <a:bodyPr/>
                    <a:lstStyle/>
                    <a:p>
                      <a:pPr algn="ctr"/>
                      <a:r>
                        <a:rPr lang="en-US" sz="2200">
                          <a:latin typeface="+mj-lt"/>
                        </a:rPr>
                        <a:t>3</a:t>
                      </a:r>
                      <a:endParaRPr lang="en-US" sz="220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kern="1200" dirty="0">
                          <a:solidFill>
                            <a:schemeClr val="dk1"/>
                          </a:solidFill>
                          <a:latin typeface="+mj-lt"/>
                          <a:ea typeface="+mn-ea"/>
                          <a:cs typeface="+mn-cs"/>
                        </a:rPr>
                        <a:t>Tom,</a:t>
                      </a:r>
                      <a:r>
                        <a:rPr kumimoji="0" lang="en-US" sz="2200" kern="1200" baseline="0" dirty="0">
                          <a:solidFill>
                            <a:schemeClr val="dk1"/>
                          </a:solidFill>
                          <a:latin typeface="+mj-lt"/>
                          <a:ea typeface="+mn-ea"/>
                          <a:cs typeface="+mn-cs"/>
                        </a:rPr>
                        <a:t> with </a:t>
                      </a:r>
                      <a:r>
                        <a:rPr kumimoji="0" lang="en-US" sz="2200" kern="1200" dirty="0">
                          <a:solidFill>
                            <a:schemeClr val="dk1"/>
                          </a:solidFill>
                          <a:latin typeface="+mj-lt"/>
                          <a:ea typeface="+mn-ea"/>
                          <a:cs typeface="+mn-cs"/>
                        </a:rPr>
                        <a:t>'over 60s' rail card and family rail card</a:t>
                      </a:r>
                      <a:endParaRPr kumimoji="0" lang="en-US" sz="2200" kern="1200" dirty="0">
                        <a:solidFill>
                          <a:schemeClr val="dk1"/>
                        </a:solidFill>
                        <a:latin typeface="+mj-lt"/>
                        <a:ea typeface="+mn-ea"/>
                        <a:cs typeface="+mn-cs"/>
                      </a:endParaRPr>
                    </a:p>
                  </a:txBody>
                  <a:tcPr/>
                </a:tc>
                <a:tc>
                  <a:txBody>
                    <a:bodyPr/>
                    <a:lstStyle/>
                    <a:p>
                      <a:r>
                        <a:rPr kumimoji="0" lang="en-US" sz="2200" kern="1200" dirty="0">
                          <a:solidFill>
                            <a:schemeClr val="dk1"/>
                          </a:solidFill>
                          <a:latin typeface="+mj-lt"/>
                          <a:ea typeface="+mn-ea"/>
                          <a:cs typeface="+mn-cs"/>
                        </a:rPr>
                        <a:t>34% discount</a:t>
                      </a:r>
                      <a:endParaRPr kumimoji="0" lang="en-US" sz="2200" kern="1200" dirty="0">
                        <a:solidFill>
                          <a:schemeClr val="dk1"/>
                        </a:solidFill>
                        <a:latin typeface="+mj-lt"/>
                        <a:ea typeface="+mn-ea"/>
                        <a:cs typeface="+mn-cs"/>
                      </a:endParaRPr>
                    </a:p>
                  </a:txBody>
                  <a:tcPr/>
                </a:tc>
              </a:tr>
              <a:tr h="370840">
                <a:tc>
                  <a:txBody>
                    <a:bodyPr/>
                    <a:lstStyle/>
                    <a:p>
                      <a:pPr algn="ctr"/>
                      <a:r>
                        <a:rPr lang="en-US" sz="2200">
                          <a:latin typeface="+mj-lt"/>
                        </a:rPr>
                        <a:t>4</a:t>
                      </a:r>
                      <a:endParaRPr lang="en-US" sz="2200">
                        <a:latin typeface="+mj-lt"/>
                      </a:endParaRPr>
                    </a:p>
                  </a:txBody>
                  <a:tcPr/>
                </a:tc>
                <a:tc>
                  <a:txBody>
                    <a:bodyPr/>
                    <a:lstStyle/>
                    <a:p>
                      <a:r>
                        <a:rPr lang="en-US" sz="2200" dirty="0">
                          <a:latin typeface="+mj-lt"/>
                        </a:rPr>
                        <a:t>Anna,</a:t>
                      </a:r>
                      <a:r>
                        <a:rPr lang="en-US" sz="2200" baseline="0" dirty="0">
                          <a:latin typeface="+mj-lt"/>
                        </a:rPr>
                        <a:t> with </a:t>
                      </a:r>
                      <a:r>
                        <a:rPr lang="en-US" sz="2200" dirty="0">
                          <a:latin typeface="+mj-lt"/>
                        </a:rPr>
                        <a:t>family rail card, traveling with her</a:t>
                      </a:r>
                      <a:r>
                        <a:rPr lang="en-US" sz="2200" baseline="0" dirty="0">
                          <a:latin typeface="+mj-lt"/>
                        </a:rPr>
                        <a:t> baby</a:t>
                      </a:r>
                      <a:endParaRPr lang="en-US" sz="2200" dirty="0">
                        <a:latin typeface="+mj-lt"/>
                      </a:endParaRPr>
                    </a:p>
                  </a:txBody>
                  <a:tcPr/>
                </a:tc>
                <a:tc>
                  <a:txBody>
                    <a:bodyPr/>
                    <a:lstStyle/>
                    <a:p>
                      <a:r>
                        <a:rPr lang="en-US" sz="2200" dirty="0">
                          <a:latin typeface="+mj-lt"/>
                        </a:rPr>
                        <a:t>50% for both tickets</a:t>
                      </a:r>
                      <a:endParaRPr lang="en-US" sz="2200" dirty="0">
                        <a:latin typeface="+mj-lt"/>
                      </a:endParaRPr>
                    </a:p>
                  </a:txBody>
                  <a:tcPr/>
                </a:tc>
              </a:tr>
              <a:tr h="370840">
                <a:tc>
                  <a:txBody>
                    <a:bodyPr/>
                    <a:lstStyle/>
                    <a:p>
                      <a:pPr algn="ctr"/>
                      <a:r>
                        <a:rPr lang="en-US" sz="2200">
                          <a:latin typeface="+mj-lt"/>
                        </a:rPr>
                        <a:t>5</a:t>
                      </a:r>
                      <a:endParaRPr lang="en-US" sz="220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kern="1200" dirty="0">
                          <a:solidFill>
                            <a:schemeClr val="dk1"/>
                          </a:solidFill>
                          <a:latin typeface="+mj-lt"/>
                          <a:ea typeface="+mn-ea"/>
                          <a:cs typeface="+mn-cs"/>
                        </a:rPr>
                        <a:t>Betty,</a:t>
                      </a:r>
                      <a:r>
                        <a:rPr kumimoji="0" lang="en-US" sz="2200" kern="1200" baseline="0" dirty="0">
                          <a:solidFill>
                            <a:schemeClr val="dk1"/>
                          </a:solidFill>
                          <a:latin typeface="+mj-lt"/>
                          <a:ea typeface="+mn-ea"/>
                          <a:cs typeface="+mn-cs"/>
                        </a:rPr>
                        <a:t> </a:t>
                      </a:r>
                      <a:r>
                        <a:rPr kumimoji="0" lang="en-US" sz="2200" kern="1200" dirty="0">
                          <a:solidFill>
                            <a:schemeClr val="dk1"/>
                          </a:solidFill>
                          <a:latin typeface="+mj-lt"/>
                          <a:ea typeface="+mn-ea"/>
                          <a:cs typeface="+mn-cs"/>
                        </a:rPr>
                        <a:t>no rail card, traveling with his 5-year-old</a:t>
                      </a:r>
                      <a:r>
                        <a:rPr kumimoji="0" lang="en-US" sz="2200" kern="1200" baseline="0" dirty="0">
                          <a:solidFill>
                            <a:schemeClr val="dk1"/>
                          </a:solidFill>
                          <a:latin typeface="+mj-lt"/>
                          <a:ea typeface="+mn-ea"/>
                          <a:cs typeface="+mn-cs"/>
                        </a:rPr>
                        <a:t> niece</a:t>
                      </a:r>
                      <a:endParaRPr kumimoji="0" lang="en-US" sz="2200" kern="1200" dirty="0">
                        <a:solidFill>
                          <a:schemeClr val="dk1"/>
                        </a:solidFill>
                        <a:latin typeface="+mj-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200" kern="1200" dirty="0">
                          <a:solidFill>
                            <a:schemeClr val="dk1"/>
                          </a:solidFill>
                          <a:latin typeface="+mj-lt"/>
                          <a:ea typeface="+mn-ea"/>
                          <a:cs typeface="+mn-cs"/>
                        </a:rPr>
                        <a:t>10% discount for both tickets</a:t>
                      </a:r>
                      <a:endParaRPr kumimoji="0" lang="en-US" sz="2200" kern="1200" dirty="0">
                        <a:solidFill>
                          <a:schemeClr val="dk1"/>
                        </a:solidFill>
                        <a:latin typeface="+mj-lt"/>
                        <a:ea typeface="+mn-ea"/>
                        <a:cs typeface="+mn-cs"/>
                      </a:endParaRPr>
                    </a:p>
                  </a:txBody>
                  <a:tcPr/>
                </a:tc>
              </a:tr>
              <a:tr h="370840">
                <a:tc>
                  <a:txBody>
                    <a:bodyPr/>
                    <a:lstStyle/>
                    <a:p>
                      <a:pPr algn="ctr"/>
                      <a:r>
                        <a:rPr lang="en-US" sz="2200">
                          <a:latin typeface="+mj-lt"/>
                        </a:rPr>
                        <a:t>6</a:t>
                      </a:r>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200" kern="1200" dirty="0">
                          <a:solidFill>
                            <a:schemeClr val="dk1"/>
                          </a:solidFill>
                          <a:latin typeface="+mj-lt"/>
                          <a:ea typeface="+mn-ea"/>
                          <a:cs typeface="+mn-cs"/>
                        </a:rPr>
                        <a:t>Henry, no rail card </a:t>
                      </a:r>
                      <a:endParaRPr lang="en-US" sz="22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j-lt"/>
                        </a:rPr>
                        <a:t>No discount</a:t>
                      </a:r>
                      <a:endParaRPr lang="en-US" sz="2200" dirty="0">
                        <a:latin typeface="+mj-lt"/>
                      </a:endParaRPr>
                    </a:p>
                  </a:txBody>
                  <a:tcPr/>
                </a:tc>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Applicability and Limitations</a:t>
            </a:r>
            <a:endParaRPr lang="en-US"/>
          </a:p>
        </p:txBody>
      </p:sp>
      <p:sp>
        <p:nvSpPr>
          <p:cNvPr id="3" name="Content Placeholder 2"/>
          <p:cNvSpPr>
            <a:spLocks noGrp="1"/>
          </p:cNvSpPr>
          <p:nvPr>
            <p:ph idx="1"/>
          </p:nvPr>
        </p:nvSpPr>
        <p:spPr/>
        <p:txBody>
          <a:bodyPr/>
          <a:lstStyle/>
          <a:p>
            <a:r>
              <a:rPr lang="en-US"/>
              <a:t>Decision table testing can be used whenever the system must implement </a:t>
            </a:r>
            <a:r>
              <a:rPr lang="en-US" b="1"/>
              <a:t>complex business rules </a:t>
            </a:r>
            <a:r>
              <a:rPr lang="en-US"/>
              <a:t>when these rules can be represented as a combination of conditions and when these conditions have discrete actions associated with them</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transition testing</a:t>
            </a:r>
            <a:endParaRPr lang="en-US"/>
          </a:p>
        </p:txBody>
      </p:sp>
      <p:sp>
        <p:nvSpPr>
          <p:cNvPr id="3" name="Content Placeholder 2"/>
          <p:cNvSpPr>
            <a:spLocks noGrp="1"/>
          </p:cNvSpPr>
          <p:nvPr>
            <p:ph idx="1"/>
          </p:nvPr>
        </p:nvSpPr>
        <p:spPr/>
        <p:txBody>
          <a:bodyPr/>
          <a:lstStyle/>
          <a:p>
            <a:r>
              <a:rPr lang="en-US"/>
              <a:t>This technique is helpful where you need to test differrent system transitions</a:t>
            </a:r>
            <a:endParaRPr lang="en-US"/>
          </a:p>
          <a:p>
            <a:pPr lvl="1"/>
            <a:r>
              <a:rPr lang="en-US"/>
              <a:t>system where you </a:t>
            </a:r>
            <a:r>
              <a:rPr lang="en-US" b="1"/>
              <a:t>get a different output for the same input</a:t>
            </a:r>
            <a:r>
              <a:rPr lang="en-US"/>
              <a:t>, depending on current state and past state</a:t>
            </a:r>
            <a:endParaRPr lang="en-US"/>
          </a:p>
          <a:p>
            <a:r>
              <a:rPr lang="en-US"/>
              <a:t>Based on </a:t>
            </a:r>
            <a:r>
              <a:rPr lang="en-US" b="1"/>
              <a:t>state transition diagram</a:t>
            </a:r>
            <a:endParaRPr lang="en-US" b="1"/>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transition diagram</a:t>
            </a:r>
            <a:endParaRPr lang="en-US"/>
          </a:p>
        </p:txBody>
      </p:sp>
      <p:sp>
        <p:nvSpPr>
          <p:cNvPr id="3" name="Content Placeholder 2"/>
          <p:cNvSpPr>
            <a:spLocks noGrp="1"/>
          </p:cNvSpPr>
          <p:nvPr>
            <p:ph idx="1"/>
          </p:nvPr>
        </p:nvSpPr>
        <p:spPr/>
        <p:txBody>
          <a:bodyPr>
            <a:normAutofit/>
          </a:bodyPr>
          <a:lstStyle/>
          <a:p>
            <a:pPr>
              <a:spcBef>
                <a:spcPts val="1200"/>
              </a:spcBef>
            </a:pPr>
            <a:r>
              <a:rPr lang="en-US" dirty="0"/>
              <a:t>Called State Chart or Graph</a:t>
            </a:r>
            <a:endParaRPr lang="en-US" dirty="0"/>
          </a:p>
          <a:p>
            <a:pPr>
              <a:spcBef>
                <a:spcPts val="1200"/>
              </a:spcBef>
            </a:pPr>
            <a:r>
              <a:rPr lang="en-US" dirty="0"/>
              <a:t>There are four main components of the graph</a:t>
            </a:r>
            <a:endParaRPr lang="en-US" dirty="0"/>
          </a:p>
          <a:p>
            <a:pPr marL="850265" lvl="1" indent="-457200">
              <a:spcBef>
                <a:spcPts val="1800"/>
              </a:spcBef>
              <a:buSzPct val="100000"/>
              <a:buFont typeface="+mj-lt"/>
              <a:buAutoNum type="arabicParenR"/>
            </a:pPr>
            <a:r>
              <a:rPr lang="en-US" b="1" dirty="0"/>
              <a:t>states</a:t>
            </a:r>
            <a:r>
              <a:rPr lang="en-US" dirty="0"/>
              <a:t> software may occupy</a:t>
            </a:r>
            <a:endParaRPr lang="en-US" dirty="0"/>
          </a:p>
          <a:p>
            <a:pPr marL="393065" lvl="1" indent="0">
              <a:buSzPct val="100000"/>
              <a:buNone/>
            </a:pPr>
            <a:endParaRPr lang="en-US" dirty="0"/>
          </a:p>
          <a:p>
            <a:pPr marL="850265" lvl="1" indent="-457200">
              <a:buSzPct val="100000"/>
              <a:buFont typeface="+mj-lt"/>
              <a:buAutoNum type="arabicParenR" startAt="2"/>
            </a:pPr>
            <a:r>
              <a:rPr lang="en-US" b="1" dirty="0"/>
              <a:t>transitions</a:t>
            </a:r>
            <a:r>
              <a:rPr lang="en-US" dirty="0"/>
              <a:t> from one state to another</a:t>
            </a:r>
            <a:endParaRPr lang="en-US" dirty="0"/>
          </a:p>
          <a:p>
            <a:pPr marL="393065" lvl="1" indent="0">
              <a:buSzPct val="100000"/>
              <a:buNone/>
            </a:pPr>
            <a:endParaRPr lang="en-US" dirty="0"/>
          </a:p>
          <a:p>
            <a:pPr marL="850265" lvl="1" indent="-457200">
              <a:buSzPct val="100000"/>
              <a:buFont typeface="+mj-lt"/>
              <a:buAutoNum type="arabicParenR" startAt="3"/>
            </a:pPr>
            <a:r>
              <a:rPr lang="en-US" b="1" dirty="0"/>
              <a:t>events</a:t>
            </a:r>
            <a:r>
              <a:rPr lang="en-US" dirty="0"/>
              <a:t> that cause transition</a:t>
            </a:r>
            <a:endParaRPr lang="en-US" dirty="0"/>
          </a:p>
          <a:p>
            <a:pPr marL="393065" lvl="1" indent="0">
              <a:buSzPct val="100000"/>
              <a:buNone/>
            </a:pPr>
            <a:endParaRPr lang="en-US" dirty="0"/>
          </a:p>
          <a:p>
            <a:pPr marL="850265" lvl="1" indent="-457200">
              <a:buSzPct val="100000"/>
              <a:buFont typeface="+mj-lt"/>
              <a:buAutoNum type="arabicParenR" startAt="4"/>
            </a:pPr>
            <a:r>
              <a:rPr lang="en-US" b="1" dirty="0"/>
              <a:t>actions</a:t>
            </a:r>
            <a:r>
              <a:rPr lang="en-US" dirty="0"/>
              <a:t> that result from transition</a:t>
            </a:r>
            <a:endParaRPr lang="en-US" dirty="0"/>
          </a:p>
          <a:p>
            <a:pPr marL="0" indent="0">
              <a:buNone/>
            </a:pPr>
            <a:endParaRPr lang="en-US" dirty="0"/>
          </a:p>
        </p:txBody>
      </p:sp>
      <p:sp>
        <p:nvSpPr>
          <p:cNvPr id="4" name="Oval 3"/>
          <p:cNvSpPr/>
          <p:nvPr/>
        </p:nvSpPr>
        <p:spPr>
          <a:xfrm>
            <a:off x="5029200" y="2324100"/>
            <a:ext cx="1066800" cy="838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mj-lt"/>
              </a:rPr>
              <a:t>Start</a:t>
            </a:r>
            <a:endParaRPr lang="en-US" sz="2000" b="1">
              <a:solidFill>
                <a:schemeClr val="bg1"/>
              </a:solidFill>
              <a:latin typeface="+mj-lt"/>
            </a:endParaRPr>
          </a:p>
        </p:txBody>
      </p:sp>
      <p:cxnSp>
        <p:nvCxnSpPr>
          <p:cNvPr id="6" name="Straight Arrow Connector 5"/>
          <p:cNvCxnSpPr/>
          <p:nvPr/>
        </p:nvCxnSpPr>
        <p:spPr>
          <a:xfrm>
            <a:off x="6343650" y="3657600"/>
            <a:ext cx="15240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83406" y="4228980"/>
            <a:ext cx="1760444" cy="400110"/>
          </a:xfrm>
          <a:prstGeom prst="rect">
            <a:avLst/>
          </a:prstGeom>
          <a:noFill/>
        </p:spPr>
        <p:txBody>
          <a:bodyPr wrap="square" rtlCol="0">
            <a:spAutoFit/>
          </a:bodyPr>
          <a:lstStyle/>
          <a:p>
            <a:r>
              <a:rPr lang="en-US" sz="2000" b="1">
                <a:latin typeface="+mj-lt"/>
              </a:rPr>
              <a:t>PIN not OK</a:t>
            </a:r>
            <a:endParaRPr lang="en-US" sz="2000" b="1">
              <a:latin typeface="+mj-lt"/>
            </a:endParaRPr>
          </a:p>
        </p:txBody>
      </p:sp>
      <p:sp>
        <p:nvSpPr>
          <p:cNvPr id="12" name="Oval 11"/>
          <p:cNvSpPr/>
          <p:nvPr/>
        </p:nvSpPr>
        <p:spPr>
          <a:xfrm>
            <a:off x="6183406" y="4773706"/>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eat card</a:t>
            </a:r>
            <a:endParaRPr lang="en-US" sz="2000" b="1">
              <a:latin typeface="+mj-lt"/>
            </a:endParaRPr>
          </a:p>
        </p:txBody>
      </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endParaRPr lang="en-US"/>
          </a:p>
        </p:txBody>
      </p:sp>
      <p:sp>
        <p:nvSpPr>
          <p:cNvPr id="3" name="Content Placeholder 2"/>
          <p:cNvSpPr>
            <a:spLocks noGrp="1"/>
          </p:cNvSpPr>
          <p:nvPr>
            <p:ph idx="1"/>
          </p:nvPr>
        </p:nvSpPr>
        <p:spPr/>
        <p:txBody>
          <a:bodyPr/>
          <a:lstStyle/>
          <a:p>
            <a:r>
              <a:rPr lang="en-US"/>
              <a:t>Entering a PIN to a bank account</a:t>
            </a:r>
            <a:endParaRPr lang="en-US"/>
          </a:p>
        </p:txBody>
      </p:sp>
      <p:pic>
        <p:nvPicPr>
          <p:cNvPr id="8194" name="Picture 2" descr="https://encrypted-tbn0.google.com/images?q=tbn:ANd9GcRS2gFP54Kdkd47HDY2f5fIhsL2hjjsJKlfWIjsMDN75hgddOhV"/>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1446" y="1752600"/>
            <a:ext cx="2826179" cy="44366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transition diagram</a:t>
            </a:r>
            <a:endParaRPr lang="en-US"/>
          </a:p>
        </p:txBody>
      </p:sp>
      <p:sp>
        <p:nvSpPr>
          <p:cNvPr id="18" name="Content Placeholder 17"/>
          <p:cNvSpPr>
            <a:spLocks noGrp="1"/>
          </p:cNvSpPr>
          <p:nvPr>
            <p:ph idx="1"/>
          </p:nvPr>
        </p:nvSpPr>
        <p:spPr/>
        <p:txBody>
          <a:bodyPr/>
          <a:lstStyle/>
          <a:p>
            <a:r>
              <a:rPr lang="en-US"/>
              <a:t>Example State diagram for enter PIN</a:t>
            </a:r>
            <a:endParaRPr lang="en-US"/>
          </a:p>
        </p:txBody>
      </p:sp>
      <p:sp>
        <p:nvSpPr>
          <p:cNvPr id="15" name="Slide Number Placeholder 14"/>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4" name="Oval 3"/>
          <p:cNvSpPr/>
          <p:nvPr/>
        </p:nvSpPr>
        <p:spPr>
          <a:xfrm>
            <a:off x="457200" y="1866900"/>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Start</a:t>
            </a:r>
            <a:endParaRPr lang="en-US" sz="2000" b="1">
              <a:latin typeface="+mj-lt"/>
            </a:endParaRPr>
          </a:p>
        </p:txBody>
      </p:sp>
      <p:sp>
        <p:nvSpPr>
          <p:cNvPr id="5" name="Oval 4"/>
          <p:cNvSpPr/>
          <p:nvPr/>
        </p:nvSpPr>
        <p:spPr>
          <a:xfrm>
            <a:off x="1104900" y="333487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Wait for PIN</a:t>
            </a:r>
            <a:endParaRPr lang="en-US" sz="2000" b="1">
              <a:latin typeface="+mj-lt"/>
            </a:endParaRPr>
          </a:p>
        </p:txBody>
      </p:sp>
      <p:sp>
        <p:nvSpPr>
          <p:cNvPr id="6" name="Oval 5"/>
          <p:cNvSpPr/>
          <p:nvPr/>
        </p:nvSpPr>
        <p:spPr>
          <a:xfrm>
            <a:off x="2971800" y="3370728"/>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1</a:t>
            </a:r>
            <a:r>
              <a:rPr lang="en-US" sz="2000" b="1" baseline="30000">
                <a:latin typeface="+mj-lt"/>
              </a:rPr>
              <a:t>st</a:t>
            </a:r>
            <a:r>
              <a:rPr lang="en-US" sz="2000" b="1">
                <a:latin typeface="+mj-lt"/>
              </a:rPr>
              <a:t> try</a:t>
            </a:r>
            <a:endParaRPr lang="en-US" sz="2000" b="1">
              <a:latin typeface="+mj-lt"/>
            </a:endParaRPr>
          </a:p>
        </p:txBody>
      </p:sp>
      <p:sp>
        <p:nvSpPr>
          <p:cNvPr id="7" name="Oval 6"/>
          <p:cNvSpPr/>
          <p:nvPr/>
        </p:nvSpPr>
        <p:spPr>
          <a:xfrm>
            <a:off x="4800600" y="344244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2</a:t>
            </a:r>
            <a:r>
              <a:rPr lang="en-US" sz="2000" b="1" baseline="30000">
                <a:latin typeface="+mj-lt"/>
              </a:rPr>
              <a:t>nd</a:t>
            </a:r>
            <a:r>
              <a:rPr lang="en-US" sz="2000" b="1">
                <a:latin typeface="+mj-lt"/>
              </a:rPr>
              <a:t> try</a:t>
            </a:r>
            <a:endParaRPr lang="en-US" sz="2000" b="1">
              <a:latin typeface="+mj-lt"/>
            </a:endParaRPr>
          </a:p>
        </p:txBody>
      </p:sp>
      <p:sp>
        <p:nvSpPr>
          <p:cNvPr id="8" name="Oval 7"/>
          <p:cNvSpPr/>
          <p:nvPr/>
        </p:nvSpPr>
        <p:spPr>
          <a:xfrm>
            <a:off x="6591300" y="348727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3</a:t>
            </a:r>
            <a:r>
              <a:rPr lang="en-US" sz="2000" b="1" baseline="30000">
                <a:latin typeface="+mj-lt"/>
              </a:rPr>
              <a:t>rd</a:t>
            </a:r>
            <a:r>
              <a:rPr lang="en-US" sz="2000" b="1">
                <a:latin typeface="+mj-lt"/>
              </a:rPr>
              <a:t> try</a:t>
            </a:r>
            <a:endParaRPr lang="en-US" sz="2000" b="1">
              <a:latin typeface="+mj-lt"/>
            </a:endParaRPr>
          </a:p>
        </p:txBody>
      </p:sp>
      <p:sp>
        <p:nvSpPr>
          <p:cNvPr id="9" name="Oval 8"/>
          <p:cNvSpPr/>
          <p:nvPr/>
        </p:nvSpPr>
        <p:spPr>
          <a:xfrm>
            <a:off x="7810500" y="186690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eat card</a:t>
            </a:r>
            <a:endParaRPr lang="en-US" sz="2000" b="1">
              <a:latin typeface="+mj-lt"/>
            </a:endParaRPr>
          </a:p>
        </p:txBody>
      </p:sp>
      <p:sp>
        <p:nvSpPr>
          <p:cNvPr id="10" name="Oval 9"/>
          <p:cNvSpPr/>
          <p:nvPr/>
        </p:nvSpPr>
        <p:spPr>
          <a:xfrm>
            <a:off x="7429500" y="4800600"/>
            <a:ext cx="1485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access to account</a:t>
            </a:r>
            <a:endParaRPr lang="en-US" sz="2000" b="1">
              <a:latin typeface="+mj-lt"/>
            </a:endParaRPr>
          </a:p>
        </p:txBody>
      </p:sp>
      <p:cxnSp>
        <p:nvCxnSpPr>
          <p:cNvPr id="12" name="Curved Connector 11"/>
          <p:cNvCxnSpPr>
            <a:stCxn id="4" idx="4"/>
            <a:endCxn id="5" idx="0"/>
          </p:cNvCxnSpPr>
          <p:nvPr/>
        </p:nvCxnSpPr>
        <p:spPr>
          <a:xfrm rot="16200000" flipH="1">
            <a:off x="1009090" y="2686610"/>
            <a:ext cx="629770" cy="666750"/>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 y="2983468"/>
            <a:ext cx="1553246" cy="400110"/>
          </a:xfrm>
          <a:prstGeom prst="rect">
            <a:avLst/>
          </a:prstGeom>
          <a:noFill/>
        </p:spPr>
        <p:txBody>
          <a:bodyPr wrap="none" rtlCol="0">
            <a:spAutoFit/>
          </a:bodyPr>
          <a:lstStyle/>
          <a:p>
            <a:r>
              <a:rPr lang="en-US" sz="2000">
                <a:latin typeface="+mj-lt"/>
              </a:rPr>
              <a:t>card inserted</a:t>
            </a:r>
            <a:endParaRPr lang="en-US" sz="2000">
              <a:latin typeface="+mj-lt"/>
            </a:endParaRPr>
          </a:p>
        </p:txBody>
      </p:sp>
      <p:sp>
        <p:nvSpPr>
          <p:cNvPr id="14" name="TextBox 13"/>
          <p:cNvSpPr txBox="1"/>
          <p:nvPr/>
        </p:nvSpPr>
        <p:spPr>
          <a:xfrm>
            <a:off x="2033414" y="3105090"/>
            <a:ext cx="1166986" cy="400110"/>
          </a:xfrm>
          <a:prstGeom prst="rect">
            <a:avLst/>
          </a:prstGeom>
          <a:noFill/>
        </p:spPr>
        <p:txBody>
          <a:bodyPr wrap="none" rtlCol="0">
            <a:spAutoFit/>
          </a:bodyPr>
          <a:lstStyle/>
          <a:p>
            <a:r>
              <a:rPr lang="en-US" sz="2000">
                <a:latin typeface="+mj-lt"/>
              </a:rPr>
              <a:t>enter PIN</a:t>
            </a:r>
            <a:endParaRPr lang="en-US" sz="2000">
              <a:latin typeface="+mj-lt"/>
            </a:endParaRPr>
          </a:p>
        </p:txBody>
      </p:sp>
      <p:sp>
        <p:nvSpPr>
          <p:cNvPr id="29" name="Freeform 28"/>
          <p:cNvSpPr/>
          <p:nvPr/>
        </p:nvSpPr>
        <p:spPr>
          <a:xfrm>
            <a:off x="2187388" y="3702394"/>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4076700" y="3733800"/>
            <a:ext cx="723900" cy="174809"/>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867400" y="3733800"/>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Curved Connector 32"/>
          <p:cNvCxnSpPr>
            <a:stCxn id="8" idx="7"/>
          </p:cNvCxnSpPr>
          <p:nvPr/>
        </p:nvCxnSpPr>
        <p:spPr>
          <a:xfrm rot="5400000" flipH="1" flipV="1">
            <a:off x="7441132" y="2892489"/>
            <a:ext cx="824576"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8" idx="5"/>
            <a:endCxn id="10" idx="0"/>
          </p:cNvCxnSpPr>
          <p:nvPr/>
        </p:nvCxnSpPr>
        <p:spPr>
          <a:xfrm rot="16200000" flipH="1">
            <a:off x="7594652" y="4222801"/>
            <a:ext cx="517537"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62214" y="3105090"/>
            <a:ext cx="1321196" cy="400110"/>
          </a:xfrm>
          <a:prstGeom prst="rect">
            <a:avLst/>
          </a:prstGeom>
          <a:noFill/>
        </p:spPr>
        <p:txBody>
          <a:bodyPr wrap="none" rtlCol="0">
            <a:spAutoFit/>
          </a:bodyPr>
          <a:lstStyle/>
          <a:p>
            <a:r>
              <a:rPr lang="en-US" sz="2000">
                <a:latin typeface="+mj-lt"/>
              </a:rPr>
              <a:t>PIN not OK</a:t>
            </a:r>
            <a:endParaRPr lang="en-US" sz="2000">
              <a:latin typeface="+mj-lt"/>
            </a:endParaRPr>
          </a:p>
        </p:txBody>
      </p:sp>
      <p:sp>
        <p:nvSpPr>
          <p:cNvPr id="40" name="TextBox 39"/>
          <p:cNvSpPr txBox="1"/>
          <p:nvPr/>
        </p:nvSpPr>
        <p:spPr>
          <a:xfrm>
            <a:off x="5613004" y="3124200"/>
            <a:ext cx="1321196" cy="400110"/>
          </a:xfrm>
          <a:prstGeom prst="rect">
            <a:avLst/>
          </a:prstGeom>
          <a:noFill/>
        </p:spPr>
        <p:txBody>
          <a:bodyPr wrap="none" rtlCol="0">
            <a:spAutoFit/>
          </a:bodyPr>
          <a:lstStyle/>
          <a:p>
            <a:r>
              <a:rPr lang="en-US" sz="2000">
                <a:latin typeface="+mj-lt"/>
              </a:rPr>
              <a:t>PIN not OK</a:t>
            </a:r>
            <a:endParaRPr lang="en-US" sz="2000">
              <a:latin typeface="+mj-lt"/>
            </a:endParaRPr>
          </a:p>
        </p:txBody>
      </p:sp>
      <p:sp>
        <p:nvSpPr>
          <p:cNvPr id="41" name="TextBox 40"/>
          <p:cNvSpPr txBox="1"/>
          <p:nvPr/>
        </p:nvSpPr>
        <p:spPr>
          <a:xfrm>
            <a:off x="7718612" y="3134815"/>
            <a:ext cx="1321196" cy="400110"/>
          </a:xfrm>
          <a:prstGeom prst="rect">
            <a:avLst/>
          </a:prstGeom>
          <a:noFill/>
        </p:spPr>
        <p:txBody>
          <a:bodyPr wrap="none" rtlCol="0">
            <a:spAutoFit/>
          </a:bodyPr>
          <a:lstStyle/>
          <a:p>
            <a:r>
              <a:rPr lang="en-US" sz="2000">
                <a:latin typeface="+mj-lt"/>
              </a:rPr>
              <a:t>PIN not OK</a:t>
            </a:r>
            <a:endParaRPr lang="en-US" sz="2000">
              <a:latin typeface="+mj-lt"/>
            </a:endParaRPr>
          </a:p>
        </p:txBody>
      </p:sp>
      <p:sp>
        <p:nvSpPr>
          <p:cNvPr id="42" name="TextBox 41"/>
          <p:cNvSpPr txBox="1"/>
          <p:nvPr/>
        </p:nvSpPr>
        <p:spPr>
          <a:xfrm>
            <a:off x="7931579" y="4191000"/>
            <a:ext cx="907621" cy="400110"/>
          </a:xfrm>
          <a:prstGeom prst="rect">
            <a:avLst/>
          </a:prstGeom>
          <a:noFill/>
        </p:spPr>
        <p:txBody>
          <a:bodyPr wrap="none" rtlCol="0">
            <a:spAutoFit/>
          </a:bodyPr>
          <a:lstStyle/>
          <a:p>
            <a:r>
              <a:rPr lang="en-US" sz="2000">
                <a:latin typeface="+mj-lt"/>
              </a:rPr>
              <a:t>PIN OK</a:t>
            </a:r>
            <a:endParaRPr lang="en-US" sz="2000">
              <a:latin typeface="+mj-lt"/>
            </a:endParaRPr>
          </a:p>
        </p:txBody>
      </p:sp>
      <p:cxnSp>
        <p:nvCxnSpPr>
          <p:cNvPr id="44" name="Curved Connector 43"/>
          <p:cNvCxnSpPr>
            <a:stCxn id="6" idx="4"/>
            <a:endCxn id="10" idx="2"/>
          </p:cNvCxnSpPr>
          <p:nvPr/>
        </p:nvCxnSpPr>
        <p:spPr>
          <a:xfrm rot="16200000" flipH="1">
            <a:off x="4961404" y="2865903"/>
            <a:ext cx="1030943" cy="39052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4"/>
            <a:endCxn id="10" idx="1"/>
          </p:cNvCxnSpPr>
          <p:nvPr/>
        </p:nvCxnSpPr>
        <p:spPr>
          <a:xfrm rot="16200000" flipH="1">
            <a:off x="6209050" y="3518773"/>
            <a:ext cx="582055" cy="2294055"/>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43600" y="4265690"/>
            <a:ext cx="907621" cy="400110"/>
          </a:xfrm>
          <a:prstGeom prst="rect">
            <a:avLst/>
          </a:prstGeom>
          <a:noFill/>
        </p:spPr>
        <p:txBody>
          <a:bodyPr wrap="none" rtlCol="0">
            <a:spAutoFit/>
          </a:bodyPr>
          <a:lstStyle/>
          <a:p>
            <a:r>
              <a:rPr lang="en-US" sz="2000">
                <a:latin typeface="+mj-lt"/>
              </a:rPr>
              <a:t>PIN OK</a:t>
            </a:r>
            <a:endParaRPr lang="en-US" sz="2000">
              <a:latin typeface="+mj-lt"/>
            </a:endParaRPr>
          </a:p>
        </p:txBody>
      </p:sp>
      <p:sp>
        <p:nvSpPr>
          <p:cNvPr id="48" name="TextBox 47"/>
          <p:cNvSpPr txBox="1"/>
          <p:nvPr/>
        </p:nvSpPr>
        <p:spPr>
          <a:xfrm>
            <a:off x="4899239" y="4665800"/>
            <a:ext cx="907621" cy="400110"/>
          </a:xfrm>
          <a:prstGeom prst="rect">
            <a:avLst/>
          </a:prstGeom>
          <a:noFill/>
        </p:spPr>
        <p:txBody>
          <a:bodyPr wrap="none" rtlCol="0">
            <a:spAutoFit/>
          </a:bodyPr>
          <a:lstStyle/>
          <a:p>
            <a:r>
              <a:rPr lang="en-US" sz="2000">
                <a:latin typeface="+mj-lt"/>
              </a:rPr>
              <a:t>PIN OK</a:t>
            </a:r>
            <a:endParaRPr lang="en-US" sz="2000">
              <a:latin typeface="+mj-lt"/>
            </a:endParaRPr>
          </a:p>
        </p:txBody>
      </p:sp>
      <p:pic>
        <p:nvPicPr>
          <p:cNvPr id="11266" name="Picture 2"/>
          <p:cNvPicPr>
            <a:picLocks noChangeAspect="1" noChangeArrowheads="1"/>
          </p:cNvPicPr>
          <p:nvPr/>
        </p:nvPicPr>
        <p:blipFill>
          <a:blip/>
          <a:srcRect/>
          <a:stretch>
            <a:fillRect/>
          </a:stretch>
        </p:blipFill>
        <p:spPr bwMode="auto">
          <a:xfrm>
            <a:off x="914400" y="4978599"/>
            <a:ext cx="24765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left)">
                                      <p:cBhvr>
                                        <p:cTn id="56" dur="500"/>
                                        <p:tgtEl>
                                          <p:spTgt spid="4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left)">
                                      <p:cBhvr>
                                        <p:cTn id="59" dur="500"/>
                                        <p:tgtEl>
                                          <p:spTgt spid="4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left)">
                                      <p:cBhvr>
                                        <p:cTn id="64" dur="500"/>
                                        <p:tgtEl>
                                          <p:spTgt spid="3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left)">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down)">
                                      <p:cBhvr>
                                        <p:cTn id="87" dur="500"/>
                                        <p:tgtEl>
                                          <p:spTgt spid="41"/>
                                        </p:tgtEl>
                                      </p:cBhvr>
                                    </p:animEffect>
                                  </p:childTnLst>
                                </p:cTn>
                              </p:par>
                            </p:childTnLst>
                          </p:cTn>
                        </p:par>
                        <p:par>
                          <p:cTn id="88" fill="hold">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down)">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p:bldP spid="14" grpId="0"/>
      <p:bldP spid="29" grpId="0" animBg="1"/>
      <p:bldP spid="30" grpId="0" animBg="1"/>
      <p:bldP spid="31" grpId="0" animBg="1"/>
      <p:bldP spid="39" grpId="0"/>
      <p:bldP spid="40" grpId="0"/>
      <p:bldP spid="41" grpId="0"/>
      <p:bldP spid="42" grpId="0"/>
      <p:bldP spid="47" grpId="0"/>
      <p:bldP spid="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test cases</a:t>
            </a:r>
            <a:endParaRPr lang="en-US"/>
          </a:p>
        </p:txBody>
      </p:sp>
      <p:sp>
        <p:nvSpPr>
          <p:cNvPr id="3" name="Content Placeholder 2"/>
          <p:cNvSpPr>
            <a:spLocks noGrp="1"/>
          </p:cNvSpPr>
          <p:nvPr>
            <p:ph idx="1"/>
          </p:nvPr>
        </p:nvSpPr>
        <p:spPr/>
        <p:txBody>
          <a:bodyPr/>
          <a:lstStyle/>
          <a:p>
            <a:r>
              <a:rPr lang="en-US"/>
              <a:t>Test conditions can be derived from the state graph in various ways</a:t>
            </a:r>
            <a:endParaRPr lang="en-US"/>
          </a:p>
          <a:p>
            <a:r>
              <a:rPr lang="en-US"/>
              <a:t>Four different levels of coverage</a:t>
            </a:r>
            <a:endParaRPr lang="en-US"/>
          </a:p>
          <a:p>
            <a:pPr lvl="1"/>
            <a:r>
              <a:rPr lang="en-US"/>
              <a:t>state coverage</a:t>
            </a:r>
            <a:endParaRPr lang="en-US"/>
          </a:p>
          <a:p>
            <a:pPr lvl="1"/>
            <a:r>
              <a:rPr lang="en-US"/>
              <a:t>event coverage </a:t>
            </a:r>
            <a:endParaRPr lang="en-US"/>
          </a:p>
          <a:p>
            <a:pPr lvl="1"/>
            <a:r>
              <a:rPr lang="en-US"/>
              <a:t>path coverage </a:t>
            </a:r>
            <a:endParaRPr lang="en-US"/>
          </a:p>
          <a:p>
            <a:pPr lvl="1"/>
            <a:r>
              <a:rPr lang="en-US"/>
              <a:t>transition coverage  </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coverage</a:t>
            </a:r>
            <a:endParaRPr lang="en-US"/>
          </a:p>
        </p:txBody>
      </p:sp>
      <p:sp>
        <p:nvSpPr>
          <p:cNvPr id="11" name="Content Placeholder 10"/>
          <p:cNvSpPr>
            <a:spLocks noGrp="1"/>
          </p:cNvSpPr>
          <p:nvPr>
            <p:ph idx="1"/>
          </p:nvPr>
        </p:nvSpPr>
        <p:spPr>
          <a:xfrm>
            <a:off x="1685342" y="1752600"/>
            <a:ext cx="7153857" cy="4800600"/>
          </a:xfrm>
        </p:spPr>
        <p:txBody>
          <a:bodyPr/>
          <a:lstStyle/>
          <a:p>
            <a:r>
              <a:rPr lang="en-GB">
                <a:cs typeface="Times New Roman" panose="02020603050405020304" pitchFamily="18" charset="0"/>
              </a:rPr>
              <a:t>All states are visited at least once</a:t>
            </a:r>
            <a:endParaRPr lang="en-GB">
              <a:cs typeface="Times New Roman" panose="02020603050405020304" pitchFamily="18" charset="0"/>
            </a:endParaRPr>
          </a:p>
          <a:p>
            <a:r>
              <a:rPr lang="en-US"/>
              <a:t>Generally this is a weak level of test coverage</a:t>
            </a:r>
            <a:endParaRPr lang="en-US"/>
          </a:p>
        </p:txBody>
      </p:sp>
      <p:sp>
        <p:nvSpPr>
          <p:cNvPr id="4" name="Oval 3"/>
          <p:cNvSpPr/>
          <p:nvPr/>
        </p:nvSpPr>
        <p:spPr>
          <a:xfrm>
            <a:off x="485192" y="2848535"/>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Start</a:t>
            </a:r>
            <a:endParaRPr lang="en-US" sz="2000" b="1">
              <a:solidFill>
                <a:prstClr val="white"/>
              </a:solidFill>
              <a:latin typeface="Calibri" panose="020F0502020204030204"/>
            </a:endParaRPr>
          </a:p>
        </p:txBody>
      </p:sp>
      <p:sp>
        <p:nvSpPr>
          <p:cNvPr id="5" name="Oval 4"/>
          <p:cNvSpPr/>
          <p:nvPr/>
        </p:nvSpPr>
        <p:spPr>
          <a:xfrm>
            <a:off x="1132892" y="43165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Wait for PIN</a:t>
            </a:r>
            <a:endParaRPr lang="en-US" sz="2000" b="1">
              <a:solidFill>
                <a:prstClr val="white"/>
              </a:solidFill>
              <a:latin typeface="Calibri" panose="020F0502020204030204"/>
            </a:endParaRPr>
          </a:p>
        </p:txBody>
      </p:sp>
      <p:sp>
        <p:nvSpPr>
          <p:cNvPr id="6" name="Oval 5"/>
          <p:cNvSpPr/>
          <p:nvPr/>
        </p:nvSpPr>
        <p:spPr>
          <a:xfrm>
            <a:off x="2999792" y="4352363"/>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1</a:t>
            </a:r>
            <a:r>
              <a:rPr lang="en-US" sz="2000" b="1" baseline="30000">
                <a:solidFill>
                  <a:prstClr val="white"/>
                </a:solidFill>
                <a:latin typeface="Calibri" panose="020F0502020204030204"/>
              </a:rPr>
              <a:t>st</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7" name="Oval 6"/>
          <p:cNvSpPr/>
          <p:nvPr/>
        </p:nvSpPr>
        <p:spPr>
          <a:xfrm>
            <a:off x="4828592" y="442408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2</a:t>
            </a:r>
            <a:r>
              <a:rPr lang="en-US" sz="2000" b="1" baseline="30000">
                <a:solidFill>
                  <a:prstClr val="white"/>
                </a:solidFill>
                <a:latin typeface="Calibri" panose="020F0502020204030204"/>
              </a:rPr>
              <a:t>nd</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8" name="Oval 7"/>
          <p:cNvSpPr/>
          <p:nvPr/>
        </p:nvSpPr>
        <p:spPr>
          <a:xfrm>
            <a:off x="6619292" y="44689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3</a:t>
            </a:r>
            <a:r>
              <a:rPr lang="en-US" sz="2000" b="1" baseline="30000">
                <a:solidFill>
                  <a:prstClr val="white"/>
                </a:solidFill>
                <a:latin typeface="Calibri" panose="020F0502020204030204"/>
              </a:rPr>
              <a:t>rd</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9" name="Oval 8"/>
          <p:cNvSpPr/>
          <p:nvPr/>
        </p:nvSpPr>
        <p:spPr>
          <a:xfrm>
            <a:off x="7838492" y="284853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eat card</a:t>
            </a:r>
            <a:endParaRPr lang="en-US" sz="2000" b="1">
              <a:solidFill>
                <a:prstClr val="white"/>
              </a:solidFill>
              <a:latin typeface="Calibri" panose="020F0502020204030204"/>
            </a:endParaRPr>
          </a:p>
        </p:txBody>
      </p:sp>
      <p:sp>
        <p:nvSpPr>
          <p:cNvPr id="10" name="Oval 9"/>
          <p:cNvSpPr/>
          <p:nvPr/>
        </p:nvSpPr>
        <p:spPr>
          <a:xfrm>
            <a:off x="7457492" y="5782235"/>
            <a:ext cx="1485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access to account</a:t>
            </a:r>
            <a:endParaRPr lang="en-US" sz="2000" b="1">
              <a:solidFill>
                <a:prstClr val="white"/>
              </a:solidFill>
              <a:latin typeface="Calibri" panose="020F0502020204030204"/>
            </a:endParaRPr>
          </a:p>
        </p:txBody>
      </p:sp>
      <p:cxnSp>
        <p:nvCxnSpPr>
          <p:cNvPr id="12" name="Curved Connector 11"/>
          <p:cNvCxnSpPr>
            <a:stCxn id="4" idx="4"/>
            <a:endCxn id="5" idx="0"/>
          </p:cNvCxnSpPr>
          <p:nvPr/>
        </p:nvCxnSpPr>
        <p:spPr>
          <a:xfrm rot="16200000" flipH="1">
            <a:off x="1037082" y="3668245"/>
            <a:ext cx="629770" cy="666750"/>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208" y="3965103"/>
            <a:ext cx="1553246" cy="400110"/>
          </a:xfrm>
          <a:prstGeom prst="rect">
            <a:avLst/>
          </a:prstGeom>
          <a:noFill/>
        </p:spPr>
        <p:txBody>
          <a:bodyPr wrap="none" rtlCol="0">
            <a:spAutoFit/>
          </a:bodyPr>
          <a:lstStyle/>
          <a:p>
            <a:r>
              <a:rPr lang="en-US" sz="2000">
                <a:solidFill>
                  <a:prstClr val="black"/>
                </a:solidFill>
                <a:latin typeface="Calibri" panose="020F0502020204030204"/>
              </a:rPr>
              <a:t>card inserted</a:t>
            </a:r>
            <a:endParaRPr lang="en-US" sz="2000">
              <a:solidFill>
                <a:prstClr val="black"/>
              </a:solidFill>
              <a:latin typeface="Calibri" panose="020F0502020204030204"/>
            </a:endParaRPr>
          </a:p>
        </p:txBody>
      </p:sp>
      <p:sp>
        <p:nvSpPr>
          <p:cNvPr id="14" name="TextBox 13"/>
          <p:cNvSpPr txBox="1"/>
          <p:nvPr/>
        </p:nvSpPr>
        <p:spPr>
          <a:xfrm>
            <a:off x="2061406" y="4086725"/>
            <a:ext cx="1166986" cy="400110"/>
          </a:xfrm>
          <a:prstGeom prst="rect">
            <a:avLst/>
          </a:prstGeom>
          <a:noFill/>
        </p:spPr>
        <p:txBody>
          <a:bodyPr wrap="none" rtlCol="0">
            <a:spAutoFit/>
          </a:bodyPr>
          <a:lstStyle/>
          <a:p>
            <a:r>
              <a:rPr lang="en-US" sz="2000">
                <a:solidFill>
                  <a:prstClr val="black"/>
                </a:solidFill>
                <a:latin typeface="Calibri" panose="020F0502020204030204"/>
              </a:rPr>
              <a:t>enter PIN</a:t>
            </a:r>
            <a:endParaRPr lang="en-US" sz="2000">
              <a:solidFill>
                <a:prstClr val="black"/>
              </a:solidFill>
              <a:latin typeface="Calibri" panose="020F0502020204030204"/>
            </a:endParaRPr>
          </a:p>
        </p:txBody>
      </p:sp>
      <p:sp>
        <p:nvSpPr>
          <p:cNvPr id="29" name="Freeform 28"/>
          <p:cNvSpPr/>
          <p:nvPr/>
        </p:nvSpPr>
        <p:spPr>
          <a:xfrm>
            <a:off x="2215380" y="4684029"/>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0" name="Freeform 29"/>
          <p:cNvSpPr/>
          <p:nvPr/>
        </p:nvSpPr>
        <p:spPr>
          <a:xfrm>
            <a:off x="4104692" y="4715435"/>
            <a:ext cx="723900" cy="174809"/>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1" name="Freeform 30"/>
          <p:cNvSpPr/>
          <p:nvPr/>
        </p:nvSpPr>
        <p:spPr>
          <a:xfrm>
            <a:off x="5895392" y="4715435"/>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33" name="Curved Connector 32"/>
          <p:cNvCxnSpPr>
            <a:stCxn id="8" idx="7"/>
          </p:cNvCxnSpPr>
          <p:nvPr/>
        </p:nvCxnSpPr>
        <p:spPr>
          <a:xfrm rot="5400000" flipH="1" flipV="1">
            <a:off x="7469124" y="3874124"/>
            <a:ext cx="824576"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8" idx="5"/>
            <a:endCxn id="10" idx="0"/>
          </p:cNvCxnSpPr>
          <p:nvPr/>
        </p:nvCxnSpPr>
        <p:spPr>
          <a:xfrm rot="16200000" flipH="1">
            <a:off x="7622644" y="5204436"/>
            <a:ext cx="517537"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90206" y="4086725"/>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0" name="TextBox 39"/>
          <p:cNvSpPr txBox="1"/>
          <p:nvPr/>
        </p:nvSpPr>
        <p:spPr>
          <a:xfrm>
            <a:off x="5640996" y="4105835"/>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1" name="TextBox 40"/>
          <p:cNvSpPr txBox="1"/>
          <p:nvPr/>
        </p:nvSpPr>
        <p:spPr>
          <a:xfrm>
            <a:off x="7746604" y="4116450"/>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2" name="TextBox 41"/>
          <p:cNvSpPr txBox="1"/>
          <p:nvPr/>
        </p:nvSpPr>
        <p:spPr>
          <a:xfrm>
            <a:off x="7959571" y="5172635"/>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cxnSp>
        <p:nvCxnSpPr>
          <p:cNvPr id="44" name="Curved Connector 43"/>
          <p:cNvCxnSpPr>
            <a:stCxn id="6" idx="4"/>
            <a:endCxn id="10" idx="2"/>
          </p:cNvCxnSpPr>
          <p:nvPr/>
        </p:nvCxnSpPr>
        <p:spPr>
          <a:xfrm rot="16200000" flipH="1">
            <a:off x="4989396" y="3847538"/>
            <a:ext cx="1030943" cy="39052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4"/>
            <a:endCxn id="10" idx="1"/>
          </p:cNvCxnSpPr>
          <p:nvPr/>
        </p:nvCxnSpPr>
        <p:spPr>
          <a:xfrm rot="16200000" flipH="1">
            <a:off x="6237042" y="4500408"/>
            <a:ext cx="582055" cy="2294055"/>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71592" y="5247325"/>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sp>
        <p:nvSpPr>
          <p:cNvPr id="48" name="TextBox 47"/>
          <p:cNvSpPr txBox="1"/>
          <p:nvPr/>
        </p:nvSpPr>
        <p:spPr>
          <a:xfrm>
            <a:off x="4927231" y="5647435"/>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sp>
        <p:nvSpPr>
          <p:cNvPr id="19" name="Freeform 18"/>
          <p:cNvSpPr/>
          <p:nvPr/>
        </p:nvSpPr>
        <p:spPr>
          <a:xfrm>
            <a:off x="588286" y="2841811"/>
            <a:ext cx="8175812" cy="4016189"/>
          </a:xfrm>
          <a:custGeom>
            <a:avLst/>
            <a:gdLst>
              <a:gd name="connsiteX0" fmla="*/ 0 w 8175812"/>
              <a:gd name="connsiteY0" fmla="*/ 0 h 4016189"/>
              <a:gd name="connsiteX1" fmla="*/ 107577 w 8175812"/>
              <a:gd name="connsiteY1" fmla="*/ 143436 h 4016189"/>
              <a:gd name="connsiteX2" fmla="*/ 143435 w 8175812"/>
              <a:gd name="connsiteY2" fmla="*/ 251012 h 4016189"/>
              <a:gd name="connsiteX3" fmla="*/ 179294 w 8175812"/>
              <a:gd name="connsiteY3" fmla="*/ 340659 h 4016189"/>
              <a:gd name="connsiteX4" fmla="*/ 215153 w 8175812"/>
              <a:gd name="connsiteY4" fmla="*/ 394448 h 4016189"/>
              <a:gd name="connsiteX5" fmla="*/ 286871 w 8175812"/>
              <a:gd name="connsiteY5" fmla="*/ 519953 h 4016189"/>
              <a:gd name="connsiteX6" fmla="*/ 340659 w 8175812"/>
              <a:gd name="connsiteY6" fmla="*/ 573742 h 4016189"/>
              <a:gd name="connsiteX7" fmla="*/ 394447 w 8175812"/>
              <a:gd name="connsiteY7" fmla="*/ 681318 h 4016189"/>
              <a:gd name="connsiteX8" fmla="*/ 412377 w 8175812"/>
              <a:gd name="connsiteY8" fmla="*/ 735106 h 4016189"/>
              <a:gd name="connsiteX9" fmla="*/ 484094 w 8175812"/>
              <a:gd name="connsiteY9" fmla="*/ 842683 h 4016189"/>
              <a:gd name="connsiteX10" fmla="*/ 502024 w 8175812"/>
              <a:gd name="connsiteY10" fmla="*/ 896471 h 4016189"/>
              <a:gd name="connsiteX11" fmla="*/ 573741 w 8175812"/>
              <a:gd name="connsiteY11" fmla="*/ 1004048 h 4016189"/>
              <a:gd name="connsiteX12" fmla="*/ 627530 w 8175812"/>
              <a:gd name="connsiteY12" fmla="*/ 1129553 h 4016189"/>
              <a:gd name="connsiteX13" fmla="*/ 681318 w 8175812"/>
              <a:gd name="connsiteY13" fmla="*/ 1255059 h 4016189"/>
              <a:gd name="connsiteX14" fmla="*/ 717177 w 8175812"/>
              <a:gd name="connsiteY14" fmla="*/ 1380565 h 4016189"/>
              <a:gd name="connsiteX15" fmla="*/ 753035 w 8175812"/>
              <a:gd name="connsiteY15" fmla="*/ 1434353 h 4016189"/>
              <a:gd name="connsiteX16" fmla="*/ 788894 w 8175812"/>
              <a:gd name="connsiteY16" fmla="*/ 1559859 h 4016189"/>
              <a:gd name="connsiteX17" fmla="*/ 806824 w 8175812"/>
              <a:gd name="connsiteY17" fmla="*/ 1613648 h 4016189"/>
              <a:gd name="connsiteX18" fmla="*/ 824753 w 8175812"/>
              <a:gd name="connsiteY18" fmla="*/ 1685365 h 4016189"/>
              <a:gd name="connsiteX19" fmla="*/ 860612 w 8175812"/>
              <a:gd name="connsiteY19" fmla="*/ 1757083 h 4016189"/>
              <a:gd name="connsiteX20" fmla="*/ 878541 w 8175812"/>
              <a:gd name="connsiteY20" fmla="*/ 1810871 h 4016189"/>
              <a:gd name="connsiteX21" fmla="*/ 914400 w 8175812"/>
              <a:gd name="connsiteY21" fmla="*/ 1864659 h 4016189"/>
              <a:gd name="connsiteX22" fmla="*/ 932330 w 8175812"/>
              <a:gd name="connsiteY22" fmla="*/ 1918448 h 4016189"/>
              <a:gd name="connsiteX23" fmla="*/ 968188 w 8175812"/>
              <a:gd name="connsiteY23" fmla="*/ 1972236 h 4016189"/>
              <a:gd name="connsiteX24" fmla="*/ 1057835 w 8175812"/>
              <a:gd name="connsiteY24" fmla="*/ 2115671 h 4016189"/>
              <a:gd name="connsiteX25" fmla="*/ 1219200 w 8175812"/>
              <a:gd name="connsiteY25" fmla="*/ 2187389 h 4016189"/>
              <a:gd name="connsiteX26" fmla="*/ 1380565 w 8175812"/>
              <a:gd name="connsiteY26" fmla="*/ 2223248 h 4016189"/>
              <a:gd name="connsiteX27" fmla="*/ 2205318 w 8175812"/>
              <a:gd name="connsiteY27" fmla="*/ 2205318 h 4016189"/>
              <a:gd name="connsiteX28" fmla="*/ 2277035 w 8175812"/>
              <a:gd name="connsiteY28" fmla="*/ 2187389 h 4016189"/>
              <a:gd name="connsiteX29" fmla="*/ 2438400 w 8175812"/>
              <a:gd name="connsiteY29" fmla="*/ 2169459 h 4016189"/>
              <a:gd name="connsiteX30" fmla="*/ 2581835 w 8175812"/>
              <a:gd name="connsiteY30" fmla="*/ 2151530 h 4016189"/>
              <a:gd name="connsiteX31" fmla="*/ 2653553 w 8175812"/>
              <a:gd name="connsiteY31" fmla="*/ 2133600 h 4016189"/>
              <a:gd name="connsiteX32" fmla="*/ 2994212 w 8175812"/>
              <a:gd name="connsiteY32" fmla="*/ 2097742 h 4016189"/>
              <a:gd name="connsiteX33" fmla="*/ 3263153 w 8175812"/>
              <a:gd name="connsiteY33" fmla="*/ 2133600 h 4016189"/>
              <a:gd name="connsiteX34" fmla="*/ 3316941 w 8175812"/>
              <a:gd name="connsiteY34" fmla="*/ 2151530 h 4016189"/>
              <a:gd name="connsiteX35" fmla="*/ 3388659 w 8175812"/>
              <a:gd name="connsiteY35" fmla="*/ 2169459 h 4016189"/>
              <a:gd name="connsiteX36" fmla="*/ 3514165 w 8175812"/>
              <a:gd name="connsiteY36" fmla="*/ 2277036 h 4016189"/>
              <a:gd name="connsiteX37" fmla="*/ 3621741 w 8175812"/>
              <a:gd name="connsiteY37" fmla="*/ 2348753 h 4016189"/>
              <a:gd name="connsiteX38" fmla="*/ 3675530 w 8175812"/>
              <a:gd name="connsiteY38" fmla="*/ 2402542 h 4016189"/>
              <a:gd name="connsiteX39" fmla="*/ 3711388 w 8175812"/>
              <a:gd name="connsiteY39" fmla="*/ 2456330 h 4016189"/>
              <a:gd name="connsiteX40" fmla="*/ 3765177 w 8175812"/>
              <a:gd name="connsiteY40" fmla="*/ 2492189 h 4016189"/>
              <a:gd name="connsiteX41" fmla="*/ 3872753 w 8175812"/>
              <a:gd name="connsiteY41" fmla="*/ 2599765 h 4016189"/>
              <a:gd name="connsiteX42" fmla="*/ 4034118 w 8175812"/>
              <a:gd name="connsiteY42" fmla="*/ 2707342 h 4016189"/>
              <a:gd name="connsiteX43" fmla="*/ 4087906 w 8175812"/>
              <a:gd name="connsiteY43" fmla="*/ 2743200 h 4016189"/>
              <a:gd name="connsiteX44" fmla="*/ 4141694 w 8175812"/>
              <a:gd name="connsiteY44" fmla="*/ 2761130 h 4016189"/>
              <a:gd name="connsiteX45" fmla="*/ 4320988 w 8175812"/>
              <a:gd name="connsiteY45" fmla="*/ 2850777 h 4016189"/>
              <a:gd name="connsiteX46" fmla="*/ 4392706 w 8175812"/>
              <a:gd name="connsiteY46" fmla="*/ 2904565 h 4016189"/>
              <a:gd name="connsiteX47" fmla="*/ 4446494 w 8175812"/>
              <a:gd name="connsiteY47" fmla="*/ 2940424 h 4016189"/>
              <a:gd name="connsiteX48" fmla="*/ 4589930 w 8175812"/>
              <a:gd name="connsiteY48" fmla="*/ 2958353 h 4016189"/>
              <a:gd name="connsiteX49" fmla="*/ 4751294 w 8175812"/>
              <a:gd name="connsiteY49" fmla="*/ 3012142 h 4016189"/>
              <a:gd name="connsiteX50" fmla="*/ 4858871 w 8175812"/>
              <a:gd name="connsiteY50" fmla="*/ 3048000 h 4016189"/>
              <a:gd name="connsiteX51" fmla="*/ 5038165 w 8175812"/>
              <a:gd name="connsiteY51" fmla="*/ 3083859 h 4016189"/>
              <a:gd name="connsiteX52" fmla="*/ 5145741 w 8175812"/>
              <a:gd name="connsiteY52" fmla="*/ 3119718 h 4016189"/>
              <a:gd name="connsiteX53" fmla="*/ 5307106 w 8175812"/>
              <a:gd name="connsiteY53" fmla="*/ 3155577 h 4016189"/>
              <a:gd name="connsiteX54" fmla="*/ 5468471 w 8175812"/>
              <a:gd name="connsiteY54" fmla="*/ 3209365 h 4016189"/>
              <a:gd name="connsiteX55" fmla="*/ 5576047 w 8175812"/>
              <a:gd name="connsiteY55" fmla="*/ 3245224 h 4016189"/>
              <a:gd name="connsiteX56" fmla="*/ 5683624 w 8175812"/>
              <a:gd name="connsiteY56" fmla="*/ 3281083 h 4016189"/>
              <a:gd name="connsiteX57" fmla="*/ 5809130 w 8175812"/>
              <a:gd name="connsiteY57" fmla="*/ 3334871 h 4016189"/>
              <a:gd name="connsiteX58" fmla="*/ 5970494 w 8175812"/>
              <a:gd name="connsiteY58" fmla="*/ 3406589 h 4016189"/>
              <a:gd name="connsiteX59" fmla="*/ 6024282 w 8175812"/>
              <a:gd name="connsiteY59" fmla="*/ 3424518 h 4016189"/>
              <a:gd name="connsiteX60" fmla="*/ 6078071 w 8175812"/>
              <a:gd name="connsiteY60" fmla="*/ 3460377 h 4016189"/>
              <a:gd name="connsiteX61" fmla="*/ 6149788 w 8175812"/>
              <a:gd name="connsiteY61" fmla="*/ 3478306 h 4016189"/>
              <a:gd name="connsiteX62" fmla="*/ 6203577 w 8175812"/>
              <a:gd name="connsiteY62" fmla="*/ 3496236 h 4016189"/>
              <a:gd name="connsiteX63" fmla="*/ 6275294 w 8175812"/>
              <a:gd name="connsiteY63" fmla="*/ 3532095 h 4016189"/>
              <a:gd name="connsiteX64" fmla="*/ 6436659 w 8175812"/>
              <a:gd name="connsiteY64" fmla="*/ 3567953 h 4016189"/>
              <a:gd name="connsiteX65" fmla="*/ 6562165 w 8175812"/>
              <a:gd name="connsiteY65" fmla="*/ 3603812 h 4016189"/>
              <a:gd name="connsiteX66" fmla="*/ 6651812 w 8175812"/>
              <a:gd name="connsiteY66" fmla="*/ 3621742 h 4016189"/>
              <a:gd name="connsiteX67" fmla="*/ 6831106 w 8175812"/>
              <a:gd name="connsiteY67" fmla="*/ 3639671 h 4016189"/>
              <a:gd name="connsiteX68" fmla="*/ 6920753 w 8175812"/>
              <a:gd name="connsiteY68" fmla="*/ 3657600 h 4016189"/>
              <a:gd name="connsiteX69" fmla="*/ 7135906 w 8175812"/>
              <a:gd name="connsiteY69" fmla="*/ 3675530 h 4016189"/>
              <a:gd name="connsiteX70" fmla="*/ 7225553 w 8175812"/>
              <a:gd name="connsiteY70" fmla="*/ 3693459 h 4016189"/>
              <a:gd name="connsiteX71" fmla="*/ 7386918 w 8175812"/>
              <a:gd name="connsiteY71" fmla="*/ 3711389 h 4016189"/>
              <a:gd name="connsiteX72" fmla="*/ 7530353 w 8175812"/>
              <a:gd name="connsiteY72" fmla="*/ 3747248 h 4016189"/>
              <a:gd name="connsiteX73" fmla="*/ 7709647 w 8175812"/>
              <a:gd name="connsiteY73" fmla="*/ 3801036 h 4016189"/>
              <a:gd name="connsiteX74" fmla="*/ 7781365 w 8175812"/>
              <a:gd name="connsiteY74" fmla="*/ 3836895 h 4016189"/>
              <a:gd name="connsiteX75" fmla="*/ 7906871 w 8175812"/>
              <a:gd name="connsiteY75" fmla="*/ 3908612 h 4016189"/>
              <a:gd name="connsiteX76" fmla="*/ 8050306 w 8175812"/>
              <a:gd name="connsiteY76" fmla="*/ 3944471 h 4016189"/>
              <a:gd name="connsiteX77" fmla="*/ 8104094 w 8175812"/>
              <a:gd name="connsiteY77" fmla="*/ 3980330 h 4016189"/>
              <a:gd name="connsiteX78" fmla="*/ 8175812 w 8175812"/>
              <a:gd name="connsiteY78" fmla="*/ 4016189 h 401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175812" h="4016189">
                <a:moveTo>
                  <a:pt x="0" y="0"/>
                </a:moveTo>
                <a:cubicBezTo>
                  <a:pt x="35859" y="47812"/>
                  <a:pt x="77925" y="91545"/>
                  <a:pt x="107577" y="143436"/>
                </a:cubicBezTo>
                <a:cubicBezTo>
                  <a:pt x="126330" y="176254"/>
                  <a:pt x="130518" y="215489"/>
                  <a:pt x="143435" y="251012"/>
                </a:cubicBezTo>
                <a:cubicBezTo>
                  <a:pt x="154434" y="281259"/>
                  <a:pt x="164901" y="311873"/>
                  <a:pt x="179294" y="340659"/>
                </a:cubicBezTo>
                <a:cubicBezTo>
                  <a:pt x="188931" y="359933"/>
                  <a:pt x="204462" y="375738"/>
                  <a:pt x="215153" y="394448"/>
                </a:cubicBezTo>
                <a:cubicBezTo>
                  <a:pt x="247038" y="450247"/>
                  <a:pt x="247159" y="472299"/>
                  <a:pt x="286871" y="519953"/>
                </a:cubicBezTo>
                <a:cubicBezTo>
                  <a:pt x="303104" y="539432"/>
                  <a:pt x="322730" y="555812"/>
                  <a:pt x="340659" y="573742"/>
                </a:cubicBezTo>
                <a:cubicBezTo>
                  <a:pt x="385722" y="708933"/>
                  <a:pt x="324937" y="542300"/>
                  <a:pt x="394447" y="681318"/>
                </a:cubicBezTo>
                <a:cubicBezTo>
                  <a:pt x="402899" y="698222"/>
                  <a:pt x="403199" y="718585"/>
                  <a:pt x="412377" y="735106"/>
                </a:cubicBezTo>
                <a:cubicBezTo>
                  <a:pt x="433307" y="772780"/>
                  <a:pt x="470465" y="801798"/>
                  <a:pt x="484094" y="842683"/>
                </a:cubicBezTo>
                <a:cubicBezTo>
                  <a:pt x="490071" y="860612"/>
                  <a:pt x="492846" y="879950"/>
                  <a:pt x="502024" y="896471"/>
                </a:cubicBezTo>
                <a:cubicBezTo>
                  <a:pt x="522954" y="934145"/>
                  <a:pt x="573741" y="1004048"/>
                  <a:pt x="573741" y="1004048"/>
                </a:cubicBezTo>
                <a:cubicBezTo>
                  <a:pt x="625220" y="1209955"/>
                  <a:pt x="553235" y="956197"/>
                  <a:pt x="627530" y="1129553"/>
                </a:cubicBezTo>
                <a:cubicBezTo>
                  <a:pt x="696997" y="1291643"/>
                  <a:pt x="591292" y="1120021"/>
                  <a:pt x="681318" y="1255059"/>
                </a:cubicBezTo>
                <a:cubicBezTo>
                  <a:pt x="687064" y="1278045"/>
                  <a:pt x="704314" y="1354838"/>
                  <a:pt x="717177" y="1380565"/>
                </a:cubicBezTo>
                <a:cubicBezTo>
                  <a:pt x="726814" y="1399838"/>
                  <a:pt x="741082" y="1416424"/>
                  <a:pt x="753035" y="1434353"/>
                </a:cubicBezTo>
                <a:cubicBezTo>
                  <a:pt x="764988" y="1476188"/>
                  <a:pt x="776392" y="1518185"/>
                  <a:pt x="788894" y="1559859"/>
                </a:cubicBezTo>
                <a:cubicBezTo>
                  <a:pt x="794325" y="1577961"/>
                  <a:pt x="801632" y="1595476"/>
                  <a:pt x="806824" y="1613648"/>
                </a:cubicBezTo>
                <a:cubicBezTo>
                  <a:pt x="813594" y="1637341"/>
                  <a:pt x="816101" y="1662293"/>
                  <a:pt x="824753" y="1685365"/>
                </a:cubicBezTo>
                <a:cubicBezTo>
                  <a:pt x="834138" y="1710391"/>
                  <a:pt x="850083" y="1732516"/>
                  <a:pt x="860612" y="1757083"/>
                </a:cubicBezTo>
                <a:cubicBezTo>
                  <a:pt x="868057" y="1774454"/>
                  <a:pt x="870089" y="1793967"/>
                  <a:pt x="878541" y="1810871"/>
                </a:cubicBezTo>
                <a:cubicBezTo>
                  <a:pt x="888178" y="1830145"/>
                  <a:pt x="904763" y="1845386"/>
                  <a:pt x="914400" y="1864659"/>
                </a:cubicBezTo>
                <a:cubicBezTo>
                  <a:pt x="922852" y="1881563"/>
                  <a:pt x="923878" y="1901544"/>
                  <a:pt x="932330" y="1918448"/>
                </a:cubicBezTo>
                <a:cubicBezTo>
                  <a:pt x="941967" y="1937721"/>
                  <a:pt x="958551" y="1952963"/>
                  <a:pt x="968188" y="1972236"/>
                </a:cubicBezTo>
                <a:cubicBezTo>
                  <a:pt x="1018986" y="2073834"/>
                  <a:pt x="976938" y="2048258"/>
                  <a:pt x="1057835" y="2115671"/>
                </a:cubicBezTo>
                <a:cubicBezTo>
                  <a:pt x="1114660" y="2163025"/>
                  <a:pt x="1141022" y="2161330"/>
                  <a:pt x="1219200" y="2187389"/>
                </a:cubicBezTo>
                <a:cubicBezTo>
                  <a:pt x="1307473" y="2216813"/>
                  <a:pt x="1254352" y="2202212"/>
                  <a:pt x="1380565" y="2223248"/>
                </a:cubicBezTo>
                <a:lnTo>
                  <a:pt x="2205318" y="2205318"/>
                </a:lnTo>
                <a:cubicBezTo>
                  <a:pt x="2229940" y="2204333"/>
                  <a:pt x="2252680" y="2191136"/>
                  <a:pt x="2277035" y="2187389"/>
                </a:cubicBezTo>
                <a:cubicBezTo>
                  <a:pt x="2330525" y="2179160"/>
                  <a:pt x="2384651" y="2175782"/>
                  <a:pt x="2438400" y="2169459"/>
                </a:cubicBezTo>
                <a:lnTo>
                  <a:pt x="2581835" y="2151530"/>
                </a:lnTo>
                <a:cubicBezTo>
                  <a:pt x="2605741" y="2145553"/>
                  <a:pt x="2629309" y="2138008"/>
                  <a:pt x="2653553" y="2133600"/>
                </a:cubicBezTo>
                <a:cubicBezTo>
                  <a:pt x="2772461" y="2111980"/>
                  <a:pt x="2869503" y="2108134"/>
                  <a:pt x="2994212" y="2097742"/>
                </a:cubicBezTo>
                <a:cubicBezTo>
                  <a:pt x="3071892" y="2106373"/>
                  <a:pt x="3182677" y="2115716"/>
                  <a:pt x="3263153" y="2133600"/>
                </a:cubicBezTo>
                <a:cubicBezTo>
                  <a:pt x="3281602" y="2137700"/>
                  <a:pt x="3298769" y="2146338"/>
                  <a:pt x="3316941" y="2151530"/>
                </a:cubicBezTo>
                <a:cubicBezTo>
                  <a:pt x="3340635" y="2158300"/>
                  <a:pt x="3364753" y="2163483"/>
                  <a:pt x="3388659" y="2169459"/>
                </a:cubicBezTo>
                <a:cubicBezTo>
                  <a:pt x="3430494" y="2205318"/>
                  <a:pt x="3470491" y="2243441"/>
                  <a:pt x="3514165" y="2277036"/>
                </a:cubicBezTo>
                <a:cubicBezTo>
                  <a:pt x="3548324" y="2303313"/>
                  <a:pt x="3591267" y="2318279"/>
                  <a:pt x="3621741" y="2348753"/>
                </a:cubicBezTo>
                <a:cubicBezTo>
                  <a:pt x="3639671" y="2366683"/>
                  <a:pt x="3659297" y="2383063"/>
                  <a:pt x="3675530" y="2402542"/>
                </a:cubicBezTo>
                <a:cubicBezTo>
                  <a:pt x="3689325" y="2419096"/>
                  <a:pt x="3696151" y="2441093"/>
                  <a:pt x="3711388" y="2456330"/>
                </a:cubicBezTo>
                <a:cubicBezTo>
                  <a:pt x="3726625" y="2471567"/>
                  <a:pt x="3749071" y="2477873"/>
                  <a:pt x="3765177" y="2492189"/>
                </a:cubicBezTo>
                <a:cubicBezTo>
                  <a:pt x="3803080" y="2525880"/>
                  <a:pt x="3832183" y="2569338"/>
                  <a:pt x="3872753" y="2599765"/>
                </a:cubicBezTo>
                <a:cubicBezTo>
                  <a:pt x="3992114" y="2689285"/>
                  <a:pt x="3895799" y="2620892"/>
                  <a:pt x="4034118" y="2707342"/>
                </a:cubicBezTo>
                <a:cubicBezTo>
                  <a:pt x="4052391" y="2718763"/>
                  <a:pt x="4068633" y="2733563"/>
                  <a:pt x="4087906" y="2743200"/>
                </a:cubicBezTo>
                <a:cubicBezTo>
                  <a:pt x="4104810" y="2751652"/>
                  <a:pt x="4125173" y="2751952"/>
                  <a:pt x="4141694" y="2761130"/>
                </a:cubicBezTo>
                <a:cubicBezTo>
                  <a:pt x="4316345" y="2858159"/>
                  <a:pt x="4180833" y="2815739"/>
                  <a:pt x="4320988" y="2850777"/>
                </a:cubicBezTo>
                <a:cubicBezTo>
                  <a:pt x="4344894" y="2868706"/>
                  <a:pt x="4368390" y="2887196"/>
                  <a:pt x="4392706" y="2904565"/>
                </a:cubicBezTo>
                <a:cubicBezTo>
                  <a:pt x="4410241" y="2917090"/>
                  <a:pt x="4425705" y="2934754"/>
                  <a:pt x="4446494" y="2940424"/>
                </a:cubicBezTo>
                <a:cubicBezTo>
                  <a:pt x="4492980" y="2953102"/>
                  <a:pt x="4542118" y="2952377"/>
                  <a:pt x="4589930" y="2958353"/>
                </a:cubicBezTo>
                <a:lnTo>
                  <a:pt x="4751294" y="3012142"/>
                </a:lnTo>
                <a:lnTo>
                  <a:pt x="4858871" y="3048000"/>
                </a:lnTo>
                <a:cubicBezTo>
                  <a:pt x="4931556" y="3060115"/>
                  <a:pt x="4971306" y="3063801"/>
                  <a:pt x="5038165" y="3083859"/>
                </a:cubicBezTo>
                <a:cubicBezTo>
                  <a:pt x="5074369" y="3094720"/>
                  <a:pt x="5108677" y="3112305"/>
                  <a:pt x="5145741" y="3119718"/>
                </a:cubicBezTo>
                <a:cubicBezTo>
                  <a:pt x="5192440" y="3129058"/>
                  <a:pt x="5260090" y="3141111"/>
                  <a:pt x="5307106" y="3155577"/>
                </a:cubicBezTo>
                <a:cubicBezTo>
                  <a:pt x="5361297" y="3172251"/>
                  <a:pt x="5414683" y="3191435"/>
                  <a:pt x="5468471" y="3209365"/>
                </a:cubicBezTo>
                <a:lnTo>
                  <a:pt x="5576047" y="3245224"/>
                </a:lnTo>
                <a:lnTo>
                  <a:pt x="5683624" y="3281083"/>
                </a:lnTo>
                <a:cubicBezTo>
                  <a:pt x="5772245" y="3325394"/>
                  <a:pt x="5729985" y="3308490"/>
                  <a:pt x="5809130" y="3334871"/>
                </a:cubicBezTo>
                <a:cubicBezTo>
                  <a:pt x="5894367" y="3391696"/>
                  <a:pt x="5842477" y="3363917"/>
                  <a:pt x="5970494" y="3406589"/>
                </a:cubicBezTo>
                <a:lnTo>
                  <a:pt x="6024282" y="3424518"/>
                </a:lnTo>
                <a:cubicBezTo>
                  <a:pt x="6042212" y="3436471"/>
                  <a:pt x="6058265" y="3451889"/>
                  <a:pt x="6078071" y="3460377"/>
                </a:cubicBezTo>
                <a:cubicBezTo>
                  <a:pt x="6100720" y="3470084"/>
                  <a:pt x="6126095" y="3471536"/>
                  <a:pt x="6149788" y="3478306"/>
                </a:cubicBezTo>
                <a:cubicBezTo>
                  <a:pt x="6167960" y="3483498"/>
                  <a:pt x="6186206" y="3488791"/>
                  <a:pt x="6203577" y="3496236"/>
                </a:cubicBezTo>
                <a:cubicBezTo>
                  <a:pt x="6228143" y="3506765"/>
                  <a:pt x="6250268" y="3522710"/>
                  <a:pt x="6275294" y="3532095"/>
                </a:cubicBezTo>
                <a:cubicBezTo>
                  <a:pt x="6307093" y="3544020"/>
                  <a:pt x="6408778" y="3561757"/>
                  <a:pt x="6436659" y="3567953"/>
                </a:cubicBezTo>
                <a:cubicBezTo>
                  <a:pt x="6738439" y="3635016"/>
                  <a:pt x="6322614" y="3543924"/>
                  <a:pt x="6562165" y="3603812"/>
                </a:cubicBezTo>
                <a:cubicBezTo>
                  <a:pt x="6591729" y="3611203"/>
                  <a:pt x="6621605" y="3617714"/>
                  <a:pt x="6651812" y="3621742"/>
                </a:cubicBezTo>
                <a:cubicBezTo>
                  <a:pt x="6711348" y="3629680"/>
                  <a:pt x="6771570" y="3631733"/>
                  <a:pt x="6831106" y="3639671"/>
                </a:cubicBezTo>
                <a:cubicBezTo>
                  <a:pt x="6861313" y="3643698"/>
                  <a:pt x="6890488" y="3654039"/>
                  <a:pt x="6920753" y="3657600"/>
                </a:cubicBezTo>
                <a:cubicBezTo>
                  <a:pt x="6992226" y="3666009"/>
                  <a:pt x="7064188" y="3669553"/>
                  <a:pt x="7135906" y="3675530"/>
                </a:cubicBezTo>
                <a:cubicBezTo>
                  <a:pt x="7165788" y="3681506"/>
                  <a:pt x="7195385" y="3689149"/>
                  <a:pt x="7225553" y="3693459"/>
                </a:cubicBezTo>
                <a:cubicBezTo>
                  <a:pt x="7279128" y="3701113"/>
                  <a:pt x="7333622" y="3701984"/>
                  <a:pt x="7386918" y="3711389"/>
                </a:cubicBezTo>
                <a:cubicBezTo>
                  <a:pt x="7435451" y="3719954"/>
                  <a:pt x="7482541" y="3735295"/>
                  <a:pt x="7530353" y="3747248"/>
                </a:cubicBezTo>
                <a:cubicBezTo>
                  <a:pt x="7581830" y="3760117"/>
                  <a:pt x="7665990" y="3779208"/>
                  <a:pt x="7709647" y="3801036"/>
                </a:cubicBezTo>
                <a:cubicBezTo>
                  <a:pt x="7733553" y="3812989"/>
                  <a:pt x="7758159" y="3823634"/>
                  <a:pt x="7781365" y="3836895"/>
                </a:cubicBezTo>
                <a:cubicBezTo>
                  <a:pt x="7836449" y="3868372"/>
                  <a:pt x="7841856" y="3886940"/>
                  <a:pt x="7906871" y="3908612"/>
                </a:cubicBezTo>
                <a:cubicBezTo>
                  <a:pt x="7953625" y="3924197"/>
                  <a:pt x="8050306" y="3944471"/>
                  <a:pt x="8050306" y="3944471"/>
                </a:cubicBezTo>
                <a:cubicBezTo>
                  <a:pt x="8068235" y="3956424"/>
                  <a:pt x="8084820" y="3970693"/>
                  <a:pt x="8104094" y="3980330"/>
                </a:cubicBezTo>
                <a:cubicBezTo>
                  <a:pt x="8186504" y="4021535"/>
                  <a:pt x="8135304" y="3975681"/>
                  <a:pt x="8175812" y="4016189"/>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982733" y="2581835"/>
            <a:ext cx="7781365" cy="2286000"/>
          </a:xfrm>
          <a:custGeom>
            <a:avLst/>
            <a:gdLst>
              <a:gd name="connsiteX0" fmla="*/ 0 w 7566281"/>
              <a:gd name="connsiteY0" fmla="*/ 0 h 2133600"/>
              <a:gd name="connsiteX1" fmla="*/ 35859 w 7566281"/>
              <a:gd name="connsiteY1" fmla="*/ 89647 h 2133600"/>
              <a:gd name="connsiteX2" fmla="*/ 53788 w 7566281"/>
              <a:gd name="connsiteY2" fmla="*/ 143435 h 2133600"/>
              <a:gd name="connsiteX3" fmla="*/ 89647 w 7566281"/>
              <a:gd name="connsiteY3" fmla="*/ 233082 h 2133600"/>
              <a:gd name="connsiteX4" fmla="*/ 125506 w 7566281"/>
              <a:gd name="connsiteY4" fmla="*/ 537882 h 2133600"/>
              <a:gd name="connsiteX5" fmla="*/ 143435 w 7566281"/>
              <a:gd name="connsiteY5" fmla="*/ 591671 h 2133600"/>
              <a:gd name="connsiteX6" fmla="*/ 161365 w 7566281"/>
              <a:gd name="connsiteY6" fmla="*/ 753035 h 2133600"/>
              <a:gd name="connsiteX7" fmla="*/ 179294 w 7566281"/>
              <a:gd name="connsiteY7" fmla="*/ 806824 h 2133600"/>
              <a:gd name="connsiteX8" fmla="*/ 197224 w 7566281"/>
              <a:gd name="connsiteY8" fmla="*/ 914400 h 2133600"/>
              <a:gd name="connsiteX9" fmla="*/ 233083 w 7566281"/>
              <a:gd name="connsiteY9" fmla="*/ 1021976 h 2133600"/>
              <a:gd name="connsiteX10" fmla="*/ 286871 w 7566281"/>
              <a:gd name="connsiteY10" fmla="*/ 1147482 h 2133600"/>
              <a:gd name="connsiteX11" fmla="*/ 358588 w 7566281"/>
              <a:gd name="connsiteY11" fmla="*/ 1255059 h 2133600"/>
              <a:gd name="connsiteX12" fmla="*/ 412377 w 7566281"/>
              <a:gd name="connsiteY12" fmla="*/ 1380565 h 2133600"/>
              <a:gd name="connsiteX13" fmla="*/ 448235 w 7566281"/>
              <a:gd name="connsiteY13" fmla="*/ 1434353 h 2133600"/>
              <a:gd name="connsiteX14" fmla="*/ 484094 w 7566281"/>
              <a:gd name="connsiteY14" fmla="*/ 1559859 h 2133600"/>
              <a:gd name="connsiteX15" fmla="*/ 573741 w 7566281"/>
              <a:gd name="connsiteY15" fmla="*/ 1703294 h 2133600"/>
              <a:gd name="connsiteX16" fmla="*/ 663388 w 7566281"/>
              <a:gd name="connsiteY16" fmla="*/ 1864659 h 2133600"/>
              <a:gd name="connsiteX17" fmla="*/ 717177 w 7566281"/>
              <a:gd name="connsiteY17" fmla="*/ 1918447 h 2133600"/>
              <a:gd name="connsiteX18" fmla="*/ 788894 w 7566281"/>
              <a:gd name="connsiteY18" fmla="*/ 1936376 h 2133600"/>
              <a:gd name="connsiteX19" fmla="*/ 842683 w 7566281"/>
              <a:gd name="connsiteY19" fmla="*/ 1954306 h 2133600"/>
              <a:gd name="connsiteX20" fmla="*/ 1255059 w 7566281"/>
              <a:gd name="connsiteY20" fmla="*/ 1990165 h 2133600"/>
              <a:gd name="connsiteX21" fmla="*/ 2097741 w 7566281"/>
              <a:gd name="connsiteY21" fmla="*/ 1972235 h 2133600"/>
              <a:gd name="connsiteX22" fmla="*/ 2259106 w 7566281"/>
              <a:gd name="connsiteY22" fmla="*/ 1954306 h 2133600"/>
              <a:gd name="connsiteX23" fmla="*/ 3173506 w 7566281"/>
              <a:gd name="connsiteY23" fmla="*/ 1972235 h 2133600"/>
              <a:gd name="connsiteX24" fmla="*/ 3460377 w 7566281"/>
              <a:gd name="connsiteY24" fmla="*/ 2008094 h 2133600"/>
              <a:gd name="connsiteX25" fmla="*/ 3532094 w 7566281"/>
              <a:gd name="connsiteY25" fmla="*/ 2026024 h 2133600"/>
              <a:gd name="connsiteX26" fmla="*/ 3729318 w 7566281"/>
              <a:gd name="connsiteY26" fmla="*/ 2043953 h 2133600"/>
              <a:gd name="connsiteX27" fmla="*/ 4231341 w 7566281"/>
              <a:gd name="connsiteY27" fmla="*/ 2079812 h 2133600"/>
              <a:gd name="connsiteX28" fmla="*/ 4410635 w 7566281"/>
              <a:gd name="connsiteY28" fmla="*/ 2097741 h 2133600"/>
              <a:gd name="connsiteX29" fmla="*/ 4697506 w 7566281"/>
              <a:gd name="connsiteY29" fmla="*/ 2079812 h 2133600"/>
              <a:gd name="connsiteX30" fmla="*/ 5647765 w 7566281"/>
              <a:gd name="connsiteY30" fmla="*/ 2115671 h 2133600"/>
              <a:gd name="connsiteX31" fmla="*/ 5755341 w 7566281"/>
              <a:gd name="connsiteY31" fmla="*/ 2133600 h 2133600"/>
              <a:gd name="connsiteX32" fmla="*/ 6042212 w 7566281"/>
              <a:gd name="connsiteY32" fmla="*/ 2115671 h 2133600"/>
              <a:gd name="connsiteX33" fmla="*/ 6185647 w 7566281"/>
              <a:gd name="connsiteY33" fmla="*/ 2061882 h 2133600"/>
              <a:gd name="connsiteX34" fmla="*/ 6275294 w 7566281"/>
              <a:gd name="connsiteY34" fmla="*/ 2043953 h 2133600"/>
              <a:gd name="connsiteX35" fmla="*/ 6329083 w 7566281"/>
              <a:gd name="connsiteY35" fmla="*/ 2026024 h 2133600"/>
              <a:gd name="connsiteX36" fmla="*/ 6400800 w 7566281"/>
              <a:gd name="connsiteY36" fmla="*/ 1972235 h 2133600"/>
              <a:gd name="connsiteX37" fmla="*/ 6472518 w 7566281"/>
              <a:gd name="connsiteY37" fmla="*/ 1936376 h 2133600"/>
              <a:gd name="connsiteX38" fmla="*/ 6598024 w 7566281"/>
              <a:gd name="connsiteY38" fmla="*/ 1846729 h 2133600"/>
              <a:gd name="connsiteX39" fmla="*/ 6651812 w 7566281"/>
              <a:gd name="connsiteY39" fmla="*/ 1775012 h 2133600"/>
              <a:gd name="connsiteX40" fmla="*/ 6705600 w 7566281"/>
              <a:gd name="connsiteY40" fmla="*/ 1721224 h 2133600"/>
              <a:gd name="connsiteX41" fmla="*/ 6741459 w 7566281"/>
              <a:gd name="connsiteY41" fmla="*/ 1667435 h 2133600"/>
              <a:gd name="connsiteX42" fmla="*/ 6849035 w 7566281"/>
              <a:gd name="connsiteY42" fmla="*/ 1577788 h 2133600"/>
              <a:gd name="connsiteX43" fmla="*/ 6974541 w 7566281"/>
              <a:gd name="connsiteY43" fmla="*/ 1416424 h 2133600"/>
              <a:gd name="connsiteX44" fmla="*/ 6992471 w 7566281"/>
              <a:gd name="connsiteY44" fmla="*/ 1344706 h 2133600"/>
              <a:gd name="connsiteX45" fmla="*/ 7046259 w 7566281"/>
              <a:gd name="connsiteY45" fmla="*/ 1308847 h 2133600"/>
              <a:gd name="connsiteX46" fmla="*/ 7082118 w 7566281"/>
              <a:gd name="connsiteY46" fmla="*/ 1255059 h 2133600"/>
              <a:gd name="connsiteX47" fmla="*/ 7153835 w 7566281"/>
              <a:gd name="connsiteY47" fmla="*/ 1129553 h 2133600"/>
              <a:gd name="connsiteX48" fmla="*/ 7171765 w 7566281"/>
              <a:gd name="connsiteY48" fmla="*/ 1057835 h 2133600"/>
              <a:gd name="connsiteX49" fmla="*/ 7207624 w 7566281"/>
              <a:gd name="connsiteY49" fmla="*/ 950259 h 2133600"/>
              <a:gd name="connsiteX50" fmla="*/ 7261412 w 7566281"/>
              <a:gd name="connsiteY50" fmla="*/ 788894 h 2133600"/>
              <a:gd name="connsiteX51" fmla="*/ 7315200 w 7566281"/>
              <a:gd name="connsiteY51" fmla="*/ 627529 h 2133600"/>
              <a:gd name="connsiteX52" fmla="*/ 7333130 w 7566281"/>
              <a:gd name="connsiteY52" fmla="*/ 573741 h 2133600"/>
              <a:gd name="connsiteX53" fmla="*/ 7440706 w 7566281"/>
              <a:gd name="connsiteY53" fmla="*/ 394447 h 2133600"/>
              <a:gd name="connsiteX54" fmla="*/ 7476565 w 7566281"/>
              <a:gd name="connsiteY54" fmla="*/ 251012 h 2133600"/>
              <a:gd name="connsiteX55" fmla="*/ 7512424 w 7566281"/>
              <a:gd name="connsiteY55" fmla="*/ 197224 h 2133600"/>
              <a:gd name="connsiteX56" fmla="*/ 7530353 w 7566281"/>
              <a:gd name="connsiteY56" fmla="*/ 143435 h 2133600"/>
              <a:gd name="connsiteX57" fmla="*/ 7566212 w 7566281"/>
              <a:gd name="connsiteY57" fmla="*/ 71718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566281" h="2133600">
                <a:moveTo>
                  <a:pt x="0" y="0"/>
                </a:moveTo>
                <a:cubicBezTo>
                  <a:pt x="11953" y="29882"/>
                  <a:pt x="24558" y="59512"/>
                  <a:pt x="35859" y="89647"/>
                </a:cubicBezTo>
                <a:cubicBezTo>
                  <a:pt x="42495" y="107343"/>
                  <a:pt x="47152" y="125739"/>
                  <a:pt x="53788" y="143435"/>
                </a:cubicBezTo>
                <a:cubicBezTo>
                  <a:pt x="65089" y="173570"/>
                  <a:pt x="77694" y="203200"/>
                  <a:pt x="89647" y="233082"/>
                </a:cubicBezTo>
                <a:cubicBezTo>
                  <a:pt x="96759" y="304199"/>
                  <a:pt x="109653" y="458617"/>
                  <a:pt x="125506" y="537882"/>
                </a:cubicBezTo>
                <a:cubicBezTo>
                  <a:pt x="129212" y="556414"/>
                  <a:pt x="137459" y="573741"/>
                  <a:pt x="143435" y="591671"/>
                </a:cubicBezTo>
                <a:cubicBezTo>
                  <a:pt x="149412" y="645459"/>
                  <a:pt x="152468" y="699652"/>
                  <a:pt x="161365" y="753035"/>
                </a:cubicBezTo>
                <a:cubicBezTo>
                  <a:pt x="164472" y="771677"/>
                  <a:pt x="175194" y="788375"/>
                  <a:pt x="179294" y="806824"/>
                </a:cubicBezTo>
                <a:cubicBezTo>
                  <a:pt x="187180" y="842312"/>
                  <a:pt x="188407" y="879132"/>
                  <a:pt x="197224" y="914400"/>
                </a:cubicBezTo>
                <a:cubicBezTo>
                  <a:pt x="206392" y="951070"/>
                  <a:pt x="223916" y="985306"/>
                  <a:pt x="233083" y="1021976"/>
                </a:cubicBezTo>
                <a:cubicBezTo>
                  <a:pt x="256238" y="1114599"/>
                  <a:pt x="237343" y="1073191"/>
                  <a:pt x="286871" y="1147482"/>
                </a:cubicBezTo>
                <a:cubicBezTo>
                  <a:pt x="325330" y="1262863"/>
                  <a:pt x="274650" y="1137546"/>
                  <a:pt x="358588" y="1255059"/>
                </a:cubicBezTo>
                <a:cubicBezTo>
                  <a:pt x="420766" y="1342107"/>
                  <a:pt x="373361" y="1302532"/>
                  <a:pt x="412377" y="1380565"/>
                </a:cubicBezTo>
                <a:cubicBezTo>
                  <a:pt x="422014" y="1399838"/>
                  <a:pt x="436282" y="1416424"/>
                  <a:pt x="448235" y="1434353"/>
                </a:cubicBezTo>
                <a:cubicBezTo>
                  <a:pt x="452689" y="1452167"/>
                  <a:pt x="472224" y="1538097"/>
                  <a:pt x="484094" y="1559859"/>
                </a:cubicBezTo>
                <a:cubicBezTo>
                  <a:pt x="511093" y="1609356"/>
                  <a:pt x="555911" y="1649806"/>
                  <a:pt x="573741" y="1703294"/>
                </a:cubicBezTo>
                <a:cubicBezTo>
                  <a:pt x="596287" y="1770929"/>
                  <a:pt x="601740" y="1803012"/>
                  <a:pt x="663388" y="1864659"/>
                </a:cubicBezTo>
                <a:cubicBezTo>
                  <a:pt x="681318" y="1882588"/>
                  <a:pt x="695162" y="1905867"/>
                  <a:pt x="717177" y="1918447"/>
                </a:cubicBezTo>
                <a:cubicBezTo>
                  <a:pt x="738572" y="1930672"/>
                  <a:pt x="765201" y="1929606"/>
                  <a:pt x="788894" y="1936376"/>
                </a:cubicBezTo>
                <a:cubicBezTo>
                  <a:pt x="807066" y="1941568"/>
                  <a:pt x="824041" y="1951199"/>
                  <a:pt x="842683" y="1954306"/>
                </a:cubicBezTo>
                <a:cubicBezTo>
                  <a:pt x="944646" y="1971300"/>
                  <a:pt x="1171360" y="1984186"/>
                  <a:pt x="1255059" y="1990165"/>
                </a:cubicBezTo>
                <a:lnTo>
                  <a:pt x="2097741" y="1972235"/>
                </a:lnTo>
                <a:cubicBezTo>
                  <a:pt x="2151826" y="1970303"/>
                  <a:pt x="2204987" y="1954306"/>
                  <a:pt x="2259106" y="1954306"/>
                </a:cubicBezTo>
                <a:cubicBezTo>
                  <a:pt x="2563965" y="1954306"/>
                  <a:pt x="2868706" y="1966259"/>
                  <a:pt x="3173506" y="1972235"/>
                </a:cubicBezTo>
                <a:cubicBezTo>
                  <a:pt x="3394737" y="2016483"/>
                  <a:pt x="3087987" y="1958442"/>
                  <a:pt x="3460377" y="2008094"/>
                </a:cubicBezTo>
                <a:cubicBezTo>
                  <a:pt x="3484802" y="2011351"/>
                  <a:pt x="3507669" y="2022767"/>
                  <a:pt x="3532094" y="2026024"/>
                </a:cubicBezTo>
                <a:cubicBezTo>
                  <a:pt x="3597527" y="2034748"/>
                  <a:pt x="3663577" y="2037977"/>
                  <a:pt x="3729318" y="2043953"/>
                </a:cubicBezTo>
                <a:cubicBezTo>
                  <a:pt x="3965933" y="2091275"/>
                  <a:pt x="3734110" y="2049677"/>
                  <a:pt x="4231341" y="2079812"/>
                </a:cubicBezTo>
                <a:cubicBezTo>
                  <a:pt x="4291294" y="2083446"/>
                  <a:pt x="4350870" y="2091765"/>
                  <a:pt x="4410635" y="2097741"/>
                </a:cubicBezTo>
                <a:cubicBezTo>
                  <a:pt x="4506259" y="2091765"/>
                  <a:pt x="4601696" y="2079812"/>
                  <a:pt x="4697506" y="2079812"/>
                </a:cubicBezTo>
                <a:cubicBezTo>
                  <a:pt x="5054385" y="2079812"/>
                  <a:pt x="5324996" y="2072635"/>
                  <a:pt x="5647765" y="2115671"/>
                </a:cubicBezTo>
                <a:cubicBezTo>
                  <a:pt x="5683799" y="2120476"/>
                  <a:pt x="5719482" y="2127624"/>
                  <a:pt x="5755341" y="2133600"/>
                </a:cubicBezTo>
                <a:cubicBezTo>
                  <a:pt x="5850965" y="2127624"/>
                  <a:pt x="5946833" y="2124755"/>
                  <a:pt x="6042212" y="2115671"/>
                </a:cubicBezTo>
                <a:cubicBezTo>
                  <a:pt x="6228197" y="2097958"/>
                  <a:pt x="6053323" y="2111503"/>
                  <a:pt x="6185647" y="2061882"/>
                </a:cubicBezTo>
                <a:cubicBezTo>
                  <a:pt x="6214181" y="2051182"/>
                  <a:pt x="6245730" y="2051344"/>
                  <a:pt x="6275294" y="2043953"/>
                </a:cubicBezTo>
                <a:cubicBezTo>
                  <a:pt x="6293629" y="2039369"/>
                  <a:pt x="6311153" y="2032000"/>
                  <a:pt x="6329083" y="2026024"/>
                </a:cubicBezTo>
                <a:cubicBezTo>
                  <a:pt x="6352989" y="2008094"/>
                  <a:pt x="6375460" y="1988073"/>
                  <a:pt x="6400800" y="1972235"/>
                </a:cubicBezTo>
                <a:cubicBezTo>
                  <a:pt x="6423465" y="1958069"/>
                  <a:pt x="6449312" y="1949637"/>
                  <a:pt x="6472518" y="1936376"/>
                </a:cubicBezTo>
                <a:cubicBezTo>
                  <a:pt x="6496276" y="1922800"/>
                  <a:pt x="6585193" y="1859560"/>
                  <a:pt x="6598024" y="1846729"/>
                </a:cubicBezTo>
                <a:cubicBezTo>
                  <a:pt x="6619154" y="1825599"/>
                  <a:pt x="6632365" y="1797700"/>
                  <a:pt x="6651812" y="1775012"/>
                </a:cubicBezTo>
                <a:cubicBezTo>
                  <a:pt x="6668313" y="1755760"/>
                  <a:pt x="6689368" y="1740703"/>
                  <a:pt x="6705600" y="1721224"/>
                </a:cubicBezTo>
                <a:cubicBezTo>
                  <a:pt x="6719395" y="1704670"/>
                  <a:pt x="6726222" y="1682672"/>
                  <a:pt x="6741459" y="1667435"/>
                </a:cubicBezTo>
                <a:cubicBezTo>
                  <a:pt x="6845055" y="1563838"/>
                  <a:pt x="6746226" y="1709970"/>
                  <a:pt x="6849035" y="1577788"/>
                </a:cubicBezTo>
                <a:cubicBezTo>
                  <a:pt x="6999155" y="1384778"/>
                  <a:pt x="6852427" y="1538538"/>
                  <a:pt x="6974541" y="1416424"/>
                </a:cubicBezTo>
                <a:cubicBezTo>
                  <a:pt x="6980518" y="1392518"/>
                  <a:pt x="6978802" y="1365209"/>
                  <a:pt x="6992471" y="1344706"/>
                </a:cubicBezTo>
                <a:cubicBezTo>
                  <a:pt x="7004424" y="1326777"/>
                  <a:pt x="7031022" y="1324084"/>
                  <a:pt x="7046259" y="1308847"/>
                </a:cubicBezTo>
                <a:cubicBezTo>
                  <a:pt x="7061496" y="1293610"/>
                  <a:pt x="7070165" y="1272988"/>
                  <a:pt x="7082118" y="1255059"/>
                </a:cubicBezTo>
                <a:cubicBezTo>
                  <a:pt x="7129264" y="1066470"/>
                  <a:pt x="7058887" y="1295712"/>
                  <a:pt x="7153835" y="1129553"/>
                </a:cubicBezTo>
                <a:cubicBezTo>
                  <a:pt x="7166061" y="1108158"/>
                  <a:pt x="7164684" y="1081438"/>
                  <a:pt x="7171765" y="1057835"/>
                </a:cubicBezTo>
                <a:cubicBezTo>
                  <a:pt x="7182626" y="1021631"/>
                  <a:pt x="7195671" y="986118"/>
                  <a:pt x="7207624" y="950259"/>
                </a:cubicBezTo>
                <a:lnTo>
                  <a:pt x="7261412" y="788894"/>
                </a:lnTo>
                <a:lnTo>
                  <a:pt x="7315200" y="627529"/>
                </a:lnTo>
                <a:cubicBezTo>
                  <a:pt x="7321176" y="609600"/>
                  <a:pt x="7322647" y="589466"/>
                  <a:pt x="7333130" y="573741"/>
                </a:cubicBezTo>
                <a:cubicBezTo>
                  <a:pt x="7419673" y="443926"/>
                  <a:pt x="7385574" y="504712"/>
                  <a:pt x="7440706" y="394447"/>
                </a:cubicBezTo>
                <a:cubicBezTo>
                  <a:pt x="7447526" y="360344"/>
                  <a:pt x="7458186" y="287770"/>
                  <a:pt x="7476565" y="251012"/>
                </a:cubicBezTo>
                <a:cubicBezTo>
                  <a:pt x="7486202" y="231739"/>
                  <a:pt x="7500471" y="215153"/>
                  <a:pt x="7512424" y="197224"/>
                </a:cubicBezTo>
                <a:cubicBezTo>
                  <a:pt x="7518400" y="179294"/>
                  <a:pt x="7521901" y="160339"/>
                  <a:pt x="7530353" y="143435"/>
                </a:cubicBezTo>
                <a:cubicBezTo>
                  <a:pt x="7569527" y="65086"/>
                  <a:pt x="7566212" y="116628"/>
                  <a:pt x="7566212" y="71718"/>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32792" y="2429435"/>
            <a:ext cx="280846" cy="461665"/>
          </a:xfrm>
          <a:prstGeom prst="rect">
            <a:avLst/>
          </a:prstGeom>
          <a:noFill/>
        </p:spPr>
        <p:txBody>
          <a:bodyPr wrap="none" rtlCol="0">
            <a:spAutoFit/>
          </a:bodyPr>
          <a:lstStyle/>
          <a:p>
            <a:r>
              <a:rPr lang="en-US" sz="2400"/>
              <a:t>1</a:t>
            </a:r>
            <a:endParaRPr lang="en-US" sz="2400"/>
          </a:p>
        </p:txBody>
      </p:sp>
      <p:sp>
        <p:nvSpPr>
          <p:cNvPr id="37" name="TextBox 36"/>
          <p:cNvSpPr txBox="1"/>
          <p:nvPr/>
        </p:nvSpPr>
        <p:spPr>
          <a:xfrm>
            <a:off x="990600" y="2433935"/>
            <a:ext cx="333746" cy="461665"/>
          </a:xfrm>
          <a:prstGeom prst="rect">
            <a:avLst/>
          </a:prstGeom>
          <a:noFill/>
        </p:spPr>
        <p:txBody>
          <a:bodyPr wrap="none" rtlCol="0">
            <a:spAutoFit/>
          </a:bodyPr>
          <a:lstStyle/>
          <a:p>
            <a:r>
              <a:rPr lang="en-US" sz="2400"/>
              <a:t>2</a:t>
            </a:r>
            <a:endParaRPr lang="en-US" sz="2400"/>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2000"/>
                                        <p:tgtEl>
                                          <p:spTgt spid="21"/>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p:bldP spid="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 coverage</a:t>
            </a:r>
            <a:endParaRPr lang="en-US"/>
          </a:p>
        </p:txBody>
      </p:sp>
      <p:sp>
        <p:nvSpPr>
          <p:cNvPr id="11" name="Content Placeholder 10"/>
          <p:cNvSpPr>
            <a:spLocks noGrp="1"/>
          </p:cNvSpPr>
          <p:nvPr>
            <p:ph idx="1"/>
          </p:nvPr>
        </p:nvSpPr>
        <p:spPr>
          <a:xfrm>
            <a:off x="1685342" y="1752600"/>
            <a:ext cx="7153858" cy="4800600"/>
          </a:xfrm>
        </p:spPr>
        <p:txBody>
          <a:bodyPr/>
          <a:lstStyle/>
          <a:p>
            <a:r>
              <a:rPr lang="en-GB">
                <a:cs typeface="Times New Roman" panose="02020603050405020304" pitchFamily="18" charset="0"/>
              </a:rPr>
              <a:t>All events are triggered at least once</a:t>
            </a:r>
            <a:endParaRPr lang="en-US"/>
          </a:p>
          <a:p>
            <a:r>
              <a:rPr lang="en-US"/>
              <a:t>Also is a weak level of coverage</a:t>
            </a:r>
            <a:endParaRPr lang="en-US"/>
          </a:p>
        </p:txBody>
      </p:sp>
      <p:sp>
        <p:nvSpPr>
          <p:cNvPr id="4" name="Oval 3"/>
          <p:cNvSpPr/>
          <p:nvPr/>
        </p:nvSpPr>
        <p:spPr>
          <a:xfrm>
            <a:off x="485192" y="2848535"/>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Start</a:t>
            </a:r>
            <a:endParaRPr lang="en-US" sz="2000" b="1">
              <a:solidFill>
                <a:prstClr val="white"/>
              </a:solidFill>
              <a:latin typeface="Calibri" panose="020F0502020204030204"/>
            </a:endParaRPr>
          </a:p>
        </p:txBody>
      </p:sp>
      <p:sp>
        <p:nvSpPr>
          <p:cNvPr id="5" name="Oval 4"/>
          <p:cNvSpPr/>
          <p:nvPr/>
        </p:nvSpPr>
        <p:spPr>
          <a:xfrm>
            <a:off x="1132892" y="43165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Wait for PIN</a:t>
            </a:r>
            <a:endParaRPr lang="en-US" sz="2000" b="1">
              <a:solidFill>
                <a:prstClr val="white"/>
              </a:solidFill>
              <a:latin typeface="Calibri" panose="020F0502020204030204"/>
            </a:endParaRPr>
          </a:p>
        </p:txBody>
      </p:sp>
      <p:sp>
        <p:nvSpPr>
          <p:cNvPr id="6" name="Oval 5"/>
          <p:cNvSpPr/>
          <p:nvPr/>
        </p:nvSpPr>
        <p:spPr>
          <a:xfrm>
            <a:off x="2999792" y="4352363"/>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1</a:t>
            </a:r>
            <a:r>
              <a:rPr lang="en-US" sz="2000" b="1" baseline="30000">
                <a:solidFill>
                  <a:prstClr val="white"/>
                </a:solidFill>
                <a:latin typeface="Calibri" panose="020F0502020204030204"/>
              </a:rPr>
              <a:t>st</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7" name="Oval 6"/>
          <p:cNvSpPr/>
          <p:nvPr/>
        </p:nvSpPr>
        <p:spPr>
          <a:xfrm>
            <a:off x="4828592" y="442408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2</a:t>
            </a:r>
            <a:r>
              <a:rPr lang="en-US" sz="2000" b="1" baseline="30000">
                <a:solidFill>
                  <a:prstClr val="white"/>
                </a:solidFill>
                <a:latin typeface="Calibri" panose="020F0502020204030204"/>
              </a:rPr>
              <a:t>nd</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8" name="Oval 7"/>
          <p:cNvSpPr/>
          <p:nvPr/>
        </p:nvSpPr>
        <p:spPr>
          <a:xfrm>
            <a:off x="6619292" y="44689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3</a:t>
            </a:r>
            <a:r>
              <a:rPr lang="en-US" sz="2000" b="1" baseline="30000">
                <a:solidFill>
                  <a:prstClr val="white"/>
                </a:solidFill>
                <a:latin typeface="Calibri" panose="020F0502020204030204"/>
              </a:rPr>
              <a:t>rd</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9" name="Oval 8"/>
          <p:cNvSpPr/>
          <p:nvPr/>
        </p:nvSpPr>
        <p:spPr>
          <a:xfrm>
            <a:off x="7838492" y="284853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eat card</a:t>
            </a:r>
            <a:endParaRPr lang="en-US" sz="2000" b="1">
              <a:solidFill>
                <a:prstClr val="white"/>
              </a:solidFill>
              <a:latin typeface="Calibri" panose="020F0502020204030204"/>
            </a:endParaRPr>
          </a:p>
        </p:txBody>
      </p:sp>
      <p:sp>
        <p:nvSpPr>
          <p:cNvPr id="10" name="Oval 9"/>
          <p:cNvSpPr/>
          <p:nvPr/>
        </p:nvSpPr>
        <p:spPr>
          <a:xfrm>
            <a:off x="7457492" y="5782235"/>
            <a:ext cx="1485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access to account</a:t>
            </a:r>
            <a:endParaRPr lang="en-US" sz="2000" b="1">
              <a:solidFill>
                <a:prstClr val="white"/>
              </a:solidFill>
              <a:latin typeface="Calibri" panose="020F0502020204030204"/>
            </a:endParaRPr>
          </a:p>
        </p:txBody>
      </p:sp>
      <p:cxnSp>
        <p:nvCxnSpPr>
          <p:cNvPr id="12" name="Curved Connector 11"/>
          <p:cNvCxnSpPr>
            <a:stCxn id="4" idx="4"/>
            <a:endCxn id="5" idx="0"/>
          </p:cNvCxnSpPr>
          <p:nvPr/>
        </p:nvCxnSpPr>
        <p:spPr>
          <a:xfrm rot="16200000" flipH="1">
            <a:off x="1037082" y="3668245"/>
            <a:ext cx="629770" cy="666750"/>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208" y="3965103"/>
            <a:ext cx="1553246" cy="400110"/>
          </a:xfrm>
          <a:prstGeom prst="rect">
            <a:avLst/>
          </a:prstGeom>
          <a:noFill/>
        </p:spPr>
        <p:txBody>
          <a:bodyPr wrap="none" rtlCol="0">
            <a:spAutoFit/>
          </a:bodyPr>
          <a:lstStyle/>
          <a:p>
            <a:r>
              <a:rPr lang="en-US" sz="2000">
                <a:solidFill>
                  <a:prstClr val="black"/>
                </a:solidFill>
                <a:latin typeface="Calibri" panose="020F0502020204030204"/>
              </a:rPr>
              <a:t>card inserted</a:t>
            </a:r>
            <a:endParaRPr lang="en-US" sz="2000">
              <a:solidFill>
                <a:prstClr val="black"/>
              </a:solidFill>
              <a:latin typeface="Calibri" panose="020F0502020204030204"/>
            </a:endParaRPr>
          </a:p>
        </p:txBody>
      </p:sp>
      <p:sp>
        <p:nvSpPr>
          <p:cNvPr id="14" name="TextBox 13"/>
          <p:cNvSpPr txBox="1"/>
          <p:nvPr/>
        </p:nvSpPr>
        <p:spPr>
          <a:xfrm>
            <a:off x="2061406" y="4086725"/>
            <a:ext cx="1166986" cy="400110"/>
          </a:xfrm>
          <a:prstGeom prst="rect">
            <a:avLst/>
          </a:prstGeom>
          <a:noFill/>
        </p:spPr>
        <p:txBody>
          <a:bodyPr wrap="none" rtlCol="0">
            <a:spAutoFit/>
          </a:bodyPr>
          <a:lstStyle/>
          <a:p>
            <a:r>
              <a:rPr lang="en-US" sz="2000">
                <a:solidFill>
                  <a:prstClr val="black"/>
                </a:solidFill>
                <a:latin typeface="Calibri" panose="020F0502020204030204"/>
              </a:rPr>
              <a:t>enter PIN</a:t>
            </a:r>
            <a:endParaRPr lang="en-US" sz="2000">
              <a:solidFill>
                <a:prstClr val="black"/>
              </a:solidFill>
              <a:latin typeface="Calibri" panose="020F0502020204030204"/>
            </a:endParaRPr>
          </a:p>
        </p:txBody>
      </p:sp>
      <p:sp>
        <p:nvSpPr>
          <p:cNvPr id="29" name="Freeform 28"/>
          <p:cNvSpPr/>
          <p:nvPr/>
        </p:nvSpPr>
        <p:spPr>
          <a:xfrm>
            <a:off x="2215380" y="4684029"/>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0" name="Freeform 29"/>
          <p:cNvSpPr/>
          <p:nvPr/>
        </p:nvSpPr>
        <p:spPr>
          <a:xfrm>
            <a:off x="4104692" y="4715435"/>
            <a:ext cx="723900" cy="174809"/>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1" name="Freeform 30"/>
          <p:cNvSpPr/>
          <p:nvPr/>
        </p:nvSpPr>
        <p:spPr>
          <a:xfrm>
            <a:off x="5895392" y="4715435"/>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33" name="Curved Connector 32"/>
          <p:cNvCxnSpPr>
            <a:stCxn id="8" idx="7"/>
          </p:cNvCxnSpPr>
          <p:nvPr/>
        </p:nvCxnSpPr>
        <p:spPr>
          <a:xfrm rot="5400000" flipH="1" flipV="1">
            <a:off x="7469124" y="3874124"/>
            <a:ext cx="824576"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8" idx="5"/>
            <a:endCxn id="10" idx="0"/>
          </p:cNvCxnSpPr>
          <p:nvPr/>
        </p:nvCxnSpPr>
        <p:spPr>
          <a:xfrm rot="16200000" flipH="1">
            <a:off x="7622644" y="5204436"/>
            <a:ext cx="517537"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90206" y="4086725"/>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0" name="TextBox 39"/>
          <p:cNvSpPr txBox="1"/>
          <p:nvPr/>
        </p:nvSpPr>
        <p:spPr>
          <a:xfrm>
            <a:off x="5640996" y="4105835"/>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1" name="TextBox 40"/>
          <p:cNvSpPr txBox="1"/>
          <p:nvPr/>
        </p:nvSpPr>
        <p:spPr>
          <a:xfrm>
            <a:off x="7746604" y="4116450"/>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2" name="TextBox 41"/>
          <p:cNvSpPr txBox="1"/>
          <p:nvPr/>
        </p:nvSpPr>
        <p:spPr>
          <a:xfrm>
            <a:off x="7959571" y="5172635"/>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cxnSp>
        <p:nvCxnSpPr>
          <p:cNvPr id="44" name="Curved Connector 43"/>
          <p:cNvCxnSpPr>
            <a:stCxn id="6" idx="4"/>
            <a:endCxn id="10" idx="2"/>
          </p:cNvCxnSpPr>
          <p:nvPr/>
        </p:nvCxnSpPr>
        <p:spPr>
          <a:xfrm rot="16200000" flipH="1">
            <a:off x="4989396" y="3847538"/>
            <a:ext cx="1030943" cy="39052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4"/>
            <a:endCxn id="10" idx="1"/>
          </p:cNvCxnSpPr>
          <p:nvPr/>
        </p:nvCxnSpPr>
        <p:spPr>
          <a:xfrm rot="16200000" flipH="1">
            <a:off x="6237042" y="4500408"/>
            <a:ext cx="582055" cy="2294055"/>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71592" y="5247325"/>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sp>
        <p:nvSpPr>
          <p:cNvPr id="48" name="TextBox 47"/>
          <p:cNvSpPr txBox="1"/>
          <p:nvPr/>
        </p:nvSpPr>
        <p:spPr>
          <a:xfrm>
            <a:off x="4927231" y="5647435"/>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sp>
        <p:nvSpPr>
          <p:cNvPr id="22" name="TextBox 21"/>
          <p:cNvSpPr txBox="1"/>
          <p:nvPr/>
        </p:nvSpPr>
        <p:spPr>
          <a:xfrm>
            <a:off x="587992" y="2386870"/>
            <a:ext cx="280846" cy="461665"/>
          </a:xfrm>
          <a:prstGeom prst="rect">
            <a:avLst/>
          </a:prstGeom>
          <a:noFill/>
        </p:spPr>
        <p:txBody>
          <a:bodyPr wrap="none" rtlCol="0">
            <a:spAutoFit/>
          </a:bodyPr>
          <a:lstStyle/>
          <a:p>
            <a:r>
              <a:rPr lang="en-US" sz="2400"/>
              <a:t>1</a:t>
            </a:r>
            <a:endParaRPr lang="en-US" sz="2400"/>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3" name="Freeform 2"/>
          <p:cNvSpPr/>
          <p:nvPr/>
        </p:nvSpPr>
        <p:spPr>
          <a:xfrm>
            <a:off x="914400" y="2660267"/>
            <a:ext cx="7997589" cy="3999840"/>
          </a:xfrm>
          <a:custGeom>
            <a:avLst/>
            <a:gdLst>
              <a:gd name="connsiteX0" fmla="*/ 0 w 7601803"/>
              <a:gd name="connsiteY0" fmla="*/ 0 h 3848668"/>
              <a:gd name="connsiteX1" fmla="*/ 887105 w 7601803"/>
              <a:gd name="connsiteY1" fmla="*/ 2156346 h 3848668"/>
              <a:gd name="connsiteX2" fmla="*/ 3985146 w 7601803"/>
              <a:gd name="connsiteY2" fmla="*/ 2115403 h 3848668"/>
              <a:gd name="connsiteX3" fmla="*/ 7601803 w 7601803"/>
              <a:gd name="connsiteY3" fmla="*/ 3848668 h 3848668"/>
              <a:gd name="connsiteX4" fmla="*/ 7601803 w 7601803"/>
              <a:gd name="connsiteY4" fmla="*/ 3848668 h 3848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1803" h="3848668">
                <a:moveTo>
                  <a:pt x="0" y="0"/>
                </a:moveTo>
                <a:cubicBezTo>
                  <a:pt x="111457" y="901889"/>
                  <a:pt x="222914" y="1803779"/>
                  <a:pt x="887105" y="2156346"/>
                </a:cubicBezTo>
                <a:cubicBezTo>
                  <a:pt x="1551296" y="2508913"/>
                  <a:pt x="2866030" y="1833349"/>
                  <a:pt x="3985146" y="2115403"/>
                </a:cubicBezTo>
                <a:cubicBezTo>
                  <a:pt x="5104262" y="2397457"/>
                  <a:pt x="7601803" y="3848668"/>
                  <a:pt x="7601803" y="3848668"/>
                </a:cubicBezTo>
                <a:lnTo>
                  <a:pt x="7601803" y="3848668"/>
                </a:ln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Path coverage</a:t>
            </a:r>
            <a:endParaRPr lang="en-US"/>
          </a:p>
        </p:txBody>
      </p:sp>
      <p:sp>
        <p:nvSpPr>
          <p:cNvPr id="3" name="Content Placeholder 2"/>
          <p:cNvSpPr>
            <a:spLocks noGrp="1"/>
          </p:cNvSpPr>
          <p:nvPr>
            <p:ph idx="1"/>
          </p:nvPr>
        </p:nvSpPr>
        <p:spPr/>
        <p:txBody>
          <a:bodyPr/>
          <a:lstStyle/>
          <a:p>
            <a:r>
              <a:rPr lang="en-GB"/>
              <a:t>All paths are executed at least once </a:t>
            </a:r>
            <a:endParaRPr lang="en-GB"/>
          </a:p>
          <a:p>
            <a:r>
              <a:rPr lang="en-US"/>
              <a:t>The strongest level of coverage but may not be feasible </a:t>
            </a:r>
            <a:endParaRPr lang="en-US"/>
          </a:p>
          <a:p>
            <a:r>
              <a:rPr lang="en-US"/>
              <a:t>If the state transition diagram has loops, then the number of possible paths may be infinite </a:t>
            </a:r>
            <a:endParaRPr lang="en-US"/>
          </a:p>
          <a:p>
            <a:pPr lvl="1"/>
            <a:r>
              <a:rPr lang="en-GB"/>
              <a:t>e.g. given a system with two states, A and B, where A transitions to B and B transitions to A. A few of the possible paths are:</a:t>
            </a:r>
            <a:endParaRPr lang="en-GB"/>
          </a:p>
        </p:txBody>
      </p:sp>
      <p:sp>
        <p:nvSpPr>
          <p:cNvPr id="8" name="Rectangle 7"/>
          <p:cNvSpPr/>
          <p:nvPr/>
        </p:nvSpPr>
        <p:spPr>
          <a:xfrm>
            <a:off x="3429000" y="4648200"/>
            <a:ext cx="3352800" cy="1938992"/>
          </a:xfrm>
          <a:prstGeom prst="rect">
            <a:avLst/>
          </a:prstGeom>
        </p:spPr>
        <p:txBody>
          <a:bodyPr wrap="square">
            <a:spAutoFit/>
          </a:bodyPr>
          <a:lstStyle/>
          <a:p>
            <a:r>
              <a:rPr lang="en-GB" sz="2000">
                <a:latin typeface="+mj-lt"/>
              </a:rPr>
              <a:t>A→B</a:t>
            </a:r>
            <a:endParaRPr lang="en-GB" sz="2000">
              <a:latin typeface="+mj-lt"/>
            </a:endParaRPr>
          </a:p>
          <a:p>
            <a:r>
              <a:rPr lang="en-GB" sz="2000">
                <a:latin typeface="+mj-lt"/>
              </a:rPr>
              <a:t>A→B→A</a:t>
            </a:r>
            <a:endParaRPr lang="en-GB" sz="2000">
              <a:latin typeface="+mj-lt"/>
            </a:endParaRPr>
          </a:p>
          <a:p>
            <a:r>
              <a:rPr lang="en-GB" sz="2000">
                <a:latin typeface="+mj-lt"/>
              </a:rPr>
              <a:t>A→B→A→B→A→B</a:t>
            </a:r>
            <a:endParaRPr lang="en-GB" sz="2000">
              <a:latin typeface="+mj-lt"/>
            </a:endParaRPr>
          </a:p>
          <a:p>
            <a:r>
              <a:rPr lang="en-GB" sz="2000">
                <a:latin typeface="+mj-lt"/>
              </a:rPr>
              <a:t>A→B→A→B→A→B→A</a:t>
            </a:r>
            <a:endParaRPr lang="en-GB" sz="2000">
              <a:latin typeface="+mj-lt"/>
            </a:endParaRPr>
          </a:p>
          <a:p>
            <a:r>
              <a:rPr lang="en-GB" sz="2000">
                <a:latin typeface="+mj-lt"/>
              </a:rPr>
              <a:t>...</a:t>
            </a:r>
            <a:endParaRPr lang="en-GB" sz="2000">
              <a:latin typeface="+mj-lt"/>
            </a:endParaRPr>
          </a:p>
          <a:p>
            <a:r>
              <a:rPr lang="en-GB" sz="2000">
                <a:latin typeface="+mj-lt"/>
              </a:rPr>
              <a:t>and so on forever.</a:t>
            </a:r>
            <a:endParaRPr lang="en-US" sz="2000">
              <a:latin typeface="+mj-lt"/>
            </a:endParaRP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Where to apply?</a:t>
            </a:r>
            <a:endParaRPr lang="en-US"/>
          </a:p>
        </p:txBody>
      </p:sp>
      <p:sp>
        <p:nvSpPr>
          <p:cNvPr id="3" name="Content Placeholder 2"/>
          <p:cNvSpPr>
            <a:spLocks noGrp="1"/>
          </p:cNvSpPr>
          <p:nvPr>
            <p:ph idx="1"/>
          </p:nvPr>
        </p:nvSpPr>
        <p:spPr>
          <a:xfrm>
            <a:off x="457199" y="1752600"/>
            <a:ext cx="3733801" cy="4800600"/>
          </a:xfrm>
        </p:spPr>
        <p:txBody>
          <a:bodyPr>
            <a:normAutofit lnSpcReduction="10000"/>
          </a:bodyPr>
          <a:lstStyle/>
          <a:p>
            <a:r>
              <a:rPr lang="en-GB" b="1"/>
              <a:t>Black box </a:t>
            </a:r>
            <a:r>
              <a:rPr lang="en-GB"/>
              <a:t>appropriate at all levels but dominates higher levels of testing </a:t>
            </a:r>
            <a:endParaRPr lang="en-GB"/>
          </a:p>
          <a:p>
            <a:r>
              <a:rPr lang="en-GB" b="1"/>
              <a:t>White box </a:t>
            </a:r>
            <a:r>
              <a:rPr lang="en-GB"/>
              <a:t>used predominately at lower levels</a:t>
            </a:r>
            <a:endParaRPr lang="en-GB"/>
          </a:p>
          <a:p>
            <a:r>
              <a:rPr lang="en-US" b="1"/>
              <a:t>Experience-based techniques </a:t>
            </a:r>
            <a:r>
              <a:rPr lang="en-US"/>
              <a:t>used when there is no specification or inadequate or out of date</a:t>
            </a:r>
            <a:endParaRPr lang="en-US"/>
          </a:p>
        </p:txBody>
      </p:sp>
      <p:grpSp>
        <p:nvGrpSpPr>
          <p:cNvPr id="13" name="Group 12"/>
          <p:cNvGrpSpPr/>
          <p:nvPr/>
        </p:nvGrpSpPr>
        <p:grpSpPr bwMode="auto">
          <a:xfrm>
            <a:off x="3881439" y="1676400"/>
            <a:ext cx="5491161" cy="4624387"/>
            <a:chOff x="2112" y="960"/>
            <a:chExt cx="3888" cy="3072"/>
          </a:xfrm>
        </p:grpSpPr>
        <p:sp>
          <p:nvSpPr>
            <p:cNvPr id="14" name="AutoShape 2"/>
            <p:cNvSpPr>
              <a:spLocks noChangeArrowheads="1"/>
            </p:cNvSpPr>
            <p:nvPr/>
          </p:nvSpPr>
          <p:spPr bwMode="auto">
            <a:xfrm>
              <a:off x="2112" y="960"/>
              <a:ext cx="3792" cy="3072"/>
            </a:xfrm>
            <a:prstGeom prst="parallelogram">
              <a:avLst>
                <a:gd name="adj" fmla="val 52541"/>
              </a:avLst>
            </a:prstGeom>
            <a:gradFill flip="none" rotWithShape="1">
              <a:gsLst>
                <a:gs pos="3000">
                  <a:srgbClr val="000000">
                    <a:lumMod val="47000"/>
                  </a:srgbClr>
                </a:gs>
                <a:gs pos="100000">
                  <a:srgbClr val="FFFFFF"/>
                </a:gs>
              </a:gsLst>
              <a:lin ang="5400000" scaled="1"/>
              <a:tileRect/>
            </a:gra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5" name="AutoShape 20"/>
            <p:cNvSpPr>
              <a:spLocks noChangeArrowheads="1"/>
            </p:cNvSpPr>
            <p:nvPr/>
          </p:nvSpPr>
          <p:spPr bwMode="auto">
            <a:xfrm>
              <a:off x="3984" y="960"/>
              <a:ext cx="2016" cy="3072"/>
            </a:xfrm>
            <a:prstGeom prst="parallelogram">
              <a:avLst>
                <a:gd name="adj" fmla="val 85681"/>
              </a:avLst>
            </a:prstGeom>
            <a:solidFill>
              <a:srgbClr val="0000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grpSp>
        <p:nvGrpSpPr>
          <p:cNvPr id="16" name="Group 15"/>
          <p:cNvGrpSpPr/>
          <p:nvPr/>
        </p:nvGrpSpPr>
        <p:grpSpPr bwMode="auto">
          <a:xfrm>
            <a:off x="4458141" y="1371600"/>
            <a:ext cx="3766698" cy="4674063"/>
            <a:chOff x="2559" y="705"/>
            <a:chExt cx="2667" cy="3105"/>
          </a:xfrm>
        </p:grpSpPr>
        <p:sp>
          <p:nvSpPr>
            <p:cNvPr id="17" name="Line 10"/>
            <p:cNvSpPr>
              <a:spLocks noChangeShapeType="1"/>
            </p:cNvSpPr>
            <p:nvPr/>
          </p:nvSpPr>
          <p:spPr bwMode="blackGray">
            <a:xfrm flipV="1">
              <a:off x="3005" y="705"/>
              <a:ext cx="2221" cy="2925"/>
            </a:xfrm>
            <a:prstGeom prst="line">
              <a:avLst/>
            </a:prstGeom>
            <a:noFill/>
            <a:ln w="50800">
              <a:solidFill>
                <a:srgbClr val="00CC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8" name="Rectangle 17"/>
            <p:cNvSpPr>
              <a:spLocks noChangeArrowheads="1"/>
            </p:cNvSpPr>
            <p:nvPr/>
          </p:nvSpPr>
          <p:spPr bwMode="blackGray">
            <a:xfrm flipH="1">
              <a:off x="2982" y="2632"/>
              <a:ext cx="1411" cy="418"/>
            </a:xfrm>
            <a:prstGeom prst="rect">
              <a:avLst/>
            </a:prstGeom>
            <a:solidFill>
              <a:srgbClr val="DBFFB8"/>
            </a:solidFill>
            <a:ln w="9525">
              <a:solidFill>
                <a:srgbClr val="DBFFB8"/>
              </a:solidFill>
              <a:miter lim="800000"/>
            </a:ln>
            <a:effectLst>
              <a:outerShdw dist="107763" dir="2700000" algn="ctr" rotWithShape="0">
                <a:srgbClr val="B2B2B2"/>
              </a:outerShdw>
            </a:effec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Integration</a:t>
              </a: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 name="Rectangle 18"/>
            <p:cNvSpPr>
              <a:spLocks noChangeArrowheads="1"/>
            </p:cNvSpPr>
            <p:nvPr/>
          </p:nvSpPr>
          <p:spPr bwMode="blackGray">
            <a:xfrm flipH="1">
              <a:off x="2559" y="3392"/>
              <a:ext cx="1411" cy="418"/>
            </a:xfrm>
            <a:prstGeom prst="rect">
              <a:avLst/>
            </a:prstGeom>
            <a:solidFill>
              <a:srgbClr val="DBFFB8"/>
            </a:solidFill>
            <a:ln w="9525">
              <a:solidFill>
                <a:srgbClr val="DBFFB8"/>
              </a:solidFill>
              <a:miter lim="800000"/>
            </a:ln>
            <a:effectLst>
              <a:outerShdw dist="107763" dir="2700000" algn="ctr" rotWithShape="0">
                <a:srgbClr val="B2B2B2"/>
              </a:outerShdw>
            </a:effec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Component</a:t>
              </a: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 name="Rectangle 19"/>
            <p:cNvSpPr>
              <a:spLocks noChangeArrowheads="1"/>
            </p:cNvSpPr>
            <p:nvPr/>
          </p:nvSpPr>
          <p:spPr bwMode="blackGray">
            <a:xfrm flipH="1">
              <a:off x="3814" y="1107"/>
              <a:ext cx="1411" cy="418"/>
            </a:xfrm>
            <a:prstGeom prst="rect">
              <a:avLst/>
            </a:prstGeom>
            <a:solidFill>
              <a:srgbClr val="DBFFB8"/>
            </a:solidFill>
            <a:ln w="9525">
              <a:solidFill>
                <a:srgbClr val="DBFFB8"/>
              </a:solidFill>
              <a:miter lim="800000"/>
            </a:ln>
            <a:effectLst>
              <a:outerShdw dist="107763" dir="2700000" algn="ctr" rotWithShape="0">
                <a:srgbClr val="B2B2B2"/>
              </a:outerShdw>
            </a:effec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Acceptance</a:t>
              </a: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 name="Rectangle 20"/>
            <p:cNvSpPr>
              <a:spLocks noChangeArrowheads="1"/>
            </p:cNvSpPr>
            <p:nvPr/>
          </p:nvSpPr>
          <p:spPr bwMode="blackGray">
            <a:xfrm flipH="1">
              <a:off x="3391" y="1867"/>
              <a:ext cx="1411" cy="418"/>
            </a:xfrm>
            <a:prstGeom prst="rect">
              <a:avLst/>
            </a:prstGeom>
            <a:solidFill>
              <a:srgbClr val="DBFFB8"/>
            </a:solidFill>
            <a:ln w="9525">
              <a:solidFill>
                <a:srgbClr val="DBFFB8"/>
              </a:solidFill>
              <a:miter lim="800000"/>
            </a:ln>
            <a:effectLst>
              <a:outerShdw dist="107763" dir="2700000" algn="ctr" rotWithShape="0">
                <a:srgbClr val="B2B2B2"/>
              </a:outerShdw>
            </a:effec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System</a:t>
              </a:r>
              <a:endParaRPr kumimoji="0" lang="en-GB" sz="24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Transition coverage</a:t>
            </a:r>
            <a:endParaRPr lang="en-US"/>
          </a:p>
        </p:txBody>
      </p:sp>
      <p:sp>
        <p:nvSpPr>
          <p:cNvPr id="11" name="Content Placeholder 10"/>
          <p:cNvSpPr>
            <a:spLocks noGrp="1"/>
          </p:cNvSpPr>
          <p:nvPr>
            <p:ph idx="1"/>
          </p:nvPr>
        </p:nvSpPr>
        <p:spPr>
          <a:xfrm>
            <a:off x="1752600" y="1752600"/>
            <a:ext cx="7086600" cy="4800600"/>
          </a:xfrm>
        </p:spPr>
        <p:txBody>
          <a:bodyPr/>
          <a:lstStyle/>
          <a:p>
            <a:r>
              <a:rPr lang="en-GB"/>
              <a:t>All transitions are exercised at least once</a:t>
            </a:r>
            <a:endParaRPr lang="en-US"/>
          </a:p>
          <a:p>
            <a:r>
              <a:rPr lang="en-US"/>
              <a:t>Good level of coverage without generating large numbers of tests </a:t>
            </a:r>
            <a:endParaRPr lang="en-US"/>
          </a:p>
          <a:p>
            <a:r>
              <a:rPr lang="en-US"/>
              <a:t>Generally the one recommended</a:t>
            </a:r>
            <a:endParaRPr lang="en-US"/>
          </a:p>
        </p:txBody>
      </p:sp>
      <p:sp>
        <p:nvSpPr>
          <p:cNvPr id="4" name="Oval 3"/>
          <p:cNvSpPr/>
          <p:nvPr/>
        </p:nvSpPr>
        <p:spPr>
          <a:xfrm>
            <a:off x="381000" y="3048000"/>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Start</a:t>
            </a:r>
            <a:endParaRPr lang="en-US" sz="2000" b="1">
              <a:solidFill>
                <a:prstClr val="white"/>
              </a:solidFill>
              <a:latin typeface="Calibri" panose="020F0502020204030204"/>
            </a:endParaRPr>
          </a:p>
        </p:txBody>
      </p:sp>
      <p:sp>
        <p:nvSpPr>
          <p:cNvPr id="5" name="Oval 4"/>
          <p:cNvSpPr/>
          <p:nvPr/>
        </p:nvSpPr>
        <p:spPr>
          <a:xfrm>
            <a:off x="1028700" y="43165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Wait for PIN</a:t>
            </a:r>
            <a:endParaRPr lang="en-US" sz="2000" b="1">
              <a:solidFill>
                <a:prstClr val="white"/>
              </a:solidFill>
              <a:latin typeface="Calibri" panose="020F0502020204030204"/>
            </a:endParaRPr>
          </a:p>
        </p:txBody>
      </p:sp>
      <p:sp>
        <p:nvSpPr>
          <p:cNvPr id="6" name="Oval 5"/>
          <p:cNvSpPr/>
          <p:nvPr/>
        </p:nvSpPr>
        <p:spPr>
          <a:xfrm>
            <a:off x="2895600" y="4352363"/>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1</a:t>
            </a:r>
            <a:r>
              <a:rPr lang="en-US" sz="2000" b="1" baseline="30000">
                <a:solidFill>
                  <a:prstClr val="white"/>
                </a:solidFill>
                <a:latin typeface="Calibri" panose="020F0502020204030204"/>
              </a:rPr>
              <a:t>st</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7" name="Oval 6"/>
          <p:cNvSpPr/>
          <p:nvPr/>
        </p:nvSpPr>
        <p:spPr>
          <a:xfrm>
            <a:off x="4724400" y="442408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2</a:t>
            </a:r>
            <a:r>
              <a:rPr lang="en-US" sz="2000" b="1" baseline="30000">
                <a:solidFill>
                  <a:prstClr val="white"/>
                </a:solidFill>
                <a:latin typeface="Calibri" panose="020F0502020204030204"/>
              </a:rPr>
              <a:t>nd</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8" name="Oval 7"/>
          <p:cNvSpPr/>
          <p:nvPr/>
        </p:nvSpPr>
        <p:spPr>
          <a:xfrm>
            <a:off x="6515100" y="44689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3</a:t>
            </a:r>
            <a:r>
              <a:rPr lang="en-US" sz="2000" b="1" baseline="30000">
                <a:solidFill>
                  <a:prstClr val="white"/>
                </a:solidFill>
                <a:latin typeface="Calibri" panose="020F0502020204030204"/>
              </a:rPr>
              <a:t>rd</a:t>
            </a:r>
            <a:r>
              <a:rPr lang="en-US" sz="2000" b="1">
                <a:solidFill>
                  <a:prstClr val="white"/>
                </a:solidFill>
                <a:latin typeface="Calibri" panose="020F0502020204030204"/>
              </a:rPr>
              <a:t> try</a:t>
            </a:r>
            <a:endParaRPr lang="en-US" sz="2000" b="1">
              <a:solidFill>
                <a:prstClr val="white"/>
              </a:solidFill>
              <a:latin typeface="Calibri" panose="020F0502020204030204"/>
            </a:endParaRPr>
          </a:p>
        </p:txBody>
      </p:sp>
      <p:sp>
        <p:nvSpPr>
          <p:cNvPr id="9" name="Oval 8"/>
          <p:cNvSpPr/>
          <p:nvPr/>
        </p:nvSpPr>
        <p:spPr>
          <a:xfrm>
            <a:off x="7734300" y="284853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eat card</a:t>
            </a:r>
            <a:endParaRPr lang="en-US" sz="2000" b="1">
              <a:solidFill>
                <a:prstClr val="white"/>
              </a:solidFill>
              <a:latin typeface="Calibri" panose="020F0502020204030204"/>
            </a:endParaRPr>
          </a:p>
        </p:txBody>
      </p:sp>
      <p:sp>
        <p:nvSpPr>
          <p:cNvPr id="10" name="Oval 9"/>
          <p:cNvSpPr/>
          <p:nvPr/>
        </p:nvSpPr>
        <p:spPr>
          <a:xfrm>
            <a:off x="5524500" y="5791200"/>
            <a:ext cx="1485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panose="020F0502020204030204"/>
              </a:rPr>
              <a:t>access to account</a:t>
            </a:r>
            <a:endParaRPr lang="en-US" sz="2000" b="1">
              <a:solidFill>
                <a:prstClr val="white"/>
              </a:solidFill>
              <a:latin typeface="Calibri" panose="020F0502020204030204"/>
            </a:endParaRPr>
          </a:p>
        </p:txBody>
      </p:sp>
      <p:cxnSp>
        <p:nvCxnSpPr>
          <p:cNvPr id="12" name="Curved Connector 11"/>
          <p:cNvCxnSpPr>
            <a:stCxn id="4" idx="4"/>
            <a:endCxn id="5" idx="0"/>
          </p:cNvCxnSpPr>
          <p:nvPr/>
        </p:nvCxnSpPr>
        <p:spPr>
          <a:xfrm rot="16200000" flipH="1">
            <a:off x="1032623" y="3767977"/>
            <a:ext cx="430305" cy="666750"/>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 y="3886200"/>
            <a:ext cx="1181100" cy="707886"/>
          </a:xfrm>
          <a:prstGeom prst="rect">
            <a:avLst/>
          </a:prstGeom>
          <a:noFill/>
        </p:spPr>
        <p:txBody>
          <a:bodyPr wrap="square" rtlCol="0">
            <a:spAutoFit/>
          </a:bodyPr>
          <a:lstStyle/>
          <a:p>
            <a:r>
              <a:rPr lang="en-US" sz="2000">
                <a:solidFill>
                  <a:prstClr val="black"/>
                </a:solidFill>
                <a:latin typeface="Calibri" panose="020F0502020204030204"/>
              </a:rPr>
              <a:t>card inserted</a:t>
            </a:r>
            <a:endParaRPr lang="en-US" sz="2000">
              <a:solidFill>
                <a:prstClr val="black"/>
              </a:solidFill>
              <a:latin typeface="Calibri" panose="020F0502020204030204"/>
            </a:endParaRPr>
          </a:p>
        </p:txBody>
      </p:sp>
      <p:sp>
        <p:nvSpPr>
          <p:cNvPr id="14" name="TextBox 13"/>
          <p:cNvSpPr txBox="1"/>
          <p:nvPr/>
        </p:nvSpPr>
        <p:spPr>
          <a:xfrm>
            <a:off x="1957214" y="4086725"/>
            <a:ext cx="1166986" cy="400110"/>
          </a:xfrm>
          <a:prstGeom prst="rect">
            <a:avLst/>
          </a:prstGeom>
          <a:noFill/>
        </p:spPr>
        <p:txBody>
          <a:bodyPr wrap="none" rtlCol="0">
            <a:spAutoFit/>
          </a:bodyPr>
          <a:lstStyle/>
          <a:p>
            <a:r>
              <a:rPr lang="en-US" sz="2000">
                <a:solidFill>
                  <a:prstClr val="black"/>
                </a:solidFill>
                <a:latin typeface="Calibri" panose="020F0502020204030204"/>
              </a:rPr>
              <a:t>enter PIN</a:t>
            </a:r>
            <a:endParaRPr lang="en-US" sz="2000">
              <a:solidFill>
                <a:prstClr val="black"/>
              </a:solidFill>
              <a:latin typeface="Calibri" panose="020F0502020204030204"/>
            </a:endParaRPr>
          </a:p>
        </p:txBody>
      </p:sp>
      <p:sp>
        <p:nvSpPr>
          <p:cNvPr id="29" name="Freeform 28"/>
          <p:cNvSpPr/>
          <p:nvPr/>
        </p:nvSpPr>
        <p:spPr>
          <a:xfrm>
            <a:off x="2111188" y="4684029"/>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0" name="Freeform 29"/>
          <p:cNvSpPr/>
          <p:nvPr/>
        </p:nvSpPr>
        <p:spPr>
          <a:xfrm>
            <a:off x="4000500" y="4715435"/>
            <a:ext cx="723900" cy="174809"/>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1" name="Freeform 30"/>
          <p:cNvSpPr/>
          <p:nvPr/>
        </p:nvSpPr>
        <p:spPr>
          <a:xfrm>
            <a:off x="5791200" y="4715435"/>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33" name="Curved Connector 32"/>
          <p:cNvCxnSpPr>
            <a:stCxn id="8" idx="7"/>
          </p:cNvCxnSpPr>
          <p:nvPr/>
        </p:nvCxnSpPr>
        <p:spPr>
          <a:xfrm rot="5400000" flipH="1" flipV="1">
            <a:off x="7364932" y="3874124"/>
            <a:ext cx="824576"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8" idx="5"/>
            <a:endCxn id="10" idx="7"/>
          </p:cNvCxnSpPr>
          <p:nvPr/>
        </p:nvCxnSpPr>
        <p:spPr>
          <a:xfrm rot="5400000">
            <a:off x="6784128" y="5273365"/>
            <a:ext cx="682731" cy="665396"/>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786014" y="4086725"/>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0" name="TextBox 39"/>
          <p:cNvSpPr txBox="1"/>
          <p:nvPr/>
        </p:nvSpPr>
        <p:spPr>
          <a:xfrm>
            <a:off x="5536804" y="4105835"/>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1" name="TextBox 40"/>
          <p:cNvSpPr txBox="1"/>
          <p:nvPr/>
        </p:nvSpPr>
        <p:spPr>
          <a:xfrm>
            <a:off x="7642412" y="4116450"/>
            <a:ext cx="1321196" cy="400110"/>
          </a:xfrm>
          <a:prstGeom prst="rect">
            <a:avLst/>
          </a:prstGeom>
          <a:noFill/>
        </p:spPr>
        <p:txBody>
          <a:bodyPr wrap="none" rtlCol="0">
            <a:spAutoFit/>
          </a:bodyPr>
          <a:lstStyle/>
          <a:p>
            <a:r>
              <a:rPr lang="en-US" sz="2000">
                <a:solidFill>
                  <a:prstClr val="black"/>
                </a:solidFill>
                <a:latin typeface="Calibri" panose="020F0502020204030204"/>
              </a:rPr>
              <a:t>PIN not OK</a:t>
            </a:r>
            <a:endParaRPr lang="en-US" sz="2000">
              <a:solidFill>
                <a:prstClr val="black"/>
              </a:solidFill>
              <a:latin typeface="Calibri" panose="020F0502020204030204"/>
            </a:endParaRPr>
          </a:p>
        </p:txBody>
      </p:sp>
      <p:sp>
        <p:nvSpPr>
          <p:cNvPr id="42" name="TextBox 41"/>
          <p:cNvSpPr txBox="1"/>
          <p:nvPr/>
        </p:nvSpPr>
        <p:spPr>
          <a:xfrm>
            <a:off x="7125493" y="5562600"/>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cxnSp>
        <p:nvCxnSpPr>
          <p:cNvPr id="44" name="Curved Connector 43"/>
          <p:cNvCxnSpPr>
            <a:stCxn id="6" idx="4"/>
            <a:endCxn id="10" idx="2"/>
          </p:cNvCxnSpPr>
          <p:nvPr/>
        </p:nvCxnSpPr>
        <p:spPr>
          <a:xfrm rot="16200000" flipH="1">
            <a:off x="3966321" y="4766421"/>
            <a:ext cx="1039908" cy="20764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4"/>
            <a:endCxn id="10" idx="1"/>
          </p:cNvCxnSpPr>
          <p:nvPr/>
        </p:nvCxnSpPr>
        <p:spPr>
          <a:xfrm rot="16200000" flipH="1">
            <a:off x="5213967" y="5419291"/>
            <a:ext cx="591020" cy="465255"/>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804" y="5362545"/>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sp>
        <p:nvSpPr>
          <p:cNvPr id="48" name="TextBox 47"/>
          <p:cNvSpPr txBox="1"/>
          <p:nvPr/>
        </p:nvSpPr>
        <p:spPr>
          <a:xfrm>
            <a:off x="3139457" y="6047215"/>
            <a:ext cx="907621" cy="400110"/>
          </a:xfrm>
          <a:prstGeom prst="rect">
            <a:avLst/>
          </a:prstGeom>
          <a:noFill/>
        </p:spPr>
        <p:txBody>
          <a:bodyPr wrap="none" rtlCol="0">
            <a:spAutoFit/>
          </a:bodyPr>
          <a:lstStyle/>
          <a:p>
            <a:r>
              <a:rPr lang="en-US" sz="2000">
                <a:solidFill>
                  <a:prstClr val="black"/>
                </a:solidFill>
                <a:latin typeface="Calibri" panose="020F0502020204030204"/>
              </a:rPr>
              <a:t>PIN OK</a:t>
            </a:r>
            <a:endParaRPr lang="en-US" sz="2000">
              <a:solidFill>
                <a:prstClr val="black"/>
              </a:solidFill>
              <a:latin typeface="Calibri" panose="020F0502020204030204"/>
            </a:endParaRPr>
          </a:p>
        </p:txBody>
      </p:sp>
      <p:sp>
        <p:nvSpPr>
          <p:cNvPr id="26" name="Freeform 25"/>
          <p:cNvSpPr/>
          <p:nvPr/>
        </p:nvSpPr>
        <p:spPr>
          <a:xfrm>
            <a:off x="876300" y="2990850"/>
            <a:ext cx="6191250" cy="3819525"/>
          </a:xfrm>
          <a:custGeom>
            <a:avLst/>
            <a:gdLst>
              <a:gd name="connsiteX0" fmla="*/ 0 w 6191250"/>
              <a:gd name="connsiteY0" fmla="*/ 0 h 3819525"/>
              <a:gd name="connsiteX1" fmla="*/ 28575 w 6191250"/>
              <a:gd name="connsiteY1" fmla="*/ 47625 h 3819525"/>
              <a:gd name="connsiteX2" fmla="*/ 57150 w 6191250"/>
              <a:gd name="connsiteY2" fmla="*/ 76200 h 3819525"/>
              <a:gd name="connsiteX3" fmla="*/ 76200 w 6191250"/>
              <a:gd name="connsiteY3" fmla="*/ 133350 h 3819525"/>
              <a:gd name="connsiteX4" fmla="*/ 114300 w 6191250"/>
              <a:gd name="connsiteY4" fmla="*/ 200025 h 3819525"/>
              <a:gd name="connsiteX5" fmla="*/ 142875 w 6191250"/>
              <a:gd name="connsiteY5" fmla="*/ 257175 h 3819525"/>
              <a:gd name="connsiteX6" fmla="*/ 171450 w 6191250"/>
              <a:gd name="connsiteY6" fmla="*/ 333375 h 3819525"/>
              <a:gd name="connsiteX7" fmla="*/ 180975 w 6191250"/>
              <a:gd name="connsiteY7" fmla="*/ 361950 h 3819525"/>
              <a:gd name="connsiteX8" fmla="*/ 209550 w 6191250"/>
              <a:gd name="connsiteY8" fmla="*/ 400050 h 3819525"/>
              <a:gd name="connsiteX9" fmla="*/ 228600 w 6191250"/>
              <a:gd name="connsiteY9" fmla="*/ 476250 h 3819525"/>
              <a:gd name="connsiteX10" fmla="*/ 247650 w 6191250"/>
              <a:gd name="connsiteY10" fmla="*/ 504825 h 3819525"/>
              <a:gd name="connsiteX11" fmla="*/ 257175 w 6191250"/>
              <a:gd name="connsiteY11" fmla="*/ 533400 h 3819525"/>
              <a:gd name="connsiteX12" fmla="*/ 285750 w 6191250"/>
              <a:gd name="connsiteY12" fmla="*/ 571500 h 3819525"/>
              <a:gd name="connsiteX13" fmla="*/ 304800 w 6191250"/>
              <a:gd name="connsiteY13" fmla="*/ 619125 h 3819525"/>
              <a:gd name="connsiteX14" fmla="*/ 342900 w 6191250"/>
              <a:gd name="connsiteY14" fmla="*/ 676275 h 3819525"/>
              <a:gd name="connsiteX15" fmla="*/ 361950 w 6191250"/>
              <a:gd name="connsiteY15" fmla="*/ 733425 h 3819525"/>
              <a:gd name="connsiteX16" fmla="*/ 400050 w 6191250"/>
              <a:gd name="connsiteY16" fmla="*/ 800100 h 3819525"/>
              <a:gd name="connsiteX17" fmla="*/ 428625 w 6191250"/>
              <a:gd name="connsiteY17" fmla="*/ 876300 h 3819525"/>
              <a:gd name="connsiteX18" fmla="*/ 466725 w 6191250"/>
              <a:gd name="connsiteY18" fmla="*/ 933450 h 3819525"/>
              <a:gd name="connsiteX19" fmla="*/ 476250 w 6191250"/>
              <a:gd name="connsiteY19" fmla="*/ 962025 h 3819525"/>
              <a:gd name="connsiteX20" fmla="*/ 504825 w 6191250"/>
              <a:gd name="connsiteY20" fmla="*/ 1028700 h 3819525"/>
              <a:gd name="connsiteX21" fmla="*/ 523875 w 6191250"/>
              <a:gd name="connsiteY21" fmla="*/ 1057275 h 3819525"/>
              <a:gd name="connsiteX22" fmla="*/ 542925 w 6191250"/>
              <a:gd name="connsiteY22" fmla="*/ 1114425 h 3819525"/>
              <a:gd name="connsiteX23" fmla="*/ 552450 w 6191250"/>
              <a:gd name="connsiteY23" fmla="*/ 1143000 h 3819525"/>
              <a:gd name="connsiteX24" fmla="*/ 581025 w 6191250"/>
              <a:gd name="connsiteY24" fmla="*/ 1190625 h 3819525"/>
              <a:gd name="connsiteX25" fmla="*/ 590550 w 6191250"/>
              <a:gd name="connsiteY25" fmla="*/ 1219200 h 3819525"/>
              <a:gd name="connsiteX26" fmla="*/ 628650 w 6191250"/>
              <a:gd name="connsiteY26" fmla="*/ 1276350 h 3819525"/>
              <a:gd name="connsiteX27" fmla="*/ 657225 w 6191250"/>
              <a:gd name="connsiteY27" fmla="*/ 1371600 h 3819525"/>
              <a:gd name="connsiteX28" fmla="*/ 695325 w 6191250"/>
              <a:gd name="connsiteY28" fmla="*/ 1428750 h 3819525"/>
              <a:gd name="connsiteX29" fmla="*/ 714375 w 6191250"/>
              <a:gd name="connsiteY29" fmla="*/ 1457325 h 3819525"/>
              <a:gd name="connsiteX30" fmla="*/ 733425 w 6191250"/>
              <a:gd name="connsiteY30" fmla="*/ 1485900 h 3819525"/>
              <a:gd name="connsiteX31" fmla="*/ 771525 w 6191250"/>
              <a:gd name="connsiteY31" fmla="*/ 1514475 h 3819525"/>
              <a:gd name="connsiteX32" fmla="*/ 809625 w 6191250"/>
              <a:gd name="connsiteY32" fmla="*/ 1552575 h 3819525"/>
              <a:gd name="connsiteX33" fmla="*/ 866775 w 6191250"/>
              <a:gd name="connsiteY33" fmla="*/ 1590675 h 3819525"/>
              <a:gd name="connsiteX34" fmla="*/ 923925 w 6191250"/>
              <a:gd name="connsiteY34" fmla="*/ 1619250 h 3819525"/>
              <a:gd name="connsiteX35" fmla="*/ 971550 w 6191250"/>
              <a:gd name="connsiteY35" fmla="*/ 1628775 h 3819525"/>
              <a:gd name="connsiteX36" fmla="*/ 1000125 w 6191250"/>
              <a:gd name="connsiteY36" fmla="*/ 1647825 h 3819525"/>
              <a:gd name="connsiteX37" fmla="*/ 1066800 w 6191250"/>
              <a:gd name="connsiteY37" fmla="*/ 1666875 h 3819525"/>
              <a:gd name="connsiteX38" fmla="*/ 1171575 w 6191250"/>
              <a:gd name="connsiteY38" fmla="*/ 1685925 h 3819525"/>
              <a:gd name="connsiteX39" fmla="*/ 1495425 w 6191250"/>
              <a:gd name="connsiteY39" fmla="*/ 1676400 h 3819525"/>
              <a:gd name="connsiteX40" fmla="*/ 1552575 w 6191250"/>
              <a:gd name="connsiteY40" fmla="*/ 1666875 h 3819525"/>
              <a:gd name="connsiteX41" fmla="*/ 2486025 w 6191250"/>
              <a:gd name="connsiteY41" fmla="*/ 1676400 h 3819525"/>
              <a:gd name="connsiteX42" fmla="*/ 2657475 w 6191250"/>
              <a:gd name="connsiteY42" fmla="*/ 1695450 h 3819525"/>
              <a:gd name="connsiteX43" fmla="*/ 2714625 w 6191250"/>
              <a:gd name="connsiteY43" fmla="*/ 1704975 h 3819525"/>
              <a:gd name="connsiteX44" fmla="*/ 2800350 w 6191250"/>
              <a:gd name="connsiteY44" fmla="*/ 1714500 h 3819525"/>
              <a:gd name="connsiteX45" fmla="*/ 2905125 w 6191250"/>
              <a:gd name="connsiteY45" fmla="*/ 1733550 h 3819525"/>
              <a:gd name="connsiteX46" fmla="*/ 3000375 w 6191250"/>
              <a:gd name="connsiteY46" fmla="*/ 1743075 h 3819525"/>
              <a:gd name="connsiteX47" fmla="*/ 3038475 w 6191250"/>
              <a:gd name="connsiteY47" fmla="*/ 1752600 h 3819525"/>
              <a:gd name="connsiteX48" fmla="*/ 3095625 w 6191250"/>
              <a:gd name="connsiteY48" fmla="*/ 1762125 h 3819525"/>
              <a:gd name="connsiteX49" fmla="*/ 3124200 w 6191250"/>
              <a:gd name="connsiteY49" fmla="*/ 1771650 h 3819525"/>
              <a:gd name="connsiteX50" fmla="*/ 3162300 w 6191250"/>
              <a:gd name="connsiteY50" fmla="*/ 1781175 h 3819525"/>
              <a:gd name="connsiteX51" fmla="*/ 3295650 w 6191250"/>
              <a:gd name="connsiteY51" fmla="*/ 1800225 h 3819525"/>
              <a:gd name="connsiteX52" fmla="*/ 3381375 w 6191250"/>
              <a:gd name="connsiteY52" fmla="*/ 1828800 h 3819525"/>
              <a:gd name="connsiteX53" fmla="*/ 3629025 w 6191250"/>
              <a:gd name="connsiteY53" fmla="*/ 1857375 h 3819525"/>
              <a:gd name="connsiteX54" fmla="*/ 3705225 w 6191250"/>
              <a:gd name="connsiteY54" fmla="*/ 1866900 h 3819525"/>
              <a:gd name="connsiteX55" fmla="*/ 3743325 w 6191250"/>
              <a:gd name="connsiteY55" fmla="*/ 1876425 h 3819525"/>
              <a:gd name="connsiteX56" fmla="*/ 3981450 w 6191250"/>
              <a:gd name="connsiteY56" fmla="*/ 1895475 h 3819525"/>
              <a:gd name="connsiteX57" fmla="*/ 4152900 w 6191250"/>
              <a:gd name="connsiteY57" fmla="*/ 1914525 h 3819525"/>
              <a:gd name="connsiteX58" fmla="*/ 4381500 w 6191250"/>
              <a:gd name="connsiteY58" fmla="*/ 1905000 h 3819525"/>
              <a:gd name="connsiteX59" fmla="*/ 4724400 w 6191250"/>
              <a:gd name="connsiteY59" fmla="*/ 1914525 h 3819525"/>
              <a:gd name="connsiteX60" fmla="*/ 4924425 w 6191250"/>
              <a:gd name="connsiteY60" fmla="*/ 1933575 h 3819525"/>
              <a:gd name="connsiteX61" fmla="*/ 5172075 w 6191250"/>
              <a:gd name="connsiteY61" fmla="*/ 1952625 h 3819525"/>
              <a:gd name="connsiteX62" fmla="*/ 5229225 w 6191250"/>
              <a:gd name="connsiteY62" fmla="*/ 1962150 h 3819525"/>
              <a:gd name="connsiteX63" fmla="*/ 5362575 w 6191250"/>
              <a:gd name="connsiteY63" fmla="*/ 1971675 h 3819525"/>
              <a:gd name="connsiteX64" fmla="*/ 5638800 w 6191250"/>
              <a:gd name="connsiteY64" fmla="*/ 1990725 h 3819525"/>
              <a:gd name="connsiteX65" fmla="*/ 5781675 w 6191250"/>
              <a:gd name="connsiteY65" fmla="*/ 2028825 h 3819525"/>
              <a:gd name="connsiteX66" fmla="*/ 5867400 w 6191250"/>
              <a:gd name="connsiteY66" fmla="*/ 2057400 h 3819525"/>
              <a:gd name="connsiteX67" fmla="*/ 5934075 w 6191250"/>
              <a:gd name="connsiteY67" fmla="*/ 2066925 h 3819525"/>
              <a:gd name="connsiteX68" fmla="*/ 6010275 w 6191250"/>
              <a:gd name="connsiteY68" fmla="*/ 2095500 h 3819525"/>
              <a:gd name="connsiteX69" fmla="*/ 6076950 w 6191250"/>
              <a:gd name="connsiteY69" fmla="*/ 2124075 h 3819525"/>
              <a:gd name="connsiteX70" fmla="*/ 6134100 w 6191250"/>
              <a:gd name="connsiteY70" fmla="*/ 2162175 h 3819525"/>
              <a:gd name="connsiteX71" fmla="*/ 6162675 w 6191250"/>
              <a:gd name="connsiteY71" fmla="*/ 2181225 h 3819525"/>
              <a:gd name="connsiteX72" fmla="*/ 6191250 w 6191250"/>
              <a:gd name="connsiteY72" fmla="*/ 2257425 h 3819525"/>
              <a:gd name="connsiteX73" fmla="*/ 6172200 w 6191250"/>
              <a:gd name="connsiteY73" fmla="*/ 2466975 h 3819525"/>
              <a:gd name="connsiteX74" fmla="*/ 6153150 w 6191250"/>
              <a:gd name="connsiteY74" fmla="*/ 2552700 h 3819525"/>
              <a:gd name="connsiteX75" fmla="*/ 6143625 w 6191250"/>
              <a:gd name="connsiteY75" fmla="*/ 2619375 h 3819525"/>
              <a:gd name="connsiteX76" fmla="*/ 6124575 w 6191250"/>
              <a:gd name="connsiteY76" fmla="*/ 2705100 h 3819525"/>
              <a:gd name="connsiteX77" fmla="*/ 6115050 w 6191250"/>
              <a:gd name="connsiteY77" fmla="*/ 2762250 h 3819525"/>
              <a:gd name="connsiteX78" fmla="*/ 6105525 w 6191250"/>
              <a:gd name="connsiteY78" fmla="*/ 2809875 h 3819525"/>
              <a:gd name="connsiteX79" fmla="*/ 6096000 w 6191250"/>
              <a:gd name="connsiteY79" fmla="*/ 2914650 h 3819525"/>
              <a:gd name="connsiteX80" fmla="*/ 6086475 w 6191250"/>
              <a:gd name="connsiteY80" fmla="*/ 2962275 h 3819525"/>
              <a:gd name="connsiteX81" fmla="*/ 6067425 w 6191250"/>
              <a:gd name="connsiteY81" fmla="*/ 3143250 h 3819525"/>
              <a:gd name="connsiteX82" fmla="*/ 6076950 w 6191250"/>
              <a:gd name="connsiteY82" fmla="*/ 3619500 h 3819525"/>
              <a:gd name="connsiteX83" fmla="*/ 6067425 w 6191250"/>
              <a:gd name="connsiteY83" fmla="*/ 3676650 h 3819525"/>
              <a:gd name="connsiteX84" fmla="*/ 6057900 w 6191250"/>
              <a:gd name="connsiteY84" fmla="*/ 3819525 h 381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191250" h="3819525">
                <a:moveTo>
                  <a:pt x="0" y="0"/>
                </a:moveTo>
                <a:cubicBezTo>
                  <a:pt x="9525" y="15875"/>
                  <a:pt x="17467" y="32814"/>
                  <a:pt x="28575" y="47625"/>
                </a:cubicBezTo>
                <a:cubicBezTo>
                  <a:pt x="36657" y="58401"/>
                  <a:pt x="50608" y="64425"/>
                  <a:pt x="57150" y="76200"/>
                </a:cubicBezTo>
                <a:cubicBezTo>
                  <a:pt x="66902" y="93753"/>
                  <a:pt x="65061" y="116642"/>
                  <a:pt x="76200" y="133350"/>
                </a:cubicBezTo>
                <a:cubicBezTo>
                  <a:pt x="95332" y="162048"/>
                  <a:pt x="99798" y="166188"/>
                  <a:pt x="114300" y="200025"/>
                </a:cubicBezTo>
                <a:cubicBezTo>
                  <a:pt x="137961" y="255234"/>
                  <a:pt x="106266" y="202261"/>
                  <a:pt x="142875" y="257175"/>
                </a:cubicBezTo>
                <a:cubicBezTo>
                  <a:pt x="160436" y="327419"/>
                  <a:pt x="141565" y="263643"/>
                  <a:pt x="171450" y="333375"/>
                </a:cubicBezTo>
                <a:cubicBezTo>
                  <a:pt x="175405" y="342603"/>
                  <a:pt x="175994" y="353233"/>
                  <a:pt x="180975" y="361950"/>
                </a:cubicBezTo>
                <a:cubicBezTo>
                  <a:pt x="188851" y="375733"/>
                  <a:pt x="200025" y="387350"/>
                  <a:pt x="209550" y="400050"/>
                </a:cubicBezTo>
                <a:cubicBezTo>
                  <a:pt x="213173" y="418164"/>
                  <a:pt x="218837" y="456724"/>
                  <a:pt x="228600" y="476250"/>
                </a:cubicBezTo>
                <a:cubicBezTo>
                  <a:pt x="233720" y="486489"/>
                  <a:pt x="242530" y="494586"/>
                  <a:pt x="247650" y="504825"/>
                </a:cubicBezTo>
                <a:cubicBezTo>
                  <a:pt x="252140" y="513805"/>
                  <a:pt x="252194" y="524683"/>
                  <a:pt x="257175" y="533400"/>
                </a:cubicBezTo>
                <a:cubicBezTo>
                  <a:pt x="265051" y="547183"/>
                  <a:pt x="278040" y="557623"/>
                  <a:pt x="285750" y="571500"/>
                </a:cubicBezTo>
                <a:cubicBezTo>
                  <a:pt x="294053" y="586446"/>
                  <a:pt x="296613" y="604115"/>
                  <a:pt x="304800" y="619125"/>
                </a:cubicBezTo>
                <a:cubicBezTo>
                  <a:pt x="315763" y="639225"/>
                  <a:pt x="335660" y="654555"/>
                  <a:pt x="342900" y="676275"/>
                </a:cubicBezTo>
                <a:cubicBezTo>
                  <a:pt x="349250" y="695325"/>
                  <a:pt x="350811" y="716717"/>
                  <a:pt x="361950" y="733425"/>
                </a:cubicBezTo>
                <a:cubicBezTo>
                  <a:pt x="381082" y="762123"/>
                  <a:pt x="385548" y="766263"/>
                  <a:pt x="400050" y="800100"/>
                </a:cubicBezTo>
                <a:cubicBezTo>
                  <a:pt x="417056" y="839781"/>
                  <a:pt x="402314" y="828063"/>
                  <a:pt x="428625" y="876300"/>
                </a:cubicBezTo>
                <a:cubicBezTo>
                  <a:pt x="439588" y="896400"/>
                  <a:pt x="459485" y="911730"/>
                  <a:pt x="466725" y="933450"/>
                </a:cubicBezTo>
                <a:cubicBezTo>
                  <a:pt x="469900" y="942975"/>
                  <a:pt x="472521" y="952703"/>
                  <a:pt x="476250" y="962025"/>
                </a:cubicBezTo>
                <a:cubicBezTo>
                  <a:pt x="485230" y="984476"/>
                  <a:pt x="494011" y="1007073"/>
                  <a:pt x="504825" y="1028700"/>
                </a:cubicBezTo>
                <a:cubicBezTo>
                  <a:pt x="509945" y="1038939"/>
                  <a:pt x="519226" y="1046814"/>
                  <a:pt x="523875" y="1057275"/>
                </a:cubicBezTo>
                <a:cubicBezTo>
                  <a:pt x="532030" y="1075625"/>
                  <a:pt x="536575" y="1095375"/>
                  <a:pt x="542925" y="1114425"/>
                </a:cubicBezTo>
                <a:cubicBezTo>
                  <a:pt x="546100" y="1123950"/>
                  <a:pt x="547284" y="1134391"/>
                  <a:pt x="552450" y="1143000"/>
                </a:cubicBezTo>
                <a:cubicBezTo>
                  <a:pt x="561975" y="1158875"/>
                  <a:pt x="572746" y="1174066"/>
                  <a:pt x="581025" y="1190625"/>
                </a:cubicBezTo>
                <a:cubicBezTo>
                  <a:pt x="585515" y="1199605"/>
                  <a:pt x="585674" y="1210423"/>
                  <a:pt x="590550" y="1219200"/>
                </a:cubicBezTo>
                <a:cubicBezTo>
                  <a:pt x="601669" y="1239214"/>
                  <a:pt x="628650" y="1276350"/>
                  <a:pt x="628650" y="1276350"/>
                </a:cubicBezTo>
                <a:cubicBezTo>
                  <a:pt x="636532" y="1315761"/>
                  <a:pt x="637439" y="1335325"/>
                  <a:pt x="657225" y="1371600"/>
                </a:cubicBezTo>
                <a:cubicBezTo>
                  <a:pt x="668188" y="1391700"/>
                  <a:pt x="682625" y="1409700"/>
                  <a:pt x="695325" y="1428750"/>
                </a:cubicBezTo>
                <a:lnTo>
                  <a:pt x="714375" y="1457325"/>
                </a:lnTo>
                <a:cubicBezTo>
                  <a:pt x="720725" y="1466850"/>
                  <a:pt x="724267" y="1479031"/>
                  <a:pt x="733425" y="1485900"/>
                </a:cubicBezTo>
                <a:cubicBezTo>
                  <a:pt x="746125" y="1495425"/>
                  <a:pt x="759578" y="1504021"/>
                  <a:pt x="771525" y="1514475"/>
                </a:cubicBezTo>
                <a:cubicBezTo>
                  <a:pt x="785042" y="1526302"/>
                  <a:pt x="795600" y="1541355"/>
                  <a:pt x="809625" y="1552575"/>
                </a:cubicBezTo>
                <a:cubicBezTo>
                  <a:pt x="827503" y="1566878"/>
                  <a:pt x="847725" y="1577975"/>
                  <a:pt x="866775" y="1590675"/>
                </a:cubicBezTo>
                <a:cubicBezTo>
                  <a:pt x="894711" y="1609299"/>
                  <a:pt x="892377" y="1611363"/>
                  <a:pt x="923925" y="1619250"/>
                </a:cubicBezTo>
                <a:cubicBezTo>
                  <a:pt x="939631" y="1623177"/>
                  <a:pt x="955675" y="1625600"/>
                  <a:pt x="971550" y="1628775"/>
                </a:cubicBezTo>
                <a:cubicBezTo>
                  <a:pt x="981075" y="1635125"/>
                  <a:pt x="989886" y="1642705"/>
                  <a:pt x="1000125" y="1647825"/>
                </a:cubicBezTo>
                <a:cubicBezTo>
                  <a:pt x="1015350" y="1655438"/>
                  <a:pt x="1052558" y="1662806"/>
                  <a:pt x="1066800" y="1666875"/>
                </a:cubicBezTo>
                <a:cubicBezTo>
                  <a:pt x="1135321" y="1686452"/>
                  <a:pt x="1045482" y="1670163"/>
                  <a:pt x="1171575" y="1685925"/>
                </a:cubicBezTo>
                <a:cubicBezTo>
                  <a:pt x="1279525" y="1682750"/>
                  <a:pt x="1387563" y="1681793"/>
                  <a:pt x="1495425" y="1676400"/>
                </a:cubicBezTo>
                <a:cubicBezTo>
                  <a:pt x="1514714" y="1675436"/>
                  <a:pt x="1533262" y="1666875"/>
                  <a:pt x="1552575" y="1666875"/>
                </a:cubicBezTo>
                <a:cubicBezTo>
                  <a:pt x="1863741" y="1666875"/>
                  <a:pt x="2174875" y="1673225"/>
                  <a:pt x="2486025" y="1676400"/>
                </a:cubicBezTo>
                <a:cubicBezTo>
                  <a:pt x="2614617" y="1697832"/>
                  <a:pt x="2457156" y="1673192"/>
                  <a:pt x="2657475" y="1695450"/>
                </a:cubicBezTo>
                <a:cubicBezTo>
                  <a:pt x="2676670" y="1697583"/>
                  <a:pt x="2695482" y="1702423"/>
                  <a:pt x="2714625" y="1704975"/>
                </a:cubicBezTo>
                <a:cubicBezTo>
                  <a:pt x="2743124" y="1708775"/>
                  <a:pt x="2771888" y="1710434"/>
                  <a:pt x="2800350" y="1714500"/>
                </a:cubicBezTo>
                <a:cubicBezTo>
                  <a:pt x="2936895" y="1734006"/>
                  <a:pt x="2748523" y="1713975"/>
                  <a:pt x="2905125" y="1733550"/>
                </a:cubicBezTo>
                <a:cubicBezTo>
                  <a:pt x="2936787" y="1737508"/>
                  <a:pt x="2968625" y="1739900"/>
                  <a:pt x="3000375" y="1743075"/>
                </a:cubicBezTo>
                <a:cubicBezTo>
                  <a:pt x="3013075" y="1746250"/>
                  <a:pt x="3025638" y="1750033"/>
                  <a:pt x="3038475" y="1752600"/>
                </a:cubicBezTo>
                <a:cubicBezTo>
                  <a:pt x="3057413" y="1756388"/>
                  <a:pt x="3076772" y="1757935"/>
                  <a:pt x="3095625" y="1762125"/>
                </a:cubicBezTo>
                <a:cubicBezTo>
                  <a:pt x="3105426" y="1764303"/>
                  <a:pt x="3114546" y="1768892"/>
                  <a:pt x="3124200" y="1771650"/>
                </a:cubicBezTo>
                <a:cubicBezTo>
                  <a:pt x="3136787" y="1775246"/>
                  <a:pt x="3149463" y="1778608"/>
                  <a:pt x="3162300" y="1781175"/>
                </a:cubicBezTo>
                <a:cubicBezTo>
                  <a:pt x="3208077" y="1790330"/>
                  <a:pt x="3248826" y="1794372"/>
                  <a:pt x="3295650" y="1800225"/>
                </a:cubicBezTo>
                <a:cubicBezTo>
                  <a:pt x="3324225" y="1809750"/>
                  <a:pt x="3351557" y="1824540"/>
                  <a:pt x="3381375" y="1828800"/>
                </a:cubicBezTo>
                <a:cubicBezTo>
                  <a:pt x="3625213" y="1863634"/>
                  <a:pt x="3408128" y="1835285"/>
                  <a:pt x="3629025" y="1857375"/>
                </a:cubicBezTo>
                <a:cubicBezTo>
                  <a:pt x="3654496" y="1859922"/>
                  <a:pt x="3679976" y="1862692"/>
                  <a:pt x="3705225" y="1866900"/>
                </a:cubicBezTo>
                <a:cubicBezTo>
                  <a:pt x="3718138" y="1869052"/>
                  <a:pt x="3730386" y="1874434"/>
                  <a:pt x="3743325" y="1876425"/>
                </a:cubicBezTo>
                <a:cubicBezTo>
                  <a:pt x="3815866" y="1887585"/>
                  <a:pt x="3913254" y="1891213"/>
                  <a:pt x="3981450" y="1895475"/>
                </a:cubicBezTo>
                <a:cubicBezTo>
                  <a:pt x="4048615" y="1908908"/>
                  <a:pt x="4066767" y="1914525"/>
                  <a:pt x="4152900" y="1914525"/>
                </a:cubicBezTo>
                <a:cubicBezTo>
                  <a:pt x="4229166" y="1914525"/>
                  <a:pt x="4305300" y="1908175"/>
                  <a:pt x="4381500" y="1905000"/>
                </a:cubicBezTo>
                <a:cubicBezTo>
                  <a:pt x="4495800" y="1908175"/>
                  <a:pt x="4610214" y="1908515"/>
                  <a:pt x="4724400" y="1914525"/>
                </a:cubicBezTo>
                <a:cubicBezTo>
                  <a:pt x="4791284" y="1918045"/>
                  <a:pt x="4857597" y="1929120"/>
                  <a:pt x="4924425" y="1933575"/>
                </a:cubicBezTo>
                <a:cubicBezTo>
                  <a:pt x="4993567" y="1938184"/>
                  <a:pt x="5099648" y="1944104"/>
                  <a:pt x="5172075" y="1952625"/>
                </a:cubicBezTo>
                <a:cubicBezTo>
                  <a:pt x="5191255" y="1954882"/>
                  <a:pt x="5210008" y="1960228"/>
                  <a:pt x="5229225" y="1962150"/>
                </a:cubicBezTo>
                <a:cubicBezTo>
                  <a:pt x="5273567" y="1966584"/>
                  <a:pt x="5318143" y="1968257"/>
                  <a:pt x="5362575" y="1971675"/>
                </a:cubicBezTo>
                <a:cubicBezTo>
                  <a:pt x="5590321" y="1989194"/>
                  <a:pt x="5354472" y="1974000"/>
                  <a:pt x="5638800" y="1990725"/>
                </a:cubicBezTo>
                <a:cubicBezTo>
                  <a:pt x="5725661" y="2005202"/>
                  <a:pt x="5677628" y="1994143"/>
                  <a:pt x="5781675" y="2028825"/>
                </a:cubicBezTo>
                <a:cubicBezTo>
                  <a:pt x="5810250" y="2038350"/>
                  <a:pt x="5837582" y="2053140"/>
                  <a:pt x="5867400" y="2057400"/>
                </a:cubicBezTo>
                <a:lnTo>
                  <a:pt x="5934075" y="2066925"/>
                </a:lnTo>
                <a:cubicBezTo>
                  <a:pt x="5958806" y="2075169"/>
                  <a:pt x="5987496" y="2084111"/>
                  <a:pt x="6010275" y="2095500"/>
                </a:cubicBezTo>
                <a:cubicBezTo>
                  <a:pt x="6076054" y="2128389"/>
                  <a:pt x="5997656" y="2104251"/>
                  <a:pt x="6076950" y="2124075"/>
                </a:cubicBezTo>
                <a:lnTo>
                  <a:pt x="6134100" y="2162175"/>
                </a:lnTo>
                <a:lnTo>
                  <a:pt x="6162675" y="2181225"/>
                </a:lnTo>
                <a:cubicBezTo>
                  <a:pt x="6173513" y="2202901"/>
                  <a:pt x="6191250" y="2231487"/>
                  <a:pt x="6191250" y="2257425"/>
                </a:cubicBezTo>
                <a:cubicBezTo>
                  <a:pt x="6191250" y="2411507"/>
                  <a:pt x="6189192" y="2373519"/>
                  <a:pt x="6172200" y="2466975"/>
                </a:cubicBezTo>
                <a:cubicBezTo>
                  <a:pt x="6158789" y="2540734"/>
                  <a:pt x="6169944" y="2502317"/>
                  <a:pt x="6153150" y="2552700"/>
                </a:cubicBezTo>
                <a:cubicBezTo>
                  <a:pt x="6149975" y="2574925"/>
                  <a:pt x="6147316" y="2597230"/>
                  <a:pt x="6143625" y="2619375"/>
                </a:cubicBezTo>
                <a:cubicBezTo>
                  <a:pt x="6126990" y="2719187"/>
                  <a:pt x="6141700" y="2619475"/>
                  <a:pt x="6124575" y="2705100"/>
                </a:cubicBezTo>
                <a:cubicBezTo>
                  <a:pt x="6120787" y="2724038"/>
                  <a:pt x="6118505" y="2743249"/>
                  <a:pt x="6115050" y="2762250"/>
                </a:cubicBezTo>
                <a:cubicBezTo>
                  <a:pt x="6112154" y="2778178"/>
                  <a:pt x="6108700" y="2794000"/>
                  <a:pt x="6105525" y="2809875"/>
                </a:cubicBezTo>
                <a:cubicBezTo>
                  <a:pt x="6102350" y="2844800"/>
                  <a:pt x="6100350" y="2879852"/>
                  <a:pt x="6096000" y="2914650"/>
                </a:cubicBezTo>
                <a:cubicBezTo>
                  <a:pt x="6093992" y="2930714"/>
                  <a:pt x="6088483" y="2946211"/>
                  <a:pt x="6086475" y="2962275"/>
                </a:cubicBezTo>
                <a:cubicBezTo>
                  <a:pt x="6078951" y="3022465"/>
                  <a:pt x="6067425" y="3143250"/>
                  <a:pt x="6067425" y="3143250"/>
                </a:cubicBezTo>
                <a:cubicBezTo>
                  <a:pt x="6070600" y="3302000"/>
                  <a:pt x="6076950" y="3460718"/>
                  <a:pt x="6076950" y="3619500"/>
                </a:cubicBezTo>
                <a:cubicBezTo>
                  <a:pt x="6076950" y="3638813"/>
                  <a:pt x="6070156" y="3657531"/>
                  <a:pt x="6067425" y="3676650"/>
                </a:cubicBezTo>
                <a:cubicBezTo>
                  <a:pt x="6055143" y="3762622"/>
                  <a:pt x="6057900" y="3737916"/>
                  <a:pt x="6057900" y="3819525"/>
                </a:cubicBez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1066800" y="2705100"/>
            <a:ext cx="7258050" cy="2158959"/>
          </a:xfrm>
          <a:custGeom>
            <a:avLst/>
            <a:gdLst>
              <a:gd name="connsiteX0" fmla="*/ 0 w 7258050"/>
              <a:gd name="connsiteY0" fmla="*/ 352425 h 2158959"/>
              <a:gd name="connsiteX1" fmla="*/ 28575 w 7258050"/>
              <a:gd name="connsiteY1" fmla="*/ 400050 h 2158959"/>
              <a:gd name="connsiteX2" fmla="*/ 38100 w 7258050"/>
              <a:gd name="connsiteY2" fmla="*/ 428625 h 2158959"/>
              <a:gd name="connsiteX3" fmla="*/ 66675 w 7258050"/>
              <a:gd name="connsiteY3" fmla="*/ 466725 h 2158959"/>
              <a:gd name="connsiteX4" fmla="*/ 85725 w 7258050"/>
              <a:gd name="connsiteY4" fmla="*/ 542925 h 2158959"/>
              <a:gd name="connsiteX5" fmla="*/ 95250 w 7258050"/>
              <a:gd name="connsiteY5" fmla="*/ 571500 h 2158959"/>
              <a:gd name="connsiteX6" fmla="*/ 133350 w 7258050"/>
              <a:gd name="connsiteY6" fmla="*/ 628650 h 2158959"/>
              <a:gd name="connsiteX7" fmla="*/ 152400 w 7258050"/>
              <a:gd name="connsiteY7" fmla="*/ 704850 h 2158959"/>
              <a:gd name="connsiteX8" fmla="*/ 171450 w 7258050"/>
              <a:gd name="connsiteY8" fmla="*/ 733425 h 2158959"/>
              <a:gd name="connsiteX9" fmla="*/ 190500 w 7258050"/>
              <a:gd name="connsiteY9" fmla="*/ 790575 h 2158959"/>
              <a:gd name="connsiteX10" fmla="*/ 209550 w 7258050"/>
              <a:gd name="connsiteY10" fmla="*/ 828675 h 2158959"/>
              <a:gd name="connsiteX11" fmla="*/ 219075 w 7258050"/>
              <a:gd name="connsiteY11" fmla="*/ 857250 h 2158959"/>
              <a:gd name="connsiteX12" fmla="*/ 266700 w 7258050"/>
              <a:gd name="connsiteY12" fmla="*/ 952500 h 2158959"/>
              <a:gd name="connsiteX13" fmla="*/ 285750 w 7258050"/>
              <a:gd name="connsiteY13" fmla="*/ 990600 h 2158959"/>
              <a:gd name="connsiteX14" fmla="*/ 314325 w 7258050"/>
              <a:gd name="connsiteY14" fmla="*/ 1047750 h 2158959"/>
              <a:gd name="connsiteX15" fmla="*/ 352425 w 7258050"/>
              <a:gd name="connsiteY15" fmla="*/ 1143000 h 2158959"/>
              <a:gd name="connsiteX16" fmla="*/ 381000 w 7258050"/>
              <a:gd name="connsiteY16" fmla="*/ 1247775 h 2158959"/>
              <a:gd name="connsiteX17" fmla="*/ 390525 w 7258050"/>
              <a:gd name="connsiteY17" fmla="*/ 1276350 h 2158959"/>
              <a:gd name="connsiteX18" fmla="*/ 400050 w 7258050"/>
              <a:gd name="connsiteY18" fmla="*/ 1314450 h 2158959"/>
              <a:gd name="connsiteX19" fmla="*/ 447675 w 7258050"/>
              <a:gd name="connsiteY19" fmla="*/ 1371600 h 2158959"/>
              <a:gd name="connsiteX20" fmla="*/ 476250 w 7258050"/>
              <a:gd name="connsiteY20" fmla="*/ 1438275 h 2158959"/>
              <a:gd name="connsiteX21" fmla="*/ 485775 w 7258050"/>
              <a:gd name="connsiteY21" fmla="*/ 1466850 h 2158959"/>
              <a:gd name="connsiteX22" fmla="*/ 504825 w 7258050"/>
              <a:gd name="connsiteY22" fmla="*/ 1495425 h 2158959"/>
              <a:gd name="connsiteX23" fmla="*/ 561975 w 7258050"/>
              <a:gd name="connsiteY23" fmla="*/ 1571625 h 2158959"/>
              <a:gd name="connsiteX24" fmla="*/ 581025 w 7258050"/>
              <a:gd name="connsiteY24" fmla="*/ 1600200 h 2158959"/>
              <a:gd name="connsiteX25" fmla="*/ 628650 w 7258050"/>
              <a:gd name="connsiteY25" fmla="*/ 1685925 h 2158959"/>
              <a:gd name="connsiteX26" fmla="*/ 657225 w 7258050"/>
              <a:gd name="connsiteY26" fmla="*/ 1695450 h 2158959"/>
              <a:gd name="connsiteX27" fmla="*/ 676275 w 7258050"/>
              <a:gd name="connsiteY27" fmla="*/ 1724025 h 2158959"/>
              <a:gd name="connsiteX28" fmla="*/ 771525 w 7258050"/>
              <a:gd name="connsiteY28" fmla="*/ 1790700 h 2158959"/>
              <a:gd name="connsiteX29" fmla="*/ 800100 w 7258050"/>
              <a:gd name="connsiteY29" fmla="*/ 1809750 h 2158959"/>
              <a:gd name="connsiteX30" fmla="*/ 885825 w 7258050"/>
              <a:gd name="connsiteY30" fmla="*/ 1838325 h 2158959"/>
              <a:gd name="connsiteX31" fmla="*/ 914400 w 7258050"/>
              <a:gd name="connsiteY31" fmla="*/ 1847850 h 2158959"/>
              <a:gd name="connsiteX32" fmla="*/ 942975 w 7258050"/>
              <a:gd name="connsiteY32" fmla="*/ 1857375 h 2158959"/>
              <a:gd name="connsiteX33" fmla="*/ 981075 w 7258050"/>
              <a:gd name="connsiteY33" fmla="*/ 1876425 h 2158959"/>
              <a:gd name="connsiteX34" fmla="*/ 1028700 w 7258050"/>
              <a:gd name="connsiteY34" fmla="*/ 1885950 h 2158959"/>
              <a:gd name="connsiteX35" fmla="*/ 1066800 w 7258050"/>
              <a:gd name="connsiteY35" fmla="*/ 1895475 h 2158959"/>
              <a:gd name="connsiteX36" fmla="*/ 1162050 w 7258050"/>
              <a:gd name="connsiteY36" fmla="*/ 1914525 h 2158959"/>
              <a:gd name="connsiteX37" fmla="*/ 1524000 w 7258050"/>
              <a:gd name="connsiteY37" fmla="*/ 1905000 h 2158959"/>
              <a:gd name="connsiteX38" fmla="*/ 1571625 w 7258050"/>
              <a:gd name="connsiteY38" fmla="*/ 1895475 h 2158959"/>
              <a:gd name="connsiteX39" fmla="*/ 1704975 w 7258050"/>
              <a:gd name="connsiteY39" fmla="*/ 1885950 h 2158959"/>
              <a:gd name="connsiteX40" fmla="*/ 1981200 w 7258050"/>
              <a:gd name="connsiteY40" fmla="*/ 1866900 h 2158959"/>
              <a:gd name="connsiteX41" fmla="*/ 2286000 w 7258050"/>
              <a:gd name="connsiteY41" fmla="*/ 1857375 h 2158959"/>
              <a:gd name="connsiteX42" fmla="*/ 2733675 w 7258050"/>
              <a:gd name="connsiteY42" fmla="*/ 1866900 h 2158959"/>
              <a:gd name="connsiteX43" fmla="*/ 2876550 w 7258050"/>
              <a:gd name="connsiteY43" fmla="*/ 1876425 h 2158959"/>
              <a:gd name="connsiteX44" fmla="*/ 2924175 w 7258050"/>
              <a:gd name="connsiteY44" fmla="*/ 1895475 h 2158959"/>
              <a:gd name="connsiteX45" fmla="*/ 3048000 w 7258050"/>
              <a:gd name="connsiteY45" fmla="*/ 1905000 h 2158959"/>
              <a:gd name="connsiteX46" fmla="*/ 3105150 w 7258050"/>
              <a:gd name="connsiteY46" fmla="*/ 1914525 h 2158959"/>
              <a:gd name="connsiteX47" fmla="*/ 3257550 w 7258050"/>
              <a:gd name="connsiteY47" fmla="*/ 1924050 h 2158959"/>
              <a:gd name="connsiteX48" fmla="*/ 3390900 w 7258050"/>
              <a:gd name="connsiteY48" fmla="*/ 1952625 h 2158959"/>
              <a:gd name="connsiteX49" fmla="*/ 3590925 w 7258050"/>
              <a:gd name="connsiteY49" fmla="*/ 1962150 h 2158959"/>
              <a:gd name="connsiteX50" fmla="*/ 3981450 w 7258050"/>
              <a:gd name="connsiteY50" fmla="*/ 1981200 h 2158959"/>
              <a:gd name="connsiteX51" fmla="*/ 4114800 w 7258050"/>
              <a:gd name="connsiteY51" fmla="*/ 2000250 h 2158959"/>
              <a:gd name="connsiteX52" fmla="*/ 4219575 w 7258050"/>
              <a:gd name="connsiteY52" fmla="*/ 2009775 h 2158959"/>
              <a:gd name="connsiteX53" fmla="*/ 4562475 w 7258050"/>
              <a:gd name="connsiteY53" fmla="*/ 2028825 h 2158959"/>
              <a:gd name="connsiteX54" fmla="*/ 4676775 w 7258050"/>
              <a:gd name="connsiteY54" fmla="*/ 2047875 h 2158959"/>
              <a:gd name="connsiteX55" fmla="*/ 4772025 w 7258050"/>
              <a:gd name="connsiteY55" fmla="*/ 2057400 h 2158959"/>
              <a:gd name="connsiteX56" fmla="*/ 4819650 w 7258050"/>
              <a:gd name="connsiteY56" fmla="*/ 2066925 h 2158959"/>
              <a:gd name="connsiteX57" fmla="*/ 4876800 w 7258050"/>
              <a:gd name="connsiteY57" fmla="*/ 2076450 h 2158959"/>
              <a:gd name="connsiteX58" fmla="*/ 4981575 w 7258050"/>
              <a:gd name="connsiteY58" fmla="*/ 2105025 h 2158959"/>
              <a:gd name="connsiteX59" fmla="*/ 5029200 w 7258050"/>
              <a:gd name="connsiteY59" fmla="*/ 2114550 h 2158959"/>
              <a:gd name="connsiteX60" fmla="*/ 5105400 w 7258050"/>
              <a:gd name="connsiteY60" fmla="*/ 2133600 h 2158959"/>
              <a:gd name="connsiteX61" fmla="*/ 5200650 w 7258050"/>
              <a:gd name="connsiteY61" fmla="*/ 2143125 h 2158959"/>
              <a:gd name="connsiteX62" fmla="*/ 5410200 w 7258050"/>
              <a:gd name="connsiteY62" fmla="*/ 2143125 h 2158959"/>
              <a:gd name="connsiteX63" fmla="*/ 5505450 w 7258050"/>
              <a:gd name="connsiteY63" fmla="*/ 2133600 h 2158959"/>
              <a:gd name="connsiteX64" fmla="*/ 5610225 w 7258050"/>
              <a:gd name="connsiteY64" fmla="*/ 2105025 h 2158959"/>
              <a:gd name="connsiteX65" fmla="*/ 5686425 w 7258050"/>
              <a:gd name="connsiteY65" fmla="*/ 2095500 h 2158959"/>
              <a:gd name="connsiteX66" fmla="*/ 5753100 w 7258050"/>
              <a:gd name="connsiteY66" fmla="*/ 2085975 h 2158959"/>
              <a:gd name="connsiteX67" fmla="*/ 6010275 w 7258050"/>
              <a:gd name="connsiteY67" fmla="*/ 2066925 h 2158959"/>
              <a:gd name="connsiteX68" fmla="*/ 6076950 w 7258050"/>
              <a:gd name="connsiteY68" fmla="*/ 2057400 h 2158959"/>
              <a:gd name="connsiteX69" fmla="*/ 6105525 w 7258050"/>
              <a:gd name="connsiteY69" fmla="*/ 2047875 h 2158959"/>
              <a:gd name="connsiteX70" fmla="*/ 6143625 w 7258050"/>
              <a:gd name="connsiteY70" fmla="*/ 2038350 h 2158959"/>
              <a:gd name="connsiteX71" fmla="*/ 6172200 w 7258050"/>
              <a:gd name="connsiteY71" fmla="*/ 2009775 h 2158959"/>
              <a:gd name="connsiteX72" fmla="*/ 6200775 w 7258050"/>
              <a:gd name="connsiteY72" fmla="*/ 2000250 h 2158959"/>
              <a:gd name="connsiteX73" fmla="*/ 6334125 w 7258050"/>
              <a:gd name="connsiteY73" fmla="*/ 1924050 h 2158959"/>
              <a:gd name="connsiteX74" fmla="*/ 6362700 w 7258050"/>
              <a:gd name="connsiteY74" fmla="*/ 1895475 h 2158959"/>
              <a:gd name="connsiteX75" fmla="*/ 6419850 w 7258050"/>
              <a:gd name="connsiteY75" fmla="*/ 1857375 h 2158959"/>
              <a:gd name="connsiteX76" fmla="*/ 6505575 w 7258050"/>
              <a:gd name="connsiteY76" fmla="*/ 1771650 h 2158959"/>
              <a:gd name="connsiteX77" fmla="*/ 6543675 w 7258050"/>
              <a:gd name="connsiteY77" fmla="*/ 1733550 h 2158959"/>
              <a:gd name="connsiteX78" fmla="*/ 6572250 w 7258050"/>
              <a:gd name="connsiteY78" fmla="*/ 1704975 h 2158959"/>
              <a:gd name="connsiteX79" fmla="*/ 6600825 w 7258050"/>
              <a:gd name="connsiteY79" fmla="*/ 1666875 h 2158959"/>
              <a:gd name="connsiteX80" fmla="*/ 6629400 w 7258050"/>
              <a:gd name="connsiteY80" fmla="*/ 1638300 h 2158959"/>
              <a:gd name="connsiteX81" fmla="*/ 6648450 w 7258050"/>
              <a:gd name="connsiteY81" fmla="*/ 1600200 h 2158959"/>
              <a:gd name="connsiteX82" fmla="*/ 6677025 w 7258050"/>
              <a:gd name="connsiteY82" fmla="*/ 1552575 h 2158959"/>
              <a:gd name="connsiteX83" fmla="*/ 6715125 w 7258050"/>
              <a:gd name="connsiteY83" fmla="*/ 1495425 h 2158959"/>
              <a:gd name="connsiteX84" fmla="*/ 6734175 w 7258050"/>
              <a:gd name="connsiteY84" fmla="*/ 1457325 h 2158959"/>
              <a:gd name="connsiteX85" fmla="*/ 6772275 w 7258050"/>
              <a:gd name="connsiteY85" fmla="*/ 1390650 h 2158959"/>
              <a:gd name="connsiteX86" fmla="*/ 6781800 w 7258050"/>
              <a:gd name="connsiteY86" fmla="*/ 1352550 h 2158959"/>
              <a:gd name="connsiteX87" fmla="*/ 6800850 w 7258050"/>
              <a:gd name="connsiteY87" fmla="*/ 1323975 h 2158959"/>
              <a:gd name="connsiteX88" fmla="*/ 6819900 w 7258050"/>
              <a:gd name="connsiteY88" fmla="*/ 1257300 h 2158959"/>
              <a:gd name="connsiteX89" fmla="*/ 6848475 w 7258050"/>
              <a:gd name="connsiteY89" fmla="*/ 1209675 h 2158959"/>
              <a:gd name="connsiteX90" fmla="*/ 6858000 w 7258050"/>
              <a:gd name="connsiteY90" fmla="*/ 1181100 h 2158959"/>
              <a:gd name="connsiteX91" fmla="*/ 6896100 w 7258050"/>
              <a:gd name="connsiteY91" fmla="*/ 1114425 h 2158959"/>
              <a:gd name="connsiteX92" fmla="*/ 6905625 w 7258050"/>
              <a:gd name="connsiteY92" fmla="*/ 1085850 h 2158959"/>
              <a:gd name="connsiteX93" fmla="*/ 6934200 w 7258050"/>
              <a:gd name="connsiteY93" fmla="*/ 1038225 h 2158959"/>
              <a:gd name="connsiteX94" fmla="*/ 6953250 w 7258050"/>
              <a:gd name="connsiteY94" fmla="*/ 981075 h 2158959"/>
              <a:gd name="connsiteX95" fmla="*/ 6972300 w 7258050"/>
              <a:gd name="connsiteY95" fmla="*/ 933450 h 2158959"/>
              <a:gd name="connsiteX96" fmla="*/ 6991350 w 7258050"/>
              <a:gd name="connsiteY96" fmla="*/ 895350 h 2158959"/>
              <a:gd name="connsiteX97" fmla="*/ 7029450 w 7258050"/>
              <a:gd name="connsiteY97" fmla="*/ 762000 h 2158959"/>
              <a:gd name="connsiteX98" fmla="*/ 7048500 w 7258050"/>
              <a:gd name="connsiteY98" fmla="*/ 695325 h 2158959"/>
              <a:gd name="connsiteX99" fmla="*/ 7058025 w 7258050"/>
              <a:gd name="connsiteY99" fmla="*/ 647700 h 2158959"/>
              <a:gd name="connsiteX100" fmla="*/ 7077075 w 7258050"/>
              <a:gd name="connsiteY100" fmla="*/ 590550 h 2158959"/>
              <a:gd name="connsiteX101" fmla="*/ 7105650 w 7258050"/>
              <a:gd name="connsiteY101" fmla="*/ 504825 h 2158959"/>
              <a:gd name="connsiteX102" fmla="*/ 7115175 w 7258050"/>
              <a:gd name="connsiteY102" fmla="*/ 476250 h 2158959"/>
              <a:gd name="connsiteX103" fmla="*/ 7124700 w 7258050"/>
              <a:gd name="connsiteY103" fmla="*/ 447675 h 2158959"/>
              <a:gd name="connsiteX104" fmla="*/ 7134225 w 7258050"/>
              <a:gd name="connsiteY104" fmla="*/ 409575 h 2158959"/>
              <a:gd name="connsiteX105" fmla="*/ 7143750 w 7258050"/>
              <a:gd name="connsiteY105" fmla="*/ 381000 h 2158959"/>
              <a:gd name="connsiteX106" fmla="*/ 7153275 w 7258050"/>
              <a:gd name="connsiteY106" fmla="*/ 342900 h 2158959"/>
              <a:gd name="connsiteX107" fmla="*/ 7181850 w 7258050"/>
              <a:gd name="connsiteY107" fmla="*/ 257175 h 2158959"/>
              <a:gd name="connsiteX108" fmla="*/ 7191375 w 7258050"/>
              <a:gd name="connsiteY108" fmla="*/ 228600 h 2158959"/>
              <a:gd name="connsiteX109" fmla="*/ 7200900 w 7258050"/>
              <a:gd name="connsiteY109" fmla="*/ 190500 h 2158959"/>
              <a:gd name="connsiteX110" fmla="*/ 7219950 w 7258050"/>
              <a:gd name="connsiteY110" fmla="*/ 152400 h 2158959"/>
              <a:gd name="connsiteX111" fmla="*/ 7229475 w 7258050"/>
              <a:gd name="connsiteY111" fmla="*/ 114300 h 2158959"/>
              <a:gd name="connsiteX112" fmla="*/ 7248525 w 7258050"/>
              <a:gd name="connsiteY112" fmla="*/ 57150 h 2158959"/>
              <a:gd name="connsiteX113" fmla="*/ 7258050 w 7258050"/>
              <a:gd name="connsiteY113" fmla="*/ 28575 h 2158959"/>
              <a:gd name="connsiteX114" fmla="*/ 7258050 w 7258050"/>
              <a:gd name="connsiteY114" fmla="*/ 0 h 215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7258050" h="2158959">
                <a:moveTo>
                  <a:pt x="0" y="352425"/>
                </a:moveTo>
                <a:cubicBezTo>
                  <a:pt x="9525" y="368300"/>
                  <a:pt x="20296" y="383491"/>
                  <a:pt x="28575" y="400050"/>
                </a:cubicBezTo>
                <a:cubicBezTo>
                  <a:pt x="33065" y="409030"/>
                  <a:pt x="33119" y="419908"/>
                  <a:pt x="38100" y="428625"/>
                </a:cubicBezTo>
                <a:cubicBezTo>
                  <a:pt x="45976" y="442408"/>
                  <a:pt x="57150" y="454025"/>
                  <a:pt x="66675" y="466725"/>
                </a:cubicBezTo>
                <a:cubicBezTo>
                  <a:pt x="73025" y="492125"/>
                  <a:pt x="77446" y="518087"/>
                  <a:pt x="85725" y="542925"/>
                </a:cubicBezTo>
                <a:cubicBezTo>
                  <a:pt x="88900" y="552450"/>
                  <a:pt x="90374" y="562723"/>
                  <a:pt x="95250" y="571500"/>
                </a:cubicBezTo>
                <a:cubicBezTo>
                  <a:pt x="106369" y="591514"/>
                  <a:pt x="133350" y="628650"/>
                  <a:pt x="133350" y="628650"/>
                </a:cubicBezTo>
                <a:cubicBezTo>
                  <a:pt x="136973" y="646764"/>
                  <a:pt x="142637" y="685324"/>
                  <a:pt x="152400" y="704850"/>
                </a:cubicBezTo>
                <a:cubicBezTo>
                  <a:pt x="157520" y="715089"/>
                  <a:pt x="166801" y="722964"/>
                  <a:pt x="171450" y="733425"/>
                </a:cubicBezTo>
                <a:cubicBezTo>
                  <a:pt x="179605" y="751775"/>
                  <a:pt x="181520" y="772614"/>
                  <a:pt x="190500" y="790575"/>
                </a:cubicBezTo>
                <a:cubicBezTo>
                  <a:pt x="196850" y="803275"/>
                  <a:pt x="203957" y="815624"/>
                  <a:pt x="209550" y="828675"/>
                </a:cubicBezTo>
                <a:cubicBezTo>
                  <a:pt x="213505" y="837903"/>
                  <a:pt x="214868" y="848134"/>
                  <a:pt x="219075" y="857250"/>
                </a:cubicBezTo>
                <a:cubicBezTo>
                  <a:pt x="233951" y="889480"/>
                  <a:pt x="250825" y="920750"/>
                  <a:pt x="266700" y="952500"/>
                </a:cubicBezTo>
                <a:cubicBezTo>
                  <a:pt x="273050" y="965200"/>
                  <a:pt x="281260" y="977130"/>
                  <a:pt x="285750" y="990600"/>
                </a:cubicBezTo>
                <a:cubicBezTo>
                  <a:pt x="298895" y="1030035"/>
                  <a:pt x="289706" y="1010821"/>
                  <a:pt x="314325" y="1047750"/>
                </a:cubicBezTo>
                <a:cubicBezTo>
                  <a:pt x="338085" y="1142790"/>
                  <a:pt x="303240" y="1015119"/>
                  <a:pt x="352425" y="1143000"/>
                </a:cubicBezTo>
                <a:cubicBezTo>
                  <a:pt x="367268" y="1181591"/>
                  <a:pt x="370289" y="1210285"/>
                  <a:pt x="381000" y="1247775"/>
                </a:cubicBezTo>
                <a:cubicBezTo>
                  <a:pt x="383758" y="1257429"/>
                  <a:pt x="387767" y="1266696"/>
                  <a:pt x="390525" y="1276350"/>
                </a:cubicBezTo>
                <a:cubicBezTo>
                  <a:pt x="394121" y="1288937"/>
                  <a:pt x="394893" y="1302418"/>
                  <a:pt x="400050" y="1314450"/>
                </a:cubicBezTo>
                <a:cubicBezTo>
                  <a:pt x="409996" y="1337657"/>
                  <a:pt x="430511" y="1354436"/>
                  <a:pt x="447675" y="1371600"/>
                </a:cubicBezTo>
                <a:cubicBezTo>
                  <a:pt x="470013" y="1438613"/>
                  <a:pt x="440940" y="1355885"/>
                  <a:pt x="476250" y="1438275"/>
                </a:cubicBezTo>
                <a:cubicBezTo>
                  <a:pt x="480205" y="1447503"/>
                  <a:pt x="481285" y="1457870"/>
                  <a:pt x="485775" y="1466850"/>
                </a:cubicBezTo>
                <a:cubicBezTo>
                  <a:pt x="490895" y="1477089"/>
                  <a:pt x="498092" y="1486167"/>
                  <a:pt x="504825" y="1495425"/>
                </a:cubicBezTo>
                <a:cubicBezTo>
                  <a:pt x="523499" y="1521102"/>
                  <a:pt x="544363" y="1545207"/>
                  <a:pt x="561975" y="1571625"/>
                </a:cubicBezTo>
                <a:cubicBezTo>
                  <a:pt x="568325" y="1581150"/>
                  <a:pt x="575905" y="1589961"/>
                  <a:pt x="581025" y="1600200"/>
                </a:cubicBezTo>
                <a:cubicBezTo>
                  <a:pt x="594444" y="1627038"/>
                  <a:pt x="592611" y="1673912"/>
                  <a:pt x="628650" y="1685925"/>
                </a:cubicBezTo>
                <a:lnTo>
                  <a:pt x="657225" y="1695450"/>
                </a:lnTo>
                <a:cubicBezTo>
                  <a:pt x="663575" y="1704975"/>
                  <a:pt x="668180" y="1715930"/>
                  <a:pt x="676275" y="1724025"/>
                </a:cubicBezTo>
                <a:cubicBezTo>
                  <a:pt x="690379" y="1738129"/>
                  <a:pt x="762190" y="1784476"/>
                  <a:pt x="771525" y="1790700"/>
                </a:cubicBezTo>
                <a:cubicBezTo>
                  <a:pt x="781050" y="1797050"/>
                  <a:pt x="789240" y="1806130"/>
                  <a:pt x="800100" y="1809750"/>
                </a:cubicBezTo>
                <a:lnTo>
                  <a:pt x="885825" y="1838325"/>
                </a:lnTo>
                <a:lnTo>
                  <a:pt x="914400" y="1847850"/>
                </a:lnTo>
                <a:cubicBezTo>
                  <a:pt x="923925" y="1851025"/>
                  <a:pt x="933995" y="1852885"/>
                  <a:pt x="942975" y="1857375"/>
                </a:cubicBezTo>
                <a:cubicBezTo>
                  <a:pt x="955675" y="1863725"/>
                  <a:pt x="967605" y="1871935"/>
                  <a:pt x="981075" y="1876425"/>
                </a:cubicBezTo>
                <a:cubicBezTo>
                  <a:pt x="996434" y="1881545"/>
                  <a:pt x="1012896" y="1882438"/>
                  <a:pt x="1028700" y="1885950"/>
                </a:cubicBezTo>
                <a:cubicBezTo>
                  <a:pt x="1041479" y="1888790"/>
                  <a:pt x="1053963" y="1892908"/>
                  <a:pt x="1066800" y="1895475"/>
                </a:cubicBezTo>
                <a:cubicBezTo>
                  <a:pt x="1183571" y="1918829"/>
                  <a:pt x="1073553" y="1892401"/>
                  <a:pt x="1162050" y="1914525"/>
                </a:cubicBezTo>
                <a:cubicBezTo>
                  <a:pt x="1282700" y="1911350"/>
                  <a:pt x="1403439" y="1910608"/>
                  <a:pt x="1524000" y="1905000"/>
                </a:cubicBezTo>
                <a:cubicBezTo>
                  <a:pt x="1540172" y="1904248"/>
                  <a:pt x="1555525" y="1897170"/>
                  <a:pt x="1571625" y="1895475"/>
                </a:cubicBezTo>
                <a:cubicBezTo>
                  <a:pt x="1615943" y="1890810"/>
                  <a:pt x="1660525" y="1889125"/>
                  <a:pt x="1704975" y="1885950"/>
                </a:cubicBezTo>
                <a:cubicBezTo>
                  <a:pt x="1811505" y="1850440"/>
                  <a:pt x="1726948" y="1875667"/>
                  <a:pt x="1981200" y="1866900"/>
                </a:cubicBezTo>
                <a:lnTo>
                  <a:pt x="2286000" y="1857375"/>
                </a:lnTo>
                <a:lnTo>
                  <a:pt x="2733675" y="1866900"/>
                </a:lnTo>
                <a:cubicBezTo>
                  <a:pt x="2781381" y="1868439"/>
                  <a:pt x="2829347" y="1869345"/>
                  <a:pt x="2876550" y="1876425"/>
                </a:cubicBezTo>
                <a:cubicBezTo>
                  <a:pt x="2893459" y="1878961"/>
                  <a:pt x="2907310" y="1892664"/>
                  <a:pt x="2924175" y="1895475"/>
                </a:cubicBezTo>
                <a:cubicBezTo>
                  <a:pt x="2965009" y="1902281"/>
                  <a:pt x="3006725" y="1901825"/>
                  <a:pt x="3048000" y="1905000"/>
                </a:cubicBezTo>
                <a:cubicBezTo>
                  <a:pt x="3067050" y="1908175"/>
                  <a:pt x="3085917" y="1912777"/>
                  <a:pt x="3105150" y="1914525"/>
                </a:cubicBezTo>
                <a:cubicBezTo>
                  <a:pt x="3155840" y="1919133"/>
                  <a:pt x="3207044" y="1917737"/>
                  <a:pt x="3257550" y="1924050"/>
                </a:cubicBezTo>
                <a:cubicBezTo>
                  <a:pt x="3380989" y="1939480"/>
                  <a:pt x="3286900" y="1944921"/>
                  <a:pt x="3390900" y="1952625"/>
                </a:cubicBezTo>
                <a:cubicBezTo>
                  <a:pt x="3457468" y="1957556"/>
                  <a:pt x="3524250" y="1958975"/>
                  <a:pt x="3590925" y="1962150"/>
                </a:cubicBezTo>
                <a:cubicBezTo>
                  <a:pt x="3821779" y="1985235"/>
                  <a:pt x="3538192" y="1959037"/>
                  <a:pt x="3981450" y="1981200"/>
                </a:cubicBezTo>
                <a:cubicBezTo>
                  <a:pt x="4134950" y="1988875"/>
                  <a:pt x="4009879" y="1987135"/>
                  <a:pt x="4114800" y="2000250"/>
                </a:cubicBezTo>
                <a:cubicBezTo>
                  <a:pt x="4149598" y="2004600"/>
                  <a:pt x="4184595" y="2007276"/>
                  <a:pt x="4219575" y="2009775"/>
                </a:cubicBezTo>
                <a:cubicBezTo>
                  <a:pt x="4292780" y="2015004"/>
                  <a:pt x="4494006" y="2025221"/>
                  <a:pt x="4562475" y="2028825"/>
                </a:cubicBezTo>
                <a:cubicBezTo>
                  <a:pt x="4613858" y="2039102"/>
                  <a:pt x="4619390" y="2041124"/>
                  <a:pt x="4676775" y="2047875"/>
                </a:cubicBezTo>
                <a:cubicBezTo>
                  <a:pt x="4708465" y="2051603"/>
                  <a:pt x="4740397" y="2053183"/>
                  <a:pt x="4772025" y="2057400"/>
                </a:cubicBezTo>
                <a:cubicBezTo>
                  <a:pt x="4788072" y="2059540"/>
                  <a:pt x="4803722" y="2064029"/>
                  <a:pt x="4819650" y="2066925"/>
                </a:cubicBezTo>
                <a:cubicBezTo>
                  <a:pt x="4838651" y="2070380"/>
                  <a:pt x="4857862" y="2072662"/>
                  <a:pt x="4876800" y="2076450"/>
                </a:cubicBezTo>
                <a:cubicBezTo>
                  <a:pt x="4908865" y="2082863"/>
                  <a:pt x="4952564" y="2097772"/>
                  <a:pt x="4981575" y="2105025"/>
                </a:cubicBezTo>
                <a:cubicBezTo>
                  <a:pt x="4997281" y="2108952"/>
                  <a:pt x="5013425" y="2110910"/>
                  <a:pt x="5029200" y="2114550"/>
                </a:cubicBezTo>
                <a:cubicBezTo>
                  <a:pt x="5054711" y="2120437"/>
                  <a:pt x="5079348" y="2130995"/>
                  <a:pt x="5105400" y="2133600"/>
                </a:cubicBezTo>
                <a:lnTo>
                  <a:pt x="5200650" y="2143125"/>
                </a:lnTo>
                <a:cubicBezTo>
                  <a:pt x="5285245" y="2171323"/>
                  <a:pt x="5226954" y="2155763"/>
                  <a:pt x="5410200" y="2143125"/>
                </a:cubicBezTo>
                <a:cubicBezTo>
                  <a:pt x="5442033" y="2140930"/>
                  <a:pt x="5473700" y="2136775"/>
                  <a:pt x="5505450" y="2133600"/>
                </a:cubicBezTo>
                <a:cubicBezTo>
                  <a:pt x="5539089" y="2122387"/>
                  <a:pt x="5575849" y="2109322"/>
                  <a:pt x="5610225" y="2105025"/>
                </a:cubicBezTo>
                <a:lnTo>
                  <a:pt x="5686425" y="2095500"/>
                </a:lnTo>
                <a:cubicBezTo>
                  <a:pt x="5708679" y="2092533"/>
                  <a:pt x="5730773" y="2088325"/>
                  <a:pt x="5753100" y="2085975"/>
                </a:cubicBezTo>
                <a:cubicBezTo>
                  <a:pt x="5822997" y="2078617"/>
                  <a:pt x="5944071" y="2071339"/>
                  <a:pt x="6010275" y="2066925"/>
                </a:cubicBezTo>
                <a:cubicBezTo>
                  <a:pt x="6032500" y="2063750"/>
                  <a:pt x="6054935" y="2061803"/>
                  <a:pt x="6076950" y="2057400"/>
                </a:cubicBezTo>
                <a:cubicBezTo>
                  <a:pt x="6086795" y="2055431"/>
                  <a:pt x="6095871" y="2050633"/>
                  <a:pt x="6105525" y="2047875"/>
                </a:cubicBezTo>
                <a:cubicBezTo>
                  <a:pt x="6118112" y="2044279"/>
                  <a:pt x="6130925" y="2041525"/>
                  <a:pt x="6143625" y="2038350"/>
                </a:cubicBezTo>
                <a:cubicBezTo>
                  <a:pt x="6153150" y="2028825"/>
                  <a:pt x="6160992" y="2017247"/>
                  <a:pt x="6172200" y="2009775"/>
                </a:cubicBezTo>
                <a:cubicBezTo>
                  <a:pt x="6180554" y="2004206"/>
                  <a:pt x="6191635" y="2004405"/>
                  <a:pt x="6200775" y="2000250"/>
                </a:cubicBezTo>
                <a:cubicBezTo>
                  <a:pt x="6228167" y="1987799"/>
                  <a:pt x="6309206" y="1948969"/>
                  <a:pt x="6334125" y="1924050"/>
                </a:cubicBezTo>
                <a:cubicBezTo>
                  <a:pt x="6343650" y="1914525"/>
                  <a:pt x="6352067" y="1903745"/>
                  <a:pt x="6362700" y="1895475"/>
                </a:cubicBezTo>
                <a:cubicBezTo>
                  <a:pt x="6380772" y="1881419"/>
                  <a:pt x="6403661" y="1873564"/>
                  <a:pt x="6419850" y="1857375"/>
                </a:cubicBezTo>
                <a:lnTo>
                  <a:pt x="6505575" y="1771650"/>
                </a:lnTo>
                <a:lnTo>
                  <a:pt x="6543675" y="1733550"/>
                </a:lnTo>
                <a:cubicBezTo>
                  <a:pt x="6553200" y="1724025"/>
                  <a:pt x="6564168" y="1715751"/>
                  <a:pt x="6572250" y="1704975"/>
                </a:cubicBezTo>
                <a:cubicBezTo>
                  <a:pt x="6581775" y="1692275"/>
                  <a:pt x="6590494" y="1678928"/>
                  <a:pt x="6600825" y="1666875"/>
                </a:cubicBezTo>
                <a:cubicBezTo>
                  <a:pt x="6609591" y="1656648"/>
                  <a:pt x="6621570" y="1649261"/>
                  <a:pt x="6629400" y="1638300"/>
                </a:cubicBezTo>
                <a:cubicBezTo>
                  <a:pt x="6637653" y="1626746"/>
                  <a:pt x="6641554" y="1612612"/>
                  <a:pt x="6648450" y="1600200"/>
                </a:cubicBezTo>
                <a:cubicBezTo>
                  <a:pt x="6657441" y="1584016"/>
                  <a:pt x="6667086" y="1568194"/>
                  <a:pt x="6677025" y="1552575"/>
                </a:cubicBezTo>
                <a:cubicBezTo>
                  <a:pt x="6689317" y="1533259"/>
                  <a:pt x="6704886" y="1515903"/>
                  <a:pt x="6715125" y="1495425"/>
                </a:cubicBezTo>
                <a:cubicBezTo>
                  <a:pt x="6721475" y="1482725"/>
                  <a:pt x="6727130" y="1469653"/>
                  <a:pt x="6734175" y="1457325"/>
                </a:cubicBezTo>
                <a:cubicBezTo>
                  <a:pt x="6754273" y="1422153"/>
                  <a:pt x="6756575" y="1432517"/>
                  <a:pt x="6772275" y="1390650"/>
                </a:cubicBezTo>
                <a:cubicBezTo>
                  <a:pt x="6776872" y="1378393"/>
                  <a:pt x="6776643" y="1364582"/>
                  <a:pt x="6781800" y="1352550"/>
                </a:cubicBezTo>
                <a:cubicBezTo>
                  <a:pt x="6786309" y="1342028"/>
                  <a:pt x="6795730" y="1334214"/>
                  <a:pt x="6800850" y="1323975"/>
                </a:cubicBezTo>
                <a:cubicBezTo>
                  <a:pt x="6824067" y="1277541"/>
                  <a:pt x="6795485" y="1312233"/>
                  <a:pt x="6819900" y="1257300"/>
                </a:cubicBezTo>
                <a:cubicBezTo>
                  <a:pt x="6827419" y="1240382"/>
                  <a:pt x="6840196" y="1226234"/>
                  <a:pt x="6848475" y="1209675"/>
                </a:cubicBezTo>
                <a:cubicBezTo>
                  <a:pt x="6852965" y="1200695"/>
                  <a:pt x="6854045" y="1190328"/>
                  <a:pt x="6858000" y="1181100"/>
                </a:cubicBezTo>
                <a:cubicBezTo>
                  <a:pt x="6908097" y="1064208"/>
                  <a:pt x="6848271" y="1210084"/>
                  <a:pt x="6896100" y="1114425"/>
                </a:cubicBezTo>
                <a:cubicBezTo>
                  <a:pt x="6900590" y="1105445"/>
                  <a:pt x="6901135" y="1094830"/>
                  <a:pt x="6905625" y="1085850"/>
                </a:cubicBezTo>
                <a:cubicBezTo>
                  <a:pt x="6913904" y="1069291"/>
                  <a:pt x="6926539" y="1055079"/>
                  <a:pt x="6934200" y="1038225"/>
                </a:cubicBezTo>
                <a:cubicBezTo>
                  <a:pt x="6942509" y="1019944"/>
                  <a:pt x="6945792" y="999719"/>
                  <a:pt x="6953250" y="981075"/>
                </a:cubicBezTo>
                <a:cubicBezTo>
                  <a:pt x="6959600" y="965200"/>
                  <a:pt x="6965356" y="949074"/>
                  <a:pt x="6972300" y="933450"/>
                </a:cubicBezTo>
                <a:cubicBezTo>
                  <a:pt x="6978067" y="920475"/>
                  <a:pt x="6986077" y="908533"/>
                  <a:pt x="6991350" y="895350"/>
                </a:cubicBezTo>
                <a:cubicBezTo>
                  <a:pt x="7028042" y="803620"/>
                  <a:pt x="6993322" y="870383"/>
                  <a:pt x="7029450" y="762000"/>
                </a:cubicBezTo>
                <a:cubicBezTo>
                  <a:pt x="7040057" y="730179"/>
                  <a:pt x="7040527" y="731205"/>
                  <a:pt x="7048500" y="695325"/>
                </a:cubicBezTo>
                <a:cubicBezTo>
                  <a:pt x="7052012" y="679521"/>
                  <a:pt x="7053765" y="663319"/>
                  <a:pt x="7058025" y="647700"/>
                </a:cubicBezTo>
                <a:cubicBezTo>
                  <a:pt x="7063309" y="628327"/>
                  <a:pt x="7070725" y="609600"/>
                  <a:pt x="7077075" y="590550"/>
                </a:cubicBezTo>
                <a:lnTo>
                  <a:pt x="7105650" y="504825"/>
                </a:lnTo>
                <a:lnTo>
                  <a:pt x="7115175" y="476250"/>
                </a:lnTo>
                <a:cubicBezTo>
                  <a:pt x="7118350" y="466725"/>
                  <a:pt x="7122265" y="457415"/>
                  <a:pt x="7124700" y="447675"/>
                </a:cubicBezTo>
                <a:cubicBezTo>
                  <a:pt x="7127875" y="434975"/>
                  <a:pt x="7130629" y="422162"/>
                  <a:pt x="7134225" y="409575"/>
                </a:cubicBezTo>
                <a:cubicBezTo>
                  <a:pt x="7136983" y="399921"/>
                  <a:pt x="7140992" y="390654"/>
                  <a:pt x="7143750" y="381000"/>
                </a:cubicBezTo>
                <a:cubicBezTo>
                  <a:pt x="7147346" y="368413"/>
                  <a:pt x="7149513" y="355439"/>
                  <a:pt x="7153275" y="342900"/>
                </a:cubicBezTo>
                <a:lnTo>
                  <a:pt x="7181850" y="257175"/>
                </a:lnTo>
                <a:cubicBezTo>
                  <a:pt x="7185025" y="247650"/>
                  <a:pt x="7188940" y="238340"/>
                  <a:pt x="7191375" y="228600"/>
                </a:cubicBezTo>
                <a:cubicBezTo>
                  <a:pt x="7194550" y="215900"/>
                  <a:pt x="7196303" y="202757"/>
                  <a:pt x="7200900" y="190500"/>
                </a:cubicBezTo>
                <a:cubicBezTo>
                  <a:pt x="7205886" y="177205"/>
                  <a:pt x="7214964" y="165695"/>
                  <a:pt x="7219950" y="152400"/>
                </a:cubicBezTo>
                <a:cubicBezTo>
                  <a:pt x="7224547" y="140143"/>
                  <a:pt x="7225713" y="126839"/>
                  <a:pt x="7229475" y="114300"/>
                </a:cubicBezTo>
                <a:cubicBezTo>
                  <a:pt x="7235245" y="95066"/>
                  <a:pt x="7242175" y="76200"/>
                  <a:pt x="7248525" y="57150"/>
                </a:cubicBezTo>
                <a:cubicBezTo>
                  <a:pt x="7251700" y="47625"/>
                  <a:pt x="7258050" y="38615"/>
                  <a:pt x="7258050" y="28575"/>
                </a:cubicBezTo>
                <a:lnTo>
                  <a:pt x="7258050" y="0"/>
                </a:ln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714375" y="3038475"/>
            <a:ext cx="6143625" cy="3762375"/>
          </a:xfrm>
          <a:custGeom>
            <a:avLst/>
            <a:gdLst>
              <a:gd name="connsiteX0" fmla="*/ 0 w 6143625"/>
              <a:gd name="connsiteY0" fmla="*/ 0 h 3762375"/>
              <a:gd name="connsiteX1" fmla="*/ 57150 w 6143625"/>
              <a:gd name="connsiteY1" fmla="*/ 76200 h 3762375"/>
              <a:gd name="connsiteX2" fmla="*/ 85725 w 6143625"/>
              <a:gd name="connsiteY2" fmla="*/ 161925 h 3762375"/>
              <a:gd name="connsiteX3" fmla="*/ 133350 w 6143625"/>
              <a:gd name="connsiteY3" fmla="*/ 304800 h 3762375"/>
              <a:gd name="connsiteX4" fmla="*/ 152400 w 6143625"/>
              <a:gd name="connsiteY4" fmla="*/ 361950 h 3762375"/>
              <a:gd name="connsiteX5" fmla="*/ 161925 w 6143625"/>
              <a:gd name="connsiteY5" fmla="*/ 390525 h 3762375"/>
              <a:gd name="connsiteX6" fmla="*/ 180975 w 6143625"/>
              <a:gd name="connsiteY6" fmla="*/ 419100 h 3762375"/>
              <a:gd name="connsiteX7" fmla="*/ 200025 w 6143625"/>
              <a:gd name="connsiteY7" fmla="*/ 485775 h 3762375"/>
              <a:gd name="connsiteX8" fmla="*/ 238125 w 6143625"/>
              <a:gd name="connsiteY8" fmla="*/ 571500 h 3762375"/>
              <a:gd name="connsiteX9" fmla="*/ 266700 w 6143625"/>
              <a:gd name="connsiteY9" fmla="*/ 657225 h 3762375"/>
              <a:gd name="connsiteX10" fmla="*/ 276225 w 6143625"/>
              <a:gd name="connsiteY10" fmla="*/ 685800 h 3762375"/>
              <a:gd name="connsiteX11" fmla="*/ 295275 w 6143625"/>
              <a:gd name="connsiteY11" fmla="*/ 723900 h 3762375"/>
              <a:gd name="connsiteX12" fmla="*/ 304800 w 6143625"/>
              <a:gd name="connsiteY12" fmla="*/ 762000 h 3762375"/>
              <a:gd name="connsiteX13" fmla="*/ 352425 w 6143625"/>
              <a:gd name="connsiteY13" fmla="*/ 838200 h 3762375"/>
              <a:gd name="connsiteX14" fmla="*/ 371475 w 6143625"/>
              <a:gd name="connsiteY14" fmla="*/ 904875 h 3762375"/>
              <a:gd name="connsiteX15" fmla="*/ 409575 w 6143625"/>
              <a:gd name="connsiteY15" fmla="*/ 962025 h 3762375"/>
              <a:gd name="connsiteX16" fmla="*/ 447675 w 6143625"/>
              <a:gd name="connsiteY16" fmla="*/ 1066800 h 3762375"/>
              <a:gd name="connsiteX17" fmla="*/ 466725 w 6143625"/>
              <a:gd name="connsiteY17" fmla="*/ 1095375 h 3762375"/>
              <a:gd name="connsiteX18" fmla="*/ 476250 w 6143625"/>
              <a:gd name="connsiteY18" fmla="*/ 1133475 h 3762375"/>
              <a:gd name="connsiteX19" fmla="*/ 495300 w 6143625"/>
              <a:gd name="connsiteY19" fmla="*/ 1190625 h 3762375"/>
              <a:gd name="connsiteX20" fmla="*/ 504825 w 6143625"/>
              <a:gd name="connsiteY20" fmla="*/ 1228725 h 3762375"/>
              <a:gd name="connsiteX21" fmla="*/ 523875 w 6143625"/>
              <a:gd name="connsiteY21" fmla="*/ 1266825 h 3762375"/>
              <a:gd name="connsiteX22" fmla="*/ 542925 w 6143625"/>
              <a:gd name="connsiteY22" fmla="*/ 1323975 h 3762375"/>
              <a:gd name="connsiteX23" fmla="*/ 552450 w 6143625"/>
              <a:gd name="connsiteY23" fmla="*/ 1352550 h 3762375"/>
              <a:gd name="connsiteX24" fmla="*/ 561975 w 6143625"/>
              <a:gd name="connsiteY24" fmla="*/ 1390650 h 3762375"/>
              <a:gd name="connsiteX25" fmla="*/ 581025 w 6143625"/>
              <a:gd name="connsiteY25" fmla="*/ 1419225 h 3762375"/>
              <a:gd name="connsiteX26" fmla="*/ 619125 w 6143625"/>
              <a:gd name="connsiteY26" fmla="*/ 1495425 h 3762375"/>
              <a:gd name="connsiteX27" fmla="*/ 628650 w 6143625"/>
              <a:gd name="connsiteY27" fmla="*/ 1543050 h 3762375"/>
              <a:gd name="connsiteX28" fmla="*/ 647700 w 6143625"/>
              <a:gd name="connsiteY28" fmla="*/ 1571625 h 3762375"/>
              <a:gd name="connsiteX29" fmla="*/ 695325 w 6143625"/>
              <a:gd name="connsiteY29" fmla="*/ 1647825 h 3762375"/>
              <a:gd name="connsiteX30" fmla="*/ 714375 w 6143625"/>
              <a:gd name="connsiteY30" fmla="*/ 1676400 h 3762375"/>
              <a:gd name="connsiteX31" fmla="*/ 742950 w 6143625"/>
              <a:gd name="connsiteY31" fmla="*/ 1695450 h 3762375"/>
              <a:gd name="connsiteX32" fmla="*/ 847725 w 6143625"/>
              <a:gd name="connsiteY32" fmla="*/ 1752600 h 3762375"/>
              <a:gd name="connsiteX33" fmla="*/ 923925 w 6143625"/>
              <a:gd name="connsiteY33" fmla="*/ 1790700 h 3762375"/>
              <a:gd name="connsiteX34" fmla="*/ 962025 w 6143625"/>
              <a:gd name="connsiteY34" fmla="*/ 1809750 h 3762375"/>
              <a:gd name="connsiteX35" fmla="*/ 990600 w 6143625"/>
              <a:gd name="connsiteY35" fmla="*/ 1819275 h 3762375"/>
              <a:gd name="connsiteX36" fmla="*/ 1019175 w 6143625"/>
              <a:gd name="connsiteY36" fmla="*/ 1838325 h 3762375"/>
              <a:gd name="connsiteX37" fmla="*/ 1228725 w 6143625"/>
              <a:gd name="connsiteY37" fmla="*/ 1866900 h 3762375"/>
              <a:gd name="connsiteX38" fmla="*/ 1438275 w 6143625"/>
              <a:gd name="connsiteY38" fmla="*/ 1885950 h 3762375"/>
              <a:gd name="connsiteX39" fmla="*/ 1647825 w 6143625"/>
              <a:gd name="connsiteY39" fmla="*/ 1905000 h 3762375"/>
              <a:gd name="connsiteX40" fmla="*/ 1924050 w 6143625"/>
              <a:gd name="connsiteY40" fmla="*/ 1914525 h 3762375"/>
              <a:gd name="connsiteX41" fmla="*/ 2276475 w 6143625"/>
              <a:gd name="connsiteY41" fmla="*/ 1895475 h 3762375"/>
              <a:gd name="connsiteX42" fmla="*/ 2314575 w 6143625"/>
              <a:gd name="connsiteY42" fmla="*/ 1885950 h 3762375"/>
              <a:gd name="connsiteX43" fmla="*/ 2447925 w 6143625"/>
              <a:gd name="connsiteY43" fmla="*/ 1876425 h 3762375"/>
              <a:gd name="connsiteX44" fmla="*/ 3067050 w 6143625"/>
              <a:gd name="connsiteY44" fmla="*/ 1876425 h 3762375"/>
              <a:gd name="connsiteX45" fmla="*/ 3143250 w 6143625"/>
              <a:gd name="connsiteY45" fmla="*/ 1885950 h 3762375"/>
              <a:gd name="connsiteX46" fmla="*/ 3305175 w 6143625"/>
              <a:gd name="connsiteY46" fmla="*/ 1895475 h 3762375"/>
              <a:gd name="connsiteX47" fmla="*/ 3429000 w 6143625"/>
              <a:gd name="connsiteY47" fmla="*/ 1914525 h 3762375"/>
              <a:gd name="connsiteX48" fmla="*/ 3457575 w 6143625"/>
              <a:gd name="connsiteY48" fmla="*/ 1924050 h 3762375"/>
              <a:gd name="connsiteX49" fmla="*/ 3686175 w 6143625"/>
              <a:gd name="connsiteY49" fmla="*/ 1933575 h 3762375"/>
              <a:gd name="connsiteX50" fmla="*/ 3924300 w 6143625"/>
              <a:gd name="connsiteY50" fmla="*/ 1952625 h 3762375"/>
              <a:gd name="connsiteX51" fmla="*/ 3990975 w 6143625"/>
              <a:gd name="connsiteY51" fmla="*/ 1962150 h 3762375"/>
              <a:gd name="connsiteX52" fmla="*/ 4076700 w 6143625"/>
              <a:gd name="connsiteY52" fmla="*/ 1971675 h 3762375"/>
              <a:gd name="connsiteX53" fmla="*/ 4124325 w 6143625"/>
              <a:gd name="connsiteY53" fmla="*/ 1981200 h 3762375"/>
              <a:gd name="connsiteX54" fmla="*/ 4181475 w 6143625"/>
              <a:gd name="connsiteY54" fmla="*/ 1990725 h 3762375"/>
              <a:gd name="connsiteX55" fmla="*/ 4219575 w 6143625"/>
              <a:gd name="connsiteY55" fmla="*/ 2000250 h 3762375"/>
              <a:gd name="connsiteX56" fmla="*/ 4295775 w 6143625"/>
              <a:gd name="connsiteY56" fmla="*/ 2019300 h 3762375"/>
              <a:gd name="connsiteX57" fmla="*/ 4324350 w 6143625"/>
              <a:gd name="connsiteY57" fmla="*/ 2038350 h 3762375"/>
              <a:gd name="connsiteX58" fmla="*/ 4362450 w 6143625"/>
              <a:gd name="connsiteY58" fmla="*/ 2047875 h 3762375"/>
              <a:gd name="connsiteX59" fmla="*/ 4429125 w 6143625"/>
              <a:gd name="connsiteY59" fmla="*/ 2085975 h 3762375"/>
              <a:gd name="connsiteX60" fmla="*/ 4486275 w 6143625"/>
              <a:gd name="connsiteY60" fmla="*/ 2105025 h 3762375"/>
              <a:gd name="connsiteX61" fmla="*/ 4562475 w 6143625"/>
              <a:gd name="connsiteY61" fmla="*/ 2152650 h 3762375"/>
              <a:gd name="connsiteX62" fmla="*/ 4619625 w 6143625"/>
              <a:gd name="connsiteY62" fmla="*/ 2171700 h 3762375"/>
              <a:gd name="connsiteX63" fmla="*/ 4676775 w 6143625"/>
              <a:gd name="connsiteY63" fmla="*/ 2200275 h 3762375"/>
              <a:gd name="connsiteX64" fmla="*/ 4743450 w 6143625"/>
              <a:gd name="connsiteY64" fmla="*/ 2238375 h 3762375"/>
              <a:gd name="connsiteX65" fmla="*/ 4819650 w 6143625"/>
              <a:gd name="connsiteY65" fmla="*/ 2276475 h 3762375"/>
              <a:gd name="connsiteX66" fmla="*/ 4876800 w 6143625"/>
              <a:gd name="connsiteY66" fmla="*/ 2333625 h 3762375"/>
              <a:gd name="connsiteX67" fmla="*/ 4905375 w 6143625"/>
              <a:gd name="connsiteY67" fmla="*/ 2362200 h 3762375"/>
              <a:gd name="connsiteX68" fmla="*/ 4943475 w 6143625"/>
              <a:gd name="connsiteY68" fmla="*/ 2371725 h 3762375"/>
              <a:gd name="connsiteX69" fmla="*/ 4972050 w 6143625"/>
              <a:gd name="connsiteY69" fmla="*/ 2400300 h 3762375"/>
              <a:gd name="connsiteX70" fmla="*/ 5038725 w 6143625"/>
              <a:gd name="connsiteY70" fmla="*/ 2438400 h 3762375"/>
              <a:gd name="connsiteX71" fmla="*/ 5095875 w 6143625"/>
              <a:gd name="connsiteY71" fmla="*/ 2495550 h 3762375"/>
              <a:gd name="connsiteX72" fmla="*/ 5124450 w 6143625"/>
              <a:gd name="connsiteY72" fmla="*/ 2524125 h 3762375"/>
              <a:gd name="connsiteX73" fmla="*/ 5153025 w 6143625"/>
              <a:gd name="connsiteY73" fmla="*/ 2543175 h 3762375"/>
              <a:gd name="connsiteX74" fmla="*/ 5210175 w 6143625"/>
              <a:gd name="connsiteY74" fmla="*/ 2628900 h 3762375"/>
              <a:gd name="connsiteX75" fmla="*/ 5229225 w 6143625"/>
              <a:gd name="connsiteY75" fmla="*/ 2667000 h 3762375"/>
              <a:gd name="connsiteX76" fmla="*/ 5257800 w 6143625"/>
              <a:gd name="connsiteY76" fmla="*/ 2705100 h 3762375"/>
              <a:gd name="connsiteX77" fmla="*/ 5276850 w 6143625"/>
              <a:gd name="connsiteY77" fmla="*/ 2733675 h 3762375"/>
              <a:gd name="connsiteX78" fmla="*/ 5305425 w 6143625"/>
              <a:gd name="connsiteY78" fmla="*/ 2762250 h 3762375"/>
              <a:gd name="connsiteX79" fmla="*/ 5324475 w 6143625"/>
              <a:gd name="connsiteY79" fmla="*/ 2800350 h 3762375"/>
              <a:gd name="connsiteX80" fmla="*/ 5353050 w 6143625"/>
              <a:gd name="connsiteY80" fmla="*/ 2847975 h 3762375"/>
              <a:gd name="connsiteX81" fmla="*/ 5381625 w 6143625"/>
              <a:gd name="connsiteY81" fmla="*/ 2876550 h 3762375"/>
              <a:gd name="connsiteX82" fmla="*/ 5400675 w 6143625"/>
              <a:gd name="connsiteY82" fmla="*/ 2905125 h 3762375"/>
              <a:gd name="connsiteX83" fmla="*/ 5457825 w 6143625"/>
              <a:gd name="connsiteY83" fmla="*/ 2962275 h 3762375"/>
              <a:gd name="connsiteX84" fmla="*/ 5495925 w 6143625"/>
              <a:gd name="connsiteY84" fmla="*/ 3009900 h 3762375"/>
              <a:gd name="connsiteX85" fmla="*/ 5514975 w 6143625"/>
              <a:gd name="connsiteY85" fmla="*/ 3048000 h 3762375"/>
              <a:gd name="connsiteX86" fmla="*/ 5562600 w 6143625"/>
              <a:gd name="connsiteY86" fmla="*/ 3095625 h 3762375"/>
              <a:gd name="connsiteX87" fmla="*/ 5581650 w 6143625"/>
              <a:gd name="connsiteY87" fmla="*/ 3124200 h 3762375"/>
              <a:gd name="connsiteX88" fmla="*/ 5619750 w 6143625"/>
              <a:gd name="connsiteY88" fmla="*/ 3162300 h 3762375"/>
              <a:gd name="connsiteX89" fmla="*/ 5657850 w 6143625"/>
              <a:gd name="connsiteY89" fmla="*/ 3209925 h 3762375"/>
              <a:gd name="connsiteX90" fmla="*/ 5676900 w 6143625"/>
              <a:gd name="connsiteY90" fmla="*/ 3238500 h 3762375"/>
              <a:gd name="connsiteX91" fmla="*/ 5705475 w 6143625"/>
              <a:gd name="connsiteY91" fmla="*/ 3267075 h 3762375"/>
              <a:gd name="connsiteX92" fmla="*/ 5724525 w 6143625"/>
              <a:gd name="connsiteY92" fmla="*/ 3295650 h 3762375"/>
              <a:gd name="connsiteX93" fmla="*/ 5791200 w 6143625"/>
              <a:gd name="connsiteY93" fmla="*/ 3371850 h 3762375"/>
              <a:gd name="connsiteX94" fmla="*/ 5819775 w 6143625"/>
              <a:gd name="connsiteY94" fmla="*/ 3390900 h 3762375"/>
              <a:gd name="connsiteX95" fmla="*/ 5857875 w 6143625"/>
              <a:gd name="connsiteY95" fmla="*/ 3448050 h 3762375"/>
              <a:gd name="connsiteX96" fmla="*/ 5876925 w 6143625"/>
              <a:gd name="connsiteY96" fmla="*/ 3486150 h 3762375"/>
              <a:gd name="connsiteX97" fmla="*/ 5934075 w 6143625"/>
              <a:gd name="connsiteY97" fmla="*/ 3524250 h 3762375"/>
              <a:gd name="connsiteX98" fmla="*/ 5962650 w 6143625"/>
              <a:gd name="connsiteY98" fmla="*/ 3543300 h 3762375"/>
              <a:gd name="connsiteX99" fmla="*/ 5972175 w 6143625"/>
              <a:gd name="connsiteY99" fmla="*/ 3571875 h 3762375"/>
              <a:gd name="connsiteX100" fmla="*/ 6029325 w 6143625"/>
              <a:gd name="connsiteY100" fmla="*/ 3619500 h 3762375"/>
              <a:gd name="connsiteX101" fmla="*/ 6048375 w 6143625"/>
              <a:gd name="connsiteY101" fmla="*/ 3648075 h 3762375"/>
              <a:gd name="connsiteX102" fmla="*/ 6076950 w 6143625"/>
              <a:gd name="connsiteY102" fmla="*/ 3667125 h 3762375"/>
              <a:gd name="connsiteX103" fmla="*/ 6115050 w 6143625"/>
              <a:gd name="connsiteY103" fmla="*/ 3724275 h 3762375"/>
              <a:gd name="connsiteX104" fmla="*/ 6134100 w 6143625"/>
              <a:gd name="connsiteY104" fmla="*/ 3752850 h 3762375"/>
              <a:gd name="connsiteX105" fmla="*/ 6143625 w 6143625"/>
              <a:gd name="connsiteY105" fmla="*/ 3762375 h 37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143625" h="3762375">
                <a:moveTo>
                  <a:pt x="0" y="0"/>
                </a:moveTo>
                <a:cubicBezTo>
                  <a:pt x="19050" y="25400"/>
                  <a:pt x="41398" y="48633"/>
                  <a:pt x="57150" y="76200"/>
                </a:cubicBezTo>
                <a:lnTo>
                  <a:pt x="85725" y="161925"/>
                </a:lnTo>
                <a:lnTo>
                  <a:pt x="133350" y="304800"/>
                </a:lnTo>
                <a:lnTo>
                  <a:pt x="152400" y="361950"/>
                </a:lnTo>
                <a:cubicBezTo>
                  <a:pt x="155575" y="371475"/>
                  <a:pt x="156356" y="382171"/>
                  <a:pt x="161925" y="390525"/>
                </a:cubicBezTo>
                <a:lnTo>
                  <a:pt x="180975" y="419100"/>
                </a:lnTo>
                <a:cubicBezTo>
                  <a:pt x="184027" y="431307"/>
                  <a:pt x="193193" y="472110"/>
                  <a:pt x="200025" y="485775"/>
                </a:cubicBezTo>
                <a:cubicBezTo>
                  <a:pt x="245308" y="576341"/>
                  <a:pt x="188978" y="424058"/>
                  <a:pt x="238125" y="571500"/>
                </a:cubicBezTo>
                <a:lnTo>
                  <a:pt x="266700" y="657225"/>
                </a:lnTo>
                <a:cubicBezTo>
                  <a:pt x="269875" y="666750"/>
                  <a:pt x="271735" y="676820"/>
                  <a:pt x="276225" y="685800"/>
                </a:cubicBezTo>
                <a:cubicBezTo>
                  <a:pt x="282575" y="698500"/>
                  <a:pt x="290289" y="710605"/>
                  <a:pt x="295275" y="723900"/>
                </a:cubicBezTo>
                <a:cubicBezTo>
                  <a:pt x="299872" y="736157"/>
                  <a:pt x="300203" y="749743"/>
                  <a:pt x="304800" y="762000"/>
                </a:cubicBezTo>
                <a:cubicBezTo>
                  <a:pt x="317875" y="796866"/>
                  <a:pt x="329949" y="808231"/>
                  <a:pt x="352425" y="838200"/>
                </a:cubicBezTo>
                <a:cubicBezTo>
                  <a:pt x="354667" y="847168"/>
                  <a:pt x="365264" y="893695"/>
                  <a:pt x="371475" y="904875"/>
                </a:cubicBezTo>
                <a:cubicBezTo>
                  <a:pt x="382594" y="924889"/>
                  <a:pt x="402335" y="940305"/>
                  <a:pt x="409575" y="962025"/>
                </a:cubicBezTo>
                <a:cubicBezTo>
                  <a:pt x="418466" y="988698"/>
                  <a:pt x="434421" y="1040292"/>
                  <a:pt x="447675" y="1066800"/>
                </a:cubicBezTo>
                <a:cubicBezTo>
                  <a:pt x="452795" y="1077039"/>
                  <a:pt x="460375" y="1085850"/>
                  <a:pt x="466725" y="1095375"/>
                </a:cubicBezTo>
                <a:cubicBezTo>
                  <a:pt x="469900" y="1108075"/>
                  <a:pt x="472488" y="1120936"/>
                  <a:pt x="476250" y="1133475"/>
                </a:cubicBezTo>
                <a:cubicBezTo>
                  <a:pt x="482020" y="1152709"/>
                  <a:pt x="490430" y="1171144"/>
                  <a:pt x="495300" y="1190625"/>
                </a:cubicBezTo>
                <a:cubicBezTo>
                  <a:pt x="498475" y="1203325"/>
                  <a:pt x="500228" y="1216468"/>
                  <a:pt x="504825" y="1228725"/>
                </a:cubicBezTo>
                <a:cubicBezTo>
                  <a:pt x="509811" y="1242020"/>
                  <a:pt x="518602" y="1253642"/>
                  <a:pt x="523875" y="1266825"/>
                </a:cubicBezTo>
                <a:cubicBezTo>
                  <a:pt x="531333" y="1285469"/>
                  <a:pt x="536575" y="1304925"/>
                  <a:pt x="542925" y="1323975"/>
                </a:cubicBezTo>
                <a:cubicBezTo>
                  <a:pt x="546100" y="1333500"/>
                  <a:pt x="550015" y="1342810"/>
                  <a:pt x="552450" y="1352550"/>
                </a:cubicBezTo>
                <a:cubicBezTo>
                  <a:pt x="555625" y="1365250"/>
                  <a:pt x="556818" y="1378618"/>
                  <a:pt x="561975" y="1390650"/>
                </a:cubicBezTo>
                <a:cubicBezTo>
                  <a:pt x="566484" y="1401172"/>
                  <a:pt x="575543" y="1409175"/>
                  <a:pt x="581025" y="1419225"/>
                </a:cubicBezTo>
                <a:cubicBezTo>
                  <a:pt x="594623" y="1444156"/>
                  <a:pt x="619125" y="1495425"/>
                  <a:pt x="619125" y="1495425"/>
                </a:cubicBezTo>
                <a:cubicBezTo>
                  <a:pt x="622300" y="1511300"/>
                  <a:pt x="622966" y="1527891"/>
                  <a:pt x="628650" y="1543050"/>
                </a:cubicBezTo>
                <a:cubicBezTo>
                  <a:pt x="632670" y="1553769"/>
                  <a:pt x="642020" y="1561686"/>
                  <a:pt x="647700" y="1571625"/>
                </a:cubicBezTo>
                <a:cubicBezTo>
                  <a:pt x="698847" y="1661133"/>
                  <a:pt x="630282" y="1556765"/>
                  <a:pt x="695325" y="1647825"/>
                </a:cubicBezTo>
                <a:cubicBezTo>
                  <a:pt x="701979" y="1657140"/>
                  <a:pt x="706280" y="1668305"/>
                  <a:pt x="714375" y="1676400"/>
                </a:cubicBezTo>
                <a:cubicBezTo>
                  <a:pt x="722470" y="1684495"/>
                  <a:pt x="733425" y="1689100"/>
                  <a:pt x="742950" y="1695450"/>
                </a:cubicBezTo>
                <a:cubicBezTo>
                  <a:pt x="784826" y="1758264"/>
                  <a:pt x="735042" y="1696259"/>
                  <a:pt x="847725" y="1752600"/>
                </a:cubicBezTo>
                <a:lnTo>
                  <a:pt x="923925" y="1790700"/>
                </a:lnTo>
                <a:cubicBezTo>
                  <a:pt x="936625" y="1797050"/>
                  <a:pt x="948555" y="1805260"/>
                  <a:pt x="962025" y="1809750"/>
                </a:cubicBezTo>
                <a:cubicBezTo>
                  <a:pt x="971550" y="1812925"/>
                  <a:pt x="981620" y="1814785"/>
                  <a:pt x="990600" y="1819275"/>
                </a:cubicBezTo>
                <a:cubicBezTo>
                  <a:pt x="1000839" y="1824395"/>
                  <a:pt x="1008234" y="1834958"/>
                  <a:pt x="1019175" y="1838325"/>
                </a:cubicBezTo>
                <a:cubicBezTo>
                  <a:pt x="1091585" y="1860605"/>
                  <a:pt x="1153394" y="1859726"/>
                  <a:pt x="1228725" y="1866900"/>
                </a:cubicBezTo>
                <a:cubicBezTo>
                  <a:pt x="1465547" y="1889454"/>
                  <a:pt x="1127468" y="1862042"/>
                  <a:pt x="1438275" y="1885950"/>
                </a:cubicBezTo>
                <a:cubicBezTo>
                  <a:pt x="1533691" y="1905033"/>
                  <a:pt x="1487198" y="1898016"/>
                  <a:pt x="1647825" y="1905000"/>
                </a:cubicBezTo>
                <a:lnTo>
                  <a:pt x="1924050" y="1914525"/>
                </a:lnTo>
                <a:cubicBezTo>
                  <a:pt x="1989147" y="1911695"/>
                  <a:pt x="2191236" y="1904946"/>
                  <a:pt x="2276475" y="1895475"/>
                </a:cubicBezTo>
                <a:cubicBezTo>
                  <a:pt x="2289486" y="1894029"/>
                  <a:pt x="2301564" y="1887396"/>
                  <a:pt x="2314575" y="1885950"/>
                </a:cubicBezTo>
                <a:cubicBezTo>
                  <a:pt x="2358866" y="1881029"/>
                  <a:pt x="2403475" y="1879600"/>
                  <a:pt x="2447925" y="1876425"/>
                </a:cubicBezTo>
                <a:cubicBezTo>
                  <a:pt x="2662220" y="1804993"/>
                  <a:pt x="2487110" y="1859855"/>
                  <a:pt x="3067050" y="1876425"/>
                </a:cubicBezTo>
                <a:cubicBezTo>
                  <a:pt x="3092637" y="1877156"/>
                  <a:pt x="3117734" y="1883909"/>
                  <a:pt x="3143250" y="1885950"/>
                </a:cubicBezTo>
                <a:cubicBezTo>
                  <a:pt x="3197146" y="1890262"/>
                  <a:pt x="3251200" y="1892300"/>
                  <a:pt x="3305175" y="1895475"/>
                </a:cubicBezTo>
                <a:cubicBezTo>
                  <a:pt x="3401138" y="1919466"/>
                  <a:pt x="3264440" y="1887098"/>
                  <a:pt x="3429000" y="1914525"/>
                </a:cubicBezTo>
                <a:cubicBezTo>
                  <a:pt x="3438904" y="1916176"/>
                  <a:pt x="3447562" y="1923308"/>
                  <a:pt x="3457575" y="1924050"/>
                </a:cubicBezTo>
                <a:cubicBezTo>
                  <a:pt x="3533633" y="1929684"/>
                  <a:pt x="3610014" y="1929567"/>
                  <a:pt x="3686175" y="1933575"/>
                </a:cubicBezTo>
                <a:cubicBezTo>
                  <a:pt x="3734923" y="1936141"/>
                  <a:pt x="3869250" y="1946508"/>
                  <a:pt x="3924300" y="1952625"/>
                </a:cubicBezTo>
                <a:cubicBezTo>
                  <a:pt x="3946613" y="1955104"/>
                  <a:pt x="3968698" y="1959365"/>
                  <a:pt x="3990975" y="1962150"/>
                </a:cubicBezTo>
                <a:cubicBezTo>
                  <a:pt x="4019504" y="1965716"/>
                  <a:pt x="4048238" y="1967609"/>
                  <a:pt x="4076700" y="1971675"/>
                </a:cubicBezTo>
                <a:cubicBezTo>
                  <a:pt x="4092727" y="1973965"/>
                  <a:pt x="4108397" y="1978304"/>
                  <a:pt x="4124325" y="1981200"/>
                </a:cubicBezTo>
                <a:cubicBezTo>
                  <a:pt x="4143326" y="1984655"/>
                  <a:pt x="4162537" y="1986937"/>
                  <a:pt x="4181475" y="1990725"/>
                </a:cubicBezTo>
                <a:cubicBezTo>
                  <a:pt x="4194312" y="1993292"/>
                  <a:pt x="4206796" y="1997410"/>
                  <a:pt x="4219575" y="2000250"/>
                </a:cubicBezTo>
                <a:cubicBezTo>
                  <a:pt x="4239138" y="2004597"/>
                  <a:pt x="4275350" y="2009088"/>
                  <a:pt x="4295775" y="2019300"/>
                </a:cubicBezTo>
                <a:cubicBezTo>
                  <a:pt x="4306014" y="2024420"/>
                  <a:pt x="4313828" y="2033841"/>
                  <a:pt x="4324350" y="2038350"/>
                </a:cubicBezTo>
                <a:cubicBezTo>
                  <a:pt x="4336382" y="2043507"/>
                  <a:pt x="4350193" y="2043278"/>
                  <a:pt x="4362450" y="2047875"/>
                </a:cubicBezTo>
                <a:cubicBezTo>
                  <a:pt x="4484088" y="2093489"/>
                  <a:pt x="4329640" y="2041759"/>
                  <a:pt x="4429125" y="2085975"/>
                </a:cubicBezTo>
                <a:cubicBezTo>
                  <a:pt x="4447475" y="2094130"/>
                  <a:pt x="4469247" y="2094382"/>
                  <a:pt x="4486275" y="2105025"/>
                </a:cubicBezTo>
                <a:cubicBezTo>
                  <a:pt x="4511675" y="2120900"/>
                  <a:pt x="4534059" y="2143178"/>
                  <a:pt x="4562475" y="2152650"/>
                </a:cubicBezTo>
                <a:cubicBezTo>
                  <a:pt x="4581525" y="2159000"/>
                  <a:pt x="4602917" y="2160561"/>
                  <a:pt x="4619625" y="2171700"/>
                </a:cubicBezTo>
                <a:cubicBezTo>
                  <a:pt x="4656554" y="2196319"/>
                  <a:pt x="4637340" y="2187130"/>
                  <a:pt x="4676775" y="2200275"/>
                </a:cubicBezTo>
                <a:cubicBezTo>
                  <a:pt x="4751212" y="2256103"/>
                  <a:pt x="4681913" y="2210404"/>
                  <a:pt x="4743450" y="2238375"/>
                </a:cubicBezTo>
                <a:cubicBezTo>
                  <a:pt x="4769303" y="2250126"/>
                  <a:pt x="4819650" y="2276475"/>
                  <a:pt x="4819650" y="2276475"/>
                </a:cubicBezTo>
                <a:cubicBezTo>
                  <a:pt x="4874408" y="2349486"/>
                  <a:pt x="4821088" y="2287199"/>
                  <a:pt x="4876800" y="2333625"/>
                </a:cubicBezTo>
                <a:cubicBezTo>
                  <a:pt x="4887148" y="2342249"/>
                  <a:pt x="4893679" y="2355517"/>
                  <a:pt x="4905375" y="2362200"/>
                </a:cubicBezTo>
                <a:cubicBezTo>
                  <a:pt x="4916741" y="2368695"/>
                  <a:pt x="4930775" y="2368550"/>
                  <a:pt x="4943475" y="2371725"/>
                </a:cubicBezTo>
                <a:cubicBezTo>
                  <a:pt x="4953000" y="2381250"/>
                  <a:pt x="4961089" y="2392470"/>
                  <a:pt x="4972050" y="2400300"/>
                </a:cubicBezTo>
                <a:cubicBezTo>
                  <a:pt x="5015955" y="2431661"/>
                  <a:pt x="5001911" y="2405676"/>
                  <a:pt x="5038725" y="2438400"/>
                </a:cubicBezTo>
                <a:cubicBezTo>
                  <a:pt x="5058861" y="2456298"/>
                  <a:pt x="5076825" y="2476500"/>
                  <a:pt x="5095875" y="2495550"/>
                </a:cubicBezTo>
                <a:cubicBezTo>
                  <a:pt x="5105400" y="2505075"/>
                  <a:pt x="5113242" y="2516653"/>
                  <a:pt x="5124450" y="2524125"/>
                </a:cubicBezTo>
                <a:lnTo>
                  <a:pt x="5153025" y="2543175"/>
                </a:lnTo>
                <a:cubicBezTo>
                  <a:pt x="5197569" y="2632264"/>
                  <a:pt x="5139720" y="2523217"/>
                  <a:pt x="5210175" y="2628900"/>
                </a:cubicBezTo>
                <a:cubicBezTo>
                  <a:pt x="5218051" y="2640714"/>
                  <a:pt x="5221700" y="2654959"/>
                  <a:pt x="5229225" y="2667000"/>
                </a:cubicBezTo>
                <a:cubicBezTo>
                  <a:pt x="5237639" y="2680462"/>
                  <a:pt x="5248573" y="2692182"/>
                  <a:pt x="5257800" y="2705100"/>
                </a:cubicBezTo>
                <a:cubicBezTo>
                  <a:pt x="5264454" y="2714415"/>
                  <a:pt x="5269521" y="2724881"/>
                  <a:pt x="5276850" y="2733675"/>
                </a:cubicBezTo>
                <a:cubicBezTo>
                  <a:pt x="5285474" y="2744023"/>
                  <a:pt x="5297595" y="2751289"/>
                  <a:pt x="5305425" y="2762250"/>
                </a:cubicBezTo>
                <a:cubicBezTo>
                  <a:pt x="5313678" y="2773804"/>
                  <a:pt x="5317579" y="2787938"/>
                  <a:pt x="5324475" y="2800350"/>
                </a:cubicBezTo>
                <a:cubicBezTo>
                  <a:pt x="5333466" y="2816534"/>
                  <a:pt x="5341942" y="2833164"/>
                  <a:pt x="5353050" y="2847975"/>
                </a:cubicBezTo>
                <a:cubicBezTo>
                  <a:pt x="5361132" y="2858751"/>
                  <a:pt x="5373001" y="2866202"/>
                  <a:pt x="5381625" y="2876550"/>
                </a:cubicBezTo>
                <a:cubicBezTo>
                  <a:pt x="5388954" y="2885344"/>
                  <a:pt x="5393070" y="2896569"/>
                  <a:pt x="5400675" y="2905125"/>
                </a:cubicBezTo>
                <a:cubicBezTo>
                  <a:pt x="5418573" y="2925261"/>
                  <a:pt x="5457825" y="2962275"/>
                  <a:pt x="5457825" y="2962275"/>
                </a:cubicBezTo>
                <a:cubicBezTo>
                  <a:pt x="5480567" y="3030500"/>
                  <a:pt x="5448054" y="2952455"/>
                  <a:pt x="5495925" y="3009900"/>
                </a:cubicBezTo>
                <a:cubicBezTo>
                  <a:pt x="5505015" y="3020808"/>
                  <a:pt x="5506258" y="3036792"/>
                  <a:pt x="5514975" y="3048000"/>
                </a:cubicBezTo>
                <a:cubicBezTo>
                  <a:pt x="5528758" y="3065721"/>
                  <a:pt x="5547816" y="3078729"/>
                  <a:pt x="5562600" y="3095625"/>
                </a:cubicBezTo>
                <a:cubicBezTo>
                  <a:pt x="5570138" y="3104240"/>
                  <a:pt x="5574200" y="3115508"/>
                  <a:pt x="5581650" y="3124200"/>
                </a:cubicBezTo>
                <a:cubicBezTo>
                  <a:pt x="5593339" y="3137837"/>
                  <a:pt x="5607818" y="3148876"/>
                  <a:pt x="5619750" y="3162300"/>
                </a:cubicBezTo>
                <a:cubicBezTo>
                  <a:pt x="5633256" y="3177495"/>
                  <a:pt x="5645652" y="3193661"/>
                  <a:pt x="5657850" y="3209925"/>
                </a:cubicBezTo>
                <a:cubicBezTo>
                  <a:pt x="5664719" y="3219083"/>
                  <a:pt x="5669571" y="3229706"/>
                  <a:pt x="5676900" y="3238500"/>
                </a:cubicBezTo>
                <a:cubicBezTo>
                  <a:pt x="5685524" y="3248848"/>
                  <a:pt x="5696851" y="3256727"/>
                  <a:pt x="5705475" y="3267075"/>
                </a:cubicBezTo>
                <a:cubicBezTo>
                  <a:pt x="5712804" y="3275869"/>
                  <a:pt x="5717656" y="3286492"/>
                  <a:pt x="5724525" y="3295650"/>
                </a:cubicBezTo>
                <a:cubicBezTo>
                  <a:pt x="5741680" y="3318523"/>
                  <a:pt x="5767703" y="3352269"/>
                  <a:pt x="5791200" y="3371850"/>
                </a:cubicBezTo>
                <a:cubicBezTo>
                  <a:pt x="5799994" y="3379179"/>
                  <a:pt x="5810250" y="3384550"/>
                  <a:pt x="5819775" y="3390900"/>
                </a:cubicBezTo>
                <a:cubicBezTo>
                  <a:pt x="5840207" y="3452197"/>
                  <a:pt x="5813282" y="3385620"/>
                  <a:pt x="5857875" y="3448050"/>
                </a:cubicBezTo>
                <a:cubicBezTo>
                  <a:pt x="5866128" y="3459604"/>
                  <a:pt x="5866885" y="3476110"/>
                  <a:pt x="5876925" y="3486150"/>
                </a:cubicBezTo>
                <a:cubicBezTo>
                  <a:pt x="5893114" y="3502339"/>
                  <a:pt x="5915025" y="3511550"/>
                  <a:pt x="5934075" y="3524250"/>
                </a:cubicBezTo>
                <a:lnTo>
                  <a:pt x="5962650" y="3543300"/>
                </a:lnTo>
                <a:cubicBezTo>
                  <a:pt x="5965825" y="3552825"/>
                  <a:pt x="5966606" y="3563521"/>
                  <a:pt x="5972175" y="3571875"/>
                </a:cubicBezTo>
                <a:cubicBezTo>
                  <a:pt x="5986843" y="3593877"/>
                  <a:pt x="6008240" y="3605443"/>
                  <a:pt x="6029325" y="3619500"/>
                </a:cubicBezTo>
                <a:cubicBezTo>
                  <a:pt x="6035675" y="3629025"/>
                  <a:pt x="6040280" y="3639980"/>
                  <a:pt x="6048375" y="3648075"/>
                </a:cubicBezTo>
                <a:cubicBezTo>
                  <a:pt x="6056470" y="3656170"/>
                  <a:pt x="6069412" y="3658510"/>
                  <a:pt x="6076950" y="3667125"/>
                </a:cubicBezTo>
                <a:cubicBezTo>
                  <a:pt x="6092027" y="3684355"/>
                  <a:pt x="6102350" y="3705225"/>
                  <a:pt x="6115050" y="3724275"/>
                </a:cubicBezTo>
                <a:cubicBezTo>
                  <a:pt x="6121400" y="3733800"/>
                  <a:pt x="6126005" y="3744755"/>
                  <a:pt x="6134100" y="3752850"/>
                </a:cubicBezTo>
                <a:lnTo>
                  <a:pt x="6143625" y="3762375"/>
                </a:ln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609600" y="3076575"/>
            <a:ext cx="6124575" cy="3733800"/>
          </a:xfrm>
          <a:custGeom>
            <a:avLst/>
            <a:gdLst>
              <a:gd name="connsiteX0" fmla="*/ 0 w 6124575"/>
              <a:gd name="connsiteY0" fmla="*/ 0 h 3733800"/>
              <a:gd name="connsiteX1" fmla="*/ 28575 w 6124575"/>
              <a:gd name="connsiteY1" fmla="*/ 47625 h 3733800"/>
              <a:gd name="connsiteX2" fmla="*/ 57150 w 6124575"/>
              <a:gd name="connsiteY2" fmla="*/ 85725 h 3733800"/>
              <a:gd name="connsiteX3" fmla="*/ 95250 w 6124575"/>
              <a:gd name="connsiteY3" fmla="*/ 190500 h 3733800"/>
              <a:gd name="connsiteX4" fmla="*/ 123825 w 6124575"/>
              <a:gd name="connsiteY4" fmla="*/ 257175 h 3733800"/>
              <a:gd name="connsiteX5" fmla="*/ 133350 w 6124575"/>
              <a:gd name="connsiteY5" fmla="*/ 285750 h 3733800"/>
              <a:gd name="connsiteX6" fmla="*/ 161925 w 6124575"/>
              <a:gd name="connsiteY6" fmla="*/ 352425 h 3733800"/>
              <a:gd name="connsiteX7" fmla="*/ 180975 w 6124575"/>
              <a:gd name="connsiteY7" fmla="*/ 428625 h 3733800"/>
              <a:gd name="connsiteX8" fmla="*/ 219075 w 6124575"/>
              <a:gd name="connsiteY8" fmla="*/ 523875 h 3733800"/>
              <a:gd name="connsiteX9" fmla="*/ 257175 w 6124575"/>
              <a:gd name="connsiteY9" fmla="*/ 609600 h 3733800"/>
              <a:gd name="connsiteX10" fmla="*/ 285750 w 6124575"/>
              <a:gd name="connsiteY10" fmla="*/ 685800 h 3733800"/>
              <a:gd name="connsiteX11" fmla="*/ 304800 w 6124575"/>
              <a:gd name="connsiteY11" fmla="*/ 714375 h 3733800"/>
              <a:gd name="connsiteX12" fmla="*/ 314325 w 6124575"/>
              <a:gd name="connsiteY12" fmla="*/ 742950 h 3733800"/>
              <a:gd name="connsiteX13" fmla="*/ 352425 w 6124575"/>
              <a:gd name="connsiteY13" fmla="*/ 800100 h 3733800"/>
              <a:gd name="connsiteX14" fmla="*/ 361950 w 6124575"/>
              <a:gd name="connsiteY14" fmla="*/ 828675 h 3733800"/>
              <a:gd name="connsiteX15" fmla="*/ 371475 w 6124575"/>
              <a:gd name="connsiteY15" fmla="*/ 866775 h 3733800"/>
              <a:gd name="connsiteX16" fmla="*/ 419100 w 6124575"/>
              <a:gd name="connsiteY16" fmla="*/ 952500 h 3733800"/>
              <a:gd name="connsiteX17" fmla="*/ 447675 w 6124575"/>
              <a:gd name="connsiteY17" fmla="*/ 1076325 h 3733800"/>
              <a:gd name="connsiteX18" fmla="*/ 485775 w 6124575"/>
              <a:gd name="connsiteY18" fmla="*/ 1190625 h 3733800"/>
              <a:gd name="connsiteX19" fmla="*/ 495300 w 6124575"/>
              <a:gd name="connsiteY19" fmla="*/ 1219200 h 3733800"/>
              <a:gd name="connsiteX20" fmla="*/ 504825 w 6124575"/>
              <a:gd name="connsiteY20" fmla="*/ 1257300 h 3733800"/>
              <a:gd name="connsiteX21" fmla="*/ 533400 w 6124575"/>
              <a:gd name="connsiteY21" fmla="*/ 1343025 h 3733800"/>
              <a:gd name="connsiteX22" fmla="*/ 542925 w 6124575"/>
              <a:gd name="connsiteY22" fmla="*/ 1371600 h 3733800"/>
              <a:gd name="connsiteX23" fmla="*/ 552450 w 6124575"/>
              <a:gd name="connsiteY23" fmla="*/ 1400175 h 3733800"/>
              <a:gd name="connsiteX24" fmla="*/ 571500 w 6124575"/>
              <a:gd name="connsiteY24" fmla="*/ 1428750 h 3733800"/>
              <a:gd name="connsiteX25" fmla="*/ 581025 w 6124575"/>
              <a:gd name="connsiteY25" fmla="*/ 1466850 h 3733800"/>
              <a:gd name="connsiteX26" fmla="*/ 619125 w 6124575"/>
              <a:gd name="connsiteY26" fmla="*/ 1524000 h 3733800"/>
              <a:gd name="connsiteX27" fmla="*/ 638175 w 6124575"/>
              <a:gd name="connsiteY27" fmla="*/ 1590675 h 3733800"/>
              <a:gd name="connsiteX28" fmla="*/ 657225 w 6124575"/>
              <a:gd name="connsiteY28" fmla="*/ 1619250 h 3733800"/>
              <a:gd name="connsiteX29" fmla="*/ 676275 w 6124575"/>
              <a:gd name="connsiteY29" fmla="*/ 1676400 h 3733800"/>
              <a:gd name="connsiteX30" fmla="*/ 685800 w 6124575"/>
              <a:gd name="connsiteY30" fmla="*/ 1704975 h 3733800"/>
              <a:gd name="connsiteX31" fmla="*/ 704850 w 6124575"/>
              <a:gd name="connsiteY31" fmla="*/ 1733550 h 3733800"/>
              <a:gd name="connsiteX32" fmla="*/ 714375 w 6124575"/>
              <a:gd name="connsiteY32" fmla="*/ 1762125 h 3733800"/>
              <a:gd name="connsiteX33" fmla="*/ 742950 w 6124575"/>
              <a:gd name="connsiteY33" fmla="*/ 1790700 h 3733800"/>
              <a:gd name="connsiteX34" fmla="*/ 762000 w 6124575"/>
              <a:gd name="connsiteY34" fmla="*/ 1819275 h 3733800"/>
              <a:gd name="connsiteX35" fmla="*/ 790575 w 6124575"/>
              <a:gd name="connsiteY35" fmla="*/ 1857375 h 3733800"/>
              <a:gd name="connsiteX36" fmla="*/ 819150 w 6124575"/>
              <a:gd name="connsiteY36" fmla="*/ 1905000 h 3733800"/>
              <a:gd name="connsiteX37" fmla="*/ 847725 w 6124575"/>
              <a:gd name="connsiteY37" fmla="*/ 1924050 h 3733800"/>
              <a:gd name="connsiteX38" fmla="*/ 857250 w 6124575"/>
              <a:gd name="connsiteY38" fmla="*/ 1952625 h 3733800"/>
              <a:gd name="connsiteX39" fmla="*/ 895350 w 6124575"/>
              <a:gd name="connsiteY39" fmla="*/ 1962150 h 3733800"/>
              <a:gd name="connsiteX40" fmla="*/ 952500 w 6124575"/>
              <a:gd name="connsiteY40" fmla="*/ 2000250 h 3733800"/>
              <a:gd name="connsiteX41" fmla="*/ 990600 w 6124575"/>
              <a:gd name="connsiteY41" fmla="*/ 2009775 h 3733800"/>
              <a:gd name="connsiteX42" fmla="*/ 1019175 w 6124575"/>
              <a:gd name="connsiteY42" fmla="*/ 2019300 h 3733800"/>
              <a:gd name="connsiteX43" fmla="*/ 1114425 w 6124575"/>
              <a:gd name="connsiteY43" fmla="*/ 2038350 h 3733800"/>
              <a:gd name="connsiteX44" fmla="*/ 1143000 w 6124575"/>
              <a:gd name="connsiteY44" fmla="*/ 2047875 h 3733800"/>
              <a:gd name="connsiteX45" fmla="*/ 1228725 w 6124575"/>
              <a:gd name="connsiteY45" fmla="*/ 2057400 h 3733800"/>
              <a:gd name="connsiteX46" fmla="*/ 1295400 w 6124575"/>
              <a:gd name="connsiteY46" fmla="*/ 2066925 h 3733800"/>
              <a:gd name="connsiteX47" fmla="*/ 1428750 w 6124575"/>
              <a:gd name="connsiteY47" fmla="*/ 2076450 h 3733800"/>
              <a:gd name="connsiteX48" fmla="*/ 1609725 w 6124575"/>
              <a:gd name="connsiteY48" fmla="*/ 2095500 h 3733800"/>
              <a:gd name="connsiteX49" fmla="*/ 1676400 w 6124575"/>
              <a:gd name="connsiteY49" fmla="*/ 2105025 h 3733800"/>
              <a:gd name="connsiteX50" fmla="*/ 1809750 w 6124575"/>
              <a:gd name="connsiteY50" fmla="*/ 2114550 h 3733800"/>
              <a:gd name="connsiteX51" fmla="*/ 2209800 w 6124575"/>
              <a:gd name="connsiteY51" fmla="*/ 2105025 h 3733800"/>
              <a:gd name="connsiteX52" fmla="*/ 2305050 w 6124575"/>
              <a:gd name="connsiteY52" fmla="*/ 2095500 h 3733800"/>
              <a:gd name="connsiteX53" fmla="*/ 2705100 w 6124575"/>
              <a:gd name="connsiteY53" fmla="*/ 2085975 h 3733800"/>
              <a:gd name="connsiteX54" fmla="*/ 2838450 w 6124575"/>
              <a:gd name="connsiteY54" fmla="*/ 2095500 h 3733800"/>
              <a:gd name="connsiteX55" fmla="*/ 2876550 w 6124575"/>
              <a:gd name="connsiteY55" fmla="*/ 2114550 h 3733800"/>
              <a:gd name="connsiteX56" fmla="*/ 2952750 w 6124575"/>
              <a:gd name="connsiteY56" fmla="*/ 2133600 h 3733800"/>
              <a:gd name="connsiteX57" fmla="*/ 2981325 w 6124575"/>
              <a:gd name="connsiteY57" fmla="*/ 2162175 h 3733800"/>
              <a:gd name="connsiteX58" fmla="*/ 3009900 w 6124575"/>
              <a:gd name="connsiteY58" fmla="*/ 2171700 h 3733800"/>
              <a:gd name="connsiteX59" fmla="*/ 3038475 w 6124575"/>
              <a:gd name="connsiteY59" fmla="*/ 2190750 h 3733800"/>
              <a:gd name="connsiteX60" fmla="*/ 3057525 w 6124575"/>
              <a:gd name="connsiteY60" fmla="*/ 2219325 h 3733800"/>
              <a:gd name="connsiteX61" fmla="*/ 3086100 w 6124575"/>
              <a:gd name="connsiteY61" fmla="*/ 2238375 h 3733800"/>
              <a:gd name="connsiteX62" fmla="*/ 3143250 w 6124575"/>
              <a:gd name="connsiteY62" fmla="*/ 2295525 h 3733800"/>
              <a:gd name="connsiteX63" fmla="*/ 3162300 w 6124575"/>
              <a:gd name="connsiteY63" fmla="*/ 2333625 h 3733800"/>
              <a:gd name="connsiteX64" fmla="*/ 3238500 w 6124575"/>
              <a:gd name="connsiteY64" fmla="*/ 2390775 h 3733800"/>
              <a:gd name="connsiteX65" fmla="*/ 3267075 w 6124575"/>
              <a:gd name="connsiteY65" fmla="*/ 2419350 h 3733800"/>
              <a:gd name="connsiteX66" fmla="*/ 3295650 w 6124575"/>
              <a:gd name="connsiteY66" fmla="*/ 2428875 h 3733800"/>
              <a:gd name="connsiteX67" fmla="*/ 3343275 w 6124575"/>
              <a:gd name="connsiteY67" fmla="*/ 2476500 h 3733800"/>
              <a:gd name="connsiteX68" fmla="*/ 3362325 w 6124575"/>
              <a:gd name="connsiteY68" fmla="*/ 2505075 h 3733800"/>
              <a:gd name="connsiteX69" fmla="*/ 3390900 w 6124575"/>
              <a:gd name="connsiteY69" fmla="*/ 2524125 h 3733800"/>
              <a:gd name="connsiteX70" fmla="*/ 3448050 w 6124575"/>
              <a:gd name="connsiteY70" fmla="*/ 2562225 h 3733800"/>
              <a:gd name="connsiteX71" fmla="*/ 3495675 w 6124575"/>
              <a:gd name="connsiteY71" fmla="*/ 2600325 h 3733800"/>
              <a:gd name="connsiteX72" fmla="*/ 3543300 w 6124575"/>
              <a:gd name="connsiteY72" fmla="*/ 2619375 h 3733800"/>
              <a:gd name="connsiteX73" fmla="*/ 3581400 w 6124575"/>
              <a:gd name="connsiteY73" fmla="*/ 2638425 h 3733800"/>
              <a:gd name="connsiteX74" fmla="*/ 3619500 w 6124575"/>
              <a:gd name="connsiteY74" fmla="*/ 2667000 h 3733800"/>
              <a:gd name="connsiteX75" fmla="*/ 3648075 w 6124575"/>
              <a:gd name="connsiteY75" fmla="*/ 2676525 h 3733800"/>
              <a:gd name="connsiteX76" fmla="*/ 3676650 w 6124575"/>
              <a:gd name="connsiteY76" fmla="*/ 2695575 h 3733800"/>
              <a:gd name="connsiteX77" fmla="*/ 3752850 w 6124575"/>
              <a:gd name="connsiteY77" fmla="*/ 2733675 h 3733800"/>
              <a:gd name="connsiteX78" fmla="*/ 3800475 w 6124575"/>
              <a:gd name="connsiteY78" fmla="*/ 2762250 h 3733800"/>
              <a:gd name="connsiteX79" fmla="*/ 3857625 w 6124575"/>
              <a:gd name="connsiteY79" fmla="*/ 2781300 h 3733800"/>
              <a:gd name="connsiteX80" fmla="*/ 4000500 w 6124575"/>
              <a:gd name="connsiteY80" fmla="*/ 2838450 h 3733800"/>
              <a:gd name="connsiteX81" fmla="*/ 4029075 w 6124575"/>
              <a:gd name="connsiteY81" fmla="*/ 2857500 h 3733800"/>
              <a:gd name="connsiteX82" fmla="*/ 4076700 w 6124575"/>
              <a:gd name="connsiteY82" fmla="*/ 2876550 h 3733800"/>
              <a:gd name="connsiteX83" fmla="*/ 4105275 w 6124575"/>
              <a:gd name="connsiteY83" fmla="*/ 2886075 h 3733800"/>
              <a:gd name="connsiteX84" fmla="*/ 4133850 w 6124575"/>
              <a:gd name="connsiteY84" fmla="*/ 2905125 h 3733800"/>
              <a:gd name="connsiteX85" fmla="*/ 4248150 w 6124575"/>
              <a:gd name="connsiteY85" fmla="*/ 2952750 h 3733800"/>
              <a:gd name="connsiteX86" fmla="*/ 4324350 w 6124575"/>
              <a:gd name="connsiteY86" fmla="*/ 2990850 h 3733800"/>
              <a:gd name="connsiteX87" fmla="*/ 4381500 w 6124575"/>
              <a:gd name="connsiteY87" fmla="*/ 3028950 h 3733800"/>
              <a:gd name="connsiteX88" fmla="*/ 4448175 w 6124575"/>
              <a:gd name="connsiteY88" fmla="*/ 3048000 h 3733800"/>
              <a:gd name="connsiteX89" fmla="*/ 4552950 w 6124575"/>
              <a:gd name="connsiteY89" fmla="*/ 3105150 h 3733800"/>
              <a:gd name="connsiteX90" fmla="*/ 4610100 w 6124575"/>
              <a:gd name="connsiteY90" fmla="*/ 3124200 h 3733800"/>
              <a:gd name="connsiteX91" fmla="*/ 4762500 w 6124575"/>
              <a:gd name="connsiteY91" fmla="*/ 3190875 h 3733800"/>
              <a:gd name="connsiteX92" fmla="*/ 4819650 w 6124575"/>
              <a:gd name="connsiteY92" fmla="*/ 3209925 h 3733800"/>
              <a:gd name="connsiteX93" fmla="*/ 4962525 w 6124575"/>
              <a:gd name="connsiteY93" fmla="*/ 3286125 h 3733800"/>
              <a:gd name="connsiteX94" fmla="*/ 5038725 w 6124575"/>
              <a:gd name="connsiteY94" fmla="*/ 3324225 h 3733800"/>
              <a:gd name="connsiteX95" fmla="*/ 5095875 w 6124575"/>
              <a:gd name="connsiteY95" fmla="*/ 3352800 h 3733800"/>
              <a:gd name="connsiteX96" fmla="*/ 5124450 w 6124575"/>
              <a:gd name="connsiteY96" fmla="*/ 3362325 h 3733800"/>
              <a:gd name="connsiteX97" fmla="*/ 5248275 w 6124575"/>
              <a:gd name="connsiteY97" fmla="*/ 3409950 h 3733800"/>
              <a:gd name="connsiteX98" fmla="*/ 5400675 w 6124575"/>
              <a:gd name="connsiteY98" fmla="*/ 3486150 h 3733800"/>
              <a:gd name="connsiteX99" fmla="*/ 5457825 w 6124575"/>
              <a:gd name="connsiteY99" fmla="*/ 3505200 h 3733800"/>
              <a:gd name="connsiteX100" fmla="*/ 5505450 w 6124575"/>
              <a:gd name="connsiteY100" fmla="*/ 3533775 h 3733800"/>
              <a:gd name="connsiteX101" fmla="*/ 5629275 w 6124575"/>
              <a:gd name="connsiteY101" fmla="*/ 3571875 h 3733800"/>
              <a:gd name="connsiteX102" fmla="*/ 5705475 w 6124575"/>
              <a:gd name="connsiteY102" fmla="*/ 3609975 h 3733800"/>
              <a:gd name="connsiteX103" fmla="*/ 5772150 w 6124575"/>
              <a:gd name="connsiteY103" fmla="*/ 3629025 h 3733800"/>
              <a:gd name="connsiteX104" fmla="*/ 5810250 w 6124575"/>
              <a:gd name="connsiteY104" fmla="*/ 3638550 h 3733800"/>
              <a:gd name="connsiteX105" fmla="*/ 5848350 w 6124575"/>
              <a:gd name="connsiteY105" fmla="*/ 3657600 h 3733800"/>
              <a:gd name="connsiteX106" fmla="*/ 5953125 w 6124575"/>
              <a:gd name="connsiteY106" fmla="*/ 3676650 h 3733800"/>
              <a:gd name="connsiteX107" fmla="*/ 6010275 w 6124575"/>
              <a:gd name="connsiteY107" fmla="*/ 3695700 h 3733800"/>
              <a:gd name="connsiteX108" fmla="*/ 6038850 w 6124575"/>
              <a:gd name="connsiteY108" fmla="*/ 3705225 h 3733800"/>
              <a:gd name="connsiteX109" fmla="*/ 6105525 w 6124575"/>
              <a:gd name="connsiteY109" fmla="*/ 3724275 h 3733800"/>
              <a:gd name="connsiteX110" fmla="*/ 6124575 w 6124575"/>
              <a:gd name="connsiteY110"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124575" h="3733800">
                <a:moveTo>
                  <a:pt x="0" y="0"/>
                </a:moveTo>
                <a:cubicBezTo>
                  <a:pt x="9525" y="15875"/>
                  <a:pt x="18306" y="32221"/>
                  <a:pt x="28575" y="47625"/>
                </a:cubicBezTo>
                <a:cubicBezTo>
                  <a:pt x="37381" y="60834"/>
                  <a:pt x="49440" y="71848"/>
                  <a:pt x="57150" y="85725"/>
                </a:cubicBezTo>
                <a:cubicBezTo>
                  <a:pt x="70876" y="110431"/>
                  <a:pt x="85805" y="165943"/>
                  <a:pt x="95250" y="190500"/>
                </a:cubicBezTo>
                <a:cubicBezTo>
                  <a:pt x="103930" y="213068"/>
                  <a:pt x="114845" y="234724"/>
                  <a:pt x="123825" y="257175"/>
                </a:cubicBezTo>
                <a:cubicBezTo>
                  <a:pt x="127554" y="266497"/>
                  <a:pt x="129395" y="276522"/>
                  <a:pt x="133350" y="285750"/>
                </a:cubicBezTo>
                <a:cubicBezTo>
                  <a:pt x="149706" y="323914"/>
                  <a:pt x="152990" y="316684"/>
                  <a:pt x="161925" y="352425"/>
                </a:cubicBezTo>
                <a:cubicBezTo>
                  <a:pt x="174882" y="404254"/>
                  <a:pt x="165423" y="388190"/>
                  <a:pt x="180975" y="428625"/>
                </a:cubicBezTo>
                <a:cubicBezTo>
                  <a:pt x="193251" y="460541"/>
                  <a:pt x="219075" y="523875"/>
                  <a:pt x="219075" y="523875"/>
                </a:cubicBezTo>
                <a:cubicBezTo>
                  <a:pt x="239071" y="643851"/>
                  <a:pt x="209185" y="532816"/>
                  <a:pt x="257175" y="609600"/>
                </a:cubicBezTo>
                <a:cubicBezTo>
                  <a:pt x="292271" y="665754"/>
                  <a:pt x="263585" y="641470"/>
                  <a:pt x="285750" y="685800"/>
                </a:cubicBezTo>
                <a:cubicBezTo>
                  <a:pt x="290870" y="696039"/>
                  <a:pt x="299680" y="704136"/>
                  <a:pt x="304800" y="714375"/>
                </a:cubicBezTo>
                <a:cubicBezTo>
                  <a:pt x="309290" y="723355"/>
                  <a:pt x="309449" y="734173"/>
                  <a:pt x="314325" y="742950"/>
                </a:cubicBezTo>
                <a:cubicBezTo>
                  <a:pt x="325444" y="762964"/>
                  <a:pt x="345185" y="778380"/>
                  <a:pt x="352425" y="800100"/>
                </a:cubicBezTo>
                <a:cubicBezTo>
                  <a:pt x="355600" y="809625"/>
                  <a:pt x="359192" y="819021"/>
                  <a:pt x="361950" y="828675"/>
                </a:cubicBezTo>
                <a:cubicBezTo>
                  <a:pt x="365546" y="841262"/>
                  <a:pt x="366158" y="854812"/>
                  <a:pt x="371475" y="866775"/>
                </a:cubicBezTo>
                <a:cubicBezTo>
                  <a:pt x="387751" y="903397"/>
                  <a:pt x="406806" y="915618"/>
                  <a:pt x="419100" y="952500"/>
                </a:cubicBezTo>
                <a:cubicBezTo>
                  <a:pt x="467247" y="1096941"/>
                  <a:pt x="417451" y="970542"/>
                  <a:pt x="447675" y="1076325"/>
                </a:cubicBezTo>
                <a:lnTo>
                  <a:pt x="485775" y="1190625"/>
                </a:lnTo>
                <a:cubicBezTo>
                  <a:pt x="488950" y="1200150"/>
                  <a:pt x="492865" y="1209460"/>
                  <a:pt x="495300" y="1219200"/>
                </a:cubicBezTo>
                <a:cubicBezTo>
                  <a:pt x="498475" y="1231900"/>
                  <a:pt x="501063" y="1244761"/>
                  <a:pt x="504825" y="1257300"/>
                </a:cubicBezTo>
                <a:lnTo>
                  <a:pt x="533400" y="1343025"/>
                </a:lnTo>
                <a:lnTo>
                  <a:pt x="542925" y="1371600"/>
                </a:lnTo>
                <a:cubicBezTo>
                  <a:pt x="546100" y="1381125"/>
                  <a:pt x="546881" y="1391821"/>
                  <a:pt x="552450" y="1400175"/>
                </a:cubicBezTo>
                <a:lnTo>
                  <a:pt x="571500" y="1428750"/>
                </a:lnTo>
                <a:cubicBezTo>
                  <a:pt x="574675" y="1441450"/>
                  <a:pt x="575171" y="1455141"/>
                  <a:pt x="581025" y="1466850"/>
                </a:cubicBezTo>
                <a:cubicBezTo>
                  <a:pt x="591264" y="1487328"/>
                  <a:pt x="619125" y="1524000"/>
                  <a:pt x="619125" y="1524000"/>
                </a:cubicBezTo>
                <a:cubicBezTo>
                  <a:pt x="622177" y="1536207"/>
                  <a:pt x="631343" y="1577010"/>
                  <a:pt x="638175" y="1590675"/>
                </a:cubicBezTo>
                <a:cubicBezTo>
                  <a:pt x="643295" y="1600914"/>
                  <a:pt x="652576" y="1608789"/>
                  <a:pt x="657225" y="1619250"/>
                </a:cubicBezTo>
                <a:cubicBezTo>
                  <a:pt x="665380" y="1637600"/>
                  <a:pt x="669925" y="1657350"/>
                  <a:pt x="676275" y="1676400"/>
                </a:cubicBezTo>
                <a:cubicBezTo>
                  <a:pt x="679450" y="1685925"/>
                  <a:pt x="680231" y="1696621"/>
                  <a:pt x="685800" y="1704975"/>
                </a:cubicBezTo>
                <a:cubicBezTo>
                  <a:pt x="692150" y="1714500"/>
                  <a:pt x="699730" y="1723311"/>
                  <a:pt x="704850" y="1733550"/>
                </a:cubicBezTo>
                <a:cubicBezTo>
                  <a:pt x="709340" y="1742530"/>
                  <a:pt x="708806" y="1753771"/>
                  <a:pt x="714375" y="1762125"/>
                </a:cubicBezTo>
                <a:cubicBezTo>
                  <a:pt x="721847" y="1773333"/>
                  <a:pt x="734326" y="1780352"/>
                  <a:pt x="742950" y="1790700"/>
                </a:cubicBezTo>
                <a:cubicBezTo>
                  <a:pt x="750279" y="1799494"/>
                  <a:pt x="755346" y="1809960"/>
                  <a:pt x="762000" y="1819275"/>
                </a:cubicBezTo>
                <a:cubicBezTo>
                  <a:pt x="771227" y="1832193"/>
                  <a:pt x="781769" y="1844166"/>
                  <a:pt x="790575" y="1857375"/>
                </a:cubicBezTo>
                <a:cubicBezTo>
                  <a:pt x="800844" y="1872779"/>
                  <a:pt x="807102" y="1890944"/>
                  <a:pt x="819150" y="1905000"/>
                </a:cubicBezTo>
                <a:cubicBezTo>
                  <a:pt x="826600" y="1913692"/>
                  <a:pt x="838200" y="1917700"/>
                  <a:pt x="847725" y="1924050"/>
                </a:cubicBezTo>
                <a:cubicBezTo>
                  <a:pt x="850900" y="1933575"/>
                  <a:pt x="849410" y="1946353"/>
                  <a:pt x="857250" y="1952625"/>
                </a:cubicBezTo>
                <a:cubicBezTo>
                  <a:pt x="867472" y="1960803"/>
                  <a:pt x="883641" y="1956296"/>
                  <a:pt x="895350" y="1962150"/>
                </a:cubicBezTo>
                <a:cubicBezTo>
                  <a:pt x="915828" y="1972389"/>
                  <a:pt x="930288" y="1994697"/>
                  <a:pt x="952500" y="2000250"/>
                </a:cubicBezTo>
                <a:cubicBezTo>
                  <a:pt x="965200" y="2003425"/>
                  <a:pt x="978013" y="2006179"/>
                  <a:pt x="990600" y="2009775"/>
                </a:cubicBezTo>
                <a:cubicBezTo>
                  <a:pt x="1000254" y="2012533"/>
                  <a:pt x="1009392" y="2017042"/>
                  <a:pt x="1019175" y="2019300"/>
                </a:cubicBezTo>
                <a:cubicBezTo>
                  <a:pt x="1050725" y="2026581"/>
                  <a:pt x="1083708" y="2028111"/>
                  <a:pt x="1114425" y="2038350"/>
                </a:cubicBezTo>
                <a:cubicBezTo>
                  <a:pt x="1123950" y="2041525"/>
                  <a:pt x="1133096" y="2046224"/>
                  <a:pt x="1143000" y="2047875"/>
                </a:cubicBezTo>
                <a:cubicBezTo>
                  <a:pt x="1171360" y="2052602"/>
                  <a:pt x="1200196" y="2053834"/>
                  <a:pt x="1228725" y="2057400"/>
                </a:cubicBezTo>
                <a:cubicBezTo>
                  <a:pt x="1251002" y="2060185"/>
                  <a:pt x="1273050" y="2064796"/>
                  <a:pt x="1295400" y="2066925"/>
                </a:cubicBezTo>
                <a:cubicBezTo>
                  <a:pt x="1339763" y="2071150"/>
                  <a:pt x="1384300" y="2073275"/>
                  <a:pt x="1428750" y="2076450"/>
                </a:cubicBezTo>
                <a:cubicBezTo>
                  <a:pt x="1549840" y="2096632"/>
                  <a:pt x="1417116" y="2076239"/>
                  <a:pt x="1609725" y="2095500"/>
                </a:cubicBezTo>
                <a:cubicBezTo>
                  <a:pt x="1632064" y="2097734"/>
                  <a:pt x="1654050" y="2102896"/>
                  <a:pt x="1676400" y="2105025"/>
                </a:cubicBezTo>
                <a:cubicBezTo>
                  <a:pt x="1720763" y="2109250"/>
                  <a:pt x="1765300" y="2111375"/>
                  <a:pt x="1809750" y="2114550"/>
                </a:cubicBezTo>
                <a:lnTo>
                  <a:pt x="2209800" y="2105025"/>
                </a:lnTo>
                <a:cubicBezTo>
                  <a:pt x="2241685" y="2103799"/>
                  <a:pt x="2273165" y="2096726"/>
                  <a:pt x="2305050" y="2095500"/>
                </a:cubicBezTo>
                <a:cubicBezTo>
                  <a:pt x="2438339" y="2090373"/>
                  <a:pt x="2571750" y="2089150"/>
                  <a:pt x="2705100" y="2085975"/>
                </a:cubicBezTo>
                <a:cubicBezTo>
                  <a:pt x="2749550" y="2089150"/>
                  <a:pt x="2794493" y="2088174"/>
                  <a:pt x="2838450" y="2095500"/>
                </a:cubicBezTo>
                <a:cubicBezTo>
                  <a:pt x="2852456" y="2097834"/>
                  <a:pt x="2863080" y="2110060"/>
                  <a:pt x="2876550" y="2114550"/>
                </a:cubicBezTo>
                <a:cubicBezTo>
                  <a:pt x="2901388" y="2122829"/>
                  <a:pt x="2952750" y="2133600"/>
                  <a:pt x="2952750" y="2133600"/>
                </a:cubicBezTo>
                <a:cubicBezTo>
                  <a:pt x="2962275" y="2143125"/>
                  <a:pt x="2970117" y="2154703"/>
                  <a:pt x="2981325" y="2162175"/>
                </a:cubicBezTo>
                <a:cubicBezTo>
                  <a:pt x="2989679" y="2167744"/>
                  <a:pt x="3000920" y="2167210"/>
                  <a:pt x="3009900" y="2171700"/>
                </a:cubicBezTo>
                <a:cubicBezTo>
                  <a:pt x="3020139" y="2176820"/>
                  <a:pt x="3028950" y="2184400"/>
                  <a:pt x="3038475" y="2190750"/>
                </a:cubicBezTo>
                <a:cubicBezTo>
                  <a:pt x="3044825" y="2200275"/>
                  <a:pt x="3049430" y="2211230"/>
                  <a:pt x="3057525" y="2219325"/>
                </a:cubicBezTo>
                <a:cubicBezTo>
                  <a:pt x="3065620" y="2227420"/>
                  <a:pt x="3077544" y="2230770"/>
                  <a:pt x="3086100" y="2238375"/>
                </a:cubicBezTo>
                <a:cubicBezTo>
                  <a:pt x="3106236" y="2256273"/>
                  <a:pt x="3126420" y="2274488"/>
                  <a:pt x="3143250" y="2295525"/>
                </a:cubicBezTo>
                <a:cubicBezTo>
                  <a:pt x="3152120" y="2306613"/>
                  <a:pt x="3152260" y="2323585"/>
                  <a:pt x="3162300" y="2333625"/>
                </a:cubicBezTo>
                <a:cubicBezTo>
                  <a:pt x="3184751" y="2356076"/>
                  <a:pt x="3216049" y="2368324"/>
                  <a:pt x="3238500" y="2390775"/>
                </a:cubicBezTo>
                <a:cubicBezTo>
                  <a:pt x="3248025" y="2400300"/>
                  <a:pt x="3255867" y="2411878"/>
                  <a:pt x="3267075" y="2419350"/>
                </a:cubicBezTo>
                <a:cubicBezTo>
                  <a:pt x="3275429" y="2424919"/>
                  <a:pt x="3286125" y="2425700"/>
                  <a:pt x="3295650" y="2428875"/>
                </a:cubicBezTo>
                <a:cubicBezTo>
                  <a:pt x="3346450" y="2505075"/>
                  <a:pt x="3279775" y="2413000"/>
                  <a:pt x="3343275" y="2476500"/>
                </a:cubicBezTo>
                <a:cubicBezTo>
                  <a:pt x="3351370" y="2484595"/>
                  <a:pt x="3354230" y="2496980"/>
                  <a:pt x="3362325" y="2505075"/>
                </a:cubicBezTo>
                <a:cubicBezTo>
                  <a:pt x="3370420" y="2513170"/>
                  <a:pt x="3382106" y="2516796"/>
                  <a:pt x="3390900" y="2524125"/>
                </a:cubicBezTo>
                <a:cubicBezTo>
                  <a:pt x="3438466" y="2563763"/>
                  <a:pt x="3397832" y="2545486"/>
                  <a:pt x="3448050" y="2562225"/>
                </a:cubicBezTo>
                <a:cubicBezTo>
                  <a:pt x="3463925" y="2574925"/>
                  <a:pt x="3478242" y="2589865"/>
                  <a:pt x="3495675" y="2600325"/>
                </a:cubicBezTo>
                <a:cubicBezTo>
                  <a:pt x="3510336" y="2609122"/>
                  <a:pt x="3527676" y="2612431"/>
                  <a:pt x="3543300" y="2619375"/>
                </a:cubicBezTo>
                <a:cubicBezTo>
                  <a:pt x="3556275" y="2625142"/>
                  <a:pt x="3569359" y="2630900"/>
                  <a:pt x="3581400" y="2638425"/>
                </a:cubicBezTo>
                <a:cubicBezTo>
                  <a:pt x="3594862" y="2646839"/>
                  <a:pt x="3605717" y="2659124"/>
                  <a:pt x="3619500" y="2667000"/>
                </a:cubicBezTo>
                <a:cubicBezTo>
                  <a:pt x="3628217" y="2671981"/>
                  <a:pt x="3639095" y="2672035"/>
                  <a:pt x="3648075" y="2676525"/>
                </a:cubicBezTo>
                <a:cubicBezTo>
                  <a:pt x="3658314" y="2681645"/>
                  <a:pt x="3666600" y="2690093"/>
                  <a:pt x="3676650" y="2695575"/>
                </a:cubicBezTo>
                <a:cubicBezTo>
                  <a:pt x="3701581" y="2709173"/>
                  <a:pt x="3728499" y="2719064"/>
                  <a:pt x="3752850" y="2733675"/>
                </a:cubicBezTo>
                <a:cubicBezTo>
                  <a:pt x="3768725" y="2743200"/>
                  <a:pt x="3783621" y="2754589"/>
                  <a:pt x="3800475" y="2762250"/>
                </a:cubicBezTo>
                <a:cubicBezTo>
                  <a:pt x="3818756" y="2770559"/>
                  <a:pt x="3839168" y="2773390"/>
                  <a:pt x="3857625" y="2781300"/>
                </a:cubicBezTo>
                <a:cubicBezTo>
                  <a:pt x="4002936" y="2843576"/>
                  <a:pt x="3867095" y="2800334"/>
                  <a:pt x="4000500" y="2838450"/>
                </a:cubicBezTo>
                <a:cubicBezTo>
                  <a:pt x="4010025" y="2844800"/>
                  <a:pt x="4018836" y="2852380"/>
                  <a:pt x="4029075" y="2857500"/>
                </a:cubicBezTo>
                <a:cubicBezTo>
                  <a:pt x="4044368" y="2865146"/>
                  <a:pt x="4060691" y="2870547"/>
                  <a:pt x="4076700" y="2876550"/>
                </a:cubicBezTo>
                <a:cubicBezTo>
                  <a:pt x="4086101" y="2880075"/>
                  <a:pt x="4096295" y="2881585"/>
                  <a:pt x="4105275" y="2886075"/>
                </a:cubicBezTo>
                <a:cubicBezTo>
                  <a:pt x="4115514" y="2891195"/>
                  <a:pt x="4123800" y="2899643"/>
                  <a:pt x="4133850" y="2905125"/>
                </a:cubicBezTo>
                <a:cubicBezTo>
                  <a:pt x="4208234" y="2945698"/>
                  <a:pt x="4188734" y="2937896"/>
                  <a:pt x="4248150" y="2952750"/>
                </a:cubicBezTo>
                <a:cubicBezTo>
                  <a:pt x="4337755" y="3012487"/>
                  <a:pt x="4196192" y="2920945"/>
                  <a:pt x="4324350" y="2990850"/>
                </a:cubicBezTo>
                <a:cubicBezTo>
                  <a:pt x="4344450" y="3001813"/>
                  <a:pt x="4359780" y="3021710"/>
                  <a:pt x="4381500" y="3028950"/>
                </a:cubicBezTo>
                <a:cubicBezTo>
                  <a:pt x="4422494" y="3042615"/>
                  <a:pt x="4400335" y="3036040"/>
                  <a:pt x="4448175" y="3048000"/>
                </a:cubicBezTo>
                <a:cubicBezTo>
                  <a:pt x="4482956" y="3071188"/>
                  <a:pt x="4509730" y="3090743"/>
                  <a:pt x="4552950" y="3105150"/>
                </a:cubicBezTo>
                <a:cubicBezTo>
                  <a:pt x="4572000" y="3111500"/>
                  <a:pt x="4592139" y="3115220"/>
                  <a:pt x="4610100" y="3124200"/>
                </a:cubicBezTo>
                <a:cubicBezTo>
                  <a:pt x="4663203" y="3150751"/>
                  <a:pt x="4698797" y="3169641"/>
                  <a:pt x="4762500" y="3190875"/>
                </a:cubicBezTo>
                <a:cubicBezTo>
                  <a:pt x="4781550" y="3197225"/>
                  <a:pt x="4801903" y="3200530"/>
                  <a:pt x="4819650" y="3209925"/>
                </a:cubicBezTo>
                <a:cubicBezTo>
                  <a:pt x="4979802" y="3294711"/>
                  <a:pt x="4870245" y="3263055"/>
                  <a:pt x="4962525" y="3286125"/>
                </a:cubicBezTo>
                <a:cubicBezTo>
                  <a:pt x="5015356" y="3321345"/>
                  <a:pt x="4965492" y="3290937"/>
                  <a:pt x="5038725" y="3324225"/>
                </a:cubicBezTo>
                <a:cubicBezTo>
                  <a:pt x="5058114" y="3333038"/>
                  <a:pt x="5076412" y="3344150"/>
                  <a:pt x="5095875" y="3352800"/>
                </a:cubicBezTo>
                <a:cubicBezTo>
                  <a:pt x="5105050" y="3356878"/>
                  <a:pt x="5115049" y="3358800"/>
                  <a:pt x="5124450" y="3362325"/>
                </a:cubicBezTo>
                <a:cubicBezTo>
                  <a:pt x="5165857" y="3377853"/>
                  <a:pt x="5207921" y="3391860"/>
                  <a:pt x="5248275" y="3409950"/>
                </a:cubicBezTo>
                <a:cubicBezTo>
                  <a:pt x="5300102" y="3433183"/>
                  <a:pt x="5346793" y="3468189"/>
                  <a:pt x="5400675" y="3486150"/>
                </a:cubicBezTo>
                <a:cubicBezTo>
                  <a:pt x="5419725" y="3492500"/>
                  <a:pt x="5439544" y="3496891"/>
                  <a:pt x="5457825" y="3505200"/>
                </a:cubicBezTo>
                <a:cubicBezTo>
                  <a:pt x="5474679" y="3512861"/>
                  <a:pt x="5488596" y="3526114"/>
                  <a:pt x="5505450" y="3533775"/>
                </a:cubicBezTo>
                <a:cubicBezTo>
                  <a:pt x="5565307" y="3560983"/>
                  <a:pt x="5565417" y="3546332"/>
                  <a:pt x="5629275" y="3571875"/>
                </a:cubicBezTo>
                <a:cubicBezTo>
                  <a:pt x="5655642" y="3582422"/>
                  <a:pt x="5677925" y="3603087"/>
                  <a:pt x="5705475" y="3609975"/>
                </a:cubicBezTo>
                <a:cubicBezTo>
                  <a:pt x="5824582" y="3639752"/>
                  <a:pt x="5676497" y="3601696"/>
                  <a:pt x="5772150" y="3629025"/>
                </a:cubicBezTo>
                <a:cubicBezTo>
                  <a:pt x="5784737" y="3632621"/>
                  <a:pt x="5797993" y="3633953"/>
                  <a:pt x="5810250" y="3638550"/>
                </a:cubicBezTo>
                <a:cubicBezTo>
                  <a:pt x="5823545" y="3643536"/>
                  <a:pt x="5834880" y="3653110"/>
                  <a:pt x="5848350" y="3657600"/>
                </a:cubicBezTo>
                <a:cubicBezTo>
                  <a:pt x="5869706" y="3664719"/>
                  <a:pt x="5933934" y="3671852"/>
                  <a:pt x="5953125" y="3676650"/>
                </a:cubicBezTo>
                <a:cubicBezTo>
                  <a:pt x="5972606" y="3681520"/>
                  <a:pt x="5991225" y="3689350"/>
                  <a:pt x="6010275" y="3695700"/>
                </a:cubicBezTo>
                <a:cubicBezTo>
                  <a:pt x="6019800" y="3698875"/>
                  <a:pt x="6029110" y="3702790"/>
                  <a:pt x="6038850" y="3705225"/>
                </a:cubicBezTo>
                <a:cubicBezTo>
                  <a:pt x="6062935" y="3711246"/>
                  <a:pt x="6082751" y="3715165"/>
                  <a:pt x="6105525" y="3724275"/>
                </a:cubicBezTo>
                <a:cubicBezTo>
                  <a:pt x="6112117" y="3726912"/>
                  <a:pt x="6118225" y="3730625"/>
                  <a:pt x="6124575" y="3733800"/>
                </a:cubicBez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1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for invalid transitions </a:t>
            </a:r>
            <a:endParaRPr lang="en-US"/>
          </a:p>
        </p:txBody>
      </p:sp>
      <p:sp>
        <p:nvSpPr>
          <p:cNvPr id="3" name="Content Placeholder 2"/>
          <p:cNvSpPr>
            <a:spLocks noGrp="1"/>
          </p:cNvSpPr>
          <p:nvPr>
            <p:ph idx="1"/>
          </p:nvPr>
        </p:nvSpPr>
        <p:spPr/>
        <p:txBody>
          <a:bodyPr>
            <a:normAutofit/>
          </a:bodyPr>
          <a:lstStyle/>
          <a:p>
            <a:r>
              <a:rPr lang="en-US" dirty="0"/>
              <a:t>Using </a:t>
            </a:r>
            <a:r>
              <a:rPr lang="en-US" b="1" dirty="0"/>
              <a:t>state table </a:t>
            </a:r>
            <a:r>
              <a:rPr lang="en-US" dirty="0"/>
              <a:t>as an intermediate step</a:t>
            </a:r>
            <a:endParaRPr lang="en-US" dirty="0"/>
          </a:p>
          <a:p>
            <a:pPr lvl="1"/>
            <a:r>
              <a:rPr lang="en-US" dirty="0"/>
              <a:t>list all the </a:t>
            </a:r>
            <a:r>
              <a:rPr lang="en-US" b="1" dirty="0"/>
              <a:t>possible</a:t>
            </a:r>
            <a:r>
              <a:rPr lang="en-US" dirty="0"/>
              <a:t> </a:t>
            </a:r>
            <a:r>
              <a:rPr lang="en-US" b="1" dirty="0"/>
              <a:t>states</a:t>
            </a:r>
            <a:r>
              <a:rPr lang="en-US" dirty="0"/>
              <a:t> and all the </a:t>
            </a:r>
            <a:r>
              <a:rPr lang="en-US" b="1" dirty="0"/>
              <a:t>possible</a:t>
            </a:r>
            <a:r>
              <a:rPr lang="en-US" dirty="0"/>
              <a:t> </a:t>
            </a:r>
            <a:r>
              <a:rPr lang="en-US" b="1" dirty="0"/>
              <a:t>events</a:t>
            </a:r>
            <a:r>
              <a:rPr lang="en-US" dirty="0"/>
              <a:t>: states are listed on the left side of the table, events that cause them on the top (or vice versa)</a:t>
            </a:r>
            <a:endParaRPr lang="en-US" dirty="0"/>
          </a:p>
          <a:p>
            <a:pPr lvl="1"/>
            <a:r>
              <a:rPr lang="en-US" dirty="0"/>
              <a:t>each cell represents the </a:t>
            </a:r>
            <a:r>
              <a:rPr lang="en-US" b="1" dirty="0"/>
              <a:t>state system will move to when the corresponding event occurs</a:t>
            </a:r>
            <a:endParaRPr lang="en-US" b="1" dirty="0"/>
          </a:p>
          <a:p>
            <a:pPr lvl="2"/>
            <a:r>
              <a:rPr lang="en-US" dirty="0"/>
              <a:t>this will include events that are not expected to happen in certain states </a:t>
            </a:r>
            <a:r>
              <a:rPr lang="en-US" dirty="0">
                <a:sym typeface="Wingdings" panose="05000000000000000000" pitchFamily="2" charset="2"/>
              </a:rPr>
              <a:t> </a:t>
            </a:r>
            <a:r>
              <a:rPr lang="en-US" b="1" dirty="0">
                <a:sym typeface="Wingdings" panose="05000000000000000000" pitchFamily="2" charset="2"/>
              </a:rPr>
              <a:t>invalid transitions </a:t>
            </a:r>
            <a:r>
              <a:rPr lang="en-US" dirty="0">
                <a:sym typeface="Wingdings" panose="05000000000000000000" pitchFamily="2" charset="2"/>
              </a:rPr>
              <a:t>from that state</a:t>
            </a:r>
            <a:endParaRPr lang="en-US" dirty="0"/>
          </a:p>
          <a:p>
            <a:r>
              <a:rPr lang="en-US" dirty="0"/>
              <a:t>Test cases are usually derived from the state table </a:t>
            </a:r>
            <a:endParaRPr lang="en-US" dirty="0"/>
          </a:p>
          <a:p>
            <a:pPr lvl="1"/>
            <a:r>
              <a:rPr lang="en-GB" dirty="0"/>
              <a:t>depending on the system risk, create test cases for some or all of the invalid state/event pairs to make sure the system has not implemented invalid paths</a:t>
            </a:r>
            <a:endParaRPr lang="en-GB" dirty="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table example</a:t>
            </a:r>
            <a:endParaRPr lang="en-US"/>
          </a:p>
        </p:txBody>
      </p:sp>
      <p:sp>
        <p:nvSpPr>
          <p:cNvPr id="3" name="Content Placeholder 2"/>
          <p:cNvSpPr>
            <a:spLocks noGrp="1"/>
          </p:cNvSpPr>
          <p:nvPr>
            <p:ph idx="1"/>
          </p:nvPr>
        </p:nvSpPr>
        <p:spPr/>
        <p:txBody>
          <a:bodyPr/>
          <a:lstStyle/>
          <a:p>
            <a:r>
              <a:rPr lang="en-US"/>
              <a:t>Example of state table for the PIN entering</a:t>
            </a:r>
            <a:endParaRPr lang="en-US"/>
          </a:p>
        </p:txBody>
      </p:sp>
      <p:graphicFrame>
        <p:nvGraphicFramePr>
          <p:cNvPr id="4" name="Table 3"/>
          <p:cNvGraphicFramePr>
            <a:graphicFrameLocks noGrp="1"/>
          </p:cNvGraphicFramePr>
          <p:nvPr/>
        </p:nvGraphicFramePr>
        <p:xfrm>
          <a:off x="533400" y="2209800"/>
          <a:ext cx="8229600" cy="3903201"/>
        </p:xfrm>
        <a:graphic>
          <a:graphicData uri="http://schemas.openxmlformats.org/drawingml/2006/table">
            <a:tbl>
              <a:tblPr firstRow="1" bandRow="1">
                <a:tableStyleId>{5C22544A-7EE6-4342-B048-85BDC9FD1C3A}</a:tableStyleId>
              </a:tblPr>
              <a:tblGrid>
                <a:gridCol w="2379790"/>
                <a:gridCol w="2011680"/>
                <a:gridCol w="1856930"/>
                <a:gridCol w="1981200"/>
              </a:tblGrid>
              <a:tr h="848888">
                <a:tc>
                  <a:txBody>
                    <a:bodyPr/>
                    <a:lstStyle/>
                    <a:p>
                      <a:endParaRPr lang="en-US" sz="2200">
                        <a:latin typeface="+mj-lt"/>
                      </a:endParaRPr>
                    </a:p>
                  </a:txBody>
                  <a:tcPr/>
                </a:tc>
                <a:tc>
                  <a:txBody>
                    <a:bodyPr/>
                    <a:lstStyle/>
                    <a:p>
                      <a:pPr algn="ctr"/>
                      <a:r>
                        <a:rPr lang="en-US" sz="2200">
                          <a:latin typeface="+mj-lt"/>
                        </a:rPr>
                        <a:t>Insert card</a:t>
                      </a:r>
                      <a:endParaRPr lang="en-US" sz="2200">
                        <a:latin typeface="+mj-lt"/>
                      </a:endParaRPr>
                    </a:p>
                  </a:txBody>
                  <a:tcPr anchor="ctr"/>
                </a:tc>
                <a:tc>
                  <a:txBody>
                    <a:bodyPr/>
                    <a:lstStyle/>
                    <a:p>
                      <a:pPr algn="ctr"/>
                      <a:r>
                        <a:rPr lang="en-US" sz="2200" dirty="0">
                          <a:latin typeface="+mj-lt"/>
                        </a:rPr>
                        <a:t>Enter valid PIN</a:t>
                      </a:r>
                      <a:endParaRPr lang="en-US" sz="2200" dirty="0">
                        <a:latin typeface="+mj-lt"/>
                      </a:endParaRPr>
                    </a:p>
                  </a:txBody>
                  <a:tcPr anchor="ctr"/>
                </a:tc>
                <a:tc>
                  <a:txBody>
                    <a:bodyPr/>
                    <a:lstStyle/>
                    <a:p>
                      <a:pPr algn="ctr"/>
                      <a:r>
                        <a:rPr lang="en-US" sz="2200">
                          <a:latin typeface="+mj-lt"/>
                        </a:rPr>
                        <a:t>Enter invalid PIN</a:t>
                      </a:r>
                      <a:endParaRPr lang="en-US" sz="2200">
                        <a:latin typeface="+mj-lt"/>
                      </a:endParaRPr>
                    </a:p>
                  </a:txBody>
                  <a:tcPr anchor="ctr"/>
                </a:tc>
              </a:tr>
              <a:tr h="516399">
                <a:tc>
                  <a:txBody>
                    <a:bodyPr/>
                    <a:lstStyle/>
                    <a:p>
                      <a:r>
                        <a:rPr lang="en-US" sz="2200" b="1">
                          <a:latin typeface="+mj-lt"/>
                        </a:rPr>
                        <a:t>S1) Start</a:t>
                      </a:r>
                      <a:endParaRPr lang="en-US" sz="2200" b="1">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r>
              <a:tr h="516399">
                <a:tc>
                  <a:txBody>
                    <a:bodyPr/>
                    <a:lstStyle/>
                    <a:p>
                      <a:r>
                        <a:rPr lang="en-US" sz="2200" b="1">
                          <a:latin typeface="+mj-lt"/>
                        </a:rPr>
                        <a:t>S2) 1</a:t>
                      </a:r>
                      <a:r>
                        <a:rPr lang="en-US" sz="2200" b="1" baseline="30000">
                          <a:latin typeface="+mj-lt"/>
                        </a:rPr>
                        <a:t>st</a:t>
                      </a:r>
                      <a:r>
                        <a:rPr lang="en-US" sz="2200" b="1">
                          <a:latin typeface="+mj-lt"/>
                        </a:rPr>
                        <a:t> try</a:t>
                      </a:r>
                      <a:endParaRPr lang="en-US" sz="2200" b="1">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r>
              <a:tr h="497515">
                <a:tc>
                  <a:txBody>
                    <a:bodyPr/>
                    <a:lstStyle/>
                    <a:p>
                      <a:r>
                        <a:rPr lang="en-US" sz="2200" b="1">
                          <a:latin typeface="+mj-lt"/>
                        </a:rPr>
                        <a:t>S3) 2</a:t>
                      </a:r>
                      <a:r>
                        <a:rPr lang="en-US" sz="2200" b="1" baseline="30000">
                          <a:latin typeface="+mj-lt"/>
                        </a:rPr>
                        <a:t>nd</a:t>
                      </a:r>
                      <a:r>
                        <a:rPr lang="en-US" sz="2200" b="1">
                          <a:latin typeface="+mj-lt"/>
                        </a:rPr>
                        <a:t> try</a:t>
                      </a:r>
                      <a:endParaRPr lang="en-US" sz="2200" b="1">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r>
              <a:tr h="516399">
                <a:tc>
                  <a:txBody>
                    <a:bodyPr/>
                    <a:lstStyle/>
                    <a:p>
                      <a:r>
                        <a:rPr lang="en-US" sz="2200" b="1">
                          <a:latin typeface="+mj-lt"/>
                        </a:rPr>
                        <a:t>S4) 3</a:t>
                      </a:r>
                      <a:r>
                        <a:rPr lang="en-US" sz="2200" b="1" baseline="30000">
                          <a:latin typeface="+mj-lt"/>
                        </a:rPr>
                        <a:t>rd</a:t>
                      </a:r>
                      <a:r>
                        <a:rPr lang="en-US" sz="2200" b="1">
                          <a:latin typeface="+mj-lt"/>
                        </a:rPr>
                        <a:t> try</a:t>
                      </a:r>
                      <a:endParaRPr lang="en-US" sz="2200" b="1">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r>
              <a:tr h="516399">
                <a:tc>
                  <a:txBody>
                    <a:bodyPr/>
                    <a:lstStyle/>
                    <a:p>
                      <a:r>
                        <a:rPr lang="en-US" sz="2200" b="1">
                          <a:latin typeface="+mj-lt"/>
                        </a:rPr>
                        <a:t>S5) Access account</a:t>
                      </a:r>
                      <a:endParaRPr lang="en-US" sz="2200" b="1">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r>
              <a:tr h="491202">
                <a:tc>
                  <a:txBody>
                    <a:bodyPr/>
                    <a:lstStyle/>
                    <a:p>
                      <a:r>
                        <a:rPr lang="en-US" sz="2200" b="1">
                          <a:latin typeface="+mj-lt"/>
                        </a:rPr>
                        <a:t>S6) Eat card</a:t>
                      </a:r>
                      <a:endParaRPr lang="en-US" sz="2200" b="1">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dirty="0">
                        <a:latin typeface="+mj-lt"/>
                      </a:endParaRPr>
                    </a:p>
                  </a:txBody>
                  <a:tcPr anchor="ctr"/>
                </a:tc>
              </a:tr>
            </a:tbl>
          </a:graphicData>
        </a:graphic>
      </p:graphicFrame>
      <p:sp>
        <p:nvSpPr>
          <p:cNvPr id="9" name="Rectangle 8"/>
          <p:cNvSpPr/>
          <p:nvPr/>
        </p:nvSpPr>
        <p:spPr>
          <a:xfrm>
            <a:off x="3733800" y="3581400"/>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0" name="Rectangle 9"/>
          <p:cNvSpPr/>
          <p:nvPr/>
        </p:nvSpPr>
        <p:spPr>
          <a:xfrm>
            <a:off x="3733800" y="4108082"/>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1" name="Rectangle 10"/>
          <p:cNvSpPr/>
          <p:nvPr/>
        </p:nvSpPr>
        <p:spPr>
          <a:xfrm>
            <a:off x="3733800" y="4615169"/>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2" name="Rectangle 11"/>
          <p:cNvSpPr/>
          <p:nvPr/>
        </p:nvSpPr>
        <p:spPr>
          <a:xfrm>
            <a:off x="3733800" y="5124995"/>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3" name="Rectangle 12"/>
          <p:cNvSpPr/>
          <p:nvPr/>
        </p:nvSpPr>
        <p:spPr>
          <a:xfrm>
            <a:off x="5715000" y="5681969"/>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4" name="Rectangle 13"/>
          <p:cNvSpPr/>
          <p:nvPr/>
        </p:nvSpPr>
        <p:spPr>
          <a:xfrm>
            <a:off x="7620000" y="5681969"/>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5" name="Rectangle 14"/>
          <p:cNvSpPr/>
          <p:nvPr/>
        </p:nvSpPr>
        <p:spPr>
          <a:xfrm>
            <a:off x="5708210" y="5155772"/>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6" name="Rectangle 15"/>
          <p:cNvSpPr/>
          <p:nvPr/>
        </p:nvSpPr>
        <p:spPr>
          <a:xfrm>
            <a:off x="7631130" y="5174882"/>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7" name="Rectangle 16"/>
          <p:cNvSpPr/>
          <p:nvPr/>
        </p:nvSpPr>
        <p:spPr>
          <a:xfrm>
            <a:off x="5672372" y="3081031"/>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8" name="Rectangle 17"/>
          <p:cNvSpPr/>
          <p:nvPr/>
        </p:nvSpPr>
        <p:spPr>
          <a:xfrm>
            <a:off x="7577372" y="3081031"/>
            <a:ext cx="271228" cy="430887"/>
          </a:xfrm>
          <a:prstGeom prst="rect">
            <a:avLst/>
          </a:prstGeom>
        </p:spPr>
        <p:txBody>
          <a:bodyPr wrap="none">
            <a:spAutoFit/>
          </a:bodyPr>
          <a:lstStyle/>
          <a:p>
            <a:pPr algn="ctr"/>
            <a:r>
              <a:rPr lang="en-US" sz="2200">
                <a:latin typeface="+mj-lt"/>
              </a:rPr>
              <a:t>-</a:t>
            </a:r>
            <a:endParaRPr lang="en-US" sz="2200">
              <a:latin typeface="+mj-lt"/>
            </a:endParaRPr>
          </a:p>
        </p:txBody>
      </p:sp>
      <p:sp>
        <p:nvSpPr>
          <p:cNvPr id="19" name="Rectangle 18"/>
          <p:cNvSpPr/>
          <p:nvPr/>
        </p:nvSpPr>
        <p:spPr>
          <a:xfrm>
            <a:off x="5562600" y="4615169"/>
            <a:ext cx="457176" cy="430887"/>
          </a:xfrm>
          <a:prstGeom prst="rect">
            <a:avLst/>
          </a:prstGeom>
        </p:spPr>
        <p:txBody>
          <a:bodyPr wrap="none">
            <a:spAutoFit/>
          </a:bodyPr>
          <a:lstStyle/>
          <a:p>
            <a:pPr algn="ctr"/>
            <a:r>
              <a:rPr lang="en-US" sz="2200">
                <a:latin typeface="+mj-lt"/>
              </a:rPr>
              <a:t>S5</a:t>
            </a:r>
            <a:endParaRPr lang="en-US" sz="2200">
              <a:latin typeface="+mj-lt"/>
            </a:endParaRPr>
          </a:p>
        </p:txBody>
      </p:sp>
      <p:sp>
        <p:nvSpPr>
          <p:cNvPr id="20" name="Rectangle 19"/>
          <p:cNvSpPr/>
          <p:nvPr/>
        </p:nvSpPr>
        <p:spPr>
          <a:xfrm>
            <a:off x="3657600" y="3081031"/>
            <a:ext cx="457176" cy="430887"/>
          </a:xfrm>
          <a:prstGeom prst="rect">
            <a:avLst/>
          </a:prstGeom>
        </p:spPr>
        <p:txBody>
          <a:bodyPr wrap="none">
            <a:spAutoFit/>
          </a:bodyPr>
          <a:lstStyle/>
          <a:p>
            <a:r>
              <a:rPr lang="en-US" sz="2200">
                <a:latin typeface="+mj-lt"/>
              </a:rPr>
              <a:t>S2</a:t>
            </a:r>
            <a:endParaRPr lang="en-US" sz="2200">
              <a:latin typeface="+mj-lt"/>
            </a:endParaRPr>
          </a:p>
        </p:txBody>
      </p:sp>
      <p:sp>
        <p:nvSpPr>
          <p:cNvPr id="22" name="Rectangle 21"/>
          <p:cNvSpPr/>
          <p:nvPr/>
        </p:nvSpPr>
        <p:spPr>
          <a:xfrm>
            <a:off x="5562600" y="3581400"/>
            <a:ext cx="457176" cy="430887"/>
          </a:xfrm>
          <a:prstGeom prst="rect">
            <a:avLst/>
          </a:prstGeom>
        </p:spPr>
        <p:txBody>
          <a:bodyPr wrap="none">
            <a:spAutoFit/>
          </a:bodyPr>
          <a:lstStyle/>
          <a:p>
            <a:r>
              <a:rPr lang="en-US" sz="2200">
                <a:latin typeface="+mj-lt"/>
              </a:rPr>
              <a:t>S5</a:t>
            </a:r>
            <a:endParaRPr lang="en-US" sz="2200">
              <a:latin typeface="+mj-lt"/>
            </a:endParaRPr>
          </a:p>
        </p:txBody>
      </p:sp>
      <p:sp>
        <p:nvSpPr>
          <p:cNvPr id="23" name="Rectangle 22"/>
          <p:cNvSpPr/>
          <p:nvPr/>
        </p:nvSpPr>
        <p:spPr>
          <a:xfrm>
            <a:off x="5562600" y="4108082"/>
            <a:ext cx="457176" cy="430887"/>
          </a:xfrm>
          <a:prstGeom prst="rect">
            <a:avLst/>
          </a:prstGeom>
        </p:spPr>
        <p:txBody>
          <a:bodyPr wrap="none">
            <a:spAutoFit/>
          </a:bodyPr>
          <a:lstStyle/>
          <a:p>
            <a:r>
              <a:rPr lang="en-US" sz="2200">
                <a:latin typeface="+mj-lt"/>
              </a:rPr>
              <a:t>S5</a:t>
            </a:r>
            <a:endParaRPr lang="en-US" sz="2200">
              <a:latin typeface="+mj-lt"/>
            </a:endParaRPr>
          </a:p>
        </p:txBody>
      </p:sp>
      <p:sp>
        <p:nvSpPr>
          <p:cNvPr id="25" name="Rectangle 24"/>
          <p:cNvSpPr/>
          <p:nvPr/>
        </p:nvSpPr>
        <p:spPr>
          <a:xfrm>
            <a:off x="7467624" y="3631287"/>
            <a:ext cx="457176" cy="430887"/>
          </a:xfrm>
          <a:prstGeom prst="rect">
            <a:avLst/>
          </a:prstGeom>
        </p:spPr>
        <p:txBody>
          <a:bodyPr wrap="none">
            <a:spAutoFit/>
          </a:bodyPr>
          <a:lstStyle/>
          <a:p>
            <a:r>
              <a:rPr lang="en-US" sz="2200">
                <a:latin typeface="+mj-lt"/>
              </a:rPr>
              <a:t>S3</a:t>
            </a:r>
            <a:endParaRPr lang="en-US" sz="2200">
              <a:latin typeface="+mj-lt"/>
            </a:endParaRPr>
          </a:p>
        </p:txBody>
      </p:sp>
      <p:sp>
        <p:nvSpPr>
          <p:cNvPr id="26" name="Rectangle 25"/>
          <p:cNvSpPr/>
          <p:nvPr/>
        </p:nvSpPr>
        <p:spPr>
          <a:xfrm>
            <a:off x="7467624" y="4157969"/>
            <a:ext cx="457176" cy="430887"/>
          </a:xfrm>
          <a:prstGeom prst="rect">
            <a:avLst/>
          </a:prstGeom>
        </p:spPr>
        <p:txBody>
          <a:bodyPr wrap="none">
            <a:spAutoFit/>
          </a:bodyPr>
          <a:lstStyle/>
          <a:p>
            <a:r>
              <a:rPr lang="en-US" sz="2200">
                <a:latin typeface="+mj-lt"/>
              </a:rPr>
              <a:t>S4</a:t>
            </a:r>
            <a:endParaRPr lang="en-US" sz="2200">
              <a:latin typeface="+mj-lt"/>
            </a:endParaRPr>
          </a:p>
        </p:txBody>
      </p:sp>
      <p:sp>
        <p:nvSpPr>
          <p:cNvPr id="27" name="Rectangle 26"/>
          <p:cNvSpPr/>
          <p:nvPr/>
        </p:nvSpPr>
        <p:spPr>
          <a:xfrm>
            <a:off x="7467600" y="4665056"/>
            <a:ext cx="457176" cy="430887"/>
          </a:xfrm>
          <a:prstGeom prst="rect">
            <a:avLst/>
          </a:prstGeom>
        </p:spPr>
        <p:txBody>
          <a:bodyPr wrap="none">
            <a:spAutoFit/>
          </a:bodyPr>
          <a:lstStyle/>
          <a:p>
            <a:r>
              <a:rPr lang="en-US" sz="2200">
                <a:latin typeface="+mj-lt"/>
              </a:rPr>
              <a:t>S6</a:t>
            </a:r>
            <a:endParaRPr lang="en-US" sz="2200">
              <a:latin typeface="+mj-lt"/>
            </a:endParaRPr>
          </a:p>
        </p:txBody>
      </p:sp>
      <p:sp>
        <p:nvSpPr>
          <p:cNvPr id="28" name="Rectangle 27"/>
          <p:cNvSpPr/>
          <p:nvPr/>
        </p:nvSpPr>
        <p:spPr>
          <a:xfrm>
            <a:off x="2821954" y="5708282"/>
            <a:ext cx="2207246" cy="430887"/>
          </a:xfrm>
          <a:prstGeom prst="rect">
            <a:avLst/>
          </a:prstGeom>
        </p:spPr>
        <p:txBody>
          <a:bodyPr wrap="square">
            <a:spAutoFit/>
          </a:bodyPr>
          <a:lstStyle/>
          <a:p>
            <a:pPr algn="ctr"/>
            <a:r>
              <a:rPr lang="en-US" sz="2200">
                <a:latin typeface="+mj-lt"/>
              </a:rPr>
              <a:t>S1 (for new card)</a:t>
            </a:r>
            <a:endParaRPr lang="en-US" sz="2200">
              <a:latin typeface="+mj-lt"/>
            </a:endParaRPr>
          </a:p>
        </p:txBody>
      </p:sp>
      <p:sp>
        <p:nvSpPr>
          <p:cNvPr id="5" name="TextBox 4"/>
          <p:cNvSpPr txBox="1"/>
          <p:nvPr/>
        </p:nvSpPr>
        <p:spPr>
          <a:xfrm>
            <a:off x="533400" y="2590800"/>
            <a:ext cx="898772" cy="430887"/>
          </a:xfrm>
          <a:prstGeom prst="rect">
            <a:avLst/>
          </a:prstGeom>
          <a:noFill/>
        </p:spPr>
        <p:txBody>
          <a:bodyPr wrap="none" rtlCol="0">
            <a:spAutoFit/>
          </a:bodyPr>
          <a:lstStyle/>
          <a:p>
            <a:r>
              <a:rPr lang="en-US" sz="2200" b="1">
                <a:solidFill>
                  <a:schemeClr val="bg1"/>
                </a:solidFill>
                <a:latin typeface="+mj-lt"/>
              </a:rPr>
              <a:t>States</a:t>
            </a:r>
            <a:endParaRPr lang="en-US" sz="2200" b="1">
              <a:solidFill>
                <a:schemeClr val="bg1"/>
              </a:solidFill>
              <a:latin typeface="+mj-lt"/>
            </a:endParaRPr>
          </a:p>
        </p:txBody>
      </p:sp>
      <p:sp>
        <p:nvSpPr>
          <p:cNvPr id="29" name="TextBox 28"/>
          <p:cNvSpPr txBox="1"/>
          <p:nvPr/>
        </p:nvSpPr>
        <p:spPr>
          <a:xfrm>
            <a:off x="1905000" y="2209800"/>
            <a:ext cx="946349" cy="430887"/>
          </a:xfrm>
          <a:prstGeom prst="rect">
            <a:avLst/>
          </a:prstGeom>
          <a:noFill/>
        </p:spPr>
        <p:txBody>
          <a:bodyPr wrap="none" rtlCol="0">
            <a:spAutoFit/>
          </a:bodyPr>
          <a:lstStyle/>
          <a:p>
            <a:r>
              <a:rPr lang="en-US" sz="2200" b="1">
                <a:solidFill>
                  <a:schemeClr val="bg1"/>
                </a:solidFill>
                <a:latin typeface="+mj-lt"/>
              </a:rPr>
              <a:t>Events</a:t>
            </a:r>
            <a:endParaRPr lang="en-US" sz="2200" b="1">
              <a:solidFill>
                <a:schemeClr val="bg1"/>
              </a:solidFill>
              <a:latin typeface="+mj-lt"/>
            </a:endParaRPr>
          </a:p>
        </p:txBody>
      </p:sp>
      <p:cxnSp>
        <p:nvCxnSpPr>
          <p:cNvPr id="7" name="Straight Connector 6"/>
          <p:cNvCxnSpPr/>
          <p:nvPr/>
        </p:nvCxnSpPr>
        <p:spPr>
          <a:xfrm>
            <a:off x="533400" y="2209800"/>
            <a:ext cx="2427026" cy="826532"/>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2" grpId="0"/>
      <p:bldP spid="23" grpId="0"/>
      <p:bldP spid="25" grpId="0"/>
      <p:bldP spid="26" grpId="0"/>
      <p:bldP spid="27" grpId="0"/>
      <p:bldP spid="2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test cases</a:t>
            </a:r>
            <a:endParaRPr lang="en-US"/>
          </a:p>
        </p:txBody>
      </p:sp>
      <p:graphicFrame>
        <p:nvGraphicFramePr>
          <p:cNvPr id="4" name="Content Placeholder 3"/>
          <p:cNvGraphicFramePr>
            <a:graphicFrameLocks noGrp="1"/>
          </p:cNvGraphicFramePr>
          <p:nvPr>
            <p:ph idx="1"/>
          </p:nvPr>
        </p:nvGraphicFramePr>
        <p:xfrm>
          <a:off x="457200" y="1752600"/>
          <a:ext cx="7696200" cy="3749040"/>
        </p:xfrm>
        <a:graphic>
          <a:graphicData uri="http://schemas.openxmlformats.org/drawingml/2006/table">
            <a:tbl>
              <a:tblPr firstRow="1" bandRow="1">
                <a:tableStyleId>{5C22544A-7EE6-4342-B048-85BDC9FD1C3A}</a:tableStyleId>
              </a:tblPr>
              <a:tblGrid>
                <a:gridCol w="762000"/>
                <a:gridCol w="4267200"/>
                <a:gridCol w="2667000"/>
              </a:tblGrid>
              <a:tr h="370840">
                <a:tc>
                  <a:txBody>
                    <a:bodyPr/>
                    <a:lstStyle/>
                    <a:p>
                      <a:pPr algn="ctr"/>
                      <a:r>
                        <a:rPr lang="en-US" sz="2200">
                          <a:latin typeface="+mj-lt"/>
                        </a:rPr>
                        <a:t>#</a:t>
                      </a:r>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latin typeface="+mj-lt"/>
                        </a:rPr>
                        <a:t>Test Step/Substep </a:t>
                      </a:r>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latin typeface="+mj-lt"/>
                        </a:rPr>
                        <a:t>Expected Result</a:t>
                      </a:r>
                      <a:endParaRPr lang="en-US" sz="2200">
                        <a:latin typeface="+mj-lt"/>
                      </a:endParaRPr>
                    </a:p>
                  </a:txBody>
                  <a:tcPr/>
                </a:tc>
              </a:tr>
              <a:tr h="370840">
                <a:tc>
                  <a:txBody>
                    <a:bodyPr/>
                    <a:lstStyle/>
                    <a:p>
                      <a:pPr algn="ctr"/>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latin typeface="+mj-lt"/>
                        </a:rPr>
                        <a:t>In all cases, the ATM starts in the waiting for PIN</a:t>
                      </a:r>
                      <a:endParaRPr lang="en-US" sz="2200">
                        <a:latin typeface="+mj-lt"/>
                      </a:endParaRPr>
                    </a:p>
                  </a:txBody>
                  <a:tcPr/>
                </a:tc>
                <a:tc>
                  <a:txBody>
                    <a:bodyPr/>
                    <a:lstStyle/>
                    <a:p>
                      <a:endParaRPr lang="en-US" sz="2200">
                        <a:latin typeface="+mj-lt"/>
                      </a:endParaRPr>
                    </a:p>
                  </a:txBody>
                  <a:tcPr/>
                </a:tc>
              </a:tr>
              <a:tr h="370840">
                <a:tc rowSpan="2">
                  <a:txBody>
                    <a:bodyPr/>
                    <a:lstStyle/>
                    <a:p>
                      <a:pPr algn="ctr"/>
                      <a:r>
                        <a:rPr lang="en-US" sz="2200">
                          <a:latin typeface="+mj-lt"/>
                        </a:rPr>
                        <a:t>1</a:t>
                      </a:r>
                      <a:endParaRPr lang="en-US" sz="2200">
                        <a:latin typeface="+mj-lt"/>
                      </a:endParaRPr>
                    </a:p>
                  </a:txBody>
                  <a:tcPr>
                    <a:solidFill>
                      <a:srgbClr val="EAEAEA"/>
                    </a:solidFill>
                  </a:tcPr>
                </a:tc>
                <a:tc>
                  <a:txBody>
                    <a:bodyPr/>
                    <a:lstStyle/>
                    <a:p>
                      <a:r>
                        <a:rPr lang="en-US" sz="2200" dirty="0">
                          <a:latin typeface="+mj-lt"/>
                        </a:rPr>
                        <a:t>1. Insert card</a:t>
                      </a:r>
                      <a:endParaRPr lang="en-US" sz="2200" dirty="0">
                        <a:latin typeface="+mj-lt"/>
                      </a:endParaRPr>
                    </a:p>
                  </a:txBody>
                  <a:tcPr>
                    <a:solidFill>
                      <a:srgbClr val="EAEAEA"/>
                    </a:solidFill>
                  </a:tcPr>
                </a:tc>
                <a:tc>
                  <a:txBody>
                    <a:bodyPr/>
                    <a:lstStyle/>
                    <a:p>
                      <a:r>
                        <a:rPr lang="en-US" sz="2200" dirty="0">
                          <a:latin typeface="+mj-lt"/>
                        </a:rPr>
                        <a:t>Prompts for PIN</a:t>
                      </a:r>
                      <a:endParaRPr lang="en-US" sz="2200" dirty="0">
                        <a:latin typeface="+mj-lt"/>
                      </a:endParaRPr>
                    </a:p>
                  </a:txBody>
                  <a:tcPr>
                    <a:solidFill>
                      <a:srgbClr val="EAEAEA"/>
                    </a:solidFill>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latin typeface="+mj-lt"/>
                        </a:rPr>
                        <a:t>2. Enter valid PIN</a:t>
                      </a:r>
                      <a:endParaRPr lang="en-US" sz="2200">
                        <a:latin typeface="+mj-lt"/>
                      </a:endParaRPr>
                    </a:p>
                  </a:txBody>
                  <a:tcPr>
                    <a:solidFill>
                      <a:srgbClr val="EAEAEA"/>
                    </a:solidFill>
                  </a:tcPr>
                </a:tc>
                <a:tc>
                  <a:txBody>
                    <a:bodyPr/>
                    <a:lstStyle/>
                    <a:p>
                      <a:r>
                        <a:rPr kumimoji="0" lang="en-US" sz="2200" b="0" kern="1200" dirty="0">
                          <a:solidFill>
                            <a:schemeClr val="dk1"/>
                          </a:solidFill>
                          <a:latin typeface="+mj-lt"/>
                          <a:ea typeface="+mn-ea"/>
                          <a:cs typeface="+mn-cs"/>
                        </a:rPr>
                        <a:t>Access account</a:t>
                      </a:r>
                      <a:endParaRPr lang="en-US" sz="2200" b="0" dirty="0">
                        <a:latin typeface="+mj-lt"/>
                      </a:endParaRPr>
                    </a:p>
                  </a:txBody>
                  <a:tcPr>
                    <a:solidFill>
                      <a:srgbClr val="EAEAEA"/>
                    </a:solidFill>
                  </a:tcPr>
                </a:tc>
              </a:tr>
              <a:tr h="370840">
                <a:tc rowSpan="3">
                  <a:txBody>
                    <a:bodyPr/>
                    <a:lstStyle/>
                    <a:p>
                      <a:pPr algn="ctr"/>
                      <a:r>
                        <a:rPr lang="en-US" sz="2200">
                          <a:latin typeface="+mj-lt"/>
                        </a:rPr>
                        <a:t>2</a:t>
                      </a:r>
                      <a:endParaRPr lang="en-US" sz="2200">
                        <a:latin typeface="+mj-lt"/>
                      </a:endParaRPr>
                    </a:p>
                  </a:txBody>
                  <a:tcPr>
                    <a:solidFill>
                      <a:srgbClr val="EAEAEA"/>
                    </a:solidFill>
                  </a:tcPr>
                </a:tc>
                <a:tc>
                  <a:txBody>
                    <a:bodyPr/>
                    <a:lstStyle/>
                    <a:p>
                      <a:r>
                        <a:rPr lang="en-US" sz="2200">
                          <a:latin typeface="+mj-lt"/>
                        </a:rPr>
                        <a:t>1. Insert card</a:t>
                      </a:r>
                      <a:endParaRPr lang="en-US" sz="2200">
                        <a:latin typeface="+mj-lt"/>
                      </a:endParaRPr>
                    </a:p>
                  </a:txBody>
                  <a:tcPr>
                    <a:solidFill>
                      <a:srgbClr val="EAEAEA"/>
                    </a:solidFill>
                  </a:tcPr>
                </a:tc>
                <a:tc>
                  <a:txBody>
                    <a:bodyPr/>
                    <a:lstStyle/>
                    <a:p>
                      <a:r>
                        <a:rPr lang="en-US" sz="2200">
                          <a:latin typeface="+mj-lt"/>
                        </a:rPr>
                        <a:t>Prompts for PIN</a:t>
                      </a:r>
                      <a:endParaRPr lang="en-US" sz="2200">
                        <a:latin typeface="+mj-lt"/>
                      </a:endParaRPr>
                    </a:p>
                  </a:txBody>
                  <a:tcPr>
                    <a:solidFill>
                      <a:srgbClr val="EAEAEA"/>
                    </a:solidFill>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latin typeface="+mj-lt"/>
                        </a:rPr>
                        <a:t>2. Enter invalid PIN </a:t>
                      </a:r>
                      <a:r>
                        <a:rPr kumimoji="0" lang="en-US" sz="2200" kern="1200">
                          <a:solidFill>
                            <a:schemeClr val="dk1"/>
                          </a:solidFill>
                          <a:latin typeface="+mj-lt"/>
                          <a:ea typeface="+mn-ea"/>
                          <a:cs typeface="+mn-cs"/>
                        </a:rPr>
                        <a:t>(1</a:t>
                      </a:r>
                      <a:r>
                        <a:rPr kumimoji="0" lang="en-US" sz="2200" kern="1200" baseline="30000">
                          <a:solidFill>
                            <a:schemeClr val="dk1"/>
                          </a:solidFill>
                          <a:latin typeface="+mj-lt"/>
                          <a:ea typeface="+mn-ea"/>
                          <a:cs typeface="+mn-cs"/>
                        </a:rPr>
                        <a:t>st</a:t>
                      </a:r>
                      <a:r>
                        <a:rPr kumimoji="0" lang="en-US" sz="2200" kern="1200" baseline="0">
                          <a:solidFill>
                            <a:schemeClr val="dk1"/>
                          </a:solidFill>
                          <a:latin typeface="+mj-lt"/>
                          <a:ea typeface="+mn-ea"/>
                          <a:cs typeface="+mn-cs"/>
                        </a:rPr>
                        <a:t> </a:t>
                      </a:r>
                      <a:r>
                        <a:rPr kumimoji="0" lang="en-US" sz="2200" kern="1200">
                          <a:solidFill>
                            <a:schemeClr val="dk1"/>
                          </a:solidFill>
                          <a:latin typeface="+mj-lt"/>
                          <a:ea typeface="+mn-ea"/>
                          <a:cs typeface="+mn-cs"/>
                        </a:rPr>
                        <a:t> try)</a:t>
                      </a:r>
                      <a:endParaRPr kumimoji="0" lang="en-US" sz="2200" kern="1200">
                        <a:solidFill>
                          <a:schemeClr val="dk1"/>
                        </a:solidFill>
                        <a:latin typeface="+mj-lt"/>
                        <a:ea typeface="+mn-ea"/>
                        <a:cs typeface="+mn-cs"/>
                      </a:endParaRPr>
                    </a:p>
                  </a:txBody>
                  <a:tcPr>
                    <a:solidFill>
                      <a:srgbClr val="EAEAEA"/>
                    </a:solidFill>
                  </a:tcPr>
                </a:tc>
                <a:tc>
                  <a:txBody>
                    <a:bodyPr/>
                    <a:lstStyle/>
                    <a:p>
                      <a:r>
                        <a:rPr lang="en-US" sz="2200">
                          <a:latin typeface="+mj-lt"/>
                        </a:rPr>
                        <a:t>Reprompts for PIN</a:t>
                      </a:r>
                      <a:endParaRPr lang="en-US" sz="2200">
                        <a:latin typeface="+mj-lt"/>
                      </a:endParaRPr>
                    </a:p>
                  </a:txBody>
                  <a:tcPr>
                    <a:solidFill>
                      <a:srgbClr val="EAEAEA"/>
                    </a:solidFill>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latin typeface="+mj-lt"/>
                        </a:rPr>
                        <a:t>3. Enter valid PIN</a:t>
                      </a:r>
                      <a:endParaRPr lang="en-US" sz="2200">
                        <a:latin typeface="+mj-lt"/>
                      </a:endParaRPr>
                    </a:p>
                  </a:txBody>
                  <a:tcPr>
                    <a:solidFill>
                      <a:srgbClr val="EAEAEA"/>
                    </a:solidFill>
                  </a:tcPr>
                </a:tc>
                <a:tc>
                  <a:txBody>
                    <a:bodyPr/>
                    <a:lstStyle/>
                    <a:p>
                      <a:r>
                        <a:rPr kumimoji="0" lang="en-US" sz="2200" b="0" kern="1200">
                          <a:solidFill>
                            <a:schemeClr val="dk1"/>
                          </a:solidFill>
                          <a:latin typeface="+mj-lt"/>
                          <a:ea typeface="+mn-ea"/>
                          <a:cs typeface="+mn-cs"/>
                        </a:rPr>
                        <a:t>Access account</a:t>
                      </a:r>
                      <a:endParaRPr kumimoji="0" lang="en-US" sz="2200" b="0" kern="1200">
                        <a:solidFill>
                          <a:schemeClr val="dk1"/>
                        </a:solidFill>
                        <a:latin typeface="+mj-lt"/>
                        <a:ea typeface="+mn-ea"/>
                        <a:cs typeface="+mn-cs"/>
                      </a:endParaRPr>
                    </a:p>
                  </a:txBody>
                  <a:tcPr>
                    <a:solidFill>
                      <a:srgbClr val="EAEAEA"/>
                    </a:solidFill>
                  </a:tcPr>
                </a:tc>
              </a:tr>
              <a:tr h="370840">
                <a:tc>
                  <a:txBody>
                    <a:bodyPr/>
                    <a:lstStyle/>
                    <a:p>
                      <a:pPr algn="ctr"/>
                      <a:r>
                        <a:rPr lang="en-US" sz="2200">
                          <a:latin typeface="+mj-lt"/>
                        </a:rPr>
                        <a:t>3</a:t>
                      </a:r>
                      <a:endParaRPr lang="en-US" sz="2200">
                        <a:latin typeface="+mj-lt"/>
                      </a:endParaRPr>
                    </a:p>
                  </a:txBody>
                  <a:tcPr>
                    <a:solidFill>
                      <a:srgbClr val="EAEAEA"/>
                    </a:solidFill>
                  </a:tcPr>
                </a:tc>
                <a:tc>
                  <a:txBody>
                    <a:bodyPr/>
                    <a:lstStyle/>
                    <a:p>
                      <a:r>
                        <a:rPr lang="en-US" sz="2200">
                          <a:latin typeface="+mj-lt"/>
                        </a:rPr>
                        <a:t>...</a:t>
                      </a:r>
                      <a:endParaRPr lang="en-US" sz="2200">
                        <a:latin typeface="+mj-lt"/>
                      </a:endParaRPr>
                    </a:p>
                  </a:txBody>
                  <a:tcPr>
                    <a:solidFill>
                      <a:srgbClr val="EAEAEA"/>
                    </a:solidFill>
                  </a:tcPr>
                </a:tc>
                <a:tc>
                  <a:txBody>
                    <a:bodyPr/>
                    <a:lstStyle/>
                    <a:p>
                      <a:r>
                        <a:rPr lang="en-US" sz="2200" dirty="0">
                          <a:latin typeface="+mj-lt"/>
                        </a:rPr>
                        <a:t>...</a:t>
                      </a:r>
                      <a:endParaRPr lang="en-US" sz="2200" dirty="0">
                        <a:latin typeface="+mj-lt"/>
                      </a:endParaRPr>
                    </a:p>
                  </a:txBody>
                  <a:tcPr>
                    <a:solidFill>
                      <a:srgbClr val="EAEAEA"/>
                    </a:solidFill>
                  </a:tcPr>
                </a:tc>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 transition testing exercise</a:t>
            </a:r>
            <a:endParaRPr lang="en-US"/>
          </a:p>
        </p:txBody>
      </p:sp>
      <p:sp>
        <p:nvSpPr>
          <p:cNvPr id="3" name="Content Placeholder 2"/>
          <p:cNvSpPr>
            <a:spLocks noGrp="1"/>
          </p:cNvSpPr>
          <p:nvPr>
            <p:ph idx="1"/>
          </p:nvPr>
        </p:nvSpPr>
        <p:spPr/>
        <p:txBody>
          <a:bodyPr>
            <a:normAutofit lnSpcReduction="10000"/>
          </a:bodyPr>
          <a:lstStyle/>
          <a:p>
            <a:r>
              <a:rPr lang="en-US" dirty="0"/>
              <a:t>Scenario: A website shopping basket starts out as empty. As purchases are selected, they are added to the shopping basket. Items can also be removed from the shopping basket. When the customer decides to check out, a summary of the items in the basket and the total cost are shown. If the contents and price are OK, then you leave the summary display and go to the payment system. Otherwise you go back to shopping (so you can remove items if you want). </a:t>
            </a:r>
            <a:endParaRPr lang="en-US" dirty="0"/>
          </a:p>
          <a:p>
            <a:pPr marL="282575" indent="0">
              <a:buNone/>
            </a:pPr>
            <a:r>
              <a:rPr lang="en-US" dirty="0"/>
              <a:t>a.  Produce a state diagram showing the different states and transitions. Define a test, in terms of the sequence of states, to cover all transitions. </a:t>
            </a:r>
            <a:endParaRPr lang="en-US" dirty="0"/>
          </a:p>
          <a:p>
            <a:pPr marL="282575" indent="0">
              <a:buNone/>
            </a:pPr>
            <a:r>
              <a:rPr lang="en-US" dirty="0"/>
              <a:t>b.  Produce a state table. Give an example test for an invalid transition. </a:t>
            </a:r>
            <a:endParaRPr lang="en-US" dirty="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State diagram </a:t>
            </a:r>
            <a:endParaRPr lang="en-US"/>
          </a:p>
        </p:txBody>
      </p:sp>
      <p:sp>
        <p:nvSpPr>
          <p:cNvPr id="4" name="Oval 3"/>
          <p:cNvSpPr/>
          <p:nvPr/>
        </p:nvSpPr>
        <p:spPr>
          <a:xfrm>
            <a:off x="331343" y="1752600"/>
            <a:ext cx="1295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basket empty (S1)</a:t>
            </a:r>
            <a:endParaRPr lang="en-US" b="1">
              <a:latin typeface="+mj-lt"/>
            </a:endParaRPr>
          </a:p>
        </p:txBody>
      </p:sp>
      <p:sp>
        <p:nvSpPr>
          <p:cNvPr id="5" name="Oval 4"/>
          <p:cNvSpPr/>
          <p:nvPr/>
        </p:nvSpPr>
        <p:spPr>
          <a:xfrm>
            <a:off x="1855343" y="3283208"/>
            <a:ext cx="114300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mj-lt"/>
            </a:endParaRPr>
          </a:p>
        </p:txBody>
      </p:sp>
      <p:sp>
        <p:nvSpPr>
          <p:cNvPr id="6" name="Rectangle 5"/>
          <p:cNvSpPr/>
          <p:nvPr/>
        </p:nvSpPr>
        <p:spPr>
          <a:xfrm>
            <a:off x="1828894" y="3593068"/>
            <a:ext cx="1128835" cy="646331"/>
          </a:xfrm>
          <a:prstGeom prst="rect">
            <a:avLst/>
          </a:prstGeom>
        </p:spPr>
        <p:txBody>
          <a:bodyPr wrap="none">
            <a:spAutoFit/>
          </a:bodyPr>
          <a:lstStyle/>
          <a:p>
            <a:pPr algn="ctr"/>
            <a:r>
              <a:rPr lang="en-US" b="1">
                <a:solidFill>
                  <a:schemeClr val="bg1"/>
                </a:solidFill>
                <a:latin typeface="+mj-lt"/>
              </a:rPr>
              <a:t>Shopping </a:t>
            </a:r>
            <a:endParaRPr lang="en-US" b="1">
              <a:solidFill>
                <a:schemeClr val="bg1"/>
              </a:solidFill>
              <a:latin typeface="+mj-lt"/>
            </a:endParaRPr>
          </a:p>
          <a:p>
            <a:pPr algn="ctr"/>
            <a:r>
              <a:rPr lang="en-US" b="1">
                <a:solidFill>
                  <a:schemeClr val="bg1"/>
                </a:solidFill>
                <a:latin typeface="+mj-lt"/>
              </a:rPr>
              <a:t>(S2)</a:t>
            </a:r>
            <a:endParaRPr lang="en-US" b="1">
              <a:solidFill>
                <a:schemeClr val="bg1"/>
              </a:solidFill>
              <a:latin typeface="+mj-lt"/>
            </a:endParaRPr>
          </a:p>
        </p:txBody>
      </p:sp>
      <p:sp>
        <p:nvSpPr>
          <p:cNvPr id="7" name="Oval 6"/>
          <p:cNvSpPr/>
          <p:nvPr/>
        </p:nvSpPr>
        <p:spPr>
          <a:xfrm>
            <a:off x="3760343" y="4686300"/>
            <a:ext cx="11430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mj-lt"/>
            </a:endParaRPr>
          </a:p>
        </p:txBody>
      </p:sp>
      <p:sp>
        <p:nvSpPr>
          <p:cNvPr id="8" name="Rectangle 7"/>
          <p:cNvSpPr/>
          <p:nvPr/>
        </p:nvSpPr>
        <p:spPr>
          <a:xfrm>
            <a:off x="3684143" y="4876800"/>
            <a:ext cx="1241955" cy="646331"/>
          </a:xfrm>
          <a:prstGeom prst="rect">
            <a:avLst/>
          </a:prstGeom>
        </p:spPr>
        <p:txBody>
          <a:bodyPr wrap="square">
            <a:spAutoFit/>
          </a:bodyPr>
          <a:lstStyle/>
          <a:p>
            <a:pPr algn="ctr"/>
            <a:r>
              <a:rPr lang="en-US" b="1">
                <a:solidFill>
                  <a:schemeClr val="bg1"/>
                </a:solidFill>
                <a:latin typeface="+mj-lt"/>
              </a:rPr>
              <a:t>summary &amp; cost (S3)</a:t>
            </a:r>
            <a:endParaRPr lang="en-US" b="1">
              <a:solidFill>
                <a:schemeClr val="bg1"/>
              </a:solidFill>
              <a:latin typeface="+mj-lt"/>
            </a:endParaRPr>
          </a:p>
        </p:txBody>
      </p:sp>
      <p:sp>
        <p:nvSpPr>
          <p:cNvPr id="9" name="Oval 8"/>
          <p:cNvSpPr/>
          <p:nvPr/>
        </p:nvSpPr>
        <p:spPr>
          <a:xfrm>
            <a:off x="5284343" y="5905500"/>
            <a:ext cx="110738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mj-lt"/>
            </a:endParaRPr>
          </a:p>
        </p:txBody>
      </p:sp>
      <p:sp>
        <p:nvSpPr>
          <p:cNvPr id="10" name="Rectangle 9"/>
          <p:cNvSpPr/>
          <p:nvPr/>
        </p:nvSpPr>
        <p:spPr>
          <a:xfrm>
            <a:off x="5360543" y="6183868"/>
            <a:ext cx="1031180" cy="646331"/>
          </a:xfrm>
          <a:prstGeom prst="rect">
            <a:avLst/>
          </a:prstGeom>
        </p:spPr>
        <p:txBody>
          <a:bodyPr wrap="none">
            <a:spAutoFit/>
          </a:bodyPr>
          <a:lstStyle/>
          <a:p>
            <a:pPr algn="ctr"/>
            <a:r>
              <a:rPr lang="en-US" b="1">
                <a:solidFill>
                  <a:schemeClr val="bg1"/>
                </a:solidFill>
                <a:latin typeface="+mj-lt"/>
              </a:rPr>
              <a:t>Payment</a:t>
            </a:r>
            <a:endParaRPr lang="en-US" b="1">
              <a:solidFill>
                <a:schemeClr val="bg1"/>
              </a:solidFill>
              <a:latin typeface="+mj-lt"/>
            </a:endParaRPr>
          </a:p>
          <a:p>
            <a:pPr algn="ctr"/>
            <a:r>
              <a:rPr lang="en-US" b="1">
                <a:solidFill>
                  <a:schemeClr val="bg1"/>
                </a:solidFill>
                <a:latin typeface="+mj-lt"/>
              </a:rPr>
              <a:t>(S4)</a:t>
            </a:r>
            <a:endParaRPr lang="en-US" b="1">
              <a:solidFill>
                <a:schemeClr val="bg1"/>
              </a:solidFill>
              <a:latin typeface="+mj-lt"/>
            </a:endParaRPr>
          </a:p>
        </p:txBody>
      </p:sp>
      <p:cxnSp>
        <p:nvCxnSpPr>
          <p:cNvPr id="15" name="Curved Connector 14"/>
          <p:cNvCxnSpPr>
            <a:stCxn id="4" idx="6"/>
          </p:cNvCxnSpPr>
          <p:nvPr/>
        </p:nvCxnSpPr>
        <p:spPr>
          <a:xfrm>
            <a:off x="1626743" y="2209800"/>
            <a:ext cx="766568" cy="1073408"/>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5" idx="2"/>
          </p:cNvCxnSpPr>
          <p:nvPr/>
        </p:nvCxnSpPr>
        <p:spPr>
          <a:xfrm rot="10800000">
            <a:off x="921893" y="2667000"/>
            <a:ext cx="933450" cy="1092458"/>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7" idx="6"/>
            <a:endCxn id="9" idx="0"/>
          </p:cNvCxnSpPr>
          <p:nvPr/>
        </p:nvCxnSpPr>
        <p:spPr>
          <a:xfrm>
            <a:off x="4903343" y="5200650"/>
            <a:ext cx="934690" cy="7048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5" idx="6"/>
            <a:endCxn id="7" idx="0"/>
          </p:cNvCxnSpPr>
          <p:nvPr/>
        </p:nvCxnSpPr>
        <p:spPr>
          <a:xfrm>
            <a:off x="2998343" y="3759458"/>
            <a:ext cx="1333500" cy="926842"/>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urved Connector 56"/>
          <p:cNvCxnSpPr>
            <a:endCxn id="5" idx="4"/>
          </p:cNvCxnSpPr>
          <p:nvPr/>
        </p:nvCxnSpPr>
        <p:spPr>
          <a:xfrm rot="10800000">
            <a:off x="2426843" y="4235709"/>
            <a:ext cx="1472532" cy="1260219"/>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 idx="0"/>
          </p:cNvCxnSpPr>
          <p:nvPr/>
        </p:nvCxnSpPr>
        <p:spPr>
          <a:xfrm rot="16200000" flipH="1">
            <a:off x="2525397" y="3184654"/>
            <a:ext cx="374392" cy="571500"/>
          </a:xfrm>
          <a:prstGeom prst="curvedConnector4">
            <a:avLst>
              <a:gd name="adj1" fmla="val -61059"/>
              <a:gd name="adj2" fmla="val 15283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5" idx="2"/>
          </p:cNvCxnSpPr>
          <p:nvPr/>
        </p:nvCxnSpPr>
        <p:spPr>
          <a:xfrm rot="10800000" flipH="1" flipV="1">
            <a:off x="1855343" y="3759457"/>
            <a:ext cx="304800" cy="463421"/>
          </a:xfrm>
          <a:prstGeom prst="curvedConnector4">
            <a:avLst>
              <a:gd name="adj1" fmla="val -125000"/>
              <a:gd name="adj2" fmla="val 18087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795882" y="1981200"/>
            <a:ext cx="1111651" cy="400110"/>
          </a:xfrm>
          <a:prstGeom prst="rect">
            <a:avLst/>
          </a:prstGeom>
          <a:noFill/>
        </p:spPr>
        <p:txBody>
          <a:bodyPr wrap="none" rtlCol="0">
            <a:spAutoFit/>
          </a:bodyPr>
          <a:lstStyle/>
          <a:p>
            <a:r>
              <a:rPr lang="en-US" sz="2000">
                <a:latin typeface="+mj-lt"/>
              </a:rPr>
              <a:t>add item</a:t>
            </a:r>
            <a:endParaRPr lang="en-US" sz="2000">
              <a:latin typeface="+mj-lt"/>
            </a:endParaRPr>
          </a:p>
        </p:txBody>
      </p:sp>
      <p:sp>
        <p:nvSpPr>
          <p:cNvPr id="79" name="TextBox 78"/>
          <p:cNvSpPr txBox="1"/>
          <p:nvPr/>
        </p:nvSpPr>
        <p:spPr>
          <a:xfrm>
            <a:off x="-76200" y="2971800"/>
            <a:ext cx="1245744" cy="707886"/>
          </a:xfrm>
          <a:prstGeom prst="rect">
            <a:avLst/>
          </a:prstGeom>
          <a:noFill/>
        </p:spPr>
        <p:txBody>
          <a:bodyPr wrap="square" rtlCol="0">
            <a:spAutoFit/>
          </a:bodyPr>
          <a:lstStyle/>
          <a:p>
            <a:pPr algn="ctr"/>
            <a:r>
              <a:rPr lang="en-US" sz="2000">
                <a:latin typeface="+mj-lt"/>
              </a:rPr>
              <a:t>remove last item</a:t>
            </a:r>
            <a:endParaRPr lang="en-US" sz="2000">
              <a:latin typeface="+mj-lt"/>
            </a:endParaRPr>
          </a:p>
        </p:txBody>
      </p:sp>
      <p:sp>
        <p:nvSpPr>
          <p:cNvPr id="80" name="TextBox 79"/>
          <p:cNvSpPr txBox="1"/>
          <p:nvPr/>
        </p:nvSpPr>
        <p:spPr>
          <a:xfrm>
            <a:off x="2960243" y="2667000"/>
            <a:ext cx="1111651" cy="400110"/>
          </a:xfrm>
          <a:prstGeom prst="rect">
            <a:avLst/>
          </a:prstGeom>
          <a:noFill/>
        </p:spPr>
        <p:txBody>
          <a:bodyPr wrap="none" rtlCol="0">
            <a:spAutoFit/>
          </a:bodyPr>
          <a:lstStyle/>
          <a:p>
            <a:r>
              <a:rPr lang="en-US" sz="2000">
                <a:latin typeface="+mj-lt"/>
              </a:rPr>
              <a:t>add item</a:t>
            </a:r>
            <a:endParaRPr lang="en-US" sz="2000">
              <a:latin typeface="+mj-lt"/>
            </a:endParaRPr>
          </a:p>
        </p:txBody>
      </p:sp>
      <p:sp>
        <p:nvSpPr>
          <p:cNvPr id="81" name="TextBox 80"/>
          <p:cNvSpPr txBox="1"/>
          <p:nvPr/>
        </p:nvSpPr>
        <p:spPr>
          <a:xfrm>
            <a:off x="515092" y="4476690"/>
            <a:ext cx="1513363" cy="400110"/>
          </a:xfrm>
          <a:prstGeom prst="rect">
            <a:avLst/>
          </a:prstGeom>
          <a:noFill/>
        </p:spPr>
        <p:txBody>
          <a:bodyPr wrap="none" rtlCol="0">
            <a:spAutoFit/>
          </a:bodyPr>
          <a:lstStyle/>
          <a:p>
            <a:r>
              <a:rPr lang="en-US" sz="2000">
                <a:latin typeface="+mj-lt"/>
              </a:rPr>
              <a:t>remove item</a:t>
            </a:r>
            <a:endParaRPr lang="en-US" sz="2000">
              <a:latin typeface="+mj-lt"/>
            </a:endParaRPr>
          </a:p>
        </p:txBody>
      </p:sp>
      <p:sp>
        <p:nvSpPr>
          <p:cNvPr id="82" name="TextBox 81"/>
          <p:cNvSpPr txBox="1"/>
          <p:nvPr/>
        </p:nvSpPr>
        <p:spPr>
          <a:xfrm>
            <a:off x="3776017" y="3657600"/>
            <a:ext cx="1196161" cy="400110"/>
          </a:xfrm>
          <a:prstGeom prst="rect">
            <a:avLst/>
          </a:prstGeom>
          <a:noFill/>
        </p:spPr>
        <p:txBody>
          <a:bodyPr wrap="none" rtlCol="0">
            <a:spAutoFit/>
          </a:bodyPr>
          <a:lstStyle/>
          <a:p>
            <a:r>
              <a:rPr lang="en-US" sz="2000">
                <a:latin typeface="+mj-lt"/>
              </a:rPr>
              <a:t>check out</a:t>
            </a:r>
            <a:endParaRPr lang="en-US" sz="2000">
              <a:latin typeface="+mj-lt"/>
            </a:endParaRPr>
          </a:p>
        </p:txBody>
      </p:sp>
      <p:sp>
        <p:nvSpPr>
          <p:cNvPr id="83" name="TextBox 82"/>
          <p:cNvSpPr txBox="1"/>
          <p:nvPr/>
        </p:nvSpPr>
        <p:spPr>
          <a:xfrm>
            <a:off x="4953000" y="4876800"/>
            <a:ext cx="487634" cy="400110"/>
          </a:xfrm>
          <a:prstGeom prst="rect">
            <a:avLst/>
          </a:prstGeom>
          <a:noFill/>
        </p:spPr>
        <p:txBody>
          <a:bodyPr wrap="none" rtlCol="0">
            <a:spAutoFit/>
          </a:bodyPr>
          <a:lstStyle/>
          <a:p>
            <a:r>
              <a:rPr lang="en-US" sz="2000">
                <a:latin typeface="+mj-lt"/>
              </a:rPr>
              <a:t>OK</a:t>
            </a:r>
            <a:endParaRPr lang="en-US" sz="2000">
              <a:latin typeface="+mj-lt"/>
            </a:endParaRPr>
          </a:p>
        </p:txBody>
      </p:sp>
      <p:sp>
        <p:nvSpPr>
          <p:cNvPr id="84" name="TextBox 83"/>
          <p:cNvSpPr txBox="1"/>
          <p:nvPr/>
        </p:nvSpPr>
        <p:spPr>
          <a:xfrm>
            <a:off x="2160143" y="5095819"/>
            <a:ext cx="901209" cy="400110"/>
          </a:xfrm>
          <a:prstGeom prst="rect">
            <a:avLst/>
          </a:prstGeom>
          <a:noFill/>
        </p:spPr>
        <p:txBody>
          <a:bodyPr wrap="none" rtlCol="0">
            <a:spAutoFit/>
          </a:bodyPr>
          <a:lstStyle/>
          <a:p>
            <a:r>
              <a:rPr lang="en-US" sz="2000">
                <a:latin typeface="+mj-lt"/>
              </a:rPr>
              <a:t>not OK</a:t>
            </a:r>
            <a:endParaRPr lang="en-US" sz="2000">
              <a:latin typeface="+mj-lt"/>
            </a:endParaRPr>
          </a:p>
        </p:txBody>
      </p:sp>
      <p:sp>
        <p:nvSpPr>
          <p:cNvPr id="85" name="Rectangle 84"/>
          <p:cNvSpPr/>
          <p:nvPr/>
        </p:nvSpPr>
        <p:spPr>
          <a:xfrm>
            <a:off x="4479010" y="1219200"/>
            <a:ext cx="4602542" cy="461665"/>
          </a:xfrm>
          <a:prstGeom prst="rect">
            <a:avLst/>
          </a:prstGeom>
        </p:spPr>
        <p:txBody>
          <a:bodyPr wrap="none">
            <a:spAutoFit/>
          </a:bodyPr>
          <a:lstStyle/>
          <a:p>
            <a:r>
              <a:rPr lang="en-US" sz="2400" b="1">
                <a:latin typeface="+mj-lt"/>
              </a:rPr>
              <a:t> Design a test cover all transitions?</a:t>
            </a:r>
            <a:endParaRPr lang="en-US" sz="2400" b="1">
              <a:latin typeface="+mj-lt"/>
            </a:endParaRPr>
          </a:p>
        </p:txBody>
      </p:sp>
      <p:sp>
        <p:nvSpPr>
          <p:cNvPr id="12" name="Slide Number Placeholder 11"/>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11256" y="1676400"/>
            <a:ext cx="3304144" cy="374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1" grpId="0"/>
      <p:bldP spid="82" grpId="0"/>
      <p:bldP spid="83" grpId="0"/>
      <p:bldP spid="8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State table</a:t>
            </a:r>
            <a:endParaRPr lang="en-US"/>
          </a:p>
        </p:txBody>
      </p:sp>
      <p:graphicFrame>
        <p:nvGraphicFramePr>
          <p:cNvPr id="4" name="Content Placeholder 3"/>
          <p:cNvGraphicFramePr>
            <a:graphicFrameLocks noGrp="1"/>
          </p:cNvGraphicFramePr>
          <p:nvPr>
            <p:ph idx="1"/>
          </p:nvPr>
        </p:nvGraphicFramePr>
        <p:xfrm>
          <a:off x="76200" y="2362200"/>
          <a:ext cx="8991600" cy="2468880"/>
        </p:xfrm>
        <a:graphic>
          <a:graphicData uri="http://schemas.openxmlformats.org/drawingml/2006/table">
            <a:tbl>
              <a:tblPr firstRow="1" bandRow="1">
                <a:tableStyleId>{5C22544A-7EE6-4342-B048-85BDC9FD1C3A}</a:tableStyleId>
              </a:tblPr>
              <a:tblGrid>
                <a:gridCol w="1744726"/>
                <a:gridCol w="1280160"/>
                <a:gridCol w="1280160"/>
                <a:gridCol w="1280160"/>
                <a:gridCol w="1280160"/>
                <a:gridCol w="1059434"/>
                <a:gridCol w="1066800"/>
              </a:tblGrid>
              <a:tr h="370840">
                <a:tc>
                  <a:txBody>
                    <a:bodyPr/>
                    <a:lstStyle/>
                    <a:p>
                      <a:endParaRPr lang="en-US" sz="2200">
                        <a:latin typeface="+mj-lt"/>
                      </a:endParaRPr>
                    </a:p>
                  </a:txBody>
                  <a:tcPr/>
                </a:tc>
                <a:tc>
                  <a:txBody>
                    <a:bodyPr/>
                    <a:lstStyle/>
                    <a:p>
                      <a:pPr algn="ctr"/>
                      <a:r>
                        <a:rPr lang="en-US" sz="2200">
                          <a:latin typeface="+mj-lt"/>
                        </a:rPr>
                        <a:t>Add item</a:t>
                      </a:r>
                      <a:endParaRPr lang="en-US" sz="2200">
                        <a:latin typeface="+mj-lt"/>
                      </a:endParaRPr>
                    </a:p>
                  </a:txBody>
                  <a:tcPr/>
                </a:tc>
                <a:tc>
                  <a:txBody>
                    <a:bodyPr/>
                    <a:lstStyle/>
                    <a:p>
                      <a:pPr algn="ctr"/>
                      <a:r>
                        <a:rPr lang="en-US" sz="2200">
                          <a:latin typeface="+mj-lt"/>
                        </a:rPr>
                        <a:t>Remove item</a:t>
                      </a:r>
                      <a:endParaRPr lang="en-US" sz="2200">
                        <a:latin typeface="+mj-lt"/>
                      </a:endParaRPr>
                    </a:p>
                  </a:txBody>
                  <a:tcPr/>
                </a:tc>
                <a:tc>
                  <a:txBody>
                    <a:bodyPr/>
                    <a:lstStyle/>
                    <a:p>
                      <a:pPr algn="ctr"/>
                      <a:r>
                        <a:rPr lang="en-US" sz="2200">
                          <a:latin typeface="+mj-lt"/>
                        </a:rPr>
                        <a:t>Remove last item</a:t>
                      </a:r>
                      <a:endParaRPr lang="en-US" sz="2200">
                        <a:latin typeface="+mj-lt"/>
                      </a:endParaRPr>
                    </a:p>
                  </a:txBody>
                  <a:tcPr/>
                </a:tc>
                <a:tc>
                  <a:txBody>
                    <a:bodyPr/>
                    <a:lstStyle/>
                    <a:p>
                      <a:pPr algn="ctr"/>
                      <a:r>
                        <a:rPr lang="en-US" sz="2200">
                          <a:latin typeface="+mj-lt"/>
                        </a:rPr>
                        <a:t>Check out</a:t>
                      </a:r>
                      <a:endParaRPr lang="en-US" sz="2200">
                        <a:latin typeface="+mj-lt"/>
                      </a:endParaRPr>
                    </a:p>
                  </a:txBody>
                  <a:tcPr/>
                </a:tc>
                <a:tc>
                  <a:txBody>
                    <a:bodyPr/>
                    <a:lstStyle/>
                    <a:p>
                      <a:pPr algn="ctr"/>
                      <a:r>
                        <a:rPr lang="en-US" sz="2200">
                          <a:latin typeface="+mj-lt"/>
                        </a:rPr>
                        <a:t>Not OK</a:t>
                      </a:r>
                      <a:endParaRPr lang="en-US" sz="2200">
                        <a:latin typeface="+mj-lt"/>
                      </a:endParaRPr>
                    </a:p>
                  </a:txBody>
                  <a:tcPr/>
                </a:tc>
                <a:tc>
                  <a:txBody>
                    <a:bodyPr/>
                    <a:lstStyle/>
                    <a:p>
                      <a:pPr algn="ctr"/>
                      <a:r>
                        <a:rPr lang="en-US" sz="2200">
                          <a:latin typeface="+mj-lt"/>
                        </a:rPr>
                        <a:t>OK</a:t>
                      </a:r>
                      <a:endParaRPr lang="en-US" sz="2200">
                        <a:latin typeface="+mj-lt"/>
                      </a:endParaRPr>
                    </a:p>
                  </a:txBody>
                  <a:tcPr/>
                </a:tc>
              </a:tr>
              <a:tr h="370840">
                <a:tc>
                  <a:txBody>
                    <a:bodyPr/>
                    <a:lstStyle/>
                    <a:p>
                      <a:r>
                        <a:rPr lang="en-US" sz="2200" b="1">
                          <a:latin typeface="+mj-lt"/>
                        </a:rPr>
                        <a:t>S1) Empty</a:t>
                      </a:r>
                      <a:endParaRPr lang="en-US" sz="2200" b="1">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r>
              <a:tr h="370840">
                <a:tc>
                  <a:txBody>
                    <a:bodyPr/>
                    <a:lstStyle/>
                    <a:p>
                      <a:r>
                        <a:rPr lang="en-US" sz="2200" b="1">
                          <a:latin typeface="+mj-lt"/>
                        </a:rPr>
                        <a:t>S2) Shopping</a:t>
                      </a:r>
                      <a:endParaRPr lang="en-US" sz="2200" b="1">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r>
              <a:tr h="370840">
                <a:tc>
                  <a:txBody>
                    <a:bodyPr/>
                    <a:lstStyle/>
                    <a:p>
                      <a:r>
                        <a:rPr lang="en-US" sz="2200" b="1">
                          <a:latin typeface="+mj-lt"/>
                        </a:rPr>
                        <a:t>S3) Summary</a:t>
                      </a:r>
                      <a:endParaRPr lang="en-US" sz="2200" b="1">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r>
              <a:tr h="370840">
                <a:tc>
                  <a:txBody>
                    <a:bodyPr/>
                    <a:lstStyle/>
                    <a:p>
                      <a:r>
                        <a:rPr lang="en-US" sz="2200" b="1">
                          <a:latin typeface="+mj-lt"/>
                        </a:rPr>
                        <a:t>S4) Payment</a:t>
                      </a:r>
                      <a:endParaRPr lang="en-US" sz="2200" b="1">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r>
            </a:tbl>
          </a:graphicData>
        </a:graphic>
      </p:graphicFrame>
      <p:sp>
        <p:nvSpPr>
          <p:cNvPr id="5" name="Rectangle 4"/>
          <p:cNvSpPr/>
          <p:nvPr/>
        </p:nvSpPr>
        <p:spPr>
          <a:xfrm>
            <a:off x="2209800" y="3072884"/>
            <a:ext cx="465192" cy="430887"/>
          </a:xfrm>
          <a:prstGeom prst="rect">
            <a:avLst/>
          </a:prstGeom>
        </p:spPr>
        <p:txBody>
          <a:bodyPr wrap="none">
            <a:spAutoFit/>
          </a:bodyPr>
          <a:lstStyle/>
          <a:p>
            <a:r>
              <a:rPr lang="en-US" sz="2200">
                <a:latin typeface="+mj-lt"/>
              </a:rPr>
              <a:t>S2</a:t>
            </a:r>
            <a:endParaRPr lang="en-US" sz="2200">
              <a:latin typeface="+mj-lt"/>
            </a:endParaRPr>
          </a:p>
        </p:txBody>
      </p:sp>
      <p:sp>
        <p:nvSpPr>
          <p:cNvPr id="6" name="Rectangle 5"/>
          <p:cNvSpPr/>
          <p:nvPr/>
        </p:nvSpPr>
        <p:spPr>
          <a:xfrm>
            <a:off x="3581400" y="3135868"/>
            <a:ext cx="268022" cy="369332"/>
          </a:xfrm>
          <a:prstGeom prst="rect">
            <a:avLst/>
          </a:prstGeom>
        </p:spPr>
        <p:txBody>
          <a:bodyPr wrap="none">
            <a:spAutoFit/>
          </a:bodyPr>
          <a:lstStyle/>
          <a:p>
            <a:r>
              <a:rPr lang="en-US"/>
              <a:t>-</a:t>
            </a:r>
            <a:endParaRPr lang="en-US"/>
          </a:p>
        </p:txBody>
      </p:sp>
      <p:sp>
        <p:nvSpPr>
          <p:cNvPr id="7" name="Rectangle 6"/>
          <p:cNvSpPr/>
          <p:nvPr/>
        </p:nvSpPr>
        <p:spPr>
          <a:xfrm>
            <a:off x="4876800" y="3124200"/>
            <a:ext cx="268022" cy="369332"/>
          </a:xfrm>
          <a:prstGeom prst="rect">
            <a:avLst/>
          </a:prstGeom>
        </p:spPr>
        <p:txBody>
          <a:bodyPr wrap="none">
            <a:spAutoFit/>
          </a:bodyPr>
          <a:lstStyle/>
          <a:p>
            <a:r>
              <a:rPr lang="en-US"/>
              <a:t>-</a:t>
            </a:r>
            <a:endParaRPr lang="en-US"/>
          </a:p>
        </p:txBody>
      </p:sp>
      <p:sp>
        <p:nvSpPr>
          <p:cNvPr id="8" name="Rectangle 7"/>
          <p:cNvSpPr/>
          <p:nvPr/>
        </p:nvSpPr>
        <p:spPr>
          <a:xfrm>
            <a:off x="6132778" y="3124200"/>
            <a:ext cx="268022" cy="369332"/>
          </a:xfrm>
          <a:prstGeom prst="rect">
            <a:avLst/>
          </a:prstGeom>
        </p:spPr>
        <p:txBody>
          <a:bodyPr wrap="none">
            <a:spAutoFit/>
          </a:bodyPr>
          <a:lstStyle/>
          <a:p>
            <a:r>
              <a:rPr lang="en-US"/>
              <a:t>-</a:t>
            </a:r>
            <a:endParaRPr lang="en-US"/>
          </a:p>
        </p:txBody>
      </p:sp>
      <p:sp>
        <p:nvSpPr>
          <p:cNvPr id="9" name="Rectangle 8"/>
          <p:cNvSpPr/>
          <p:nvPr/>
        </p:nvSpPr>
        <p:spPr>
          <a:xfrm>
            <a:off x="7351978" y="3124200"/>
            <a:ext cx="268022" cy="369332"/>
          </a:xfrm>
          <a:prstGeom prst="rect">
            <a:avLst/>
          </a:prstGeom>
        </p:spPr>
        <p:txBody>
          <a:bodyPr wrap="none">
            <a:spAutoFit/>
          </a:bodyPr>
          <a:lstStyle/>
          <a:p>
            <a:r>
              <a:rPr lang="en-US"/>
              <a:t>-</a:t>
            </a:r>
            <a:endParaRPr lang="en-US"/>
          </a:p>
        </p:txBody>
      </p:sp>
      <p:sp>
        <p:nvSpPr>
          <p:cNvPr id="10" name="Rectangle 9"/>
          <p:cNvSpPr/>
          <p:nvPr/>
        </p:nvSpPr>
        <p:spPr>
          <a:xfrm>
            <a:off x="8342578" y="3124200"/>
            <a:ext cx="268022" cy="369332"/>
          </a:xfrm>
          <a:prstGeom prst="rect">
            <a:avLst/>
          </a:prstGeom>
        </p:spPr>
        <p:txBody>
          <a:bodyPr wrap="none">
            <a:spAutoFit/>
          </a:bodyPr>
          <a:lstStyle/>
          <a:p>
            <a:r>
              <a:rPr lang="en-US"/>
              <a:t>-</a:t>
            </a:r>
            <a:endParaRPr lang="en-US"/>
          </a:p>
        </p:txBody>
      </p:sp>
      <p:sp>
        <p:nvSpPr>
          <p:cNvPr id="11" name="Rectangle 10"/>
          <p:cNvSpPr/>
          <p:nvPr/>
        </p:nvSpPr>
        <p:spPr>
          <a:xfrm>
            <a:off x="2209800" y="3531513"/>
            <a:ext cx="465192" cy="430887"/>
          </a:xfrm>
          <a:prstGeom prst="rect">
            <a:avLst/>
          </a:prstGeom>
        </p:spPr>
        <p:txBody>
          <a:bodyPr wrap="none">
            <a:spAutoFit/>
          </a:bodyPr>
          <a:lstStyle/>
          <a:p>
            <a:r>
              <a:rPr lang="en-US" sz="2200">
                <a:latin typeface="+mj-lt"/>
              </a:rPr>
              <a:t>S2</a:t>
            </a:r>
            <a:endParaRPr lang="en-US" sz="2200">
              <a:latin typeface="+mj-lt"/>
            </a:endParaRPr>
          </a:p>
        </p:txBody>
      </p:sp>
      <p:sp>
        <p:nvSpPr>
          <p:cNvPr id="12" name="Rectangle 11"/>
          <p:cNvSpPr/>
          <p:nvPr/>
        </p:nvSpPr>
        <p:spPr>
          <a:xfrm>
            <a:off x="3497208" y="3531513"/>
            <a:ext cx="465192" cy="430887"/>
          </a:xfrm>
          <a:prstGeom prst="rect">
            <a:avLst/>
          </a:prstGeom>
        </p:spPr>
        <p:txBody>
          <a:bodyPr wrap="none">
            <a:spAutoFit/>
          </a:bodyPr>
          <a:lstStyle/>
          <a:p>
            <a:r>
              <a:rPr lang="en-US" sz="2200">
                <a:latin typeface="+mj-lt"/>
              </a:rPr>
              <a:t>S2</a:t>
            </a:r>
            <a:endParaRPr lang="en-US" sz="2200">
              <a:latin typeface="+mj-lt"/>
            </a:endParaRPr>
          </a:p>
        </p:txBody>
      </p:sp>
      <p:sp>
        <p:nvSpPr>
          <p:cNvPr id="13" name="Rectangle 12"/>
          <p:cNvSpPr/>
          <p:nvPr/>
        </p:nvSpPr>
        <p:spPr>
          <a:xfrm>
            <a:off x="4716408" y="3531513"/>
            <a:ext cx="457176" cy="430887"/>
          </a:xfrm>
          <a:prstGeom prst="rect">
            <a:avLst/>
          </a:prstGeom>
        </p:spPr>
        <p:txBody>
          <a:bodyPr wrap="none">
            <a:spAutoFit/>
          </a:bodyPr>
          <a:lstStyle/>
          <a:p>
            <a:r>
              <a:rPr lang="en-US" sz="2200">
                <a:latin typeface="+mj-lt"/>
              </a:rPr>
              <a:t>S1</a:t>
            </a:r>
            <a:endParaRPr lang="en-US" sz="2200">
              <a:latin typeface="+mj-lt"/>
            </a:endParaRPr>
          </a:p>
        </p:txBody>
      </p:sp>
      <p:sp>
        <p:nvSpPr>
          <p:cNvPr id="14" name="Rectangle 13"/>
          <p:cNvSpPr/>
          <p:nvPr/>
        </p:nvSpPr>
        <p:spPr>
          <a:xfrm>
            <a:off x="6019824" y="3531513"/>
            <a:ext cx="457176" cy="430887"/>
          </a:xfrm>
          <a:prstGeom prst="rect">
            <a:avLst/>
          </a:prstGeom>
        </p:spPr>
        <p:txBody>
          <a:bodyPr wrap="none">
            <a:spAutoFit/>
          </a:bodyPr>
          <a:lstStyle/>
          <a:p>
            <a:r>
              <a:rPr lang="en-US" sz="2200">
                <a:latin typeface="+mj-lt"/>
              </a:rPr>
              <a:t>S3</a:t>
            </a:r>
            <a:endParaRPr lang="en-US" sz="2200">
              <a:latin typeface="+mj-lt"/>
            </a:endParaRPr>
          </a:p>
        </p:txBody>
      </p:sp>
      <p:sp>
        <p:nvSpPr>
          <p:cNvPr id="15" name="Rectangle 14"/>
          <p:cNvSpPr/>
          <p:nvPr/>
        </p:nvSpPr>
        <p:spPr>
          <a:xfrm>
            <a:off x="7351978" y="3593068"/>
            <a:ext cx="268022" cy="369332"/>
          </a:xfrm>
          <a:prstGeom prst="rect">
            <a:avLst/>
          </a:prstGeom>
        </p:spPr>
        <p:txBody>
          <a:bodyPr wrap="none">
            <a:spAutoFit/>
          </a:bodyPr>
          <a:lstStyle/>
          <a:p>
            <a:r>
              <a:rPr lang="en-US"/>
              <a:t>-</a:t>
            </a:r>
            <a:endParaRPr lang="en-US"/>
          </a:p>
        </p:txBody>
      </p:sp>
      <p:sp>
        <p:nvSpPr>
          <p:cNvPr id="16" name="Rectangle 15"/>
          <p:cNvSpPr/>
          <p:nvPr/>
        </p:nvSpPr>
        <p:spPr>
          <a:xfrm>
            <a:off x="8342578" y="3593068"/>
            <a:ext cx="268022" cy="369332"/>
          </a:xfrm>
          <a:prstGeom prst="rect">
            <a:avLst/>
          </a:prstGeom>
        </p:spPr>
        <p:txBody>
          <a:bodyPr wrap="none">
            <a:spAutoFit/>
          </a:bodyPr>
          <a:lstStyle/>
          <a:p>
            <a:r>
              <a:rPr lang="en-US"/>
              <a:t>-</a:t>
            </a:r>
            <a:endParaRPr lang="en-US"/>
          </a:p>
        </p:txBody>
      </p:sp>
      <p:sp>
        <p:nvSpPr>
          <p:cNvPr id="17" name="Rectangle 16"/>
          <p:cNvSpPr/>
          <p:nvPr/>
        </p:nvSpPr>
        <p:spPr>
          <a:xfrm>
            <a:off x="2286000" y="4038600"/>
            <a:ext cx="268022" cy="369332"/>
          </a:xfrm>
          <a:prstGeom prst="rect">
            <a:avLst/>
          </a:prstGeom>
        </p:spPr>
        <p:txBody>
          <a:bodyPr wrap="none">
            <a:spAutoFit/>
          </a:bodyPr>
          <a:lstStyle/>
          <a:p>
            <a:r>
              <a:rPr lang="en-US"/>
              <a:t>-</a:t>
            </a:r>
            <a:endParaRPr lang="en-US"/>
          </a:p>
        </p:txBody>
      </p:sp>
      <p:sp>
        <p:nvSpPr>
          <p:cNvPr id="18" name="Rectangle 17"/>
          <p:cNvSpPr/>
          <p:nvPr/>
        </p:nvSpPr>
        <p:spPr>
          <a:xfrm>
            <a:off x="3581400" y="4038600"/>
            <a:ext cx="268022" cy="369332"/>
          </a:xfrm>
          <a:prstGeom prst="rect">
            <a:avLst/>
          </a:prstGeom>
        </p:spPr>
        <p:txBody>
          <a:bodyPr wrap="none">
            <a:spAutoFit/>
          </a:bodyPr>
          <a:lstStyle/>
          <a:p>
            <a:r>
              <a:rPr lang="en-US"/>
              <a:t>-</a:t>
            </a:r>
            <a:endParaRPr lang="en-US"/>
          </a:p>
        </p:txBody>
      </p:sp>
      <p:sp>
        <p:nvSpPr>
          <p:cNvPr id="19" name="Rectangle 18"/>
          <p:cNvSpPr/>
          <p:nvPr/>
        </p:nvSpPr>
        <p:spPr>
          <a:xfrm>
            <a:off x="4800600" y="4038600"/>
            <a:ext cx="268022" cy="369332"/>
          </a:xfrm>
          <a:prstGeom prst="rect">
            <a:avLst/>
          </a:prstGeom>
        </p:spPr>
        <p:txBody>
          <a:bodyPr wrap="none">
            <a:spAutoFit/>
          </a:bodyPr>
          <a:lstStyle/>
          <a:p>
            <a:r>
              <a:rPr lang="en-US"/>
              <a:t>-</a:t>
            </a:r>
            <a:endParaRPr lang="en-US"/>
          </a:p>
        </p:txBody>
      </p:sp>
      <p:sp>
        <p:nvSpPr>
          <p:cNvPr id="20" name="Rectangle 19"/>
          <p:cNvSpPr/>
          <p:nvPr/>
        </p:nvSpPr>
        <p:spPr>
          <a:xfrm>
            <a:off x="6096000" y="4038600"/>
            <a:ext cx="268022" cy="369332"/>
          </a:xfrm>
          <a:prstGeom prst="rect">
            <a:avLst/>
          </a:prstGeom>
        </p:spPr>
        <p:txBody>
          <a:bodyPr wrap="none">
            <a:spAutoFit/>
          </a:bodyPr>
          <a:lstStyle/>
          <a:p>
            <a:r>
              <a:rPr lang="en-US"/>
              <a:t>-</a:t>
            </a:r>
            <a:endParaRPr lang="en-US"/>
          </a:p>
        </p:txBody>
      </p:sp>
      <p:sp>
        <p:nvSpPr>
          <p:cNvPr id="22" name="Rectangle 21"/>
          <p:cNvSpPr/>
          <p:nvPr/>
        </p:nvSpPr>
        <p:spPr>
          <a:xfrm>
            <a:off x="7239024" y="3962400"/>
            <a:ext cx="457176" cy="430887"/>
          </a:xfrm>
          <a:prstGeom prst="rect">
            <a:avLst/>
          </a:prstGeom>
        </p:spPr>
        <p:txBody>
          <a:bodyPr wrap="none">
            <a:spAutoFit/>
          </a:bodyPr>
          <a:lstStyle/>
          <a:p>
            <a:r>
              <a:rPr lang="en-US" sz="2200">
                <a:latin typeface="+mj-lt"/>
              </a:rPr>
              <a:t>S2</a:t>
            </a:r>
            <a:endParaRPr lang="en-US" sz="2200">
              <a:latin typeface="+mj-lt"/>
            </a:endParaRPr>
          </a:p>
        </p:txBody>
      </p:sp>
      <p:sp>
        <p:nvSpPr>
          <p:cNvPr id="23" name="Rectangle 22"/>
          <p:cNvSpPr/>
          <p:nvPr/>
        </p:nvSpPr>
        <p:spPr>
          <a:xfrm>
            <a:off x="8229624" y="3962400"/>
            <a:ext cx="457176" cy="430887"/>
          </a:xfrm>
          <a:prstGeom prst="rect">
            <a:avLst/>
          </a:prstGeom>
        </p:spPr>
        <p:txBody>
          <a:bodyPr wrap="none">
            <a:spAutoFit/>
          </a:bodyPr>
          <a:lstStyle/>
          <a:p>
            <a:r>
              <a:rPr lang="en-US" sz="2200">
                <a:latin typeface="+mj-lt"/>
              </a:rPr>
              <a:t>S4</a:t>
            </a:r>
            <a:endParaRPr lang="en-US" sz="2200">
              <a:latin typeface="+mj-lt"/>
            </a:endParaRPr>
          </a:p>
        </p:txBody>
      </p:sp>
      <p:sp>
        <p:nvSpPr>
          <p:cNvPr id="24" name="Rectangle 23"/>
          <p:cNvSpPr/>
          <p:nvPr/>
        </p:nvSpPr>
        <p:spPr>
          <a:xfrm>
            <a:off x="2286000" y="4431268"/>
            <a:ext cx="268022" cy="369332"/>
          </a:xfrm>
          <a:prstGeom prst="rect">
            <a:avLst/>
          </a:prstGeom>
        </p:spPr>
        <p:txBody>
          <a:bodyPr wrap="none">
            <a:spAutoFit/>
          </a:bodyPr>
          <a:lstStyle/>
          <a:p>
            <a:r>
              <a:rPr lang="en-US"/>
              <a:t>-</a:t>
            </a:r>
            <a:endParaRPr lang="en-US"/>
          </a:p>
        </p:txBody>
      </p:sp>
      <p:sp>
        <p:nvSpPr>
          <p:cNvPr id="25" name="Rectangle 24"/>
          <p:cNvSpPr/>
          <p:nvPr/>
        </p:nvSpPr>
        <p:spPr>
          <a:xfrm>
            <a:off x="3581400" y="4431268"/>
            <a:ext cx="268022" cy="369332"/>
          </a:xfrm>
          <a:prstGeom prst="rect">
            <a:avLst/>
          </a:prstGeom>
        </p:spPr>
        <p:txBody>
          <a:bodyPr wrap="none">
            <a:spAutoFit/>
          </a:bodyPr>
          <a:lstStyle/>
          <a:p>
            <a:r>
              <a:rPr lang="en-US"/>
              <a:t>-</a:t>
            </a:r>
            <a:endParaRPr lang="en-US"/>
          </a:p>
        </p:txBody>
      </p:sp>
      <p:sp>
        <p:nvSpPr>
          <p:cNvPr id="26" name="Rectangle 25"/>
          <p:cNvSpPr/>
          <p:nvPr/>
        </p:nvSpPr>
        <p:spPr>
          <a:xfrm>
            <a:off x="4800600" y="4431268"/>
            <a:ext cx="268022" cy="369332"/>
          </a:xfrm>
          <a:prstGeom prst="rect">
            <a:avLst/>
          </a:prstGeom>
        </p:spPr>
        <p:txBody>
          <a:bodyPr wrap="none">
            <a:spAutoFit/>
          </a:bodyPr>
          <a:lstStyle/>
          <a:p>
            <a:r>
              <a:rPr lang="en-US"/>
              <a:t>-</a:t>
            </a:r>
            <a:endParaRPr lang="en-US"/>
          </a:p>
        </p:txBody>
      </p:sp>
      <p:sp>
        <p:nvSpPr>
          <p:cNvPr id="27" name="Rectangle 26"/>
          <p:cNvSpPr/>
          <p:nvPr/>
        </p:nvSpPr>
        <p:spPr>
          <a:xfrm>
            <a:off x="6096000" y="4431268"/>
            <a:ext cx="268022" cy="369332"/>
          </a:xfrm>
          <a:prstGeom prst="rect">
            <a:avLst/>
          </a:prstGeom>
        </p:spPr>
        <p:txBody>
          <a:bodyPr wrap="none">
            <a:spAutoFit/>
          </a:bodyPr>
          <a:lstStyle/>
          <a:p>
            <a:r>
              <a:rPr lang="en-US"/>
              <a:t>-</a:t>
            </a:r>
            <a:endParaRPr lang="en-US"/>
          </a:p>
        </p:txBody>
      </p:sp>
      <p:sp>
        <p:nvSpPr>
          <p:cNvPr id="28" name="Rectangle 27"/>
          <p:cNvSpPr/>
          <p:nvPr/>
        </p:nvSpPr>
        <p:spPr>
          <a:xfrm>
            <a:off x="7351978" y="4419600"/>
            <a:ext cx="268022" cy="369332"/>
          </a:xfrm>
          <a:prstGeom prst="rect">
            <a:avLst/>
          </a:prstGeom>
        </p:spPr>
        <p:txBody>
          <a:bodyPr wrap="none">
            <a:spAutoFit/>
          </a:bodyPr>
          <a:lstStyle/>
          <a:p>
            <a:r>
              <a:rPr lang="en-US"/>
              <a:t>-</a:t>
            </a:r>
            <a:endParaRPr lang="en-US"/>
          </a:p>
        </p:txBody>
      </p:sp>
      <p:sp>
        <p:nvSpPr>
          <p:cNvPr id="29" name="Rectangle 28"/>
          <p:cNvSpPr/>
          <p:nvPr/>
        </p:nvSpPr>
        <p:spPr>
          <a:xfrm>
            <a:off x="8342578" y="4419600"/>
            <a:ext cx="268022" cy="369332"/>
          </a:xfrm>
          <a:prstGeom prst="rect">
            <a:avLst/>
          </a:prstGeom>
        </p:spPr>
        <p:txBody>
          <a:bodyPr wrap="none">
            <a:spAutoFit/>
          </a:bodyPr>
          <a:lstStyle/>
          <a:p>
            <a:r>
              <a:rPr lang="en-US"/>
              <a:t>-</a:t>
            </a:r>
            <a:endParaRPr lang="en-US"/>
          </a:p>
        </p:txBody>
      </p:sp>
      <p:sp>
        <p:nvSpPr>
          <p:cNvPr id="30" name="Rectangle 29"/>
          <p:cNvSpPr/>
          <p:nvPr/>
        </p:nvSpPr>
        <p:spPr>
          <a:xfrm>
            <a:off x="457200" y="5029200"/>
            <a:ext cx="4113370" cy="461665"/>
          </a:xfrm>
          <a:prstGeom prst="rect">
            <a:avLst/>
          </a:prstGeom>
        </p:spPr>
        <p:txBody>
          <a:bodyPr wrap="none">
            <a:spAutoFit/>
          </a:bodyPr>
          <a:lstStyle/>
          <a:p>
            <a:r>
              <a:rPr lang="en-US" sz="2400" b="1">
                <a:latin typeface="+mj-lt"/>
              </a:rPr>
              <a:t>A test for an invalid transition?</a:t>
            </a:r>
            <a:endParaRPr lang="en-US" sz="2400" b="1">
              <a:latin typeface="+mj-lt"/>
            </a:endParaRPr>
          </a:p>
        </p:txBody>
      </p:sp>
      <p:sp>
        <p:nvSpPr>
          <p:cNvPr id="31" name="Slide Number Placeholder 30"/>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3" name="Rectangle 2"/>
          <p:cNvSpPr/>
          <p:nvPr/>
        </p:nvSpPr>
        <p:spPr>
          <a:xfrm>
            <a:off x="388992" y="5445204"/>
            <a:ext cx="7764408" cy="769441"/>
          </a:xfrm>
          <a:prstGeom prst="rect">
            <a:avLst/>
          </a:prstGeom>
        </p:spPr>
        <p:txBody>
          <a:bodyPr wrap="square">
            <a:spAutoFit/>
          </a:bodyPr>
          <a:lstStyle/>
          <a:p>
            <a:pPr marL="342900" indent="-342900">
              <a:buFont typeface="Arial" panose="020B0604020202020204" pitchFamily="34" charset="0"/>
              <a:buChar char="•"/>
            </a:pPr>
            <a:r>
              <a:rPr lang="en-US" sz="2200">
                <a:latin typeface="+mj-lt"/>
              </a:rPr>
              <a:t>try to remove an item from the empty shopping basket</a:t>
            </a:r>
            <a:endParaRPr lang="en-US" sz="2200">
              <a:latin typeface="+mj-lt"/>
            </a:endParaRPr>
          </a:p>
          <a:p>
            <a:pPr marL="342900" indent="-342900">
              <a:buFont typeface="Arial" panose="020B0604020202020204" pitchFamily="34" charset="0"/>
              <a:buChar char="•"/>
            </a:pPr>
            <a:r>
              <a:rPr lang="en-US" sz="2200">
                <a:latin typeface="+mj-lt"/>
              </a:rPr>
              <a:t>attempt to add an item from the summary and cost state</a:t>
            </a:r>
            <a:endParaRPr lang="en-US" sz="220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2" grpId="0"/>
      <p:bldP spid="23" grpId="0"/>
      <p:bldP spid="24" grpId="0"/>
      <p:bldP spid="25" grpId="0"/>
      <p:bldP spid="26" grpId="0"/>
      <p:bldP spid="27" grpId="0"/>
      <p:bldP spid="28" grpId="0"/>
      <p:bldP spid="29"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Applicability and Limitations</a:t>
            </a:r>
            <a:endParaRPr lang="en-US"/>
          </a:p>
        </p:txBody>
      </p:sp>
      <p:sp>
        <p:nvSpPr>
          <p:cNvPr id="7" name="Content Placeholder 6"/>
          <p:cNvSpPr>
            <a:spLocks noGrp="1"/>
          </p:cNvSpPr>
          <p:nvPr>
            <p:ph idx="1"/>
          </p:nvPr>
        </p:nvSpPr>
        <p:spPr/>
        <p:txBody>
          <a:bodyPr/>
          <a:lstStyle/>
          <a:p>
            <a:r>
              <a:rPr lang="en-US" dirty="0"/>
              <a:t>State-Transition diagrams are not applicable when the system has no state or does not need to respond to real-time events from outside of the system</a:t>
            </a:r>
            <a:endParaRPr lang="en-US"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Use case testing</a:t>
            </a:r>
            <a:endParaRPr lang="en-US"/>
          </a:p>
        </p:txBody>
      </p:sp>
      <p:sp>
        <p:nvSpPr>
          <p:cNvPr id="3" name="Content Placeholder 2"/>
          <p:cNvSpPr>
            <a:spLocks noGrp="1"/>
          </p:cNvSpPr>
          <p:nvPr>
            <p:ph idx="1"/>
          </p:nvPr>
        </p:nvSpPr>
        <p:spPr/>
        <p:txBody>
          <a:bodyPr>
            <a:normAutofit/>
          </a:bodyPr>
          <a:lstStyle/>
          <a:p>
            <a:r>
              <a:rPr lang="en-US"/>
              <a:t>A technique that helps identify </a:t>
            </a:r>
            <a:r>
              <a:rPr lang="en-US" b="1"/>
              <a:t>test cases that cover the whole system</a:t>
            </a:r>
            <a:r>
              <a:rPr lang="en-US"/>
              <a:t>,</a:t>
            </a:r>
            <a:r>
              <a:rPr lang="en-US" b="1"/>
              <a:t> </a:t>
            </a:r>
            <a:r>
              <a:rPr lang="en-US"/>
              <a:t>on a transaction by transaction, from start to finish</a:t>
            </a:r>
            <a:endParaRPr lang="en-US"/>
          </a:p>
          <a:p>
            <a:r>
              <a:rPr lang="en-US"/>
              <a:t>Use case is a  sequence of steps that describe the interactions between the </a:t>
            </a:r>
            <a:r>
              <a:rPr lang="en-US" b="1"/>
              <a:t>actor</a:t>
            </a:r>
            <a:r>
              <a:rPr lang="en-US"/>
              <a:t> and the </a:t>
            </a:r>
            <a:r>
              <a:rPr lang="en-US" b="1"/>
              <a:t>system</a:t>
            </a:r>
            <a:r>
              <a:rPr lang="en-US"/>
              <a:t> in order to achieve a specific task</a:t>
            </a:r>
            <a:endParaRPr lang="en-US"/>
          </a:p>
          <a:p>
            <a:r>
              <a:rPr lang="en-US"/>
              <a:t>At least one test case for the </a:t>
            </a:r>
            <a:r>
              <a:rPr lang="en-US" b="1"/>
              <a:t>main success scenario </a:t>
            </a:r>
            <a:endParaRPr lang="en-US" b="1"/>
          </a:p>
          <a:p>
            <a:r>
              <a:rPr lang="en-US"/>
              <a:t>At least one test case for each </a:t>
            </a:r>
            <a:r>
              <a:rPr lang="en-US" b="1"/>
              <a:t>extension</a:t>
            </a:r>
            <a:r>
              <a:rPr lang="en-US"/>
              <a:t> </a:t>
            </a:r>
            <a:endParaRPr lang="en-US"/>
          </a:p>
          <a:p>
            <a:r>
              <a:rPr lang="en-US"/>
              <a:t>Used widely in developing tests at </a:t>
            </a:r>
            <a:r>
              <a:rPr lang="en-US" b="1"/>
              <a:t>system </a:t>
            </a:r>
            <a:r>
              <a:rPr lang="en-US"/>
              <a:t>or</a:t>
            </a:r>
            <a:r>
              <a:rPr lang="en-US" b="1"/>
              <a:t> acceptance level</a:t>
            </a:r>
            <a:endParaRPr lang="en-US" b="1"/>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 testing</a:t>
            </a:r>
            <a:endParaRPr lang="en-US"/>
          </a:p>
        </p:txBody>
      </p:sp>
      <p:graphicFrame>
        <p:nvGraphicFramePr>
          <p:cNvPr id="4" name="Content Placeholder 3"/>
          <p:cNvGraphicFramePr>
            <a:graphicFrameLocks noGrp="1"/>
          </p:cNvGraphicFramePr>
          <p:nvPr>
            <p:ph idx="1"/>
          </p:nvPr>
        </p:nvGraphicFramePr>
        <p:xfrm>
          <a:off x="304800" y="1172095"/>
          <a:ext cx="8686800" cy="5755175"/>
        </p:xfrm>
        <a:graphic>
          <a:graphicData uri="http://schemas.openxmlformats.org/drawingml/2006/table">
            <a:tbl>
              <a:tblPr firstRow="1" bandRow="1">
                <a:tableStyleId>{5C22544A-7EE6-4342-B048-85BDC9FD1C3A}</a:tableStyleId>
              </a:tblPr>
              <a:tblGrid>
                <a:gridCol w="2792186"/>
                <a:gridCol w="789214"/>
                <a:gridCol w="5105400"/>
              </a:tblGrid>
              <a:tr h="47105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100">
                          <a:latin typeface="+mj-lt"/>
                        </a:rPr>
                        <a:t> </a:t>
                      </a:r>
                      <a:r>
                        <a:rPr lang="en-US" sz="2100" b="1">
                          <a:latin typeface="+mj-lt"/>
                        </a:rPr>
                        <a:t>Use case component</a:t>
                      </a:r>
                      <a:r>
                        <a:rPr lang="en-US" sz="2100">
                          <a:latin typeface="+mj-lt"/>
                        </a:rPr>
                        <a:t> </a:t>
                      </a:r>
                      <a:endParaRPr lang="en-US" sz="2100">
                        <a:latin typeface="+mj-lt"/>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b="1" kern="1200">
                          <a:solidFill>
                            <a:schemeClr val="lt1"/>
                          </a:solidFill>
                          <a:latin typeface="+mj-lt"/>
                          <a:ea typeface="+mn-ea"/>
                          <a:cs typeface="+mn-cs"/>
                        </a:rPr>
                        <a:t>Description</a:t>
                      </a:r>
                      <a:endParaRPr kumimoji="0" lang="en-US" sz="2400" b="1" kern="1200">
                        <a:solidFill>
                          <a:schemeClr val="lt1"/>
                        </a:solidFill>
                        <a:latin typeface="+mj-lt"/>
                        <a:ea typeface="+mn-ea"/>
                        <a:cs typeface="+mn-cs"/>
                      </a:endParaRPr>
                    </a:p>
                  </a:txBody>
                  <a:tcPr/>
                </a:tc>
                <a:tc hMerge="1">
                  <a:tcPr/>
                </a:tc>
              </a:tr>
              <a:tr h="471055">
                <a:tc rowSpan="5">
                  <a:txBody>
                    <a:bodyPr/>
                    <a:lstStyle/>
                    <a:p>
                      <a:r>
                        <a:rPr lang="en-US" sz="2200">
                          <a:latin typeface="+mj-lt"/>
                        </a:rPr>
                        <a:t>Main success scenario</a:t>
                      </a:r>
                      <a:endParaRPr lang="en-US" sz="2200">
                        <a:latin typeface="+mj-lt"/>
                      </a:endParaRPr>
                    </a:p>
                    <a:p>
                      <a:r>
                        <a:rPr lang="en-US" sz="2200" b="1">
                          <a:latin typeface="+mj-lt"/>
                        </a:rPr>
                        <a:t>A: Actor</a:t>
                      </a:r>
                      <a:endParaRPr lang="en-US" sz="2200" b="1">
                        <a:latin typeface="+mj-lt"/>
                      </a:endParaRPr>
                    </a:p>
                    <a:p>
                      <a:r>
                        <a:rPr lang="en-US" sz="2200" b="1">
                          <a:latin typeface="+mj-lt"/>
                        </a:rPr>
                        <a:t>S: System</a:t>
                      </a:r>
                      <a:endParaRPr lang="en-US" sz="2200" b="1">
                        <a:latin typeface="+mj-lt"/>
                      </a:endParaRPr>
                    </a:p>
                  </a:txBody>
                  <a:tcPr anchor="ctr"/>
                </a:tc>
                <a:tc>
                  <a:txBody>
                    <a:bodyPr/>
                    <a:lstStyle/>
                    <a:p>
                      <a:pPr algn="ctr"/>
                      <a:r>
                        <a:rPr lang="en-US" sz="2200">
                          <a:latin typeface="+mj-lt"/>
                        </a:rPr>
                        <a:t>Step</a:t>
                      </a:r>
                      <a:endParaRPr lang="en-US" sz="2200">
                        <a:latin typeface="+mj-lt"/>
                      </a:endParaRPr>
                    </a:p>
                  </a:txBody>
                  <a:tcPr>
                    <a:solidFill>
                      <a:srgbClr val="E7EBF5"/>
                    </a:solidFill>
                  </a:tcPr>
                </a:tc>
                <a:tc>
                  <a:txBody>
                    <a:bodyPr/>
                    <a:lstStyle/>
                    <a:p>
                      <a:r>
                        <a:rPr lang="en-US" sz="2200">
                          <a:latin typeface="+mj-lt"/>
                        </a:rPr>
                        <a:t>Description</a:t>
                      </a:r>
                      <a:endParaRPr lang="en-US" sz="2200">
                        <a:latin typeface="+mj-lt"/>
                      </a:endParaRPr>
                    </a:p>
                  </a:txBody>
                  <a:tcPr>
                    <a:solidFill>
                      <a:srgbClr val="E7EBF5"/>
                    </a:solidFill>
                  </a:tcPr>
                </a:tc>
              </a:tr>
              <a:tr h="471055">
                <a:tc vMerge="1">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tr>
              <a:tr h="471055">
                <a:tc vMerge="1">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tr>
              <a:tr h="471055">
                <a:tc vMerge="1">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tr>
              <a:tr h="892230">
                <a:tc vMerge="1">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tr>
              <a:tr h="958932">
                <a:tc rowSpan="3">
                  <a:txBody>
                    <a:bodyPr/>
                    <a:lstStyle/>
                    <a:p>
                      <a:r>
                        <a:rPr lang="en-US" sz="2200" b="1">
                          <a:latin typeface="+mj-lt"/>
                        </a:rPr>
                        <a:t>Extension</a:t>
                      </a:r>
                      <a:endParaRPr lang="en-US" sz="2200" b="1">
                        <a:latin typeface="+mj-lt"/>
                      </a:endParaRPr>
                    </a:p>
                  </a:txBody>
                  <a:tcPr anchor="ctr">
                    <a:solidFill>
                      <a:srgbClr val="CCD5EA"/>
                    </a:solidFill>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tr>
              <a:tr h="925286">
                <a:tc vMerge="1">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tr>
              <a:tr h="623452">
                <a:tc vMerge="1">
                  <a:tcPr/>
                </a:tc>
                <a:tc>
                  <a:txBody>
                    <a:bodyPr/>
                    <a:lstStyle/>
                    <a:p>
                      <a:pPr algn="ctr"/>
                      <a:endParaRPr lang="en-US" sz="2200">
                        <a:latin typeface="+mj-lt"/>
                      </a:endParaRPr>
                    </a:p>
                  </a:txBody>
                  <a:tcPr/>
                </a:tc>
                <a:tc>
                  <a:txBody>
                    <a:bodyPr/>
                    <a:lstStyle/>
                    <a:p>
                      <a:endParaRPr lang="en-US" sz="2200">
                        <a:latin typeface="+mj-lt"/>
                      </a:endParaRPr>
                    </a:p>
                  </a:txBody>
                  <a:tcPr/>
                </a:tc>
              </a:tr>
            </a:tbl>
          </a:graphicData>
        </a:graphic>
      </p:graphicFrame>
      <p:graphicFrame>
        <p:nvGraphicFramePr>
          <p:cNvPr id="15" name="Table 14"/>
          <p:cNvGraphicFramePr>
            <a:graphicFrameLocks noGrp="1"/>
          </p:cNvGraphicFramePr>
          <p:nvPr/>
        </p:nvGraphicFramePr>
        <p:xfrm>
          <a:off x="3096986" y="2046287"/>
          <a:ext cx="5894614" cy="502920"/>
        </p:xfrm>
        <a:graphic>
          <a:graphicData uri="http://schemas.openxmlformats.org/drawingml/2006/table">
            <a:tbl>
              <a:tblPr firstRow="1" bandRow="1">
                <a:tableStyleId>{5C22544A-7EE6-4342-B048-85BDC9FD1C3A}</a:tableStyleId>
              </a:tblPr>
              <a:tblGrid>
                <a:gridCol w="789214"/>
                <a:gridCol w="5105400"/>
              </a:tblGrid>
              <a:tr h="502920">
                <a:tc>
                  <a:txBody>
                    <a:bodyPr/>
                    <a:lstStyle/>
                    <a:p>
                      <a:pPr algn="ctr"/>
                      <a:r>
                        <a:rPr lang="en-US" sz="2200" b="0">
                          <a:solidFill>
                            <a:schemeClr val="tx1"/>
                          </a:solidFill>
                          <a:latin typeface="+mj-lt"/>
                        </a:rPr>
                        <a:t>1</a:t>
                      </a:r>
                      <a:endParaRPr lang="en-US" sz="2200" b="0">
                        <a:solidFill>
                          <a:schemeClr val="tx1"/>
                        </a:solidFill>
                        <a:latin typeface="+mj-lt"/>
                      </a:endParaRPr>
                    </a:p>
                  </a:txBody>
                  <a:tcPr>
                    <a:solidFill>
                      <a:srgbClr val="E7EBF5"/>
                    </a:solidFill>
                  </a:tcPr>
                </a:tc>
                <a:tc>
                  <a:txBody>
                    <a:bodyPr/>
                    <a:lstStyle/>
                    <a:p>
                      <a:r>
                        <a:rPr kumimoji="0" lang="en-US" sz="2200" b="0" kern="1200">
                          <a:solidFill>
                            <a:schemeClr val="tx1"/>
                          </a:solidFill>
                          <a:latin typeface="+mj-lt"/>
                          <a:ea typeface="+mn-ea"/>
                          <a:cs typeface="+mn-cs"/>
                        </a:rPr>
                        <a:t>A: Inserts card</a:t>
                      </a:r>
                      <a:endParaRPr kumimoji="0" lang="en-US" sz="2200" b="0" kern="1200">
                        <a:solidFill>
                          <a:schemeClr val="tx1"/>
                        </a:solidFill>
                        <a:latin typeface="+mj-lt"/>
                        <a:ea typeface="+mn-ea"/>
                        <a:cs typeface="+mn-cs"/>
                      </a:endParaRPr>
                    </a:p>
                  </a:txBody>
                  <a:tcPr>
                    <a:solidFill>
                      <a:srgbClr val="E7EBF5"/>
                    </a:solidFill>
                  </a:tcPr>
                </a:tc>
              </a:tr>
            </a:tbl>
          </a:graphicData>
        </a:graphic>
      </p:graphicFrame>
      <p:graphicFrame>
        <p:nvGraphicFramePr>
          <p:cNvPr id="16" name="Table 15"/>
          <p:cNvGraphicFramePr>
            <a:graphicFrameLocks noGrp="1"/>
          </p:cNvGraphicFramePr>
          <p:nvPr/>
        </p:nvGraphicFramePr>
        <p:xfrm>
          <a:off x="3096986" y="2473007"/>
          <a:ext cx="5894614" cy="533400"/>
        </p:xfrm>
        <a:graphic>
          <a:graphicData uri="http://schemas.openxmlformats.org/drawingml/2006/table">
            <a:tbl>
              <a:tblPr firstRow="1" bandRow="1">
                <a:tableStyleId>{5C22544A-7EE6-4342-B048-85BDC9FD1C3A}</a:tableStyleId>
              </a:tblPr>
              <a:tblGrid>
                <a:gridCol w="789214"/>
                <a:gridCol w="5105400"/>
              </a:tblGrid>
              <a:tr h="533400">
                <a:tc>
                  <a:txBody>
                    <a:bodyPr/>
                    <a:lstStyle/>
                    <a:p>
                      <a:pPr algn="ctr"/>
                      <a:r>
                        <a:rPr lang="en-US" sz="2200" b="0">
                          <a:solidFill>
                            <a:schemeClr val="tx1"/>
                          </a:solidFill>
                          <a:latin typeface="+mj-lt"/>
                        </a:rPr>
                        <a:t>2</a:t>
                      </a:r>
                      <a:endParaRPr lang="en-US" sz="2200" b="0">
                        <a:solidFill>
                          <a:schemeClr val="tx1"/>
                        </a:solidFill>
                        <a:latin typeface="+mj-lt"/>
                      </a:endParaRPr>
                    </a:p>
                  </a:txBody>
                  <a:tcPr>
                    <a:solidFill>
                      <a:srgbClr val="E7EBF5"/>
                    </a:solidFill>
                  </a:tcPr>
                </a:tc>
                <a:tc>
                  <a:txBody>
                    <a:bodyPr/>
                    <a:lstStyle/>
                    <a:p>
                      <a:r>
                        <a:rPr lang="en-US" sz="2200" b="0">
                          <a:solidFill>
                            <a:schemeClr val="tx1"/>
                          </a:solidFill>
                          <a:latin typeface="+mj-lt"/>
                        </a:rPr>
                        <a:t>S: Validates card and ask for PIN</a:t>
                      </a:r>
                      <a:endParaRPr lang="en-US" sz="2200" b="0">
                        <a:solidFill>
                          <a:schemeClr val="tx1"/>
                        </a:solidFill>
                        <a:latin typeface="+mj-lt"/>
                      </a:endParaRPr>
                    </a:p>
                  </a:txBody>
                  <a:tcPr>
                    <a:solidFill>
                      <a:srgbClr val="E7EBF5"/>
                    </a:solidFill>
                  </a:tcPr>
                </a:tc>
              </a:tr>
            </a:tbl>
          </a:graphicData>
        </a:graphic>
      </p:graphicFrame>
      <p:graphicFrame>
        <p:nvGraphicFramePr>
          <p:cNvPr id="17" name="Table 16"/>
          <p:cNvGraphicFramePr>
            <a:graphicFrameLocks noGrp="1"/>
          </p:cNvGraphicFramePr>
          <p:nvPr/>
        </p:nvGraphicFramePr>
        <p:xfrm>
          <a:off x="3096986" y="2930207"/>
          <a:ext cx="5894614" cy="502920"/>
        </p:xfrm>
        <a:graphic>
          <a:graphicData uri="http://schemas.openxmlformats.org/drawingml/2006/table">
            <a:tbl>
              <a:tblPr firstRow="1" bandRow="1">
                <a:tableStyleId>{5C22544A-7EE6-4342-B048-85BDC9FD1C3A}</a:tableStyleId>
              </a:tblPr>
              <a:tblGrid>
                <a:gridCol w="789214"/>
                <a:gridCol w="5105400"/>
              </a:tblGrid>
              <a:tr h="502920">
                <a:tc>
                  <a:txBody>
                    <a:bodyPr/>
                    <a:lstStyle/>
                    <a:p>
                      <a:pPr algn="ctr"/>
                      <a:r>
                        <a:rPr lang="en-US" sz="2200" b="0">
                          <a:solidFill>
                            <a:schemeClr val="tx1"/>
                          </a:solidFill>
                          <a:latin typeface="+mj-lt"/>
                        </a:rPr>
                        <a:t>3</a:t>
                      </a:r>
                      <a:endParaRPr lang="en-US" sz="2200" b="0">
                        <a:solidFill>
                          <a:schemeClr val="tx1"/>
                        </a:solidFill>
                        <a:latin typeface="+mj-lt"/>
                      </a:endParaRPr>
                    </a:p>
                  </a:txBody>
                  <a:tcPr>
                    <a:solidFill>
                      <a:srgbClr val="E7EBF5"/>
                    </a:solidFill>
                  </a:tcPr>
                </a:tc>
                <a:tc>
                  <a:txBody>
                    <a:bodyPr/>
                    <a:lstStyle/>
                    <a:p>
                      <a:r>
                        <a:rPr lang="en-US" sz="2200" b="0">
                          <a:solidFill>
                            <a:schemeClr val="tx1"/>
                          </a:solidFill>
                          <a:latin typeface="+mj-lt"/>
                        </a:rPr>
                        <a:t>A: Enters PIN</a:t>
                      </a:r>
                      <a:endParaRPr lang="en-US" sz="2200" b="0">
                        <a:solidFill>
                          <a:schemeClr val="tx1"/>
                        </a:solidFill>
                        <a:latin typeface="+mj-lt"/>
                      </a:endParaRPr>
                    </a:p>
                  </a:txBody>
                  <a:tcPr>
                    <a:solidFill>
                      <a:srgbClr val="E7EBF5"/>
                    </a:solidFill>
                  </a:tcPr>
                </a:tc>
              </a:tr>
            </a:tbl>
          </a:graphicData>
        </a:graphic>
      </p:graphicFrame>
      <p:graphicFrame>
        <p:nvGraphicFramePr>
          <p:cNvPr id="18" name="Table 17"/>
          <p:cNvGraphicFramePr>
            <a:graphicFrameLocks noGrp="1"/>
          </p:cNvGraphicFramePr>
          <p:nvPr/>
        </p:nvGraphicFramePr>
        <p:xfrm>
          <a:off x="3096986" y="3387407"/>
          <a:ext cx="5894614" cy="502920"/>
        </p:xfrm>
        <a:graphic>
          <a:graphicData uri="http://schemas.openxmlformats.org/drawingml/2006/table">
            <a:tbl>
              <a:tblPr firstRow="1" bandRow="1">
                <a:tableStyleId>{5C22544A-7EE6-4342-B048-85BDC9FD1C3A}</a:tableStyleId>
              </a:tblPr>
              <a:tblGrid>
                <a:gridCol w="789214"/>
                <a:gridCol w="5105400"/>
              </a:tblGrid>
              <a:tr h="502920">
                <a:tc>
                  <a:txBody>
                    <a:bodyPr/>
                    <a:lstStyle/>
                    <a:p>
                      <a:pPr algn="ctr"/>
                      <a:r>
                        <a:rPr lang="en-US" sz="2200" b="0">
                          <a:solidFill>
                            <a:schemeClr val="tx1"/>
                          </a:solidFill>
                          <a:latin typeface="+mj-lt"/>
                        </a:rPr>
                        <a:t>4</a:t>
                      </a:r>
                      <a:endParaRPr lang="en-US" sz="2200" b="0">
                        <a:solidFill>
                          <a:schemeClr val="tx1"/>
                        </a:solidFill>
                        <a:latin typeface="+mj-lt"/>
                      </a:endParaRPr>
                    </a:p>
                  </a:txBody>
                  <a:tcPr>
                    <a:solidFill>
                      <a:srgbClr val="E7EBF5"/>
                    </a:solidFill>
                  </a:tcPr>
                </a:tc>
                <a:tc>
                  <a:txBody>
                    <a:bodyPr/>
                    <a:lstStyle/>
                    <a:p>
                      <a:r>
                        <a:rPr lang="en-US" sz="2200" b="0">
                          <a:solidFill>
                            <a:schemeClr val="tx1"/>
                          </a:solidFill>
                          <a:latin typeface="+mj-lt"/>
                        </a:rPr>
                        <a:t>S: Validates PIN</a:t>
                      </a:r>
                      <a:endParaRPr lang="en-US" sz="2200" b="0">
                        <a:solidFill>
                          <a:schemeClr val="tx1"/>
                        </a:solidFill>
                        <a:latin typeface="+mj-lt"/>
                      </a:endParaRPr>
                    </a:p>
                  </a:txBody>
                  <a:tcPr>
                    <a:solidFill>
                      <a:srgbClr val="E7EBF5"/>
                    </a:solidFill>
                  </a:tcPr>
                </a:tc>
              </a:tr>
            </a:tbl>
          </a:graphicData>
        </a:graphic>
      </p:graphicFrame>
      <p:graphicFrame>
        <p:nvGraphicFramePr>
          <p:cNvPr id="19" name="Table 18"/>
          <p:cNvGraphicFramePr>
            <a:graphicFrameLocks noGrp="1"/>
          </p:cNvGraphicFramePr>
          <p:nvPr/>
        </p:nvGraphicFramePr>
        <p:xfrm>
          <a:off x="3096986" y="3844607"/>
          <a:ext cx="5894614" cy="533400"/>
        </p:xfrm>
        <a:graphic>
          <a:graphicData uri="http://schemas.openxmlformats.org/drawingml/2006/table">
            <a:tbl>
              <a:tblPr firstRow="1" bandRow="1">
                <a:tableStyleId>{5C22544A-7EE6-4342-B048-85BDC9FD1C3A}</a:tableStyleId>
              </a:tblPr>
              <a:tblGrid>
                <a:gridCol w="789214"/>
                <a:gridCol w="5105400"/>
              </a:tblGrid>
              <a:tr h="533400">
                <a:tc>
                  <a:txBody>
                    <a:bodyPr/>
                    <a:lstStyle/>
                    <a:p>
                      <a:pPr algn="ctr"/>
                      <a:r>
                        <a:rPr lang="en-US" sz="2200" b="0">
                          <a:solidFill>
                            <a:schemeClr val="tx1"/>
                          </a:solidFill>
                          <a:latin typeface="+mj-lt"/>
                        </a:rPr>
                        <a:t>5</a:t>
                      </a:r>
                      <a:endParaRPr lang="en-US" sz="2200" b="0">
                        <a:solidFill>
                          <a:schemeClr val="tx1"/>
                        </a:solidFill>
                        <a:latin typeface="+mj-lt"/>
                      </a:endParaRPr>
                    </a:p>
                  </a:txBody>
                  <a:tcPr>
                    <a:solidFill>
                      <a:srgbClr val="E7EBF5"/>
                    </a:solidFill>
                  </a:tcPr>
                </a:tc>
                <a:tc>
                  <a:txBody>
                    <a:bodyPr/>
                    <a:lstStyle/>
                    <a:p>
                      <a:r>
                        <a:rPr lang="en-US" sz="2200" b="0">
                          <a:solidFill>
                            <a:schemeClr val="tx1"/>
                          </a:solidFill>
                          <a:latin typeface="+mj-lt"/>
                        </a:rPr>
                        <a:t>S: Allows access to account</a:t>
                      </a:r>
                      <a:endParaRPr lang="en-US" sz="2200" b="0">
                        <a:solidFill>
                          <a:schemeClr val="tx1"/>
                        </a:solidFill>
                        <a:latin typeface="+mj-lt"/>
                      </a:endParaRPr>
                    </a:p>
                  </a:txBody>
                  <a:tcPr>
                    <a:solidFill>
                      <a:srgbClr val="E7EBF5"/>
                    </a:solidFill>
                  </a:tcPr>
                </a:tc>
              </a:tr>
            </a:tbl>
          </a:graphicData>
        </a:graphic>
      </p:graphicFrame>
      <p:graphicFrame>
        <p:nvGraphicFramePr>
          <p:cNvPr id="20" name="Table 19"/>
          <p:cNvGraphicFramePr>
            <a:graphicFrameLocks noGrp="1"/>
          </p:cNvGraphicFramePr>
          <p:nvPr/>
        </p:nvGraphicFramePr>
        <p:xfrm>
          <a:off x="3096986" y="4378007"/>
          <a:ext cx="5894614" cy="914400"/>
        </p:xfrm>
        <a:graphic>
          <a:graphicData uri="http://schemas.openxmlformats.org/drawingml/2006/table">
            <a:tbl>
              <a:tblPr firstRow="1" bandRow="1">
                <a:tableStyleId>{5C22544A-7EE6-4342-B048-85BDC9FD1C3A}</a:tableStyleId>
              </a:tblPr>
              <a:tblGrid>
                <a:gridCol w="789214"/>
                <a:gridCol w="5105400"/>
              </a:tblGrid>
              <a:tr h="914400">
                <a:tc>
                  <a:txBody>
                    <a:bodyPr/>
                    <a:lstStyle/>
                    <a:p>
                      <a:pPr algn="ctr"/>
                      <a:r>
                        <a:rPr lang="en-US" sz="2200" b="0">
                          <a:solidFill>
                            <a:schemeClr val="tx1"/>
                          </a:solidFill>
                          <a:latin typeface="+mj-lt"/>
                        </a:rPr>
                        <a:t>2a</a:t>
                      </a:r>
                      <a:endParaRPr lang="en-US" sz="2200" b="0">
                        <a:solidFill>
                          <a:schemeClr val="tx1"/>
                        </a:solidFill>
                        <a:latin typeface="+mj-lt"/>
                      </a:endParaRPr>
                    </a:p>
                  </a:txBody>
                  <a:tcPr>
                    <a:solidFill>
                      <a:srgbClr val="E7EBF5"/>
                    </a:solidFill>
                  </a:tcPr>
                </a:tc>
                <a:tc>
                  <a:txBody>
                    <a:bodyPr/>
                    <a:lstStyle/>
                    <a:p>
                      <a:r>
                        <a:rPr lang="en-US" sz="2200" b="0">
                          <a:solidFill>
                            <a:schemeClr val="tx1"/>
                          </a:solidFill>
                          <a:latin typeface="+mj-lt"/>
                        </a:rPr>
                        <a:t>Card</a:t>
                      </a:r>
                      <a:r>
                        <a:rPr lang="en-US" sz="2200" b="0" baseline="0">
                          <a:solidFill>
                            <a:schemeClr val="tx1"/>
                          </a:solidFill>
                          <a:latin typeface="+mj-lt"/>
                        </a:rPr>
                        <a:t> not valid</a:t>
                      </a:r>
                      <a:endParaRPr lang="en-US" sz="2200" b="0" baseline="0">
                        <a:solidFill>
                          <a:schemeClr val="tx1"/>
                        </a:solidFill>
                        <a:latin typeface="+mj-lt"/>
                      </a:endParaRPr>
                    </a:p>
                    <a:p>
                      <a:r>
                        <a:rPr lang="en-US" sz="2200" b="0" baseline="0">
                          <a:solidFill>
                            <a:schemeClr val="tx1"/>
                          </a:solidFill>
                          <a:latin typeface="+mj-lt"/>
                        </a:rPr>
                        <a:t>S: Displays message and rejects card</a:t>
                      </a:r>
                      <a:endParaRPr lang="en-US" sz="2200" b="0">
                        <a:solidFill>
                          <a:schemeClr val="tx1"/>
                        </a:solidFill>
                        <a:latin typeface="+mj-lt"/>
                      </a:endParaRPr>
                    </a:p>
                  </a:txBody>
                  <a:tcPr>
                    <a:solidFill>
                      <a:srgbClr val="E7EBF5"/>
                    </a:solidFill>
                  </a:tcPr>
                </a:tc>
              </a:tr>
            </a:tbl>
          </a:graphicData>
        </a:graphic>
      </p:graphicFrame>
      <p:graphicFrame>
        <p:nvGraphicFramePr>
          <p:cNvPr id="21" name="Table 20"/>
          <p:cNvGraphicFramePr>
            <a:graphicFrameLocks noGrp="1"/>
          </p:cNvGraphicFramePr>
          <p:nvPr/>
        </p:nvGraphicFramePr>
        <p:xfrm>
          <a:off x="3096986" y="5216207"/>
          <a:ext cx="5894614" cy="1005840"/>
        </p:xfrm>
        <a:graphic>
          <a:graphicData uri="http://schemas.openxmlformats.org/drawingml/2006/table">
            <a:tbl>
              <a:tblPr firstRow="1" bandRow="1">
                <a:tableStyleId>{5C22544A-7EE6-4342-B048-85BDC9FD1C3A}</a:tableStyleId>
              </a:tblPr>
              <a:tblGrid>
                <a:gridCol w="789214"/>
                <a:gridCol w="5105400"/>
              </a:tblGrid>
              <a:tr h="990600">
                <a:tc>
                  <a:txBody>
                    <a:bodyPr/>
                    <a:lstStyle/>
                    <a:p>
                      <a:pPr algn="ctr"/>
                      <a:r>
                        <a:rPr lang="en-US" sz="2200" b="0">
                          <a:solidFill>
                            <a:schemeClr val="tx1"/>
                          </a:solidFill>
                          <a:latin typeface="+mj-lt"/>
                        </a:rPr>
                        <a:t>4a</a:t>
                      </a:r>
                      <a:endParaRPr lang="en-US" sz="2200" b="0">
                        <a:solidFill>
                          <a:schemeClr val="tx1"/>
                        </a:solidFill>
                        <a:latin typeface="+mj-lt"/>
                      </a:endParaRPr>
                    </a:p>
                  </a:txBody>
                  <a:tcPr>
                    <a:solidFill>
                      <a:srgbClr val="E7EBF5"/>
                    </a:solidFill>
                  </a:tcPr>
                </a:tc>
                <a:tc>
                  <a:txBody>
                    <a:bodyPr/>
                    <a:lstStyle/>
                    <a:p>
                      <a:r>
                        <a:rPr lang="en-US" sz="2200" b="0">
                          <a:solidFill>
                            <a:schemeClr val="tx1"/>
                          </a:solidFill>
                          <a:latin typeface="+mj-lt"/>
                        </a:rPr>
                        <a:t>PIN not valid</a:t>
                      </a:r>
                      <a:endParaRPr lang="en-US" sz="2200" b="0">
                        <a:solidFill>
                          <a:schemeClr val="tx1"/>
                        </a:solidFill>
                        <a:latin typeface="+mj-lt"/>
                      </a:endParaRPr>
                    </a:p>
                    <a:p>
                      <a:r>
                        <a:rPr lang="en-US" sz="2200" b="0" baseline="0">
                          <a:solidFill>
                            <a:schemeClr val="tx1"/>
                          </a:solidFill>
                          <a:latin typeface="+mj-lt"/>
                        </a:rPr>
                        <a:t>S: Displays message and ask for re-try (twice)</a:t>
                      </a:r>
                      <a:endParaRPr lang="en-US" sz="2200" b="0">
                        <a:solidFill>
                          <a:schemeClr val="tx1"/>
                        </a:solidFill>
                        <a:latin typeface="+mj-lt"/>
                      </a:endParaRPr>
                    </a:p>
                  </a:txBody>
                  <a:tcPr marT="0" marB="0">
                    <a:solidFill>
                      <a:srgbClr val="E7EBF5"/>
                    </a:solidFill>
                  </a:tcPr>
                </a:tc>
              </a:tr>
            </a:tbl>
          </a:graphicData>
        </a:graphic>
      </p:graphicFrame>
      <p:graphicFrame>
        <p:nvGraphicFramePr>
          <p:cNvPr id="22" name="Table 21"/>
          <p:cNvGraphicFramePr>
            <a:graphicFrameLocks noGrp="1"/>
          </p:cNvGraphicFramePr>
          <p:nvPr/>
        </p:nvGraphicFramePr>
        <p:xfrm>
          <a:off x="3096986" y="6206807"/>
          <a:ext cx="5894614" cy="716280"/>
        </p:xfrm>
        <a:graphic>
          <a:graphicData uri="http://schemas.openxmlformats.org/drawingml/2006/table">
            <a:tbl>
              <a:tblPr firstRow="1" bandRow="1">
                <a:tableStyleId>{5C22544A-7EE6-4342-B048-85BDC9FD1C3A}</a:tableStyleId>
              </a:tblPr>
              <a:tblGrid>
                <a:gridCol w="789214"/>
                <a:gridCol w="5105400"/>
              </a:tblGrid>
              <a:tr h="370840">
                <a:tc>
                  <a:txBody>
                    <a:bodyPr/>
                    <a:lstStyle/>
                    <a:p>
                      <a:pPr algn="ctr"/>
                      <a:r>
                        <a:rPr lang="en-US" sz="2200" b="0">
                          <a:solidFill>
                            <a:schemeClr val="tx1"/>
                          </a:solidFill>
                          <a:latin typeface="+mj-lt"/>
                        </a:rPr>
                        <a:t>4b</a:t>
                      </a:r>
                      <a:endParaRPr lang="en-US" sz="2200" b="0">
                        <a:solidFill>
                          <a:schemeClr val="tx1"/>
                        </a:solidFill>
                        <a:latin typeface="+mj-lt"/>
                      </a:endParaRPr>
                    </a:p>
                  </a:txBody>
                  <a:tcPr>
                    <a:solidFill>
                      <a:srgbClr val="E7EBF5"/>
                    </a:solidFill>
                  </a:tcPr>
                </a:tc>
                <a:tc>
                  <a:txBody>
                    <a:bodyPr/>
                    <a:lstStyle/>
                    <a:p>
                      <a:r>
                        <a:rPr lang="en-US" sz="2200" b="0">
                          <a:solidFill>
                            <a:schemeClr val="tx1"/>
                          </a:solidFill>
                          <a:latin typeface="+mj-lt"/>
                        </a:rPr>
                        <a:t>PIN invalid</a:t>
                      </a:r>
                      <a:r>
                        <a:rPr lang="en-US" sz="2200" b="0" baseline="0">
                          <a:solidFill>
                            <a:schemeClr val="tx1"/>
                          </a:solidFill>
                          <a:latin typeface="+mj-lt"/>
                        </a:rPr>
                        <a:t> 3 times</a:t>
                      </a:r>
                      <a:endParaRPr lang="en-US" sz="2200" b="0" baseline="0">
                        <a:solidFill>
                          <a:schemeClr val="tx1"/>
                        </a:solidFill>
                        <a:latin typeface="+mj-lt"/>
                      </a:endParaRPr>
                    </a:p>
                    <a:p>
                      <a:r>
                        <a:rPr lang="en-US" sz="2200" b="0" baseline="0">
                          <a:solidFill>
                            <a:schemeClr val="tx1"/>
                          </a:solidFill>
                          <a:latin typeface="+mj-lt"/>
                        </a:rPr>
                        <a:t>S: Eats card and exit</a:t>
                      </a:r>
                      <a:endParaRPr lang="en-US" sz="2200" b="0">
                        <a:solidFill>
                          <a:schemeClr val="tx1"/>
                        </a:solidFill>
                        <a:latin typeface="+mj-lt"/>
                      </a:endParaRPr>
                    </a:p>
                  </a:txBody>
                  <a:tcPr marB="0">
                    <a:solidFill>
                      <a:srgbClr val="E7EBF5"/>
                    </a:solidFill>
                  </a:tcPr>
                </a:tc>
              </a:tr>
            </a:tbl>
          </a:graphicData>
        </a:graphic>
      </p:graphicFrame>
      <p:sp>
        <p:nvSpPr>
          <p:cNvPr id="23" name="Slide Number Placeholder 13"/>
          <p:cNvSpPr txBox="1"/>
          <p:nvPr/>
        </p:nvSpPr>
        <p:spPr>
          <a:xfrm>
            <a:off x="8153400" y="6527482"/>
            <a:ext cx="762000" cy="365125"/>
          </a:xfrm>
          <a:prstGeom prst="rect">
            <a:avLst/>
          </a:prstGeom>
        </p:spPr>
        <p:txBody>
          <a:bodyPr vert="horz" lIns="0" tIns="0" rIns="0" bIns="0" anchor="b"/>
          <a:lstStyle>
            <a:defPPr>
              <a:defRPr lang="en-US"/>
            </a:defPPr>
            <a:lvl1pPr marL="0" algn="r" defTabSz="914400" rtl="0" eaLnBrk="1" latinLnBrk="0" hangingPunct="1">
              <a:defRPr kumimoji="0" sz="14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
          <p:cNvSpPr>
            <a:spLocks noChangeShapeType="1"/>
          </p:cNvSpPr>
          <p:nvPr/>
        </p:nvSpPr>
        <p:spPr bwMode="auto">
          <a:xfrm flipH="1">
            <a:off x="5486400" y="2514600"/>
            <a:ext cx="899486" cy="33574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8" name="Line 9"/>
          <p:cNvSpPr>
            <a:spLocks noChangeShapeType="1"/>
          </p:cNvSpPr>
          <p:nvPr/>
        </p:nvSpPr>
        <p:spPr bwMode="auto">
          <a:xfrm>
            <a:off x="5257800" y="1374756"/>
            <a:ext cx="2023324" cy="7588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9" name="Line 10"/>
          <p:cNvSpPr>
            <a:spLocks noChangeShapeType="1"/>
          </p:cNvSpPr>
          <p:nvPr/>
        </p:nvSpPr>
        <p:spPr bwMode="auto">
          <a:xfrm flipH="1">
            <a:off x="1918183" y="1374755"/>
            <a:ext cx="2076450" cy="12541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4" name="Line 19"/>
          <p:cNvSpPr>
            <a:spLocks noChangeShapeType="1"/>
          </p:cNvSpPr>
          <p:nvPr/>
        </p:nvSpPr>
        <p:spPr bwMode="auto">
          <a:xfrm flipH="1">
            <a:off x="663575" y="3048000"/>
            <a:ext cx="829706" cy="884237"/>
          </a:xfrm>
          <a:prstGeom prst="line">
            <a:avLst/>
          </a:prstGeom>
          <a:noFill/>
          <a:ln w="28575">
            <a:solidFill>
              <a:schemeClr val="bg2">
                <a:lumMod val="1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5" name="Line 20"/>
          <p:cNvSpPr>
            <a:spLocks noChangeShapeType="1"/>
          </p:cNvSpPr>
          <p:nvPr/>
        </p:nvSpPr>
        <p:spPr bwMode="auto">
          <a:xfrm flipH="1">
            <a:off x="1412875" y="3048000"/>
            <a:ext cx="247650" cy="1524000"/>
          </a:xfrm>
          <a:prstGeom prst="line">
            <a:avLst/>
          </a:prstGeom>
          <a:noFill/>
          <a:ln w="25400">
            <a:solidFill>
              <a:schemeClr val="bg2">
                <a:lumMod val="1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6" name="Line 21"/>
          <p:cNvSpPr>
            <a:spLocks noChangeShapeType="1"/>
          </p:cNvSpPr>
          <p:nvPr/>
        </p:nvSpPr>
        <p:spPr bwMode="auto">
          <a:xfrm>
            <a:off x="1918183" y="3048001"/>
            <a:ext cx="39618" cy="1902576"/>
          </a:xfrm>
          <a:prstGeom prst="line">
            <a:avLst/>
          </a:prstGeom>
          <a:noFill/>
          <a:ln w="25400">
            <a:solidFill>
              <a:schemeClr val="bg2">
                <a:lumMod val="1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7" name="Line 22"/>
          <p:cNvSpPr>
            <a:spLocks noChangeShapeType="1"/>
          </p:cNvSpPr>
          <p:nvPr/>
        </p:nvSpPr>
        <p:spPr bwMode="auto">
          <a:xfrm>
            <a:off x="2241547" y="3047999"/>
            <a:ext cx="869699" cy="2644795"/>
          </a:xfrm>
          <a:prstGeom prst="line">
            <a:avLst/>
          </a:prstGeom>
          <a:noFill/>
          <a:ln w="25400">
            <a:solidFill>
              <a:schemeClr val="bg2">
                <a:lumMod val="1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0" name="Line 25"/>
          <p:cNvSpPr>
            <a:spLocks noChangeShapeType="1"/>
          </p:cNvSpPr>
          <p:nvPr/>
        </p:nvSpPr>
        <p:spPr bwMode="auto">
          <a:xfrm flipH="1">
            <a:off x="5524500" y="2628880"/>
            <a:ext cx="190500" cy="99697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1" name="Line 26"/>
          <p:cNvSpPr>
            <a:spLocks noChangeShapeType="1"/>
          </p:cNvSpPr>
          <p:nvPr/>
        </p:nvSpPr>
        <p:spPr bwMode="auto">
          <a:xfrm flipH="1">
            <a:off x="5257799" y="2628880"/>
            <a:ext cx="91239" cy="4079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2" name="Line 27"/>
          <p:cNvSpPr>
            <a:spLocks noChangeShapeType="1"/>
          </p:cNvSpPr>
          <p:nvPr/>
        </p:nvSpPr>
        <p:spPr bwMode="auto">
          <a:xfrm flipH="1">
            <a:off x="4428570" y="1374756"/>
            <a:ext cx="114300" cy="9271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4" name="Line 29"/>
          <p:cNvSpPr>
            <a:spLocks noChangeShapeType="1"/>
          </p:cNvSpPr>
          <p:nvPr/>
        </p:nvSpPr>
        <p:spPr bwMode="auto">
          <a:xfrm>
            <a:off x="7395676" y="2301875"/>
            <a:ext cx="163513" cy="736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5" name="Line 30"/>
          <p:cNvSpPr>
            <a:spLocks noChangeShapeType="1"/>
          </p:cNvSpPr>
          <p:nvPr/>
        </p:nvSpPr>
        <p:spPr bwMode="auto">
          <a:xfrm flipH="1">
            <a:off x="7004215" y="2524669"/>
            <a:ext cx="276909" cy="1328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6" name="Line 31"/>
          <p:cNvSpPr>
            <a:spLocks noChangeShapeType="1"/>
          </p:cNvSpPr>
          <p:nvPr/>
        </p:nvSpPr>
        <p:spPr bwMode="auto">
          <a:xfrm flipH="1">
            <a:off x="6400800" y="2438400"/>
            <a:ext cx="581025" cy="2289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7" name="Line 32"/>
          <p:cNvSpPr>
            <a:spLocks noChangeShapeType="1"/>
          </p:cNvSpPr>
          <p:nvPr/>
        </p:nvSpPr>
        <p:spPr bwMode="auto">
          <a:xfrm flipH="1">
            <a:off x="5940425" y="2536825"/>
            <a:ext cx="765175" cy="2797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8" name="Rectangle 35"/>
          <p:cNvSpPr>
            <a:spLocks noChangeArrowheads="1"/>
          </p:cNvSpPr>
          <p:nvPr/>
        </p:nvSpPr>
        <p:spPr bwMode="auto">
          <a:xfrm>
            <a:off x="2895600" y="976313"/>
            <a:ext cx="3627059" cy="398442"/>
          </a:xfrm>
          <a:prstGeom prst="rect">
            <a:avLst/>
          </a:prstGeom>
          <a:solidFill>
            <a:srgbClr val="92D050"/>
          </a:solidFill>
          <a:ln w="25400">
            <a:solidFill>
              <a:schemeClr val="folHlink"/>
            </a:solidFill>
            <a:miter lim="800000"/>
          </a:ln>
          <a:effectLst/>
        </p:spPr>
        <p:txBody>
          <a:bodyPr wrap="square" lIns="63500" tIns="25400" rIns="63500" bIns="25400">
            <a:spAutoFit/>
          </a:bodyPr>
          <a:lstStyle/>
          <a:p>
            <a:pPr algn="ctr">
              <a:lnSpc>
                <a:spcPct val="94000"/>
              </a:lnSpc>
            </a:pPr>
            <a:r>
              <a:rPr lang="en-GB" sz="2400" b="1">
                <a:solidFill>
                  <a:srgbClr val="000000"/>
                </a:solidFill>
              </a:rPr>
              <a:t>Dynamic technique</a:t>
            </a:r>
            <a:endParaRPr lang="en-GB" sz="2400" b="1">
              <a:solidFill>
                <a:srgbClr val="000000"/>
              </a:solidFill>
            </a:endParaRPr>
          </a:p>
        </p:txBody>
      </p:sp>
      <p:sp>
        <p:nvSpPr>
          <p:cNvPr id="29" name="Rectangle 36"/>
          <p:cNvSpPr>
            <a:spLocks noChangeArrowheads="1"/>
          </p:cNvSpPr>
          <p:nvPr/>
        </p:nvSpPr>
        <p:spPr bwMode="auto">
          <a:xfrm>
            <a:off x="663575" y="2638405"/>
            <a:ext cx="2447914" cy="398442"/>
          </a:xfrm>
          <a:prstGeom prst="rect">
            <a:avLst/>
          </a:prstGeom>
          <a:solidFill>
            <a:schemeClr val="bg1"/>
          </a:solidFill>
          <a:ln w="25400">
            <a:solidFill>
              <a:schemeClr val="bg2">
                <a:lumMod val="10000"/>
              </a:schemeClr>
            </a:solidFill>
            <a:miter lim="800000"/>
          </a:ln>
          <a:effectLst/>
        </p:spPr>
        <p:txBody>
          <a:bodyPr wrap="none" lIns="63500" tIns="25400" rIns="63500" bIns="25400">
            <a:spAutoFit/>
          </a:bodyPr>
          <a:lstStyle/>
          <a:p>
            <a:pPr>
              <a:lnSpc>
                <a:spcPct val="94000"/>
              </a:lnSpc>
            </a:pPr>
            <a:r>
              <a:rPr lang="en-GB" sz="2400" b="1">
                <a:solidFill>
                  <a:srgbClr val="000000"/>
                </a:solidFill>
              </a:rPr>
              <a:t>Structure-based</a:t>
            </a:r>
            <a:endParaRPr lang="en-GB" sz="2400" b="1">
              <a:solidFill>
                <a:srgbClr val="000000"/>
              </a:solidFill>
            </a:endParaRPr>
          </a:p>
        </p:txBody>
      </p:sp>
      <p:sp>
        <p:nvSpPr>
          <p:cNvPr id="31" name="Rectangle 38"/>
          <p:cNvSpPr>
            <a:spLocks noChangeArrowheads="1"/>
          </p:cNvSpPr>
          <p:nvPr/>
        </p:nvSpPr>
        <p:spPr bwMode="auto">
          <a:xfrm>
            <a:off x="6172200" y="2133600"/>
            <a:ext cx="2988960" cy="391069"/>
          </a:xfrm>
          <a:prstGeom prst="rect">
            <a:avLst/>
          </a:prstGeom>
          <a:solidFill>
            <a:schemeClr val="tx1">
              <a:lumMod val="95000"/>
              <a:lumOff val="5000"/>
            </a:schemeClr>
          </a:solidFill>
          <a:ln w="25400">
            <a:solidFill>
              <a:schemeClr val="tx1">
                <a:lumMod val="85000"/>
                <a:lumOff val="15000"/>
              </a:schemeClr>
            </a:solidFill>
            <a:miter lim="800000"/>
          </a:ln>
          <a:effectLst/>
        </p:spPr>
        <p:txBody>
          <a:bodyPr wrap="none" lIns="63500" tIns="25400" rIns="63500" bIns="25400">
            <a:spAutoFit/>
          </a:bodyPr>
          <a:lstStyle/>
          <a:p>
            <a:pPr>
              <a:lnSpc>
                <a:spcPct val="92000"/>
              </a:lnSpc>
            </a:pPr>
            <a:r>
              <a:rPr lang="en-US" sz="2400" b="1">
                <a:solidFill>
                  <a:schemeClr val="bg1"/>
                </a:solidFill>
              </a:rPr>
              <a:t>Specification-based</a:t>
            </a:r>
            <a:endParaRPr lang="en-GB" sz="2400" b="1">
              <a:solidFill>
                <a:schemeClr val="bg1"/>
              </a:solidFill>
            </a:endParaRPr>
          </a:p>
        </p:txBody>
      </p:sp>
      <p:sp>
        <p:nvSpPr>
          <p:cNvPr id="32" name="Rectangle 39"/>
          <p:cNvSpPr>
            <a:spLocks noChangeArrowheads="1"/>
          </p:cNvSpPr>
          <p:nvPr/>
        </p:nvSpPr>
        <p:spPr bwMode="auto">
          <a:xfrm>
            <a:off x="3124200" y="2209800"/>
            <a:ext cx="2764026" cy="391069"/>
          </a:xfrm>
          <a:prstGeom prst="rect">
            <a:avLst/>
          </a:prstGeom>
          <a:solidFill>
            <a:schemeClr val="bg1">
              <a:lumMod val="50000"/>
            </a:schemeClr>
          </a:solidFill>
          <a:ln w="25400">
            <a:solidFill>
              <a:schemeClr val="bg1">
                <a:lumMod val="50000"/>
              </a:schemeClr>
            </a:solidFill>
            <a:miter lim="800000"/>
          </a:ln>
          <a:effectLst/>
        </p:spPr>
        <p:txBody>
          <a:bodyPr wrap="none" lIns="63500" tIns="25400" rIns="63500" bIns="25400">
            <a:spAutoFit/>
          </a:bodyPr>
          <a:lstStyle/>
          <a:p>
            <a:pPr>
              <a:lnSpc>
                <a:spcPct val="92000"/>
              </a:lnSpc>
            </a:pPr>
            <a:r>
              <a:rPr lang="en-US" sz="2400" b="1"/>
              <a:t>Experience-based </a:t>
            </a:r>
            <a:endParaRPr lang="en-GB" sz="2400" b="1">
              <a:solidFill>
                <a:srgbClr val="000000"/>
              </a:solidFill>
            </a:endParaRPr>
          </a:p>
        </p:txBody>
      </p:sp>
      <p:sp>
        <p:nvSpPr>
          <p:cNvPr id="36" name="Rectangle 46"/>
          <p:cNvSpPr>
            <a:spLocks noChangeArrowheads="1"/>
          </p:cNvSpPr>
          <p:nvPr/>
        </p:nvSpPr>
        <p:spPr bwMode="auto">
          <a:xfrm>
            <a:off x="0" y="3852862"/>
            <a:ext cx="1627177" cy="391069"/>
          </a:xfrm>
          <a:prstGeom prst="rect">
            <a:avLst/>
          </a:prstGeom>
          <a:solidFill>
            <a:schemeClr val="bg1"/>
          </a:solidFill>
          <a:ln>
            <a:solidFill>
              <a:schemeClr val="bg2">
                <a:lumMod val="10000"/>
              </a:schemeClr>
            </a:solidFill>
          </a:ln>
          <a:effectLst>
            <a:outerShdw algn="ctr" rotWithShape="0">
              <a:srgbClr val="919191"/>
            </a:outerShdw>
          </a:effectLst>
        </p:spPr>
        <p:txBody>
          <a:bodyPr wrap="none" lIns="63500" tIns="25400" rIns="63500" bIns="25400">
            <a:spAutoFit/>
          </a:bodyPr>
          <a:lstStyle/>
          <a:p>
            <a:pPr>
              <a:lnSpc>
                <a:spcPct val="92000"/>
              </a:lnSpc>
            </a:pPr>
            <a:r>
              <a:rPr lang="en-GB" sz="2400" b="1">
                <a:solidFill>
                  <a:srgbClr val="000000"/>
                </a:solidFill>
              </a:rPr>
              <a:t>Statement</a:t>
            </a:r>
            <a:endParaRPr lang="en-GB" sz="2400" b="1">
              <a:solidFill>
                <a:srgbClr val="000000"/>
              </a:solidFill>
            </a:endParaRPr>
          </a:p>
        </p:txBody>
      </p:sp>
      <p:sp>
        <p:nvSpPr>
          <p:cNvPr id="37" name="Rectangle 47"/>
          <p:cNvSpPr>
            <a:spLocks noChangeArrowheads="1"/>
          </p:cNvSpPr>
          <p:nvPr/>
        </p:nvSpPr>
        <p:spPr bwMode="auto">
          <a:xfrm>
            <a:off x="401635" y="4409531"/>
            <a:ext cx="1413849" cy="391069"/>
          </a:xfrm>
          <a:prstGeom prst="rect">
            <a:avLst/>
          </a:prstGeom>
          <a:solidFill>
            <a:schemeClr val="bg1"/>
          </a:solidFill>
          <a:ln>
            <a:solidFill>
              <a:schemeClr val="bg2">
                <a:lumMod val="10000"/>
              </a:schemeClr>
            </a:solidFill>
          </a:ln>
          <a:effectLst>
            <a:outerShdw algn="ctr" rotWithShape="0">
              <a:srgbClr val="919191"/>
            </a:outerShdw>
          </a:effectLst>
        </p:spPr>
        <p:txBody>
          <a:bodyPr wrap="none" lIns="63500" tIns="25400" rIns="63500" bIns="25400">
            <a:spAutoFit/>
          </a:bodyPr>
          <a:lstStyle/>
          <a:p>
            <a:pPr>
              <a:lnSpc>
                <a:spcPct val="92000"/>
              </a:lnSpc>
            </a:pPr>
            <a:r>
              <a:rPr lang="en-GB" sz="2400" b="1">
                <a:solidFill>
                  <a:srgbClr val="000000"/>
                </a:solidFill>
              </a:rPr>
              <a:t>Decision</a:t>
            </a:r>
            <a:endParaRPr lang="en-GB" sz="2400" b="1">
              <a:solidFill>
                <a:srgbClr val="000000"/>
              </a:solidFill>
            </a:endParaRPr>
          </a:p>
        </p:txBody>
      </p:sp>
      <p:sp>
        <p:nvSpPr>
          <p:cNvPr id="38" name="Rectangle 48"/>
          <p:cNvSpPr>
            <a:spLocks noChangeArrowheads="1"/>
          </p:cNvSpPr>
          <p:nvPr/>
        </p:nvSpPr>
        <p:spPr bwMode="auto">
          <a:xfrm>
            <a:off x="1043176" y="4942931"/>
            <a:ext cx="1607235" cy="391069"/>
          </a:xfrm>
          <a:prstGeom prst="rect">
            <a:avLst/>
          </a:prstGeom>
          <a:solidFill>
            <a:schemeClr val="bg1"/>
          </a:solidFill>
          <a:ln>
            <a:solidFill>
              <a:schemeClr val="bg2">
                <a:lumMod val="10000"/>
              </a:schemeClr>
            </a:solidFill>
          </a:ln>
          <a:effectLst>
            <a:outerShdw algn="ctr" rotWithShape="0">
              <a:srgbClr val="919191"/>
            </a:outerShdw>
          </a:effectLst>
        </p:spPr>
        <p:txBody>
          <a:bodyPr wrap="none" lIns="63500" tIns="25400" rIns="63500" bIns="25400">
            <a:spAutoFit/>
          </a:bodyPr>
          <a:lstStyle/>
          <a:p>
            <a:pPr>
              <a:lnSpc>
                <a:spcPct val="92000"/>
              </a:lnSpc>
            </a:pPr>
            <a:r>
              <a:rPr lang="en-GB" sz="2400" b="1">
                <a:solidFill>
                  <a:srgbClr val="000000"/>
                </a:solidFill>
              </a:rPr>
              <a:t>Condition</a:t>
            </a:r>
            <a:endParaRPr lang="en-GB" sz="2400" b="1">
              <a:solidFill>
                <a:srgbClr val="000000"/>
              </a:solidFill>
            </a:endParaRPr>
          </a:p>
        </p:txBody>
      </p:sp>
      <p:sp>
        <p:nvSpPr>
          <p:cNvPr id="39" name="Rectangle 49"/>
          <p:cNvSpPr>
            <a:spLocks noChangeArrowheads="1"/>
          </p:cNvSpPr>
          <p:nvPr/>
        </p:nvSpPr>
        <p:spPr bwMode="auto">
          <a:xfrm>
            <a:off x="1905000" y="5441359"/>
            <a:ext cx="2057679" cy="730841"/>
          </a:xfrm>
          <a:prstGeom prst="rect">
            <a:avLst/>
          </a:prstGeom>
          <a:solidFill>
            <a:schemeClr val="bg1"/>
          </a:solidFill>
          <a:ln>
            <a:solidFill>
              <a:schemeClr val="bg2">
                <a:lumMod val="10000"/>
              </a:schemeClr>
            </a:solidFill>
          </a:ln>
          <a:effectLst>
            <a:outerShdw algn="ctr" rotWithShape="0">
              <a:srgbClr val="919191"/>
            </a:outerShdw>
          </a:effectLst>
        </p:spPr>
        <p:txBody>
          <a:bodyPr wrap="none" lIns="63500" tIns="25400" rIns="63500" bIns="25400">
            <a:spAutoFit/>
          </a:bodyPr>
          <a:lstStyle/>
          <a:p>
            <a:pPr algn="ctr">
              <a:lnSpc>
                <a:spcPct val="92000"/>
              </a:lnSpc>
            </a:pPr>
            <a:r>
              <a:rPr lang="en-GB" sz="2400" b="1">
                <a:solidFill>
                  <a:srgbClr val="000000"/>
                </a:solidFill>
              </a:rPr>
              <a:t>Condition</a:t>
            </a:r>
            <a:br>
              <a:rPr lang="en-GB" sz="2400" b="1">
                <a:solidFill>
                  <a:srgbClr val="000000"/>
                </a:solidFill>
              </a:rPr>
            </a:br>
            <a:r>
              <a:rPr lang="en-GB" sz="2400" b="1">
                <a:solidFill>
                  <a:srgbClr val="000000"/>
                </a:solidFill>
              </a:rPr>
              <a:t>Combination</a:t>
            </a:r>
            <a:endParaRPr lang="en-GB" sz="2400" b="1">
              <a:solidFill>
                <a:srgbClr val="000000"/>
              </a:solidFill>
            </a:endParaRPr>
          </a:p>
        </p:txBody>
      </p:sp>
      <p:sp>
        <p:nvSpPr>
          <p:cNvPr id="42" name="Rectangle 52"/>
          <p:cNvSpPr>
            <a:spLocks noChangeArrowheads="1"/>
          </p:cNvSpPr>
          <p:nvPr/>
        </p:nvSpPr>
        <p:spPr bwMode="auto">
          <a:xfrm>
            <a:off x="7228989" y="2970212"/>
            <a:ext cx="1915011" cy="701346"/>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none" lIns="63500" tIns="25400" rIns="63500" bIns="25400">
            <a:spAutoFit/>
          </a:bodyPr>
          <a:lstStyle/>
          <a:p>
            <a:pPr algn="ctr">
              <a:lnSpc>
                <a:spcPct val="88000"/>
              </a:lnSpc>
            </a:pPr>
            <a:r>
              <a:rPr lang="en-GB" sz="2400" b="1">
                <a:solidFill>
                  <a:schemeClr val="bg1"/>
                </a:solidFill>
              </a:rPr>
              <a:t>Equivalence</a:t>
            </a:r>
            <a:endParaRPr lang="en-GB" sz="2400" b="1">
              <a:solidFill>
                <a:schemeClr val="bg1"/>
              </a:solidFill>
            </a:endParaRPr>
          </a:p>
          <a:p>
            <a:pPr algn="ctr">
              <a:lnSpc>
                <a:spcPct val="88000"/>
              </a:lnSpc>
            </a:pPr>
            <a:r>
              <a:rPr lang="en-GB" sz="2400" b="1">
                <a:solidFill>
                  <a:schemeClr val="bg1"/>
                </a:solidFill>
              </a:rPr>
              <a:t>Partitioning</a:t>
            </a:r>
            <a:endParaRPr lang="en-GB" sz="2400" b="1">
              <a:solidFill>
                <a:schemeClr val="bg1"/>
              </a:solidFill>
            </a:endParaRPr>
          </a:p>
        </p:txBody>
      </p:sp>
      <p:sp>
        <p:nvSpPr>
          <p:cNvPr id="43" name="Rectangle 53"/>
          <p:cNvSpPr>
            <a:spLocks noChangeArrowheads="1"/>
          </p:cNvSpPr>
          <p:nvPr/>
        </p:nvSpPr>
        <p:spPr bwMode="auto">
          <a:xfrm>
            <a:off x="6789587" y="3870654"/>
            <a:ext cx="2202013" cy="701346"/>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none" lIns="63500" tIns="25400" rIns="63500" bIns="25400">
            <a:spAutoFit/>
          </a:bodyPr>
          <a:lstStyle/>
          <a:p>
            <a:pPr algn="ctr">
              <a:lnSpc>
                <a:spcPct val="88000"/>
              </a:lnSpc>
            </a:pPr>
            <a:r>
              <a:rPr lang="en-GB" sz="2400" b="1">
                <a:solidFill>
                  <a:schemeClr val="bg1"/>
                </a:solidFill>
              </a:rPr>
              <a:t>Boundary</a:t>
            </a:r>
            <a:endParaRPr lang="en-GB" sz="2400" b="1">
              <a:solidFill>
                <a:schemeClr val="bg1"/>
              </a:solidFill>
            </a:endParaRPr>
          </a:p>
          <a:p>
            <a:pPr algn="ctr">
              <a:lnSpc>
                <a:spcPct val="88000"/>
              </a:lnSpc>
            </a:pPr>
            <a:r>
              <a:rPr lang="en-GB" sz="2400" b="1">
                <a:solidFill>
                  <a:schemeClr val="bg1"/>
                </a:solidFill>
              </a:rPr>
              <a:t>Value Analysis</a:t>
            </a:r>
            <a:endParaRPr lang="en-GB" sz="2400" b="1">
              <a:solidFill>
                <a:schemeClr val="bg1"/>
              </a:solidFill>
            </a:endParaRPr>
          </a:p>
        </p:txBody>
      </p:sp>
      <p:sp>
        <p:nvSpPr>
          <p:cNvPr id="44" name="Rectangle 54"/>
          <p:cNvSpPr>
            <a:spLocks noChangeArrowheads="1"/>
          </p:cNvSpPr>
          <p:nvPr/>
        </p:nvSpPr>
        <p:spPr bwMode="auto">
          <a:xfrm>
            <a:off x="6077911" y="4762417"/>
            <a:ext cx="2406428" cy="376321"/>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none" lIns="63500" tIns="25400" rIns="63500" bIns="25400">
            <a:spAutoFit/>
          </a:bodyPr>
          <a:lstStyle/>
          <a:p>
            <a:pPr>
              <a:lnSpc>
                <a:spcPct val="88000"/>
              </a:lnSpc>
            </a:pPr>
            <a:r>
              <a:rPr lang="en-GB" sz="2400" b="1">
                <a:solidFill>
                  <a:schemeClr val="bg1"/>
                </a:solidFill>
              </a:rPr>
              <a:t>Decision Tables</a:t>
            </a:r>
            <a:endParaRPr lang="en-GB" sz="2400" b="1">
              <a:solidFill>
                <a:schemeClr val="bg1"/>
              </a:solidFill>
            </a:endParaRPr>
          </a:p>
        </p:txBody>
      </p:sp>
      <p:sp>
        <p:nvSpPr>
          <p:cNvPr id="45" name="Rectangle 55"/>
          <p:cNvSpPr>
            <a:spLocks noChangeArrowheads="1"/>
          </p:cNvSpPr>
          <p:nvPr/>
        </p:nvSpPr>
        <p:spPr bwMode="auto">
          <a:xfrm>
            <a:off x="5334000" y="5872079"/>
            <a:ext cx="2745747" cy="376321"/>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square" lIns="63500" tIns="25400" rIns="63500" bIns="25400">
            <a:spAutoFit/>
          </a:bodyPr>
          <a:lstStyle/>
          <a:p>
            <a:pPr>
              <a:lnSpc>
                <a:spcPct val="88000"/>
              </a:lnSpc>
            </a:pPr>
            <a:r>
              <a:rPr lang="en-GB" sz="2400" b="1">
                <a:solidFill>
                  <a:schemeClr val="bg1"/>
                </a:solidFill>
              </a:rPr>
              <a:t>Use Case testing</a:t>
            </a:r>
            <a:endParaRPr lang="en-GB" sz="2400" b="1">
              <a:solidFill>
                <a:schemeClr val="bg1"/>
              </a:solidFill>
            </a:endParaRPr>
          </a:p>
        </p:txBody>
      </p:sp>
      <p:sp>
        <p:nvSpPr>
          <p:cNvPr id="46" name="Rectangle 56"/>
          <p:cNvSpPr>
            <a:spLocks noChangeArrowheads="1"/>
          </p:cNvSpPr>
          <p:nvPr/>
        </p:nvSpPr>
        <p:spPr bwMode="auto">
          <a:xfrm>
            <a:off x="3124200" y="3042713"/>
            <a:ext cx="2224840" cy="391069"/>
          </a:xfrm>
          <a:prstGeom prst="rect">
            <a:avLst/>
          </a:prstGeom>
          <a:solidFill>
            <a:schemeClr val="bg1">
              <a:lumMod val="50000"/>
            </a:schemeClr>
          </a:solidFill>
          <a:ln>
            <a:solidFill>
              <a:schemeClr val="bg1">
                <a:lumMod val="50000"/>
              </a:schemeClr>
            </a:solidFill>
          </a:ln>
          <a:effectLst>
            <a:outerShdw algn="ctr" rotWithShape="0">
              <a:srgbClr val="919191"/>
            </a:outerShdw>
          </a:effectLst>
        </p:spPr>
        <p:txBody>
          <a:bodyPr wrap="none" lIns="63500" tIns="25400" rIns="63500" bIns="25400">
            <a:spAutoFit/>
          </a:bodyPr>
          <a:lstStyle/>
          <a:p>
            <a:pPr>
              <a:lnSpc>
                <a:spcPct val="92000"/>
              </a:lnSpc>
            </a:pPr>
            <a:r>
              <a:rPr lang="en-US" sz="2400" b="1"/>
              <a:t>Error guessing</a:t>
            </a:r>
            <a:endParaRPr lang="en-GB" sz="2400" b="1">
              <a:solidFill>
                <a:srgbClr val="000000"/>
              </a:solidFill>
            </a:endParaRPr>
          </a:p>
        </p:txBody>
      </p:sp>
      <p:sp>
        <p:nvSpPr>
          <p:cNvPr id="47" name="Rectangle 57"/>
          <p:cNvSpPr>
            <a:spLocks noChangeArrowheads="1"/>
          </p:cNvSpPr>
          <p:nvPr/>
        </p:nvSpPr>
        <p:spPr bwMode="auto">
          <a:xfrm>
            <a:off x="3111247" y="3625850"/>
            <a:ext cx="2908553" cy="391069"/>
          </a:xfrm>
          <a:prstGeom prst="rect">
            <a:avLst/>
          </a:prstGeom>
          <a:solidFill>
            <a:schemeClr val="bg1">
              <a:lumMod val="50000"/>
            </a:schemeClr>
          </a:solidFill>
          <a:ln>
            <a:solidFill>
              <a:schemeClr val="bg1">
                <a:lumMod val="50000"/>
              </a:schemeClr>
            </a:solidFill>
          </a:ln>
          <a:effectLst>
            <a:outerShdw algn="ctr" rotWithShape="0">
              <a:srgbClr val="919191"/>
            </a:outerShdw>
          </a:effectLst>
        </p:spPr>
        <p:txBody>
          <a:bodyPr wrap="none" lIns="63500" tIns="25400" rIns="63500" bIns="25400">
            <a:spAutoFit/>
          </a:bodyPr>
          <a:lstStyle/>
          <a:p>
            <a:pPr>
              <a:lnSpc>
                <a:spcPct val="92000"/>
              </a:lnSpc>
            </a:pPr>
            <a:r>
              <a:rPr lang="en-US" sz="2400" b="1"/>
              <a:t>Exploratory testing</a:t>
            </a:r>
            <a:endParaRPr lang="en-GB" sz="2400" b="1">
              <a:solidFill>
                <a:srgbClr val="000000"/>
              </a:solidFill>
            </a:endParaRPr>
          </a:p>
        </p:txBody>
      </p:sp>
      <p:sp>
        <p:nvSpPr>
          <p:cNvPr id="53" name="Rectangle 66"/>
          <p:cNvSpPr>
            <a:spLocks noChangeArrowheads="1"/>
          </p:cNvSpPr>
          <p:nvPr/>
        </p:nvSpPr>
        <p:spPr bwMode="auto">
          <a:xfrm>
            <a:off x="5700086" y="5316474"/>
            <a:ext cx="2608262" cy="376321"/>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square" lIns="63500" tIns="25400" rIns="63500" bIns="25400">
            <a:spAutoFit/>
          </a:bodyPr>
          <a:lstStyle/>
          <a:p>
            <a:pPr>
              <a:lnSpc>
                <a:spcPct val="88000"/>
              </a:lnSpc>
            </a:pPr>
            <a:r>
              <a:rPr lang="en-GB" sz="2400" b="1">
                <a:solidFill>
                  <a:schemeClr val="bg1"/>
                </a:solidFill>
              </a:rPr>
              <a:t>State Transition</a:t>
            </a:r>
            <a:endParaRPr lang="en-GB" sz="2400" b="1">
              <a:solidFill>
                <a:schemeClr val="bg1"/>
              </a:solidFill>
            </a:endParaRPr>
          </a:p>
        </p:txBody>
      </p:sp>
      <p:sp>
        <p:nvSpPr>
          <p:cNvPr id="18" name="Slide Number Placeholder 1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4" grpId="0" animBg="1"/>
      <p:bldP spid="15" grpId="0" animBg="1"/>
      <p:bldP spid="16" grpId="0" animBg="1"/>
      <p:bldP spid="17" grpId="0" animBg="1"/>
      <p:bldP spid="20" grpId="0" animBg="1"/>
      <p:bldP spid="21" grpId="0" animBg="1"/>
      <p:bldP spid="22" grpId="0" animBg="1"/>
      <p:bldP spid="24" grpId="0" animBg="1"/>
      <p:bldP spid="25" grpId="0" animBg="1"/>
      <p:bldP spid="26" grpId="0" animBg="1"/>
      <p:bldP spid="27" grpId="0" animBg="1"/>
      <p:bldP spid="28" grpId="0" animBg="1"/>
      <p:bldP spid="29" grpId="0" animBg="1"/>
      <p:bldP spid="31" grpId="0" animBg="1"/>
      <p:bldP spid="32" grpId="0" animBg="1"/>
      <p:bldP spid="36" grpId="0" animBg="1"/>
      <p:bldP spid="37" grpId="0" animBg="1"/>
      <p:bldP spid="38" grpId="0" animBg="1"/>
      <p:bldP spid="39" grpId="0" animBg="1"/>
      <p:bldP spid="42" grpId="0" animBg="1"/>
      <p:bldP spid="43" grpId="0" animBg="1"/>
      <p:bldP spid="44" grpId="0" animBg="1"/>
      <p:bldP spid="45" grpId="0" animBg="1"/>
      <p:bldP spid="46" grpId="0" animBg="1"/>
      <p:bldP spid="47" grpId="0" animBg="1"/>
      <p:bldP spid="5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Black-box techniques - Advantages</a:t>
            </a:r>
            <a:endParaRPr lang="en-US"/>
          </a:p>
        </p:txBody>
      </p:sp>
      <p:sp>
        <p:nvSpPr>
          <p:cNvPr id="3" name="Content Placeholder 2"/>
          <p:cNvSpPr>
            <a:spLocks noGrp="1"/>
          </p:cNvSpPr>
          <p:nvPr>
            <p:ph idx="1"/>
          </p:nvPr>
        </p:nvSpPr>
        <p:spPr/>
        <p:txBody>
          <a:bodyPr>
            <a:normAutofit/>
          </a:bodyPr>
          <a:lstStyle/>
          <a:p>
            <a:r>
              <a:rPr lang="en-US" dirty="0"/>
              <a:t>More effective on larger units of code than glass box testing</a:t>
            </a:r>
            <a:endParaRPr lang="en-US" dirty="0"/>
          </a:p>
          <a:p>
            <a:r>
              <a:rPr lang="en-US" dirty="0"/>
              <a:t>Tester needs no knowledge of implementation, including specific programming languages</a:t>
            </a:r>
            <a:endParaRPr lang="en-US" dirty="0"/>
          </a:p>
          <a:p>
            <a:r>
              <a:rPr lang="en-US" dirty="0"/>
              <a:t>Tester and programmer are independent of each other</a:t>
            </a:r>
            <a:endParaRPr lang="en-US" dirty="0"/>
          </a:p>
          <a:p>
            <a:r>
              <a:rPr lang="en-US" dirty="0"/>
              <a:t>Tests are done from a user's point of view</a:t>
            </a:r>
            <a:endParaRPr lang="en-US" dirty="0"/>
          </a:p>
          <a:p>
            <a:r>
              <a:rPr lang="en-US" dirty="0"/>
              <a:t>Will help to expose any ambiguities or inconsistencies in the specifications</a:t>
            </a:r>
            <a:endParaRPr lang="en-US" dirty="0"/>
          </a:p>
          <a:p>
            <a:r>
              <a:rPr lang="en-US" dirty="0"/>
              <a:t>Test cases can be designed as soon as the specifications are complete</a:t>
            </a:r>
            <a:endParaRPr lang="en-US" dirty="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 - Disadvantages </a:t>
            </a:r>
            <a:endParaRPr lang="en-US"/>
          </a:p>
        </p:txBody>
      </p:sp>
      <p:sp>
        <p:nvSpPr>
          <p:cNvPr id="3" name="Content Placeholder 2"/>
          <p:cNvSpPr>
            <a:spLocks noGrp="1"/>
          </p:cNvSpPr>
          <p:nvPr>
            <p:ph idx="1"/>
          </p:nvPr>
        </p:nvSpPr>
        <p:spPr/>
        <p:txBody>
          <a:bodyPr/>
          <a:lstStyle/>
          <a:p>
            <a:r>
              <a:rPr lang="en-US"/>
              <a:t>Only a small number of possible inputs can actually be tested</a:t>
            </a:r>
            <a:endParaRPr lang="en-US"/>
          </a:p>
          <a:p>
            <a:r>
              <a:rPr lang="en-US"/>
              <a:t>May leave many program paths untested</a:t>
            </a:r>
            <a:endParaRPr lang="en-US"/>
          </a:p>
          <a:p>
            <a:r>
              <a:rPr lang="en-US"/>
              <a:t>Without clear and concise specifications, test cases are hard to design</a:t>
            </a:r>
            <a:endParaRPr lang="en-US"/>
          </a:p>
          <a:p>
            <a:r>
              <a:rPr lang="en-US"/>
              <a:t>There may be unnecessary repetition of test inputs if the tester is not informed of test cases the programmer has already tried</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Learn more</a:t>
            </a:r>
            <a:endParaRPr lang="en-US"/>
          </a:p>
        </p:txBody>
      </p:sp>
      <p:sp>
        <p:nvSpPr>
          <p:cNvPr id="3" name="Content Placeholder 2"/>
          <p:cNvSpPr>
            <a:spLocks noGrp="1"/>
          </p:cNvSpPr>
          <p:nvPr>
            <p:ph idx="1"/>
          </p:nvPr>
        </p:nvSpPr>
        <p:spPr/>
        <p:txBody>
          <a:bodyPr/>
          <a:lstStyle/>
          <a:p>
            <a:r>
              <a:rPr lang="en-US"/>
              <a:t>Pairwise testing</a:t>
            </a:r>
            <a:endParaRPr lang="en-US"/>
          </a:p>
          <a:p>
            <a:r>
              <a:rPr lang="en-US"/>
              <a:t>Domain analysis testing</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endParaRPr lang="en-US"/>
          </a:p>
        </p:txBody>
      </p:sp>
      <p:graphicFrame>
        <p:nvGraphicFramePr>
          <p:cNvPr id="5" name="Content Placeholder 4"/>
          <p:cNvGraphicFramePr>
            <a:graphicFrameLocks noGrp="1"/>
          </p:cNvGraphicFramePr>
          <p:nvPr>
            <p:ph idx="1"/>
          </p:nvPr>
        </p:nvGraphicFramePr>
        <p:xfrm>
          <a:off x="3505200" y="2057400"/>
          <a:ext cx="5105400" cy="2804800"/>
        </p:xfrm>
        <a:graphic>
          <a:graphicData uri="http://schemas.openxmlformats.org/drawingml/2006/table">
            <a:tbl>
              <a:tblPr firstRow="1" firstCol="1" bandRow="1">
                <a:tableStyleId>{5C22544A-7EE6-4342-B048-85BDC9FD1C3A}</a:tableStyleId>
              </a:tblPr>
              <a:tblGrid>
                <a:gridCol w="628063"/>
                <a:gridCol w="868227"/>
                <a:gridCol w="926275"/>
                <a:gridCol w="2682835"/>
              </a:tblGrid>
              <a:tr h="182880">
                <a:tc rowSpan="2">
                  <a:txBody>
                    <a:bodyPr/>
                    <a:lstStyle/>
                    <a:p>
                      <a:pPr algn="ctr">
                        <a:lnSpc>
                          <a:spcPct val="107000"/>
                        </a:lnSpc>
                        <a:spcAft>
                          <a:spcPts val="0"/>
                        </a:spcAft>
                      </a:pPr>
                      <a:r>
                        <a:rPr lang="en-US" sz="1800">
                          <a:effectLst/>
                          <a:latin typeface="+mj-lt"/>
                        </a:rPr>
                        <a:t>STT</a:t>
                      </a:r>
                      <a:endParaRPr lang="en-US" sz="1800">
                        <a:effectLst/>
                        <a:latin typeface="+mj-lt"/>
                        <a:ea typeface="Calibri" panose="020F0502020204030204"/>
                        <a:cs typeface="Times New Roman" panose="02020603050405020304"/>
                      </a:endParaRPr>
                    </a:p>
                  </a:txBody>
                  <a:tcPr marL="68580" marR="68580" marT="0" marB="0"/>
                </a:tc>
                <a:tc gridSpan="2">
                  <a:txBody>
                    <a:bodyPr/>
                    <a:lstStyle/>
                    <a:p>
                      <a:pPr algn="ctr">
                        <a:lnSpc>
                          <a:spcPct val="107000"/>
                        </a:lnSpc>
                        <a:spcAft>
                          <a:spcPts val="0"/>
                        </a:spcAft>
                      </a:pPr>
                      <a:r>
                        <a:rPr lang="en-US" sz="1800">
                          <a:effectLst/>
                          <a:latin typeface="+mj-lt"/>
                        </a:rPr>
                        <a:t>Dữ liệu nhập</a:t>
                      </a:r>
                      <a:endParaRPr lang="en-US" sz="1800">
                        <a:effectLst/>
                        <a:latin typeface="+mj-lt"/>
                        <a:ea typeface="Calibri" panose="020F0502020204030204"/>
                        <a:cs typeface="Times New Roman" panose="02020603050405020304"/>
                      </a:endParaRPr>
                    </a:p>
                  </a:txBody>
                  <a:tcPr marL="68580" marR="68580" marT="0" marB="0"/>
                </a:tc>
                <a:tc hMerge="1">
                  <a:tcPr/>
                </a:tc>
                <a:tc rowSpan="2">
                  <a:txBody>
                    <a:bodyPr/>
                    <a:lstStyle/>
                    <a:p>
                      <a:pPr algn="ctr">
                        <a:lnSpc>
                          <a:spcPct val="107000"/>
                        </a:lnSpc>
                        <a:spcAft>
                          <a:spcPts val="0"/>
                        </a:spcAft>
                      </a:pPr>
                      <a:r>
                        <a:rPr lang="en-US" sz="1800">
                          <a:effectLst/>
                          <a:latin typeface="+mj-lt"/>
                        </a:rPr>
                        <a:t>Kết quả mong muốn</a:t>
                      </a:r>
                      <a:endParaRPr lang="en-US" sz="1800">
                        <a:effectLst/>
                        <a:latin typeface="+mj-lt"/>
                        <a:ea typeface="Calibri" panose="020F0502020204030204"/>
                        <a:cs typeface="Times New Roman" panose="02020603050405020304"/>
                      </a:endParaRPr>
                    </a:p>
                  </a:txBody>
                  <a:tcPr marL="68580" marR="68580" marT="0" marB="0"/>
                </a:tc>
              </a:tr>
              <a:tr h="182880">
                <a:tc vMerge="1">
                  <a:tcPr/>
                </a:tc>
                <a:tc>
                  <a:txBody>
                    <a:bodyPr/>
                    <a:lstStyle/>
                    <a:p>
                      <a:pPr algn="ctr">
                        <a:lnSpc>
                          <a:spcPct val="107000"/>
                        </a:lnSpc>
                        <a:spcAft>
                          <a:spcPts val="0"/>
                        </a:spcAft>
                      </a:pPr>
                      <a:r>
                        <a:rPr lang="en-US" sz="1800">
                          <a:effectLst/>
                          <a:latin typeface="+mj-lt"/>
                        </a:rPr>
                        <a:t>A</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B</a:t>
                      </a:r>
                      <a:endParaRPr lang="en-US" sz="1800">
                        <a:effectLst/>
                        <a:latin typeface="+mj-lt"/>
                        <a:ea typeface="Calibri" panose="020F0502020204030204"/>
                        <a:cs typeface="Times New Roman" panose="02020603050405020304"/>
                      </a:endParaRPr>
                    </a:p>
                  </a:txBody>
                  <a:tcPr marL="68580" marR="68580" marT="0" marB="0"/>
                </a:tc>
                <a:tc vMerge="1">
                  <a:tcPr/>
                </a:tc>
              </a:tr>
              <a:tr h="182880">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2</a:t>
                      </a:r>
                      <a:endParaRPr lang="en-US" sz="1800">
                        <a:effectLst/>
                        <a:latin typeface="+mj-lt"/>
                        <a:ea typeface="Calibri" panose="020F0502020204030204"/>
                        <a:cs typeface="Times New Roman" panose="02020603050405020304"/>
                      </a:endParaRPr>
                    </a:p>
                  </a:txBody>
                  <a:tcPr marL="68580" marR="68580" marT="0" marB="0"/>
                </a:tc>
              </a:tr>
              <a:tr h="182880">
                <a:tc>
                  <a:txBody>
                    <a:bodyPr/>
                    <a:lstStyle/>
                    <a:p>
                      <a:pPr algn="ctr">
                        <a:lnSpc>
                          <a:spcPct val="107000"/>
                        </a:lnSpc>
                        <a:spcAft>
                          <a:spcPts val="0"/>
                        </a:spcAft>
                      </a:pPr>
                      <a:r>
                        <a:rPr lang="en-US" sz="1800">
                          <a:effectLst/>
                          <a:latin typeface="+mj-lt"/>
                        </a:rPr>
                        <a:t>2</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0</a:t>
                      </a:r>
                      <a:endParaRPr lang="en-US" sz="1800">
                        <a:effectLst/>
                        <a:latin typeface="+mj-lt"/>
                        <a:ea typeface="Calibri" panose="020F0502020204030204"/>
                        <a:cs typeface="Times New Roman" panose="02020603050405020304"/>
                      </a:endParaRPr>
                    </a:p>
                  </a:txBody>
                  <a:tcPr marL="68580" marR="68580" marT="0" marB="0"/>
                </a:tc>
              </a:tr>
              <a:tr h="182880">
                <a:tc>
                  <a:txBody>
                    <a:bodyPr/>
                    <a:lstStyle/>
                    <a:p>
                      <a:pPr algn="ctr">
                        <a:lnSpc>
                          <a:spcPct val="107000"/>
                        </a:lnSpc>
                        <a:spcAft>
                          <a:spcPts val="0"/>
                        </a:spcAft>
                      </a:pPr>
                      <a:r>
                        <a:rPr lang="en-US" sz="1800">
                          <a:effectLst/>
                          <a:latin typeface="+mj-lt"/>
                        </a:rPr>
                        <a:t>3</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-2</a:t>
                      </a:r>
                      <a:endParaRPr lang="en-US" sz="1800">
                        <a:effectLst/>
                        <a:latin typeface="+mj-lt"/>
                        <a:ea typeface="Calibri" panose="020F0502020204030204"/>
                        <a:cs typeface="Times New Roman" panose="02020603050405020304"/>
                      </a:endParaRPr>
                    </a:p>
                  </a:txBody>
                  <a:tcPr marL="68580" marR="68580" marT="0" marB="0"/>
                </a:tc>
              </a:tr>
              <a:tr h="182880">
                <a:tc>
                  <a:txBody>
                    <a:bodyPr/>
                    <a:lstStyle/>
                    <a:p>
                      <a:pPr algn="ctr">
                        <a:lnSpc>
                          <a:spcPct val="107000"/>
                        </a:lnSpc>
                        <a:spcAft>
                          <a:spcPts val="0"/>
                        </a:spcAft>
                      </a:pPr>
                      <a:r>
                        <a:rPr lang="en-US" sz="1800">
                          <a:effectLst/>
                          <a:latin typeface="+mj-lt"/>
                        </a:rPr>
                        <a:t>4</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nSpc>
                          <a:spcPct val="107000"/>
                        </a:lnSpc>
                        <a:spcAft>
                          <a:spcPts val="0"/>
                        </a:spcAft>
                      </a:pPr>
                      <a:r>
                        <a:rPr lang="en-US" sz="1800">
                          <a:effectLst/>
                          <a:latin typeface="+mj-lt"/>
                        </a:rPr>
                        <a:t> </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Lỗi chưa nhập B</a:t>
                      </a:r>
                      <a:endParaRPr lang="en-US" sz="1800">
                        <a:effectLst/>
                        <a:latin typeface="+mj-lt"/>
                        <a:ea typeface="Calibri" panose="020F0502020204030204"/>
                        <a:cs typeface="Times New Roman" panose="02020603050405020304"/>
                      </a:endParaRPr>
                    </a:p>
                  </a:txBody>
                  <a:tcPr marL="68580" marR="68580" marT="0" marB="0"/>
                </a:tc>
              </a:tr>
              <a:tr h="182880">
                <a:tc>
                  <a:txBody>
                    <a:bodyPr/>
                    <a:lstStyle/>
                    <a:p>
                      <a:pPr algn="ctr">
                        <a:lnSpc>
                          <a:spcPct val="107000"/>
                        </a:lnSpc>
                        <a:spcAft>
                          <a:spcPts val="0"/>
                        </a:spcAft>
                      </a:pPr>
                      <a:r>
                        <a:rPr lang="en-US" sz="1800">
                          <a:effectLst/>
                          <a:latin typeface="+mj-lt"/>
                        </a:rPr>
                        <a:t>5</a:t>
                      </a:r>
                      <a:endParaRPr lang="en-US" sz="1800">
                        <a:effectLst/>
                        <a:latin typeface="+mj-lt"/>
                        <a:ea typeface="Calibri" panose="020F0502020204030204"/>
                        <a:cs typeface="Times New Roman" panose="02020603050405020304"/>
                      </a:endParaRPr>
                    </a:p>
                  </a:txBody>
                  <a:tcPr marL="68580" marR="68580" marT="0" marB="0"/>
                </a:tc>
                <a:tc>
                  <a:txBody>
                    <a:bodyPr/>
                    <a:lstStyle/>
                    <a:p>
                      <a:pPr>
                        <a:lnSpc>
                          <a:spcPct val="107000"/>
                        </a:lnSpc>
                        <a:spcAft>
                          <a:spcPts val="0"/>
                        </a:spcAft>
                      </a:pPr>
                      <a:r>
                        <a:rPr lang="en-US" sz="1800">
                          <a:effectLst/>
                          <a:latin typeface="+mj-lt"/>
                        </a:rPr>
                        <a:t> </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Lỗi chưa nhập A</a:t>
                      </a:r>
                      <a:endParaRPr lang="en-US" sz="1800">
                        <a:effectLst/>
                        <a:latin typeface="+mj-lt"/>
                        <a:ea typeface="Calibri" panose="020F0502020204030204"/>
                        <a:cs typeface="Times New Roman" panose="02020603050405020304"/>
                      </a:endParaRPr>
                    </a:p>
                  </a:txBody>
                  <a:tcPr marL="68580" marR="68580" marT="0" marB="0"/>
                </a:tc>
              </a:tr>
              <a:tr h="182880">
                <a:tc>
                  <a:txBody>
                    <a:bodyPr/>
                    <a:lstStyle/>
                    <a:p>
                      <a:pPr algn="ctr">
                        <a:lnSpc>
                          <a:spcPct val="107000"/>
                        </a:lnSpc>
                        <a:spcAft>
                          <a:spcPts val="0"/>
                        </a:spcAft>
                      </a:pPr>
                      <a:r>
                        <a:rPr lang="en-US" sz="1800">
                          <a:effectLst/>
                          <a:latin typeface="+mj-lt"/>
                        </a:rPr>
                        <a:t>6</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a</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Lỗi nhập ký tự</a:t>
                      </a:r>
                      <a:endParaRPr lang="en-US" sz="1800">
                        <a:effectLst/>
                        <a:latin typeface="+mj-lt"/>
                        <a:ea typeface="Calibri" panose="020F0502020204030204"/>
                        <a:cs typeface="Times New Roman" panose="02020603050405020304"/>
                      </a:endParaRPr>
                    </a:p>
                  </a:txBody>
                  <a:tcPr marL="68580" marR="68580" marT="0" marB="0"/>
                </a:tc>
              </a:tr>
              <a:tr h="182880">
                <a:tc>
                  <a:txBody>
                    <a:bodyPr/>
                    <a:lstStyle/>
                    <a:p>
                      <a:pPr algn="ctr">
                        <a:lnSpc>
                          <a:spcPct val="107000"/>
                        </a:lnSpc>
                        <a:spcAft>
                          <a:spcPts val="0"/>
                        </a:spcAft>
                      </a:pPr>
                      <a:r>
                        <a:rPr lang="en-US" sz="1800">
                          <a:effectLst/>
                          <a:latin typeface="+mj-lt"/>
                        </a:rPr>
                        <a:t>7</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a</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Lỗi nhập ký tự</a:t>
                      </a:r>
                      <a:endParaRPr lang="en-US" sz="1800">
                        <a:effectLst/>
                        <a:latin typeface="+mj-lt"/>
                        <a:ea typeface="Calibri" panose="020F0502020204030204"/>
                        <a:cs typeface="Times New Roman" panose="02020603050405020304"/>
                      </a:endParaRPr>
                    </a:p>
                  </a:txBody>
                  <a:tcPr marL="68580" marR="68580" marT="0" marB="0"/>
                </a:tc>
              </a:tr>
              <a:tr h="182880">
                <a:tc>
                  <a:txBody>
                    <a:bodyPr/>
                    <a:lstStyle/>
                    <a:p>
                      <a:pPr algn="ctr">
                        <a:lnSpc>
                          <a:spcPct val="107000"/>
                        </a:lnSpc>
                        <a:spcAft>
                          <a:spcPts val="0"/>
                        </a:spcAft>
                      </a:pPr>
                      <a:r>
                        <a:rPr lang="en-US" sz="1800">
                          <a:effectLst/>
                          <a:latin typeface="+mj-lt"/>
                        </a:rPr>
                        <a:t>8</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1.1</a:t>
                      </a:r>
                      <a:endParaRPr lang="en-US" sz="1800">
                        <a:effectLst/>
                        <a:latin typeface="+mj-lt"/>
                        <a:ea typeface="Calibri" panose="020F0502020204030204"/>
                        <a:cs typeface="Times New Roman" panose="02020603050405020304"/>
                      </a:endParaRPr>
                    </a:p>
                  </a:txBody>
                  <a:tcPr marL="68580" marR="68580" marT="0" marB="0"/>
                </a:tc>
                <a:tc>
                  <a:txBody>
                    <a:bodyPr/>
                    <a:lstStyle/>
                    <a:p>
                      <a:pPr algn="ctr">
                        <a:lnSpc>
                          <a:spcPct val="107000"/>
                        </a:lnSpc>
                        <a:spcAft>
                          <a:spcPts val="0"/>
                        </a:spcAft>
                      </a:pPr>
                      <a:r>
                        <a:rPr lang="en-US" sz="1800">
                          <a:effectLst/>
                          <a:latin typeface="+mj-lt"/>
                        </a:rPr>
                        <a:t>Lỗi nhập khác số nguyên</a:t>
                      </a:r>
                      <a:endParaRPr lang="en-US" sz="1800">
                        <a:effectLst/>
                        <a:latin typeface="+mj-lt"/>
                        <a:ea typeface="Calibri" panose="020F0502020204030204"/>
                        <a:cs typeface="Times New Roman" panose="02020603050405020304"/>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6" name="Picture 5"/>
          <p:cNvPicPr/>
          <p:nvPr/>
        </p:nvPicPr>
        <p:blipFill>
          <a:blip r:embed="rId1"/>
          <a:stretch>
            <a:fillRect/>
          </a:stretch>
        </p:blipFill>
        <p:spPr>
          <a:xfrm>
            <a:off x="381000" y="2057400"/>
            <a:ext cx="2971800" cy="2667000"/>
          </a:xfrm>
          <a:prstGeom prst="rect">
            <a:avLst/>
          </a:prstGeom>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a:t>
            </a:r>
            <a:endParaRPr lang="en-US"/>
          </a:p>
        </p:txBody>
      </p:sp>
      <p:sp>
        <p:nvSpPr>
          <p:cNvPr id="3" name="Content Placeholder 2"/>
          <p:cNvSpPr>
            <a:spLocks noGrp="1"/>
          </p:cNvSpPr>
          <p:nvPr>
            <p:ph idx="1"/>
          </p:nvPr>
        </p:nvSpPr>
        <p:spPr/>
        <p:txBody>
          <a:bodyPr/>
          <a:lstStyle/>
          <a:p>
            <a:r>
              <a:rPr lang="en-US"/>
              <a:t>Write a set of test cases to test a following program:</a:t>
            </a:r>
            <a:endParaRPr lang="en-US"/>
          </a:p>
          <a:p>
            <a:pPr lvl="1"/>
            <a:r>
              <a:rPr lang="en-US"/>
              <a:t>The program reads three integer values from an input dialog. The three values represent the lengths of the sides of a triangle. The program displays a message that states whether the triangle is scalene, isosceles, or equilateral.</a:t>
            </a:r>
            <a:endParaRPr lang="en-US"/>
          </a:p>
          <a:p>
            <a:pPr marL="393065" lvl="1" indent="0">
              <a:buNone/>
            </a:pPr>
            <a:r>
              <a:rPr lang="en-US"/>
              <a:t>(Glen Myers, The Art of Software Testing, 1979)</a:t>
            </a:r>
            <a:endParaRPr lang="en-US"/>
          </a:p>
        </p:txBody>
      </p:sp>
      <p:graphicFrame>
        <p:nvGraphicFramePr>
          <p:cNvPr id="5" name="Table 4"/>
          <p:cNvGraphicFramePr>
            <a:graphicFrameLocks noGrp="1"/>
          </p:cNvGraphicFramePr>
          <p:nvPr/>
        </p:nvGraphicFramePr>
        <p:xfrm>
          <a:off x="1219200" y="4114800"/>
          <a:ext cx="7132320" cy="1981200"/>
        </p:xfrm>
        <a:graphic>
          <a:graphicData uri="http://schemas.openxmlformats.org/drawingml/2006/table">
            <a:tbl>
              <a:tblPr firstRow="1" bandRow="1">
                <a:tableStyleId>{5C22544A-7EE6-4342-B048-85BDC9FD1C3A}</a:tableStyleId>
              </a:tblPr>
              <a:tblGrid>
                <a:gridCol w="3566160"/>
                <a:gridCol w="3566160"/>
              </a:tblGrid>
              <a:tr h="370840">
                <a:tc>
                  <a:txBody>
                    <a:bodyPr/>
                    <a:lstStyle/>
                    <a:p>
                      <a:pPr algn="l"/>
                      <a:r>
                        <a:rPr lang="en-US" sz="2000"/>
                        <a:t>Action/Data </a:t>
                      </a:r>
                      <a:endParaRPr lang="en-US" sz="2000"/>
                    </a:p>
                  </a:txBody>
                  <a:tcPr/>
                </a:tc>
                <a:tc>
                  <a:txBody>
                    <a:bodyPr/>
                    <a:lstStyle/>
                    <a:p>
                      <a:pPr algn="l"/>
                      <a:r>
                        <a:rPr lang="en-US" sz="2000"/>
                        <a:t>Expected Result</a:t>
                      </a:r>
                      <a:endParaRPr lang="en-US" sz="2000"/>
                    </a:p>
                  </a:txBody>
                  <a:tcPr/>
                </a:tc>
              </a:tr>
              <a:tr h="370840">
                <a:tc>
                  <a:txBody>
                    <a:bodyPr/>
                    <a:lstStyle/>
                    <a:p>
                      <a:endParaRPr lang="en-US" sz="2000"/>
                    </a:p>
                  </a:txBody>
                  <a:tcPr/>
                </a:tc>
                <a:tc>
                  <a:txBody>
                    <a:bodyPr/>
                    <a:lstStyle/>
                    <a:p>
                      <a:endParaRPr lang="en-US" sz="2000"/>
                    </a:p>
                  </a:txBody>
                  <a:tcPr/>
                </a:tc>
              </a:tr>
              <a:tr h="370840">
                <a:tc>
                  <a:txBody>
                    <a:bodyPr/>
                    <a:lstStyle/>
                    <a:p>
                      <a:endParaRPr lang="en-US" sz="2000"/>
                    </a:p>
                  </a:txBody>
                  <a:tcPr/>
                </a:tc>
                <a:tc>
                  <a:txBody>
                    <a:bodyPr/>
                    <a:lstStyle/>
                    <a:p>
                      <a:endParaRPr lang="en-US" sz="2000"/>
                    </a:p>
                  </a:txBody>
                  <a:tcPr/>
                </a:tc>
              </a:tr>
              <a:tr h="370840">
                <a:tc>
                  <a:txBody>
                    <a:bodyPr/>
                    <a:lstStyle/>
                    <a:p>
                      <a:endParaRPr lang="en-US" sz="2000"/>
                    </a:p>
                  </a:txBody>
                  <a:tcPr/>
                </a:tc>
                <a:tc>
                  <a:txBody>
                    <a:bodyPr/>
                    <a:lstStyle/>
                    <a:p>
                      <a:endParaRPr lang="en-US" sz="2000"/>
                    </a:p>
                  </a:txBody>
                  <a:tcPr/>
                </a:tc>
              </a:tr>
              <a:tr h="370840">
                <a:tc>
                  <a:txBody>
                    <a:bodyPr/>
                    <a:lstStyle/>
                    <a:p>
                      <a:endParaRPr lang="en-US" sz="2000"/>
                    </a:p>
                  </a:txBody>
                  <a:tcPr/>
                </a:tc>
                <a:tc>
                  <a:txBody>
                    <a:bodyPr/>
                    <a:lstStyle/>
                    <a:p>
                      <a:endParaRPr lang="en-US" sz="2000"/>
                    </a:p>
                  </a:txBody>
                  <a:tcPr/>
                </a:tc>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endParaRPr lang="en-US"/>
          </a:p>
        </p:txBody>
      </p:sp>
      <p:sp>
        <p:nvSpPr>
          <p:cNvPr id="3" name="Content Placeholder 2"/>
          <p:cNvSpPr>
            <a:spLocks noGrp="1"/>
          </p:cNvSpPr>
          <p:nvPr>
            <p:ph idx="1"/>
          </p:nvPr>
        </p:nvSpPr>
        <p:spPr/>
        <p:txBody>
          <a:bodyPr>
            <a:normAutofit fontScale="92500" lnSpcReduction="20000"/>
          </a:bodyPr>
          <a:lstStyle/>
          <a:p>
            <a:r>
              <a:rPr lang="en-US"/>
              <a:t>Issues with the specification?</a:t>
            </a:r>
            <a:endParaRPr lang="en-US"/>
          </a:p>
          <a:p>
            <a:r>
              <a:rPr lang="en-US"/>
              <a:t>Solutions: A (6 tests), B (65 tests), C (185 tests)…</a:t>
            </a:r>
            <a:endParaRPr lang="en-US"/>
          </a:p>
          <a:p>
            <a:r>
              <a:rPr lang="en-US"/>
              <a:t>Possible test cases:</a:t>
            </a:r>
            <a:endParaRPr lang="en-US"/>
          </a:p>
          <a:p>
            <a:pPr lvl="1"/>
            <a:r>
              <a:rPr lang="en-US"/>
              <a:t>Equilateral: 3,3,3</a:t>
            </a:r>
            <a:endParaRPr lang="en-US"/>
          </a:p>
          <a:p>
            <a:pPr lvl="1"/>
            <a:r>
              <a:rPr lang="en-US"/>
              <a:t>Isosceles: 5,5,2</a:t>
            </a:r>
            <a:endParaRPr lang="en-US"/>
          </a:p>
          <a:p>
            <a:pPr lvl="2"/>
            <a:r>
              <a:rPr lang="en-US"/>
              <a:t>Similarly for the other sides</a:t>
            </a:r>
            <a:endParaRPr lang="en-US"/>
          </a:p>
          <a:p>
            <a:pPr lvl="1"/>
            <a:r>
              <a:rPr lang="en-US"/>
              <a:t>Scalene: 5,6,7</a:t>
            </a:r>
            <a:endParaRPr lang="en-US"/>
          </a:p>
          <a:p>
            <a:pPr lvl="1"/>
            <a:r>
              <a:rPr lang="en-US"/>
              <a:t>Not a triangle: 1,2,5</a:t>
            </a:r>
            <a:endParaRPr lang="en-US"/>
          </a:p>
          <a:p>
            <a:pPr lvl="2"/>
            <a:r>
              <a:rPr lang="en-US"/>
              <a:t>Similarly for the other sides</a:t>
            </a:r>
            <a:endParaRPr lang="en-US"/>
          </a:p>
          <a:p>
            <a:pPr lvl="1"/>
            <a:r>
              <a:rPr lang="en-US"/>
              <a:t>Just not a triangle: 1,2,3</a:t>
            </a:r>
            <a:endParaRPr lang="en-US"/>
          </a:p>
          <a:p>
            <a:pPr lvl="1"/>
            <a:r>
              <a:rPr lang="en-US"/>
              <a:t>Invalid inputs</a:t>
            </a:r>
            <a:endParaRPr lang="en-US"/>
          </a:p>
          <a:p>
            <a:pPr lvl="2"/>
            <a:r>
              <a:rPr lang="en-US"/>
              <a:t>Zero value: 0,1,1</a:t>
            </a:r>
            <a:endParaRPr lang="en-US"/>
          </a:p>
          <a:p>
            <a:pPr lvl="2"/>
            <a:r>
              <a:rPr lang="en-US"/>
              <a:t>Negative value: -3,-5,-3</a:t>
            </a:r>
            <a:endParaRPr lang="en-US"/>
          </a:p>
          <a:p>
            <a:pPr lvl="2"/>
            <a:r>
              <a:rPr lang="en-US"/>
              <a:t>Not an integer: 2,2,’a’</a:t>
            </a:r>
            <a:endParaRPr lang="en-US"/>
          </a:p>
          <a:p>
            <a:pPr lvl="2"/>
            <a:r>
              <a:rPr lang="en-US"/>
              <a:t>Less inputs than needed: 3,4</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 State transition exercise</a:t>
            </a:r>
            <a:endParaRPr lang="en-US"/>
          </a:p>
        </p:txBody>
      </p:sp>
      <p:sp>
        <p:nvSpPr>
          <p:cNvPr id="3" name="Content Placeholder 2"/>
          <p:cNvSpPr>
            <a:spLocks noGrp="1"/>
          </p:cNvSpPr>
          <p:nvPr>
            <p:ph idx="1"/>
          </p:nvPr>
        </p:nvSpPr>
        <p:spPr/>
        <p:txBody>
          <a:bodyPr>
            <a:normAutofit fontScale="92500" lnSpcReduction="20000"/>
          </a:bodyPr>
          <a:lstStyle/>
          <a:p>
            <a:r>
              <a:rPr lang="en-US"/>
              <a:t>Airline Reservations System: I call Southwest Airlines to make a reservation. I provide information about the origin and destination of my travel, and the date and time that I wish to fly. A reservation is made for me and stored in their system. My reservation is now in the "</a:t>
            </a:r>
            <a:r>
              <a:rPr lang="en-US" b="1"/>
              <a:t>Made</a:t>
            </a:r>
            <a:r>
              <a:rPr lang="en-US"/>
              <a:t>" state. </a:t>
            </a:r>
            <a:endParaRPr lang="en-US"/>
          </a:p>
          <a:p>
            <a:pPr marL="285750" indent="0">
              <a:buNone/>
            </a:pPr>
            <a:r>
              <a:rPr lang="en-US"/>
              <a:t>Depending on the various fare rules, I'm given a certain amount of time to pay for the ticket. It could be within 24 hours; or it might be until 1 hour before departure. Once I pay for the ticket, my reservation changes state. It's now "</a:t>
            </a:r>
            <a:r>
              <a:rPr lang="en-US" b="1"/>
              <a:t>Paid</a:t>
            </a:r>
            <a:r>
              <a:rPr lang="en-US"/>
              <a:t>". On the day of travel, I arrive at the airport in plenty of time, stand in the incredibly long lines, and get a printed copy of my ticket. The reservation is now in the "</a:t>
            </a:r>
            <a:r>
              <a:rPr lang="en-US" b="1"/>
              <a:t>Ticketed</a:t>
            </a:r>
            <a:r>
              <a:rPr lang="en-US"/>
              <a:t>" state. When I give my ticket to the agent and get on the plane, the reservation changes to the "</a:t>
            </a:r>
            <a:r>
              <a:rPr lang="en-US" b="1"/>
              <a:t>Used</a:t>
            </a:r>
            <a:r>
              <a:rPr lang="en-US"/>
              <a:t>" state. Of course, I can cancel my reservation at any time before I get on the plane. If I've paid for it, I should be able to get a refund or at least a credit. </a:t>
            </a:r>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State transition exercise</a:t>
            </a:r>
            <a:endParaRPr lang="en-US"/>
          </a:p>
        </p:txBody>
      </p:sp>
      <p:sp>
        <p:nvSpPr>
          <p:cNvPr id="3" name="Content Placeholder 2"/>
          <p:cNvSpPr>
            <a:spLocks noGrp="1"/>
          </p:cNvSpPr>
          <p:nvPr>
            <p:ph idx="1"/>
          </p:nvPr>
        </p:nvSpPr>
        <p:spPr/>
        <p:txBody>
          <a:bodyPr/>
          <a:lstStyle/>
          <a:p>
            <a:r>
              <a:rPr lang="en-US"/>
              <a:t>Airline Reservations System</a:t>
            </a:r>
            <a:endParaRPr lang="en-US"/>
          </a:p>
        </p:txBody>
      </p:sp>
      <p:sp>
        <p:nvSpPr>
          <p:cNvPr id="20485" name="AutoShape 5" descr="fig199_01_0"/>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0486" name="Picture 6"/>
          <p:cNvPicPr>
            <a:picLocks noChangeAspect="1" noChangeArrowheads="1"/>
          </p:cNvPicPr>
          <p:nvPr/>
        </p:nvPicPr>
        <p:blipFill>
          <a:blip r:embed="rId1">
            <a:extLst>
              <a:ext uri="{28A0092B-C50C-407E-A947-70E740481C1C}">
                <a14:useLocalDpi xmlns:a14="http://schemas.microsoft.com/office/drawing/2010/main" val="0"/>
              </a:ext>
            </a:extLst>
          </a:blip>
          <a:srcRect l="23438" t="10107" r="20313" b="48923"/>
          <a:stretch>
            <a:fillRect/>
          </a:stretch>
        </p:blipFill>
        <p:spPr bwMode="auto">
          <a:xfrm>
            <a:off x="152400" y="1811867"/>
            <a:ext cx="8839200" cy="466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decision table </a:t>
            </a:r>
            <a:endParaRPr lang="en-US"/>
          </a:p>
        </p:txBody>
      </p:sp>
      <p:graphicFrame>
        <p:nvGraphicFramePr>
          <p:cNvPr id="4" name="Content Placeholder 3"/>
          <p:cNvGraphicFramePr>
            <a:graphicFrameLocks noGrp="1"/>
          </p:cNvGraphicFramePr>
          <p:nvPr>
            <p:ph idx="1"/>
          </p:nvPr>
        </p:nvGraphicFramePr>
        <p:xfrm>
          <a:off x="757681" y="1600200"/>
          <a:ext cx="7395719" cy="2377440"/>
        </p:xfrm>
        <a:graphic>
          <a:graphicData uri="http://schemas.openxmlformats.org/drawingml/2006/table">
            <a:tbl>
              <a:tblPr firstRow="1" bandRow="1">
                <a:tableStyleId>{5C22544A-7EE6-4342-B048-85BDC9FD1C3A}</a:tableStyleId>
              </a:tblPr>
              <a:tblGrid>
                <a:gridCol w="2227453"/>
                <a:gridCol w="678180"/>
                <a:gridCol w="678180"/>
                <a:gridCol w="678180"/>
                <a:gridCol w="678180"/>
                <a:gridCol w="678180"/>
                <a:gridCol w="549593"/>
                <a:gridCol w="678180"/>
                <a:gridCol w="549593"/>
              </a:tblGrid>
              <a:tr h="370840">
                <a:tc>
                  <a:txBody>
                    <a:bodyPr/>
                    <a:lstStyle/>
                    <a:p>
                      <a:r>
                        <a:rPr lang="en-US" sz="2000" b="1">
                          <a:latin typeface="+mj-lt"/>
                        </a:rPr>
                        <a:t>Conditions</a:t>
                      </a:r>
                      <a:endParaRPr lang="en-US" sz="2000" b="1">
                        <a:latin typeface="+mj-lt"/>
                      </a:endParaRPr>
                    </a:p>
                  </a:txBody>
                  <a:tcPr/>
                </a:tc>
                <a:tc>
                  <a:txBody>
                    <a:bodyPr/>
                    <a:lstStyle/>
                    <a:p>
                      <a:pPr algn="ctr"/>
                      <a:r>
                        <a:rPr lang="en-US" sz="2000">
                          <a:solidFill>
                            <a:schemeClr val="bg1"/>
                          </a:solidFill>
                          <a:latin typeface="+mj-lt"/>
                        </a:rPr>
                        <a:t>R1</a:t>
                      </a:r>
                      <a:endParaRPr lang="en-US" sz="2000">
                        <a:solidFill>
                          <a:schemeClr val="bg1"/>
                        </a:solidFill>
                        <a:latin typeface="+mj-lt"/>
                      </a:endParaRPr>
                    </a:p>
                  </a:txBody>
                  <a:tcPr/>
                </a:tc>
                <a:tc>
                  <a:txBody>
                    <a:bodyPr/>
                    <a:lstStyle/>
                    <a:p>
                      <a:pPr algn="ctr"/>
                      <a:r>
                        <a:rPr lang="en-US" sz="2000">
                          <a:solidFill>
                            <a:schemeClr val="bg1"/>
                          </a:solidFill>
                          <a:latin typeface="+mj-lt"/>
                        </a:rPr>
                        <a:t>R2</a:t>
                      </a:r>
                      <a:endParaRPr lang="en-US" sz="2000">
                        <a:solidFill>
                          <a:schemeClr val="bg1"/>
                        </a:solidFill>
                        <a:latin typeface="+mj-lt"/>
                      </a:endParaRPr>
                    </a:p>
                  </a:txBody>
                  <a:tcPr/>
                </a:tc>
                <a:tc>
                  <a:txBody>
                    <a:bodyPr/>
                    <a:lstStyle/>
                    <a:p>
                      <a:pPr algn="ctr"/>
                      <a:r>
                        <a:rPr lang="en-US" sz="2000">
                          <a:solidFill>
                            <a:srgbClr val="FFFF00"/>
                          </a:solidFill>
                          <a:latin typeface="+mj-lt"/>
                        </a:rPr>
                        <a:t>R3</a:t>
                      </a:r>
                      <a:endParaRPr lang="en-US" sz="2000">
                        <a:solidFill>
                          <a:srgbClr val="FFFF00"/>
                        </a:solidFill>
                        <a:latin typeface="+mj-lt"/>
                      </a:endParaRPr>
                    </a:p>
                  </a:txBody>
                  <a:tcPr/>
                </a:tc>
                <a:tc>
                  <a:txBody>
                    <a:bodyPr/>
                    <a:lstStyle/>
                    <a:p>
                      <a:pPr algn="ctr"/>
                      <a:r>
                        <a:rPr lang="en-US" sz="2000">
                          <a:solidFill>
                            <a:srgbClr val="FFFF00"/>
                          </a:solidFill>
                          <a:latin typeface="+mj-lt"/>
                        </a:rPr>
                        <a:t>R4</a:t>
                      </a:r>
                      <a:endParaRPr lang="en-US" sz="2000">
                        <a:solidFill>
                          <a:srgbClr val="FFFF00"/>
                        </a:solidFill>
                        <a:latin typeface="+mj-lt"/>
                      </a:endParaRPr>
                    </a:p>
                  </a:txBody>
                  <a:tcPr/>
                </a:tc>
                <a:tc>
                  <a:txBody>
                    <a:bodyPr/>
                    <a:lstStyle/>
                    <a:p>
                      <a:pPr algn="ctr"/>
                      <a:r>
                        <a:rPr lang="en-US" sz="2000">
                          <a:solidFill>
                            <a:schemeClr val="bg1"/>
                          </a:solidFill>
                          <a:latin typeface="+mj-lt"/>
                        </a:rPr>
                        <a:t>R5</a:t>
                      </a:r>
                      <a:endParaRPr lang="en-US" sz="2000">
                        <a:solidFill>
                          <a:schemeClr val="bg1"/>
                        </a:solidFill>
                        <a:latin typeface="+mj-lt"/>
                      </a:endParaRPr>
                    </a:p>
                  </a:txBody>
                  <a:tcPr/>
                </a:tc>
                <a:tc>
                  <a:txBody>
                    <a:bodyPr/>
                    <a:lstStyle/>
                    <a:p>
                      <a:pPr algn="ctr"/>
                      <a:r>
                        <a:rPr lang="en-US" sz="2000">
                          <a:solidFill>
                            <a:schemeClr val="tx1"/>
                          </a:solidFill>
                          <a:latin typeface="+mj-lt"/>
                        </a:rPr>
                        <a:t>R6</a:t>
                      </a:r>
                      <a:endParaRPr lang="en-US" sz="2000">
                        <a:solidFill>
                          <a:schemeClr val="tx1"/>
                        </a:solidFill>
                        <a:latin typeface="+mj-lt"/>
                      </a:endParaRPr>
                    </a:p>
                  </a:txBody>
                  <a:tcPr/>
                </a:tc>
                <a:tc>
                  <a:txBody>
                    <a:bodyPr/>
                    <a:lstStyle/>
                    <a:p>
                      <a:pPr algn="ctr"/>
                      <a:r>
                        <a:rPr lang="en-US" sz="2000">
                          <a:latin typeface="+mj-lt"/>
                        </a:rPr>
                        <a:t>R7</a:t>
                      </a:r>
                      <a:endParaRPr lang="en-US" sz="2000">
                        <a:latin typeface="+mj-lt"/>
                      </a:endParaRPr>
                    </a:p>
                  </a:txBody>
                  <a:tcPr/>
                </a:tc>
                <a:tc>
                  <a:txBody>
                    <a:bodyPr/>
                    <a:lstStyle/>
                    <a:p>
                      <a:pPr algn="ctr"/>
                      <a:r>
                        <a:rPr lang="en-US" sz="2000">
                          <a:solidFill>
                            <a:schemeClr val="tx1"/>
                          </a:solidFill>
                          <a:latin typeface="+mj-lt"/>
                        </a:rPr>
                        <a:t>R8</a:t>
                      </a:r>
                      <a:endParaRPr lang="en-US" sz="2000">
                        <a:solidFill>
                          <a:schemeClr val="tx1"/>
                        </a:solidFill>
                        <a:latin typeface="+mj-lt"/>
                      </a:endParaRPr>
                    </a:p>
                  </a:txBody>
                  <a:tcPr/>
                </a:tc>
              </a:tr>
              <a:tr h="370840">
                <a:tc>
                  <a:txBody>
                    <a:bodyPr/>
                    <a:lstStyle/>
                    <a:p>
                      <a:r>
                        <a:rPr lang="en-US" sz="2000" b="1">
                          <a:latin typeface="+mj-lt"/>
                        </a:rPr>
                        <a:t>'over 60s' rail card?</a:t>
                      </a:r>
                      <a:endParaRPr lang="en-US" sz="2000" b="1">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r>
              <a:tr h="370840">
                <a:tc>
                  <a:txBody>
                    <a:bodyPr/>
                    <a:lstStyle/>
                    <a:p>
                      <a:r>
                        <a:rPr lang="en-US" sz="2000" b="1">
                          <a:latin typeface="+mj-lt"/>
                        </a:rPr>
                        <a:t>family rail card?</a:t>
                      </a:r>
                      <a:endParaRPr lang="en-US" sz="2000" b="1">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F</a:t>
                      </a:r>
                      <a:endParaRPr lang="en-US" sz="2000">
                        <a:latin typeface="+mj-lt"/>
                      </a:endParaRPr>
                    </a:p>
                  </a:txBody>
                  <a:tcPr/>
                </a:tc>
              </a:tr>
              <a:tr h="370840">
                <a:tc>
                  <a:txBody>
                    <a:bodyPr/>
                    <a:lstStyle/>
                    <a:p>
                      <a:r>
                        <a:rPr lang="en-US" sz="2000" b="1">
                          <a:latin typeface="+mj-lt"/>
                        </a:rPr>
                        <a:t>with a child?</a:t>
                      </a:r>
                      <a:endParaRPr lang="en-US" sz="2000" b="1">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c>
                  <a:txBody>
                    <a:bodyPr/>
                    <a:lstStyle/>
                    <a:p>
                      <a:pPr algn="ctr"/>
                      <a:r>
                        <a:rPr lang="en-US" sz="2000">
                          <a:latin typeface="+mj-lt"/>
                        </a:rPr>
                        <a:t>T</a:t>
                      </a:r>
                      <a:endParaRPr lang="en-US" sz="2000">
                        <a:latin typeface="+mj-lt"/>
                      </a:endParaRPr>
                    </a:p>
                  </a:txBody>
                  <a:tcPr/>
                </a:tc>
                <a:tc>
                  <a:txBody>
                    <a:bodyPr/>
                    <a:lstStyle/>
                    <a:p>
                      <a:pPr algn="ctr"/>
                      <a:r>
                        <a:rPr lang="en-US" sz="2000">
                          <a:latin typeface="+mj-lt"/>
                        </a:rPr>
                        <a:t>F</a:t>
                      </a:r>
                      <a:endParaRPr lang="en-US" sz="2000">
                        <a:latin typeface="+mj-lt"/>
                      </a:endParaRPr>
                    </a:p>
                  </a:txBody>
                  <a:tcPr/>
                </a:tc>
              </a:tr>
              <a:tr h="370840">
                <a:tc>
                  <a:txBody>
                    <a:bodyPr/>
                    <a:lstStyle/>
                    <a:p>
                      <a:r>
                        <a:rPr lang="en-US" sz="2000" b="1">
                          <a:solidFill>
                            <a:schemeClr val="bg1"/>
                          </a:solidFill>
                          <a:latin typeface="+mj-lt"/>
                        </a:rPr>
                        <a:t>Action</a:t>
                      </a: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r>
              <a:tr h="370840">
                <a:tc>
                  <a:txBody>
                    <a:bodyPr/>
                    <a:lstStyle/>
                    <a:p>
                      <a:endParaRPr lang="en-US" sz="2000" b="1">
                        <a:latin typeface="+mj-lt"/>
                      </a:endParaRPr>
                    </a:p>
                  </a:txBody>
                  <a:tcPr/>
                </a:tc>
                <a:tc>
                  <a:txBody>
                    <a:bodyPr/>
                    <a:lstStyle/>
                    <a:p>
                      <a:pPr algn="ctr"/>
                      <a:endParaRPr lang="en-US" sz="2000" b="0">
                        <a:solidFill>
                          <a:srgbClr val="FF0000"/>
                        </a:solidFill>
                        <a:latin typeface="+mj-lt"/>
                      </a:endParaRPr>
                    </a:p>
                  </a:txBody>
                  <a:tcPr/>
                </a:tc>
                <a:tc>
                  <a:txBody>
                    <a:bodyPr/>
                    <a:lstStyle/>
                    <a:p>
                      <a:pPr algn="ctr"/>
                      <a:endParaRPr lang="en-US" sz="2000" b="0">
                        <a:solidFill>
                          <a:srgbClr val="FF0000"/>
                        </a:solidFill>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r>
            </a:tbl>
          </a:graphicData>
        </a:graphic>
      </p:graphicFrame>
      <p:graphicFrame>
        <p:nvGraphicFramePr>
          <p:cNvPr id="7" name="Table 6"/>
          <p:cNvGraphicFramePr>
            <a:graphicFrameLocks noGrp="1"/>
          </p:cNvGraphicFramePr>
          <p:nvPr/>
        </p:nvGraphicFramePr>
        <p:xfrm>
          <a:off x="757681" y="4328160"/>
          <a:ext cx="6167946" cy="2377440"/>
        </p:xfrm>
        <a:graphic>
          <a:graphicData uri="http://schemas.openxmlformats.org/drawingml/2006/table">
            <a:tbl>
              <a:tblPr firstRow="1" bandRow="1">
                <a:tableStyleId>{5C22544A-7EE6-4342-B048-85BDC9FD1C3A}</a:tableStyleId>
              </a:tblPr>
              <a:tblGrid>
                <a:gridCol w="2227453"/>
                <a:gridCol w="678180"/>
                <a:gridCol w="678180"/>
                <a:gridCol w="678180"/>
                <a:gridCol w="678180"/>
                <a:gridCol w="549593"/>
                <a:gridCol w="678180"/>
              </a:tblGrid>
              <a:tr h="370840">
                <a:tc>
                  <a:txBody>
                    <a:bodyPr/>
                    <a:lstStyle/>
                    <a:p>
                      <a:r>
                        <a:rPr lang="en-US" sz="2000" b="1">
                          <a:latin typeface="+mj-lt"/>
                        </a:rPr>
                        <a:t>Conditions</a:t>
                      </a:r>
                      <a:endParaRPr lang="en-US" sz="2000" b="1">
                        <a:latin typeface="+mj-lt"/>
                      </a:endParaRPr>
                    </a:p>
                  </a:txBody>
                  <a:tcPr/>
                </a:tc>
                <a:tc>
                  <a:txBody>
                    <a:bodyPr/>
                    <a:lstStyle/>
                    <a:p>
                      <a:pPr algn="ctr"/>
                      <a:r>
                        <a:rPr lang="en-US" sz="2000">
                          <a:solidFill>
                            <a:schemeClr val="bg1"/>
                          </a:solidFill>
                          <a:latin typeface="+mj-lt"/>
                        </a:rPr>
                        <a:t>R1</a:t>
                      </a:r>
                      <a:endParaRPr lang="en-US" sz="2000">
                        <a:solidFill>
                          <a:schemeClr val="bg1"/>
                        </a:solidFill>
                        <a:latin typeface="+mj-lt"/>
                      </a:endParaRPr>
                    </a:p>
                  </a:txBody>
                  <a:tcPr/>
                </a:tc>
                <a:tc>
                  <a:txBody>
                    <a:bodyPr/>
                    <a:lstStyle/>
                    <a:p>
                      <a:pPr algn="ctr"/>
                      <a:r>
                        <a:rPr lang="en-US" sz="2000">
                          <a:solidFill>
                            <a:schemeClr val="bg1"/>
                          </a:solidFill>
                          <a:latin typeface="+mj-lt"/>
                        </a:rPr>
                        <a:t>R2</a:t>
                      </a:r>
                      <a:endParaRPr lang="en-US" sz="2000">
                        <a:solidFill>
                          <a:schemeClr val="bg1"/>
                        </a:solidFill>
                        <a:latin typeface="+mj-lt"/>
                      </a:endParaRPr>
                    </a:p>
                  </a:txBody>
                  <a:tcPr/>
                </a:tc>
                <a:tc>
                  <a:txBody>
                    <a:bodyPr/>
                    <a:lstStyle/>
                    <a:p>
                      <a:pPr algn="ctr"/>
                      <a:r>
                        <a:rPr lang="en-US" sz="2000">
                          <a:solidFill>
                            <a:schemeClr val="bg1"/>
                          </a:solidFill>
                          <a:latin typeface="+mj-lt"/>
                        </a:rPr>
                        <a:t>R3</a:t>
                      </a:r>
                      <a:endParaRPr lang="en-US" sz="2000">
                        <a:solidFill>
                          <a:schemeClr val="bg1"/>
                        </a:solidFill>
                        <a:latin typeface="+mj-lt"/>
                      </a:endParaRPr>
                    </a:p>
                  </a:txBody>
                  <a:tcPr/>
                </a:tc>
                <a:tc>
                  <a:txBody>
                    <a:bodyPr/>
                    <a:lstStyle/>
                    <a:p>
                      <a:pPr algn="ctr"/>
                      <a:r>
                        <a:rPr lang="en-US" sz="2000">
                          <a:solidFill>
                            <a:schemeClr val="bg1"/>
                          </a:solidFill>
                          <a:latin typeface="+mj-lt"/>
                        </a:rPr>
                        <a:t>R5</a:t>
                      </a:r>
                      <a:endParaRPr lang="en-US" sz="2000">
                        <a:solidFill>
                          <a:schemeClr val="bg1"/>
                        </a:solidFill>
                        <a:latin typeface="+mj-lt"/>
                      </a:endParaRPr>
                    </a:p>
                  </a:txBody>
                  <a:tcPr/>
                </a:tc>
                <a:tc>
                  <a:txBody>
                    <a:bodyPr/>
                    <a:lstStyle/>
                    <a:p>
                      <a:pPr algn="ctr"/>
                      <a:r>
                        <a:rPr lang="en-US" sz="2000">
                          <a:solidFill>
                            <a:schemeClr val="bg1"/>
                          </a:solidFill>
                          <a:latin typeface="+mj-lt"/>
                        </a:rPr>
                        <a:t>R6</a:t>
                      </a:r>
                      <a:endParaRPr lang="en-US" sz="2000">
                        <a:solidFill>
                          <a:schemeClr val="bg1"/>
                        </a:solidFill>
                        <a:latin typeface="+mj-lt"/>
                      </a:endParaRPr>
                    </a:p>
                  </a:txBody>
                  <a:tcPr/>
                </a:tc>
                <a:tc>
                  <a:txBody>
                    <a:bodyPr/>
                    <a:lstStyle/>
                    <a:p>
                      <a:pPr algn="ctr"/>
                      <a:r>
                        <a:rPr lang="en-US" sz="2000">
                          <a:solidFill>
                            <a:schemeClr val="bg1"/>
                          </a:solidFill>
                          <a:latin typeface="+mj-lt"/>
                        </a:rPr>
                        <a:t>R7</a:t>
                      </a:r>
                      <a:endParaRPr lang="en-US" sz="2000">
                        <a:solidFill>
                          <a:schemeClr val="bg1"/>
                        </a:solidFill>
                        <a:latin typeface="+mj-lt"/>
                      </a:endParaRPr>
                    </a:p>
                  </a:txBody>
                  <a:tcPr/>
                </a:tc>
              </a:tr>
              <a:tr h="370840">
                <a:tc>
                  <a:txBody>
                    <a:bodyPr/>
                    <a:lstStyle/>
                    <a:p>
                      <a:r>
                        <a:rPr lang="en-US" sz="2000" b="1">
                          <a:latin typeface="+mj-lt"/>
                        </a:rPr>
                        <a:t>'over 60s' rail card?</a:t>
                      </a:r>
                      <a:endParaRPr lang="en-US" sz="2000" b="1">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r>
              <a:tr h="370840">
                <a:tc>
                  <a:txBody>
                    <a:bodyPr/>
                    <a:lstStyle/>
                    <a:p>
                      <a:r>
                        <a:rPr lang="en-US" sz="2000" b="1">
                          <a:latin typeface="+mj-lt"/>
                        </a:rPr>
                        <a:t>family rail card?</a:t>
                      </a:r>
                      <a:endParaRPr lang="en-US" sz="2000" b="1">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r>
              <a:tr h="370840">
                <a:tc>
                  <a:txBody>
                    <a:bodyPr/>
                    <a:lstStyle/>
                    <a:p>
                      <a:r>
                        <a:rPr lang="en-US" sz="2000" b="1">
                          <a:latin typeface="+mj-lt"/>
                        </a:rPr>
                        <a:t>with a child?</a:t>
                      </a:r>
                      <a:endParaRPr lang="en-US" sz="2000" b="1">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a:solidFill>
                            <a:schemeClr val="tx1"/>
                          </a:solidFill>
                          <a:latin typeface="+mj-lt"/>
                        </a:rPr>
                        <a:t>-</a:t>
                      </a:r>
                      <a:endParaRPr lang="en-US" sz="200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c>
                  <a:txBody>
                    <a:bodyPr/>
                    <a:lstStyle/>
                    <a:p>
                      <a:pPr algn="ctr"/>
                      <a:r>
                        <a:rPr lang="en-US" sz="2000">
                          <a:solidFill>
                            <a:schemeClr val="tx1"/>
                          </a:solidFill>
                          <a:latin typeface="+mj-lt"/>
                        </a:rPr>
                        <a:t>F</a:t>
                      </a:r>
                      <a:endParaRPr lang="en-US" sz="2000">
                        <a:solidFill>
                          <a:schemeClr val="tx1"/>
                        </a:solidFill>
                        <a:latin typeface="+mj-lt"/>
                      </a:endParaRPr>
                    </a:p>
                  </a:txBody>
                  <a:tcPr/>
                </a:tc>
                <a:tc>
                  <a:txBody>
                    <a:bodyPr/>
                    <a:lstStyle/>
                    <a:p>
                      <a:pPr algn="ctr"/>
                      <a:r>
                        <a:rPr lang="en-US" sz="2000">
                          <a:solidFill>
                            <a:schemeClr val="tx1"/>
                          </a:solidFill>
                          <a:latin typeface="+mj-lt"/>
                        </a:rPr>
                        <a:t>T</a:t>
                      </a:r>
                      <a:endParaRPr lang="en-US" sz="2000">
                        <a:solidFill>
                          <a:schemeClr val="tx1"/>
                        </a:solidFill>
                        <a:latin typeface="+mj-lt"/>
                      </a:endParaRPr>
                    </a:p>
                  </a:txBody>
                  <a:tcPr/>
                </a:tc>
              </a:tr>
              <a:tr h="370840">
                <a:tc>
                  <a:txBody>
                    <a:bodyPr/>
                    <a:lstStyle/>
                    <a:p>
                      <a:r>
                        <a:rPr lang="en-US" sz="2000" b="1">
                          <a:solidFill>
                            <a:schemeClr val="bg1"/>
                          </a:solidFill>
                          <a:latin typeface="+mj-lt"/>
                        </a:rPr>
                        <a:t>Action</a:t>
                      </a:r>
                      <a:endParaRPr lang="en-US" sz="2000" b="1">
                        <a:solidFill>
                          <a:schemeClr val="bg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000" b="1" kern="1200">
                          <a:solidFill>
                            <a:schemeClr val="dk1"/>
                          </a:solidFill>
                          <a:latin typeface="+mn-lt"/>
                          <a:ea typeface="+mn-ea"/>
                          <a:cs typeface="+mn-cs"/>
                        </a:rPr>
                        <a:t>discount</a:t>
                      </a:r>
                      <a:endParaRPr kumimoji="0" lang="en-US" sz="2000" b="1" kern="1200">
                        <a:solidFill>
                          <a:schemeClr val="dk1"/>
                        </a:solidFill>
                        <a:latin typeface="+mn-lt"/>
                        <a:ea typeface="+mn-ea"/>
                        <a:cs typeface="+mn-cs"/>
                      </a:endParaRPr>
                    </a:p>
                  </a:txBody>
                  <a:tcPr/>
                </a:tc>
                <a:tc>
                  <a:txBody>
                    <a:bodyPr/>
                    <a:lstStyle/>
                    <a:p>
                      <a:pPr algn="ctr"/>
                      <a:r>
                        <a:rPr lang="en-US" sz="2000" b="0">
                          <a:solidFill>
                            <a:srgbClr val="C00000"/>
                          </a:solidFill>
                          <a:latin typeface="+mj-lt"/>
                        </a:rPr>
                        <a:t>50%</a:t>
                      </a:r>
                      <a:endParaRPr lang="en-US" sz="2000" b="0">
                        <a:solidFill>
                          <a:srgbClr val="C00000"/>
                        </a:solidFill>
                        <a:latin typeface="+mj-lt"/>
                      </a:endParaRPr>
                    </a:p>
                  </a:txBody>
                  <a:tcPr/>
                </a:tc>
                <a:tc>
                  <a:txBody>
                    <a:bodyPr/>
                    <a:lstStyle/>
                    <a:p>
                      <a:pPr algn="ctr"/>
                      <a:r>
                        <a:rPr lang="en-US" sz="2000" b="0">
                          <a:solidFill>
                            <a:srgbClr val="C00000"/>
                          </a:solidFill>
                          <a:latin typeface="+mj-lt"/>
                        </a:rPr>
                        <a:t>34%</a:t>
                      </a:r>
                      <a:endParaRPr lang="en-US" sz="2000" b="0">
                        <a:solidFill>
                          <a:srgbClr val="C00000"/>
                        </a:solidFill>
                        <a:latin typeface="+mj-lt"/>
                      </a:endParaRPr>
                    </a:p>
                  </a:txBody>
                  <a:tcPr/>
                </a:tc>
                <a:tc>
                  <a:txBody>
                    <a:bodyPr/>
                    <a:lstStyle/>
                    <a:p>
                      <a:pPr algn="ctr"/>
                      <a:r>
                        <a:rPr lang="en-US" sz="2000">
                          <a:solidFill>
                            <a:schemeClr val="tx1"/>
                          </a:solidFill>
                          <a:latin typeface="+mj-lt"/>
                        </a:rPr>
                        <a:t>34%</a:t>
                      </a:r>
                      <a:endParaRPr lang="en-US" sz="2000">
                        <a:solidFill>
                          <a:schemeClr val="tx1"/>
                        </a:solidFill>
                        <a:latin typeface="+mj-lt"/>
                      </a:endParaRPr>
                    </a:p>
                  </a:txBody>
                  <a:tcPr/>
                </a:tc>
                <a:tc>
                  <a:txBody>
                    <a:bodyPr/>
                    <a:lstStyle/>
                    <a:p>
                      <a:pPr algn="ctr"/>
                      <a:r>
                        <a:rPr lang="en-US" sz="2000">
                          <a:solidFill>
                            <a:schemeClr val="tx1"/>
                          </a:solidFill>
                          <a:latin typeface="+mj-lt"/>
                        </a:rPr>
                        <a:t>50%</a:t>
                      </a:r>
                      <a:endParaRPr lang="en-US" sz="2000">
                        <a:solidFill>
                          <a:schemeClr val="tx1"/>
                        </a:solidFill>
                        <a:latin typeface="+mj-lt"/>
                      </a:endParaRPr>
                    </a:p>
                  </a:txBody>
                  <a:tcPr/>
                </a:tc>
                <a:tc>
                  <a:txBody>
                    <a:bodyPr/>
                    <a:lstStyle/>
                    <a:p>
                      <a:pPr algn="ctr"/>
                      <a:r>
                        <a:rPr lang="en-US" sz="2000">
                          <a:solidFill>
                            <a:schemeClr val="tx1"/>
                          </a:solidFill>
                          <a:latin typeface="+mj-lt"/>
                        </a:rPr>
                        <a:t>0%</a:t>
                      </a:r>
                      <a:endParaRPr lang="en-US" sz="2000">
                        <a:solidFill>
                          <a:schemeClr val="tx1"/>
                        </a:solidFill>
                        <a:latin typeface="+mj-lt"/>
                      </a:endParaRPr>
                    </a:p>
                  </a:txBody>
                  <a:tcPr/>
                </a:tc>
                <a:tc>
                  <a:txBody>
                    <a:bodyPr/>
                    <a:lstStyle/>
                    <a:p>
                      <a:pPr algn="ctr"/>
                      <a:r>
                        <a:rPr lang="en-US" sz="2000">
                          <a:solidFill>
                            <a:schemeClr val="tx1"/>
                          </a:solidFill>
                          <a:latin typeface="+mj-lt"/>
                        </a:rPr>
                        <a:t>10%</a:t>
                      </a:r>
                      <a:endParaRPr lang="en-US" sz="2000">
                        <a:solidFill>
                          <a:schemeClr val="tx1"/>
                        </a:solidFill>
                        <a:latin typeface="+mj-lt"/>
                      </a:endParaRPr>
                    </a:p>
                  </a:txBody>
                  <a:tcPr/>
                </a:tc>
              </a:tr>
            </a:tbl>
          </a:graphicData>
        </a:graphic>
      </p:graphicFrame>
      <p:sp>
        <p:nvSpPr>
          <p:cNvPr id="8" name="Rectangle 7"/>
          <p:cNvSpPr/>
          <p:nvPr/>
        </p:nvSpPr>
        <p:spPr>
          <a:xfrm>
            <a:off x="3040123" y="3581400"/>
            <a:ext cx="627095" cy="400110"/>
          </a:xfrm>
          <a:prstGeom prst="rect">
            <a:avLst/>
          </a:prstGeom>
        </p:spPr>
        <p:txBody>
          <a:bodyPr wrap="none">
            <a:spAutoFit/>
          </a:bodyPr>
          <a:lstStyle/>
          <a:p>
            <a:pPr algn="ctr"/>
            <a:r>
              <a:rPr lang="en-US" sz="2000">
                <a:solidFill>
                  <a:srgbClr val="C00000"/>
                </a:solidFill>
                <a:latin typeface="+mj-lt"/>
              </a:rPr>
              <a:t>50%</a:t>
            </a:r>
            <a:endParaRPr lang="en-US" sz="2000">
              <a:solidFill>
                <a:srgbClr val="C00000"/>
              </a:solidFill>
              <a:latin typeface="+mj-lt"/>
            </a:endParaRPr>
          </a:p>
        </p:txBody>
      </p:sp>
      <p:sp>
        <p:nvSpPr>
          <p:cNvPr id="9" name="Rectangle 8"/>
          <p:cNvSpPr/>
          <p:nvPr/>
        </p:nvSpPr>
        <p:spPr>
          <a:xfrm>
            <a:off x="3684206" y="3581400"/>
            <a:ext cx="627095" cy="400110"/>
          </a:xfrm>
          <a:prstGeom prst="rect">
            <a:avLst/>
          </a:prstGeom>
        </p:spPr>
        <p:txBody>
          <a:bodyPr wrap="none">
            <a:spAutoFit/>
          </a:bodyPr>
          <a:lstStyle/>
          <a:p>
            <a:r>
              <a:rPr lang="en-US" sz="2000">
                <a:solidFill>
                  <a:srgbClr val="C00000"/>
                </a:solidFill>
                <a:latin typeface="+mj-lt"/>
              </a:rPr>
              <a:t>34%</a:t>
            </a:r>
            <a:endParaRPr lang="en-US" sz="2000">
              <a:solidFill>
                <a:srgbClr val="C00000"/>
              </a:solidFill>
              <a:latin typeface="+mj-lt"/>
            </a:endParaRPr>
          </a:p>
        </p:txBody>
      </p:sp>
      <p:sp>
        <p:nvSpPr>
          <p:cNvPr id="10" name="Rectangle 9"/>
          <p:cNvSpPr/>
          <p:nvPr/>
        </p:nvSpPr>
        <p:spPr>
          <a:xfrm>
            <a:off x="4338729" y="3581400"/>
            <a:ext cx="627095" cy="400110"/>
          </a:xfrm>
          <a:prstGeom prst="rect">
            <a:avLst/>
          </a:prstGeom>
        </p:spPr>
        <p:txBody>
          <a:bodyPr wrap="none">
            <a:spAutoFit/>
          </a:bodyPr>
          <a:lstStyle/>
          <a:p>
            <a:pPr algn="ctr"/>
            <a:r>
              <a:rPr lang="en-US" sz="2000">
                <a:latin typeface="+mj-lt"/>
              </a:rPr>
              <a:t>34%</a:t>
            </a:r>
            <a:endParaRPr lang="en-US" sz="2000">
              <a:latin typeface="+mj-lt"/>
            </a:endParaRPr>
          </a:p>
        </p:txBody>
      </p:sp>
      <p:sp>
        <p:nvSpPr>
          <p:cNvPr id="11" name="Rectangle 10"/>
          <p:cNvSpPr/>
          <p:nvPr/>
        </p:nvSpPr>
        <p:spPr>
          <a:xfrm>
            <a:off x="5707123" y="3562290"/>
            <a:ext cx="627095" cy="400110"/>
          </a:xfrm>
          <a:prstGeom prst="rect">
            <a:avLst/>
          </a:prstGeom>
        </p:spPr>
        <p:txBody>
          <a:bodyPr wrap="none">
            <a:spAutoFit/>
          </a:bodyPr>
          <a:lstStyle/>
          <a:p>
            <a:pPr algn="ctr"/>
            <a:r>
              <a:rPr lang="en-US" sz="2000">
                <a:latin typeface="+mj-lt"/>
              </a:rPr>
              <a:t>50%</a:t>
            </a:r>
            <a:endParaRPr lang="en-US" sz="2000">
              <a:latin typeface="+mj-lt"/>
            </a:endParaRPr>
          </a:p>
        </p:txBody>
      </p:sp>
      <p:sp>
        <p:nvSpPr>
          <p:cNvPr id="12" name="Rectangle 11"/>
          <p:cNvSpPr/>
          <p:nvPr/>
        </p:nvSpPr>
        <p:spPr>
          <a:xfrm>
            <a:off x="5100729" y="3581400"/>
            <a:ext cx="627095" cy="400110"/>
          </a:xfrm>
          <a:prstGeom prst="rect">
            <a:avLst/>
          </a:prstGeom>
        </p:spPr>
        <p:txBody>
          <a:bodyPr wrap="none">
            <a:spAutoFit/>
          </a:bodyPr>
          <a:lstStyle/>
          <a:p>
            <a:pPr algn="ctr"/>
            <a:r>
              <a:rPr lang="en-US" sz="2000">
                <a:latin typeface="+mj-lt"/>
              </a:rPr>
              <a:t>34%</a:t>
            </a:r>
            <a:endParaRPr lang="en-US" sz="2000">
              <a:latin typeface="+mj-lt"/>
            </a:endParaRPr>
          </a:p>
        </p:txBody>
      </p:sp>
      <p:sp>
        <p:nvSpPr>
          <p:cNvPr id="13" name="Rectangle 12"/>
          <p:cNvSpPr/>
          <p:nvPr/>
        </p:nvSpPr>
        <p:spPr>
          <a:xfrm>
            <a:off x="6400800" y="3562290"/>
            <a:ext cx="497251" cy="400110"/>
          </a:xfrm>
          <a:prstGeom prst="rect">
            <a:avLst/>
          </a:prstGeom>
        </p:spPr>
        <p:txBody>
          <a:bodyPr wrap="none">
            <a:spAutoFit/>
          </a:bodyPr>
          <a:lstStyle/>
          <a:p>
            <a:pPr algn="ctr"/>
            <a:r>
              <a:rPr lang="en-US" sz="2000">
                <a:latin typeface="+mj-lt"/>
              </a:rPr>
              <a:t>0%</a:t>
            </a:r>
            <a:endParaRPr lang="en-US" sz="2000">
              <a:latin typeface="+mj-lt"/>
            </a:endParaRPr>
          </a:p>
        </p:txBody>
      </p:sp>
      <p:sp>
        <p:nvSpPr>
          <p:cNvPr id="14" name="Rectangle 13"/>
          <p:cNvSpPr/>
          <p:nvPr/>
        </p:nvSpPr>
        <p:spPr>
          <a:xfrm>
            <a:off x="6947803" y="3562290"/>
            <a:ext cx="627095" cy="400110"/>
          </a:xfrm>
          <a:prstGeom prst="rect">
            <a:avLst/>
          </a:prstGeom>
        </p:spPr>
        <p:txBody>
          <a:bodyPr wrap="none">
            <a:spAutoFit/>
          </a:bodyPr>
          <a:lstStyle/>
          <a:p>
            <a:pPr algn="ctr"/>
            <a:r>
              <a:rPr lang="en-US" sz="2000">
                <a:latin typeface="+mj-lt"/>
              </a:rPr>
              <a:t>10%</a:t>
            </a:r>
            <a:endParaRPr lang="en-US" sz="2000">
              <a:latin typeface="+mj-lt"/>
            </a:endParaRPr>
          </a:p>
        </p:txBody>
      </p:sp>
      <p:sp>
        <p:nvSpPr>
          <p:cNvPr id="15" name="Rectangle 14"/>
          <p:cNvSpPr/>
          <p:nvPr/>
        </p:nvSpPr>
        <p:spPr>
          <a:xfrm>
            <a:off x="7579949" y="3562290"/>
            <a:ext cx="497251" cy="400110"/>
          </a:xfrm>
          <a:prstGeom prst="rect">
            <a:avLst/>
          </a:prstGeom>
        </p:spPr>
        <p:txBody>
          <a:bodyPr wrap="none">
            <a:spAutoFit/>
          </a:bodyPr>
          <a:lstStyle/>
          <a:p>
            <a:pPr algn="ctr"/>
            <a:r>
              <a:rPr lang="en-US" sz="2000">
                <a:latin typeface="+mj-lt"/>
              </a:rPr>
              <a:t>0%</a:t>
            </a:r>
            <a:endParaRPr lang="en-US" sz="2000">
              <a:latin typeface="+mj-lt"/>
            </a:endParaRPr>
          </a:p>
        </p:txBody>
      </p:sp>
      <p:sp>
        <p:nvSpPr>
          <p:cNvPr id="3" name="Rectangle 2"/>
          <p:cNvSpPr/>
          <p:nvPr/>
        </p:nvSpPr>
        <p:spPr>
          <a:xfrm>
            <a:off x="762000" y="3562290"/>
            <a:ext cx="1150828" cy="400110"/>
          </a:xfrm>
          <a:prstGeom prst="rect">
            <a:avLst/>
          </a:prstGeom>
        </p:spPr>
        <p:txBody>
          <a:bodyPr wrap="none">
            <a:spAutoFit/>
          </a:bodyPr>
          <a:lstStyle/>
          <a:p>
            <a:r>
              <a:rPr lang="en-US" sz="2000" b="1">
                <a:latin typeface="+mj-lt"/>
              </a:rPr>
              <a:t>discount </a:t>
            </a:r>
            <a:endParaRPr lang="en-US" sz="2000" b="1">
              <a:latin typeface="+mj-lt"/>
            </a:endParaRPr>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733800"/>
            <a:ext cx="7623048" cy="1828800"/>
          </a:xfrm>
          <a:ln>
            <a:solidFill>
              <a:schemeClr val="tx1"/>
            </a:solidFill>
          </a:ln>
        </p:spPr>
        <p:txBody>
          <a:bodyPr>
            <a:normAutofit/>
          </a:bodyPr>
          <a:lstStyle/>
          <a:p>
            <a:pPr algn="ctr"/>
            <a:r>
              <a:rPr lang="en-US" sz="5400"/>
              <a:t>Dynamic </a:t>
            </a:r>
            <a:r>
              <a:rPr lang="en-US" sz="5400">
                <a:effectLst>
                  <a:outerShdw blurRad="38100" dist="38100" dir="2700000" algn="tl">
                    <a:srgbClr val="000000">
                      <a:alpha val="43137"/>
                    </a:srgbClr>
                  </a:outerShdw>
                </a:effectLst>
              </a:rPr>
              <a:t>techniques (cont.)</a:t>
            </a:r>
            <a:endParaRPr lang="en-US" sz="5400">
              <a:effectLst>
                <a:outerShdw blurRad="38100" dist="38100" dir="2700000" algn="tl">
                  <a:srgbClr val="000000">
                    <a:alpha val="43137"/>
                  </a:srgbClr>
                </a:outerShdw>
              </a:effectLst>
            </a:endParaRPr>
          </a:p>
        </p:txBody>
      </p:sp>
      <p:sp>
        <p:nvSpPr>
          <p:cNvPr id="5" name="Line 4"/>
          <p:cNvSpPr>
            <a:spLocks noChangeShapeType="1"/>
          </p:cNvSpPr>
          <p:nvPr/>
        </p:nvSpPr>
        <p:spPr bwMode="auto">
          <a:xfrm flipV="1">
            <a:off x="762000" y="2425700"/>
            <a:ext cx="15367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6" name="Line 5"/>
          <p:cNvSpPr>
            <a:spLocks noChangeShapeType="1"/>
          </p:cNvSpPr>
          <p:nvPr/>
        </p:nvSpPr>
        <p:spPr bwMode="auto">
          <a:xfrm>
            <a:off x="3810000" y="2425700"/>
            <a:ext cx="45466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15" name="Rectangle 15"/>
          <p:cNvSpPr>
            <a:spLocks noChangeArrowheads="1"/>
          </p:cNvSpPr>
          <p:nvPr/>
        </p:nvSpPr>
        <p:spPr bwMode="auto">
          <a:xfrm>
            <a:off x="762000" y="1066800"/>
            <a:ext cx="15367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a:t>
            </a:r>
            <a:endParaRPr lang="en-GB" sz="1600" b="1">
              <a:solidFill>
                <a:srgbClr val="000C0B"/>
              </a:solidFill>
            </a:endParaRPr>
          </a:p>
          <a:p>
            <a:pPr algn="ctr"/>
            <a:r>
              <a:rPr lang="en-GB" sz="1600" b="1">
                <a:solidFill>
                  <a:srgbClr val="000C0B"/>
                </a:solidFill>
              </a:rPr>
              <a:t>Overview</a:t>
            </a:r>
            <a:endParaRPr lang="en-GB" sz="1600" b="1">
              <a:solidFill>
                <a:srgbClr val="000C0B"/>
              </a:solidFill>
            </a:endParaRPr>
          </a:p>
        </p:txBody>
      </p:sp>
      <p:sp>
        <p:nvSpPr>
          <p:cNvPr id="16" name="Rectangle 16"/>
          <p:cNvSpPr>
            <a:spLocks noChangeArrowheads="1"/>
          </p:cNvSpPr>
          <p:nvPr/>
        </p:nvSpPr>
        <p:spPr bwMode="auto">
          <a:xfrm>
            <a:off x="22987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endParaRPr lang="en-GB" sz="1600" b="1">
              <a:solidFill>
                <a:srgbClr val="000C0B"/>
              </a:solidFill>
            </a:endParaRPr>
          </a:p>
          <a:p>
            <a:pPr algn="ctr"/>
            <a:r>
              <a:rPr lang="en-GB" sz="1600" b="1">
                <a:solidFill>
                  <a:srgbClr val="000C0B"/>
                </a:solidFill>
              </a:rPr>
              <a:t>components</a:t>
            </a:r>
            <a:endParaRPr lang="en-GB" sz="1600" b="1">
              <a:solidFill>
                <a:srgbClr val="000C0B"/>
              </a:solidFill>
            </a:endParaRPr>
          </a:p>
        </p:txBody>
      </p:sp>
      <p:sp>
        <p:nvSpPr>
          <p:cNvPr id="17" name="Rectangle 17"/>
          <p:cNvSpPr>
            <a:spLocks noChangeArrowheads="1"/>
          </p:cNvSpPr>
          <p:nvPr/>
        </p:nvSpPr>
        <p:spPr bwMode="auto">
          <a:xfrm>
            <a:off x="762000" y="1752600"/>
            <a:ext cx="15367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endParaRPr lang="en-GB" sz="1600" b="1">
              <a:solidFill>
                <a:srgbClr val="000C0B"/>
              </a:solidFill>
            </a:endParaRPr>
          </a:p>
          <a:p>
            <a:pPr algn="ctr"/>
            <a:r>
              <a:rPr lang="en-US" sz="1600" b="1">
                <a:solidFill>
                  <a:srgbClr val="000C0B"/>
                </a:solidFill>
              </a:rPr>
              <a:t>Static tesing</a:t>
            </a:r>
            <a:endParaRPr lang="en-GB" sz="1600" b="1">
              <a:solidFill>
                <a:srgbClr val="000C0B"/>
              </a:solidFill>
            </a:endParaRPr>
          </a:p>
        </p:txBody>
      </p:sp>
      <p:sp>
        <p:nvSpPr>
          <p:cNvPr id="18" name="Rectangle 18"/>
          <p:cNvSpPr>
            <a:spLocks noChangeArrowheads="1"/>
          </p:cNvSpPr>
          <p:nvPr/>
        </p:nvSpPr>
        <p:spPr bwMode="auto">
          <a:xfrm>
            <a:off x="38100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9" name="Rectangle 19"/>
          <p:cNvSpPr>
            <a:spLocks noChangeArrowheads="1"/>
          </p:cNvSpPr>
          <p:nvPr/>
        </p:nvSpPr>
        <p:spPr bwMode="auto">
          <a:xfrm>
            <a:off x="2298700" y="1752600"/>
            <a:ext cx="1511300" cy="673100"/>
          </a:xfrm>
          <a:prstGeom prst="rect">
            <a:avLst/>
          </a:prstGeom>
          <a:solidFill>
            <a:schemeClr val="tx2"/>
          </a:solidFill>
          <a:ln w="12700">
            <a:solidFill>
              <a:srgbClr val="000000"/>
            </a:solidFill>
            <a:miter lim="800000"/>
          </a:ln>
          <a:effec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20" name="Rectangle 20"/>
          <p:cNvSpPr>
            <a:spLocks noChangeArrowheads="1"/>
          </p:cNvSpPr>
          <p:nvPr/>
        </p:nvSpPr>
        <p:spPr bwMode="auto">
          <a:xfrm>
            <a:off x="38100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21" name="Rectangle 15"/>
          <p:cNvSpPr>
            <a:spLocks noChangeArrowheads="1"/>
          </p:cNvSpPr>
          <p:nvPr/>
        </p:nvSpPr>
        <p:spPr bwMode="auto">
          <a:xfrm>
            <a:off x="53340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22" name="Rectangle 17"/>
          <p:cNvSpPr>
            <a:spLocks noChangeArrowheads="1"/>
          </p:cNvSpPr>
          <p:nvPr/>
        </p:nvSpPr>
        <p:spPr bwMode="auto">
          <a:xfrm>
            <a:off x="53340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a:t>
            </a:r>
            <a:endParaRPr lang="en-GB" sz="1600" b="1">
              <a:solidFill>
                <a:srgbClr val="000C0B"/>
              </a:solidFill>
            </a:endParaRPr>
          </a:p>
          <a:p>
            <a:pPr algn="ctr"/>
            <a:r>
              <a:rPr lang="en-GB" sz="1600" b="1">
                <a:solidFill>
                  <a:srgbClr val="000C0B"/>
                </a:solidFill>
              </a:rPr>
              <a:t>Tools</a:t>
            </a:r>
            <a:endParaRPr lang="en-GB" sz="1600" b="1">
              <a:solidFill>
                <a:srgbClr val="000C0B"/>
              </a:solidFill>
            </a:endParaRPr>
          </a:p>
        </p:txBody>
      </p:sp>
      <p:sp>
        <p:nvSpPr>
          <p:cNvPr id="23" name="Rectangle 16"/>
          <p:cNvSpPr>
            <a:spLocks noChangeArrowheads="1"/>
          </p:cNvSpPr>
          <p:nvPr/>
        </p:nvSpPr>
        <p:spPr bwMode="auto">
          <a:xfrm>
            <a:off x="68453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5 </a:t>
            </a:r>
            <a:r>
              <a:rPr lang="en-US" sz="1500" b="1">
                <a:solidFill>
                  <a:srgbClr val="000C0B"/>
                </a:solidFill>
              </a:rPr>
              <a:t>Standards and Organizing</a:t>
            </a:r>
            <a:endParaRPr lang="en-GB" sz="1500" b="1">
              <a:solidFill>
                <a:srgbClr val="000C0B"/>
              </a:solidFill>
            </a:endParaRPr>
          </a:p>
        </p:txBody>
      </p:sp>
      <p:sp>
        <p:nvSpPr>
          <p:cNvPr id="24" name="Rectangle 19"/>
          <p:cNvSpPr>
            <a:spLocks noChangeArrowheads="1"/>
          </p:cNvSpPr>
          <p:nvPr/>
        </p:nvSpPr>
        <p:spPr bwMode="auto">
          <a:xfrm>
            <a:off x="68453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914400" y="35052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0352"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a:p>
        </p:txBody>
      </p:sp>
      <p:sp>
        <p:nvSpPr>
          <p:cNvPr id="3" name="Content Placeholder 2"/>
          <p:cNvSpPr>
            <a:spLocks noGrp="1"/>
          </p:cNvSpPr>
          <p:nvPr>
            <p:ph idx="1"/>
          </p:nvPr>
        </p:nvSpPr>
        <p:spPr/>
        <p:txBody>
          <a:bodyPr/>
          <a:lstStyle/>
          <a:p>
            <a:r>
              <a:rPr lang="en-US"/>
              <a:t>Dorothy Grahamet, </a:t>
            </a:r>
            <a:r>
              <a:rPr lang="nl-NL"/>
              <a:t>Erik van Veenendaal, Isabel Evans, Rex Black. </a:t>
            </a:r>
            <a:r>
              <a:rPr lang="en-US" i="1"/>
              <a:t>Foundations of software testing: ISTQB Certification</a:t>
            </a:r>
            <a:endParaRPr lang="en-US" i="1"/>
          </a:p>
          <a:p>
            <a:endParaRPr lang="en-US"/>
          </a:p>
          <a:p>
            <a:r>
              <a:rPr lang="en-US"/>
              <a:t>Lee Copeland (2004). </a:t>
            </a:r>
            <a:r>
              <a:rPr lang="en-US" i="1"/>
              <a:t>A Practitioner's Guide to Software Test Design</a:t>
            </a:r>
            <a:r>
              <a:rPr lang="en-US"/>
              <a:t>. Artech House. ISBN:158053791x</a:t>
            </a:r>
            <a:endParaRPr lang="en-US"/>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44958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0352"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White-box techniques</a:t>
            </a:r>
            <a:endParaRPr lang="en-US"/>
          </a:p>
        </p:txBody>
      </p:sp>
      <p:sp>
        <p:nvSpPr>
          <p:cNvPr id="3" name="Content Placeholder 2"/>
          <p:cNvSpPr>
            <a:spLocks noGrp="1"/>
          </p:cNvSpPr>
          <p:nvPr>
            <p:ph idx="1"/>
          </p:nvPr>
        </p:nvSpPr>
        <p:spPr/>
        <p:txBody>
          <a:bodyPr/>
          <a:lstStyle/>
          <a:p>
            <a:r>
              <a:rPr lang="en-US"/>
              <a:t>Structure-based approach  </a:t>
            </a:r>
            <a:endParaRPr lang="en-US"/>
          </a:p>
          <a:p>
            <a:pPr lvl="1"/>
            <a:r>
              <a:rPr lang="en-US"/>
              <a:t>based on the internal structure of a component or system</a:t>
            </a:r>
            <a:endParaRPr lang="en-US"/>
          </a:p>
          <a:p>
            <a:pPr lvl="1"/>
            <a:r>
              <a:rPr lang="en-US"/>
              <a:t>also called glass-box techniques</a:t>
            </a:r>
            <a:endParaRPr lang="en-US"/>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24650" y="3200400"/>
            <a:ext cx="21907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200400"/>
            <a:ext cx="6172200" cy="2569934"/>
          </a:xfrm>
          <a:prstGeom prst="rect">
            <a:avLst/>
          </a:prstGeom>
        </p:spPr>
        <p:txBody>
          <a:bodyPr wrap="square">
            <a:spAutoFit/>
          </a:bodyPr>
          <a:lstStyle/>
          <a:p>
            <a:pPr marL="274320" lvl="0" indent="-274320">
              <a:spcBef>
                <a:spcPts val="600"/>
              </a:spcBef>
              <a:buClr>
                <a:srgbClr val="0BD0D9"/>
              </a:buClr>
              <a:buSzPct val="95000"/>
              <a:buFont typeface="Wingdings 2" panose="05020102010507070707"/>
              <a:buChar char=""/>
            </a:pPr>
            <a:r>
              <a:rPr lang="en-US" sz="2600">
                <a:solidFill>
                  <a:prstClr val="black"/>
                </a:solidFill>
                <a:latin typeface="Calibri" panose="020F0502020204030204"/>
              </a:rPr>
              <a:t>What we may be interested in structures? </a:t>
            </a:r>
            <a:endParaRPr lang="en-US" sz="2600">
              <a:solidFill>
                <a:prstClr val="black"/>
              </a:solidFill>
              <a:latin typeface="Calibri" panose="020F0502020204030204"/>
            </a:endParaRPr>
          </a:p>
          <a:p>
            <a:pPr marL="640080" lvl="1" indent="-247015">
              <a:spcBef>
                <a:spcPts val="600"/>
              </a:spcBef>
              <a:buClr>
                <a:srgbClr val="0F6FC6"/>
              </a:buClr>
              <a:buSzPct val="85000"/>
              <a:buFont typeface="Wingdings 2" panose="05020102010507070707"/>
              <a:buChar char=""/>
            </a:pPr>
            <a:r>
              <a:rPr lang="en-US" sz="2400">
                <a:solidFill>
                  <a:prstClr val="black"/>
                </a:solidFill>
                <a:latin typeface="Calibri" panose="020F0502020204030204"/>
              </a:rPr>
              <a:t>component level: program structures </a:t>
            </a:r>
            <a:endParaRPr lang="en-US" sz="2400">
              <a:solidFill>
                <a:prstClr val="black"/>
              </a:solidFill>
              <a:latin typeface="Calibri" panose="020F0502020204030204"/>
            </a:endParaRPr>
          </a:p>
          <a:p>
            <a:pPr marL="640080" lvl="1" indent="-247015">
              <a:spcBef>
                <a:spcPts val="600"/>
              </a:spcBef>
              <a:buClr>
                <a:srgbClr val="0F6FC6"/>
              </a:buClr>
              <a:buSzPct val="85000"/>
              <a:buFont typeface="Wingdings 2" panose="05020102010507070707"/>
              <a:buChar char=""/>
            </a:pPr>
            <a:r>
              <a:rPr lang="en-US" sz="2400">
                <a:solidFill>
                  <a:prstClr val="black"/>
                </a:solidFill>
                <a:latin typeface="Calibri" panose="020F0502020204030204"/>
              </a:rPr>
              <a:t>integration level: the way components interact with others </a:t>
            </a:r>
            <a:endParaRPr lang="en-US" sz="2400">
              <a:solidFill>
                <a:prstClr val="black"/>
              </a:solidFill>
              <a:latin typeface="Calibri" panose="020F0502020204030204"/>
            </a:endParaRPr>
          </a:p>
          <a:p>
            <a:pPr marL="640080" lvl="1" indent="-247015">
              <a:spcBef>
                <a:spcPts val="600"/>
              </a:spcBef>
              <a:buClr>
                <a:srgbClr val="0F6FC6"/>
              </a:buClr>
              <a:buSzPct val="85000"/>
              <a:buFont typeface="Wingdings 2" panose="05020102010507070707"/>
              <a:buChar char=""/>
            </a:pPr>
            <a:r>
              <a:rPr lang="en-US" sz="2400">
                <a:solidFill>
                  <a:prstClr val="black"/>
                </a:solidFill>
                <a:latin typeface="Calibri" panose="020F0502020204030204"/>
              </a:rPr>
              <a:t>system level: how user will interact with the system</a:t>
            </a:r>
            <a:endParaRPr lang="en-US" sz="2400">
              <a:solidFill>
                <a:prstClr val="black"/>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White-box techniques</a:t>
            </a:r>
            <a:endParaRPr lang="en-US"/>
          </a:p>
        </p:txBody>
      </p:sp>
      <p:sp>
        <p:nvSpPr>
          <p:cNvPr id="3" name="Content Placeholder 2"/>
          <p:cNvSpPr>
            <a:spLocks noGrp="1"/>
          </p:cNvSpPr>
          <p:nvPr>
            <p:ph idx="1"/>
          </p:nvPr>
        </p:nvSpPr>
        <p:spPr/>
        <p:txBody>
          <a:bodyPr/>
          <a:lstStyle/>
          <a:p>
            <a:r>
              <a:rPr lang="en-US"/>
              <a:t>Some techniques</a:t>
            </a:r>
            <a:endParaRPr lang="en-US"/>
          </a:p>
          <a:p>
            <a:pPr lvl="1"/>
            <a:r>
              <a:rPr lang="en-US"/>
              <a:t>control flow testing</a:t>
            </a:r>
            <a:endParaRPr lang="en-US"/>
          </a:p>
          <a:p>
            <a:pPr lvl="2"/>
            <a:r>
              <a:rPr lang="en-US"/>
              <a:t>statement testing </a:t>
            </a:r>
            <a:endParaRPr lang="en-US"/>
          </a:p>
          <a:p>
            <a:pPr lvl="2"/>
            <a:r>
              <a:rPr lang="en-US"/>
              <a:t>decision testing</a:t>
            </a:r>
            <a:endParaRPr lang="en-US"/>
          </a:p>
          <a:p>
            <a:pPr lvl="2"/>
            <a:r>
              <a:rPr lang="en-US"/>
              <a:t>condition testing</a:t>
            </a:r>
            <a:endParaRPr lang="en-US"/>
          </a:p>
          <a:p>
            <a:pPr lvl="2"/>
            <a:r>
              <a:rPr lang="en-US"/>
              <a:t>decision/condition testing</a:t>
            </a:r>
            <a:endParaRPr lang="en-US"/>
          </a:p>
          <a:p>
            <a:pPr lvl="2"/>
            <a:r>
              <a:rPr lang="en-US"/>
              <a:t>multiple condition </a:t>
            </a:r>
            <a:r>
              <a:rPr lang="en-GB"/>
              <a:t>testing</a:t>
            </a:r>
            <a:endParaRPr lang="en-US"/>
          </a:p>
          <a:p>
            <a:pPr lvl="2"/>
            <a:r>
              <a:rPr lang="en-GB"/>
              <a:t>path testing</a:t>
            </a:r>
            <a:endParaRPr lang="en-GB"/>
          </a:p>
          <a:p>
            <a:pPr lvl="1"/>
            <a:r>
              <a:rPr lang="en-US"/>
              <a:t>data flow testing</a:t>
            </a:r>
            <a:endParaRPr lang="en-GB"/>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Control-flow graph</a:t>
            </a:r>
            <a:endParaRPr lang="en-US"/>
          </a:p>
        </p:txBody>
      </p:sp>
      <p:sp>
        <p:nvSpPr>
          <p:cNvPr id="3" name="Content Placeholder 2"/>
          <p:cNvSpPr>
            <a:spLocks noGrp="1"/>
          </p:cNvSpPr>
          <p:nvPr>
            <p:ph idx="1"/>
          </p:nvPr>
        </p:nvSpPr>
        <p:spPr/>
        <p:txBody>
          <a:bodyPr/>
          <a:lstStyle/>
          <a:p>
            <a:r>
              <a:rPr lang="en-US"/>
              <a:t>Flow graphs for control structures</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6" name="Picture 5"/>
          <p:cNvPicPr>
            <a:picLocks noChangeAspect="1"/>
          </p:cNvPicPr>
          <p:nvPr/>
        </p:nvPicPr>
        <p:blipFill>
          <a:blip r:embed="rId1"/>
          <a:stretch>
            <a:fillRect/>
          </a:stretch>
        </p:blipFill>
        <p:spPr>
          <a:xfrm>
            <a:off x="163575" y="2257568"/>
            <a:ext cx="8980425" cy="3340718"/>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Control-flow graph - Example</a:t>
            </a:r>
            <a:endParaRPr lang="en-US"/>
          </a:p>
        </p:txBody>
      </p:sp>
      <p:sp>
        <p:nvSpPr>
          <p:cNvPr id="13" name="Content Placeholder 5"/>
          <p:cNvSpPr>
            <a:spLocks noGrp="1"/>
          </p:cNvSpPr>
          <p:nvPr>
            <p:ph idx="1"/>
          </p:nvPr>
        </p:nvSpPr>
        <p:spPr>
          <a:xfrm>
            <a:off x="420832" y="3276600"/>
            <a:ext cx="4648200" cy="1447800"/>
          </a:xfrm>
        </p:spPr>
        <p:txBody>
          <a:bodyPr>
            <a:normAutofit fontScale="92500"/>
          </a:bodyPr>
          <a:lstStyle/>
          <a:p>
            <a:r>
              <a:rPr lang="en-US"/>
              <a:t>Two test cases: </a:t>
            </a:r>
            <a:endParaRPr lang="en-US"/>
          </a:p>
          <a:p>
            <a:pPr lvl="1"/>
            <a:r>
              <a:rPr lang="en-US"/>
              <a:t>one between £1,000 and £10,000</a:t>
            </a:r>
            <a:endParaRPr lang="en-US"/>
          </a:p>
          <a:p>
            <a:pPr lvl="1"/>
            <a:r>
              <a:rPr lang="en-US"/>
              <a:t>one  higher than £10,000</a:t>
            </a:r>
            <a:endParaRPr lang="en-US"/>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8136" y="1600200"/>
            <a:ext cx="397675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517813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Statement testing (Level 1)</a:t>
            </a:r>
            <a:endParaRPr lang="en-US"/>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a:xfrm>
                <a:off x="457200" y="1295400"/>
                <a:ext cx="7711007" cy="5257800"/>
              </a:xfrm>
            </p:spPr>
            <p:txBody>
              <a:bodyPr>
                <a:normAutofit/>
              </a:bodyPr>
              <a:lstStyle/>
              <a:p>
                <a:r>
                  <a:rPr lang="en-US" i="1"/>
                  <a:t>A test design technique in which test cases are designed to execute statements </a:t>
                </a:r>
                <a:r>
                  <a:rPr lang="en-US"/>
                  <a:t>[ISTQB Glossary]</a:t>
                </a:r>
              </a:p>
              <a:p>
                <a:r>
                  <a:rPr lang="en-US"/>
                  <a:t>Statement coverage</a:t>
                </a:r>
              </a:p>
              <a:p>
                <a:pPr lvl="1"/>
                <a:r>
                  <a:rPr lang="en-US"/>
                  <a:t>the percentage of executable statements exercised by a test suite</a:t>
                </a:r>
              </a:p>
              <a:p>
                <a:pPr lvl="2"/>
                <a:r>
                  <a:rPr lang="en-US"/>
                  <a:t>= </a:t>
                </a:r>
                <a14:m>
                  <m:oMath xmlns:m="http://schemas.openxmlformats.org/officeDocument/2006/math">
                    <m:f>
                      <m:fPr>
                        <m:ctrlPr>
                          <a:rPr lang="en-US" i="1" smtClean="0">
                            <a:latin typeface="Cambria Math" panose="02040503050406030204" pitchFamily="18" charset="0"/>
                          </a:rPr>
                        </m:ctrlPr>
                      </m:fPr>
                      <m:num>
                        <m:r>
                          <a:rPr lang="en-US">
                            <a:latin typeface="Cambria Math"/>
                          </a:rPr>
                          <m:t>𝑁𝑢𝑚𝑏𝑒𝑟</m:t>
                        </m:r>
                        <m:r>
                          <a:rPr lang="en-US">
                            <a:latin typeface="Cambria Math"/>
                          </a:rPr>
                          <m:t> </m:t>
                        </m:r>
                        <m:r>
                          <a:rPr lang="en-US">
                            <a:latin typeface="Cambria Math"/>
                          </a:rPr>
                          <m:t>𝑜𝑓</m:t>
                        </m:r>
                        <m:r>
                          <a:rPr lang="en-US">
                            <a:latin typeface="Cambria Math"/>
                          </a:rPr>
                          <m:t> </m:t>
                        </m:r>
                        <m:r>
                          <a:rPr lang="en-US">
                            <a:latin typeface="Cambria Math"/>
                          </a:rPr>
                          <m:t>𝑠𝑡𝑎𝑡𝑒𝑚𝑒𝑛𝑡𝑠</m:t>
                        </m:r>
                        <m:r>
                          <a:rPr lang="en-US">
                            <a:latin typeface="Cambria Math"/>
                          </a:rPr>
                          <m:t> </m:t>
                        </m:r>
                        <m:r>
                          <a:rPr lang="en-US">
                            <a:latin typeface="Cambria Math"/>
                          </a:rPr>
                          <m:t>𝑒𝑥𝑒𝑟𝑐𝑖𝑠𝑒𝑑</m:t>
                        </m:r>
                      </m:num>
                      <m:den>
                        <m:r>
                          <a:rPr lang="en-US">
                            <a:latin typeface="Cambria Math"/>
                          </a:rPr>
                          <m:t>𝑇𝑜𝑡𝑎𝑙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𝑠𝑡𝑎𝑡𝑒𝑚𝑒𝑛𝑡𝑠</m:t>
                        </m:r>
                      </m:den>
                    </m:f>
                    <m:r>
                      <a:rPr lang="en-US" smtClean="0">
                        <a:latin typeface="Cambria Math"/>
                      </a:rPr>
                      <m:t>𝑥</m:t>
                    </m:r>
                    <m:r>
                      <a:rPr lang="en-US" smtClean="0">
                        <a:latin typeface="Cambria Math"/>
                      </a:rPr>
                      <m:t>100%</m:t>
                    </m:r>
                  </m:oMath>
                </a14:m>
                <a:endParaRPr lang="en-US"/>
              </a:p>
              <a:p>
                <a:pPr lvl="1"/>
                <a:r>
                  <a:rPr lang="en-US"/>
                  <a:t>black-box testing: only 60% to 75% statement coverage</a:t>
                </a:r>
              </a:p>
              <a:p>
                <a:pPr lvl="1"/>
                <a:r>
                  <a:rPr lang="en-US"/>
                  <a:t>typical ad hoc testing achieves 30%</a:t>
                </a:r>
              </a:p>
              <a:p>
                <a:pPr lvl="0"/>
                <a:r>
                  <a:rPr lang="en-US"/>
                  <a:t>How to get 100% statement coverage? </a:t>
                </a:r>
              </a:p>
              <a:p>
                <a:pPr lvl="1"/>
                <a:r>
                  <a:rPr lang="en-US"/>
                  <a:t>Find out the shortest number of paths which all the nodes will be covered</a:t>
                </a:r>
              </a:p>
            </p:txBody>
          </p:sp>
        </mc:Choice>
        <mc:Fallback>
          <p:sp>
            <p:nvSpPr>
              <p:cNvPr id="8" name="Content Placeholder 7"/>
              <p:cNvSpPr>
                <a:spLocks noGrp="1" noRot="1" noChangeAspect="1" noMove="1" noResize="1" noEditPoints="1" noAdjustHandles="1" noChangeArrowheads="1" noChangeShapeType="1" noTextEdit="1"/>
              </p:cNvSpPr>
              <p:nvPr>
                <p:ph idx="1"/>
              </p:nvPr>
            </p:nvSpPr>
            <p:spPr>
              <a:xfrm>
                <a:off x="457200" y="1295400"/>
                <a:ext cx="7711007" cy="5257800"/>
              </a:xfrm>
              <a:blipFill rotWithShape="1">
                <a:blip r:embed="rId1"/>
                <a:stretch>
                  <a:fillRect l="-949" t="-928" r="-1660"/>
                </a:stretch>
              </a:blipFill>
            </p:spPr>
            <p:txBody>
              <a:bodyPr/>
              <a:lstStyle/>
              <a:p>
                <a:r>
                  <a:rPr lang="en-US">
                    <a:noFill/>
                  </a:rPr>
                  <a:t> </a:t>
                </a:r>
                <a:endParaRPr lang="en-US">
                  <a:noFill/>
                </a:endParaRPr>
              </a:p>
            </p:txBody>
          </p:sp>
        </mc:Fallback>
      </mc:AlternateContent>
      <p:sp>
        <p:nvSpPr>
          <p:cNvPr id="20" name="Slide Number Placeholder 19"/>
          <p:cNvSpPr>
            <a:spLocks noGrp="1"/>
          </p:cNvSpPr>
          <p:nvPr>
            <p:ph type="sldNum" sz="quarter" idx="12"/>
          </p:nvPr>
        </p:nvSpPr>
        <p:spPr/>
        <p:txBody>
          <a:bodyPr/>
          <a:lstStyle/>
          <a:p>
            <a:r>
              <a:rPr lang="en-US"/>
              <a:t>Slide </a:t>
            </a:r>
            <a:fld id="{3900DC13-0C25-439E-AA75-E5DAAC4C3713}" type="slidenum">
              <a:rPr lang="en-US" smtClean="0"/>
            </a:fld>
            <a:endParaRPr lang="en-US"/>
          </a:p>
        </p:txBody>
      </p:sp>
      <p:grpSp>
        <p:nvGrpSpPr>
          <p:cNvPr id="4" name="Group 6"/>
          <p:cNvGrpSpPr/>
          <p:nvPr/>
        </p:nvGrpSpPr>
        <p:grpSpPr bwMode="auto">
          <a:xfrm>
            <a:off x="7924805" y="1905000"/>
            <a:ext cx="1142554" cy="3736975"/>
            <a:chOff x="4903" y="929"/>
            <a:chExt cx="713" cy="2244"/>
          </a:xfrm>
        </p:grpSpPr>
        <p:sp>
          <p:nvSpPr>
            <p:cNvPr id="6" name="Line 7"/>
            <p:cNvSpPr>
              <a:spLocks noChangeShapeType="1"/>
            </p:cNvSpPr>
            <p:nvPr/>
          </p:nvSpPr>
          <p:spPr bwMode="auto">
            <a:xfrm>
              <a:off x="5046" y="1724"/>
              <a:ext cx="56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8"/>
            <p:cNvSpPr>
              <a:spLocks noChangeShapeType="1"/>
            </p:cNvSpPr>
            <p:nvPr/>
          </p:nvSpPr>
          <p:spPr bwMode="auto">
            <a:xfrm>
              <a:off x="5150" y="1087"/>
              <a:ext cx="0" cy="193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9"/>
            <p:cNvSpPr>
              <a:spLocks noChangeArrowheads="1"/>
            </p:cNvSpPr>
            <p:nvPr/>
          </p:nvSpPr>
          <p:spPr bwMode="auto">
            <a:xfrm>
              <a:off x="4911" y="1480"/>
              <a:ext cx="479" cy="479"/>
            </a:xfrm>
            <a:prstGeom prst="diamond">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
            <p:cNvSpPr>
              <a:spLocks noChangeArrowheads="1"/>
            </p:cNvSpPr>
            <p:nvPr/>
          </p:nvSpPr>
          <p:spPr bwMode="auto">
            <a:xfrm>
              <a:off x="4903" y="929"/>
              <a:ext cx="495" cy="316"/>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1"/>
            <p:cNvSpPr>
              <a:spLocks noChangeArrowheads="1"/>
            </p:cNvSpPr>
            <p:nvPr/>
          </p:nvSpPr>
          <p:spPr bwMode="auto">
            <a:xfrm>
              <a:off x="4903" y="2177"/>
              <a:ext cx="495" cy="316"/>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2"/>
            <p:cNvSpPr>
              <a:spLocks noChangeArrowheads="1"/>
            </p:cNvSpPr>
            <p:nvPr/>
          </p:nvSpPr>
          <p:spPr bwMode="auto">
            <a:xfrm>
              <a:off x="4903" y="2857"/>
              <a:ext cx="495" cy="316"/>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
            <p:cNvSpPr>
              <a:spLocks noChangeShapeType="1"/>
            </p:cNvSpPr>
            <p:nvPr/>
          </p:nvSpPr>
          <p:spPr bwMode="auto">
            <a:xfrm>
              <a:off x="5616" y="1735"/>
              <a:ext cx="0" cy="95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
            <p:cNvSpPr>
              <a:spLocks noChangeShapeType="1"/>
            </p:cNvSpPr>
            <p:nvPr/>
          </p:nvSpPr>
          <p:spPr bwMode="auto">
            <a:xfrm>
              <a:off x="5262" y="2699"/>
              <a:ext cx="354"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AutoShape 16"/>
          <p:cNvSpPr>
            <a:spLocks noChangeArrowheads="1"/>
          </p:cNvSpPr>
          <p:nvPr/>
        </p:nvSpPr>
        <p:spPr bwMode="auto">
          <a:xfrm>
            <a:off x="7937500" y="2822575"/>
            <a:ext cx="768350" cy="796925"/>
          </a:xfrm>
          <a:prstGeom prst="diamond">
            <a:avLst/>
          </a:prstGeom>
          <a:solidFill>
            <a:srgbClr val="00CC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7"/>
          <p:cNvSpPr>
            <a:spLocks noChangeArrowheads="1"/>
          </p:cNvSpPr>
          <p:nvPr/>
        </p:nvSpPr>
        <p:spPr bwMode="auto">
          <a:xfrm>
            <a:off x="7924800" y="1905000"/>
            <a:ext cx="793750" cy="525463"/>
          </a:xfrm>
          <a:prstGeom prst="rect">
            <a:avLst/>
          </a:prstGeom>
          <a:solidFill>
            <a:srgbClr val="00CC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8"/>
          <p:cNvSpPr>
            <a:spLocks noChangeArrowheads="1"/>
          </p:cNvSpPr>
          <p:nvPr/>
        </p:nvSpPr>
        <p:spPr bwMode="auto">
          <a:xfrm>
            <a:off x="7924800" y="3983038"/>
            <a:ext cx="793750" cy="527050"/>
          </a:xfrm>
          <a:prstGeom prst="rect">
            <a:avLst/>
          </a:prstGeom>
          <a:solidFill>
            <a:srgbClr val="00CC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9"/>
          <p:cNvSpPr>
            <a:spLocks noChangeArrowheads="1"/>
          </p:cNvSpPr>
          <p:nvPr/>
        </p:nvSpPr>
        <p:spPr bwMode="auto">
          <a:xfrm>
            <a:off x="7924800" y="5114925"/>
            <a:ext cx="793750" cy="527050"/>
          </a:xfrm>
          <a:prstGeom prst="rect">
            <a:avLst/>
          </a:prstGeom>
          <a:solidFill>
            <a:srgbClr val="00CC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1"/>
          <p:cNvSpPr txBox="1">
            <a:spLocks noChangeArrowheads="1"/>
          </p:cNvSpPr>
          <p:nvPr/>
        </p:nvSpPr>
        <p:spPr bwMode="auto">
          <a:xfrm>
            <a:off x="8150225" y="2955925"/>
            <a:ext cx="3571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sz="2500">
                <a:solidFill>
                  <a:srgbClr val="000000"/>
                </a:solidFill>
              </a:rPr>
              <a:t>?</a:t>
            </a:r>
            <a:endParaRPr lang="en-GB" sz="2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ChangeArrowheads="1"/>
          </p:cNvSpPr>
          <p:nvPr/>
        </p:nvSpPr>
        <p:spPr bwMode="hidden">
          <a:xfrm>
            <a:off x="1625112" y="1985963"/>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0" name="Rectangle 4"/>
          <p:cNvSpPr>
            <a:spLocks noChangeArrowheads="1"/>
          </p:cNvSpPr>
          <p:nvPr/>
        </p:nvSpPr>
        <p:spPr bwMode="hidden">
          <a:xfrm>
            <a:off x="1625112" y="2405064"/>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1" name="Rectangle 5"/>
          <p:cNvSpPr>
            <a:spLocks noChangeArrowheads="1"/>
          </p:cNvSpPr>
          <p:nvPr/>
        </p:nvSpPr>
        <p:spPr bwMode="hidden">
          <a:xfrm>
            <a:off x="1625112" y="2863851"/>
            <a:ext cx="2129204" cy="454025"/>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2" name="Rectangle 6"/>
          <p:cNvSpPr>
            <a:spLocks noChangeArrowheads="1"/>
          </p:cNvSpPr>
          <p:nvPr/>
        </p:nvSpPr>
        <p:spPr bwMode="hidden">
          <a:xfrm>
            <a:off x="1625112" y="3322639"/>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3" name="Rectangle 7"/>
          <p:cNvSpPr>
            <a:spLocks noChangeArrowheads="1"/>
          </p:cNvSpPr>
          <p:nvPr/>
        </p:nvSpPr>
        <p:spPr bwMode="hidden">
          <a:xfrm>
            <a:off x="1625112" y="3781425"/>
            <a:ext cx="2129204" cy="452438"/>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39" name="Rectangle 23"/>
          <p:cNvSpPr>
            <a:spLocks noChangeArrowheads="1"/>
          </p:cNvSpPr>
          <p:nvPr/>
        </p:nvSpPr>
        <p:spPr bwMode="auto">
          <a:xfrm>
            <a:off x="1625112" y="1981200"/>
            <a:ext cx="2101362" cy="2219325"/>
          </a:xfrm>
          <a:prstGeom prst="rect">
            <a:avLst/>
          </a:prstGeom>
          <a:solidFill>
            <a:schemeClr val="accent3">
              <a:lumMod val="40000"/>
              <a:lumOff val="60000"/>
            </a:schemeClr>
          </a:solidFill>
          <a:ln>
            <a:noFill/>
          </a:ln>
          <a:effectLst/>
        </p:spPr>
        <p:txBody>
          <a:bodyPr lIns="65069" tIns="26027" rIns="65069" bIns="26027">
            <a:spAutoFit/>
          </a:bodyPr>
          <a:lstStyle/>
          <a:p>
            <a:pPr marL="351155" indent="-351155" defTabSz="936625">
              <a:lnSpc>
                <a:spcPct val="86000"/>
              </a:lnSpc>
              <a:spcBef>
                <a:spcPct val="40000"/>
              </a:spcBef>
            </a:pPr>
            <a:r>
              <a:rPr lang="en-GB" sz="2400" b="1">
                <a:solidFill>
                  <a:srgbClr val="000000"/>
                </a:solidFill>
              </a:rPr>
              <a:t>read(a)</a:t>
            </a:r>
            <a:endParaRPr lang="en-GB" sz="2400" b="1">
              <a:solidFill>
                <a:srgbClr val="000000"/>
              </a:solidFill>
            </a:endParaRPr>
          </a:p>
          <a:p>
            <a:pPr marL="351155" indent="-351155" defTabSz="936625">
              <a:lnSpc>
                <a:spcPct val="86000"/>
              </a:lnSpc>
              <a:spcBef>
                <a:spcPct val="40000"/>
              </a:spcBef>
            </a:pPr>
            <a:r>
              <a:rPr lang="en-GB" sz="2400" b="1">
                <a:solidFill>
                  <a:srgbClr val="000000"/>
                </a:solidFill>
              </a:rPr>
              <a:t>IF a &gt; 6 THEN</a:t>
            </a:r>
            <a:endParaRPr lang="en-GB" sz="2400" b="1">
              <a:solidFill>
                <a:srgbClr val="000000"/>
              </a:solidFill>
            </a:endParaRPr>
          </a:p>
          <a:p>
            <a:pPr marL="351155" indent="-351155" defTabSz="936625">
              <a:lnSpc>
                <a:spcPct val="86000"/>
              </a:lnSpc>
              <a:spcBef>
                <a:spcPct val="40000"/>
              </a:spcBef>
            </a:pPr>
            <a:r>
              <a:rPr lang="en-GB" sz="2400" b="1">
                <a:solidFill>
                  <a:srgbClr val="000000"/>
                </a:solidFill>
              </a:rPr>
              <a:t>    b = a</a:t>
            </a:r>
            <a:endParaRPr lang="en-GB" sz="2400" b="1">
              <a:solidFill>
                <a:srgbClr val="000000"/>
              </a:solidFill>
            </a:endParaRPr>
          </a:p>
          <a:p>
            <a:pPr marL="351155" indent="-351155" defTabSz="936625">
              <a:lnSpc>
                <a:spcPct val="86000"/>
              </a:lnSpc>
              <a:spcBef>
                <a:spcPct val="40000"/>
              </a:spcBef>
            </a:pPr>
            <a:r>
              <a:rPr lang="en-GB" sz="2400" b="1">
                <a:solidFill>
                  <a:srgbClr val="000000"/>
                </a:solidFill>
              </a:rPr>
              <a:t>ENDIF</a:t>
            </a:r>
            <a:endParaRPr lang="en-GB" sz="2400" b="1">
              <a:solidFill>
                <a:srgbClr val="000000"/>
              </a:solidFill>
            </a:endParaRPr>
          </a:p>
          <a:p>
            <a:pPr marL="351155" indent="-351155" defTabSz="936625">
              <a:lnSpc>
                <a:spcPct val="86000"/>
              </a:lnSpc>
              <a:spcBef>
                <a:spcPct val="40000"/>
              </a:spcBef>
            </a:pPr>
            <a:r>
              <a:rPr lang="en-GB" sz="2400" b="1">
                <a:solidFill>
                  <a:srgbClr val="000000"/>
                </a:solidFill>
              </a:rPr>
              <a:t>print b</a:t>
            </a:r>
            <a:endParaRPr lang="en-GB" sz="1800" b="1"/>
          </a:p>
        </p:txBody>
      </p:sp>
      <p:grpSp>
        <p:nvGrpSpPr>
          <p:cNvPr id="239640" name="Group 24"/>
          <p:cNvGrpSpPr/>
          <p:nvPr/>
        </p:nvGrpSpPr>
        <p:grpSpPr bwMode="auto">
          <a:xfrm>
            <a:off x="1062405" y="1949450"/>
            <a:ext cx="492369" cy="2286000"/>
            <a:chOff x="432" y="1008"/>
            <a:chExt cx="336" cy="1440"/>
          </a:xfrm>
        </p:grpSpPr>
        <p:sp>
          <p:nvSpPr>
            <p:cNvPr id="239641" name="Rectangle 25"/>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p>
              <a:pPr algn="ctr"/>
              <a:endParaRPr lang="en-US" i="1"/>
            </a:p>
          </p:txBody>
        </p:sp>
        <p:sp>
          <p:nvSpPr>
            <p:cNvPr id="239642" name="Rectangle 26"/>
            <p:cNvSpPr>
              <a:spLocks noChangeArrowheads="1"/>
            </p:cNvSpPr>
            <p:nvPr/>
          </p:nvSpPr>
          <p:spPr bwMode="auto">
            <a:xfrm>
              <a:off x="528" y="1008"/>
              <a:ext cx="240" cy="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p>
              <a:pPr marL="351155" indent="-351155" defTabSz="936625">
                <a:lnSpc>
                  <a:spcPct val="86000"/>
                </a:lnSpc>
                <a:spcBef>
                  <a:spcPct val="40000"/>
                </a:spcBef>
              </a:pPr>
              <a:r>
                <a:rPr lang="en-GB" sz="2400" b="1" i="1">
                  <a:solidFill>
                    <a:srgbClr val="000000"/>
                  </a:solidFill>
                </a:rPr>
                <a:t>1</a:t>
              </a:r>
              <a:endParaRPr lang="en-GB" sz="2400" b="1" i="1">
                <a:solidFill>
                  <a:srgbClr val="000000"/>
                </a:solidFill>
              </a:endParaRPr>
            </a:p>
            <a:p>
              <a:pPr marL="351155" indent="-351155" defTabSz="936625">
                <a:lnSpc>
                  <a:spcPct val="86000"/>
                </a:lnSpc>
                <a:spcBef>
                  <a:spcPct val="40000"/>
                </a:spcBef>
              </a:pPr>
              <a:r>
                <a:rPr lang="en-GB" sz="2400" b="1" i="1">
                  <a:solidFill>
                    <a:srgbClr val="000000"/>
                  </a:solidFill>
                </a:rPr>
                <a:t>2</a:t>
              </a:r>
              <a:endParaRPr lang="en-GB" sz="2400" b="1" i="1">
                <a:solidFill>
                  <a:srgbClr val="000000"/>
                </a:solidFill>
              </a:endParaRPr>
            </a:p>
            <a:p>
              <a:pPr marL="351155" indent="-351155" defTabSz="936625">
                <a:lnSpc>
                  <a:spcPct val="86000"/>
                </a:lnSpc>
                <a:spcBef>
                  <a:spcPct val="40000"/>
                </a:spcBef>
              </a:pPr>
              <a:r>
                <a:rPr lang="en-GB" sz="2400" b="1" i="1">
                  <a:solidFill>
                    <a:srgbClr val="000000"/>
                  </a:solidFill>
                </a:rPr>
                <a:t>3</a:t>
              </a:r>
              <a:endParaRPr lang="en-GB" sz="2400" b="1" i="1">
                <a:solidFill>
                  <a:srgbClr val="000000"/>
                </a:solidFill>
              </a:endParaRPr>
            </a:p>
            <a:p>
              <a:pPr marL="351155" indent="-351155" defTabSz="936625">
                <a:lnSpc>
                  <a:spcPct val="86000"/>
                </a:lnSpc>
                <a:spcBef>
                  <a:spcPct val="40000"/>
                </a:spcBef>
              </a:pPr>
              <a:r>
                <a:rPr lang="en-GB" sz="2400" b="1" i="1">
                  <a:solidFill>
                    <a:srgbClr val="000000"/>
                  </a:solidFill>
                </a:rPr>
                <a:t>4</a:t>
              </a:r>
              <a:endParaRPr lang="en-GB" sz="2400" b="1" i="1">
                <a:solidFill>
                  <a:srgbClr val="000000"/>
                </a:solidFill>
              </a:endParaRPr>
            </a:p>
            <a:p>
              <a:pPr marL="351155" indent="-351155" defTabSz="936625">
                <a:lnSpc>
                  <a:spcPct val="86000"/>
                </a:lnSpc>
                <a:spcBef>
                  <a:spcPct val="40000"/>
                </a:spcBef>
              </a:pPr>
              <a:r>
                <a:rPr lang="en-GB" sz="2400" b="1" i="1">
                  <a:solidFill>
                    <a:srgbClr val="000000"/>
                  </a:solidFill>
                </a:rPr>
                <a:t>5</a:t>
              </a:r>
              <a:endParaRPr lang="en-GB" sz="1800" b="1"/>
            </a:p>
          </p:txBody>
        </p:sp>
      </p:grpSp>
      <p:sp>
        <p:nvSpPr>
          <p:cNvPr id="3" name="Title 2"/>
          <p:cNvSpPr>
            <a:spLocks noGrp="1"/>
          </p:cNvSpPr>
          <p:nvPr>
            <p:ph type="title"/>
          </p:nvPr>
        </p:nvSpPr>
        <p:spPr/>
        <p:txBody>
          <a:bodyPr/>
          <a:lstStyle/>
          <a:p>
            <a:r>
              <a:rPr lang="en-US"/>
              <a:t>Statement coverage example 1</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grpSp>
        <p:nvGrpSpPr>
          <p:cNvPr id="18" name="Group 17"/>
          <p:cNvGrpSpPr/>
          <p:nvPr/>
        </p:nvGrpSpPr>
        <p:grpSpPr>
          <a:xfrm>
            <a:off x="6248400" y="1381128"/>
            <a:ext cx="1358412" cy="3952872"/>
            <a:chOff x="6248400" y="1838328"/>
            <a:chExt cx="1358412" cy="3952872"/>
          </a:xfrm>
        </p:grpSpPr>
        <p:sp>
          <p:nvSpPr>
            <p:cNvPr id="2" name="Oval 1"/>
            <p:cNvSpPr/>
            <p:nvPr/>
          </p:nvSpPr>
          <p:spPr>
            <a:xfrm>
              <a:off x="6324600" y="183832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1</a:t>
              </a:r>
              <a:endParaRPr lang="en-US" sz="2400">
                <a:solidFill>
                  <a:srgbClr val="003399"/>
                </a:solidFill>
                <a:latin typeface="+mj-lt"/>
              </a:endParaRPr>
            </a:p>
          </p:txBody>
        </p:sp>
        <p:sp>
          <p:nvSpPr>
            <p:cNvPr id="30" name="Oval 29"/>
            <p:cNvSpPr/>
            <p:nvPr/>
          </p:nvSpPr>
          <p:spPr>
            <a:xfrm>
              <a:off x="6324600" y="278447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2</a:t>
              </a:r>
              <a:endParaRPr lang="en-US" sz="2400">
                <a:solidFill>
                  <a:srgbClr val="003399"/>
                </a:solidFill>
                <a:latin typeface="+mj-lt"/>
              </a:endParaRPr>
            </a:p>
          </p:txBody>
        </p:sp>
        <p:cxnSp>
          <p:nvCxnSpPr>
            <p:cNvPr id="6" name="Straight Arrow Connector 5"/>
            <p:cNvCxnSpPr>
              <a:stCxn id="2" idx="4"/>
              <a:endCxn id="30" idx="0"/>
            </p:cNvCxnSpPr>
            <p:nvPr/>
          </p:nvCxnSpPr>
          <p:spPr>
            <a:xfrm>
              <a:off x="6592033" y="2298702"/>
              <a:ext cx="0" cy="485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071946" y="3702052"/>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3</a:t>
              </a:r>
              <a:endParaRPr lang="en-US" sz="2400">
                <a:solidFill>
                  <a:srgbClr val="003399"/>
                </a:solidFill>
                <a:latin typeface="+mj-lt"/>
              </a:endParaRPr>
            </a:p>
          </p:txBody>
        </p:sp>
        <p:cxnSp>
          <p:nvCxnSpPr>
            <p:cNvPr id="35" name="Straight Arrow Connector 34"/>
            <p:cNvCxnSpPr>
              <a:stCxn id="30" idx="4"/>
              <a:endCxn id="34" idx="0"/>
            </p:cNvCxnSpPr>
            <p:nvPr/>
          </p:nvCxnSpPr>
          <p:spPr>
            <a:xfrm>
              <a:off x="6592033" y="3244852"/>
              <a:ext cx="747346" cy="457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592033" y="3244852"/>
              <a:ext cx="0" cy="116046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4"/>
            </p:cNvCxnSpPr>
            <p:nvPr/>
          </p:nvCxnSpPr>
          <p:spPr>
            <a:xfrm flipH="1">
              <a:off x="6859466" y="4162426"/>
              <a:ext cx="479913" cy="485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324600" y="4352925"/>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4</a:t>
              </a:r>
              <a:endParaRPr lang="en-US" sz="2400">
                <a:solidFill>
                  <a:srgbClr val="003399"/>
                </a:solidFill>
                <a:latin typeface="+mj-lt"/>
              </a:endParaRPr>
            </a:p>
          </p:txBody>
        </p:sp>
        <p:sp>
          <p:nvSpPr>
            <p:cNvPr id="45" name="Oval 44"/>
            <p:cNvSpPr/>
            <p:nvPr/>
          </p:nvSpPr>
          <p:spPr>
            <a:xfrm>
              <a:off x="6324600" y="5330826"/>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5</a:t>
              </a:r>
              <a:endParaRPr lang="en-US" sz="2400">
                <a:solidFill>
                  <a:srgbClr val="003399"/>
                </a:solidFill>
                <a:latin typeface="+mj-lt"/>
              </a:endParaRPr>
            </a:p>
          </p:txBody>
        </p:sp>
        <p:cxnSp>
          <p:nvCxnSpPr>
            <p:cNvPr id="46" name="Straight Arrow Connector 45"/>
            <p:cNvCxnSpPr>
              <a:endCxn id="45" idx="0"/>
            </p:cNvCxnSpPr>
            <p:nvPr/>
          </p:nvCxnSpPr>
          <p:spPr>
            <a:xfrm>
              <a:off x="6592033" y="4813299"/>
              <a:ext cx="0" cy="51752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60897" y="3124200"/>
              <a:ext cx="335348" cy="461665"/>
            </a:xfrm>
            <a:prstGeom prst="rect">
              <a:avLst/>
            </a:prstGeom>
            <a:noFill/>
          </p:spPr>
          <p:txBody>
            <a:bodyPr wrap="none" rtlCol="0">
              <a:spAutoFit/>
            </a:bodyPr>
            <a:lstStyle/>
            <a:p>
              <a:pPr algn="ctr"/>
              <a:r>
                <a:rPr lang="en-US" sz="2400">
                  <a:solidFill>
                    <a:srgbClr val="003399"/>
                  </a:solidFill>
                  <a:latin typeface="+mj-lt"/>
                </a:rPr>
                <a:t>T</a:t>
              </a:r>
              <a:endParaRPr lang="en-US" sz="2400">
                <a:solidFill>
                  <a:srgbClr val="003399"/>
                </a:solidFill>
                <a:latin typeface="+mj-lt"/>
              </a:endParaRPr>
            </a:p>
          </p:txBody>
        </p:sp>
        <p:sp>
          <p:nvSpPr>
            <p:cNvPr id="17" name="Rectangle 16"/>
            <p:cNvSpPr/>
            <p:nvPr/>
          </p:nvSpPr>
          <p:spPr>
            <a:xfrm>
              <a:off x="6780860" y="2662535"/>
              <a:ext cx="779381" cy="461665"/>
            </a:xfrm>
            <a:prstGeom prst="rect">
              <a:avLst/>
            </a:prstGeom>
          </p:spPr>
          <p:txBody>
            <a:bodyPr wrap="none">
              <a:spAutoFit/>
            </a:bodyPr>
            <a:lstStyle/>
            <a:p>
              <a:pPr algn="ctr"/>
              <a:r>
                <a:rPr lang="en-GB" sz="2400">
                  <a:solidFill>
                    <a:srgbClr val="003399"/>
                  </a:solidFill>
                  <a:latin typeface="+mj-lt"/>
                </a:rPr>
                <a:t>a &gt; 6</a:t>
              </a:r>
              <a:endParaRPr lang="en-US" sz="2400">
                <a:solidFill>
                  <a:srgbClr val="003399"/>
                </a:solidFill>
                <a:latin typeface="+mj-lt"/>
              </a:endParaRPr>
            </a:p>
          </p:txBody>
        </p:sp>
        <p:sp>
          <p:nvSpPr>
            <p:cNvPr id="51" name="TextBox 50"/>
            <p:cNvSpPr txBox="1"/>
            <p:nvPr/>
          </p:nvSpPr>
          <p:spPr>
            <a:xfrm>
              <a:off x="6248400" y="3352800"/>
              <a:ext cx="325730" cy="461665"/>
            </a:xfrm>
            <a:prstGeom prst="rect">
              <a:avLst/>
            </a:prstGeom>
            <a:noFill/>
          </p:spPr>
          <p:txBody>
            <a:bodyPr wrap="none" rtlCol="0">
              <a:spAutoFit/>
            </a:bodyPr>
            <a:lstStyle/>
            <a:p>
              <a:pPr algn="ctr"/>
              <a:r>
                <a:rPr lang="en-US" sz="2400">
                  <a:solidFill>
                    <a:srgbClr val="003399"/>
                  </a:solidFill>
                  <a:latin typeface="+mj-lt"/>
                </a:rPr>
                <a:t>F</a:t>
              </a:r>
              <a:endParaRPr lang="en-US" sz="2400">
                <a:solidFill>
                  <a:srgbClr val="003399"/>
                </a:solidFill>
                <a:latin typeface="+mj-lt"/>
              </a:endParaRPr>
            </a:p>
          </p:txBody>
        </p:sp>
      </p:grpSp>
      <p:graphicFrame>
        <p:nvGraphicFramePr>
          <p:cNvPr id="7" name="Table 6"/>
          <p:cNvGraphicFramePr>
            <a:graphicFrameLocks noGrp="1"/>
          </p:cNvGraphicFramePr>
          <p:nvPr/>
        </p:nvGraphicFramePr>
        <p:xfrm>
          <a:off x="381000" y="5410200"/>
          <a:ext cx="8077200" cy="853440"/>
        </p:xfrm>
        <a:graphic>
          <a:graphicData uri="http://schemas.openxmlformats.org/drawingml/2006/table">
            <a:tbl>
              <a:tblPr firstRow="1" bandRow="1">
                <a:tableStyleId>{5C22544A-7EE6-4342-B048-85BDC9FD1C3A}</a:tableStyleId>
              </a:tblPr>
              <a:tblGrid>
                <a:gridCol w="428230"/>
                <a:gridCol w="1523038"/>
                <a:gridCol w="944332"/>
                <a:gridCol w="2667000"/>
                <a:gridCol w="2514600"/>
              </a:tblGrid>
              <a:tr h="370840">
                <a:tc>
                  <a:txBody>
                    <a:bodyPr/>
                    <a:lstStyle/>
                    <a:p>
                      <a:r>
                        <a:rPr lang="en-US" sz="2200">
                          <a:latin typeface="+mj-lt"/>
                        </a:rPr>
                        <a:t>#</a:t>
                      </a:r>
                      <a:endParaRPr lang="en-US" sz="2200">
                        <a:latin typeface="+mj-lt"/>
                      </a:endParaRPr>
                    </a:p>
                  </a:txBody>
                  <a:tcPr/>
                </a:tc>
                <a:tc>
                  <a:txBody>
                    <a:bodyPr/>
                    <a:lstStyle/>
                    <a:p>
                      <a:r>
                        <a:rPr lang="en-US" sz="2200">
                          <a:latin typeface="+mj-lt"/>
                        </a:rPr>
                        <a:t>Condition</a:t>
                      </a:r>
                      <a:endParaRPr lang="en-US" sz="2200">
                        <a:latin typeface="+mj-lt"/>
                      </a:endParaRPr>
                    </a:p>
                  </a:txBody>
                  <a:tcPr/>
                </a:tc>
                <a:tc>
                  <a:txBody>
                    <a:bodyPr/>
                    <a:lstStyle/>
                    <a:p>
                      <a:r>
                        <a:rPr lang="en-US" sz="2200">
                          <a:latin typeface="+mj-lt"/>
                        </a:rPr>
                        <a:t>Input</a:t>
                      </a:r>
                      <a:endParaRPr lang="en-US" sz="2200">
                        <a:latin typeface="+mj-lt"/>
                      </a:endParaRPr>
                    </a:p>
                  </a:txBody>
                  <a:tcPr/>
                </a:tc>
                <a:tc>
                  <a:txBody>
                    <a:bodyPr/>
                    <a:lstStyle/>
                    <a:p>
                      <a:r>
                        <a:rPr lang="en-US" sz="2200">
                          <a:latin typeface="+mj-lt"/>
                        </a:rPr>
                        <a:t>Line number excuted</a:t>
                      </a:r>
                      <a:endParaRPr lang="en-US" sz="2200">
                        <a:latin typeface="+mj-lt"/>
                      </a:endParaRPr>
                    </a:p>
                  </a:txBody>
                  <a:tcPr/>
                </a:tc>
                <a:tc>
                  <a:txBody>
                    <a:bodyPr/>
                    <a:lstStyle/>
                    <a:p>
                      <a:r>
                        <a:rPr lang="en-US" sz="2200">
                          <a:latin typeface="+mj-lt"/>
                        </a:rPr>
                        <a:t>Expected result</a:t>
                      </a:r>
                      <a:endParaRPr lang="en-US" sz="2200">
                        <a:latin typeface="+mj-lt"/>
                      </a:endParaRPr>
                    </a:p>
                  </a:txBody>
                  <a:tcPr/>
                </a:tc>
              </a:tr>
              <a:tr h="370840">
                <a:tc>
                  <a:txBody>
                    <a:bodyPr/>
                    <a:lstStyle/>
                    <a:p>
                      <a:r>
                        <a:rPr lang="en-US" sz="2200">
                          <a:latin typeface="+mj-lt"/>
                        </a:rPr>
                        <a:t>1</a:t>
                      </a:r>
                      <a:endParaRPr lang="en-US" sz="2200">
                        <a:latin typeface="+mj-lt"/>
                      </a:endParaRPr>
                    </a:p>
                  </a:txBody>
                  <a:tcPr/>
                </a:tc>
                <a:tc>
                  <a:txBody>
                    <a:bodyPr/>
                    <a:lstStyle/>
                    <a:p>
                      <a:r>
                        <a:rPr lang="en-US" sz="2200">
                          <a:latin typeface="+mj-lt"/>
                        </a:rPr>
                        <a:t>a&gt;6</a:t>
                      </a:r>
                      <a:endParaRPr lang="en-US" sz="2200">
                        <a:latin typeface="+mj-lt"/>
                      </a:endParaRPr>
                    </a:p>
                  </a:txBody>
                  <a:tcPr/>
                </a:tc>
                <a:tc>
                  <a:txBody>
                    <a:bodyPr/>
                    <a:lstStyle/>
                    <a:p>
                      <a:r>
                        <a:rPr lang="en-US" sz="2200">
                          <a:latin typeface="+mj-lt"/>
                        </a:rPr>
                        <a:t>7</a:t>
                      </a:r>
                      <a:endParaRPr lang="en-US" sz="2200">
                        <a:latin typeface="+mj-lt"/>
                      </a:endParaRPr>
                    </a:p>
                  </a:txBody>
                  <a:tcPr/>
                </a:tc>
                <a:tc>
                  <a:txBody>
                    <a:bodyPr/>
                    <a:lstStyle/>
                    <a:p>
                      <a:r>
                        <a:rPr lang="en-US" sz="2200">
                          <a:latin typeface="+mj-lt"/>
                        </a:rPr>
                        <a:t>1,2,3,4,5</a:t>
                      </a:r>
                      <a:endParaRPr lang="en-US" sz="2200">
                        <a:latin typeface="+mj-lt"/>
                      </a:endParaRPr>
                    </a:p>
                  </a:txBody>
                  <a:tcPr/>
                </a:tc>
                <a:tc>
                  <a:txBody>
                    <a:bodyPr/>
                    <a:lstStyle/>
                    <a:p>
                      <a:r>
                        <a:rPr lang="en-US" sz="2200" dirty="0">
                          <a:latin typeface="+mj-lt"/>
                        </a:rPr>
                        <a:t>7 (not from code)</a:t>
                      </a:r>
                      <a:endParaRPr lang="en-US" sz="2200" dirty="0">
                        <a:latin typeface="+mj-lt"/>
                      </a:endParaRPr>
                    </a:p>
                  </a:txBody>
                  <a:tcPr/>
                </a:tc>
              </a:tr>
            </a:tbl>
          </a:graphicData>
        </a:graphic>
      </p:graphicFrame>
      <p:sp>
        <p:nvSpPr>
          <p:cNvPr id="4" name="Rectangle 3"/>
          <p:cNvSpPr/>
          <p:nvPr/>
        </p:nvSpPr>
        <p:spPr>
          <a:xfrm>
            <a:off x="304800" y="4511131"/>
            <a:ext cx="6104748" cy="400110"/>
          </a:xfrm>
          <a:prstGeom prst="rect">
            <a:avLst/>
          </a:prstGeom>
        </p:spPr>
        <p:txBody>
          <a:bodyPr wrap="none">
            <a:spAutoFit/>
          </a:bodyPr>
          <a:lstStyle/>
          <a:p>
            <a:pPr lvl="0"/>
            <a:r>
              <a:rPr lang="en-US" sz="2000"/>
              <a:t>How many test cases to get 100% statement coverage? </a:t>
            </a:r>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73" y="1524000"/>
            <a:ext cx="892537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Statement coverage example 2</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12" name="Rectangle 11"/>
          <p:cNvSpPr/>
          <p:nvPr/>
        </p:nvSpPr>
        <p:spPr>
          <a:xfrm>
            <a:off x="4267200" y="2797076"/>
            <a:ext cx="4724400" cy="2308324"/>
          </a:xfrm>
          <a:prstGeom prst="rect">
            <a:avLst/>
          </a:prstGeom>
          <a:ln>
            <a:solidFill>
              <a:schemeClr val="accent1">
                <a:lumMod val="40000"/>
                <a:lumOff val="60000"/>
              </a:schemeClr>
            </a:solidFill>
          </a:ln>
        </p:spPr>
        <p:txBody>
          <a:bodyPr wrap="square">
            <a:spAutoFit/>
          </a:bodyPr>
          <a:lstStyle/>
          <a:p>
            <a:r>
              <a:rPr lang="en-US" sz="2400" b="1">
                <a:latin typeface="+mj-lt"/>
              </a:rPr>
              <a:t>A program for calculating the mean and maximum of three integers.</a:t>
            </a:r>
            <a:endParaRPr lang="en-US" sz="2400" b="1">
              <a:latin typeface="+mj-lt"/>
            </a:endParaRPr>
          </a:p>
          <a:p>
            <a:pPr marL="347980" indent="-347980">
              <a:buNone/>
            </a:pPr>
            <a:r>
              <a:rPr lang="en-US" sz="2400" b="1">
                <a:latin typeface="+mj-lt"/>
              </a:rPr>
              <a:t>a. How many test cases will you need to achieve 100% statement coverage?</a:t>
            </a:r>
            <a:endParaRPr lang="en-US" sz="2400" b="1">
              <a:latin typeface="+mj-lt"/>
            </a:endParaRPr>
          </a:p>
          <a:p>
            <a:pPr marL="347980" indent="-347980">
              <a:buNone/>
            </a:pPr>
            <a:r>
              <a:rPr lang="en-US" sz="2400" b="1">
                <a:latin typeface="+mj-lt"/>
              </a:rPr>
              <a:t>b. What will the test cases be?</a:t>
            </a:r>
            <a:endParaRPr lang="en-US" sz="2400" b="1">
              <a:latin typeface="+mj-l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Statement coverage example 2 - Solution</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73" y="1524000"/>
            <a:ext cx="892537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523517" y="1886987"/>
            <a:ext cx="4048403" cy="4876802"/>
            <a:chOff x="4523517" y="1886987"/>
            <a:chExt cx="4048403" cy="4876802"/>
          </a:xfrm>
        </p:grpSpPr>
        <p:sp>
          <p:nvSpPr>
            <p:cNvPr id="7" name="Oval 6"/>
            <p:cNvSpPr/>
            <p:nvPr/>
          </p:nvSpPr>
          <p:spPr>
            <a:xfrm>
              <a:off x="6072010" y="1886987"/>
              <a:ext cx="640047" cy="65613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1-4</a:t>
              </a:r>
              <a:endParaRPr lang="en-US">
                <a:solidFill>
                  <a:srgbClr val="003399"/>
                </a:solidFill>
                <a:latin typeface="+mj-lt"/>
              </a:endParaRPr>
            </a:p>
          </p:txBody>
        </p:sp>
        <p:sp>
          <p:nvSpPr>
            <p:cNvPr id="8" name="Oval 7"/>
            <p:cNvSpPr/>
            <p:nvPr/>
          </p:nvSpPr>
          <p:spPr>
            <a:xfrm>
              <a:off x="6124601" y="302890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5</a:t>
              </a:r>
              <a:endParaRPr lang="en-US">
                <a:solidFill>
                  <a:srgbClr val="003399"/>
                </a:solidFill>
                <a:latin typeface="+mj-lt"/>
              </a:endParaRPr>
            </a:p>
          </p:txBody>
        </p:sp>
        <p:cxnSp>
          <p:nvCxnSpPr>
            <p:cNvPr id="9" name="Straight Arrow Connector 8"/>
            <p:cNvCxnSpPr>
              <a:stCxn id="7" idx="4"/>
              <a:endCxn id="8" idx="0"/>
            </p:cNvCxnSpPr>
            <p:nvPr/>
          </p:nvCxnSpPr>
          <p:spPr>
            <a:xfrm>
              <a:off x="6392034" y="2543122"/>
              <a:ext cx="0" cy="4857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440113" y="3911846"/>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6</a:t>
              </a:r>
              <a:endParaRPr lang="en-US">
                <a:solidFill>
                  <a:srgbClr val="003399"/>
                </a:solidFill>
                <a:latin typeface="+mj-lt"/>
              </a:endParaRPr>
            </a:p>
          </p:txBody>
        </p:sp>
        <p:cxnSp>
          <p:nvCxnSpPr>
            <p:cNvPr id="11" name="Straight Arrow Connector 10"/>
            <p:cNvCxnSpPr>
              <a:stCxn id="8" idx="4"/>
              <a:endCxn id="10" idx="0"/>
            </p:cNvCxnSpPr>
            <p:nvPr/>
          </p:nvCxnSpPr>
          <p:spPr>
            <a:xfrm>
              <a:off x="6392034" y="3489274"/>
              <a:ext cx="1315512" cy="4225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3" idx="0"/>
            </p:cNvCxnSpPr>
            <p:nvPr/>
          </p:nvCxnSpPr>
          <p:spPr>
            <a:xfrm flipH="1">
              <a:off x="5216547" y="3489274"/>
              <a:ext cx="1175488" cy="5322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949114" y="402155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11</a:t>
              </a:r>
              <a:endParaRPr lang="en-US">
                <a:solidFill>
                  <a:srgbClr val="003399"/>
                </a:solidFill>
                <a:latin typeface="+mj-lt"/>
              </a:endParaRPr>
            </a:p>
          </p:txBody>
        </p:sp>
        <p:sp>
          <p:nvSpPr>
            <p:cNvPr id="14" name="TextBox 13"/>
            <p:cNvSpPr txBox="1"/>
            <p:nvPr/>
          </p:nvSpPr>
          <p:spPr>
            <a:xfrm>
              <a:off x="6935710" y="3368622"/>
              <a:ext cx="112210" cy="276999"/>
            </a:xfrm>
            <a:prstGeom prst="rect">
              <a:avLst/>
            </a:prstGeom>
            <a:noFill/>
          </p:spPr>
          <p:txBody>
            <a:bodyPr wrap="none" lIns="0" tIns="0" rIns="0" bIns="0" rtlCol="0">
              <a:spAutoFit/>
            </a:bodyPr>
            <a:lstStyle/>
            <a:p>
              <a:pPr algn="ctr"/>
              <a:r>
                <a:rPr lang="en-US">
                  <a:solidFill>
                    <a:srgbClr val="003399"/>
                  </a:solidFill>
                  <a:latin typeface="+mj-lt"/>
                </a:rPr>
                <a:t>T</a:t>
              </a:r>
              <a:endParaRPr lang="en-US">
                <a:solidFill>
                  <a:srgbClr val="003399"/>
                </a:solidFill>
                <a:latin typeface="+mj-lt"/>
              </a:endParaRPr>
            </a:p>
          </p:txBody>
        </p:sp>
        <p:sp>
          <p:nvSpPr>
            <p:cNvPr id="15" name="Rectangle 14"/>
            <p:cNvSpPr/>
            <p:nvPr/>
          </p:nvSpPr>
          <p:spPr>
            <a:xfrm>
              <a:off x="6783799" y="2906957"/>
              <a:ext cx="373500" cy="276999"/>
            </a:xfrm>
            <a:prstGeom prst="rect">
              <a:avLst/>
            </a:prstGeom>
          </p:spPr>
          <p:txBody>
            <a:bodyPr wrap="none" lIns="0" tIns="0" rIns="0" bIns="0">
              <a:spAutoFit/>
            </a:bodyPr>
            <a:lstStyle/>
            <a:p>
              <a:pPr algn="ctr"/>
              <a:r>
                <a:rPr lang="en-GB">
                  <a:solidFill>
                    <a:srgbClr val="003399"/>
                  </a:solidFill>
                  <a:latin typeface="+mj-lt"/>
                </a:rPr>
                <a:t>A&gt;B</a:t>
              </a:r>
              <a:endParaRPr lang="en-US">
                <a:solidFill>
                  <a:srgbClr val="003399"/>
                </a:solidFill>
                <a:latin typeface="+mj-lt"/>
              </a:endParaRPr>
            </a:p>
          </p:txBody>
        </p:sp>
        <p:sp>
          <p:nvSpPr>
            <p:cNvPr id="16" name="TextBox 15"/>
            <p:cNvSpPr txBox="1"/>
            <p:nvPr/>
          </p:nvSpPr>
          <p:spPr>
            <a:xfrm>
              <a:off x="5799122" y="3438790"/>
              <a:ext cx="105798" cy="276999"/>
            </a:xfrm>
            <a:prstGeom prst="rect">
              <a:avLst/>
            </a:prstGeom>
            <a:noFill/>
          </p:spPr>
          <p:txBody>
            <a:bodyPr wrap="none" lIns="0" tIns="0" rIns="0" bIns="0" rtlCol="0">
              <a:spAutoFit/>
            </a:bodyPr>
            <a:lstStyle/>
            <a:p>
              <a:pPr algn="ctr"/>
              <a:r>
                <a:rPr lang="en-US">
                  <a:solidFill>
                    <a:srgbClr val="003399"/>
                  </a:solidFill>
                  <a:latin typeface="+mj-lt"/>
                </a:rPr>
                <a:t>F</a:t>
              </a:r>
              <a:endParaRPr lang="en-US">
                <a:solidFill>
                  <a:srgbClr val="003399"/>
                </a:solidFill>
                <a:latin typeface="+mj-lt"/>
              </a:endParaRPr>
            </a:p>
          </p:txBody>
        </p:sp>
        <p:sp>
          <p:nvSpPr>
            <p:cNvPr id="17" name="Oval 16"/>
            <p:cNvSpPr/>
            <p:nvPr/>
          </p:nvSpPr>
          <p:spPr>
            <a:xfrm>
              <a:off x="8037054" y="4798281"/>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7</a:t>
              </a:r>
              <a:endParaRPr lang="en-US">
                <a:solidFill>
                  <a:srgbClr val="003399"/>
                </a:solidFill>
                <a:latin typeface="+mj-lt"/>
              </a:endParaRPr>
            </a:p>
          </p:txBody>
        </p:sp>
        <p:cxnSp>
          <p:nvCxnSpPr>
            <p:cNvPr id="18" name="Straight Arrow Connector 17"/>
            <p:cNvCxnSpPr>
              <a:stCxn id="10" idx="4"/>
              <a:endCxn id="17" idx="0"/>
            </p:cNvCxnSpPr>
            <p:nvPr/>
          </p:nvCxnSpPr>
          <p:spPr>
            <a:xfrm>
              <a:off x="7707546" y="4372220"/>
              <a:ext cx="596941" cy="4260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4"/>
            </p:cNvCxnSpPr>
            <p:nvPr/>
          </p:nvCxnSpPr>
          <p:spPr>
            <a:xfrm flipH="1">
              <a:off x="7333873" y="4372220"/>
              <a:ext cx="373673" cy="486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071463" y="485841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9</a:t>
              </a:r>
              <a:endParaRPr lang="en-US">
                <a:solidFill>
                  <a:srgbClr val="003399"/>
                </a:solidFill>
                <a:latin typeface="+mj-lt"/>
              </a:endParaRPr>
            </a:p>
          </p:txBody>
        </p:sp>
        <p:sp>
          <p:nvSpPr>
            <p:cNvPr id="21" name="TextBox 20"/>
            <p:cNvSpPr txBox="1"/>
            <p:nvPr/>
          </p:nvSpPr>
          <p:spPr>
            <a:xfrm>
              <a:off x="7980949" y="4280566"/>
              <a:ext cx="112210" cy="276999"/>
            </a:xfrm>
            <a:prstGeom prst="rect">
              <a:avLst/>
            </a:prstGeom>
            <a:noFill/>
          </p:spPr>
          <p:txBody>
            <a:bodyPr wrap="none" lIns="0" tIns="0" rIns="0" bIns="0" rtlCol="0">
              <a:spAutoFit/>
            </a:bodyPr>
            <a:lstStyle/>
            <a:p>
              <a:pPr algn="ctr"/>
              <a:r>
                <a:rPr lang="en-US">
                  <a:solidFill>
                    <a:srgbClr val="003399"/>
                  </a:solidFill>
                  <a:latin typeface="+mj-lt"/>
                </a:rPr>
                <a:t>T</a:t>
              </a:r>
              <a:endParaRPr lang="en-US">
                <a:solidFill>
                  <a:srgbClr val="003399"/>
                </a:solidFill>
                <a:latin typeface="+mj-lt"/>
              </a:endParaRPr>
            </a:p>
          </p:txBody>
        </p:sp>
        <p:sp>
          <p:nvSpPr>
            <p:cNvPr id="22" name="Rectangle 21"/>
            <p:cNvSpPr/>
            <p:nvPr/>
          </p:nvSpPr>
          <p:spPr>
            <a:xfrm>
              <a:off x="7974979" y="3865034"/>
              <a:ext cx="424796" cy="276999"/>
            </a:xfrm>
            <a:prstGeom prst="rect">
              <a:avLst/>
            </a:prstGeom>
          </p:spPr>
          <p:txBody>
            <a:bodyPr wrap="none" lIns="0" tIns="0" rIns="0" bIns="0">
              <a:spAutoFit/>
            </a:bodyPr>
            <a:lstStyle/>
            <a:p>
              <a:pPr algn="ctr"/>
              <a:r>
                <a:rPr lang="en-GB">
                  <a:solidFill>
                    <a:srgbClr val="003399"/>
                  </a:solidFill>
                  <a:latin typeface="+mj-lt"/>
                </a:rPr>
                <a:t>A&gt;C </a:t>
              </a:r>
              <a:endParaRPr lang="en-US">
                <a:solidFill>
                  <a:srgbClr val="003399"/>
                </a:solidFill>
                <a:latin typeface="+mj-lt"/>
              </a:endParaRPr>
            </a:p>
          </p:txBody>
        </p:sp>
        <p:sp>
          <p:nvSpPr>
            <p:cNvPr id="23" name="TextBox 22"/>
            <p:cNvSpPr txBox="1"/>
            <p:nvPr/>
          </p:nvSpPr>
          <p:spPr>
            <a:xfrm>
              <a:off x="7352720" y="4353190"/>
              <a:ext cx="105798" cy="276999"/>
            </a:xfrm>
            <a:prstGeom prst="rect">
              <a:avLst/>
            </a:prstGeom>
            <a:noFill/>
          </p:spPr>
          <p:txBody>
            <a:bodyPr wrap="none" lIns="0" tIns="0" rIns="0" bIns="0" rtlCol="0">
              <a:spAutoFit/>
            </a:bodyPr>
            <a:lstStyle/>
            <a:p>
              <a:pPr algn="ctr"/>
              <a:r>
                <a:rPr lang="en-US">
                  <a:solidFill>
                    <a:srgbClr val="003399"/>
                  </a:solidFill>
                  <a:latin typeface="+mj-lt"/>
                </a:rPr>
                <a:t>F</a:t>
              </a:r>
              <a:endParaRPr lang="en-US">
                <a:solidFill>
                  <a:srgbClr val="003399"/>
                </a:solidFill>
                <a:latin typeface="+mj-lt"/>
              </a:endParaRPr>
            </a:p>
          </p:txBody>
        </p:sp>
        <p:sp>
          <p:nvSpPr>
            <p:cNvPr id="24" name="Rectangle 23"/>
            <p:cNvSpPr/>
            <p:nvPr/>
          </p:nvSpPr>
          <p:spPr>
            <a:xfrm>
              <a:off x="5487892" y="3883050"/>
              <a:ext cx="416781" cy="276999"/>
            </a:xfrm>
            <a:prstGeom prst="rect">
              <a:avLst/>
            </a:prstGeom>
          </p:spPr>
          <p:txBody>
            <a:bodyPr wrap="none" lIns="0" tIns="0" rIns="0" bIns="0">
              <a:spAutoFit/>
            </a:bodyPr>
            <a:lstStyle/>
            <a:p>
              <a:pPr algn="ctr"/>
              <a:r>
                <a:rPr lang="en-GB">
                  <a:solidFill>
                    <a:srgbClr val="003399"/>
                  </a:solidFill>
                  <a:latin typeface="+mj-lt"/>
                </a:rPr>
                <a:t>B&gt;C </a:t>
              </a:r>
              <a:endParaRPr lang="en-US">
                <a:solidFill>
                  <a:srgbClr val="003399"/>
                </a:solidFill>
                <a:latin typeface="+mj-lt"/>
              </a:endParaRPr>
            </a:p>
          </p:txBody>
        </p:sp>
        <p:sp>
          <p:nvSpPr>
            <p:cNvPr id="25" name="Oval 24"/>
            <p:cNvSpPr/>
            <p:nvPr/>
          </p:nvSpPr>
          <p:spPr>
            <a:xfrm>
              <a:off x="5489108" y="4911563"/>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12</a:t>
              </a:r>
              <a:endParaRPr lang="en-US">
                <a:solidFill>
                  <a:srgbClr val="003399"/>
                </a:solidFill>
                <a:latin typeface="+mj-lt"/>
              </a:endParaRPr>
            </a:p>
          </p:txBody>
        </p:sp>
        <p:cxnSp>
          <p:nvCxnSpPr>
            <p:cNvPr id="26" name="Straight Arrow Connector 25"/>
            <p:cNvCxnSpPr>
              <a:stCxn id="13" idx="4"/>
              <a:endCxn id="25" idx="0"/>
            </p:cNvCxnSpPr>
            <p:nvPr/>
          </p:nvCxnSpPr>
          <p:spPr>
            <a:xfrm>
              <a:off x="5216547" y="4481924"/>
              <a:ext cx="539994" cy="4296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p:cNvCxnSpPr>
            <p:nvPr/>
          </p:nvCxnSpPr>
          <p:spPr>
            <a:xfrm flipH="1">
              <a:off x="4785928" y="4481924"/>
              <a:ext cx="430619" cy="489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523517" y="497170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14</a:t>
              </a:r>
              <a:endParaRPr lang="en-US">
                <a:solidFill>
                  <a:srgbClr val="003399"/>
                </a:solidFill>
                <a:latin typeface="+mj-lt"/>
              </a:endParaRPr>
            </a:p>
          </p:txBody>
        </p:sp>
        <p:sp>
          <p:nvSpPr>
            <p:cNvPr id="29" name="TextBox 28"/>
            <p:cNvSpPr txBox="1"/>
            <p:nvPr/>
          </p:nvSpPr>
          <p:spPr>
            <a:xfrm>
              <a:off x="5487910" y="4393848"/>
              <a:ext cx="112210" cy="276999"/>
            </a:xfrm>
            <a:prstGeom prst="rect">
              <a:avLst/>
            </a:prstGeom>
            <a:noFill/>
          </p:spPr>
          <p:txBody>
            <a:bodyPr wrap="none" lIns="0" tIns="0" rIns="0" bIns="0" rtlCol="0">
              <a:spAutoFit/>
            </a:bodyPr>
            <a:lstStyle/>
            <a:p>
              <a:pPr algn="ctr"/>
              <a:r>
                <a:rPr lang="en-US">
                  <a:solidFill>
                    <a:srgbClr val="003399"/>
                  </a:solidFill>
                  <a:latin typeface="+mj-lt"/>
                </a:rPr>
                <a:t>T</a:t>
              </a:r>
              <a:endParaRPr lang="en-US">
                <a:solidFill>
                  <a:srgbClr val="003399"/>
                </a:solidFill>
                <a:latin typeface="+mj-lt"/>
              </a:endParaRPr>
            </a:p>
          </p:txBody>
        </p:sp>
        <p:sp>
          <p:nvSpPr>
            <p:cNvPr id="30" name="TextBox 29"/>
            <p:cNvSpPr txBox="1"/>
            <p:nvPr/>
          </p:nvSpPr>
          <p:spPr>
            <a:xfrm>
              <a:off x="4838120" y="4429390"/>
              <a:ext cx="105798" cy="276999"/>
            </a:xfrm>
            <a:prstGeom prst="rect">
              <a:avLst/>
            </a:prstGeom>
            <a:noFill/>
          </p:spPr>
          <p:txBody>
            <a:bodyPr wrap="none" lIns="0" tIns="0" rIns="0" bIns="0" rtlCol="0">
              <a:spAutoFit/>
            </a:bodyPr>
            <a:lstStyle/>
            <a:p>
              <a:pPr algn="ctr"/>
              <a:r>
                <a:rPr lang="en-US">
                  <a:solidFill>
                    <a:srgbClr val="003399"/>
                  </a:solidFill>
                  <a:latin typeface="+mj-lt"/>
                </a:rPr>
                <a:t>F</a:t>
              </a:r>
              <a:endParaRPr lang="en-US">
                <a:solidFill>
                  <a:srgbClr val="003399"/>
                </a:solidFill>
                <a:latin typeface="+mj-lt"/>
              </a:endParaRPr>
            </a:p>
          </p:txBody>
        </p:sp>
        <p:sp>
          <p:nvSpPr>
            <p:cNvPr id="31" name="Oval 30"/>
            <p:cNvSpPr/>
            <p:nvPr/>
          </p:nvSpPr>
          <p:spPr>
            <a:xfrm>
              <a:off x="6226514" y="6230389"/>
              <a:ext cx="844949"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15</a:t>
              </a:r>
              <a:endParaRPr lang="en-US">
                <a:solidFill>
                  <a:srgbClr val="003399"/>
                </a:solidFill>
                <a:latin typeface="+mj-lt"/>
              </a:endParaRPr>
            </a:p>
          </p:txBody>
        </p:sp>
        <p:cxnSp>
          <p:nvCxnSpPr>
            <p:cNvPr id="32" name="Straight Arrow Connector 31"/>
            <p:cNvCxnSpPr>
              <a:stCxn id="28" idx="4"/>
              <a:endCxn id="31" idx="0"/>
            </p:cNvCxnSpPr>
            <p:nvPr/>
          </p:nvCxnSpPr>
          <p:spPr>
            <a:xfrm>
              <a:off x="4790950" y="5432074"/>
              <a:ext cx="1858039" cy="7983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4"/>
              <a:endCxn id="31" idx="0"/>
            </p:cNvCxnSpPr>
            <p:nvPr/>
          </p:nvCxnSpPr>
          <p:spPr>
            <a:xfrm>
              <a:off x="5756541" y="5371937"/>
              <a:ext cx="892448" cy="85845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4"/>
              <a:endCxn id="31" idx="0"/>
            </p:cNvCxnSpPr>
            <p:nvPr/>
          </p:nvCxnSpPr>
          <p:spPr>
            <a:xfrm flipH="1">
              <a:off x="6648989" y="5318792"/>
              <a:ext cx="689907" cy="9115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4"/>
              <a:endCxn id="31" idx="0"/>
            </p:cNvCxnSpPr>
            <p:nvPr/>
          </p:nvCxnSpPr>
          <p:spPr>
            <a:xfrm flipH="1">
              <a:off x="6648989" y="5258655"/>
              <a:ext cx="1655498" cy="971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TS010338266</Template>
  <TotalTime>0</TotalTime>
  <Words>54908</Words>
  <Application>WPS Presentation</Application>
  <PresentationFormat>On-screen Show (4:3)</PresentationFormat>
  <Paragraphs>5106</Paragraphs>
  <Slides>184</Slides>
  <Notes>161</Notes>
  <HiddenSlides>60</HiddenSlides>
  <MMClips>0</MMClips>
  <ScaleCrop>false</ScaleCrop>
  <HeadingPairs>
    <vt:vector size="8" baseType="variant">
      <vt:variant>
        <vt:lpstr>已用的字体</vt:lpstr>
      </vt:variant>
      <vt:variant>
        <vt:i4>21</vt:i4>
      </vt:variant>
      <vt:variant>
        <vt:lpstr>主题</vt:lpstr>
      </vt:variant>
      <vt:variant>
        <vt:i4>18</vt:i4>
      </vt:variant>
      <vt:variant>
        <vt:lpstr>嵌入 OLE 服务器</vt:lpstr>
      </vt:variant>
      <vt:variant>
        <vt:i4>1</vt:i4>
      </vt:variant>
      <vt:variant>
        <vt:lpstr>幻灯片标题</vt:lpstr>
      </vt:variant>
      <vt:variant>
        <vt:i4>184</vt:i4>
      </vt:variant>
    </vt:vector>
  </HeadingPairs>
  <TitlesOfParts>
    <vt:vector size="224" baseType="lpstr">
      <vt:lpstr>Arial</vt:lpstr>
      <vt:lpstr>SimSun</vt:lpstr>
      <vt:lpstr>Wingdings</vt:lpstr>
      <vt:lpstr>Wingdings 2</vt:lpstr>
      <vt:lpstr>Times New Roman</vt:lpstr>
      <vt:lpstr>Constantia</vt:lpstr>
      <vt:lpstr>Calibri</vt:lpstr>
      <vt:lpstr>Microsoft YaHei</vt:lpstr>
      <vt:lpstr/>
      <vt:lpstr>Arial Unicode MS</vt:lpstr>
      <vt:lpstr>Calibri</vt:lpstr>
      <vt:lpstr>Wingdings</vt:lpstr>
      <vt:lpstr>Times New Roman</vt:lpstr>
      <vt:lpstr>Monotype Sorts</vt:lpstr>
      <vt:lpstr>Wingdings</vt:lpstr>
      <vt:lpstr>Geneva</vt:lpstr>
      <vt:lpstr>Segoe Print</vt:lpstr>
      <vt:lpstr>Arial Narrow</vt:lpstr>
      <vt:lpstr>Arial</vt:lpstr>
      <vt:lpstr>Gill Sans Light</vt:lpstr>
      <vt:lpstr>Tahoma</vt: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2_Flow</vt:lpstr>
      <vt:lpstr>3_Flow</vt:lpstr>
      <vt:lpstr>1_Flow</vt:lpstr>
      <vt:lpstr>Word.Document.8</vt:lpstr>
      <vt:lpstr>Dynamic techniques</vt:lpstr>
      <vt:lpstr>Learning objectives</vt:lpstr>
      <vt:lpstr>References</vt:lpstr>
      <vt:lpstr>Contents</vt:lpstr>
      <vt:lpstr>Why test techniques?</vt:lpstr>
      <vt:lpstr>Categories of dynamic techniques</vt:lpstr>
      <vt:lpstr>Where to apply?</vt:lpstr>
      <vt:lpstr>PowerPoint 演示文稿</vt:lpstr>
      <vt:lpstr>Contents</vt:lpstr>
      <vt:lpstr>Test process</vt:lpstr>
      <vt:lpstr>Task 1: identify test conditions</vt:lpstr>
      <vt:lpstr>Task 2: design test cases</vt:lpstr>
      <vt:lpstr>Task 3: specify test procedures</vt:lpstr>
      <vt:lpstr>Test condition – Test case – Test procedure Example: Check Login functionality</vt:lpstr>
      <vt:lpstr>Contents</vt:lpstr>
      <vt:lpstr>Black-box techniques</vt:lpstr>
      <vt:lpstr>Equivalence partitioning (EP)</vt:lpstr>
      <vt:lpstr>Equivalence partitioning Guidelines</vt:lpstr>
      <vt:lpstr>Equivalence partitioning Guidelines</vt:lpstr>
      <vt:lpstr>Equivalence partitioning Guidelines</vt:lpstr>
      <vt:lpstr>Equivalence partitioning Guidelines</vt:lpstr>
      <vt:lpstr>Example EP 1</vt:lpstr>
      <vt:lpstr>Example EP 1 (cont.)</vt:lpstr>
      <vt:lpstr>Design test case</vt:lpstr>
      <vt:lpstr>Design test case for EP: Example</vt:lpstr>
      <vt:lpstr>Example EP 2</vt:lpstr>
      <vt:lpstr>Example EP 2: Solution</vt:lpstr>
      <vt:lpstr>Example EP 2: Solution (cont.)</vt:lpstr>
      <vt:lpstr>Example EP 3</vt:lpstr>
      <vt:lpstr>Boundary value analysis (BVA)</vt:lpstr>
      <vt:lpstr>Example BVA 1</vt:lpstr>
      <vt:lpstr>Example BVA 2</vt:lpstr>
      <vt:lpstr>Example EP - BVA</vt:lpstr>
      <vt:lpstr>Design test case (for Age)</vt:lpstr>
      <vt:lpstr>PowerPoint 演示文稿</vt:lpstr>
      <vt:lpstr>Customer name</vt:lpstr>
      <vt:lpstr>Account number</vt:lpstr>
      <vt:lpstr>Loan amount</vt:lpstr>
      <vt:lpstr>Term of loan</vt:lpstr>
      <vt:lpstr>Condition template</vt:lpstr>
      <vt:lpstr>Design test case for loan application</vt:lpstr>
      <vt:lpstr>Exercise 2: Bank account </vt:lpstr>
      <vt:lpstr>Solution: Bank account</vt:lpstr>
      <vt:lpstr>BVA with ‘open boundary’</vt:lpstr>
      <vt:lpstr>Exercise 3</vt:lpstr>
      <vt:lpstr>Exercise 3: Solution</vt:lpstr>
      <vt:lpstr>Exercise 3: Solution - Design test cases</vt:lpstr>
      <vt:lpstr>Applicability and Limitations</vt:lpstr>
      <vt:lpstr>Decision tables testing</vt:lpstr>
      <vt:lpstr>Decision tables testing</vt:lpstr>
      <vt:lpstr>Decision tables testing example 1</vt:lpstr>
      <vt:lpstr>Decision tables testing example 2</vt:lpstr>
      <vt:lpstr>Decision tables testing example 2</vt:lpstr>
      <vt:lpstr>Decision tables testing example 2</vt:lpstr>
      <vt:lpstr>Extending decision tables - 1</vt:lpstr>
      <vt:lpstr>Extending decision tables - 2</vt:lpstr>
      <vt:lpstr>Extending decision tables - 3</vt:lpstr>
      <vt:lpstr>Decision tables testing exercise</vt:lpstr>
      <vt:lpstr>Solution - decision table </vt:lpstr>
      <vt:lpstr>Solution – test cases </vt:lpstr>
      <vt:lpstr>Applicability and Limitations</vt:lpstr>
      <vt:lpstr>State transition testing</vt:lpstr>
      <vt:lpstr>State transition diagram</vt:lpstr>
      <vt:lpstr>Example </vt:lpstr>
      <vt:lpstr>State transition diagram</vt:lpstr>
      <vt:lpstr>Creating test cases</vt:lpstr>
      <vt:lpstr>State coverage</vt:lpstr>
      <vt:lpstr>Event coverage</vt:lpstr>
      <vt:lpstr>Path coverage</vt:lpstr>
      <vt:lpstr>Transition coverage</vt:lpstr>
      <vt:lpstr>Testing for invalid transitions </vt:lpstr>
      <vt:lpstr>State table example</vt:lpstr>
      <vt:lpstr>Design test cases</vt:lpstr>
      <vt:lpstr>State transition testing exercise</vt:lpstr>
      <vt:lpstr>Solution - State diagram </vt:lpstr>
      <vt:lpstr>Solution - State table</vt:lpstr>
      <vt:lpstr>Applicability and Limitations</vt:lpstr>
      <vt:lpstr>Use case testing</vt:lpstr>
      <vt:lpstr>Use case testing</vt:lpstr>
      <vt:lpstr>Black-box techniques - Advantages</vt:lpstr>
      <vt:lpstr>Black-box techniques - Disadvantages </vt:lpstr>
      <vt:lpstr>Learn more</vt:lpstr>
      <vt:lpstr>Example</vt:lpstr>
      <vt:lpstr>Quiz</vt:lpstr>
      <vt:lpstr>Solution</vt:lpstr>
      <vt:lpstr> State transition exercise</vt:lpstr>
      <vt:lpstr> State transition exercise</vt:lpstr>
      <vt:lpstr>Solution - decision table </vt:lpstr>
      <vt:lpstr>Dynamic techniques (cont.)</vt:lpstr>
      <vt:lpstr>References</vt:lpstr>
      <vt:lpstr>Contents</vt:lpstr>
      <vt:lpstr>White-box techniques</vt:lpstr>
      <vt:lpstr>White-box techniques</vt:lpstr>
      <vt:lpstr>Control-flow graph</vt:lpstr>
      <vt:lpstr>Control-flow graph - Example</vt:lpstr>
      <vt:lpstr>Statement testing (Level 1)</vt:lpstr>
      <vt:lpstr>Statement coverage example 1</vt:lpstr>
      <vt:lpstr>Statement coverage example 2</vt:lpstr>
      <vt:lpstr>Statement coverage example 2 - Solution</vt:lpstr>
      <vt:lpstr>Statement coverage example 2 - Solution</vt:lpstr>
      <vt:lpstr>Statement coverage exercise</vt:lpstr>
      <vt:lpstr>Statement coverage exercise: Solution</vt:lpstr>
      <vt:lpstr>Statement coverage problems</vt:lpstr>
      <vt:lpstr>Decision testing (Level 2)</vt:lpstr>
      <vt:lpstr>Decision testing (cont’d)</vt:lpstr>
      <vt:lpstr>Decision testing example 1</vt:lpstr>
      <vt:lpstr>Decision testing example 2</vt:lpstr>
      <vt:lpstr>Decision testing exercise 1</vt:lpstr>
      <vt:lpstr>Solution exercise 1</vt:lpstr>
      <vt:lpstr>Decision testing exercise 2</vt:lpstr>
      <vt:lpstr>Solution exercise 2</vt:lpstr>
      <vt:lpstr>Decision testing exercise 3</vt:lpstr>
      <vt:lpstr>Solution exercise 3</vt:lpstr>
      <vt:lpstr>Test</vt:lpstr>
      <vt:lpstr>Decision testing problems</vt:lpstr>
      <vt:lpstr>Condition testing (Level 3)</vt:lpstr>
      <vt:lpstr>Decision/Condition testing (Level 4)</vt:lpstr>
      <vt:lpstr>Multiple condition testing (Level 5)</vt:lpstr>
      <vt:lpstr>Path testing (Level 6)</vt:lpstr>
      <vt:lpstr>Paths through code</vt:lpstr>
      <vt:lpstr>Paths through code with loops</vt:lpstr>
      <vt:lpstr>White box techniques - Advantages</vt:lpstr>
      <vt:lpstr>White box techniques - Disadvantages</vt:lpstr>
      <vt:lpstr>Contents</vt:lpstr>
      <vt:lpstr>Non-systematic test techniques</vt:lpstr>
      <vt:lpstr>Error guessing</vt:lpstr>
      <vt:lpstr>Exploratory testing</vt:lpstr>
      <vt:lpstr>Contents</vt:lpstr>
      <vt:lpstr>Choosing test techniques</vt:lpstr>
      <vt:lpstr>Choosing test techniques (cont’d)</vt:lpstr>
      <vt:lpstr>Choosing test techniques (cont’d)</vt:lpstr>
      <vt:lpstr>Exploratory testing</vt:lpstr>
      <vt:lpstr>Test</vt:lpstr>
      <vt:lpstr>Test</vt:lpstr>
      <vt:lpstr>Exploratory testing process</vt:lpstr>
      <vt:lpstr>Advantages of exploratory testing</vt:lpstr>
      <vt:lpstr>Disadvantages of exploratory testing</vt:lpstr>
      <vt:lpstr>Sửa bài tập</vt:lpstr>
      <vt:lpstr>Sửa bài tập</vt:lpstr>
      <vt:lpstr>Example</vt:lpstr>
      <vt:lpstr>Example solution</vt:lpstr>
      <vt:lpstr>Example solution (cont’d)</vt:lpstr>
      <vt:lpstr>Black-box techniques Decision tables testing</vt:lpstr>
      <vt:lpstr>Black-box techniques Decision tables testing</vt:lpstr>
      <vt:lpstr>EP and BVA exercise</vt:lpstr>
      <vt:lpstr>PowerPoint 演示文稿</vt:lpstr>
      <vt:lpstr>PowerPoint 演示文稿</vt:lpstr>
      <vt:lpstr>4.1. PHÂN CHIA LỚP TƯƠNG ĐƯƠNG (EQUIVALENCE PARTITIONING)</vt:lpstr>
      <vt:lpstr>4.1. PHÂN CHIA LỚP TƯƠNG ĐƯƠNG (EQUIVALENCE PARTITIONING)</vt:lpstr>
      <vt:lpstr>4.1. PHÂN CHIA LỚP TƯƠNG ĐƯƠNG (EQUIVALENCE PARTITIONING)</vt:lpstr>
      <vt:lpstr>4.1. PHÂN CHIA LỚP TƯƠNG ĐƯƠNG (EQUIVALENCE PARTITIONING)</vt:lpstr>
      <vt:lpstr>Equivalence partitioning</vt:lpstr>
      <vt:lpstr>Equivalence partitioning</vt:lpstr>
      <vt:lpstr>Black-box techniques Extending EP and BVA</vt:lpstr>
      <vt:lpstr>Black-box techniques Extending EP and BVA</vt:lpstr>
      <vt:lpstr>Black-box techniques Designing test case for EP and BVA</vt:lpstr>
      <vt:lpstr>Black-box techniques EP/BVA exercise </vt:lpstr>
      <vt:lpstr>PowerPoint 演示文稿</vt:lpstr>
      <vt:lpstr>4.5. DOMAIN TESTING</vt:lpstr>
      <vt:lpstr>4.5. DOMAIN TESTING</vt:lpstr>
      <vt:lpstr>4.5. DOMAIN TESTING</vt:lpstr>
      <vt:lpstr>4.5. DOMAIN TESTING</vt:lpstr>
      <vt:lpstr>4.5. DOMAIN TESTING</vt:lpstr>
      <vt:lpstr>4.5. DOMAIN TESTING</vt:lpstr>
      <vt:lpstr>4.5. DOMAIN TESTING</vt:lpstr>
      <vt:lpstr>4.5. DOMAIN TESTING</vt:lpstr>
      <vt:lpstr>Black-box techniques Decision tables testing exercise</vt:lpstr>
      <vt:lpstr>Black-box techniques Decision tables testing</vt:lpstr>
      <vt:lpstr>Decision coverage example</vt:lpstr>
      <vt:lpstr>Decision coverage example</vt:lpstr>
      <vt:lpstr>Control-flow graph - Example</vt:lpstr>
      <vt:lpstr>Coverage techniques</vt:lpstr>
      <vt:lpstr>PowerPoint 演示文稿</vt:lpstr>
      <vt:lpstr>PowerPoint 演示文稿</vt:lpstr>
      <vt:lpstr>Statement coverage example</vt:lpstr>
      <vt:lpstr>Statement coverage example 2</vt:lpstr>
      <vt:lpstr>Exercise</vt:lpstr>
      <vt:lpstr>Exercise</vt:lpstr>
      <vt:lpstr>Exercise</vt:lpstr>
      <vt:lpstr>PowerPoint 演示文稿</vt:lpstr>
      <vt:lpstr>Đưa vào bt module or exam?</vt:lpstr>
      <vt:lpstr>Exercise</vt:lpstr>
      <vt:lpstr>Condition testing example</vt:lpstr>
      <vt:lpstr>Condition testing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ACER</cp:lastModifiedBy>
  <cp:revision>2143</cp:revision>
  <dcterms:created xsi:type="dcterms:W3CDTF">2011-10-06T02:30:00Z</dcterms:created>
  <dcterms:modified xsi:type="dcterms:W3CDTF">2024-08-31T05:04:24Z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