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 id="2147483802" r:id="rId16"/>
    <p:sldMasterId id="2147483838" r:id="rId17"/>
    <p:sldMasterId id="2147483850" r:id="rId18"/>
  </p:sldMasterIdLst>
  <p:notesMasterIdLst>
    <p:notesMasterId r:id="rId107"/>
  </p:notesMasterIdLst>
  <p:handoutMasterIdLst>
    <p:handoutMasterId r:id="rId108"/>
  </p:handoutMasterIdLst>
  <p:sldIdLst>
    <p:sldId id="380" r:id="rId19"/>
    <p:sldId id="440" r:id="rId20"/>
    <p:sldId id="441" r:id="rId21"/>
    <p:sldId id="312" r:id="rId22"/>
    <p:sldId id="445" r:id="rId23"/>
    <p:sldId id="383" r:id="rId24"/>
    <p:sldId id="316" r:id="rId25"/>
    <p:sldId id="317" r:id="rId26"/>
    <p:sldId id="318" r:id="rId27"/>
    <p:sldId id="319" r:id="rId28"/>
    <p:sldId id="320" r:id="rId29"/>
    <p:sldId id="321" r:id="rId30"/>
    <p:sldId id="322" r:id="rId31"/>
    <p:sldId id="323" r:id="rId32"/>
    <p:sldId id="332" r:id="rId33"/>
    <p:sldId id="333" r:id="rId34"/>
    <p:sldId id="330" r:id="rId35"/>
    <p:sldId id="334" r:id="rId36"/>
    <p:sldId id="335" r:id="rId37"/>
    <p:sldId id="405" r:id="rId38"/>
    <p:sldId id="479" r:id="rId39"/>
    <p:sldId id="531" r:id="rId40"/>
    <p:sldId id="442" r:id="rId41"/>
    <p:sldId id="431" r:id="rId42"/>
    <p:sldId id="292" r:id="rId43"/>
    <p:sldId id="443" r:id="rId44"/>
    <p:sldId id="444" r:id="rId45"/>
    <p:sldId id="406" r:id="rId46"/>
    <p:sldId id="446" r:id="rId47"/>
    <p:sldId id="298" r:id="rId48"/>
    <p:sldId id="345" r:id="rId49"/>
    <p:sldId id="308" r:id="rId50"/>
    <p:sldId id="300" r:id="rId51"/>
    <p:sldId id="447" r:id="rId52"/>
    <p:sldId id="301" r:id="rId53"/>
    <p:sldId id="412" r:id="rId54"/>
    <p:sldId id="413" r:id="rId55"/>
    <p:sldId id="414" r:id="rId56"/>
    <p:sldId id="448" r:id="rId57"/>
    <p:sldId id="415" r:id="rId58"/>
    <p:sldId id="416" r:id="rId59"/>
    <p:sldId id="417" r:id="rId60"/>
    <p:sldId id="418" r:id="rId61"/>
    <p:sldId id="365" r:id="rId62"/>
    <p:sldId id="368" r:id="rId63"/>
    <p:sldId id="311" r:id="rId64"/>
    <p:sldId id="377" r:id="rId65"/>
    <p:sldId id="372" r:id="rId66"/>
    <p:sldId id="457" r:id="rId67"/>
    <p:sldId id="458" r:id="rId68"/>
    <p:sldId id="459" r:id="rId69"/>
    <p:sldId id="460" r:id="rId70"/>
    <p:sldId id="461" r:id="rId71"/>
    <p:sldId id="462" r:id="rId72"/>
    <p:sldId id="463" r:id="rId73"/>
    <p:sldId id="464" r:id="rId74"/>
    <p:sldId id="465" r:id="rId75"/>
    <p:sldId id="466" r:id="rId76"/>
    <p:sldId id="467" r:id="rId77"/>
    <p:sldId id="468" r:id="rId78"/>
    <p:sldId id="469" r:id="rId79"/>
    <p:sldId id="470" r:id="rId80"/>
    <p:sldId id="471" r:id="rId81"/>
    <p:sldId id="472" r:id="rId82"/>
    <p:sldId id="473" r:id="rId83"/>
    <p:sldId id="474" r:id="rId84"/>
    <p:sldId id="475" r:id="rId85"/>
    <p:sldId id="476" r:id="rId86"/>
    <p:sldId id="477" r:id="rId87"/>
    <p:sldId id="389" r:id="rId88"/>
    <p:sldId id="373" r:id="rId89"/>
    <p:sldId id="433" r:id="rId90"/>
    <p:sldId id="434" r:id="rId91"/>
    <p:sldId id="435" r:id="rId92"/>
    <p:sldId id="358" r:id="rId93"/>
    <p:sldId id="407" r:id="rId94"/>
    <p:sldId id="408" r:id="rId95"/>
    <p:sldId id="409" r:id="rId96"/>
    <p:sldId id="410" r:id="rId97"/>
    <p:sldId id="449" r:id="rId98"/>
    <p:sldId id="450" r:id="rId99"/>
    <p:sldId id="451" r:id="rId100"/>
    <p:sldId id="452" r:id="rId101"/>
    <p:sldId id="453" r:id="rId102"/>
    <p:sldId id="454" r:id="rId103"/>
    <p:sldId id="455" r:id="rId104"/>
    <p:sldId id="456" r:id="rId105"/>
    <p:sldId id="343"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22" autoAdjust="0"/>
  </p:normalViewPr>
  <p:slideViewPr>
    <p:cSldViewPr>
      <p:cViewPr varScale="1">
        <p:scale>
          <a:sx n="54" d="100"/>
          <a:sy n="54" d="100"/>
        </p:scale>
        <p:origin x="1638" y="48"/>
      </p:cViewPr>
      <p:guideLst>
        <p:guide orient="horz" pos="2160"/>
        <p:guide pos="2880"/>
      </p:guideLst>
    </p:cSldViewPr>
  </p:slideViewPr>
  <p:notesTextViewPr>
    <p:cViewPr>
      <p:scale>
        <a:sx n="100" d="100"/>
        <a:sy n="100" d="100"/>
      </p:scale>
      <p:origin x="0" y="-639"/>
    </p:cViewPr>
  </p:notesText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slide" Target="slides/slide71.xml"/><Relationship Id="rId112" Type="http://schemas.openxmlformats.org/officeDocument/2006/relationships/tableStyles" Target="tableStyles.xml"/><Relationship Id="rId16" Type="http://schemas.openxmlformats.org/officeDocument/2006/relationships/slideMaster" Target="slideMasters/slideMaster16.xml"/><Relationship Id="rId107" Type="http://schemas.openxmlformats.org/officeDocument/2006/relationships/notesMaster" Target="notesMasters/notesMaster1.xml"/><Relationship Id="rId11" Type="http://schemas.openxmlformats.org/officeDocument/2006/relationships/slideMaster" Target="slideMasters/slideMaster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openxmlformats.org/officeDocument/2006/relationships/slide" Target="slides/slide84.xml"/><Relationship Id="rId5" Type="http://schemas.openxmlformats.org/officeDocument/2006/relationships/slideMaster" Target="slideMasters/slideMaster5.xml"/><Relationship Id="rId90" Type="http://schemas.openxmlformats.org/officeDocument/2006/relationships/slide" Target="slides/slide72.xml"/><Relationship Id="rId95" Type="http://schemas.openxmlformats.org/officeDocument/2006/relationships/slide" Target="slides/slide77.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80" Type="http://schemas.openxmlformats.org/officeDocument/2006/relationships/slide" Target="slides/slide62.xml"/><Relationship Id="rId85" Type="http://schemas.openxmlformats.org/officeDocument/2006/relationships/slide" Target="slides/slide6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5.xml"/><Relationship Id="rId38" Type="http://schemas.openxmlformats.org/officeDocument/2006/relationships/slide" Target="slides/slide20.xml"/><Relationship Id="rId59" Type="http://schemas.openxmlformats.org/officeDocument/2006/relationships/slide" Target="slides/slide41.xml"/><Relationship Id="rId103" Type="http://schemas.openxmlformats.org/officeDocument/2006/relationships/slide" Target="slides/slide85.xml"/><Relationship Id="rId108" Type="http://schemas.openxmlformats.org/officeDocument/2006/relationships/handoutMaster" Target="handoutMasters/handoutMaster1.xml"/><Relationship Id="rId54" Type="http://schemas.openxmlformats.org/officeDocument/2006/relationships/slide" Target="slides/slide36.xml"/><Relationship Id="rId70" Type="http://schemas.openxmlformats.org/officeDocument/2006/relationships/slide" Target="slides/slide52.xml"/><Relationship Id="rId75" Type="http://schemas.openxmlformats.org/officeDocument/2006/relationships/slide" Target="slides/slide57.xml"/><Relationship Id="rId91" Type="http://schemas.openxmlformats.org/officeDocument/2006/relationships/slide" Target="slides/slide73.xml"/><Relationship Id="rId96" Type="http://schemas.openxmlformats.org/officeDocument/2006/relationships/slide" Target="slides/slide7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6" Type="http://schemas.openxmlformats.org/officeDocument/2006/relationships/slide" Target="slides/slide88.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109" Type="http://schemas.openxmlformats.org/officeDocument/2006/relationships/presProps" Target="presProps.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slideMaster" Target="slideMasters/slideMaster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viewProps" Target="viewProps.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slideMaster" Target="slideMasters/slideMaster14.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slide" Target="slides/slide75.xml"/><Relationship Id="rId98" Type="http://schemas.openxmlformats.org/officeDocument/2006/relationships/slide" Target="slides/slide80.xml"/><Relationship Id="rId3" Type="http://schemas.openxmlformats.org/officeDocument/2006/relationships/slideMaster" Target="slideMasters/slideMaster3.xml"/><Relationship Id="rId25" Type="http://schemas.openxmlformats.org/officeDocument/2006/relationships/slide" Target="slides/slide7.xml"/><Relationship Id="rId46" Type="http://schemas.openxmlformats.org/officeDocument/2006/relationships/slide" Target="slides/slide28.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62" Type="http://schemas.openxmlformats.org/officeDocument/2006/relationships/slide" Target="slides/slide44.xml"/><Relationship Id="rId83" Type="http://schemas.openxmlformats.org/officeDocument/2006/relationships/slide" Target="slides/slide65.xml"/><Relationship Id="rId88" Type="http://schemas.openxmlformats.org/officeDocument/2006/relationships/slide" Target="slides/slide70.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BC4908-657C-434E-B3AC-28D4B592C57E}" type="datetimeFigureOut">
              <a:rPr lang="en-US" smtClean="0"/>
              <a:t>4/13/2022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483E40-9C39-4E40-9B11-791E348280B7}" type="slidenum">
              <a:rPr lang="en-US" smtClean="0"/>
              <a:t>‹#›</a:t>
            </a:fld>
            <a:endParaRPr lang="en-US"/>
          </a:p>
        </p:txBody>
      </p:sp>
    </p:spTree>
    <p:extLst>
      <p:ext uri="{BB962C8B-B14F-4D97-AF65-F5344CB8AC3E}">
        <p14:creationId xmlns:p14="http://schemas.microsoft.com/office/powerpoint/2010/main" val="35214843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www.ibm.com/developerworks/rational/library/06/1107_davis/"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Management Guide - A to Z and FAQs, </a:t>
            </a:r>
          </a:p>
          <a:p>
            <a:r>
              <a:rPr lang="en-US" dirty="0"/>
              <a:t>http://www.ruleworks.co.uk/testguide/ </a:t>
            </a:r>
          </a:p>
          <a:p>
            <a:endParaRPr lang="en-US" dirty="0"/>
          </a:p>
        </p:txBody>
      </p:sp>
    </p:spTree>
    <p:extLst>
      <p:ext uri="{BB962C8B-B14F-4D97-AF65-F5344CB8AC3E}">
        <p14:creationId xmlns:p14="http://schemas.microsoft.com/office/powerpoint/2010/main" val="112487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ĐỘI</a:t>
            </a:r>
            <a:r>
              <a:rPr lang="en-US" b="1" baseline="0"/>
              <a:t> TESTER ĐỘC LẬP, NẰM HẲN BÊN NGOÀI VỚI ĐỘI PT (ĐƯỢC CUNG CẤP BỞI CÁC ĐƠN VỊ TESTING TRONG TỔ CHỨC)</a:t>
            </a:r>
          </a:p>
          <a:p>
            <a:r>
              <a:rPr lang="en-US" baseline="0"/>
              <a:t>Ưu:</a:t>
            </a:r>
          </a:p>
          <a:p>
            <a:pPr marL="0" indent="0">
              <a:buFontTx/>
              <a:buNone/>
            </a:pPr>
            <a:r>
              <a:rPr lang="en-US" u="none" baseline="0"/>
              <a:t>- </a:t>
            </a:r>
            <a:r>
              <a:rPr lang="vi-VN" u="none" baseline="0"/>
              <a:t>tận tâm</a:t>
            </a:r>
            <a:r>
              <a:rPr lang="en-US" u="none" baseline="0"/>
              <a:t>,</a:t>
            </a:r>
            <a:r>
              <a:rPr lang="vi-VN" u="none" baseline="0"/>
              <a:t> chỉ để làm thử nghiệm</a:t>
            </a:r>
          </a:p>
          <a:p>
            <a:pPr marL="0" indent="0">
              <a:buFontTx/>
              <a:buNone/>
            </a:pPr>
            <a:r>
              <a:rPr lang="en-US" u="none" baseline="0"/>
              <a:t>- có </a:t>
            </a:r>
            <a:r>
              <a:rPr lang="vi-VN" u="none" baseline="0"/>
              <a:t>chuyên môn</a:t>
            </a:r>
            <a:r>
              <a:rPr lang="en-US" u="none" baseline="0"/>
              <a:t> về kiểm thử</a:t>
            </a:r>
            <a:endParaRPr lang="vi-VN" b="1" baseline="0"/>
          </a:p>
          <a:p>
            <a:pPr marL="0" indent="0">
              <a:buFontTx/>
              <a:buNone/>
            </a:pPr>
            <a:r>
              <a:rPr lang="en-US" baseline="0"/>
              <a:t>- test</a:t>
            </a:r>
            <a:r>
              <a:rPr lang="vi-VN" baseline="0"/>
              <a:t> khách quan hơn và nhất quán hơn</a:t>
            </a:r>
            <a:endParaRPr lang="en-US" b="0" baseline="0"/>
          </a:p>
          <a:p>
            <a:pPr marL="0" indent="0">
              <a:buFontTx/>
              <a:buNone/>
            </a:pPr>
            <a:endParaRPr lang="en-US" b="1" baseline="0"/>
          </a:p>
          <a:p>
            <a:pPr marL="0" indent="0">
              <a:buFontTx/>
              <a:buNone/>
            </a:pPr>
            <a:r>
              <a:rPr lang="en-US" b="0" baseline="0"/>
              <a:t>Nhược: </a:t>
            </a:r>
          </a:p>
          <a:p>
            <a:pPr marL="0" indent="0">
              <a:buFontTx/>
              <a:buNone/>
            </a:pPr>
            <a:r>
              <a:rPr lang="en-US" sz="1200" b="0" i="0" kern="1200">
                <a:solidFill>
                  <a:schemeClr val="tx1"/>
                </a:solidFill>
                <a:effectLst/>
                <a:latin typeface="+mn-lt"/>
                <a:ea typeface="+mn-ea"/>
                <a:cs typeface="+mn-cs"/>
              </a:rPr>
              <a:t>- có</a:t>
            </a:r>
            <a:r>
              <a:rPr lang="en-US" sz="1200" b="0" i="0" kern="1200" baseline="0">
                <a:solidFill>
                  <a:schemeClr val="tx1"/>
                </a:solidFill>
                <a:effectLst/>
                <a:latin typeface="+mn-lt"/>
                <a:ea typeface="+mn-ea"/>
                <a:cs typeface="+mn-cs"/>
              </a:rPr>
              <a:t> thể làm cho tester và test team trở nên cô lập nhau, có thể là cô lập mang tính cá nhân từ coder, designer, bản thân đội dự án, hoặc có thể </a:t>
            </a:r>
            <a:r>
              <a:rPr lang="en-US" sz="1200" b="1" i="0" u="sng" kern="1200" baseline="0">
                <a:solidFill>
                  <a:schemeClr val="tx1"/>
                </a:solidFill>
                <a:effectLst/>
                <a:latin typeface="+mn-lt"/>
                <a:ea typeface="+mn-ea"/>
                <a:cs typeface="+mn-cs"/>
              </a:rPr>
              <a:t>cô lập từ cái nhìn về chất lượng và mục tiêu kinh doanh (vì nhiều người nhiều ý)</a:t>
            </a:r>
            <a:r>
              <a:rPr lang="en-US" sz="1200" b="1" i="0" kern="1200" baseline="0">
                <a:solidFill>
                  <a:schemeClr val="tx1"/>
                </a:solidFill>
                <a:effectLst/>
                <a:latin typeface="+mn-lt"/>
                <a:ea typeface="+mn-ea"/>
                <a:cs typeface="+mn-cs"/>
              </a:rPr>
              <a:t>. Điều này dẫn đến vấn đề truyền thông</a:t>
            </a:r>
            <a:r>
              <a:rPr lang="en-US" sz="1200" b="0" i="0" kern="1200" baseline="0">
                <a:solidFill>
                  <a:schemeClr val="tx1"/>
                </a:solidFill>
                <a:effectLst/>
                <a:latin typeface="+mn-lt"/>
                <a:ea typeface="+mn-ea"/>
                <a:cs typeface="+mn-cs"/>
              </a:rPr>
              <a:t>, cảm giác xa lánh, ác cảm, </a:t>
            </a:r>
            <a:r>
              <a:rPr lang="en-US" sz="1200" b="1" i="0" kern="1200" baseline="0">
                <a:solidFill>
                  <a:schemeClr val="tx1"/>
                </a:solidFill>
                <a:effectLst/>
                <a:latin typeface="+mn-lt"/>
                <a:ea typeface="+mn-ea"/>
                <a:cs typeface="+mn-cs"/>
              </a:rPr>
              <a:t>thiếu sự hỗ trợ,...</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có thể là đối kháng/đối đầu</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sự </a:t>
            </a:r>
            <a:r>
              <a:rPr lang="en-US" sz="1200" b="0" i="0" kern="1200">
                <a:solidFill>
                  <a:schemeClr val="tx1"/>
                </a:solidFill>
                <a:effectLst/>
                <a:latin typeface="+mn-lt"/>
                <a:ea typeface="+mn-ea"/>
                <a:cs typeface="+mn-cs"/>
              </a:rPr>
              <a:t>quá</a:t>
            </a:r>
            <a:r>
              <a:rPr lang="en-US" sz="1200" b="0" i="0" kern="1200" baseline="0">
                <a:solidFill>
                  <a:schemeClr val="tx1"/>
                </a:solidFill>
                <a:effectLst/>
                <a:latin typeface="+mn-lt"/>
                <a:ea typeface="+mn-ea"/>
                <a:cs typeface="+mn-cs"/>
              </a:rPr>
              <a:t> tin cậy vào tester,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testing</a:t>
            </a:r>
            <a:r>
              <a:rPr lang="vi-VN" sz="1200" b="0" i="0" kern="1200">
                <a:solidFill>
                  <a:schemeClr val="tx1"/>
                </a:solidFill>
                <a:effectLst/>
                <a:latin typeface="+mn-lt"/>
                <a:ea typeface="+mn-ea"/>
                <a:cs typeface="+mn-cs"/>
              </a:rPr>
              <a:t> không đủ</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bởi cá</a:t>
            </a:r>
            <a:r>
              <a:rPr lang="en-US" sz="1200" b="0" i="0" kern="1200">
                <a:solidFill>
                  <a:schemeClr val="tx1"/>
                </a:solidFill>
                <a:effectLst/>
                <a:latin typeface="+mn-lt"/>
                <a:ea typeface="+mn-ea"/>
                <a:cs typeface="+mn-cs"/>
              </a:rPr>
              <a:t>c</a:t>
            </a:r>
            <a:r>
              <a:rPr lang="en-US" sz="1200" b="0" i="0" kern="1200" baseline="0">
                <a:solidFill>
                  <a:schemeClr val="tx1"/>
                </a:solidFill>
                <a:effectLst/>
                <a:latin typeface="+mn-lt"/>
                <a:ea typeface="+mn-ea"/>
                <a:cs typeface="+mn-cs"/>
              </a:rPr>
              <a:t> developer (</a:t>
            </a:r>
            <a:r>
              <a:rPr lang="en-US" sz="1200" b="1" i="0" kern="1200" baseline="0">
                <a:solidFill>
                  <a:schemeClr val="tx1"/>
                </a:solidFill>
                <a:effectLst/>
                <a:latin typeface="+mn-lt"/>
                <a:ea typeface="+mn-ea"/>
                <a:cs typeface="+mn-cs"/>
              </a:rPr>
              <a:t>LÀM DEVELOPER K CÒN CẢM THẤY CÓ TRÁCH NHIỆM NỮA: </a:t>
            </a:r>
            <a:r>
              <a:rPr lang="en-US" b="1" baseline="0"/>
              <a:t>VÌ HỌ LUÔN NGHĨ RẰNG </a:t>
            </a:r>
            <a:r>
              <a:rPr lang="en-US" b="0" baseline="0"/>
              <a:t>'Well, we have this test team now, so why do I need to unit test my code?'</a:t>
            </a:r>
            <a:r>
              <a:rPr lang="en-US" sz="1200" b="0" i="0" kern="1200" baseline="0">
                <a:solidFill>
                  <a:schemeClr val="tx1"/>
                </a:solidFill>
                <a:effectLst/>
                <a:latin typeface="+mn-lt"/>
                <a:ea typeface="+mn-ea"/>
                <a:cs typeface="+mn-cs"/>
              </a:rPr>
              <a:t>)</a:t>
            </a:r>
          </a:p>
        </p:txBody>
      </p:sp>
    </p:spTree>
    <p:extLst>
      <p:ext uri="{BB962C8B-B14F-4D97-AF65-F5344CB8AC3E}">
        <p14:creationId xmlns:p14="http://schemas.microsoft.com/office/powerpoint/2010/main" val="187088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1" i="0" kern="1200">
                <a:solidFill>
                  <a:schemeClr val="tx1"/>
                </a:solidFill>
                <a:effectLst/>
                <a:latin typeface="+mn-lt"/>
                <a:ea typeface="+mn-ea"/>
                <a:cs typeface="+mn-cs"/>
              </a:rPr>
              <a:t>Tư vấn</a:t>
            </a:r>
            <a:r>
              <a:rPr lang="en-US" sz="1200" b="1" i="0" kern="1200">
                <a:solidFill>
                  <a:schemeClr val="tx1"/>
                </a:solidFill>
                <a:effectLst/>
                <a:latin typeface="+mn-lt"/>
                <a:ea typeface="+mn-ea"/>
                <a:cs typeface="+mn-cs"/>
              </a:rPr>
              <a:t> kiểm</a:t>
            </a:r>
            <a:r>
              <a:rPr lang="en-US" sz="1200" b="1" i="0" kern="1200" baseline="0">
                <a:solidFill>
                  <a:schemeClr val="tx1"/>
                </a:solidFill>
                <a:effectLst/>
                <a:latin typeface="+mn-lt"/>
                <a:ea typeface="+mn-ea"/>
                <a:cs typeface="+mn-cs"/>
              </a:rPr>
              <a:t> thử</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nội</a:t>
            </a:r>
            <a:r>
              <a:rPr lang="en-US" sz="1200" b="1" i="0" kern="1200" baseline="0">
                <a:solidFill>
                  <a:schemeClr val="tx1"/>
                </a:solidFill>
                <a:effectLst/>
                <a:latin typeface="+mn-lt"/>
                <a:ea typeface="+mn-ea"/>
                <a:cs typeface="+mn-cs"/>
              </a:rPr>
              <a:t> bộ: </a:t>
            </a:r>
            <a:r>
              <a:rPr lang="en-US" sz="1200" b="1" i="0" kern="1200">
                <a:solidFill>
                  <a:schemeClr val="tx1"/>
                </a:solidFill>
                <a:effectLst/>
                <a:latin typeface="+mn-lt"/>
                <a:ea typeface="+mn-ea"/>
                <a:cs typeface="+mn-cs"/>
              </a:rPr>
              <a:t>tư</a:t>
            </a:r>
            <a:r>
              <a:rPr lang="en-US" sz="1200" b="1" i="0" kern="1200" baseline="0">
                <a:solidFill>
                  <a:schemeClr val="tx1"/>
                </a:solidFill>
                <a:effectLst/>
                <a:latin typeface="+mn-lt"/>
                <a:ea typeface="+mn-ea"/>
                <a:cs typeface="+mn-cs"/>
              </a:rPr>
              <a:t> vấn</a:t>
            </a:r>
            <a:r>
              <a:rPr lang="vi-VN" sz="1200" b="1" i="0" kern="1200">
                <a:solidFill>
                  <a:schemeClr val="tx1"/>
                </a:solidFill>
                <a:effectLst/>
                <a:latin typeface="+mn-lt"/>
                <a:ea typeface="+mn-ea"/>
                <a:cs typeface="+mn-cs"/>
              </a:rPr>
              <a:t>, hỗ trợ, không phải thực hiện </a:t>
            </a:r>
            <a:r>
              <a:rPr lang="en-US" sz="1200" b="1" i="0" kern="1200">
                <a:solidFill>
                  <a:schemeClr val="tx1"/>
                </a:solidFill>
                <a:effectLst/>
                <a:latin typeface="+mn-lt"/>
                <a:ea typeface="+mn-ea"/>
                <a:cs typeface="+mn-cs"/>
              </a:rPr>
              <a:t>kiểm</a:t>
            </a:r>
            <a:r>
              <a:rPr lang="en-US" sz="1200" b="1" i="0" kern="1200" baseline="0">
                <a:solidFill>
                  <a:schemeClr val="tx1"/>
                </a:solidFill>
                <a:effectLst/>
                <a:latin typeface="+mn-lt"/>
                <a:ea typeface="+mn-ea"/>
                <a:cs typeface="+mn-cs"/>
              </a:rPr>
              <a:t> thử</a:t>
            </a:r>
            <a:r>
              <a:rPr lang="en-US" sz="1200" b="1" i="0" kern="1200">
                <a:solidFill>
                  <a:schemeClr val="tx1"/>
                </a:solidFill>
                <a:effectLst/>
                <a:latin typeface="+mn-lt"/>
                <a:ea typeface="+mn-ea"/>
                <a:cs typeface="+mn-cs"/>
              </a:rPr>
              <a:t>, có</a:t>
            </a:r>
            <a:r>
              <a:rPr lang="en-US" sz="1200" b="1" i="0" kern="1200" baseline="0">
                <a:solidFill>
                  <a:schemeClr val="tx1"/>
                </a:solidFill>
                <a:effectLst/>
                <a:latin typeface="+mn-lt"/>
                <a:ea typeface="+mn-ea"/>
                <a:cs typeface="+mn-cs"/>
              </a:rPr>
              <a:t> thể là</a:t>
            </a:r>
            <a:endParaRPr lang="en-US" sz="1200" b="1" i="0" kern="1200">
              <a:solidFill>
                <a:schemeClr val="tx1"/>
              </a:solidFill>
              <a:effectLst/>
              <a:latin typeface="+mn-lt"/>
              <a:ea typeface="+mn-ea"/>
              <a:cs typeface="+mn-cs"/>
            </a:endParaRPr>
          </a:p>
          <a:p>
            <a:pPr marL="457200" lvl="1" indent="0">
              <a:buFontTx/>
              <a:buNone/>
            </a:pPr>
            <a:r>
              <a:rPr lang="en-US" sz="1200" b="1" i="0" kern="1200">
                <a:solidFill>
                  <a:schemeClr val="tx1"/>
                </a:solidFill>
                <a:effectLst/>
                <a:latin typeface="+mn-lt"/>
                <a:ea typeface="+mn-ea"/>
                <a:cs typeface="+mn-cs"/>
              </a:rPr>
              <a:t>+ CHUYÊN</a:t>
            </a:r>
            <a:r>
              <a:rPr lang="en-US" sz="1200" b="1" i="0" kern="1200" baseline="0">
                <a:solidFill>
                  <a:schemeClr val="tx1"/>
                </a:solidFill>
                <a:effectLst/>
                <a:latin typeface="+mn-lt"/>
                <a:ea typeface="+mn-ea"/>
                <a:cs typeface="+mn-cs"/>
              </a:rPr>
              <a:t> GIA VỀ </a:t>
            </a:r>
            <a:r>
              <a:rPr lang="en-US" sz="1200" b="1" i="0" u="sng" kern="1200" baseline="0">
                <a:solidFill>
                  <a:schemeClr val="tx1"/>
                </a:solidFill>
                <a:effectLst/>
                <a:latin typeface="+mn-lt"/>
                <a:ea typeface="+mn-ea"/>
                <a:cs typeface="+mn-cs"/>
              </a:rPr>
              <a:t>NGHIỆP VỤ </a:t>
            </a:r>
            <a:r>
              <a:rPr lang="en-US" sz="1200" b="1" i="0" kern="1200">
                <a:solidFill>
                  <a:schemeClr val="tx1"/>
                </a:solidFill>
                <a:effectLst/>
                <a:latin typeface="+mn-lt"/>
                <a:ea typeface="+mn-ea"/>
                <a:cs typeface="+mn-cs"/>
              </a:rPr>
              <a:t>(CHẲNG</a:t>
            </a:r>
            <a:r>
              <a:rPr lang="en-US" sz="1200" b="1" i="0" kern="1200" baseline="0">
                <a:solidFill>
                  <a:schemeClr val="tx1"/>
                </a:solidFill>
                <a:effectLst/>
                <a:latin typeface="+mn-lt"/>
                <a:ea typeface="+mn-ea"/>
                <a:cs typeface="+mn-cs"/>
              </a:rPr>
              <a:t> HẠN LÀ </a:t>
            </a:r>
            <a:r>
              <a:rPr lang="en-US" sz="1200" b="1" i="0" kern="1200">
                <a:solidFill>
                  <a:schemeClr val="tx1"/>
                </a:solidFill>
                <a:effectLst/>
                <a:latin typeface="+mn-lt"/>
                <a:ea typeface="+mn-ea"/>
                <a:cs typeface="+mn-cs"/>
              </a:rPr>
              <a:t>USERS CỦA</a:t>
            </a:r>
            <a:r>
              <a:rPr lang="en-US" sz="1200" b="1" i="0" kern="1200" baseline="0">
                <a:solidFill>
                  <a:schemeClr val="tx1"/>
                </a:solidFill>
                <a:effectLst/>
                <a:latin typeface="+mn-lt"/>
                <a:ea typeface="+mn-ea"/>
                <a:cs typeface="+mn-cs"/>
              </a:rPr>
              <a:t> HT)</a:t>
            </a:r>
            <a:r>
              <a:rPr lang="en-US" sz="1200" b="1" i="0" kern="1200">
                <a:solidFill>
                  <a:schemeClr val="tx1"/>
                </a:solidFill>
                <a:effectLst/>
                <a:latin typeface="+mn-lt"/>
                <a:ea typeface="+mn-ea"/>
                <a:cs typeface="+mn-cs"/>
              </a:rPr>
              <a:t>, CHUYÊN</a:t>
            </a:r>
            <a:r>
              <a:rPr lang="en-US" sz="1200" b="1" i="0" kern="1200" baseline="0">
                <a:solidFill>
                  <a:schemeClr val="tx1"/>
                </a:solidFill>
                <a:effectLst/>
                <a:latin typeface="+mn-lt"/>
                <a:ea typeface="+mn-ea"/>
                <a:cs typeface="+mn-cs"/>
              </a:rPr>
              <a:t> GIA VỀ </a:t>
            </a:r>
            <a:r>
              <a:rPr lang="en-US" sz="1200" b="1" i="0" u="sng" kern="1200" baseline="0">
                <a:solidFill>
                  <a:schemeClr val="tx1"/>
                </a:solidFill>
                <a:effectLst/>
                <a:latin typeface="+mn-lt"/>
                <a:ea typeface="+mn-ea"/>
                <a:cs typeface="+mn-cs"/>
              </a:rPr>
              <a:t>KỸ THUẬT, CÔNG</a:t>
            </a:r>
            <a:r>
              <a:rPr lang="en-US" sz="1200" b="1" i="0" u="sng" kern="1200">
                <a:solidFill>
                  <a:schemeClr val="tx1"/>
                </a:solidFill>
                <a:effectLst/>
                <a:latin typeface="+mn-lt"/>
                <a:ea typeface="+mn-ea"/>
                <a:cs typeface="+mn-cs"/>
              </a:rPr>
              <a:t> NGHỆ</a:t>
            </a:r>
            <a:r>
              <a:rPr lang="en-US" sz="1200" b="1" i="0" u="sng"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(SUCH AS DATABASE EXPERTS), AND CHUYÊN</a:t>
            </a:r>
            <a:r>
              <a:rPr lang="en-US" sz="1200" b="1" i="0" kern="1200" baseline="0">
                <a:solidFill>
                  <a:schemeClr val="tx1"/>
                </a:solidFill>
                <a:effectLst/>
                <a:latin typeface="+mn-lt"/>
                <a:ea typeface="+mn-ea"/>
                <a:cs typeface="+mn-cs"/>
              </a:rPr>
              <a:t> GIA VỀ </a:t>
            </a:r>
            <a:r>
              <a:rPr lang="en-US" sz="1200" b="1" i="0" u="sng" kern="1200" baseline="0">
                <a:solidFill>
                  <a:schemeClr val="tx1"/>
                </a:solidFill>
                <a:effectLst/>
                <a:latin typeface="+mn-lt"/>
                <a:ea typeface="+mn-ea"/>
                <a:cs typeface="+mn-cs"/>
              </a:rPr>
              <a:t>KIỂM THỬ </a:t>
            </a:r>
            <a:r>
              <a:rPr lang="en-US" sz="1200" b="1" i="0" kern="1200">
                <a:solidFill>
                  <a:schemeClr val="tx1"/>
                </a:solidFill>
                <a:effectLst/>
                <a:latin typeface="+mn-lt"/>
                <a:ea typeface="+mn-ea"/>
                <a:cs typeface="+mn-cs"/>
              </a:rPr>
              <a:t>(SUCH AS SECURITY TESTERS, </a:t>
            </a:r>
            <a:r>
              <a:rPr lang="en-US" sz="1200" b="0" i="1" kern="1200">
                <a:solidFill>
                  <a:schemeClr val="tx1"/>
                </a:solidFill>
                <a:effectLst/>
                <a:latin typeface="+mn-lt"/>
                <a:ea typeface="+mn-ea"/>
                <a:cs typeface="+mn-cs"/>
              </a:rPr>
              <a:t>CERTIFICATION TESTERS</a:t>
            </a:r>
            <a:r>
              <a:rPr lang="en-US" sz="1200" b="1" i="0" kern="1200">
                <a:solidFill>
                  <a:schemeClr val="tx1"/>
                </a:solidFill>
                <a:effectLst/>
                <a:latin typeface="+mn-lt"/>
                <a:ea typeface="+mn-ea"/>
                <a:cs typeface="+mn-cs"/>
              </a:rPr>
              <a:t>, OR TEST AUTOMATION EXPERTS)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 HỌ CÓ THỂ LÀ 1 PHẦN CỦA 1 ĐỘI TEST ĐỘC LẬP TRONG NHÓM PT, HOẶC 1 PHẦN CỦA ĐỘI THỬ NGHIỆM THUÊ NGOÀI</a:t>
            </a:r>
            <a:endParaRPr lang="en-US" b="1" baseline="0"/>
          </a:p>
          <a:p>
            <a:r>
              <a:rPr lang="en-US" baseline="0"/>
              <a:t>Ưu:</a:t>
            </a:r>
          </a:p>
          <a:p>
            <a:pPr marL="0" indent="0">
              <a:buFontTx/>
              <a:buNone/>
            </a:pPr>
            <a:r>
              <a:rPr lang="en-US" sz="1200" b="0" i="0" kern="1200">
                <a:solidFill>
                  <a:schemeClr val="tx1"/>
                </a:solidFill>
                <a:effectLst/>
                <a:latin typeface="+mn-lt"/>
                <a:ea typeface="+mn-ea"/>
                <a:cs typeface="+mn-cs"/>
              </a:rPr>
              <a:t>- với</a:t>
            </a:r>
            <a:r>
              <a:rPr lang="vi-VN" sz="1200" b="0" i="0" kern="1200">
                <a:solidFill>
                  <a:schemeClr val="tx1"/>
                </a:solidFill>
                <a:effectLst/>
                <a:latin typeface="+mn-lt"/>
                <a:ea typeface="+mn-ea"/>
                <a:cs typeface="+mn-cs"/>
              </a:rPr>
              <a:t> chuyên gia thử nghiệm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chuyên môn</a:t>
            </a:r>
            <a:r>
              <a:rPr lang="en-US" sz="1200" b="0" i="0" kern="1200" baseline="0">
                <a:solidFill>
                  <a:schemeClr val="tx1"/>
                </a:solidFill>
                <a:effectLst/>
                <a:latin typeface="+mn-lt"/>
                <a:ea typeface="+mn-ea"/>
                <a:cs typeface="+mn-cs"/>
              </a:rPr>
              <a:t> sẽ </a:t>
            </a:r>
            <a:r>
              <a:rPr lang="vi-VN" sz="1200" b="0" i="0" kern="1200">
                <a:solidFill>
                  <a:schemeClr val="tx1"/>
                </a:solidFill>
                <a:effectLst/>
                <a:latin typeface="+mn-lt"/>
                <a:ea typeface="+mn-ea"/>
                <a:cs typeface="+mn-cs"/>
              </a:rPr>
              <a:t>cung cấp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hỗ trợ và giúp đỡ để cải thiện thử nghiệm</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lập kế hoạch, </a:t>
            </a:r>
            <a:r>
              <a:rPr lang="en-US" sz="1200" b="0" i="0" kern="1200">
                <a:solidFill>
                  <a:schemeClr val="tx1"/>
                </a:solidFill>
                <a:effectLst/>
                <a:latin typeface="+mn-lt"/>
                <a:ea typeface="+mn-ea"/>
                <a:cs typeface="+mn-cs"/>
              </a:rPr>
              <a:t>ước</a:t>
            </a:r>
            <a:r>
              <a:rPr lang="en-US" sz="1200" b="0" i="0" kern="1200" baseline="0">
                <a:solidFill>
                  <a:schemeClr val="tx1"/>
                </a:solidFill>
                <a:effectLst/>
                <a:latin typeface="+mn-lt"/>
                <a:ea typeface="+mn-ea"/>
                <a:cs typeface="+mn-cs"/>
              </a:rPr>
              <a:t> lượng</a:t>
            </a:r>
            <a:r>
              <a:rPr lang="vi-VN" sz="1200" b="0" i="0" kern="1200">
                <a:solidFill>
                  <a:schemeClr val="tx1"/>
                </a:solidFill>
                <a:effectLst/>
                <a:latin typeface="+mn-lt"/>
                <a:ea typeface="+mn-ea"/>
                <a:cs typeface="+mn-cs"/>
              </a:rPr>
              <a:t>, điều khiển tốt hơn</a:t>
            </a:r>
            <a:r>
              <a:rPr lang="en-US" sz="1200" b="0" i="0" kern="1200">
                <a:solidFill>
                  <a:schemeClr val="tx1"/>
                </a:solidFill>
                <a:effectLst/>
                <a:latin typeface="+mn-lt"/>
                <a:ea typeface="+mn-ea"/>
                <a:cs typeface="+mn-cs"/>
              </a:rPr>
              <a:t> vì</a:t>
            </a:r>
            <a:r>
              <a:rPr lang="en-US" sz="1200" b="0" i="0" kern="1200" baseline="0">
                <a:solidFill>
                  <a:schemeClr val="tx1"/>
                </a:solidFill>
                <a:effectLst/>
                <a:latin typeface="+mn-lt"/>
                <a:ea typeface="+mn-ea"/>
                <a:cs typeface="+mn-cs"/>
              </a:rPr>
              <a:t> có</a:t>
            </a:r>
            <a:r>
              <a:rPr lang="vi-VN" sz="1200" b="0" i="0" kern="1200">
                <a:solidFill>
                  <a:schemeClr val="tx1"/>
                </a:solidFill>
                <a:effectLst/>
                <a:latin typeface="+mn-lt"/>
                <a:ea typeface="+mn-ea"/>
                <a:cs typeface="+mn-cs"/>
              </a:rPr>
              <a:t> </a:t>
            </a:r>
            <a:r>
              <a:rPr lang="en-US" sz="1200" b="0" i="0" u="sng" kern="1200">
                <a:solidFill>
                  <a:schemeClr val="tx1"/>
                </a:solidFill>
                <a:effectLst/>
                <a:latin typeface="+mn-lt"/>
                <a:ea typeface="+mn-ea"/>
                <a:cs typeface="+mn-cs"/>
              </a:rPr>
              <a:t>tầm</a:t>
            </a:r>
            <a:r>
              <a:rPr lang="en-US" sz="1200" b="0" i="0" u="sng" kern="1200" baseline="0">
                <a:solidFill>
                  <a:schemeClr val="tx1"/>
                </a:solidFill>
                <a:effectLst/>
                <a:latin typeface="+mn-lt"/>
                <a:ea typeface="+mn-ea"/>
                <a:cs typeface="+mn-cs"/>
              </a:rPr>
              <a:t> nhìn </a:t>
            </a:r>
            <a:r>
              <a:rPr lang="vi-VN" sz="1200" b="0" i="0" u="sng" kern="1200">
                <a:solidFill>
                  <a:schemeClr val="tx1"/>
                </a:solidFill>
                <a:effectLst/>
                <a:latin typeface="+mn-lt"/>
                <a:ea typeface="+mn-ea"/>
                <a:cs typeface="+mn-cs"/>
              </a:rPr>
              <a:t>rộng</a:t>
            </a:r>
            <a:r>
              <a:rPr lang="vi-VN" sz="1200" b="0" i="0" kern="1200">
                <a:solidFill>
                  <a:schemeClr val="tx1"/>
                </a:solidFill>
                <a:effectLst/>
                <a:latin typeface="+mn-lt"/>
                <a:ea typeface="+mn-ea"/>
                <a:cs typeface="+mn-cs"/>
              </a:rPr>
              <a:t> trong tổ chức</a:t>
            </a:r>
            <a:endParaRPr lang="en-US" baseline="0"/>
          </a:p>
          <a:p>
            <a:pPr marL="0" indent="0">
              <a:buFontTx/>
              <a:buNone/>
            </a:pPr>
            <a:endParaRPr lang="en-US" baseline="0"/>
          </a:p>
          <a:p>
            <a:pPr marL="0" indent="0">
              <a:buFontTx/>
              <a:buNone/>
            </a:pPr>
            <a:r>
              <a:rPr lang="en-US" baseline="0"/>
              <a:t>Nhược:</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mức độ chuyên môn</a:t>
            </a:r>
            <a:r>
              <a:rPr lang="en-US" sz="1200" b="0" i="0" kern="1200">
                <a:solidFill>
                  <a:schemeClr val="tx1"/>
                </a:solidFill>
                <a:effectLst/>
                <a:latin typeface="+mn-lt"/>
                <a:ea typeface="+mn-ea"/>
                <a:cs typeface="+mn-cs"/>
              </a:rPr>
              <a:t> có</a:t>
            </a:r>
            <a:r>
              <a:rPr lang="vi-VN" sz="1200" b="0" i="0" kern="1200">
                <a:solidFill>
                  <a:schemeClr val="tx1"/>
                </a:solidFill>
                <a:effectLst/>
                <a:latin typeface="+mn-lt"/>
                <a:ea typeface="+mn-ea"/>
                <a:cs typeface="+mn-cs"/>
              </a:rPr>
              <a:t> đủ?</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cần kỹ năng giao tiếp</a:t>
            </a:r>
            <a:r>
              <a:rPr lang="en-US" sz="1200" b="0" i="0" kern="1200">
                <a:solidFill>
                  <a:schemeClr val="tx1"/>
                </a:solidFill>
                <a:effectLst/>
                <a:latin typeface="+mn-lt"/>
                <a:ea typeface="+mn-ea"/>
                <a:cs typeface="+mn-cs"/>
              </a:rPr>
              <a:t> “con người” – tính</a:t>
            </a:r>
            <a:r>
              <a:rPr lang="en-US" sz="1200" b="0" i="0" kern="1200" baseline="0">
                <a:solidFill>
                  <a:schemeClr val="tx1"/>
                </a:solidFill>
                <a:effectLst/>
                <a:latin typeface="+mn-lt"/>
                <a:ea typeface="+mn-ea"/>
                <a:cs typeface="+mn-cs"/>
              </a:rPr>
              <a:t> truyền thông, khả năng truyền đạt.</a:t>
            </a:r>
            <a:endParaRPr lang="en-US" sz="1200" b="0" i="0" kern="120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ai đó vẫn còn phải làm các thử nghiệm</a:t>
            </a:r>
            <a:r>
              <a:rPr lang="en-US" sz="1200" b="0" i="1" kern="1200">
                <a:solidFill>
                  <a:schemeClr val="tx1"/>
                </a:solidFill>
                <a:effectLst/>
                <a:latin typeface="+mn-lt"/>
                <a:ea typeface="+mn-ea"/>
                <a:cs typeface="+mn-cs"/>
              </a:rPr>
              <a:t> (</a:t>
            </a:r>
            <a:r>
              <a:rPr lang="en-GB" i="1"/>
              <a:t>someone still has to do the testing)</a:t>
            </a:r>
            <a:endParaRPr lang="en-US" sz="1200" b="0" i="1" kern="120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ảnh hưởng, không có thẩm quyền</a:t>
            </a:r>
            <a:r>
              <a:rPr lang="en-US" sz="1200" b="0" i="1" kern="1200">
                <a:solidFill>
                  <a:schemeClr val="tx1"/>
                </a:solidFill>
                <a:effectLst/>
                <a:latin typeface="+mn-lt"/>
                <a:ea typeface="+mn-ea"/>
                <a:cs typeface="+mn-cs"/>
              </a:rPr>
              <a:t> (</a:t>
            </a:r>
            <a:r>
              <a:rPr lang="en-GB" i="1"/>
              <a:t>influence, not authority</a:t>
            </a:r>
            <a:r>
              <a:rPr lang="en-US" i="1" baseline="0"/>
              <a:t>)</a:t>
            </a:r>
            <a:endParaRPr lang="en-GB" i="1"/>
          </a:p>
        </p:txBody>
      </p:sp>
    </p:spTree>
    <p:extLst>
      <p:ext uri="{BB962C8B-B14F-4D97-AF65-F5344CB8AC3E}">
        <p14:creationId xmlns:p14="http://schemas.microsoft.com/office/powerpoint/2010/main" val="265881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Ưu:</a:t>
            </a:r>
          </a:p>
          <a:p>
            <a:pPr marL="0" indent="0">
              <a:buFontTx/>
              <a:buNone/>
            </a:pPr>
            <a:r>
              <a:rPr lang="en-US" b="1" baseline="0"/>
              <a:t>- có sự chuyên môn cao về kiểm thử, tính chuyên nghiệp cao.</a:t>
            </a:r>
          </a:p>
          <a:p>
            <a:pPr marL="0" indent="0">
              <a:buFontTx/>
              <a:buNone/>
            </a:pPr>
            <a:r>
              <a:rPr lang="en-US" baseline="0"/>
              <a:t>- </a:t>
            </a:r>
            <a:r>
              <a:rPr lang="vi-VN" baseline="0"/>
              <a:t>độc lập </a:t>
            </a:r>
            <a:r>
              <a:rPr lang="en-US" baseline="0"/>
              <a:t>về </a:t>
            </a:r>
            <a:r>
              <a:rPr lang="vi-VN" baseline="0"/>
              <a:t>chính </a:t>
            </a:r>
            <a:r>
              <a:rPr lang="en-US" baseline="0"/>
              <a:t>sách </a:t>
            </a:r>
            <a:r>
              <a:rPr lang="vi-VN" baseline="0"/>
              <a:t>nội bộ</a:t>
            </a:r>
            <a:endParaRPr lang="en-US" baseline="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a:t>+ đội kiểm thử độc lập này có ngân sách riêng biệt, k ảnh hưởng đến ngân sách của dự án, </a:t>
            </a:r>
            <a:r>
              <a:rPr lang="en-US" b="1" u="sng" baseline="0"/>
              <a:t>đảm bảo được chi phí cho </a:t>
            </a:r>
            <a:r>
              <a:rPr lang="vi-VN" b="1" u="sng" baseline="0"/>
              <a:t>đào tạo </a:t>
            </a:r>
            <a:r>
              <a:rPr lang="en-US" b="1" u="sng" baseline="0"/>
              <a:t>con người</a:t>
            </a:r>
            <a:r>
              <a:rPr lang="vi-VN" b="1" u="sng" baseline="0"/>
              <a:t>, </a:t>
            </a:r>
            <a:r>
              <a:rPr lang="en-US" b="1" u="sng" baseline="0"/>
              <a:t>mua các </a:t>
            </a:r>
            <a:r>
              <a:rPr lang="vi-VN" b="1" u="sng" baseline="0"/>
              <a:t>công cụ, thiết bị </a:t>
            </a:r>
            <a:r>
              <a:rPr lang="en-US" b="1" u="sng" baseline="0"/>
              <a:t>thử nghiệm, huấn luyện KTV sử dụng tools</a:t>
            </a:r>
            <a:r>
              <a:rPr lang="en-US" b="1" baseline="0"/>
              <a:t>... Ngoài ra, trong các tổ chức kiểm thử, các tester có thể dễ dàng có cơ hội thăng tiến cao hơn trong các vai trò kiểm thử (test leader, specialist)</a:t>
            </a:r>
            <a:endParaRPr lang="en-US" b="1"/>
          </a:p>
          <a:p>
            <a:pPr marL="0" indent="0">
              <a:buFontTx/>
              <a:buNone/>
            </a:pPr>
            <a:endParaRPr lang="en-US" baseline="0"/>
          </a:p>
          <a:p>
            <a:pPr marL="0" indent="0">
              <a:buFontTx/>
              <a:buNone/>
            </a:pPr>
            <a:r>
              <a:rPr lang="en-US" baseline="0"/>
              <a:t>Nhược:</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thiếu kiến thức </a:t>
            </a:r>
            <a:r>
              <a:rPr lang="en-US" sz="1200" b="0" i="0" kern="1200">
                <a:solidFill>
                  <a:schemeClr val="tx1"/>
                </a:solidFill>
                <a:effectLst/>
                <a:latin typeface="+mn-lt"/>
                <a:ea typeface="+mn-ea"/>
                <a:cs typeface="+mn-cs"/>
              </a:rPr>
              <a:t>về</a:t>
            </a:r>
            <a:r>
              <a:rPr lang="vi-VN" sz="1200" b="0" i="0" kern="1200">
                <a:solidFill>
                  <a:schemeClr val="tx1"/>
                </a:solidFill>
                <a:effectLst/>
                <a:latin typeface="+mn-lt"/>
                <a:ea typeface="+mn-ea"/>
                <a:cs typeface="+mn-cs"/>
              </a:rPr>
              <a:t> công ty và sản phẩm</a:t>
            </a:r>
            <a:endParaRPr lang="en-US" sz="1200" b="0" i="0" kern="120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chuyên môn đạt được bên ngoài công ty</a:t>
            </a:r>
            <a:r>
              <a:rPr lang="en-US" sz="1200" b="0" i="0" kern="1200">
                <a:solidFill>
                  <a:schemeClr val="tx1"/>
                </a:solidFill>
                <a:effectLst/>
                <a:latin typeface="+mn-lt"/>
                <a:ea typeface="+mn-ea"/>
                <a:cs typeface="+mn-cs"/>
              </a:rPr>
              <a:t> - </a:t>
            </a:r>
            <a:r>
              <a:rPr lang="en-GB"/>
              <a:t>expertise gained goes outside the company</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đắt tiền?</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30944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Không</a:t>
            </a:r>
            <a:r>
              <a:rPr lang="en-US" b="1" baseline="0"/>
              <a:t> có kiểu tổ chức nào là tốt nhất. Với mỗi project, cta cần xem xét liệu có cần sử dụng 1 đội test độc lập hay không, dựa vào </a:t>
            </a:r>
            <a:r>
              <a:rPr lang="en-US" b="1" u="sng" baseline="0"/>
              <a:t>loại project, miền ứng dụng, mức độ rủi ro</a:t>
            </a:r>
            <a:r>
              <a:rPr lang="en-US" b="0" baseline="0"/>
              <a:t>... Khi kích thước, độ phức tạp, độ rủi ro tăng thì càng cần đến sự độc lập testing ở các mức sau này của testing, cụ thể ... (like mức tích hợp, mức hệ thống, mức chấp nhận)</a:t>
            </a:r>
            <a:endParaRPr lang="en-US" b="0"/>
          </a:p>
          <a:p>
            <a:r>
              <a:rPr lang="en-US" b="1"/>
              <a:t>Cũng</a:t>
            </a:r>
            <a:r>
              <a:rPr lang="en-US" b="1" baseline="0"/>
              <a:t> có thể trộn giữa các mức testing</a:t>
            </a:r>
          </a:p>
        </p:txBody>
      </p:sp>
    </p:spTree>
    <p:extLst>
      <p:ext uri="{BB962C8B-B14F-4D97-AF65-F5344CB8AC3E}">
        <p14:creationId xmlns:p14="http://schemas.microsoft.com/office/powerpoint/2010/main" val="126922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XEM XÉT</a:t>
            </a:r>
            <a:r>
              <a:rPr lang="en-US" b="1" baseline="0" dirty="0"/>
              <a:t> 2 VAI TRÒ XUẤT HIỆN Ở HẦU NHƯ CÁC ĐỘI TEST: TEST LEADER (TRƯỞNG NHÓM) VÀ TESTER (NV KIỂM THỬ). </a:t>
            </a:r>
          </a:p>
          <a:p>
            <a:r>
              <a:rPr lang="en-US" dirty="0" err="1"/>
              <a:t>Ngoài</a:t>
            </a:r>
            <a:r>
              <a:rPr lang="en-US" baseline="0" dirty="0"/>
              <a:t> </a:t>
            </a:r>
            <a:r>
              <a:rPr lang="en-US" baseline="0" dirty="0" err="1"/>
              <a:t>ra</a:t>
            </a:r>
            <a:r>
              <a:rPr lang="en-US" baseline="0" dirty="0"/>
              <a:t> </a:t>
            </a:r>
            <a:r>
              <a:rPr lang="en-US" baseline="0" dirty="0" err="1"/>
              <a:t>còn</a:t>
            </a:r>
            <a:r>
              <a:rPr lang="en-US" baseline="0" dirty="0"/>
              <a:t> </a:t>
            </a:r>
            <a:r>
              <a:rPr lang="en-US" baseline="0" dirty="0" err="1"/>
              <a:t>có</a:t>
            </a:r>
            <a:r>
              <a:rPr lang="en-US" baseline="0" dirty="0"/>
              <a:t> </a:t>
            </a:r>
            <a:r>
              <a:rPr lang="en-US" b="1" dirty="0"/>
              <a:t>TEST DESIGNER </a:t>
            </a:r>
            <a:r>
              <a:rPr lang="en-US" b="0" dirty="0"/>
              <a:t>(</a:t>
            </a:r>
            <a:r>
              <a:rPr lang="en-US" b="0" dirty="0" err="1"/>
              <a:t>có</a:t>
            </a:r>
            <a:r>
              <a:rPr lang="en-US" b="0" baseline="0" dirty="0"/>
              <a:t> </a:t>
            </a:r>
            <a:r>
              <a:rPr lang="en-US" b="0" baseline="0" dirty="0" err="1"/>
              <a:t>thể</a:t>
            </a:r>
            <a:r>
              <a:rPr lang="en-US" b="0" baseline="0" dirty="0"/>
              <a:t> </a:t>
            </a:r>
            <a:r>
              <a:rPr lang="en-US" b="0" baseline="0" dirty="0" err="1"/>
              <a:t>là</a:t>
            </a:r>
            <a:r>
              <a:rPr lang="en-US" b="0" baseline="0" dirty="0"/>
              <a:t> tester)</a:t>
            </a:r>
            <a:r>
              <a:rPr lang="en-US" b="0" dirty="0"/>
              <a:t>,</a:t>
            </a:r>
            <a:r>
              <a:rPr lang="en-US" b="0" baseline="0" dirty="0"/>
              <a:t> </a:t>
            </a:r>
            <a:r>
              <a:rPr lang="en-US" b="1" dirty="0"/>
              <a:t>TEST AUTOMATOR (</a:t>
            </a:r>
            <a:r>
              <a:rPr lang="en-US" b="1" dirty="0" err="1"/>
              <a:t>người</a:t>
            </a:r>
            <a:r>
              <a:rPr lang="en-US" b="1" dirty="0"/>
              <a:t> </a:t>
            </a:r>
            <a:r>
              <a:rPr lang="en-US" b="1" dirty="0" err="1"/>
              <a:t>hiểu</a:t>
            </a:r>
            <a:r>
              <a:rPr lang="en-US" b="1" baseline="0" dirty="0"/>
              <a:t> </a:t>
            </a:r>
            <a:r>
              <a:rPr lang="en-US" b="1" baseline="0" dirty="0" err="1"/>
              <a:t>biết</a:t>
            </a:r>
            <a:r>
              <a:rPr lang="en-US" b="1" baseline="0" dirty="0"/>
              <a:t> </a:t>
            </a:r>
            <a:r>
              <a:rPr lang="en-US" b="1" baseline="0" dirty="0" err="1"/>
              <a:t>rõ</a:t>
            </a:r>
            <a:r>
              <a:rPr lang="en-US" b="1" baseline="0" dirty="0"/>
              <a:t> </a:t>
            </a:r>
            <a:r>
              <a:rPr lang="en-US" b="1" baseline="0" dirty="0" err="1"/>
              <a:t>các</a:t>
            </a:r>
            <a:r>
              <a:rPr lang="en-US" b="1" baseline="0" dirty="0"/>
              <a:t> tool </a:t>
            </a:r>
            <a:r>
              <a:rPr lang="en-US" b="1" baseline="0" dirty="0" err="1"/>
              <a:t>kiểm</a:t>
            </a:r>
            <a:r>
              <a:rPr lang="en-US" b="1" baseline="0" dirty="0"/>
              <a:t> </a:t>
            </a:r>
            <a:r>
              <a:rPr lang="en-US" b="1" baseline="0" dirty="0" err="1"/>
              <a:t>thử</a:t>
            </a:r>
            <a:r>
              <a:rPr lang="en-US" b="1" baseline="0" dirty="0"/>
              <a:t>, </a:t>
            </a:r>
            <a:r>
              <a:rPr lang="en-US" b="1" baseline="0" dirty="0" err="1"/>
              <a:t>các</a:t>
            </a:r>
            <a:r>
              <a:rPr lang="en-US" b="1" baseline="0" dirty="0"/>
              <a:t> </a:t>
            </a:r>
            <a:r>
              <a:rPr lang="en-US" b="1" baseline="0" dirty="0" err="1"/>
              <a:t>ngôn</a:t>
            </a:r>
            <a:r>
              <a:rPr lang="en-US" b="1" baseline="0" dirty="0"/>
              <a:t> </a:t>
            </a:r>
            <a:r>
              <a:rPr lang="en-US" b="1" baseline="0" dirty="0" err="1"/>
              <a:t>ngữ</a:t>
            </a:r>
            <a:r>
              <a:rPr lang="en-US" b="1" baseline="0" dirty="0"/>
              <a:t> script)</a:t>
            </a:r>
            <a:r>
              <a:rPr lang="en-US" b="1" dirty="0"/>
              <a:t>, TEST ADMINISTRATOR</a:t>
            </a:r>
            <a:r>
              <a:rPr lang="en-US" b="0" dirty="0"/>
              <a:t> (</a:t>
            </a:r>
            <a:r>
              <a:rPr lang="en-US" b="0" dirty="0" err="1"/>
              <a:t>người</a:t>
            </a:r>
            <a:r>
              <a:rPr lang="en-US" b="0" baseline="0" dirty="0"/>
              <a:t> </a:t>
            </a:r>
            <a:r>
              <a:rPr lang="en-US" b="0" baseline="0" dirty="0" err="1"/>
              <a:t>cài</a:t>
            </a:r>
            <a:r>
              <a:rPr lang="en-US" b="0" baseline="0" dirty="0"/>
              <a:t> </a:t>
            </a:r>
            <a:r>
              <a:rPr lang="en-US" b="0" baseline="0" dirty="0" err="1"/>
              <a:t>đặt</a:t>
            </a:r>
            <a:r>
              <a:rPr lang="en-US" b="0" baseline="0" dirty="0"/>
              <a:t> </a:t>
            </a:r>
            <a:r>
              <a:rPr lang="en-US" b="0" baseline="0" dirty="0" err="1"/>
              <a:t>và</a:t>
            </a:r>
            <a:r>
              <a:rPr lang="en-US" b="0" baseline="0" dirty="0"/>
              <a:t> </a:t>
            </a:r>
            <a:r>
              <a:rPr lang="en-US" b="0" baseline="0" dirty="0" err="1"/>
              <a:t>hỗ</a:t>
            </a:r>
            <a:r>
              <a:rPr lang="en-US" b="0" baseline="0" dirty="0"/>
              <a:t> </a:t>
            </a:r>
            <a:r>
              <a:rPr lang="en-US" b="0" baseline="0" dirty="0" err="1"/>
              <a:t>trợ</a:t>
            </a:r>
            <a:r>
              <a:rPr lang="en-US" b="0" baseline="0" dirty="0"/>
              <a:t> </a:t>
            </a:r>
            <a:r>
              <a:rPr lang="en-US" b="0" baseline="0" dirty="0" err="1"/>
              <a:t>các</a:t>
            </a:r>
            <a:r>
              <a:rPr lang="en-US" b="0" baseline="0" dirty="0"/>
              <a:t> </a:t>
            </a:r>
            <a:r>
              <a:rPr lang="en-US" b="0" baseline="0" dirty="0" err="1"/>
              <a:t>môi</a:t>
            </a:r>
            <a:r>
              <a:rPr lang="en-US" b="0" baseline="0" dirty="0"/>
              <a:t> </a:t>
            </a:r>
            <a:r>
              <a:rPr lang="en-US" b="0" baseline="0" dirty="0" err="1"/>
              <a:t>trường</a:t>
            </a:r>
            <a:r>
              <a:rPr lang="en-US" b="0" baseline="0" dirty="0"/>
              <a:t> test)</a:t>
            </a:r>
            <a:r>
              <a:rPr lang="en-US" b="0" dirty="0"/>
              <a:t>. </a:t>
            </a:r>
          </a:p>
          <a:p>
            <a:r>
              <a:rPr lang="en-US" b="1" dirty="0"/>
              <a:t>Test</a:t>
            </a:r>
            <a:r>
              <a:rPr lang="en-US" b="1" baseline="0" dirty="0"/>
              <a:t> leader </a:t>
            </a:r>
            <a:r>
              <a:rPr lang="en-US" b="1" baseline="0" dirty="0" err="1"/>
              <a:t>tham</a:t>
            </a:r>
            <a:r>
              <a:rPr lang="en-US" b="1" baseline="0" dirty="0"/>
              <a:t> </a:t>
            </a:r>
            <a:r>
              <a:rPr lang="en-US" b="1" baseline="0" dirty="0" err="1"/>
              <a:t>gia</a:t>
            </a:r>
            <a:r>
              <a:rPr lang="en-US" b="1" baseline="0" dirty="0"/>
              <a:t> </a:t>
            </a:r>
            <a:r>
              <a:rPr lang="en-US" b="1" baseline="0" dirty="0" err="1"/>
              <a:t>vào</a:t>
            </a:r>
            <a:r>
              <a:rPr lang="en-US" b="1" baseline="0" dirty="0"/>
              <a:t> </a:t>
            </a:r>
            <a:r>
              <a:rPr lang="en-US" b="1" dirty="0"/>
              <a:t>PLANNING, MONITORING, CONTROL.</a:t>
            </a:r>
          </a:p>
          <a:p>
            <a:endParaRPr lang="en-US" b="1" dirty="0"/>
          </a:p>
          <a:p>
            <a:r>
              <a:rPr lang="en-US" b="1" dirty="0"/>
              <a:t>TẠI</a:t>
            </a:r>
            <a:r>
              <a:rPr lang="en-US" b="1" baseline="0" dirty="0"/>
              <a:t> THỜI ĐIỂM KHỞI ĐẦU CỦA PROJECT:</a:t>
            </a:r>
          </a:p>
          <a:p>
            <a:pPr marL="0" indent="0">
              <a:buFontTx/>
              <a:buNone/>
            </a:pPr>
            <a:r>
              <a:rPr lang="en-US" sz="1200" b="0" i="0" kern="1200" baseline="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ặt ra các mục tiêu </a:t>
            </a:r>
            <a:r>
              <a:rPr lang="en-US" sz="1200" b="0"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chính sách</a:t>
            </a:r>
            <a:r>
              <a:rPr lang="en-US" sz="1200" b="0" i="0" kern="1200" dirty="0">
                <a:solidFill>
                  <a:schemeClr val="tx1"/>
                </a:solidFill>
                <a:effectLst/>
                <a:latin typeface="+mn-lt"/>
                <a:ea typeface="+mn-ea"/>
                <a:cs typeface="+mn-cs"/>
              </a:rPr>
              <a:t> test</a:t>
            </a:r>
            <a:r>
              <a:rPr lang="vi-VN" sz="1200" b="0" i="0" kern="1200" dirty="0">
                <a:solidFill>
                  <a:schemeClr val="tx1"/>
                </a:solidFill>
                <a:effectLst/>
                <a:latin typeface="+mn-lt"/>
                <a:ea typeface="+mn-ea"/>
                <a:cs typeface="+mn-cs"/>
              </a:rPr>
              <a:t>, chiến lược </a:t>
            </a:r>
            <a:r>
              <a:rPr lang="en-US" sz="1200" b="0" i="0" kern="1200" dirty="0">
                <a:solidFill>
                  <a:schemeClr val="tx1"/>
                </a:solidFill>
                <a:effectLst/>
                <a:latin typeface="+mn-lt"/>
                <a:ea typeface="+mn-ea"/>
                <a:cs typeface="+mn-cs"/>
              </a:rPr>
              <a:t>test </a:t>
            </a:r>
            <a:r>
              <a:rPr lang="en-US" sz="1200" b="0" i="0" kern="120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kế hoạch</a:t>
            </a:r>
            <a:r>
              <a:rPr lang="en-US" sz="1200" b="0" i="0" kern="1200" dirty="0">
                <a:solidFill>
                  <a:schemeClr val="tx1"/>
                </a:solidFill>
                <a:effectLst/>
                <a:latin typeface="+mn-lt"/>
                <a:ea typeface="+mn-ea"/>
                <a:cs typeface="+mn-cs"/>
              </a:rPr>
              <a:t> test</a:t>
            </a:r>
            <a:r>
              <a:rPr lang="en-US" sz="1200" b="1" i="0" kern="120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a:t>
            </a:r>
            <a:r>
              <a:rPr lang="en-US" sz="1200" b="1" i="0" u="sng" kern="1200" baseline="0" dirty="0">
                <a:solidFill>
                  <a:schemeClr val="tx1"/>
                </a:solidFill>
                <a:effectLst/>
                <a:latin typeface="+mn-lt"/>
                <a:ea typeface="+mn-ea"/>
                <a:cs typeface="+mn-cs"/>
              </a:rPr>
              <a:t>DĨ NHIÊN LÀ C</a:t>
            </a:r>
            <a:r>
              <a:rPr lang="en-US" sz="1200" b="1" i="0" u="sng" kern="1200" dirty="0">
                <a:solidFill>
                  <a:schemeClr val="tx1"/>
                </a:solidFill>
                <a:effectLst/>
                <a:latin typeface="+mn-lt"/>
                <a:ea typeface="+mn-ea"/>
                <a:cs typeface="+mn-cs"/>
              </a:rPr>
              <a:t>ÙNG</a:t>
            </a:r>
            <a:r>
              <a:rPr lang="en-US" sz="1200" b="1" i="0" u="sng" kern="1200" baseline="0" dirty="0">
                <a:solidFill>
                  <a:schemeClr val="tx1"/>
                </a:solidFill>
                <a:effectLst/>
                <a:latin typeface="+mn-lt"/>
                <a:ea typeface="+mn-ea"/>
                <a:cs typeface="+mn-cs"/>
              </a:rPr>
              <a:t> VỚI CÁC BÊN LIÊN QUAN, CÓ THỂ LÀM VIỆC VỚI NGƯỜI QUẢN LÝ DỰ ÁN</a:t>
            </a:r>
            <a:endParaRPr lang="en-US" sz="1200" b="1" i="0" u="sng"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Ước tính </a:t>
            </a:r>
            <a:r>
              <a:rPr lang="en-US" sz="1200" b="0"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được thực hiện và đàm phán với </a:t>
            </a:r>
            <a:r>
              <a:rPr lang="en-US" sz="1200" b="0" i="0" kern="120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phận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quản lý </a:t>
            </a:r>
            <a:r>
              <a:rPr lang="vi-VN" sz="1200" b="1" i="0" u="sng" kern="1200" dirty="0">
                <a:solidFill>
                  <a:schemeClr val="tx1"/>
                </a:solidFill>
                <a:effectLst/>
                <a:latin typeface="+mn-lt"/>
                <a:ea typeface="+mn-ea"/>
                <a:cs typeface="+mn-cs"/>
              </a:rPr>
              <a:t>ĐỂ CÓ ĐƯỢC CÁC</a:t>
            </a:r>
            <a:r>
              <a:rPr lang="en-US" sz="1200" b="1" i="0" u="sng" kern="1200" dirty="0">
                <a:solidFill>
                  <a:schemeClr val="tx1"/>
                </a:solidFill>
                <a:effectLst/>
                <a:latin typeface="+mn-lt"/>
                <a:ea typeface="+mn-ea"/>
                <a:cs typeface="+mn-cs"/>
              </a:rPr>
              <a:t> </a:t>
            </a:r>
            <a:r>
              <a:rPr lang="vi-VN" sz="1200" b="1" i="0" u="sng" kern="1200" dirty="0">
                <a:solidFill>
                  <a:schemeClr val="tx1"/>
                </a:solidFill>
                <a:effectLst/>
                <a:latin typeface="+mn-lt"/>
                <a:ea typeface="+mn-ea"/>
                <a:cs typeface="+mn-cs"/>
              </a:rPr>
              <a:t>NGUỒN LỰC CẦN THIẾT</a:t>
            </a:r>
            <a:endParaRPr lang="en-US" dirty="0"/>
          </a:p>
          <a:p>
            <a:pPr marL="0" indent="0">
              <a:buFontTx/>
              <a:buNone/>
            </a:pPr>
            <a:r>
              <a:rPr lang="en-US" dirty="0"/>
              <a:t>- </a:t>
            </a:r>
            <a:r>
              <a:rPr lang="en-US" dirty="0" err="1"/>
              <a:t>Nhận</a:t>
            </a:r>
            <a:r>
              <a:rPr lang="en-US" baseline="0" dirty="0"/>
              <a:t> </a:t>
            </a:r>
            <a:r>
              <a:rPr lang="en-US" baseline="0" dirty="0" err="1"/>
              <a:t>ra</a:t>
            </a:r>
            <a:r>
              <a:rPr lang="en-US" baseline="0" dirty="0"/>
              <a:t> </a:t>
            </a:r>
            <a:r>
              <a:rPr lang="en-US" baseline="0" dirty="0" err="1"/>
              <a:t>được</a:t>
            </a:r>
            <a:r>
              <a:rPr lang="en-US" baseline="0" dirty="0"/>
              <a:t> </a:t>
            </a:r>
            <a:r>
              <a:rPr lang="en-US" baseline="0" dirty="0" err="1"/>
              <a:t>khi</a:t>
            </a:r>
            <a:r>
              <a:rPr lang="en-US" baseline="0" dirty="0"/>
              <a:t> </a:t>
            </a:r>
            <a:r>
              <a:rPr lang="en-US" baseline="0" dirty="0" err="1"/>
              <a:t>nào</a:t>
            </a:r>
            <a:r>
              <a:rPr lang="en-US" baseline="0" dirty="0"/>
              <a:t> </a:t>
            </a:r>
            <a:r>
              <a:rPr lang="en-US" baseline="0" dirty="0" err="1"/>
              <a:t>dùng</a:t>
            </a:r>
            <a:r>
              <a:rPr lang="en-US" baseline="0" dirty="0"/>
              <a:t> test </a:t>
            </a:r>
            <a:r>
              <a:rPr lang="en-US" baseline="0" dirty="0" err="1"/>
              <a:t>tự</a:t>
            </a:r>
            <a:r>
              <a:rPr lang="en-US" baseline="0" dirty="0"/>
              <a:t> </a:t>
            </a:r>
            <a:r>
              <a:rPr lang="en-US" baseline="0" dirty="0" err="1"/>
              <a:t>động</a:t>
            </a:r>
            <a:r>
              <a:rPr lang="en-US" baseline="0" dirty="0"/>
              <a:t> </a:t>
            </a:r>
            <a:r>
              <a:rPr lang="en-US" baseline="0" dirty="0" err="1"/>
              <a:t>thì</a:t>
            </a:r>
            <a:r>
              <a:rPr lang="en-US" baseline="0" dirty="0"/>
              <a:t> </a:t>
            </a:r>
            <a:r>
              <a:rPr lang="en-US" baseline="0" dirty="0" err="1"/>
              <a:t>thích</a:t>
            </a:r>
            <a:r>
              <a:rPr lang="en-US" baseline="0" dirty="0"/>
              <a:t> </a:t>
            </a:r>
            <a:r>
              <a:rPr lang="en-US" baseline="0" dirty="0" err="1"/>
              <a:t>hợp</a:t>
            </a:r>
            <a:r>
              <a:rPr lang="en-US" baseline="0" dirty="0"/>
              <a:t>, </a:t>
            </a:r>
            <a:r>
              <a:rPr lang="en-US" b="1" u="sng" baseline="0" dirty="0"/>
              <a:t>VÀ KHI ĐÓ HỌ LÊN KẾ HOẠCH C</a:t>
            </a:r>
            <a:r>
              <a:rPr lang="vi-VN" b="1" u="sng" dirty="0"/>
              <a:t>HỌN CÔNG CỤ VÀ TỔ CHỨC ĐÀO TẠO</a:t>
            </a:r>
            <a:r>
              <a:rPr lang="en-US" b="1" u="sng" dirty="0"/>
              <a:t> </a:t>
            </a:r>
            <a:r>
              <a:rPr lang="vi-VN" b="1" u="sng" dirty="0"/>
              <a:t>NHÂN VIÊN</a:t>
            </a:r>
            <a:r>
              <a:rPr lang="en-US" b="1"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Chỉ</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huy</a:t>
            </a:r>
            <a:r>
              <a:rPr lang="vi-VN" sz="1200" b="0" i="0" kern="1200" dirty="0">
                <a:solidFill>
                  <a:schemeClr val="tx1"/>
                </a:solidFill>
                <a:effectLst/>
                <a:latin typeface="+mn-lt"/>
                <a:ea typeface="+mn-ea"/>
                <a:cs typeface="+mn-cs"/>
              </a:rPr>
              <a:t>, hướng dẫn và giám sát việc phân tích, thiết kế, hiện </a:t>
            </a:r>
            <a:r>
              <a:rPr lang="en-US" sz="1200" b="0" i="0" kern="120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và thực hiện các </a:t>
            </a:r>
            <a:r>
              <a:rPr lang="en-US" dirty="0"/>
              <a:t>test cases, test procedures and test suites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Đảm</a:t>
            </a:r>
            <a:r>
              <a:rPr lang="en-US" baseline="0" dirty="0"/>
              <a:t> </a:t>
            </a:r>
            <a:r>
              <a:rPr lang="en-US" baseline="0" dirty="0" err="1"/>
              <a:t>bảo</a:t>
            </a:r>
            <a:r>
              <a:rPr lang="en-US" baseline="0" dirty="0"/>
              <a:t> </a:t>
            </a:r>
            <a:r>
              <a:rPr lang="en-US" baseline="0" dirty="0" err="1"/>
              <a:t>cấu</a:t>
            </a:r>
            <a:r>
              <a:rPr lang="en-US" baseline="0" dirty="0"/>
              <a:t> </a:t>
            </a:r>
            <a:r>
              <a:rPr lang="en-US" baseline="0" dirty="0" err="1"/>
              <a:t>hình</a:t>
            </a:r>
            <a:r>
              <a:rPr lang="en-US" baseline="0" dirty="0"/>
              <a:t> </a:t>
            </a:r>
            <a:r>
              <a:rPr lang="en-US" baseline="0" dirty="0" err="1"/>
              <a:t>đầy</a:t>
            </a:r>
            <a:r>
              <a:rPr lang="en-US" baseline="0" dirty="0"/>
              <a:t> </a:t>
            </a:r>
            <a:r>
              <a:rPr lang="en-US" baseline="0" dirty="0" err="1"/>
              <a:t>đủ</a:t>
            </a:r>
            <a:r>
              <a:rPr lang="en-US" baseline="0" dirty="0"/>
              <a:t> </a:t>
            </a:r>
            <a:r>
              <a:rPr lang="en-US" baseline="0" dirty="0" err="1"/>
              <a:t>của</a:t>
            </a:r>
            <a:r>
              <a:rPr lang="en-US" baseline="0" dirty="0"/>
              <a:t> </a:t>
            </a:r>
            <a:r>
              <a:rPr lang="en-US" baseline="0" dirty="0" err="1"/>
              <a:t>testware</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1" dirty="0"/>
              <a:t>Test designer </a:t>
            </a:r>
            <a:r>
              <a:rPr lang="en-US" dirty="0"/>
              <a:t>(test analyst): Expert(s) in test methods and test specification, having knowledge and experience in the fields of software testing, software engineering, and (formal) specification methods.</a:t>
            </a:r>
          </a:p>
          <a:p>
            <a:r>
              <a:rPr lang="en-US" b="1" dirty="0"/>
              <a:t>Test </a:t>
            </a:r>
            <a:r>
              <a:rPr lang="en-US" b="1" dirty="0" err="1"/>
              <a:t>automator</a:t>
            </a:r>
            <a:r>
              <a:rPr lang="en-US" dirty="0"/>
              <a:t>: Test automation expert(s) with knowledge of testing basics, programming experience, and excellent knowledge of the testing tools and script languages. Automates tests as required, making use of the test tools available for the project, including scripting languages.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Test administrator</a:t>
            </a:r>
            <a:r>
              <a:rPr lang="en-US" dirty="0"/>
              <a:t>: Expert(s) for installing and operating the test environment (system administrator knowledge). Sets up and supports the test environment (often coordinating with system administration and network management).</a:t>
            </a:r>
            <a:endParaRPr lang="en-US" baseline="0" dirty="0"/>
          </a:p>
        </p:txBody>
      </p:sp>
    </p:spTree>
    <p:extLst>
      <p:ext uri="{BB962C8B-B14F-4D97-AF65-F5344CB8AC3E}">
        <p14:creationId xmlns:p14="http://schemas.microsoft.com/office/powerpoint/2010/main" val="139466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KHI GẦN</a:t>
            </a:r>
            <a:r>
              <a:rPr lang="en-US" b="1" baseline="0" dirty="0"/>
              <a:t> ĐẾN GIAI ĐOẠN THỰC THI TEST (EXECUTE):</a:t>
            </a:r>
          </a:p>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Đảm bảo môi trường thử nghiệm được </a:t>
            </a:r>
            <a:r>
              <a:rPr lang="en-US" sz="1200" b="0" i="0" kern="1200" dirty="0" err="1">
                <a:solidFill>
                  <a:schemeClr val="tx1"/>
                </a:solidFill>
                <a:effectLst/>
                <a:latin typeface="+mn-lt"/>
                <a:ea typeface="+mn-ea"/>
                <a:cs typeface="+mn-cs"/>
              </a:rPr>
              <a:t>chuẩn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đầy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đủ</a:t>
            </a:r>
            <a:r>
              <a:rPr lang="vi-VN" sz="1200" b="0" i="0" kern="1200" dirty="0">
                <a:solidFill>
                  <a:schemeClr val="tx1"/>
                </a:solidFill>
                <a:effectLst/>
                <a:latin typeface="+mn-lt"/>
                <a:ea typeface="+mn-ea"/>
                <a:cs typeface="+mn-cs"/>
              </a:rPr>
              <a:t> trước khi </a:t>
            </a:r>
            <a:r>
              <a:rPr lang="en-US" sz="1200" b="0" i="0" kern="120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a:t>
            </a:r>
            <a:r>
              <a:rPr lang="vi-VN" sz="1200" b="0" i="0" kern="1200" dirty="0">
                <a:solidFill>
                  <a:schemeClr val="tx1"/>
                </a:solidFill>
                <a:effectLst/>
                <a:latin typeface="+mn-lt"/>
                <a:ea typeface="+mn-ea"/>
                <a:cs typeface="+mn-cs"/>
              </a:rPr>
              <a:t> kiểm </a:t>
            </a:r>
            <a:r>
              <a:rPr lang="en-US" sz="1200" b="0" i="0" kern="1200" dirty="0" err="1">
                <a:solidFill>
                  <a:schemeClr val="tx1"/>
                </a:solidFill>
                <a:effectLst/>
                <a:latin typeface="+mn-lt"/>
                <a:ea typeface="+mn-ea"/>
                <a:cs typeface="+mn-cs"/>
              </a:rPr>
              <a:t>thử</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và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quản lý trong quá trình thực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a:t>
            </a:r>
          </a:p>
          <a:p>
            <a:pPr marL="0" indent="0">
              <a:buFontTx/>
              <a:buNone/>
            </a:pPr>
            <a:r>
              <a:rPr lang="en-US" dirty="0"/>
              <a:t>- </a:t>
            </a:r>
            <a:r>
              <a:rPr lang="en-US" dirty="0" err="1"/>
              <a:t>Lên</a:t>
            </a:r>
            <a:r>
              <a:rPr lang="en-US" baseline="0" dirty="0"/>
              <a:t> </a:t>
            </a:r>
            <a:r>
              <a:rPr lang="en-US" baseline="0" dirty="0" err="1"/>
              <a:t>lịch</a:t>
            </a:r>
            <a:r>
              <a:rPr lang="en-US" baseline="0" dirty="0"/>
              <a:t> </a:t>
            </a:r>
            <a:r>
              <a:rPr lang="en-US" baseline="0" dirty="0" err="1"/>
              <a:t>thực</a:t>
            </a:r>
            <a:r>
              <a:rPr lang="en-US" baseline="0" dirty="0"/>
              <a:t> </a:t>
            </a:r>
            <a:r>
              <a:rPr lang="en-US" baseline="0" dirty="0" err="1"/>
              <a:t>hiện</a:t>
            </a:r>
            <a:r>
              <a:rPr lang="en-US" baseline="0" dirty="0"/>
              <a:t> test, </a:t>
            </a:r>
            <a:r>
              <a:rPr lang="en-US" baseline="0" dirty="0" err="1"/>
              <a:t>sau</a:t>
            </a:r>
            <a:r>
              <a:rPr lang="en-US" baseline="0" dirty="0"/>
              <a:t> </a:t>
            </a:r>
            <a:r>
              <a:rPr lang="en-US" baseline="0" dirty="0" err="1"/>
              <a:t>đó</a:t>
            </a:r>
            <a:r>
              <a:rPr lang="en-US" baseline="0" dirty="0"/>
              <a:t> </a:t>
            </a:r>
            <a:r>
              <a:rPr lang="vi-VN" sz="1200" b="0" i="0" kern="1200" dirty="0">
                <a:solidFill>
                  <a:schemeClr val="tx1"/>
                </a:solidFill>
                <a:effectLst/>
                <a:latin typeface="+mn-lt"/>
                <a:ea typeface="+mn-ea"/>
                <a:cs typeface="+mn-cs"/>
              </a:rPr>
              <a:t> theo dõi, đo lường, kiểm soát và</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báo cáo về tiến độ, tình trạng chất lượng sản phẩm và các kết quả </a:t>
            </a:r>
            <a:r>
              <a:rPr lang="en-US" sz="1200" b="0" i="0" kern="1200" dirty="0">
                <a:solidFill>
                  <a:schemeClr val="tx1"/>
                </a:solidFill>
                <a:effectLst/>
                <a:latin typeface="+mn-lt"/>
                <a:ea typeface="+mn-ea"/>
                <a:cs typeface="+mn-cs"/>
              </a:rPr>
              <a:t>test.</a:t>
            </a:r>
            <a:endParaRPr lang="en-US" baseline="0" dirty="0"/>
          </a:p>
          <a:p>
            <a:pPr marL="0" indent="0">
              <a:buFontTx/>
              <a:buNone/>
            </a:pPr>
            <a:r>
              <a:rPr lang="en-US" b="1" baseline="0" dirty="0"/>
              <a:t>KHI TEST XONG: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V</a:t>
            </a:r>
            <a:r>
              <a:rPr lang="en-US" dirty="0" err="1"/>
              <a:t>iết</a:t>
            </a:r>
            <a:r>
              <a:rPr lang="en-US" dirty="0"/>
              <a:t> </a:t>
            </a:r>
            <a:r>
              <a:rPr lang="en-US" dirty="0" err="1"/>
              <a:t>báo</a:t>
            </a:r>
            <a:r>
              <a:rPr lang="en-US" dirty="0"/>
              <a:t> </a:t>
            </a:r>
            <a:r>
              <a:rPr lang="en-US" dirty="0" err="1"/>
              <a:t>cáo</a:t>
            </a:r>
            <a:r>
              <a:rPr lang="en-US" dirty="0"/>
              <a:t> </a:t>
            </a:r>
            <a:r>
              <a:rPr lang="en-US" dirty="0" err="1"/>
              <a:t>tóm</a:t>
            </a:r>
            <a:r>
              <a:rPr lang="en-US" dirty="0"/>
              <a:t> </a:t>
            </a:r>
            <a:r>
              <a:rPr lang="en-US" dirty="0" err="1"/>
              <a:t>tắt</a:t>
            </a:r>
            <a:r>
              <a:rPr lang="en-US" dirty="0"/>
              <a:t> </a:t>
            </a:r>
            <a:r>
              <a:rPr lang="en-US" b="1" dirty="0" err="1"/>
              <a:t>dựa</a:t>
            </a:r>
            <a:r>
              <a:rPr lang="en-US" b="1" baseline="0" dirty="0"/>
              <a:t> </a:t>
            </a:r>
            <a:r>
              <a:rPr lang="en-US" b="1" baseline="0" dirty="0" err="1"/>
              <a:t>trên</a:t>
            </a:r>
            <a:r>
              <a:rPr lang="en-US" b="1" baseline="0" dirty="0"/>
              <a:t> </a:t>
            </a:r>
            <a:r>
              <a:rPr lang="en-US" b="1" baseline="0" dirty="0" err="1"/>
              <a:t>thông</a:t>
            </a:r>
            <a:r>
              <a:rPr lang="en-US" b="1" baseline="0" dirty="0"/>
              <a:t> tin </a:t>
            </a:r>
            <a:r>
              <a:rPr lang="en-US" b="1" baseline="0" dirty="0" err="1"/>
              <a:t>thu</a:t>
            </a:r>
            <a:r>
              <a:rPr lang="en-US" b="1" baseline="0" dirty="0"/>
              <a:t> </a:t>
            </a:r>
            <a:r>
              <a:rPr lang="en-US" b="1" baseline="0" dirty="0" err="1"/>
              <a:t>thập</a:t>
            </a:r>
            <a:r>
              <a:rPr lang="en-US" b="1" baseline="0" dirty="0"/>
              <a:t> dc </a:t>
            </a:r>
            <a:r>
              <a:rPr lang="en-US" b="1" baseline="0" dirty="0" err="1"/>
              <a:t>trong</a:t>
            </a:r>
            <a:r>
              <a:rPr lang="en-US" b="1" baseline="0" dirty="0"/>
              <a:t> </a:t>
            </a:r>
            <a:r>
              <a:rPr lang="en-US" b="1" baseline="0" dirty="0" err="1"/>
              <a:t>quá</a:t>
            </a:r>
            <a:r>
              <a:rPr lang="en-US" b="1" baseline="0" dirty="0"/>
              <a:t> </a:t>
            </a:r>
            <a:r>
              <a:rPr lang="en-US" b="1" baseline="0" dirty="0" err="1"/>
              <a:t>trình</a:t>
            </a:r>
            <a:r>
              <a:rPr lang="en-US" b="1" baseline="0" dirty="0"/>
              <a:t> test</a:t>
            </a:r>
            <a:r>
              <a:rPr lang="en-US" baseline="0" dirty="0"/>
              <a:t>.</a:t>
            </a:r>
            <a:endParaRPr lang="en-US" dirty="0"/>
          </a:p>
          <a:p>
            <a:pPr marL="0" indent="0">
              <a:buFontTx/>
              <a:buNone/>
            </a:pPr>
            <a:endParaRPr lang="en-US" dirty="0"/>
          </a:p>
          <a:p>
            <a:pPr marL="0" indent="0">
              <a:buFontTx/>
              <a:buNone/>
            </a:pPr>
            <a:endParaRPr lang="en-US" dirty="0"/>
          </a:p>
          <a:p>
            <a:pPr marL="0" indent="0">
              <a:buFontTx/>
              <a:buNone/>
            </a:pPr>
            <a:endParaRPr lang="en-US" dirty="0"/>
          </a:p>
          <a:p>
            <a:pPr marL="0" indent="0">
              <a:buFontTx/>
              <a:buNone/>
            </a:pPr>
            <a:r>
              <a:rPr lang="en-US" dirty="0" err="1"/>
              <a:t>Vai</a:t>
            </a:r>
            <a:r>
              <a:rPr lang="en-US" dirty="0"/>
              <a:t> </a:t>
            </a:r>
            <a:r>
              <a:rPr lang="en-US" dirty="0" err="1"/>
              <a:t>trò</a:t>
            </a:r>
            <a:r>
              <a:rPr lang="en-US" baseline="0" dirty="0"/>
              <a:t> test leader </a:t>
            </a:r>
            <a:r>
              <a:rPr lang="en-US" baseline="0" dirty="0" err="1"/>
              <a:t>có</a:t>
            </a:r>
            <a:r>
              <a:rPr lang="en-US" baseline="0" dirty="0"/>
              <a:t> </a:t>
            </a:r>
            <a:r>
              <a:rPr lang="en-US" baseline="0" dirty="0" err="1"/>
              <a:t>thể</a:t>
            </a:r>
            <a:r>
              <a:rPr lang="en-US" baseline="0" dirty="0"/>
              <a:t> </a:t>
            </a:r>
            <a:r>
              <a:rPr lang="en-US" baseline="0" dirty="0" err="1"/>
              <a:t>giao</a:t>
            </a:r>
            <a:r>
              <a:rPr lang="en-US" baseline="0" dirty="0"/>
              <a:t> </a:t>
            </a:r>
            <a:r>
              <a:rPr lang="en-US" baseline="0" dirty="0" err="1"/>
              <a:t>cho</a:t>
            </a:r>
            <a:r>
              <a:rPr lang="en-US" baseline="0" dirty="0"/>
              <a:t> project manager, a development manager or a quality assurance manager. </a:t>
            </a:r>
            <a:r>
              <a:rPr lang="en-US" b="1" baseline="0" dirty="0" err="1"/>
              <a:t>Chú</a:t>
            </a:r>
            <a:r>
              <a:rPr lang="en-US" b="1" baseline="0" dirty="0"/>
              <a:t> ý </a:t>
            </a:r>
            <a:r>
              <a:rPr lang="en-US" b="1" baseline="0" dirty="0" err="1"/>
              <a:t>đến</a:t>
            </a:r>
            <a:r>
              <a:rPr lang="en-US" b="1" baseline="0" dirty="0"/>
              <a:t> 2 </a:t>
            </a:r>
            <a:r>
              <a:rPr lang="en-US" b="1" baseline="0" dirty="0" err="1"/>
              <a:t>loại</a:t>
            </a:r>
            <a:r>
              <a:rPr lang="en-US" b="1" baseline="0" dirty="0"/>
              <a:t> </a:t>
            </a:r>
            <a:r>
              <a:rPr lang="en-US" b="1" baseline="0" dirty="0" err="1"/>
              <a:t>người</a:t>
            </a:r>
            <a:r>
              <a:rPr lang="en-US" b="1" baseline="0" dirty="0"/>
              <a:t> </a:t>
            </a:r>
            <a:r>
              <a:rPr lang="en-US" b="1" baseline="0" dirty="0" err="1"/>
              <a:t>đầu</a:t>
            </a:r>
            <a:r>
              <a:rPr lang="en-US" b="1" baseline="0" dirty="0"/>
              <a:t>, </a:t>
            </a:r>
            <a:r>
              <a:rPr lang="en-US" b="1" baseline="0" dirty="0" err="1"/>
              <a:t>có</a:t>
            </a:r>
            <a:r>
              <a:rPr lang="en-US" b="1" baseline="0" dirty="0"/>
              <a:t> </a:t>
            </a:r>
            <a:r>
              <a:rPr lang="en-US" b="1" baseline="0" dirty="0" err="1"/>
              <a:t>thể</a:t>
            </a:r>
            <a:r>
              <a:rPr lang="en-US" b="1" baseline="0" dirty="0"/>
              <a:t> </a:t>
            </a:r>
            <a:r>
              <a:rPr lang="en-US" b="1" baseline="0" dirty="0" err="1"/>
              <a:t>làm</a:t>
            </a:r>
            <a:r>
              <a:rPr lang="en-US" b="1" baseline="0" dirty="0"/>
              <a:t> testing </a:t>
            </a:r>
            <a:r>
              <a:rPr lang="en-US" b="1" baseline="0" dirty="0" err="1"/>
              <a:t>không</a:t>
            </a:r>
            <a:r>
              <a:rPr lang="en-US" b="1" baseline="0" dirty="0"/>
              <a:t> </a:t>
            </a:r>
            <a:r>
              <a:rPr lang="en-US" b="1" baseline="0" dirty="0" err="1"/>
              <a:t>độc</a:t>
            </a:r>
            <a:r>
              <a:rPr lang="en-US" b="1" baseline="0" dirty="0"/>
              <a:t> </a:t>
            </a:r>
            <a:r>
              <a:rPr lang="en-US" b="1" baseline="0" dirty="0" err="1"/>
              <a:t>lập</a:t>
            </a:r>
            <a:r>
              <a:rPr lang="en-US" b="1" baseline="0" dirty="0"/>
              <a:t>, </a:t>
            </a:r>
            <a:r>
              <a:rPr lang="en-US" b="0" i="1" baseline="0" dirty="0" err="1"/>
              <a:t>hơn</a:t>
            </a:r>
            <a:r>
              <a:rPr lang="en-US" b="0" i="1" baseline="0" dirty="0"/>
              <a:t> </a:t>
            </a:r>
            <a:r>
              <a:rPr lang="en-US" b="0" i="1" baseline="0" dirty="0" err="1"/>
              <a:t>nữa</a:t>
            </a:r>
            <a:r>
              <a:rPr lang="en-US" b="0" i="1" baseline="0" dirty="0"/>
              <a:t> </a:t>
            </a:r>
            <a:r>
              <a:rPr lang="en-US" b="0" i="1" baseline="0" dirty="0" err="1"/>
              <a:t>liệu</a:t>
            </a:r>
            <a:r>
              <a:rPr lang="en-US" b="0" i="1" baseline="0" dirty="0"/>
              <a:t> </a:t>
            </a:r>
            <a:r>
              <a:rPr lang="en-US" b="0" i="1" baseline="0" dirty="0" err="1"/>
              <a:t>họ</a:t>
            </a:r>
            <a:r>
              <a:rPr lang="en-US" b="0" i="1" baseline="0" dirty="0"/>
              <a:t> </a:t>
            </a:r>
            <a:r>
              <a:rPr lang="en-US" b="0" i="1" baseline="0" dirty="0" err="1"/>
              <a:t>có</a:t>
            </a:r>
            <a:r>
              <a:rPr lang="en-US" b="0" i="1" baseline="0" dirty="0"/>
              <a:t> </a:t>
            </a:r>
            <a:r>
              <a:rPr lang="en-US" b="0" i="1" baseline="0" dirty="0" err="1"/>
              <a:t>đủ</a:t>
            </a:r>
            <a:r>
              <a:rPr lang="en-US" b="0" i="1" baseline="0" dirty="0"/>
              <a:t> </a:t>
            </a:r>
            <a:r>
              <a:rPr lang="en-US" b="0" i="1" baseline="0" dirty="0" err="1"/>
              <a:t>kiến</a:t>
            </a:r>
            <a:r>
              <a:rPr lang="en-US" b="0" i="1" baseline="0" dirty="0"/>
              <a:t> </a:t>
            </a:r>
            <a:r>
              <a:rPr lang="en-US" b="0" i="1" baseline="0" dirty="0" err="1"/>
              <a:t>thức</a:t>
            </a:r>
            <a:r>
              <a:rPr lang="en-US" b="0" i="1" baseline="0" dirty="0"/>
              <a:t> </a:t>
            </a:r>
            <a:r>
              <a:rPr lang="en-US" b="0" i="1" baseline="0" dirty="0" err="1"/>
              <a:t>và</a:t>
            </a:r>
            <a:r>
              <a:rPr lang="en-US" b="0" i="1" baseline="0" dirty="0"/>
              <a:t> </a:t>
            </a:r>
            <a:r>
              <a:rPr lang="en-US" b="0" i="1" baseline="0" dirty="0" err="1"/>
              <a:t>cái</a:t>
            </a:r>
            <a:r>
              <a:rPr lang="en-US" b="0" i="1" baseline="0" dirty="0"/>
              <a:t> </a:t>
            </a:r>
            <a:r>
              <a:rPr lang="en-US" b="0" i="1" baseline="0" dirty="0" err="1"/>
              <a:t>nhìn</a:t>
            </a:r>
            <a:r>
              <a:rPr lang="en-US" b="0" i="1" baseline="0" dirty="0"/>
              <a:t> </a:t>
            </a:r>
            <a:r>
              <a:rPr lang="en-US" b="0" i="1" baseline="0" dirty="0" err="1"/>
              <a:t>cần</a:t>
            </a:r>
            <a:r>
              <a:rPr lang="en-US" b="0" i="1" baseline="0" dirty="0"/>
              <a:t> </a:t>
            </a:r>
            <a:r>
              <a:rPr lang="en-US" b="0" i="1" baseline="0" dirty="0" err="1"/>
              <a:t>có</a:t>
            </a:r>
            <a:r>
              <a:rPr lang="en-US" b="0" i="1" baseline="0" dirty="0"/>
              <a:t> </a:t>
            </a:r>
            <a:r>
              <a:rPr lang="en-US" b="0" i="1" baseline="0" dirty="0" err="1"/>
              <a:t>để</a:t>
            </a:r>
            <a:r>
              <a:rPr lang="en-US" b="0" i="1" baseline="0" dirty="0"/>
              <a:t> </a:t>
            </a:r>
            <a:r>
              <a:rPr lang="en-US" b="0" i="1" baseline="0" dirty="0" err="1"/>
              <a:t>quản</a:t>
            </a:r>
            <a:r>
              <a:rPr lang="en-US" b="0" i="1" baseline="0" dirty="0"/>
              <a:t> </a:t>
            </a:r>
            <a:r>
              <a:rPr lang="en-US" b="0" i="1" baseline="0" dirty="0" err="1"/>
              <a:t>lý</a:t>
            </a:r>
            <a:r>
              <a:rPr lang="en-US" b="0" i="1" baseline="0" dirty="0"/>
              <a:t> test hay </a:t>
            </a:r>
            <a:r>
              <a:rPr lang="en-US" b="0" i="1" baseline="0" dirty="0" err="1"/>
              <a:t>không</a:t>
            </a:r>
            <a:endParaRPr lang="en-US" b="0" i="1" baseline="0" dirty="0"/>
          </a:p>
          <a:p>
            <a:pPr marL="0" indent="0">
              <a:buFontTx/>
              <a:buNone/>
            </a:pPr>
            <a:r>
              <a:rPr lang="en-US" b="1" baseline="0" dirty="0"/>
              <a:t>Cho </a:t>
            </a:r>
            <a:r>
              <a:rPr lang="en-US" b="1" baseline="0" dirty="0" err="1"/>
              <a:t>dù</a:t>
            </a:r>
            <a:r>
              <a:rPr lang="en-US" b="1" baseline="0" dirty="0"/>
              <a:t> ai </a:t>
            </a:r>
            <a:r>
              <a:rPr lang="en-US" b="1" baseline="0" dirty="0" err="1"/>
              <a:t>đóng</a:t>
            </a:r>
            <a:r>
              <a:rPr lang="en-US" b="1" baseline="0" dirty="0"/>
              <a:t> </a:t>
            </a:r>
            <a:r>
              <a:rPr lang="en-US" b="1" baseline="0" dirty="0" err="1"/>
              <a:t>vai</a:t>
            </a:r>
            <a:r>
              <a:rPr lang="en-US" b="1" baseline="0" dirty="0"/>
              <a:t> </a:t>
            </a:r>
            <a:r>
              <a:rPr lang="en-US" b="1" baseline="0" dirty="0" err="1"/>
              <a:t>trò</a:t>
            </a:r>
            <a:r>
              <a:rPr lang="en-US" b="1" baseline="0" dirty="0"/>
              <a:t> test leader </a:t>
            </a:r>
            <a:r>
              <a:rPr lang="en-US" b="1" baseline="0" dirty="0" err="1"/>
              <a:t>đi</a:t>
            </a:r>
            <a:r>
              <a:rPr lang="en-US" b="1" baseline="0" dirty="0"/>
              <a:t> </a:t>
            </a:r>
            <a:r>
              <a:rPr lang="en-US" b="1" baseline="0" dirty="0" err="1"/>
              <a:t>nữa</a:t>
            </a:r>
            <a:r>
              <a:rPr lang="en-US" b="1" baseline="0" dirty="0"/>
              <a:t>, </a:t>
            </a:r>
            <a:r>
              <a:rPr lang="en-US" b="1" baseline="0" dirty="0" err="1"/>
              <a:t>cần</a:t>
            </a:r>
            <a:r>
              <a:rPr lang="en-US" b="1" baseline="0" dirty="0"/>
              <a:t> </a:t>
            </a:r>
            <a:r>
              <a:rPr lang="en-US" b="1" baseline="0" dirty="0" err="1"/>
              <a:t>nhất</a:t>
            </a:r>
            <a:r>
              <a:rPr lang="en-US" b="1" baseline="0" dirty="0"/>
              <a:t> </a:t>
            </a:r>
            <a:r>
              <a:rPr lang="en-US" b="1" baseline="0" dirty="0" err="1"/>
              <a:t>là</a:t>
            </a:r>
            <a:r>
              <a:rPr lang="en-US" b="1" baseline="0" dirty="0"/>
              <a:t> </a:t>
            </a:r>
            <a:r>
              <a:rPr lang="en-US" b="1" baseline="0" dirty="0" err="1"/>
              <a:t>họ</a:t>
            </a:r>
            <a:r>
              <a:rPr lang="en-US" b="1" baseline="0" dirty="0"/>
              <a:t> </a:t>
            </a:r>
            <a:r>
              <a:rPr lang="en-US" b="1" baseline="0" dirty="0" err="1"/>
              <a:t>có</a:t>
            </a:r>
            <a:r>
              <a:rPr lang="en-US" b="1" baseline="0" dirty="0"/>
              <a:t> </a:t>
            </a:r>
            <a:r>
              <a:rPr lang="en-US" b="0" baseline="0" dirty="0" err="1"/>
              <a:t>khả</a:t>
            </a:r>
            <a:r>
              <a:rPr lang="en-US" b="0" baseline="0" dirty="0"/>
              <a:t> </a:t>
            </a:r>
            <a:r>
              <a:rPr lang="en-US" b="0" baseline="0" dirty="0" err="1"/>
              <a:t>năng</a:t>
            </a:r>
            <a:r>
              <a:rPr lang="en-US" b="0" baseline="0" dirty="0"/>
              <a:t> </a:t>
            </a:r>
            <a:r>
              <a:rPr lang="en-US" b="0" baseline="0" dirty="0" err="1"/>
              <a:t>lên</a:t>
            </a:r>
            <a:r>
              <a:rPr lang="en-US" b="0" baseline="0" dirty="0"/>
              <a:t> KH, </a:t>
            </a:r>
            <a:r>
              <a:rPr lang="en-US" b="0" baseline="0" dirty="0" err="1"/>
              <a:t>giám</a:t>
            </a:r>
            <a:r>
              <a:rPr lang="en-US" b="0" baseline="0" dirty="0"/>
              <a:t> </a:t>
            </a:r>
            <a:r>
              <a:rPr lang="en-US" b="0" baseline="0" dirty="0" err="1"/>
              <a:t>sát</a:t>
            </a:r>
            <a:r>
              <a:rPr lang="en-US" b="0" baseline="0" dirty="0"/>
              <a:t> </a:t>
            </a:r>
            <a:r>
              <a:rPr lang="en-US" b="0" baseline="0" dirty="0" err="1"/>
              <a:t>và</a:t>
            </a:r>
            <a:r>
              <a:rPr lang="en-US" b="0" baseline="0" dirty="0"/>
              <a:t> </a:t>
            </a:r>
            <a:r>
              <a:rPr lang="en-US" b="0" baseline="0" dirty="0" err="1"/>
              <a:t>điều</a:t>
            </a:r>
            <a:r>
              <a:rPr lang="en-US" b="0" baseline="0" dirty="0"/>
              <a:t> </a:t>
            </a:r>
            <a:r>
              <a:rPr lang="en-US" b="0" baseline="0" dirty="0" err="1"/>
              <a:t>khiển</a:t>
            </a:r>
            <a:r>
              <a:rPr lang="en-US" b="0" baseline="0" dirty="0"/>
              <a:t> </a:t>
            </a:r>
            <a:r>
              <a:rPr lang="en-US" b="0" baseline="0" dirty="0" err="1"/>
              <a:t>công</a:t>
            </a:r>
            <a:r>
              <a:rPr lang="en-US" b="0" baseline="0" dirty="0"/>
              <a:t> </a:t>
            </a:r>
            <a:r>
              <a:rPr lang="en-US" b="0" baseline="0" dirty="0" err="1"/>
              <a:t>việc</a:t>
            </a:r>
            <a:r>
              <a:rPr lang="en-US" b="0" baseline="0" dirty="0"/>
              <a:t> testing.</a:t>
            </a:r>
          </a:p>
          <a:p>
            <a:pPr marL="0" indent="0">
              <a:buFontTx/>
              <a:buNone/>
            </a:pPr>
            <a:endParaRPr lang="en-US" dirty="0"/>
          </a:p>
        </p:txBody>
      </p:sp>
    </p:spTree>
    <p:extLst>
      <p:ext uri="{BB962C8B-B14F-4D97-AF65-F5344CB8AC3E}">
        <p14:creationId xmlns:p14="http://schemas.microsoft.com/office/powerpoint/2010/main" val="47330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HỌ</a:t>
            </a:r>
            <a:r>
              <a:rPr lang="en-US" b="1" baseline="0" dirty="0"/>
              <a:t> THƯỜNG LÀ NGƯỜI TRỰC TIẾP THỰC HIỆN CV CỦA KIỂM THỬ, BÁO CÁO KẾT QUẢ THỰC HIỆN CHO LEADER, VÀ CŨNG LÀ NGƯỜI HỖ TRỢ LEADER RA QUYẾT ĐỊNH.</a:t>
            </a:r>
          </a:p>
          <a:p>
            <a:pPr marL="0" indent="0">
              <a:buFontTx/>
              <a:buNone/>
            </a:pPr>
            <a:r>
              <a:rPr lang="vi-VN" sz="1200" b="1" i="0" u="sng" kern="1200" dirty="0">
                <a:solidFill>
                  <a:schemeClr val="tx1"/>
                </a:solidFill>
                <a:effectLst/>
                <a:latin typeface="+mn-lt"/>
                <a:ea typeface="+mn-ea"/>
                <a:cs typeface="+mn-cs"/>
              </a:rPr>
              <a:t>TRONG GIAI ĐOẠN LẬP KẾ HOẠCH VÀ CHUẨN BỊ</a:t>
            </a:r>
            <a:r>
              <a:rPr lang="en-US" sz="1200" b="1" i="0" u="sng" kern="1200" dirty="0">
                <a:solidFill>
                  <a:schemeClr val="tx1"/>
                </a:solidFill>
                <a:effectLst/>
                <a:latin typeface="+mn-lt"/>
                <a:ea typeface="+mn-ea"/>
                <a:cs typeface="+mn-cs"/>
              </a:rPr>
              <a:t> TESTING</a:t>
            </a:r>
            <a:r>
              <a:rPr lang="en-US" sz="1200" b="1" i="0" kern="1200" dirty="0">
                <a:solidFill>
                  <a:schemeClr val="tx1"/>
                </a:solidFill>
                <a:effectLst/>
                <a:latin typeface="+mn-lt"/>
                <a:ea typeface="+mn-ea"/>
                <a:cs typeface="+mn-cs"/>
              </a:rPr>
              <a:t>:</a:t>
            </a:r>
            <a:endParaRPr lang="en-US" b="1" dirty="0"/>
          </a:p>
          <a:p>
            <a:pPr marL="0" indent="0">
              <a:buFontTx/>
              <a:buNone/>
            </a:pPr>
            <a:r>
              <a:rPr lang="en-US" dirty="0"/>
              <a:t>- Tester </a:t>
            </a:r>
            <a:r>
              <a:rPr lang="en-US" b="0" dirty="0" err="1"/>
              <a:t>xem</a:t>
            </a:r>
            <a:r>
              <a:rPr lang="en-US" b="0" dirty="0"/>
              <a:t> </a:t>
            </a:r>
            <a:r>
              <a:rPr lang="en-US" b="0" dirty="0" err="1"/>
              <a:t>xét</a:t>
            </a:r>
            <a:r>
              <a:rPr lang="en-US" b="0" dirty="0"/>
              <a:t>,</a:t>
            </a:r>
            <a:r>
              <a:rPr lang="en-US" b="0" baseline="0" dirty="0"/>
              <a:t> </a:t>
            </a:r>
            <a:r>
              <a:rPr lang="en-US" b="0" baseline="0" dirty="0" err="1"/>
              <a:t>đóng</a:t>
            </a:r>
            <a:r>
              <a:rPr lang="en-US" b="0" baseline="0" dirty="0"/>
              <a:t> </a:t>
            </a:r>
            <a:r>
              <a:rPr lang="en-US" b="0" baseline="0" dirty="0" err="1"/>
              <a:t>góp</a:t>
            </a:r>
            <a:r>
              <a:rPr lang="en-US" b="0" baseline="0" dirty="0"/>
              <a:t> </a:t>
            </a:r>
            <a:r>
              <a:rPr lang="en-US" baseline="0" dirty="0" err="1"/>
              <a:t>cho</a:t>
            </a:r>
            <a:r>
              <a:rPr lang="en-US" baseline="0" dirty="0"/>
              <a:t> </a:t>
            </a:r>
            <a:r>
              <a:rPr lang="en-US" baseline="0" dirty="0" err="1"/>
              <a:t>việc</a:t>
            </a:r>
            <a:r>
              <a:rPr lang="en-US" baseline="0" dirty="0"/>
              <a:t> </a:t>
            </a:r>
            <a:r>
              <a:rPr lang="en-US" baseline="0" dirty="0" err="1"/>
              <a:t>lập</a:t>
            </a:r>
            <a:r>
              <a:rPr lang="en-US" baseline="0" dirty="0"/>
              <a:t> </a:t>
            </a:r>
            <a:r>
              <a:rPr lang="en-US" baseline="0" dirty="0" err="1"/>
              <a:t>kế</a:t>
            </a:r>
            <a:r>
              <a:rPr lang="en-US" baseline="0" dirty="0"/>
              <a:t> </a:t>
            </a:r>
            <a:r>
              <a:rPr lang="en-US" baseline="0" dirty="0" err="1"/>
              <a:t>hoạch</a:t>
            </a:r>
            <a:r>
              <a:rPr lang="en-US" baseline="0" dirty="0"/>
              <a:t> </a:t>
            </a:r>
            <a:r>
              <a:rPr lang="en-US" baseline="0" dirty="0" err="1"/>
              <a:t>kiểm</a:t>
            </a:r>
            <a:r>
              <a:rPr lang="en-US" baseline="0" dirty="0"/>
              <a:t> </a:t>
            </a:r>
            <a:r>
              <a:rPr lang="en-US" baseline="0" dirty="0" err="1"/>
              <a:t>thử</a:t>
            </a:r>
            <a:r>
              <a:rPr lang="en-US" baseline="0" dirty="0"/>
              <a:t>.</a:t>
            </a:r>
          </a:p>
          <a:p>
            <a:pPr marL="0" indent="0">
              <a:buFontTx/>
              <a:buNone/>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Đồng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thời</a:t>
            </a:r>
            <a:r>
              <a:rPr lang="en-US" sz="1200" b="1"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phân tích, xem xét và đánh giá yêu cầu </a:t>
            </a:r>
            <a:r>
              <a:rPr lang="en-US" sz="1200" b="0" i="0" kern="120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baseline="0" dirty="0" err="1"/>
              <a:t>Tham</a:t>
            </a:r>
            <a:r>
              <a:rPr lang="en-US" b="1" baseline="0" dirty="0"/>
              <a:t> </a:t>
            </a:r>
            <a:r>
              <a:rPr lang="en-US" b="1" baseline="0" dirty="0" err="1"/>
              <a:t>gia</a:t>
            </a:r>
            <a:r>
              <a:rPr lang="en-US" b="1" baseline="0" dirty="0"/>
              <a:t>, </a:t>
            </a:r>
            <a:r>
              <a:rPr lang="en-US" b="1" baseline="0" dirty="0" err="1"/>
              <a:t>hoặc</a:t>
            </a:r>
            <a:r>
              <a:rPr lang="en-US" b="1" baseline="0" dirty="0"/>
              <a:t> </a:t>
            </a:r>
            <a:r>
              <a:rPr lang="en-US" b="1" baseline="0" dirty="0" err="1"/>
              <a:t>thậm</a:t>
            </a:r>
            <a:r>
              <a:rPr lang="en-US" b="1" baseline="0" dirty="0"/>
              <a:t> </a:t>
            </a:r>
            <a:r>
              <a:rPr lang="en-US" b="1" baseline="0" dirty="0" err="1"/>
              <a:t>chí</a:t>
            </a:r>
            <a:r>
              <a:rPr lang="en-US" b="1" baseline="0" dirty="0"/>
              <a:t> </a:t>
            </a:r>
            <a:r>
              <a:rPr lang="en-US" b="1" baseline="0" dirty="0" err="1"/>
              <a:t>đóng</a:t>
            </a:r>
            <a:r>
              <a:rPr lang="en-US" b="1" baseline="0" dirty="0"/>
              <a:t> </a:t>
            </a:r>
            <a:r>
              <a:rPr lang="en-US" b="1" baseline="0" dirty="0" err="1"/>
              <a:t>vai</a:t>
            </a:r>
            <a:r>
              <a:rPr lang="en-US" b="1" baseline="0" dirty="0"/>
              <a:t> </a:t>
            </a:r>
            <a:r>
              <a:rPr lang="en-US" b="1" baseline="0" dirty="0" err="1"/>
              <a:t>trò</a:t>
            </a:r>
            <a:r>
              <a:rPr lang="en-US" b="1" baseline="0" dirty="0"/>
              <a:t> </a:t>
            </a:r>
            <a:r>
              <a:rPr lang="en-US" b="1" baseline="0" dirty="0" err="1"/>
              <a:t>chính</a:t>
            </a:r>
            <a:r>
              <a:rPr lang="en-US" baseline="0" dirty="0"/>
              <a:t> </a:t>
            </a:r>
            <a:r>
              <a:rPr lang="en-US" baseline="0" dirty="0" err="1"/>
              <a:t>trong</a:t>
            </a:r>
            <a:r>
              <a:rPr lang="en-US" baseline="0" dirty="0"/>
              <a:t> </a:t>
            </a:r>
            <a:r>
              <a:rPr lang="en-US" baseline="0" dirty="0" err="1"/>
              <a:t>vc</a:t>
            </a:r>
            <a:r>
              <a:rPr lang="en-US" baseline="0" dirty="0"/>
              <a:t> </a:t>
            </a:r>
            <a:r>
              <a:rPr lang="en-US" baseline="0" dirty="0" err="1"/>
              <a:t>xác</a:t>
            </a:r>
            <a:r>
              <a:rPr lang="en-US" baseline="0" dirty="0"/>
              <a:t> </a:t>
            </a:r>
            <a:r>
              <a:rPr lang="en-US" baseline="0" dirty="0" err="1"/>
              <a:t>định</a:t>
            </a:r>
            <a:r>
              <a:rPr lang="en-US" baseline="0" dirty="0"/>
              <a:t> </a:t>
            </a:r>
            <a:r>
              <a:rPr lang="en-US" dirty="0"/>
              <a:t>test conditions </a:t>
            </a:r>
            <a:r>
              <a:rPr lang="en-US" dirty="0" err="1"/>
              <a:t>và</a:t>
            </a:r>
            <a:r>
              <a:rPr lang="en-US" baseline="0" dirty="0"/>
              <a:t> </a:t>
            </a:r>
            <a:r>
              <a:rPr lang="en-US" baseline="0" dirty="0" err="1"/>
              <a:t>tạo</a:t>
            </a:r>
            <a:r>
              <a:rPr lang="en-US" baseline="0" dirty="0"/>
              <a:t> </a:t>
            </a:r>
            <a:r>
              <a:rPr lang="en-US" dirty="0"/>
              <a:t>test cases, test procedure, test data</a:t>
            </a:r>
            <a:r>
              <a:rPr lang="vi-VN" sz="1200" b="0" i="0" kern="1200" dirty="0">
                <a:solidFill>
                  <a:schemeClr val="tx1"/>
                </a:solidFill>
                <a:effectLst/>
                <a:latin typeface="+mn-lt"/>
                <a:ea typeface="+mn-ea"/>
                <a:cs typeface="+mn-cs"/>
              </a:rPr>
              <a:t> và có thể tự động hóa hoặc giúp đỡ để tự động kiểm tra</a:t>
            </a:r>
            <a:r>
              <a:rPr lang="en-US" sz="1200" b="0" i="0" kern="1200" dirty="0">
                <a:solidFill>
                  <a:schemeClr val="tx1"/>
                </a:solidFill>
                <a:effectLst/>
                <a:latin typeface="+mn-lt"/>
                <a:ea typeface="+mn-ea"/>
                <a:cs typeface="+mn-cs"/>
              </a:rPr>
              <a:t>. </a:t>
            </a:r>
            <a:r>
              <a:rPr lang="en-US" baseline="0" dirty="0" err="1"/>
              <a:t>Tạo</a:t>
            </a:r>
            <a:r>
              <a:rPr lang="en-US" baseline="0" dirty="0"/>
              <a:t> </a:t>
            </a:r>
            <a:r>
              <a:rPr lang="en-US" baseline="0" dirty="0" err="1"/>
              <a:t>bộ</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thử</a:t>
            </a:r>
            <a:r>
              <a:rPr lang="en-US" baseline="0" dirty="0"/>
              <a:t> </a:t>
            </a:r>
            <a:r>
              <a:rPr lang="en-US" baseline="0" dirty="0" err="1"/>
              <a:t>nghiệm</a:t>
            </a:r>
            <a:r>
              <a:rPr lang="en-US" baseline="0" dirty="0"/>
              <a:t>.</a:t>
            </a:r>
            <a:endParaRPr lang="en-US" dirty="0"/>
          </a:p>
          <a:p>
            <a:pPr marL="0" indent="0">
              <a:buFontTx/>
              <a:buNone/>
            </a:pPr>
            <a:r>
              <a:rPr lang="en-US" dirty="0"/>
              <a:t>- </a:t>
            </a:r>
            <a:r>
              <a:rPr lang="en-US" dirty="0" err="1"/>
              <a:t>T</a:t>
            </a:r>
            <a:r>
              <a:rPr lang="en-US" baseline="0" dirty="0" err="1"/>
              <a:t>hiết</a:t>
            </a:r>
            <a:r>
              <a:rPr lang="en-US" baseline="0" dirty="0"/>
              <a:t> </a:t>
            </a:r>
            <a:r>
              <a:rPr lang="en-US" baseline="0" dirty="0" err="1"/>
              <a:t>lập</a:t>
            </a:r>
            <a:r>
              <a:rPr lang="en-US" baseline="0" dirty="0"/>
              <a:t> m</a:t>
            </a:r>
            <a:r>
              <a:rPr lang="vi-VN" dirty="0"/>
              <a:t>ôi</a:t>
            </a:r>
            <a:r>
              <a:rPr lang="en-US" dirty="0"/>
              <a:t> </a:t>
            </a:r>
            <a:r>
              <a:rPr lang="vi-VN" dirty="0"/>
              <a:t>trường kiểm</a:t>
            </a:r>
            <a:r>
              <a:rPr lang="en-US" dirty="0"/>
              <a:t> </a:t>
            </a:r>
            <a:r>
              <a:rPr lang="vi-VN" dirty="0"/>
              <a:t>thử</a:t>
            </a:r>
            <a:r>
              <a:rPr lang="en-US" dirty="0"/>
              <a:t>,</a:t>
            </a:r>
            <a:r>
              <a:rPr lang="en-US" baseline="0" dirty="0"/>
              <a:t> hay </a:t>
            </a:r>
            <a:r>
              <a:rPr lang="en-US" baseline="0" dirty="0" err="1"/>
              <a:t>hỗ</a:t>
            </a:r>
            <a:r>
              <a:rPr lang="en-US" baseline="0" dirty="0"/>
              <a:t> </a:t>
            </a:r>
            <a:r>
              <a:rPr lang="en-US" baseline="0" dirty="0" err="1"/>
              <a:t>trợ</a:t>
            </a:r>
            <a:r>
              <a:rPr lang="en-US" baseline="0" dirty="0"/>
              <a:t> ban </a:t>
            </a:r>
            <a:r>
              <a:rPr lang="en-US" baseline="0" dirty="0" err="1"/>
              <a:t>quản</a:t>
            </a:r>
            <a:r>
              <a:rPr lang="en-US" baseline="0" dirty="0"/>
              <a:t> </a:t>
            </a:r>
            <a:r>
              <a:rPr lang="en-US" baseline="0" dirty="0" err="1"/>
              <a:t>trị</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quản</a:t>
            </a:r>
            <a:r>
              <a:rPr lang="en-US" baseline="0" dirty="0"/>
              <a:t> </a:t>
            </a:r>
            <a:r>
              <a:rPr lang="en-US" baseline="0" dirty="0" err="1"/>
              <a:t>trị</a:t>
            </a:r>
            <a:r>
              <a:rPr lang="en-US" baseline="0" dirty="0"/>
              <a:t> </a:t>
            </a:r>
            <a:r>
              <a:rPr lang="en-US" baseline="0" dirty="0" err="1"/>
              <a:t>mạng</a:t>
            </a:r>
            <a:r>
              <a:rPr lang="en-US" baseline="0" dirty="0"/>
              <a:t> </a:t>
            </a:r>
            <a:r>
              <a:rPr lang="en-US" b="1" baseline="0" dirty="0" err="1"/>
              <a:t>trong</a:t>
            </a:r>
            <a:r>
              <a:rPr lang="en-US" b="1" baseline="0" dirty="0"/>
              <a:t> </a:t>
            </a:r>
            <a:r>
              <a:rPr lang="en-US" b="1" baseline="0" dirty="0" err="1"/>
              <a:t>vc</a:t>
            </a:r>
            <a:r>
              <a:rPr lang="en-US" b="1" baseline="0" dirty="0"/>
              <a:t> </a:t>
            </a:r>
            <a:r>
              <a:rPr lang="en-US" b="1" baseline="0" dirty="0" err="1"/>
              <a:t>thiết</a:t>
            </a:r>
            <a:r>
              <a:rPr lang="en-US" b="1" baseline="0" dirty="0"/>
              <a:t> </a:t>
            </a:r>
            <a:r>
              <a:rPr lang="en-US" b="1" baseline="0" dirty="0" err="1"/>
              <a:t>lập</a:t>
            </a:r>
            <a:r>
              <a:rPr lang="en-US" b="1" baseline="0" dirty="0"/>
              <a:t> </a:t>
            </a:r>
            <a:r>
              <a:rPr lang="en-US" b="1" baseline="0" dirty="0" err="1"/>
              <a:t>môi</a:t>
            </a:r>
            <a:r>
              <a:rPr lang="en-US" b="1" baseline="0" dirty="0"/>
              <a:t> </a:t>
            </a:r>
            <a:r>
              <a:rPr lang="en-US" b="1" baseline="0" dirty="0" err="1"/>
              <a:t>trường</a:t>
            </a:r>
            <a:r>
              <a:rPr lang="en-US" b="1" baseline="0" dirty="0"/>
              <a:t> test.</a:t>
            </a:r>
          </a:p>
        </p:txBody>
      </p:sp>
    </p:spTree>
    <p:extLst>
      <p:ext uri="{BB962C8B-B14F-4D97-AF65-F5344CB8AC3E}">
        <p14:creationId xmlns:p14="http://schemas.microsoft.com/office/powerpoint/2010/main" val="1812888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baseline="0" dirty="0"/>
              <a:t>KHI BẮT ĐẦU ĐẾN GIAI ĐOẠN EXECUTION TEST:</a:t>
            </a:r>
          </a:p>
          <a:p>
            <a:pPr marL="0"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test case</a:t>
            </a:r>
            <a:r>
              <a:rPr lang="vi-VN" sz="1200" b="0" i="0" kern="1200" dirty="0">
                <a:solidFill>
                  <a:schemeClr val="tx1"/>
                </a:solidFill>
                <a:effectLst/>
                <a:latin typeface="+mn-lt"/>
                <a:ea typeface="+mn-ea"/>
                <a:cs typeface="+mn-cs"/>
              </a:rPr>
              <a:t>, đánh giá kết quả </a:t>
            </a:r>
            <a:r>
              <a:rPr lang="en-US" sz="1200" b="0" i="0" kern="120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với</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kết quả mong đợi</a:t>
            </a:r>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lập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tài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liệu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lỗi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tìm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thấy</a:t>
            </a:r>
            <a:r>
              <a:rPr lang="en-US" sz="1200" b="0" i="0" kern="1200" baseline="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Giám sát việc </a:t>
            </a:r>
            <a:r>
              <a:rPr lang="en-US" sz="1200" b="0" i="0" kern="1200" dirty="0">
                <a:solidFill>
                  <a:schemeClr val="tx1"/>
                </a:solidFill>
                <a:effectLst/>
                <a:latin typeface="+mn-lt"/>
                <a:ea typeface="+mn-ea"/>
                <a:cs typeface="+mn-cs"/>
              </a:rPr>
              <a:t>test </a:t>
            </a:r>
            <a:r>
              <a:rPr lang="vi-VN" sz="1200" b="0" i="0" kern="1200" dirty="0">
                <a:solidFill>
                  <a:schemeClr val="tx1"/>
                </a:solidFill>
                <a:effectLst/>
                <a:latin typeface="+mn-lt"/>
                <a:ea typeface="+mn-ea"/>
                <a:cs typeface="+mn-cs"/>
              </a:rPr>
              <a:t>và môi trường </a:t>
            </a:r>
            <a:r>
              <a:rPr lang="en-US" sz="1200" b="0" i="0" kern="1200" dirty="0">
                <a:solidFill>
                  <a:schemeClr val="tx1"/>
                </a:solidFill>
                <a:effectLst/>
                <a:latin typeface="+mn-lt"/>
                <a:ea typeface="+mn-ea"/>
                <a:cs typeface="+mn-cs"/>
              </a:rPr>
              <a:t>test (</a:t>
            </a:r>
            <a:r>
              <a:rPr lang="en-US" sz="1200" b="0" i="0" kern="120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dùng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cụ</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và thường xuyên thu thập số liệu hiệu suất</a:t>
            </a:r>
            <a:r>
              <a:rPr lang="en-US" sz="1200" b="0" i="0" kern="1200" dirty="0">
                <a:solidFill>
                  <a:schemeClr val="tx1"/>
                </a:solidFill>
                <a:effectLst/>
                <a:latin typeface="+mn-lt"/>
                <a:ea typeface="+mn-ea"/>
                <a:cs typeface="+mn-cs"/>
              </a:rPr>
              <a:t>.</a:t>
            </a:r>
          </a:p>
          <a:p>
            <a:pPr marL="0" indent="0">
              <a:buFontTx/>
              <a:buNone/>
            </a:pP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Trong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suốt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trình</a:t>
            </a:r>
            <a:r>
              <a:rPr lang="en-US" sz="1200" b="1" i="0" kern="1200" baseline="0" dirty="0">
                <a:solidFill>
                  <a:schemeClr val="tx1"/>
                </a:solidFill>
                <a:effectLst/>
                <a:latin typeface="+mn-lt"/>
                <a:ea typeface="+mn-ea"/>
                <a:cs typeface="+mn-cs"/>
              </a:rPr>
              <a:t> testing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họ</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xét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nhau</a:t>
            </a:r>
            <a:r>
              <a:rPr lang="en-US" sz="1200" b="0" i="0" kern="1200" dirty="0">
                <a:solidFill>
                  <a:schemeClr val="tx1"/>
                </a:solidFill>
                <a:effectLst/>
                <a:latin typeface="+mn-lt"/>
                <a:ea typeface="+mn-ea"/>
                <a:cs typeface="+mn-cs"/>
              </a:rPr>
              <a:t>, </a:t>
            </a:r>
            <a:r>
              <a:rPr lang="en-US" sz="1200" b="0" i="0" strike="sngStrike" kern="1200" dirty="0" err="1">
                <a:solidFill>
                  <a:schemeClr val="tx1"/>
                </a:solidFill>
                <a:effectLst/>
                <a:latin typeface="+mn-lt"/>
                <a:ea typeface="+mn-ea"/>
                <a:cs typeface="+mn-cs"/>
              </a:rPr>
              <a:t>gồm</a:t>
            </a:r>
            <a:r>
              <a:rPr lang="en-US" sz="1200" b="0" i="0" strike="sngStrike" kern="1200" dirty="0">
                <a:solidFill>
                  <a:schemeClr val="tx1"/>
                </a:solidFill>
                <a:effectLst/>
                <a:latin typeface="+mn-lt"/>
                <a:ea typeface="+mn-ea"/>
                <a:cs typeface="+mn-cs"/>
              </a:rPr>
              <a:t>:</a:t>
            </a:r>
            <a:r>
              <a:rPr lang="en-US" sz="1200" b="0" i="0" strike="sngStrike" kern="1200" baseline="0" dirty="0">
                <a:solidFill>
                  <a:schemeClr val="tx1"/>
                </a:solidFill>
                <a:effectLst/>
                <a:latin typeface="+mn-lt"/>
                <a:ea typeface="+mn-ea"/>
                <a:cs typeface="+mn-cs"/>
              </a:rPr>
              <a:t> test specifications, defect reports and test results</a:t>
            </a:r>
          </a:p>
          <a:p>
            <a:pPr marL="171450" indent="-171450">
              <a:buFontTx/>
              <a:buChar char="-"/>
            </a:pPr>
            <a:endParaRPr lang="en-US" sz="1200" b="0"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220192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ta </a:t>
            </a:r>
            <a:r>
              <a:rPr lang="en-US" sz="1200" b="1" i="0" kern="1200" baseline="0" dirty="0" err="1">
                <a:solidFill>
                  <a:schemeClr val="tx1"/>
                </a:solidFill>
                <a:effectLst/>
                <a:latin typeface="+mn-lt"/>
                <a:ea typeface="+mn-ea"/>
                <a:cs typeface="+mn-cs"/>
              </a:rPr>
              <a:t>thấy</a:t>
            </a:r>
            <a:r>
              <a:rPr lang="en-US" sz="1200" b="1" i="0" kern="1200" baseline="0" dirty="0">
                <a:solidFill>
                  <a:schemeClr val="tx1"/>
                </a:solidFill>
                <a:effectLst/>
                <a:latin typeface="+mn-lt"/>
                <a:ea typeface="+mn-ea"/>
                <a:cs typeface="+mn-cs"/>
              </a:rPr>
              <a:t>, cv test </a:t>
            </a:r>
            <a:r>
              <a:rPr lang="en-US" sz="1200" b="1" i="0" kern="1200" baseline="0" dirty="0" err="1">
                <a:solidFill>
                  <a:schemeClr val="tx1"/>
                </a:solidFill>
                <a:effectLst/>
                <a:latin typeface="+mn-lt"/>
                <a:ea typeface="+mn-ea"/>
                <a:cs typeface="+mn-cs"/>
              </a:rPr>
              <a:t>cần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kỹ</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năng</a:t>
            </a:r>
            <a:r>
              <a:rPr lang="en-US"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Ngoài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những</a:t>
            </a:r>
            <a:r>
              <a:rPr lang="en-US" sz="1200" b="1"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kỹ</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năng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hội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chuyên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môn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cơ bản</a:t>
            </a:r>
            <a:r>
              <a:rPr lang="vi-VN"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như</a:t>
            </a:r>
            <a:r>
              <a:rPr lang="vi-VN" sz="1200" b="1" i="0" kern="1200" dirty="0">
                <a:solidFill>
                  <a:schemeClr val="tx1"/>
                </a:solidFill>
                <a:effectLst/>
                <a:latin typeface="+mn-lt"/>
                <a:ea typeface="+mn-ea"/>
                <a:cs typeface="+mn-cs"/>
              </a:rPr>
              <a:t> KHẢ NĂNG GIAO TIẾP</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KHẢ NĂNG CHUẨN BỊ BÁO CÁO VÀ </a:t>
            </a:r>
            <a:r>
              <a:rPr lang="en-US" sz="1200" b="1" i="0" kern="1200" dirty="0">
                <a:solidFill>
                  <a:schemeClr val="tx1"/>
                </a:solidFill>
                <a:effectLst/>
                <a:latin typeface="+mn-lt"/>
                <a:ea typeface="+mn-ea"/>
                <a:cs typeface="+mn-cs"/>
              </a:rPr>
              <a:t>THUYẾT</a:t>
            </a:r>
            <a:r>
              <a:rPr lang="en-US" sz="1200" b="1" i="0" kern="1200" baseline="0" dirty="0">
                <a:solidFill>
                  <a:schemeClr val="tx1"/>
                </a:solidFill>
                <a:effectLst/>
                <a:latin typeface="+mn-lt"/>
                <a:ea typeface="+mn-ea"/>
                <a:cs typeface="+mn-cs"/>
              </a:rPr>
              <a:t> TRÌNH</a:t>
            </a:r>
            <a:r>
              <a:rPr lang="vi-VN" sz="1200" b="1" i="0" kern="120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 THÌ C</a:t>
            </a:r>
            <a:r>
              <a:rPr lang="en-US" b="1" dirty="0"/>
              <a:t>ÁC</a:t>
            </a:r>
            <a:r>
              <a:rPr lang="en-US" b="1" baseline="0" dirty="0"/>
              <a:t> KỸ NĂNG QUAN TRỌNG MÀ TESTER CẦN RƠI VÀO 3 PHẠM VI:</a:t>
            </a:r>
          </a:p>
          <a:p>
            <a:pPr marL="0" indent="0">
              <a:buFontTx/>
              <a:buNone/>
            </a:pPr>
            <a:r>
              <a:rPr lang="en-US" i="0" baseline="0" dirty="0"/>
              <a:t>- </a:t>
            </a:r>
            <a:r>
              <a:rPr lang="en-US" i="0" baseline="0" dirty="0" err="1"/>
              <a:t>Kiến</a:t>
            </a:r>
            <a:r>
              <a:rPr lang="en-US" i="0" baseline="0" dirty="0"/>
              <a:t> </a:t>
            </a:r>
            <a:r>
              <a:rPr lang="en-US" i="0" baseline="0" dirty="0" err="1"/>
              <a:t>thức</a:t>
            </a:r>
            <a:r>
              <a:rPr lang="en-US" i="0" baseline="0" dirty="0"/>
              <a:t> </a:t>
            </a:r>
            <a:r>
              <a:rPr lang="en-US" i="0" baseline="0" dirty="0" err="1"/>
              <a:t>về</a:t>
            </a:r>
            <a:r>
              <a:rPr lang="en-US" i="0" baseline="0" dirty="0"/>
              <a:t> </a:t>
            </a:r>
            <a:r>
              <a:rPr lang="en-US" i="0" baseline="0" dirty="0" err="1"/>
              <a:t>Miền</a:t>
            </a:r>
            <a:r>
              <a:rPr lang="en-US" i="0" baseline="0" dirty="0"/>
              <a:t> </a:t>
            </a:r>
            <a:r>
              <a:rPr lang="en-US" i="0" baseline="0" dirty="0" err="1"/>
              <a:t>ứng</a:t>
            </a:r>
            <a:r>
              <a:rPr lang="en-US" i="0" baseline="0" dirty="0"/>
              <a:t> </a:t>
            </a:r>
            <a:r>
              <a:rPr lang="en-US" i="0" baseline="0" dirty="0" err="1"/>
              <a:t>dụng</a:t>
            </a:r>
            <a:r>
              <a:rPr lang="en-US" i="0" baseline="0" dirty="0"/>
              <a:t>: </a:t>
            </a:r>
            <a:r>
              <a:rPr lang="en-US" b="1" i="0" baseline="0" dirty="0"/>
              <a:t>TESTER PHẢI HIỂU HÀNH VI, VẤN ĐỀ MÀ HT GIẢI QUYẾT ĐỂ PHÁT HIỆN HÀNH VI KO ĐÚNG, VÀ NHẬN RA CÁC CHỨC NĂNG PHẢI CÓ TRONG UD;</a:t>
            </a:r>
          </a:p>
          <a:p>
            <a:pPr marL="0" indent="0">
              <a:buFontTx/>
              <a:buNone/>
            </a:pPr>
            <a:r>
              <a:rPr lang="en-US" i="0" baseline="0" dirty="0"/>
              <a:t>- </a:t>
            </a:r>
            <a:r>
              <a:rPr lang="en-US" i="0" baseline="0" dirty="0" err="1"/>
              <a:t>Kiến</a:t>
            </a:r>
            <a:r>
              <a:rPr lang="en-US" i="0" baseline="0" dirty="0"/>
              <a:t> </a:t>
            </a:r>
            <a:r>
              <a:rPr lang="en-US" i="0" baseline="0" dirty="0" err="1"/>
              <a:t>thức</a:t>
            </a:r>
            <a:r>
              <a:rPr lang="en-US" i="0" baseline="0" dirty="0"/>
              <a:t> </a:t>
            </a:r>
            <a:r>
              <a:rPr lang="en-US" i="0" baseline="0" dirty="0" err="1"/>
              <a:t>về</a:t>
            </a:r>
            <a:r>
              <a:rPr lang="en-US" i="0" baseline="0" dirty="0"/>
              <a:t> </a:t>
            </a:r>
            <a:r>
              <a:rPr lang="en-US" i="0" baseline="0" dirty="0" err="1"/>
              <a:t>Công</a:t>
            </a:r>
            <a:r>
              <a:rPr lang="en-US" i="0" baseline="0" dirty="0"/>
              <a:t> </a:t>
            </a:r>
            <a:r>
              <a:rPr lang="en-US" i="0" baseline="0" dirty="0" err="1"/>
              <a:t>nghệ</a:t>
            </a:r>
            <a:r>
              <a:rPr lang="en-US" i="0" baseline="0" dirty="0"/>
              <a:t>: </a:t>
            </a:r>
            <a:r>
              <a:rPr lang="en-US" b="1" i="0" baseline="0" dirty="0"/>
              <a:t>PHẢI NẮM BẮT ĐC CÔNG NGHỆ</a:t>
            </a:r>
            <a:r>
              <a:rPr lang="vi-VN"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BIẾT</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KHẢ NĂNG VÀ HẠN CHẾ CỦA CÔNG NGHỆ</a:t>
            </a:r>
            <a:r>
              <a:rPr lang="en-US" sz="1200" b="1" i="0" kern="1200" baseline="0" dirty="0">
                <a:solidFill>
                  <a:schemeClr val="tx1"/>
                </a:solidFill>
                <a:effectLst/>
                <a:latin typeface="+mn-lt"/>
                <a:ea typeface="+mn-ea"/>
                <a:cs typeface="+mn-cs"/>
              </a:rPr>
              <a:t>, ...</a:t>
            </a: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testing: </a:t>
            </a:r>
            <a:r>
              <a:rPr lang="en-US" sz="1200" b="1" i="0" kern="1200" baseline="0" dirty="0">
                <a:solidFill>
                  <a:schemeClr val="tx1"/>
                </a:solidFill>
                <a:effectLst/>
                <a:latin typeface="+mn-lt"/>
                <a:ea typeface="+mn-ea"/>
                <a:cs typeface="+mn-cs"/>
              </a:rPr>
              <a:t>CÁC KIẾN THỨC ĐÃ HỌC TRONG MÔN NÀY ĐỂ TIẾN HÀNH CV HIỆU QUẢ: HIỂU BIẾT VỀ KIỂM THỬ TĨNH, CÓ KỸ NĂNG THIẾT KẾ TEST,...</a:t>
            </a:r>
          </a:p>
          <a:p>
            <a:pPr marL="0" indent="0">
              <a:buFontTx/>
              <a:buNone/>
            </a:pPr>
            <a:endParaRPr lang="en-US" sz="1200" b="1" i="0" kern="1200" dirty="0">
              <a:solidFill>
                <a:schemeClr val="tx1"/>
              </a:solidFill>
              <a:effectLst/>
              <a:latin typeface="+mn-lt"/>
              <a:ea typeface="+mn-ea"/>
              <a:cs typeface="+mn-cs"/>
            </a:endParaRPr>
          </a:p>
          <a:p>
            <a:pPr marL="0" indent="0">
              <a:buFontTx/>
              <a:buNone/>
            </a:pPr>
            <a:endParaRPr lang="en-US" sz="1200" b="1" i="0" kern="1200" dirty="0">
              <a:solidFill>
                <a:schemeClr val="tx1"/>
              </a:solidFill>
              <a:effectLst/>
              <a:latin typeface="+mn-lt"/>
              <a:ea typeface="+mn-ea"/>
              <a:cs typeface="+mn-cs"/>
            </a:endParaRPr>
          </a:p>
          <a:p>
            <a:pPr marL="0" indent="0">
              <a:buFontTx/>
              <a:buNone/>
            </a:pPr>
            <a:endParaRPr lang="en-US" sz="1200" b="1" i="0" kern="1200" dirty="0">
              <a:solidFill>
                <a:schemeClr val="tx1"/>
              </a:solidFill>
              <a:effectLst/>
              <a:latin typeface="+mn-lt"/>
              <a:ea typeface="+mn-ea"/>
              <a:cs typeface="+mn-cs"/>
            </a:endParaRPr>
          </a:p>
          <a:p>
            <a:pPr marL="0" indent="0">
              <a:buFontTx/>
              <a:buNone/>
            </a:pPr>
            <a:endParaRPr lang="en-US" sz="1200" b="1" i="0" kern="1200" dirty="0">
              <a:solidFill>
                <a:schemeClr val="tx1"/>
              </a:solidFill>
              <a:effectLst/>
              <a:latin typeface="+mn-lt"/>
              <a:ea typeface="+mn-ea"/>
              <a:cs typeface="+mn-cs"/>
            </a:endParaRPr>
          </a:p>
          <a:p>
            <a:pPr marL="0" indent="0">
              <a:buFontTx/>
              <a:buNone/>
            </a:pPr>
            <a:r>
              <a:rPr lang="en-US" sz="1200" b="1" i="0" kern="120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hoạt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động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nhiệm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vụ</a:t>
            </a:r>
            <a:r>
              <a:rPr lang="en-US" sz="1200" b="1" i="0" kern="1200" baseline="0" dirty="0">
                <a:solidFill>
                  <a:schemeClr val="tx1"/>
                </a:solidFill>
                <a:effectLst/>
                <a:latin typeface="+mn-lt"/>
                <a:ea typeface="+mn-ea"/>
                <a:cs typeface="+mn-cs"/>
              </a:rPr>
              <a:t> testing </a:t>
            </a:r>
            <a:r>
              <a:rPr lang="en-US" sz="1200" b="1" i="0" kern="1200" baseline="0" dirty="0" err="1">
                <a:solidFill>
                  <a:schemeClr val="tx1"/>
                </a:solidFill>
                <a:effectLst/>
                <a:latin typeface="+mn-lt"/>
                <a:ea typeface="+mn-ea"/>
                <a:cs typeface="+mn-cs"/>
              </a:rPr>
              <a:t>rất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dạng</a:t>
            </a:r>
            <a:r>
              <a:rPr lang="en-US" sz="1200" b="1" i="0" kern="1200" baseline="0" dirty="0">
                <a:solidFill>
                  <a:schemeClr val="tx1"/>
                </a:solidFill>
                <a:effectLst/>
                <a:latin typeface="+mn-lt"/>
                <a:ea typeface="+mn-ea"/>
                <a:cs typeface="+mn-cs"/>
              </a:rPr>
              <a:t>, do </a:t>
            </a:r>
            <a:r>
              <a:rPr lang="en-US" sz="1200" b="1" i="0" kern="1200" baseline="0" dirty="0" err="1">
                <a:solidFill>
                  <a:schemeClr val="tx1"/>
                </a:solidFill>
                <a:effectLst/>
                <a:latin typeface="+mn-lt"/>
                <a:ea typeface="+mn-ea"/>
                <a:cs typeface="+mn-cs"/>
              </a:rPr>
              <a:t>đó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yêu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cầu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kỹ</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năng</a:t>
            </a:r>
            <a:r>
              <a:rPr lang="en-US" sz="1200" b="1"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thế</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ta </a:t>
            </a:r>
            <a:r>
              <a:rPr lang="en-US" sz="1200" b="0" i="0" kern="1200" baseline="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thấy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chuyên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biệt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hóa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kỹ</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năng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phân</a:t>
            </a:r>
            <a:r>
              <a:rPr lang="en-US" sz="1200" b="0" i="0" kern="1200" baseline="0" dirty="0">
                <a:solidFill>
                  <a:schemeClr val="tx1"/>
                </a:solidFill>
                <a:effectLst/>
                <a:latin typeface="+mn-lt"/>
                <a:ea typeface="+mn-ea"/>
                <a:cs typeface="+mn-cs"/>
              </a:rPr>
              <a:t> chia </a:t>
            </a:r>
            <a:r>
              <a:rPr lang="en-US" sz="1200" b="0" i="0" kern="1200" baseline="0" dirty="0" err="1">
                <a:solidFill>
                  <a:schemeClr val="tx1"/>
                </a:solidFill>
                <a:effectLst/>
                <a:latin typeface="+mn-lt"/>
                <a:ea typeface="+mn-ea"/>
                <a:cs typeface="+mn-cs"/>
              </a:rPr>
              <a:t>vai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trò</a:t>
            </a:r>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dụ</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chuyên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gia</a:t>
            </a:r>
            <a:r>
              <a:rPr lang="en-US" sz="1200" b="1" i="0" kern="1200" baseline="0" dirty="0">
                <a:solidFill>
                  <a:schemeClr val="tx1"/>
                </a:solidFill>
                <a:effectLst/>
                <a:latin typeface="+mn-lt"/>
                <a:ea typeface="+mn-ea"/>
                <a:cs typeface="+mn-cs"/>
              </a:rPr>
              <a:t> test </a:t>
            </a:r>
            <a:r>
              <a:rPr lang="en-US" sz="1200" b="1" i="0" kern="1200" baseline="0" dirty="0" err="1">
                <a:solidFill>
                  <a:schemeClr val="tx1"/>
                </a:solidFill>
                <a:effectLst/>
                <a:latin typeface="+mn-lt"/>
                <a:ea typeface="+mn-ea"/>
                <a:cs typeface="+mn-cs"/>
              </a:rPr>
              <a:t>bằng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công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cụ</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xử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lý</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động</a:t>
            </a:r>
            <a:r>
              <a:rPr lang="en-US" sz="1200" b="1" i="0" kern="1200" baseline="0" dirty="0">
                <a:solidFill>
                  <a:schemeClr val="tx1"/>
                </a:solidFill>
                <a:effectLst/>
                <a:latin typeface="+mn-lt"/>
                <a:ea typeface="+mn-ea"/>
                <a:cs typeface="+mn-cs"/>
              </a:rPr>
              <a:t> regression tests; </a:t>
            </a:r>
            <a:r>
              <a:rPr lang="en-US" sz="1200" b="1" i="0" kern="1200" baseline="0" dirty="0" err="1">
                <a:solidFill>
                  <a:schemeClr val="tx1"/>
                </a:solidFill>
                <a:effectLst/>
                <a:latin typeface="+mn-lt"/>
                <a:ea typeface="+mn-ea"/>
                <a:cs typeface="+mn-cs"/>
              </a:rPr>
              <a:t>người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lập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trình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hiện</a:t>
            </a:r>
            <a:r>
              <a:rPr lang="en-US" sz="1200" b="1" i="0" kern="1200" baseline="0" dirty="0">
                <a:solidFill>
                  <a:schemeClr val="tx1"/>
                </a:solidFill>
                <a:effectLst/>
                <a:latin typeface="+mn-lt"/>
                <a:ea typeface="+mn-ea"/>
                <a:cs typeface="+mn-cs"/>
              </a:rPr>
              <a:t> component and integration tests; </a:t>
            </a:r>
            <a:r>
              <a:rPr lang="en-US" sz="1200" b="1" i="0" kern="1200" baseline="0" dirty="0" err="1">
                <a:solidFill>
                  <a:schemeClr val="tx1"/>
                </a:solidFill>
                <a:effectLst/>
                <a:latin typeface="+mn-lt"/>
                <a:ea typeface="+mn-ea"/>
                <a:cs typeface="+mn-cs"/>
              </a:rPr>
              <a:t>còn</a:t>
            </a:r>
            <a:r>
              <a:rPr lang="en-US" sz="1200" b="1" i="0" kern="1200" baseline="0" dirty="0">
                <a:solidFill>
                  <a:schemeClr val="tx1"/>
                </a:solidFill>
                <a:effectLst/>
                <a:latin typeface="+mn-lt"/>
                <a:ea typeface="+mn-ea"/>
                <a:cs typeface="+mn-cs"/>
              </a:rPr>
              <a:t> user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tham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gia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vào</a:t>
            </a:r>
            <a:r>
              <a:rPr lang="en-US" sz="1200" b="1" i="0" kern="1200" baseline="0" dirty="0">
                <a:solidFill>
                  <a:schemeClr val="tx1"/>
                </a:solidFill>
                <a:effectLst/>
                <a:latin typeface="+mn-lt"/>
                <a:ea typeface="+mn-ea"/>
                <a:cs typeface="+mn-cs"/>
              </a:rPr>
              <a:t> acceptance tests.</a:t>
            </a:r>
          </a:p>
          <a:p>
            <a:pPr marL="0" indent="0">
              <a:buFontTx/>
              <a:buNone/>
            </a:pPr>
            <a:r>
              <a:rPr lang="en-US" sz="1200" b="1" i="0" kern="1200" baseline="0" dirty="0" err="1">
                <a:solidFill>
                  <a:schemeClr val="tx1"/>
                </a:solidFill>
                <a:effectLst/>
                <a:latin typeface="+mn-lt"/>
                <a:ea typeface="+mn-ea"/>
                <a:cs typeface="+mn-cs"/>
              </a:rPr>
              <a:t>Tình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trạng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chung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Hầu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án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chú</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trọng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đến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tri </a:t>
            </a:r>
            <a:r>
              <a:rPr lang="en-US" sz="1200" b="1" i="0" kern="1200" baseline="0" dirty="0" err="1">
                <a:solidFill>
                  <a:schemeClr val="tx1"/>
                </a:solidFill>
                <a:effectLst/>
                <a:latin typeface="+mn-lt"/>
                <a:ea typeface="+mn-ea"/>
                <a:cs typeface="+mn-cs"/>
              </a:rPr>
              <a:t>thức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về</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miền</a:t>
            </a:r>
            <a:r>
              <a:rPr lang="en-US" sz="1200" b="1" i="0" kern="1200" baseline="0" dirty="0">
                <a:solidFill>
                  <a:schemeClr val="tx1"/>
                </a:solidFill>
                <a:effectLst/>
                <a:latin typeface="+mn-lt"/>
                <a:ea typeface="+mn-ea"/>
                <a:cs typeface="+mn-cs"/>
              </a:rPr>
              <a:t> UD </a:t>
            </a:r>
            <a:r>
              <a:rPr lang="en-US" sz="1200" b="1" i="0" kern="1200" baseline="0" dirty="0" err="1">
                <a:solidFill>
                  <a:schemeClr val="tx1"/>
                </a:solidFill>
                <a:effectLst/>
                <a:latin typeface="+mn-lt"/>
                <a:ea typeface="+mn-ea"/>
                <a:cs typeface="+mn-cs"/>
              </a:rPr>
              <a:t>và</a:t>
            </a:r>
            <a:r>
              <a:rPr lang="en-US" sz="1200" b="1" i="0" kern="1200" baseline="0" dirty="0">
                <a:solidFill>
                  <a:schemeClr val="tx1"/>
                </a:solidFill>
                <a:effectLst/>
                <a:latin typeface="+mn-lt"/>
                <a:ea typeface="+mn-ea"/>
                <a:cs typeface="+mn-cs"/>
              </a:rPr>
              <a:t> KT.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hiệu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doanh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nghiệp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sd</a:t>
            </a:r>
            <a:r>
              <a:rPr lang="en-US" sz="1200" b="0" i="0" kern="1200" baseline="0" dirty="0">
                <a:solidFill>
                  <a:schemeClr val="tx1"/>
                </a:solidFill>
                <a:effectLst/>
                <a:latin typeface="+mn-lt"/>
                <a:ea typeface="+mn-ea"/>
                <a:cs typeface="+mn-cs"/>
              </a:rPr>
              <a:t> CNTT (e.g., banks and insurance companies)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chú</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trọng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cần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tri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nghiệp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cty</a:t>
            </a:r>
            <a:r>
              <a:rPr lang="en-US" sz="1200" b="0" i="0" kern="1200" baseline="0" dirty="0">
                <a:solidFill>
                  <a:schemeClr val="tx1"/>
                </a:solidFill>
                <a:effectLst/>
                <a:latin typeface="+mn-lt"/>
                <a:ea typeface="+mn-ea"/>
                <a:cs typeface="+mn-cs"/>
              </a:rPr>
              <a:t> PM (e.g. PM </a:t>
            </a:r>
            <a:r>
              <a:rPr lang="en-US" sz="1200" b="0" i="0" kern="1200" baseline="0" dirty="0" err="1">
                <a:solidFill>
                  <a:schemeClr val="tx1"/>
                </a:solidFill>
                <a:effectLst/>
                <a:latin typeface="+mn-lt"/>
                <a:ea typeface="+mn-ea"/>
                <a:cs typeface="+mn-cs"/>
              </a:rPr>
              <a:t>thương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đánh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giá</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cao</a:t>
            </a:r>
            <a:r>
              <a:rPr lang="en-US" sz="1200" b="0" i="0" kern="1200" baseline="0" dirty="0">
                <a:solidFill>
                  <a:schemeClr val="tx1"/>
                </a:solidFill>
                <a:effectLst/>
                <a:latin typeface="+mn-lt"/>
                <a:ea typeface="+mn-ea"/>
                <a:cs typeface="+mn-cs"/>
              </a:rPr>
              <a:t> tester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nghệ</a:t>
            </a:r>
            <a:r>
              <a:rPr lang="en-US" sz="1200" b="0" i="0" kern="1200" baseline="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project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khuynh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hướng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đánh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giá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thấp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yêu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cầu</a:t>
            </a:r>
            <a:r>
              <a:rPr lang="en-US" sz="1200" b="1" i="0" kern="1200" baseline="0" dirty="0">
                <a:solidFill>
                  <a:schemeClr val="tx1"/>
                </a:solidFill>
                <a:effectLst/>
                <a:latin typeface="+mn-lt"/>
                <a:ea typeface="+mn-ea"/>
                <a:cs typeface="+mn-cs"/>
              </a:rPr>
              <a:t> tri </a:t>
            </a:r>
            <a:r>
              <a:rPr lang="en-US" sz="1200" b="1" i="0" kern="1200" baseline="0" dirty="0" err="1">
                <a:solidFill>
                  <a:schemeClr val="tx1"/>
                </a:solidFill>
                <a:effectLst/>
                <a:latin typeface="+mn-lt"/>
                <a:ea typeface="+mn-ea"/>
                <a:cs typeface="+mn-cs"/>
              </a:rPr>
              <a:t>thức</a:t>
            </a:r>
            <a:r>
              <a:rPr lang="en-US" sz="1200" b="1" i="0" kern="1200" baseline="0" dirty="0">
                <a:solidFill>
                  <a:schemeClr val="tx1"/>
                </a:solidFill>
                <a:effectLst/>
                <a:latin typeface="+mn-lt"/>
                <a:ea typeface="+mn-ea"/>
                <a:cs typeface="+mn-cs"/>
              </a:rPr>
              <a:t> testing. </a:t>
            </a:r>
            <a:r>
              <a:rPr lang="en-US" sz="1200" b="1" i="0" kern="1200" dirty="0" err="1">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tế</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thấy</a:t>
            </a:r>
            <a:r>
              <a:rPr lang="en-US" sz="1200" b="1" i="0" kern="1200" baseline="0" dirty="0">
                <a:solidFill>
                  <a:schemeClr val="tx1"/>
                </a:solidFill>
                <a:effectLst/>
                <a:latin typeface="+mn-lt"/>
                <a:ea typeface="+mn-ea"/>
                <a:cs typeface="+mn-cs"/>
              </a:rPr>
              <a:t>,</a:t>
            </a:r>
            <a:r>
              <a:rPr lang="vi-VN" sz="1200" b="1" i="0" kern="1200" dirty="0">
                <a:solidFill>
                  <a:schemeClr val="tx1"/>
                </a:solidFill>
                <a:effectLst/>
                <a:latin typeface="+mn-lt"/>
                <a:ea typeface="+mn-ea"/>
                <a:cs typeface="+mn-cs"/>
              </a:rPr>
              <a:t> một dự án thất bại một phần vì những người</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không có kỹ năng </a:t>
            </a:r>
            <a:r>
              <a:rPr lang="en-US" sz="1200" b="1" i="0" kern="1200" dirty="0" err="1">
                <a:solidFill>
                  <a:schemeClr val="tx1"/>
                </a:solidFill>
                <a:effectLst/>
                <a:latin typeface="+mn-lt"/>
                <a:ea typeface="+mn-ea"/>
                <a:cs typeface="+mn-cs"/>
              </a:rPr>
              <a:t>để</a:t>
            </a:r>
            <a:r>
              <a:rPr lang="en-US" sz="1200" b="1" i="0" kern="1200" baseline="0" dirty="0">
                <a:solidFill>
                  <a:schemeClr val="tx1"/>
                </a:solidFill>
                <a:effectLst/>
                <a:latin typeface="+mn-lt"/>
                <a:ea typeface="+mn-ea"/>
                <a:cs typeface="+mn-cs"/>
              </a:rPr>
              <a:t> test </a:t>
            </a:r>
            <a:r>
              <a:rPr lang="vi-VN" sz="1200" b="1" i="0" kern="1200" dirty="0">
                <a:solidFill>
                  <a:schemeClr val="tx1"/>
                </a:solidFill>
                <a:effectLst/>
                <a:latin typeface="+mn-lt"/>
                <a:ea typeface="+mn-ea"/>
                <a:cs typeface="+mn-cs"/>
              </a:rPr>
              <a:t>các thành phần quan trọng, dẫn đến việc sau này</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phát hiện </a:t>
            </a:r>
            <a:r>
              <a:rPr lang="en-US" sz="1200" b="1" i="0" kern="1200" dirty="0" err="1">
                <a:solidFill>
                  <a:schemeClr val="tx1"/>
                </a:solidFill>
                <a:effectLst/>
                <a:latin typeface="+mn-lt"/>
                <a:ea typeface="+mn-ea"/>
                <a:cs typeface="+mn-cs"/>
              </a:rPr>
              <a:t>ra</a:t>
            </a:r>
            <a:r>
              <a:rPr lang="vi-VN" sz="1200" b="1" i="0" kern="1200" dirty="0">
                <a:solidFill>
                  <a:schemeClr val="tx1"/>
                </a:solidFill>
                <a:effectLst/>
                <a:latin typeface="+mn-lt"/>
                <a:ea typeface="+mn-ea"/>
                <a:cs typeface="+mn-cs"/>
              </a:rPr>
              <a:t> các </a:t>
            </a:r>
            <a:r>
              <a:rPr lang="en-US" sz="1200" b="1" i="0" kern="1200" dirty="0" err="1">
                <a:solidFill>
                  <a:schemeClr val="tx1"/>
                </a:solidFill>
                <a:effectLst/>
                <a:latin typeface="+mn-lt"/>
                <a:ea typeface="+mn-ea"/>
                <a:cs typeface="+mn-cs"/>
              </a:rPr>
              <a:t>sai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sót</a:t>
            </a:r>
            <a:r>
              <a:rPr lang="vi-V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nhớ</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rằng</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Project </a:t>
            </a:r>
            <a:r>
              <a:rPr lang="en-US" sz="1200" b="0" i="0" kern="1200" dirty="0" err="1">
                <a:solidFill>
                  <a:schemeClr val="tx1"/>
                </a:solidFill>
                <a:effectLst/>
                <a:latin typeface="+mn-lt"/>
                <a:ea typeface="+mn-ea"/>
                <a:cs typeface="+mn-cs"/>
              </a:rPr>
              <a:t>luôn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luôn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tham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tester </a:t>
            </a:r>
            <a:r>
              <a:rPr lang="en-US" sz="1200" b="0" i="0" kern="1200" baseline="0" dirty="0" err="1">
                <a:solidFill>
                  <a:schemeClr val="tx1"/>
                </a:solidFill>
                <a:effectLst/>
                <a:latin typeface="+mn-lt"/>
                <a:ea typeface="+mn-ea"/>
                <a:cs typeface="+mn-cs"/>
              </a:rPr>
              <a:t>chuyên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nghiệp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nghiệp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dư</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mình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đủ</a:t>
            </a:r>
            <a:r>
              <a:rPr lang="en-US" sz="1200" b="0" i="0" kern="1200" baseline="0" dirty="0">
                <a:solidFill>
                  <a:schemeClr val="tx1"/>
                </a:solidFill>
                <a:effectLst/>
                <a:latin typeface="+mn-lt"/>
                <a:ea typeface="+mn-ea"/>
                <a:cs typeface="+mn-cs"/>
              </a:rPr>
              <a:t>.</a:t>
            </a:r>
            <a:endParaRPr lang="en-US" b="0" i="0" dirty="0"/>
          </a:p>
          <a:p>
            <a:pPr marL="0" indent="0">
              <a:buFontTx/>
              <a:buNone/>
            </a:pPr>
            <a:endParaRPr lang="en-GB" b="1" dirty="0"/>
          </a:p>
          <a:p>
            <a:endParaRPr lang="en-GB" b="1" dirty="0"/>
          </a:p>
          <a:p>
            <a:r>
              <a:rPr lang="en-GB" dirty="0"/>
              <a:t>Technique specialists</a:t>
            </a:r>
          </a:p>
          <a:p>
            <a:r>
              <a:rPr lang="en-GB" dirty="0" err="1"/>
              <a:t>Automators</a:t>
            </a:r>
            <a:endParaRPr lang="en-GB" dirty="0"/>
          </a:p>
          <a:p>
            <a:r>
              <a:rPr lang="en-GB" dirty="0"/>
              <a:t>Database experts</a:t>
            </a:r>
          </a:p>
          <a:p>
            <a:r>
              <a:rPr lang="en-GB" dirty="0"/>
              <a:t>Business skills &amp; understanding</a:t>
            </a:r>
          </a:p>
          <a:p>
            <a:r>
              <a:rPr lang="en-GB" dirty="0"/>
              <a:t>Usability expert</a:t>
            </a:r>
          </a:p>
          <a:p>
            <a:r>
              <a:rPr lang="en-GB" dirty="0"/>
              <a:t>Test environment expert</a:t>
            </a:r>
          </a:p>
          <a:p>
            <a:r>
              <a:rPr lang="en-GB" dirty="0"/>
              <a:t>Test managers</a:t>
            </a:r>
            <a:endParaRPr lang="en-GB" b="1" dirty="0"/>
          </a:p>
          <a:p>
            <a:pPr marL="171450" indent="-171450">
              <a:buFontTx/>
              <a:buChar char="-"/>
            </a:pPr>
            <a:r>
              <a:rPr lang="en-US" sz="1200" b="0" i="0" kern="120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chuyên gia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kỹ</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thuật</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Automators</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động</a:t>
            </a:r>
            <a:r>
              <a:rPr lang="en-US" sz="1200" b="0" i="0" kern="1200" baseline="0" dirty="0">
                <a:solidFill>
                  <a:schemeClr val="tx1"/>
                </a:solidFill>
                <a:effectLst/>
                <a:latin typeface="+mn-lt"/>
                <a:ea typeface="+mn-ea"/>
                <a:cs typeface="+mn-cs"/>
              </a:rPr>
              <a:t>): </a:t>
            </a:r>
            <a:r>
              <a:rPr lang="en-US" b="1" baseline="0" dirty="0"/>
              <a:t>tester </a:t>
            </a:r>
            <a:r>
              <a:rPr lang="vi-VN" sz="1200" b="1" i="0" kern="1200" dirty="0">
                <a:solidFill>
                  <a:schemeClr val="tx1"/>
                </a:solidFill>
                <a:effectLst/>
                <a:latin typeface="+mn-lt"/>
                <a:ea typeface="+mn-ea"/>
                <a:cs typeface="+mn-cs"/>
              </a:rPr>
              <a:t>phải nhận thức </a:t>
            </a:r>
            <a:r>
              <a:rPr lang="en-US" sz="1200" b="1" i="0" kern="1200" dirty="0" err="1">
                <a:solidFill>
                  <a:schemeClr val="tx1"/>
                </a:solidFill>
                <a:effectLst/>
                <a:latin typeface="+mn-lt"/>
                <a:ea typeface="+mn-ea"/>
                <a:cs typeface="+mn-cs"/>
              </a:rPr>
              <a:t>được</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các vấn đề, hạn chế và khả năng của công nghệ</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được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chọn</a:t>
            </a:r>
            <a:r>
              <a:rPr lang="en-US" sz="1200" b="1" i="0" kern="1200" baseline="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hiểu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biết</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Cơ sở dữ liệu </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Kỹ năng và hiểu biết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nghiệp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vụ</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chuyên gia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khả năng sử dụng </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hiểu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biết</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môi trường </a:t>
            </a:r>
            <a:r>
              <a:rPr lang="en-US" sz="1200" b="0" i="0" kern="120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quản lý</a:t>
            </a:r>
            <a:r>
              <a:rPr lang="en-US" sz="1200" b="0" i="0" kern="1200" dirty="0">
                <a:solidFill>
                  <a:schemeClr val="tx1"/>
                </a:solidFill>
                <a:effectLst/>
                <a:latin typeface="+mn-lt"/>
                <a:ea typeface="+mn-ea"/>
                <a:cs typeface="+mn-cs"/>
              </a:rPr>
              <a:t> test</a:t>
            </a:r>
            <a:endParaRPr lang="en-US" baseline="0" dirty="0"/>
          </a:p>
        </p:txBody>
      </p:sp>
    </p:spTree>
    <p:extLst>
      <p:ext uri="{BB962C8B-B14F-4D97-AF65-F5344CB8AC3E}">
        <p14:creationId xmlns:p14="http://schemas.microsoft.com/office/powerpoint/2010/main" val="1804670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911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Substance: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interpret: </a:t>
            </a:r>
            <a:r>
              <a:rPr lang="en-US" dirty="0" err="1"/>
              <a:t>giải</a:t>
            </a:r>
            <a:r>
              <a:rPr lang="en-US" dirty="0"/>
              <a:t> </a:t>
            </a:r>
            <a:r>
              <a:rPr lang="en-US" dirty="0" err="1"/>
              <a:t>thích</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Distinguish between the </a:t>
            </a:r>
            <a:r>
              <a:rPr lang="en-US" b="1" dirty="0"/>
              <a:t>project </a:t>
            </a:r>
            <a:r>
              <a:rPr lang="en-US" dirty="0"/>
              <a:t>and</a:t>
            </a:r>
            <a:r>
              <a:rPr lang="en-US" b="1" dirty="0"/>
              <a:t> product risks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strike="sngStrike" dirty="0"/>
              <a:t>test design specification, test procedure documents, </a:t>
            </a:r>
            <a:endParaRPr lang="en-US" strike="sngStrike" dirty="0"/>
          </a:p>
        </p:txBody>
      </p:sp>
    </p:spTree>
    <p:extLst>
      <p:ext uri="{BB962C8B-B14F-4D97-AF65-F5344CB8AC3E}">
        <p14:creationId xmlns:p14="http://schemas.microsoft.com/office/powerpoint/2010/main" val="3305495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Nêu</a:t>
            </a:r>
            <a:r>
              <a:rPr lang="en-US" baseline="0"/>
              <a:t> lại quy trình test ở chương 2.</a:t>
            </a:r>
          </a:p>
          <a:p>
            <a:r>
              <a:rPr lang="en-US" baseline="0"/>
              <a:t>Trong quy trình đó, cần quan tâm quản lý công việc nào</a:t>
            </a:r>
            <a:endParaRPr lang="en-US"/>
          </a:p>
          <a:p>
            <a:endParaRPr lang="en-US" b="0"/>
          </a:p>
        </p:txBody>
      </p:sp>
    </p:spTree>
    <p:extLst>
      <p:ext uri="{BB962C8B-B14F-4D97-AF65-F5344CB8AC3E}">
        <p14:creationId xmlns:p14="http://schemas.microsoft.com/office/powerpoint/2010/main" val="14451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Test Planning:</a:t>
            </a:r>
          </a:p>
          <a:p>
            <a:pPr lvl="1" eaLnBrk="1" hangingPunct="1"/>
            <a:r>
              <a:rPr lang="en-US">
                <a:ea typeface="ＭＳ Ｐゴシック" panose="020B0600070205080204" pitchFamily="50" charset="-128"/>
                <a:cs typeface="Calibri" panose="020F0502020204030204" pitchFamily="34" charset="0"/>
              </a:rPr>
              <a:t>Input: Project plan, Customer Requirement &amp; </a:t>
            </a:r>
            <a:r>
              <a:rPr lang="en-US">
                <a:ea typeface="ＭＳ Ｐゴシック" panose="020B0600070205080204" pitchFamily="50" charset="-128"/>
              </a:rPr>
              <a:t>Acceptance criteria/SRS</a:t>
            </a:r>
          </a:p>
          <a:p>
            <a:pPr lvl="1" eaLnBrk="1" hangingPunct="1"/>
            <a:r>
              <a:rPr lang="en-US">
                <a:ea typeface="ＭＳ Ｐゴシック" panose="020B0600070205080204" pitchFamily="50" charset="-128"/>
              </a:rPr>
              <a:t>Output: Test Plan document</a:t>
            </a:r>
          </a:p>
          <a:p>
            <a:pPr eaLnBrk="1" hangingPunct="1"/>
            <a:r>
              <a:rPr lang="en-US"/>
              <a:t>Test </a:t>
            </a:r>
            <a:r>
              <a:rPr lang="en-US">
                <a:ea typeface="ＭＳ Ｐゴシック" panose="020B0600070205080204" pitchFamily="50" charset="-128"/>
              </a:rPr>
              <a:t>Design</a:t>
            </a:r>
            <a:r>
              <a:rPr lang="en-US"/>
              <a:t>:</a:t>
            </a:r>
          </a:p>
          <a:p>
            <a:pPr lvl="1" eaLnBrk="1" hangingPunct="1"/>
            <a:r>
              <a:rPr lang="en-US">
                <a:ea typeface="ＭＳ Ｐゴシック" panose="020B0600070205080204" pitchFamily="50" charset="-128"/>
              </a:rPr>
              <a:t>Input: Test plan, Requirement, Detail design</a:t>
            </a:r>
          </a:p>
          <a:p>
            <a:pPr lvl="1" eaLnBrk="1" hangingPunct="1"/>
            <a:r>
              <a:rPr lang="en-US">
                <a:ea typeface="ＭＳ Ｐゴシック" panose="020B0600070205080204" pitchFamily="50" charset="-128"/>
              </a:rPr>
              <a:t>Output: Test cases, Test scripts, Test data in high level</a:t>
            </a:r>
          </a:p>
          <a:p>
            <a:pPr eaLnBrk="1" hangingPunct="1"/>
            <a:r>
              <a:rPr lang="en-US"/>
              <a:t>Test </a:t>
            </a:r>
            <a:r>
              <a:rPr lang="en-US">
                <a:ea typeface="ＭＳ Ｐゴシック" panose="020B0600070205080204" pitchFamily="50" charset="-128"/>
              </a:rPr>
              <a:t>Implementation and </a:t>
            </a:r>
            <a:r>
              <a:rPr lang="en-US"/>
              <a:t>Execution:</a:t>
            </a:r>
          </a:p>
          <a:p>
            <a:pPr lvl="1" eaLnBrk="1" hangingPunct="1"/>
            <a:r>
              <a:rPr lang="en-US">
                <a:ea typeface="ＭＳ Ｐゴシック" panose="020B0600070205080204" pitchFamily="50" charset="-128"/>
              </a:rPr>
              <a:t>Input:  Test cases, Test data, Test scripts</a:t>
            </a:r>
          </a:p>
          <a:p>
            <a:pPr lvl="1" eaLnBrk="1" hangingPunct="1"/>
            <a:r>
              <a:rPr lang="en-US">
                <a:ea typeface="ＭＳ Ｐゴシック" panose="020B0600070205080204" pitchFamily="50" charset="-128"/>
              </a:rPr>
              <a:t>Output: Test report, Defect list</a:t>
            </a: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t>22</a:t>
            </a:fld>
            <a:endParaRPr lang="en-US"/>
          </a:p>
        </p:txBody>
      </p:sp>
    </p:spTree>
    <p:extLst>
      <p:ext uri="{BB962C8B-B14F-4D97-AF65-F5344CB8AC3E}">
        <p14:creationId xmlns:p14="http://schemas.microsoft.com/office/powerpoint/2010/main" val="3511057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vehicles : phương</a:t>
            </a:r>
            <a:r>
              <a:rPr lang="en-US" baseline="0"/>
              <a:t> tiện</a:t>
            </a:r>
            <a:endParaRPr lang="en-US"/>
          </a:p>
        </p:txBody>
      </p:sp>
    </p:spTree>
    <p:extLst>
      <p:ext uri="{BB962C8B-B14F-4D97-AF65-F5344CB8AC3E}">
        <p14:creationId xmlns:p14="http://schemas.microsoft.com/office/powerpoint/2010/main" val="1345851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(SV </a:t>
            </a:r>
            <a:r>
              <a:rPr lang="en-US" sz="1200" b="0" i="0" kern="1200" baseline="0" dirty="0" err="1">
                <a:solidFill>
                  <a:schemeClr val="tx1"/>
                </a:solidFill>
                <a:effectLst/>
                <a:latin typeface="+mn-lt"/>
                <a:ea typeface="+mn-ea"/>
                <a:cs typeface="+mn-cs"/>
              </a:rPr>
              <a:t>xem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thích</a:t>
            </a:r>
            <a:r>
              <a:rPr lang="en-US" sz="1200" b="0" i="0" kern="1200" baseline="0" dirty="0">
                <a:solidFill>
                  <a:schemeClr val="tx1"/>
                </a:solidFill>
                <a:effectLst/>
                <a:latin typeface="+mn-lt"/>
                <a:ea typeface="+mn-ea"/>
                <a:cs typeface="+mn-cs"/>
              </a:rPr>
              <a:t> ở </a:t>
            </a:r>
            <a:r>
              <a:rPr lang="en-US" sz="1200" b="0" i="0" kern="1200" baseline="0" dirty="0" err="1">
                <a:solidFill>
                  <a:schemeClr val="tx1"/>
                </a:solidFill>
                <a:effectLst/>
                <a:latin typeface="+mn-lt"/>
                <a:ea typeface="+mn-ea"/>
                <a:cs typeface="+mn-cs"/>
              </a:rPr>
              <a:t>sách</a:t>
            </a:r>
            <a:r>
              <a:rPr lang="en-US" sz="1200" b="0" i="0" kern="1200" baseline="0" dirty="0">
                <a:solidFill>
                  <a:schemeClr val="tx1"/>
                </a:solidFill>
                <a:effectLst/>
                <a:latin typeface="+mn-lt"/>
                <a:ea typeface="+mn-ea"/>
                <a:cs typeface="+mn-cs"/>
              </a:rPr>
              <a:t> “SOFTWARE TESTING An ISTQB–ISEB Foundation Guide 2010_with Example.pdf”,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file </a:t>
            </a:r>
            <a:r>
              <a:rPr lang="en-US" sz="1200" b="0" i="0" kern="1200" baseline="0" dirty="0" err="1">
                <a:solidFill>
                  <a:schemeClr val="tx1"/>
                </a:solidFill>
                <a:effectLst/>
                <a:latin typeface="+mn-lt"/>
                <a:ea typeface="+mn-ea"/>
                <a:cs typeface="+mn-cs"/>
              </a:rPr>
              <a:t>TestPlanTemplate</a:t>
            </a:r>
            <a:r>
              <a:rPr lang="en-US" sz="1200" b="0" i="0" kern="1200" baseline="0" dirty="0">
                <a:solidFill>
                  <a:schemeClr val="tx1"/>
                </a:solidFill>
                <a:effectLst/>
                <a:latin typeface="+mn-lt"/>
                <a:ea typeface="+mn-ea"/>
                <a:cs typeface="+mn-cs"/>
              </a:rPr>
              <a:t>)</a:t>
            </a:r>
          </a:p>
          <a:p>
            <a:pPr marL="0" indent="0">
              <a:buFont typeface="+mj-lt"/>
              <a:buNone/>
            </a:pPr>
            <a:r>
              <a:rPr lang="en-US" sz="1200" kern="1200" dirty="0">
                <a:solidFill>
                  <a:schemeClr val="tx1"/>
                </a:solidFill>
                <a:latin typeface="+mn-lt"/>
                <a:ea typeface="+mn-ea"/>
                <a:cs typeface="+mn-cs"/>
              </a:rPr>
              <a:t>1. Test plan identifier: </a:t>
            </a:r>
            <a:r>
              <a:rPr lang="en-US" sz="1200" kern="1200" dirty="0" err="1">
                <a:solidFill>
                  <a:schemeClr val="tx1"/>
                </a:solidFill>
                <a:latin typeface="+mn-lt"/>
                <a:ea typeface="+mn-ea"/>
                <a:cs typeface="+mn-cs"/>
              </a:rPr>
              <a:t>định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danh</a:t>
            </a:r>
            <a:endParaRPr lang="en-US" sz="1200" kern="1200" dirty="0">
              <a:solidFill>
                <a:schemeClr val="tx1"/>
              </a:solidFill>
              <a:latin typeface="+mn-lt"/>
              <a:ea typeface="+mn-ea"/>
              <a:cs typeface="+mn-cs"/>
            </a:endParaRPr>
          </a:p>
          <a:p>
            <a:pPr marL="0" indent="0">
              <a:buFont typeface="+mj-lt"/>
              <a:buNone/>
            </a:pPr>
            <a:r>
              <a:rPr lang="en-US" sz="1200" kern="1200" dirty="0">
                <a:solidFill>
                  <a:schemeClr val="tx1"/>
                </a:solidFill>
                <a:latin typeface="+mn-lt"/>
                <a:ea typeface="+mn-ea"/>
                <a:cs typeface="+mn-cs"/>
              </a:rPr>
              <a:t>2. Introduction: </a:t>
            </a:r>
            <a:r>
              <a:rPr lang="en-US" sz="1200" kern="1200" dirty="0" err="1">
                <a:solidFill>
                  <a:schemeClr val="tx1"/>
                </a:solidFill>
                <a:latin typeface="+mn-lt"/>
                <a:ea typeface="+mn-ea"/>
                <a:cs typeface="+mn-cs"/>
              </a:rPr>
              <a:t>nêu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rõ</a:t>
            </a:r>
            <a:r>
              <a:rPr lang="en-US" sz="1200" kern="1200" baseline="0" dirty="0">
                <a:solidFill>
                  <a:schemeClr val="tx1"/>
                </a:solidFill>
                <a:latin typeface="+mn-lt"/>
                <a:ea typeface="+mn-ea"/>
                <a:cs typeface="+mn-cs"/>
              </a:rPr>
              <a:t> </a:t>
            </a:r>
            <a:r>
              <a:rPr lang="en-US" sz="1200" b="1" kern="1200" baseline="0" dirty="0" err="1">
                <a:solidFill>
                  <a:schemeClr val="tx1"/>
                </a:solidFill>
                <a:latin typeface="+mn-lt"/>
                <a:ea typeface="+mn-ea"/>
                <a:cs typeface="+mn-cs"/>
              </a:rPr>
              <a:t>mục</a:t>
            </a:r>
            <a:r>
              <a:rPr lang="en-US" sz="1200" b="1" kern="1200" baseline="0" dirty="0">
                <a:solidFill>
                  <a:schemeClr val="tx1"/>
                </a:solidFill>
                <a:latin typeface="+mn-lt"/>
                <a:ea typeface="+mn-ea"/>
                <a:cs typeface="+mn-cs"/>
              </a:rPr>
              <a:t> </a:t>
            </a:r>
            <a:r>
              <a:rPr lang="en-US" sz="1200" b="1" kern="1200" baseline="0" dirty="0" err="1">
                <a:solidFill>
                  <a:schemeClr val="tx1"/>
                </a:solidFill>
                <a:latin typeface="+mn-lt"/>
                <a:ea typeface="+mn-ea"/>
                <a:cs typeface="+mn-cs"/>
              </a:rPr>
              <a:t>tiêu</a:t>
            </a:r>
            <a:r>
              <a:rPr lang="en-US" sz="1200" b="1"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KH, </a:t>
            </a:r>
            <a:r>
              <a:rPr lang="en-US" sz="1200" kern="1200" dirty="0" err="1">
                <a:solidFill>
                  <a:schemeClr val="tx1"/>
                </a:solidFill>
                <a:latin typeface="+mn-lt"/>
                <a:ea typeface="+mn-ea"/>
                <a:cs typeface="+mn-cs"/>
              </a:rPr>
              <a:t>giới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thiệu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ngắn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gọn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về</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tài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liệu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án</a:t>
            </a:r>
            <a:r>
              <a:rPr lang="en-US" sz="1200" kern="1200" baseline="0" dirty="0">
                <a:solidFill>
                  <a:schemeClr val="tx1"/>
                </a:solidFill>
                <a:latin typeface="+mn-lt"/>
                <a:ea typeface="+mn-ea"/>
                <a:cs typeface="+mn-cs"/>
              </a:rPr>
              <a:t> (</a:t>
            </a:r>
            <a:r>
              <a:rPr lang="en-US" sz="1200" b="1" kern="1200" dirty="0">
                <a:solidFill>
                  <a:schemeClr val="tx1"/>
                </a:solidFill>
                <a:latin typeface="+mn-lt"/>
                <a:ea typeface="+mn-ea"/>
                <a:cs typeface="+mn-cs"/>
              </a:rPr>
              <a:t>INTRODUCTION</a:t>
            </a:r>
            <a:r>
              <a:rPr lang="en-US" sz="1200" kern="1200" dirty="0">
                <a:solidFill>
                  <a:schemeClr val="tx1"/>
                </a:solidFill>
                <a:latin typeface="+mn-lt"/>
                <a:ea typeface="+mn-ea"/>
                <a:cs typeface="+mn-cs"/>
              </a:rPr>
              <a:t>)</a:t>
            </a:r>
          </a:p>
          <a:p>
            <a:pPr marL="0" indent="0">
              <a:buFont typeface="+mj-lt"/>
              <a:buNone/>
            </a:pPr>
            <a:r>
              <a:rPr lang="en-US" sz="1200" kern="1200" dirty="0">
                <a:solidFill>
                  <a:schemeClr val="tx1"/>
                </a:solidFill>
                <a:latin typeface="+mn-lt"/>
                <a:ea typeface="+mn-ea"/>
                <a:cs typeface="+mn-cs"/>
              </a:rPr>
              <a:t>3. Test items: </a:t>
            </a:r>
            <a:r>
              <a:rPr lang="en-US" sz="1200" kern="1200" dirty="0" err="1">
                <a:solidFill>
                  <a:schemeClr val="tx1"/>
                </a:solidFill>
                <a:latin typeface="+mn-lt"/>
                <a:ea typeface="+mn-ea"/>
                <a:cs typeface="+mn-cs"/>
              </a:rPr>
              <a:t>danh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sách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những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sẽ</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được</a:t>
            </a:r>
            <a:r>
              <a:rPr lang="en-US" sz="1200" kern="1200" baseline="0" dirty="0">
                <a:solidFill>
                  <a:schemeClr val="tx1"/>
                </a:solidFill>
                <a:latin typeface="+mn-lt"/>
                <a:ea typeface="+mn-ea"/>
                <a:cs typeface="+mn-cs"/>
              </a:rPr>
              <a:t> test, </a:t>
            </a:r>
            <a:r>
              <a:rPr lang="en-US" sz="1200" kern="1200" baseline="0" dirty="0" err="1">
                <a:solidFill>
                  <a:schemeClr val="tx1"/>
                </a:solidFill>
                <a:latin typeface="+mn-lt"/>
                <a:ea typeface="+mn-ea"/>
                <a:cs typeface="+mn-cs"/>
              </a:rPr>
              <a:t>thông</a:t>
            </a:r>
            <a:r>
              <a:rPr lang="en-US" sz="1200" kern="1200" baseline="0" dirty="0">
                <a:solidFill>
                  <a:schemeClr val="tx1"/>
                </a:solidFill>
                <a:latin typeface="+mn-lt"/>
                <a:ea typeface="+mn-ea"/>
                <a:cs typeface="+mn-cs"/>
              </a:rPr>
              <a:t> tin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lấy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từ</a:t>
            </a:r>
            <a:r>
              <a:rPr lang="en-US" sz="1200" kern="1200" baseline="0" dirty="0">
                <a:solidFill>
                  <a:schemeClr val="tx1"/>
                </a:solidFill>
                <a:latin typeface="+mn-lt"/>
                <a:ea typeface="+mn-ea"/>
                <a:cs typeface="+mn-cs"/>
              </a:rPr>
              <a:t> </a:t>
            </a:r>
            <a:r>
              <a:rPr lang="en-US" sz="1200" i="1" kern="1200" baseline="0" dirty="0">
                <a:solidFill>
                  <a:schemeClr val="tx1"/>
                </a:solidFill>
                <a:latin typeface="+mn-lt"/>
                <a:ea typeface="+mn-ea"/>
                <a:cs typeface="+mn-cs"/>
              </a:rPr>
              <a:t>Requirements Specifications, Design Specifications, Users Guides</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tham</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chiếu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tài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liệu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liên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quan</a:t>
            </a:r>
            <a:r>
              <a:rPr lang="en-US" sz="1200" kern="1200" baseline="0" dirty="0">
                <a:solidFill>
                  <a:schemeClr val="tx1"/>
                </a:solidFill>
                <a:latin typeface="+mn-lt"/>
                <a:ea typeface="+mn-ea"/>
                <a:cs typeface="+mn-cs"/>
              </a:rPr>
              <a:t>) (</a:t>
            </a:r>
            <a:r>
              <a:rPr lang="en-US" sz="1200" b="1" kern="1200" dirty="0">
                <a:solidFill>
                  <a:schemeClr val="tx1"/>
                </a:solidFill>
                <a:effectLst/>
                <a:latin typeface="+mn-lt"/>
                <a:ea typeface="+mn-ea"/>
                <a:cs typeface="+mn-cs"/>
              </a:rPr>
              <a:t>WORK PRODUCTS UNDER TEST</a:t>
            </a:r>
            <a:r>
              <a:rPr lang="en-US" sz="1200" kern="1200" dirty="0">
                <a:solidFill>
                  <a:schemeClr val="tx1"/>
                </a:solidFill>
                <a:effectLst/>
                <a:latin typeface="+mn-lt"/>
                <a:ea typeface="+mn-ea"/>
                <a:cs typeface="+mn-cs"/>
              </a:rPr>
              <a:t>)</a:t>
            </a:r>
            <a:endParaRPr lang="en-US" sz="1200" kern="1200" dirty="0">
              <a:solidFill>
                <a:schemeClr val="tx1"/>
              </a:solidFill>
              <a:latin typeface="+mn-lt"/>
              <a:ea typeface="+mn-ea"/>
              <a:cs typeface="+mn-cs"/>
            </a:endParaRPr>
          </a:p>
          <a:p>
            <a:pPr marL="0" indent="0">
              <a:buFont typeface="+mj-lt"/>
              <a:buNone/>
            </a:pPr>
            <a:r>
              <a:rPr lang="en-US" sz="1200" kern="1200" dirty="0">
                <a:solidFill>
                  <a:schemeClr val="tx1"/>
                </a:solidFill>
                <a:latin typeface="+mn-lt"/>
                <a:ea typeface="+mn-ea"/>
                <a:cs typeface="+mn-cs"/>
              </a:rPr>
              <a:t>4. Features to be tested: </a:t>
            </a:r>
            <a:r>
              <a:rPr lang="en-US" sz="1200" kern="1200" dirty="0" err="1">
                <a:solidFill>
                  <a:schemeClr val="tx1"/>
                </a:solidFill>
                <a:latin typeface="+mn-lt"/>
                <a:ea typeface="+mn-ea"/>
                <a:cs typeface="+mn-cs"/>
              </a:rPr>
              <a:t>danh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sách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những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gì</a:t>
            </a:r>
            <a:r>
              <a:rPr lang="en-US" sz="1200" kern="1200" baseline="0" dirty="0">
                <a:solidFill>
                  <a:schemeClr val="tx1"/>
                </a:solidFill>
                <a:latin typeface="+mn-lt"/>
                <a:ea typeface="+mn-ea"/>
                <a:cs typeface="+mn-cs"/>
              </a:rPr>
              <a:t> </a:t>
            </a:r>
            <a:r>
              <a:rPr lang="vi-VN" sz="1200" kern="1200" baseline="0" dirty="0">
                <a:solidFill>
                  <a:schemeClr val="tx1"/>
                </a:solidFill>
                <a:latin typeface="+mn-lt"/>
                <a:ea typeface="+mn-ea"/>
                <a:cs typeface="+mn-cs"/>
              </a:rPr>
              <a:t>đượ</a:t>
            </a:r>
            <a:r>
              <a:rPr lang="en-US" sz="1200" kern="1200" baseline="0" dirty="0">
                <a:solidFill>
                  <a:schemeClr val="tx1"/>
                </a:solidFill>
                <a:latin typeface="+mn-lt"/>
                <a:ea typeface="+mn-ea"/>
                <a:cs typeface="+mn-cs"/>
              </a:rPr>
              <a:t>c test.</a:t>
            </a:r>
            <a:endParaRPr lang="en-US" sz="1200" kern="1200" dirty="0">
              <a:solidFill>
                <a:schemeClr val="tx1"/>
              </a:solidFill>
              <a:latin typeface="+mn-lt"/>
              <a:ea typeface="+mn-ea"/>
              <a:cs typeface="+mn-cs"/>
            </a:endParaRPr>
          </a:p>
          <a:p>
            <a:pPr marL="0" indent="0">
              <a:buFont typeface="+mj-lt"/>
              <a:buNone/>
            </a:pPr>
            <a:r>
              <a:rPr lang="en-US" sz="1200" kern="1200" dirty="0">
                <a:solidFill>
                  <a:schemeClr val="tx1"/>
                </a:solidFill>
                <a:latin typeface="+mn-lt"/>
                <a:ea typeface="+mn-ea"/>
                <a:cs typeface="+mn-cs"/>
              </a:rPr>
              <a:t>5. Features not to be tested: </a:t>
            </a:r>
            <a:r>
              <a:rPr lang="en-US" sz="1200" kern="1200" dirty="0" err="1">
                <a:solidFill>
                  <a:schemeClr val="tx1"/>
                </a:solidFill>
                <a:latin typeface="+mn-lt"/>
                <a:ea typeface="+mn-ea"/>
                <a:cs typeface="+mn-cs"/>
              </a:rPr>
              <a:t>danh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sách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những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cần</a:t>
            </a:r>
            <a:r>
              <a:rPr lang="en-US" sz="1200" kern="1200" baseline="0" dirty="0">
                <a:solidFill>
                  <a:schemeClr val="tx1"/>
                </a:solidFill>
                <a:latin typeface="+mn-lt"/>
                <a:ea typeface="+mn-ea"/>
                <a:cs typeface="+mn-cs"/>
              </a:rPr>
              <a:t> test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lý</a:t>
            </a:r>
            <a:r>
              <a:rPr lang="en-US" sz="1200" kern="1200" baseline="0" dirty="0">
                <a:solidFill>
                  <a:schemeClr val="tx1"/>
                </a:solidFill>
                <a:latin typeface="+mn-lt"/>
                <a:ea typeface="+mn-ea"/>
                <a:cs typeface="+mn-cs"/>
              </a:rPr>
              <a:t> do (e.g. ko </a:t>
            </a:r>
            <a:r>
              <a:rPr lang="en-US" sz="1200" kern="1200" baseline="0" dirty="0" err="1">
                <a:solidFill>
                  <a:schemeClr val="tx1"/>
                </a:solidFill>
                <a:latin typeface="+mn-lt"/>
                <a:ea typeface="+mn-ea"/>
                <a:cs typeface="+mn-cs"/>
              </a:rPr>
              <a:t>cần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trong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phiên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bản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rủi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thấp</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6. Approach: chi </a:t>
            </a:r>
            <a:r>
              <a:rPr lang="en-US" sz="1200" kern="1200" dirty="0" err="1">
                <a:solidFill>
                  <a:schemeClr val="tx1"/>
                </a:solidFill>
                <a:latin typeface="+mn-lt"/>
                <a:ea typeface="+mn-ea"/>
                <a:cs typeface="+mn-cs"/>
              </a:rPr>
              <a:t>tiết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toàn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bộ</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lược</a:t>
            </a:r>
            <a:r>
              <a:rPr lang="en-US" sz="1200" kern="1200" baseline="0" dirty="0">
                <a:solidFill>
                  <a:schemeClr val="tx1"/>
                </a:solidFill>
                <a:latin typeface="+mn-lt"/>
                <a:ea typeface="+mn-ea"/>
                <a:cs typeface="+mn-cs"/>
              </a:rPr>
              <a:t> test (</a:t>
            </a:r>
            <a:r>
              <a:rPr lang="en-US" sz="1200" b="1" kern="1200" cap="all" dirty="0">
                <a:solidFill>
                  <a:schemeClr val="tx1"/>
                </a:solidFill>
                <a:effectLst/>
                <a:latin typeface="+mn-lt"/>
                <a:ea typeface="+mn-ea"/>
                <a:cs typeface="+mn-cs"/>
              </a:rPr>
              <a:t>TEST STRATEGY)</a:t>
            </a:r>
            <a:endParaRPr lang="en-US" sz="1200" i="1" kern="1200" baseline="0" dirty="0">
              <a:solidFill>
                <a:schemeClr val="tx1"/>
              </a:solidFill>
              <a:latin typeface="+mn-lt"/>
              <a:ea typeface="+mn-ea"/>
              <a:cs typeface="+mn-cs"/>
            </a:endParaRPr>
          </a:p>
          <a:p>
            <a:pPr marL="0" indent="0">
              <a:buFont typeface="+mj-lt"/>
              <a:buNone/>
            </a:pPr>
            <a:r>
              <a:rPr lang="en-US" sz="1200" i="1" kern="1200" dirty="0">
                <a:solidFill>
                  <a:schemeClr val="tx1"/>
                </a:solidFill>
                <a:latin typeface="+mn-lt"/>
                <a:ea typeface="+mn-ea"/>
                <a:cs typeface="+mn-cs"/>
              </a:rPr>
              <a:t>·  Are any special tools to be used and what are they? </a:t>
            </a:r>
          </a:p>
          <a:p>
            <a:pPr marL="0" indent="0">
              <a:buFont typeface="+mj-lt"/>
              <a:buNone/>
            </a:pPr>
            <a:r>
              <a:rPr lang="en-US" sz="1200" i="1" kern="1200" dirty="0">
                <a:solidFill>
                  <a:schemeClr val="tx1"/>
                </a:solidFill>
                <a:latin typeface="+mn-lt"/>
                <a:ea typeface="+mn-ea"/>
                <a:cs typeface="+mn-cs"/>
              </a:rPr>
              <a:t>·  What metrics will be collected? </a:t>
            </a:r>
          </a:p>
          <a:p>
            <a:pPr marL="0" indent="0">
              <a:buFont typeface="+mj-lt"/>
              <a:buNone/>
            </a:pPr>
            <a:r>
              <a:rPr lang="en-US" sz="1200" i="1" kern="1200" dirty="0">
                <a:solidFill>
                  <a:schemeClr val="tx1"/>
                </a:solidFill>
                <a:latin typeface="+mn-lt"/>
                <a:ea typeface="+mn-ea"/>
                <a:cs typeface="+mn-cs"/>
              </a:rPr>
              <a:t>·  How is Configuration Management to be handled? </a:t>
            </a:r>
          </a:p>
          <a:p>
            <a:pPr marL="0" indent="0">
              <a:buFont typeface="+mj-lt"/>
              <a:buNone/>
            </a:pPr>
            <a:r>
              <a:rPr lang="en-US" sz="1200" i="1" kern="1200" dirty="0">
                <a:solidFill>
                  <a:schemeClr val="tx1"/>
                </a:solidFill>
                <a:latin typeface="+mn-lt"/>
                <a:ea typeface="+mn-ea"/>
                <a:cs typeface="+mn-cs"/>
              </a:rPr>
              <a:t>·  How many different configurations will be tested:</a:t>
            </a:r>
            <a:r>
              <a:rPr lang="en-US" sz="1200" i="1" kern="1200" baseline="0" dirty="0">
                <a:solidFill>
                  <a:schemeClr val="tx1"/>
                </a:solidFill>
                <a:latin typeface="+mn-lt"/>
                <a:ea typeface="+mn-ea"/>
                <a:cs typeface="+mn-cs"/>
              </a:rPr>
              <a:t> </a:t>
            </a:r>
            <a:r>
              <a:rPr lang="en-US" sz="1200" i="1" kern="1200" dirty="0">
                <a:solidFill>
                  <a:schemeClr val="tx1"/>
                </a:solidFill>
                <a:latin typeface="+mn-lt"/>
                <a:ea typeface="+mn-ea"/>
                <a:cs typeface="+mn-cs"/>
              </a:rPr>
              <a:t>Hardware,</a:t>
            </a:r>
            <a:r>
              <a:rPr lang="en-US" sz="1200" i="1" kern="1200" baseline="0" dirty="0">
                <a:solidFill>
                  <a:schemeClr val="tx1"/>
                </a:solidFill>
                <a:latin typeface="+mn-lt"/>
                <a:ea typeface="+mn-ea"/>
                <a:cs typeface="+mn-cs"/>
              </a:rPr>
              <a:t> </a:t>
            </a:r>
            <a:r>
              <a:rPr lang="en-US" sz="1200" i="1" kern="1200" dirty="0">
                <a:solidFill>
                  <a:schemeClr val="tx1"/>
                </a:solidFill>
                <a:latin typeface="+mn-lt"/>
                <a:ea typeface="+mn-ea"/>
                <a:cs typeface="+mn-cs"/>
              </a:rPr>
              <a:t>Software, Combinations of HW, SW and other vendor packages </a:t>
            </a:r>
          </a:p>
          <a:p>
            <a:pPr marL="0" indent="0">
              <a:buFont typeface="+mj-lt"/>
              <a:buNone/>
            </a:pPr>
            <a:r>
              <a:rPr lang="en-US" sz="1200" i="1" kern="1200" dirty="0">
                <a:solidFill>
                  <a:schemeClr val="tx1"/>
                </a:solidFill>
                <a:latin typeface="+mn-lt"/>
                <a:ea typeface="+mn-ea"/>
                <a:cs typeface="+mn-cs"/>
              </a:rPr>
              <a:t>·  What are the regression test rules? How much will be done and how much at each test level. </a:t>
            </a:r>
          </a:p>
          <a:p>
            <a:pPr marL="0" indent="0">
              <a:buFont typeface="+mj-lt"/>
              <a:buNone/>
            </a:pPr>
            <a:r>
              <a:rPr lang="en-US" sz="1200" i="1" kern="1200" dirty="0">
                <a:solidFill>
                  <a:schemeClr val="tx1"/>
                </a:solidFill>
                <a:latin typeface="+mn-lt"/>
                <a:ea typeface="+mn-ea"/>
                <a:cs typeface="+mn-cs"/>
              </a:rPr>
              <a:t>·  Will regression testing be based on severity of defects detected? </a:t>
            </a:r>
          </a:p>
          <a:p>
            <a:pPr marL="0" indent="0">
              <a:buFont typeface="+mj-lt"/>
              <a:buNone/>
            </a:pPr>
            <a:r>
              <a:rPr lang="en-US" sz="1200" i="1" kern="1200" dirty="0">
                <a:solidFill>
                  <a:schemeClr val="tx1"/>
                </a:solidFill>
                <a:latin typeface="+mn-lt"/>
                <a:ea typeface="+mn-ea"/>
                <a:cs typeface="+mn-cs"/>
              </a:rPr>
              <a:t>...</a:t>
            </a:r>
          </a:p>
          <a:p>
            <a:pPr marL="0" indent="0">
              <a:buFont typeface="+mj-lt"/>
              <a:buNone/>
            </a:pPr>
            <a:r>
              <a:rPr lang="en-US" sz="1200" kern="1200" baseline="0" dirty="0">
                <a:solidFill>
                  <a:schemeClr val="tx1"/>
                </a:solidFill>
                <a:latin typeface="+mn-lt"/>
                <a:ea typeface="+mn-ea"/>
                <a:cs typeface="+mn-cs"/>
              </a:rPr>
              <a:t>7.  </a:t>
            </a:r>
            <a:r>
              <a:rPr lang="en-US" sz="1200" kern="1200" dirty="0">
                <a:solidFill>
                  <a:schemeClr val="tx1"/>
                </a:solidFill>
                <a:latin typeface="+mn-lt"/>
                <a:ea typeface="+mn-ea"/>
                <a:cs typeface="+mn-cs"/>
              </a:rPr>
              <a:t>Item pass/fail criteria (test exit criteria): </a:t>
            </a:r>
            <a:r>
              <a:rPr lang="en-US" sz="1200" kern="120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kiện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thúc</a:t>
            </a:r>
            <a:r>
              <a:rPr lang="en-US" sz="1200" kern="1200" baseline="0" dirty="0">
                <a:solidFill>
                  <a:schemeClr val="tx1"/>
                </a:solidFill>
                <a:latin typeface="+mn-lt"/>
                <a:ea typeface="+mn-ea"/>
                <a:cs typeface="+mn-cs"/>
              </a:rPr>
              <a:t> test </a:t>
            </a:r>
            <a:r>
              <a:rPr lang="en-US" sz="1200" b="1" kern="1200" baseline="0" dirty="0">
                <a:solidFill>
                  <a:schemeClr val="tx1"/>
                </a:solidFill>
                <a:latin typeface="+mn-lt"/>
                <a:ea typeface="+mn-ea"/>
                <a:cs typeface="+mn-cs"/>
              </a:rPr>
              <a:t>(</a:t>
            </a:r>
            <a:r>
              <a:rPr lang="en-US" sz="1200" b="1" kern="1200" dirty="0">
                <a:solidFill>
                  <a:schemeClr val="tx1"/>
                </a:solidFill>
                <a:effectLst/>
                <a:latin typeface="+mn-lt"/>
                <a:ea typeface="+mn-ea"/>
                <a:cs typeface="+mn-cs"/>
              </a:rPr>
              <a:t>TESTING CRITERIA)</a:t>
            </a:r>
            <a:endParaRPr lang="en-US" sz="1200" b="1" kern="1200" dirty="0">
              <a:solidFill>
                <a:schemeClr val="tx1"/>
              </a:solidFill>
              <a:latin typeface="+mn-lt"/>
              <a:ea typeface="+mn-ea"/>
              <a:cs typeface="+mn-cs"/>
            </a:endParaRPr>
          </a:p>
          <a:p>
            <a:pPr marL="0" indent="0">
              <a:buFont typeface="+mj-lt"/>
              <a:buNone/>
            </a:pPr>
            <a:r>
              <a:rPr lang="en-US" sz="1200" kern="1200" dirty="0">
                <a:solidFill>
                  <a:schemeClr val="tx1"/>
                </a:solidFill>
                <a:latin typeface="+mn-lt"/>
                <a:ea typeface="+mn-ea"/>
                <a:cs typeface="+mn-cs"/>
              </a:rPr>
              <a:t>8.  Suspension criteria and resumption requirements (</a:t>
            </a:r>
            <a:r>
              <a:rPr lang="en-US" sz="1200" kern="120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kiện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dừng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yêu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khôi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phục</a:t>
            </a:r>
            <a:r>
              <a:rPr lang="en-US" sz="120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biết</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khi</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nào</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dừng</a:t>
            </a:r>
            <a:r>
              <a:rPr lang="en-US" sz="1200" i="0" kern="1200" baseline="0" dirty="0">
                <a:solidFill>
                  <a:schemeClr val="tx1"/>
                </a:solidFill>
                <a:latin typeface="+mn-lt"/>
                <a:ea typeface="+mn-ea"/>
                <a:cs typeface="+mn-cs"/>
              </a:rPr>
              <a:t> hay </a:t>
            </a:r>
            <a:r>
              <a:rPr lang="en-US" sz="1200" i="0" kern="1200" baseline="0" dirty="0" err="1">
                <a:solidFill>
                  <a:schemeClr val="tx1"/>
                </a:solidFill>
                <a:latin typeface="+mn-lt"/>
                <a:ea typeface="+mn-ea"/>
                <a:cs typeface="+mn-cs"/>
              </a:rPr>
              <a:t>chấm</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dứt</a:t>
            </a:r>
            <a:r>
              <a:rPr lang="en-US" sz="1200" i="0" kern="1200" baseline="0" dirty="0">
                <a:solidFill>
                  <a:schemeClr val="tx1"/>
                </a:solidFill>
                <a:latin typeface="+mn-lt"/>
                <a:ea typeface="+mn-ea"/>
                <a:cs typeface="+mn-cs"/>
              </a:rPr>
              <a:t> test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Nếu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dừng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yêu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tiếp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tục</a:t>
            </a:r>
            <a:r>
              <a:rPr lang="en-US" sz="120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Mô</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tả</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cái</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gì</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làm</a:t>
            </a:r>
            <a:r>
              <a:rPr lang="en-US" sz="1200" i="0" kern="1200" baseline="0" dirty="0">
                <a:solidFill>
                  <a:schemeClr val="tx1"/>
                </a:solidFill>
                <a:latin typeface="+mn-lt"/>
                <a:ea typeface="+mn-ea"/>
                <a:cs typeface="+mn-cs"/>
              </a:rPr>
              <a:t> </a:t>
            </a:r>
            <a:r>
              <a:rPr lang="en-US" sz="1200" i="0" kern="1200" baseline="0" dirty="0" err="1">
                <a:solidFill>
                  <a:schemeClr val="tx1"/>
                </a:solidFill>
                <a:latin typeface="+mn-lt"/>
                <a:ea typeface="+mn-ea"/>
                <a:cs typeface="+mn-cs"/>
              </a:rPr>
              <a:t>dừng</a:t>
            </a:r>
            <a:r>
              <a:rPr lang="en-US" sz="1200" i="0" kern="1200" baseline="0" dirty="0">
                <a:solidFill>
                  <a:schemeClr val="tx1"/>
                </a:solidFill>
                <a:latin typeface="+mn-lt"/>
                <a:ea typeface="+mn-ea"/>
                <a:cs typeface="+mn-cs"/>
              </a:rPr>
              <a:t> 1 test hay 1 </a:t>
            </a:r>
            <a:r>
              <a:rPr lang="en-US" sz="1200" i="0" kern="1200" baseline="0" dirty="0" err="1">
                <a:solidFill>
                  <a:schemeClr val="tx1"/>
                </a:solidFill>
                <a:latin typeface="+mn-lt"/>
                <a:ea typeface="+mn-ea"/>
                <a:cs typeface="+mn-cs"/>
              </a:rPr>
              <a:t>loạt</a:t>
            </a:r>
            <a:r>
              <a:rPr lang="en-US" sz="1200" i="0" kern="1200" baseline="0" dirty="0">
                <a:solidFill>
                  <a:schemeClr val="tx1"/>
                </a:solidFill>
                <a:latin typeface="+mn-lt"/>
                <a:ea typeface="+mn-ea"/>
                <a:cs typeface="+mn-cs"/>
              </a:rPr>
              <a:t> test. </a:t>
            </a:r>
            <a:r>
              <a:rPr lang="en-US" sz="1200" b="1" kern="1200" baseline="0" dirty="0">
                <a:solidFill>
                  <a:schemeClr val="tx1"/>
                </a:solidFill>
                <a:latin typeface="+mn-lt"/>
                <a:ea typeface="+mn-ea"/>
                <a:cs typeface="+mn-cs"/>
              </a:rPr>
              <a:t>(</a:t>
            </a:r>
            <a:r>
              <a:rPr lang="en-US" sz="1200" b="1" kern="1200" dirty="0">
                <a:solidFill>
                  <a:schemeClr val="tx1"/>
                </a:solidFill>
                <a:effectLst/>
                <a:latin typeface="+mn-lt"/>
                <a:ea typeface="+mn-ea"/>
                <a:cs typeface="+mn-cs"/>
              </a:rPr>
              <a:t>TESTING CRITERIA)</a:t>
            </a:r>
            <a:endParaRPr lang="en-US" sz="120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9. Test deliverables: </a:t>
            </a:r>
            <a:r>
              <a:rPr lang="en-US" sz="1200" kern="1200" dirty="0" err="1">
                <a:solidFill>
                  <a:schemeClr val="tx1"/>
                </a:solidFill>
                <a:latin typeface="+mn-lt"/>
                <a:ea typeface="+mn-ea"/>
                <a:cs typeface="+mn-cs"/>
              </a:rPr>
              <a:t>cái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được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giao</a:t>
            </a:r>
            <a:r>
              <a:rPr lang="en-US" sz="1200" kern="1200" baseline="0" dirty="0">
                <a:solidFill>
                  <a:schemeClr val="tx1"/>
                </a:solidFill>
                <a:latin typeface="+mn-lt"/>
                <a:ea typeface="+mn-ea"/>
                <a:cs typeface="+mn-cs"/>
              </a:rPr>
              <a:t> (</a:t>
            </a:r>
            <a:r>
              <a:rPr lang="en-US" sz="1200" b="1" kern="1200" dirty="0">
                <a:solidFill>
                  <a:schemeClr val="tx1"/>
                </a:solidFill>
                <a:effectLst/>
                <a:latin typeface="+mn-lt"/>
                <a:ea typeface="+mn-ea"/>
                <a:cs typeface="+mn-cs"/>
              </a:rPr>
              <a:t>DELIVERABLES</a:t>
            </a:r>
            <a:r>
              <a:rPr lang="en-US" sz="1200" kern="1200" dirty="0">
                <a:solidFill>
                  <a:schemeClr val="tx1"/>
                </a:solidFill>
                <a:effectLst/>
                <a:latin typeface="+mn-lt"/>
                <a:ea typeface="+mn-ea"/>
                <a:cs typeface="+mn-cs"/>
              </a:rPr>
              <a:t>)</a:t>
            </a:r>
            <a:endParaRPr lang="en-US" sz="1200" kern="1200" baseline="0" dirty="0">
              <a:solidFill>
                <a:schemeClr val="tx1"/>
              </a:solidFill>
              <a:latin typeface="+mn-lt"/>
              <a:ea typeface="+mn-ea"/>
              <a:cs typeface="+mn-cs"/>
            </a:endParaRPr>
          </a:p>
          <a:p>
            <a:pPr eaLnBrk="1" hangingPunct="1">
              <a:lnSpc>
                <a:spcPct val="120000"/>
              </a:lnSpc>
            </a:pPr>
            <a:r>
              <a:rPr lang="en-US" sz="1200" kern="1200" dirty="0">
                <a:solidFill>
                  <a:schemeClr val="tx1"/>
                </a:solidFill>
                <a:latin typeface="+mn-lt"/>
                <a:ea typeface="+mn-ea"/>
                <a:cs typeface="+mn-cs"/>
              </a:rPr>
              <a:t>10.  Testing tasks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11.  Environmental needs: </a:t>
            </a:r>
            <a:r>
              <a:rPr lang="en-US" sz="1200" kern="120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yêu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đặc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biệt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test plan: Client/Server, Network (Bridges/Routers...) (</a:t>
            </a:r>
            <a:r>
              <a:rPr lang="en-US" sz="1200" b="1" kern="1200" dirty="0">
                <a:solidFill>
                  <a:schemeClr val="tx1"/>
                </a:solidFill>
                <a:effectLst/>
                <a:latin typeface="+mn-lt"/>
                <a:ea typeface="+mn-ea"/>
                <a:cs typeface="+mn-cs"/>
              </a:rPr>
              <a:t>RESOURCES)</a:t>
            </a: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12.  Responsibilities: ai </a:t>
            </a:r>
            <a:r>
              <a:rPr lang="en-US" sz="1200" kern="1200" dirty="0" err="1">
                <a:solidFill>
                  <a:schemeClr val="tx1"/>
                </a:solidFill>
                <a:latin typeface="+mn-lt"/>
                <a:ea typeface="+mn-ea"/>
                <a:cs typeface="+mn-cs"/>
              </a:rPr>
              <a:t>chịu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trách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nhiệm</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13.  Staffing and Training Needs:</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huấn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luyện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sd</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sản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phẩm</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huấn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luyện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sd</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cụ</a:t>
            </a: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14.  Schedule: </a:t>
            </a:r>
            <a:r>
              <a:rPr lang="en-US" sz="1200" kern="1200" dirty="0" err="1">
                <a:solidFill>
                  <a:schemeClr val="tx1"/>
                </a:solidFill>
                <a:latin typeface="+mn-lt"/>
                <a:ea typeface="+mn-ea"/>
                <a:cs typeface="+mn-cs"/>
              </a:rPr>
              <a:t>Lên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lịch</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latin typeface="+mn-lt"/>
                <a:ea typeface="+mn-ea"/>
                <a:cs typeface="+mn-cs"/>
              </a:rPr>
              <a:t>15.  Risk and contingencies: </a:t>
            </a:r>
            <a:r>
              <a:rPr lang="en-US" sz="1200" kern="1200" dirty="0" err="1">
                <a:solidFill>
                  <a:schemeClr val="tx1"/>
                </a:solidFill>
                <a:latin typeface="+mn-lt"/>
                <a:ea typeface="+mn-ea"/>
                <a:cs typeface="+mn-cs"/>
              </a:rPr>
              <a:t>Rủi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cố</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b="0" i="0" kern="1200" dirty="0" err="1">
                <a:solidFill>
                  <a:schemeClr val="tx1"/>
                </a:solidFill>
                <a:effectLst/>
                <a:latin typeface="+mn-lt"/>
                <a:ea typeface="+mn-ea"/>
                <a:cs typeface="+mn-cs"/>
              </a:rPr>
              <a:t>dự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đến</a:t>
            </a:r>
            <a:r>
              <a:rPr lang="en-US" sz="1200" b="0" i="0" kern="1200" baseline="0" dirty="0">
                <a:solidFill>
                  <a:schemeClr val="tx1"/>
                </a:solidFill>
                <a:effectLst/>
                <a:latin typeface="+mn-lt"/>
                <a:ea typeface="+mn-ea"/>
                <a:cs typeface="+mn-cs"/>
              </a:rPr>
              <a:t> testing</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baseline="0" dirty="0">
                <a:solidFill>
                  <a:schemeClr val="tx1"/>
                </a:solidFill>
                <a:effectLst/>
                <a:latin typeface="+mn-lt"/>
                <a:ea typeface="+mn-ea"/>
                <a:cs typeface="+mn-cs"/>
              </a:rPr>
              <a:t>16.  Approvals: </a:t>
            </a:r>
            <a:r>
              <a:rPr lang="vi-VN" sz="1200" b="0" i="0" kern="1200" dirty="0">
                <a:solidFill>
                  <a:schemeClr val="tx1"/>
                </a:solidFill>
                <a:effectLst/>
                <a:latin typeface="+mn-lt"/>
                <a:ea typeface="+mn-ea"/>
                <a:cs typeface="+mn-cs"/>
              </a:rPr>
              <a:t>Ai có thể </a:t>
            </a:r>
            <a:r>
              <a:rPr lang="en-US" sz="1200" b="0" i="0" kern="1200" dirty="0" err="1">
                <a:solidFill>
                  <a:schemeClr val="tx1"/>
                </a:solidFill>
                <a:effectLst/>
                <a:latin typeface="+mn-lt"/>
                <a:ea typeface="+mn-ea"/>
                <a:cs typeface="+mn-cs"/>
              </a:rPr>
              <a:t>duyệt</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tiến</a:t>
            </a:r>
            <a:r>
              <a:rPr lang="vi-VN" sz="1200" b="0" i="0" kern="1200" dirty="0">
                <a:solidFill>
                  <a:schemeClr val="tx1"/>
                </a:solidFill>
                <a:effectLst/>
                <a:latin typeface="+mn-lt"/>
                <a:ea typeface="+mn-ea"/>
                <a:cs typeface="+mn-cs"/>
              </a:rPr>
              <a:t> 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vi-VN" sz="1200" b="0" i="0" kern="1200" dirty="0">
                <a:solidFill>
                  <a:schemeClr val="tx1"/>
                </a:solidFill>
                <a:effectLst/>
                <a:latin typeface="+mn-lt"/>
                <a:ea typeface="+mn-ea"/>
                <a:cs typeface="+mn-cs"/>
              </a:rPr>
              <a:t> hoàn thành và cho phép các dự án tiến tới cấp độ tiếp theo</a:t>
            </a:r>
            <a:r>
              <a:rPr lang="en-US" sz="1200" b="0" i="0" kern="1200" dirty="0">
                <a:solidFill>
                  <a:schemeClr val="tx1"/>
                </a:solidFill>
                <a:effectLst/>
                <a:latin typeface="+mn-lt"/>
                <a:ea typeface="+mn-ea"/>
                <a:cs typeface="+mn-cs"/>
              </a:rPr>
              <a:t>.</a:t>
            </a:r>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49643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59992" rtl="0" eaLnBrk="1" fontAlgn="auto" latinLnBrk="0" hangingPunct="1">
              <a:lnSpc>
                <a:spcPct val="86000"/>
              </a:lnSpc>
              <a:spcBef>
                <a:spcPct val="40000"/>
              </a:spcBef>
              <a:spcAft>
                <a:spcPts val="0"/>
              </a:spcAft>
              <a:buClrTx/>
              <a:buSzTx/>
              <a:buFontTx/>
              <a:buNone/>
              <a:tabLst/>
              <a:defRPr/>
            </a:pPr>
            <a:r>
              <a:rPr lang="en-US" sz="1600" b="0" dirty="0"/>
              <a:t>***</a:t>
            </a:r>
          </a:p>
          <a:p>
            <a:pPr marL="0" marR="0" indent="0" algn="l" defTabSz="859992" rtl="0" eaLnBrk="1" fontAlgn="auto" latinLnBrk="0" hangingPunct="1">
              <a:lnSpc>
                <a:spcPct val="86000"/>
              </a:lnSpc>
              <a:spcBef>
                <a:spcPct val="40000"/>
              </a:spcBef>
              <a:spcAft>
                <a:spcPts val="0"/>
              </a:spcAft>
              <a:buClrTx/>
              <a:buSzTx/>
              <a:buFontTx/>
              <a:buNone/>
              <a:tabLst/>
              <a:defRPr/>
            </a:pPr>
            <a:r>
              <a:rPr lang="en-US" sz="1600" b="1" dirty="0"/>
              <a:t>KHI LÀ</a:t>
            </a:r>
            <a:r>
              <a:rPr lang="en-US" sz="1600" b="1" baseline="0" dirty="0"/>
              <a:t> MỘT TEST LEADER hay MANAGER, LÚC LÊN KẾ HOẠCH, BẠN PHẢI ĐỐI MẶT VỚI CÂU HỎI: “TEST PHẦN NÀY MẤT BAO LÂU?”, “CẦN NGUỒN LỰC NÀO ĐỂ TEST PHẦN NÀY?”</a:t>
            </a:r>
          </a:p>
          <a:p>
            <a:pPr marL="0" marR="0" lvl="1"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Nhiều người cho rằng ước </a:t>
            </a:r>
            <a:r>
              <a:rPr lang="en-US" sz="1200" b="0" i="0" kern="1200" dirty="0">
                <a:solidFill>
                  <a:schemeClr val="tx1"/>
                </a:solidFill>
                <a:effectLst/>
                <a:latin typeface="+mn-lt"/>
                <a:ea typeface="+mn-ea"/>
                <a:cs typeface="+mn-cs"/>
              </a:rPr>
              <a:t>l</a:t>
            </a:r>
            <a:r>
              <a:rPr lang="vi-VN" sz="1200" b="0" i="0" kern="1200" dirty="0">
                <a:solidFill>
                  <a:schemeClr val="tx1"/>
                </a:solidFill>
                <a:effectLst/>
                <a:latin typeface="+mn-lt"/>
                <a:ea typeface="+mn-ea"/>
                <a:cs typeface="+mn-cs"/>
              </a:rPr>
              <a:t>ượ</a:t>
            </a:r>
            <a:r>
              <a:rPr lang="en-US" sz="1200" b="0" i="0" kern="1200" dirty="0">
                <a:solidFill>
                  <a:schemeClr val="tx1"/>
                </a:solidFill>
                <a:effectLst/>
                <a:latin typeface="+mn-lt"/>
                <a:ea typeface="+mn-ea"/>
                <a:cs typeface="+mn-cs"/>
              </a:rPr>
              <a:t>ng </a:t>
            </a:r>
            <a:r>
              <a:rPr lang="vi-VN" sz="1200" b="0" i="0" kern="1200" dirty="0">
                <a:solidFill>
                  <a:schemeClr val="tx1"/>
                </a:solidFill>
                <a:effectLst/>
                <a:latin typeface="+mn-lt"/>
                <a:ea typeface="+mn-ea"/>
                <a:cs typeface="+mn-cs"/>
              </a:rPr>
              <a:t>hay lập kế hoạch là những kĩ năng khó khăn nhất trong thực tiễn làm dự án phần mềm. Nhiều phương án kĩ thuật đã được đưa ra và áp dụng rộng rãi như Function Points, Cocomo,</a:t>
            </a:r>
            <a:r>
              <a:rPr lang="en-US" sz="1200" b="0" i="0" kern="1200" dirty="0">
                <a:solidFill>
                  <a:schemeClr val="tx1"/>
                </a:solidFill>
                <a:effectLst/>
                <a:latin typeface="+mn-lt"/>
                <a:ea typeface="+mn-ea"/>
                <a:cs typeface="+mn-cs"/>
              </a:rPr>
              <a:t>…</a:t>
            </a:r>
            <a:endParaRPr lang="en-GB" sz="1600" b="0" dirty="0">
              <a:latin typeface="Arial" charset="0"/>
            </a:endParaRPr>
          </a:p>
          <a:p>
            <a:r>
              <a:rPr lang="en-GB" dirty="0" err="1"/>
              <a:t>Ước</a:t>
            </a:r>
            <a:r>
              <a:rPr lang="en-GB" baseline="0" dirty="0"/>
              <a:t> </a:t>
            </a:r>
            <a:r>
              <a:rPr lang="en-GB" baseline="0" dirty="0" err="1"/>
              <a:t>lượng</a:t>
            </a:r>
            <a:r>
              <a:rPr lang="en-GB" baseline="0" dirty="0"/>
              <a:t> </a:t>
            </a:r>
            <a:r>
              <a:rPr lang="en-GB" baseline="0" dirty="0" err="1"/>
              <a:t>là</a:t>
            </a:r>
            <a:r>
              <a:rPr lang="en-GB" baseline="0" dirty="0"/>
              <a:t> </a:t>
            </a:r>
            <a:r>
              <a:rPr lang="en-GB" baseline="0" dirty="0" err="1"/>
              <a:t>tính</a:t>
            </a:r>
            <a:r>
              <a:rPr lang="en-GB" baseline="0" dirty="0"/>
              <a:t> </a:t>
            </a:r>
            <a:r>
              <a:rPr lang="en-GB" baseline="0" dirty="0" err="1"/>
              <a:t>toán</a:t>
            </a:r>
            <a:r>
              <a:rPr lang="en-GB" baseline="0" dirty="0"/>
              <a:t> </a:t>
            </a:r>
            <a:r>
              <a:rPr lang="en-GB" baseline="0" dirty="0" err="1"/>
              <a:t>các</a:t>
            </a:r>
            <a:r>
              <a:rPr lang="en-GB" baseline="0" dirty="0"/>
              <a:t> </a:t>
            </a:r>
            <a:r>
              <a:rPr lang="en-GB" baseline="0" dirty="0" err="1"/>
              <a:t>công</a:t>
            </a:r>
            <a:r>
              <a:rPr lang="en-GB" baseline="0" dirty="0"/>
              <a:t> </a:t>
            </a:r>
            <a:r>
              <a:rPr lang="en-GB" baseline="0" dirty="0" err="1"/>
              <a:t>việc</a:t>
            </a:r>
            <a:r>
              <a:rPr lang="en-GB" baseline="0" dirty="0"/>
              <a:t> </a:t>
            </a:r>
            <a:r>
              <a:rPr lang="en-GB" baseline="0" dirty="0" err="1"/>
              <a:t>sau</a:t>
            </a:r>
            <a:r>
              <a:rPr lang="en-GB" baseline="0" dirty="0"/>
              <a:t> </a:t>
            </a:r>
            <a:r>
              <a:rPr lang="en-GB" baseline="0" dirty="0" err="1"/>
              <a:t>đây</a:t>
            </a:r>
            <a:r>
              <a:rPr lang="en-GB" dirty="0"/>
              <a:t>:</a:t>
            </a:r>
          </a:p>
          <a:p>
            <a:pPr lvl="1"/>
            <a:r>
              <a:rPr lang="en-GB" dirty="0"/>
              <a:t>HOW long for each task</a:t>
            </a:r>
          </a:p>
          <a:p>
            <a:pPr lvl="1"/>
            <a:r>
              <a:rPr lang="en-GB" dirty="0"/>
              <a:t>WHO should perform the task</a:t>
            </a:r>
          </a:p>
          <a:p>
            <a:pPr lvl="1"/>
            <a:r>
              <a:rPr lang="en-GB" dirty="0"/>
              <a:t>WHEN should the task start and finish</a:t>
            </a:r>
          </a:p>
          <a:p>
            <a:pPr lvl="1"/>
            <a:r>
              <a:rPr lang="en-GB" dirty="0"/>
              <a:t>WHAT resources, WHAT skills</a:t>
            </a:r>
            <a:endParaRPr lang="en-US" sz="1600" b="0" dirty="0">
              <a:latin typeface="Arial"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t>Expertise: </a:t>
            </a:r>
            <a:r>
              <a:rPr lang="en-US" altLang="en-US" dirty="0" err="1"/>
              <a:t>chuyên</a:t>
            </a:r>
            <a:r>
              <a:rPr lang="en-US" altLang="en-US" dirty="0"/>
              <a:t> </a:t>
            </a:r>
            <a:r>
              <a:rPr lang="en-US" altLang="en-US" dirty="0" err="1"/>
              <a:t>môn</a:t>
            </a:r>
            <a:endParaRPr lang="en-US" alt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t>THAM KHẢO SLIDE FSOFT, SLIDE 27</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641700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Effort: ý </a:t>
            </a:r>
            <a:r>
              <a:rPr lang="en-US" b="0" baseline="0" dirty="0" err="1"/>
              <a:t>nói</a:t>
            </a:r>
            <a:r>
              <a:rPr lang="en-US" b="0" baseline="0" dirty="0"/>
              <a:t> </a:t>
            </a:r>
            <a:r>
              <a:rPr lang="en-US" b="0" baseline="0" dirty="0" err="1"/>
              <a:t>thời</a:t>
            </a:r>
            <a:r>
              <a:rPr lang="en-US" b="0" baseline="0" dirty="0"/>
              <a:t> </a:t>
            </a:r>
            <a:r>
              <a:rPr lang="en-US" b="0" baseline="0" dirty="0" err="1"/>
              <a:t>gian</a:t>
            </a:r>
            <a:r>
              <a:rPr lang="en-US" b="0" baseline="0" dirty="0"/>
              <a:t> </a:t>
            </a:r>
            <a:r>
              <a:rPr lang="en-US" b="0" baseline="0" dirty="0" err="1"/>
              <a:t>và</a:t>
            </a:r>
            <a:r>
              <a:rPr lang="en-US" b="0" baseline="0" dirty="0"/>
              <a:t> chi </a:t>
            </a:r>
            <a:r>
              <a:rPr lang="en-US" b="0" baseline="0" dirty="0" err="1"/>
              <a:t>phí</a:t>
            </a: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b="1" u="none" baseline="0" dirty="0"/>
              <a:t>Trong thực tế, phần lớn các dự án sử dụng phương pháp tiếp cận</a:t>
            </a:r>
            <a:r>
              <a:rPr lang="en-US" b="1" u="none" baseline="0" dirty="0"/>
              <a:t> </a:t>
            </a:r>
            <a:r>
              <a:rPr lang="en-US" b="1" u="none" baseline="0" dirty="0" err="1"/>
              <a:t>này</a:t>
            </a:r>
            <a:r>
              <a:rPr lang="en-US" b="1" u="none" baseline="0" dirty="0"/>
              <a:t>.</a:t>
            </a:r>
            <a:r>
              <a:rPr lang="en-US" b="1" baseline="0" dirty="0"/>
              <a:t> </a:t>
            </a:r>
            <a:r>
              <a:rPr lang="en-US" b="1" baseline="0" dirty="0" err="1"/>
              <a:t>Kiểu</a:t>
            </a:r>
            <a:r>
              <a:rPr lang="en-US" b="1" baseline="0" dirty="0"/>
              <a:t> </a:t>
            </a:r>
            <a:r>
              <a:rPr lang="en-US" b="1" baseline="0" dirty="0" err="1"/>
              <a:t>này</a:t>
            </a:r>
            <a:r>
              <a:rPr lang="en-US" b="1" baseline="0" dirty="0"/>
              <a:t> </a:t>
            </a:r>
            <a:r>
              <a:rPr lang="en-US" b="1" baseline="0" dirty="0" err="1"/>
              <a:t>có</a:t>
            </a:r>
            <a:r>
              <a:rPr lang="en-US" b="1" baseline="0" dirty="0"/>
              <a:t> </a:t>
            </a:r>
            <a:r>
              <a:rPr lang="en-US" b="1" baseline="0" dirty="0" err="1"/>
              <a:t>thể</a:t>
            </a:r>
            <a:r>
              <a:rPr lang="en-US" b="1" baseline="0" dirty="0"/>
              <a:t> </a:t>
            </a:r>
            <a:r>
              <a:rPr lang="en-US" b="1" baseline="0" dirty="0" err="1"/>
              <a:t>ước</a:t>
            </a:r>
            <a:r>
              <a:rPr lang="en-US" b="1" baseline="0" dirty="0"/>
              <a:t> </a:t>
            </a:r>
            <a:r>
              <a:rPr lang="en-US" b="1" baseline="0" dirty="0" err="1"/>
              <a:t>lượng</a:t>
            </a:r>
            <a:r>
              <a:rPr lang="en-US" b="1" baseline="0" dirty="0"/>
              <a:t> </a:t>
            </a:r>
            <a:r>
              <a:rPr lang="en-US" b="1" baseline="0" dirty="0" err="1"/>
              <a:t>khá</a:t>
            </a:r>
            <a:r>
              <a:rPr lang="en-US" b="1" baseline="0" dirty="0"/>
              <a:t> </a:t>
            </a:r>
            <a:r>
              <a:rPr lang="en-US" b="1" baseline="0" dirty="0" err="1"/>
              <a:t>chính</a:t>
            </a:r>
            <a:r>
              <a:rPr lang="en-US" b="1" baseline="0" dirty="0"/>
              <a:t> </a:t>
            </a:r>
            <a:r>
              <a:rPr lang="en-US" b="1" baseline="0" dirty="0" err="1"/>
              <a:t>xác</a:t>
            </a:r>
            <a:r>
              <a:rPr lang="en-US" b="1" baseline="0" dirty="0"/>
              <a:t> chi </a:t>
            </a:r>
            <a:r>
              <a:rPr lang="en-US" b="1" baseline="0" dirty="0" err="1"/>
              <a:t>phí</a:t>
            </a:r>
            <a:r>
              <a:rPr lang="en-US" b="1" baseline="0" dirty="0"/>
              <a:t> </a:t>
            </a:r>
            <a:r>
              <a:rPr lang="en-US" b="1" baseline="0" dirty="0" err="1"/>
              <a:t>và</a:t>
            </a:r>
            <a:r>
              <a:rPr lang="en-US" b="1" baseline="0" dirty="0"/>
              <a:t> </a:t>
            </a:r>
            <a:r>
              <a:rPr lang="en-US" b="1" baseline="0" dirty="0" err="1"/>
              <a:t>thời</a:t>
            </a:r>
            <a:r>
              <a:rPr lang="en-US" b="1" baseline="0" dirty="0"/>
              <a:t> </a:t>
            </a:r>
            <a:r>
              <a:rPr lang="en-US" b="1" baseline="0" dirty="0" err="1"/>
              <a:t>gian</a:t>
            </a:r>
            <a:r>
              <a:rPr lang="en-US" b="1" baseline="0" dirty="0"/>
              <a:t> </a:t>
            </a:r>
            <a:r>
              <a:rPr lang="en-US" b="1" baseline="0" dirty="0" err="1"/>
              <a:t>cho</a:t>
            </a:r>
            <a:r>
              <a:rPr lang="en-US" b="1" baseline="0" dirty="0"/>
              <a:t> </a:t>
            </a:r>
            <a:r>
              <a:rPr lang="en-US" b="1" baseline="0" dirty="0" err="1"/>
              <a:t>những</a:t>
            </a:r>
            <a:r>
              <a:rPr lang="en-US" b="1" baseline="0" dirty="0"/>
              <a:t> project </a:t>
            </a:r>
            <a:r>
              <a:rPr lang="en-US" b="1" baseline="0" dirty="0" err="1"/>
              <a:t>tương</a:t>
            </a:r>
            <a:r>
              <a:rPr lang="en-US" b="1" baseline="0" dirty="0"/>
              <a:t> </a:t>
            </a:r>
            <a:r>
              <a:rPr lang="en-US" b="1" baseline="0" dirty="0" err="1"/>
              <a:t>tự</a:t>
            </a:r>
            <a:r>
              <a:rPr lang="en-US" b="1"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vi-VN" b="1" dirty="0"/>
              <a:t>Lượng giá dựa</a:t>
            </a:r>
            <a:r>
              <a:rPr lang="en-US" b="1" dirty="0"/>
              <a:t> </a:t>
            </a:r>
            <a:r>
              <a:rPr lang="vi-VN" b="1" dirty="0"/>
              <a:t>trên</a:t>
            </a:r>
            <a:r>
              <a:rPr lang="en-US" b="1" dirty="0"/>
              <a:t> </a:t>
            </a:r>
            <a:r>
              <a:rPr lang="vi-VN" b="1" dirty="0"/>
              <a:t>metric</a:t>
            </a:r>
            <a:r>
              <a:rPr lang="en-US" dirty="0"/>
              <a:t>: kt </a:t>
            </a:r>
            <a:r>
              <a:rPr lang="en-US" dirty="0" err="1"/>
              <a:t>này</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hoặc</a:t>
            </a:r>
            <a:r>
              <a:rPr lang="en-US" baseline="0" dirty="0"/>
              <a:t> </a:t>
            </a:r>
            <a:r>
              <a:rPr lang="en-US" baseline="0" dirty="0" err="1"/>
              <a:t>phức</a:t>
            </a:r>
            <a:r>
              <a:rPr lang="en-US" baseline="0" dirty="0"/>
              <a:t> </a:t>
            </a:r>
            <a:r>
              <a:rPr lang="en-US" baseline="0" dirty="0" err="1"/>
              <a:t>tạp</a:t>
            </a:r>
            <a:r>
              <a:rPr lang="en-US" b="0" i="1" baseline="0" dirty="0"/>
              <a:t> (</a:t>
            </a:r>
            <a:r>
              <a:rPr lang="en-US" sz="1200" b="0" i="1" kern="1200" dirty="0">
                <a:solidFill>
                  <a:schemeClr val="tx1"/>
                </a:solidFill>
                <a:effectLst/>
                <a:latin typeface="+mn-lt"/>
                <a:ea typeface="+mn-ea"/>
                <a:cs typeface="+mn-cs"/>
              </a:rPr>
              <a:t>Top - Down Strategy)</a:t>
            </a:r>
            <a:endParaRPr lang="en-US" b="0" i="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 </a:t>
            </a:r>
            <a:r>
              <a:rPr lang="vi-VN" dirty="0"/>
              <a:t>Phân loại các dự án </a:t>
            </a:r>
            <a:r>
              <a:rPr lang="en-US" dirty="0" err="1"/>
              <a:t>theo</a:t>
            </a:r>
            <a:r>
              <a:rPr lang="en-US" dirty="0"/>
              <a:t> </a:t>
            </a:r>
            <a:r>
              <a:rPr lang="vi-VN" dirty="0"/>
              <a:t>kích thước và</a:t>
            </a:r>
            <a:r>
              <a:rPr lang="en-US" dirty="0"/>
              <a:t> </a:t>
            </a:r>
            <a:r>
              <a:rPr lang="en-US" dirty="0" err="1"/>
              <a:t>độ</a:t>
            </a:r>
            <a:r>
              <a:rPr lang="vi-VN" dirty="0"/>
              <a:t> phức tạp</a:t>
            </a:r>
            <a:r>
              <a:rPr lang="en-US" dirty="0"/>
              <a:t>, </a:t>
            </a:r>
            <a:r>
              <a:rPr lang="en-US" b="1" dirty="0"/>
              <a:t>TỪ</a:t>
            </a:r>
            <a:r>
              <a:rPr lang="en-US" b="1" baseline="0" dirty="0"/>
              <a:t> ĐÓ </a:t>
            </a:r>
            <a:r>
              <a:rPr lang="en-US" b="1" dirty="0"/>
              <a:t>TÍNH</a:t>
            </a:r>
            <a:r>
              <a:rPr lang="en-US" b="1" baseline="0" dirty="0"/>
              <a:t> ĐƯỢC THỜI GIAN </a:t>
            </a:r>
            <a:r>
              <a:rPr lang="vi-VN" b="1" dirty="0"/>
              <a:t>TRUNG BÌNH </a:t>
            </a:r>
            <a:r>
              <a:rPr lang="en-US" b="1" dirty="0"/>
              <a:t>CHO MỘT</a:t>
            </a:r>
            <a:r>
              <a:rPr lang="en-US" b="1" baseline="0" dirty="0"/>
              <a:t> </a:t>
            </a:r>
            <a:r>
              <a:rPr lang="vi-VN" b="1" dirty="0"/>
              <a:t>DỰ ÁN </a:t>
            </a:r>
            <a:r>
              <a:rPr lang="en-US" b="1" dirty="0"/>
              <a:t>VỚI</a:t>
            </a:r>
            <a:r>
              <a:rPr lang="en-US" b="1" baseline="0" dirty="0"/>
              <a:t> </a:t>
            </a:r>
            <a:r>
              <a:rPr lang="vi-VN" b="1" dirty="0"/>
              <a:t>KÍCH THƯỚC VÀ </a:t>
            </a:r>
            <a:r>
              <a:rPr lang="en-US" b="1" dirty="0"/>
              <a:t>SỰ</a:t>
            </a:r>
            <a:r>
              <a:rPr lang="vi-VN" b="1" dirty="0"/>
              <a:t> PHỨC TẠP</a:t>
            </a:r>
            <a:r>
              <a:rPr lang="en-US" b="1" dirty="0"/>
              <a:t> CỤ</a:t>
            </a:r>
            <a:r>
              <a:rPr lang="en-US" b="1" baseline="0" dirty="0"/>
              <a:t> THỂ</a:t>
            </a:r>
            <a:r>
              <a:rPr lang="vi-VN" b="1" dirty="0"/>
              <a:t> ĐÃ THỰC HIỆN</a:t>
            </a:r>
            <a:r>
              <a:rPr lang="en-US" b="1" baseline="0" dirty="0"/>
              <a:t> </a:t>
            </a:r>
            <a:r>
              <a:rPr lang="vi-VN" b="1" dirty="0"/>
              <a:t>TRONG QUÁ KHỨ</a:t>
            </a:r>
            <a:r>
              <a:rPr lang="en-US" b="1" baseline="0" dirty="0"/>
              <a:t> VỚI DỰ ÁN TƯƠNG TỰ.</a:t>
            </a:r>
            <a:endParaRPr lang="en-US"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Một</a:t>
            </a:r>
            <a:r>
              <a:rPr lang="en-US" b="0" baseline="0" dirty="0"/>
              <a:t> </a:t>
            </a:r>
            <a:r>
              <a:rPr lang="en-US" b="0" baseline="0" dirty="0" err="1"/>
              <a:t>cách</a:t>
            </a:r>
            <a:r>
              <a:rPr lang="en-US" b="0" baseline="0" dirty="0"/>
              <a:t> </a:t>
            </a:r>
            <a:r>
              <a:rPr lang="en-US" b="0" baseline="0" dirty="0" err="1"/>
              <a:t>tiếp</a:t>
            </a:r>
            <a:r>
              <a:rPr lang="en-US" b="0" baseline="0" dirty="0"/>
              <a:t> </a:t>
            </a:r>
            <a:r>
              <a:rPr lang="en-US" b="0" baseline="0" dirty="0" err="1"/>
              <a:t>cận</a:t>
            </a:r>
            <a:r>
              <a:rPr lang="en-US" b="0" baseline="0" dirty="0"/>
              <a:t> </a:t>
            </a:r>
            <a:r>
              <a:rPr lang="en-US" b="0" baseline="0" dirty="0" err="1"/>
              <a:t>đơn</a:t>
            </a:r>
            <a:r>
              <a:rPr lang="en-US" b="0" baseline="0" dirty="0"/>
              <a:t> </a:t>
            </a:r>
            <a:r>
              <a:rPr lang="en-US" b="0" baseline="0" dirty="0" err="1"/>
              <a:t>giản</a:t>
            </a:r>
            <a:r>
              <a:rPr lang="en-US" b="0" baseline="0" dirty="0"/>
              <a:t> </a:t>
            </a:r>
            <a:r>
              <a:rPr lang="en-US" b="0" baseline="0" dirty="0" err="1"/>
              <a:t>và</a:t>
            </a:r>
            <a:r>
              <a:rPr lang="en-US" b="0" baseline="0" dirty="0"/>
              <a:t> tin </a:t>
            </a:r>
            <a:r>
              <a:rPr lang="en-US" b="0" baseline="0" dirty="0" err="1"/>
              <a:t>cậy</a:t>
            </a:r>
            <a:r>
              <a:rPr lang="en-US" b="0" baseline="0" dirty="0"/>
              <a:t> </a:t>
            </a:r>
            <a:r>
              <a:rPr lang="en-US" b="0" baseline="0" dirty="0" err="1"/>
              <a:t>khác</a:t>
            </a:r>
            <a:r>
              <a:rPr lang="en-US" b="0" baseline="0" dirty="0"/>
              <a:t> </a:t>
            </a:r>
            <a:r>
              <a:rPr lang="en-US" b="0" baseline="0" dirty="0" err="1"/>
              <a:t>là</a:t>
            </a:r>
            <a:r>
              <a:rPr lang="en-US" b="0" baseline="0" dirty="0"/>
              <a:t>: </a:t>
            </a:r>
            <a:r>
              <a:rPr lang="en-US" b="0" baseline="0" dirty="0" err="1"/>
              <a:t>xem</a:t>
            </a:r>
            <a:r>
              <a:rPr lang="en-US" b="0" baseline="0" dirty="0"/>
              <a:t> </a:t>
            </a:r>
            <a:r>
              <a:rPr lang="en-US" b="0" baseline="0" dirty="0" err="1"/>
              <a:t>xét</a:t>
            </a:r>
            <a:r>
              <a:rPr lang="en-US" b="0" baseline="0" dirty="0"/>
              <a:t> </a:t>
            </a:r>
            <a:r>
              <a:rPr lang="en-US" b="0" baseline="0" dirty="0" err="1"/>
              <a:t>công</a:t>
            </a:r>
            <a:r>
              <a:rPr lang="en-US" b="0" baseline="0" dirty="0"/>
              <a:t> </a:t>
            </a:r>
            <a:r>
              <a:rPr lang="en-US" b="0" baseline="0" dirty="0" err="1"/>
              <a:t>sức</a:t>
            </a:r>
            <a:r>
              <a:rPr lang="en-US" b="0" baseline="0" dirty="0"/>
              <a:t> </a:t>
            </a:r>
            <a:r>
              <a:rPr lang="en-US" b="0" baseline="0" dirty="0" err="1"/>
              <a:t>trung</a:t>
            </a:r>
            <a:r>
              <a:rPr lang="en-US" b="0" baseline="0" dirty="0"/>
              <a:t> </a:t>
            </a:r>
            <a:r>
              <a:rPr lang="en-US" b="0" baseline="0" dirty="0" err="1"/>
              <a:t>bình</a:t>
            </a:r>
            <a:r>
              <a:rPr lang="en-US" b="0" baseline="0" dirty="0"/>
              <a:t> </a:t>
            </a:r>
            <a:r>
              <a:rPr lang="en-US" b="0" baseline="0" dirty="0" err="1"/>
              <a:t>cho</a:t>
            </a:r>
            <a:r>
              <a:rPr lang="en-US" b="0" baseline="0" dirty="0"/>
              <a:t> </a:t>
            </a:r>
            <a:r>
              <a:rPr lang="en-US" b="0" baseline="0" dirty="0" err="1"/>
              <a:t>mỗi</a:t>
            </a:r>
            <a:r>
              <a:rPr lang="en-US" b="0" baseline="0" dirty="0"/>
              <a:t> test case </a:t>
            </a:r>
            <a:r>
              <a:rPr lang="en-US" b="0" baseline="0" dirty="0" err="1"/>
              <a:t>trong</a:t>
            </a:r>
            <a:r>
              <a:rPr lang="en-US" b="0" baseline="0" dirty="0"/>
              <a:t> </a:t>
            </a:r>
            <a:r>
              <a:rPr lang="en-US" b="0" baseline="0" dirty="0" err="1"/>
              <a:t>các</a:t>
            </a:r>
            <a:r>
              <a:rPr lang="en-US" b="0" baseline="0" dirty="0"/>
              <a:t> project </a:t>
            </a:r>
            <a:r>
              <a:rPr lang="en-US" b="0" baseline="0" dirty="0" err="1"/>
              <a:t>trong</a:t>
            </a:r>
            <a:r>
              <a:rPr lang="en-US" b="0" baseline="0" dirty="0"/>
              <a:t> </a:t>
            </a:r>
            <a:r>
              <a:rPr lang="en-US" b="0" baseline="0" dirty="0" err="1"/>
              <a:t>quá</a:t>
            </a:r>
            <a:r>
              <a:rPr lang="en-US" b="0" baseline="0" dirty="0"/>
              <a:t> </a:t>
            </a:r>
            <a:r>
              <a:rPr lang="en-US" b="0" baseline="0" dirty="0" err="1"/>
              <a:t>khứ</a:t>
            </a:r>
            <a:r>
              <a:rPr lang="en-US" b="0" baseline="0" dirty="0"/>
              <a:t>, </a:t>
            </a:r>
            <a:r>
              <a:rPr lang="en-US" b="1" baseline="0" dirty="0"/>
              <a:t>VÀ SỬ DỤNG CON SỐ ƯỚC LƯỢNG NÀY CHO PROJECT TƯƠNG TỰ</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Cách</a:t>
            </a:r>
            <a:r>
              <a:rPr lang="en-US" b="0" baseline="0" dirty="0"/>
              <a:t> </a:t>
            </a:r>
            <a:r>
              <a:rPr lang="en-US" b="0" baseline="0" dirty="0" err="1"/>
              <a:t>làm</a:t>
            </a:r>
            <a:r>
              <a:rPr lang="en-US" b="0" baseline="0" dirty="0"/>
              <a:t> </a:t>
            </a:r>
            <a:r>
              <a:rPr lang="en-US" b="0" baseline="0" dirty="0" err="1"/>
              <a:t>phức</a:t>
            </a:r>
            <a:r>
              <a:rPr lang="en-US" b="0" baseline="0" dirty="0"/>
              <a:t> </a:t>
            </a:r>
            <a:r>
              <a:rPr lang="en-US" b="0" baseline="0" dirty="0" err="1"/>
              <a:t>tạp</a:t>
            </a:r>
            <a:r>
              <a:rPr lang="en-US" b="0" baseline="0" dirty="0"/>
              <a:t> </a:t>
            </a:r>
            <a:r>
              <a:rPr lang="en-US" b="0" baseline="0" dirty="0" err="1"/>
              <a:t>hơn</a:t>
            </a:r>
            <a:r>
              <a:rPr lang="en-US" b="0" baseline="0" dirty="0"/>
              <a:t> </a:t>
            </a:r>
            <a:r>
              <a:rPr lang="en-US" b="0" baseline="0" dirty="0" err="1"/>
              <a:t>là</a:t>
            </a:r>
            <a:r>
              <a:rPr lang="en-US" b="0" baseline="0" dirty="0"/>
              <a:t>: </a:t>
            </a:r>
            <a:r>
              <a:rPr lang="en-US" b="0" baseline="0" dirty="0" err="1"/>
              <a:t>xây</a:t>
            </a:r>
            <a:r>
              <a:rPr lang="en-US" b="0" baseline="0" dirty="0"/>
              <a:t> </a:t>
            </a:r>
            <a:r>
              <a:rPr lang="en-US" b="0" baseline="0" dirty="0" err="1"/>
              <a:t>dựng</a:t>
            </a:r>
            <a:r>
              <a:rPr lang="en-US" b="0" baseline="0" dirty="0"/>
              <a:t> </a:t>
            </a:r>
            <a:r>
              <a:rPr lang="en-US" b="0" baseline="0" dirty="0" err="1"/>
              <a:t>các</a:t>
            </a:r>
            <a:r>
              <a:rPr lang="en-US" b="0" baseline="0" dirty="0"/>
              <a:t> </a:t>
            </a:r>
            <a:r>
              <a:rPr lang="en-US" b="0" baseline="0" dirty="0" err="1"/>
              <a:t>mô</a:t>
            </a:r>
            <a:r>
              <a:rPr lang="en-US" b="0" baseline="0" dirty="0"/>
              <a:t> </a:t>
            </a:r>
            <a:r>
              <a:rPr lang="en-US" b="0" baseline="0" dirty="0" err="1"/>
              <a:t>hình</a:t>
            </a:r>
            <a:r>
              <a:rPr lang="en-US" b="0" baseline="0" dirty="0"/>
              <a:t> </a:t>
            </a:r>
            <a:r>
              <a:rPr lang="en-US" b="0" baseline="0" dirty="0" err="1"/>
              <a:t>toán</a:t>
            </a:r>
            <a:r>
              <a:rPr lang="en-US" b="0" baseline="0" dirty="0"/>
              <a:t> </a:t>
            </a:r>
            <a:r>
              <a:rPr lang="en-US" b="0" baseline="0" dirty="0" err="1"/>
              <a:t>học</a:t>
            </a:r>
            <a:r>
              <a:rPr lang="en-US" b="0" baseline="0" dirty="0"/>
              <a:t> (</a:t>
            </a:r>
            <a:r>
              <a:rPr lang="en-US" b="0" baseline="0" dirty="0" err="1"/>
              <a:t>trong</a:t>
            </a:r>
            <a:r>
              <a:rPr lang="en-US" b="0" baseline="0" dirty="0"/>
              <a:t> </a:t>
            </a:r>
            <a:r>
              <a:rPr lang="en-US" b="0" baseline="0" dirty="0" err="1"/>
              <a:t>một</a:t>
            </a:r>
            <a:r>
              <a:rPr lang="en-US" b="0" baseline="0" dirty="0"/>
              <a:t> </a:t>
            </a:r>
            <a:r>
              <a:rPr lang="en-US" b="0" baseline="0" dirty="0" err="1"/>
              <a:t>bảng</a:t>
            </a:r>
            <a:r>
              <a:rPr lang="en-US" b="0" baseline="0" dirty="0"/>
              <a:t> </a:t>
            </a:r>
            <a:r>
              <a:rPr lang="en-US" b="0" baseline="0" dirty="0" err="1"/>
              <a:t>tính</a:t>
            </a:r>
            <a:r>
              <a:rPr lang="en-US" b="0" baseline="0" dirty="0"/>
              <a:t>)</a:t>
            </a:r>
            <a:r>
              <a:rPr lang="en-US" b="1" baseline="0" dirty="0"/>
              <a:t> </a:t>
            </a:r>
            <a:r>
              <a:rPr lang="en-US" b="0" i="0" baseline="0" dirty="0"/>
              <a:t>SAO CHO NHÌN THẤY ĐƯỢC CÁC THÔNG TIN QUAN TRỌNG NHƯ: SỐ TEST ĐC CHẠY MỖI NGÀY, SỐ LỖI TÌM THẤY TRONG 1 NGÀY... VÀ TỪ NHỮNG THÔNG SỐ ĐÓ DỰ ĐOÁN THỜI GIAN VÀ CÔNG SỨC CHO NHỮNG CÔNG VIỆC KHÁC TRONG PROJECT</a:t>
            </a:r>
            <a:endParaRPr lang="en-US" b="0" i="0" u="none" baseline="0" dirty="0"/>
          </a:p>
        </p:txBody>
      </p:sp>
    </p:spTree>
    <p:extLst>
      <p:ext uri="{BB962C8B-B14F-4D97-AF65-F5344CB8AC3E}">
        <p14:creationId xmlns:p14="http://schemas.microsoft.com/office/powerpoint/2010/main" val="57008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vi-VN" dirty="0"/>
              <a:t>Lượng giá </a:t>
            </a:r>
            <a:r>
              <a:rPr lang="en-US" dirty="0" err="1"/>
              <a:t>dựa</a:t>
            </a:r>
            <a:r>
              <a:rPr lang="en-US" baseline="0" dirty="0"/>
              <a:t> </a:t>
            </a:r>
            <a:r>
              <a:rPr lang="en-US" baseline="0" dirty="0" err="1"/>
              <a:t>trên</a:t>
            </a:r>
            <a:r>
              <a:rPr lang="en-US" baseline="0" dirty="0"/>
              <a:t> </a:t>
            </a:r>
            <a:r>
              <a:rPr lang="en-US" baseline="0" dirty="0" err="1"/>
              <a:t>chuyên</a:t>
            </a:r>
            <a:r>
              <a:rPr lang="en-US" baseline="0" dirty="0"/>
              <a:t> </a:t>
            </a:r>
            <a:r>
              <a:rPr lang="en-US" baseline="0" dirty="0" err="1"/>
              <a:t>gia</a:t>
            </a:r>
            <a:r>
              <a:rPr lang="en-US" baseline="0" dirty="0"/>
              <a:t> </a:t>
            </a:r>
            <a:r>
              <a:rPr lang="en-US" b="0" i="1" baseline="0" dirty="0"/>
              <a:t>(</a:t>
            </a:r>
            <a:r>
              <a:rPr lang="en-US" sz="1200" b="0" i="1" kern="1200" dirty="0">
                <a:solidFill>
                  <a:schemeClr val="tx1"/>
                </a:solidFill>
                <a:effectLst/>
                <a:latin typeface="+mn-lt"/>
                <a:ea typeface="+mn-ea"/>
                <a:cs typeface="+mn-cs"/>
              </a:rPr>
              <a:t>Bottom Up strategy)</a:t>
            </a:r>
            <a:endParaRPr lang="en-US" b="0" i="1" baseline="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Nghĩa</a:t>
            </a:r>
            <a:r>
              <a:rPr lang="en-US" baseline="0" dirty="0"/>
              <a:t> </a:t>
            </a:r>
            <a:r>
              <a:rPr lang="en-US" baseline="0" dirty="0" err="1"/>
              <a:t>là</a:t>
            </a:r>
            <a:r>
              <a:rPr lang="en-US" baseline="0" dirty="0"/>
              <a:t> </a:t>
            </a:r>
            <a:r>
              <a:rPr lang="en-US" baseline="0" dirty="0" err="1"/>
              <a:t>người</a:t>
            </a:r>
            <a:r>
              <a:rPr lang="en-US" baseline="0" dirty="0"/>
              <a:t> UL </a:t>
            </a:r>
            <a:r>
              <a:rPr lang="en-US" baseline="0" dirty="0" err="1"/>
              <a:t>sẽ</a:t>
            </a:r>
            <a:r>
              <a:rPr lang="en-US" baseline="0" dirty="0"/>
              <a:t> </a:t>
            </a:r>
            <a:r>
              <a:rPr lang="en-US" baseline="0" dirty="0" err="1"/>
              <a:t>hỏi</a:t>
            </a:r>
            <a:r>
              <a:rPr lang="en-US" baseline="0" dirty="0"/>
              <a:t> </a:t>
            </a:r>
            <a:r>
              <a:rPr lang="en-US" baseline="0" dirty="0" err="1"/>
              <a:t>tập</a:t>
            </a:r>
            <a:r>
              <a:rPr lang="en-US" baseline="0" dirty="0"/>
              <a:t> </a:t>
            </a:r>
            <a:r>
              <a:rPr lang="en-US" baseline="0" dirty="0" err="1"/>
              <a:t>thể</a:t>
            </a:r>
            <a:r>
              <a:rPr lang="en-US" baseline="0" dirty="0"/>
              <a:t> </a:t>
            </a:r>
            <a:r>
              <a:rPr lang="en-US" b="1" baseline="0" dirty="0" err="1"/>
              <a:t>để</a:t>
            </a:r>
            <a:r>
              <a:rPr lang="en-US" b="1" baseline="0" dirty="0"/>
              <a:t> </a:t>
            </a:r>
            <a:r>
              <a:rPr lang="en-US" b="1" baseline="0" dirty="0" err="1"/>
              <a:t>biết</a:t>
            </a:r>
            <a:r>
              <a:rPr lang="en-US" b="1" baseline="0" dirty="0"/>
              <a:t> </a:t>
            </a:r>
            <a:r>
              <a:rPr lang="en-US" b="1" baseline="0" dirty="0" err="1"/>
              <a:t>thời</a:t>
            </a:r>
            <a:r>
              <a:rPr lang="en-US" b="1" baseline="0" dirty="0"/>
              <a:t> </a:t>
            </a:r>
            <a:r>
              <a:rPr lang="en-US" b="1" baseline="0" dirty="0" err="1"/>
              <a:t>gian</a:t>
            </a:r>
            <a:r>
              <a:rPr lang="en-US" b="1" baseline="0" dirty="0"/>
              <a:t>, </a:t>
            </a:r>
            <a:r>
              <a:rPr lang="en-US" b="1" baseline="0" dirty="0" err="1"/>
              <a:t>công</a:t>
            </a:r>
            <a:r>
              <a:rPr lang="en-US" b="1" baseline="0" dirty="0"/>
              <a:t> </a:t>
            </a:r>
            <a:r>
              <a:rPr lang="en-US" b="1" baseline="0" dirty="0" err="1"/>
              <a:t>sức</a:t>
            </a:r>
            <a:r>
              <a:rPr lang="en-US" b="1" baseline="0" dirty="0"/>
              <a:t>, </a:t>
            </a:r>
            <a:r>
              <a:rPr lang="en-US" b="1" baseline="0" dirty="0" err="1"/>
              <a:t>tài</a:t>
            </a:r>
            <a:r>
              <a:rPr lang="en-US" b="1" baseline="0" dirty="0"/>
              <a:t> </a:t>
            </a:r>
            <a:r>
              <a:rPr lang="en-US" b="1" baseline="0" dirty="0" err="1"/>
              <a:t>nguyên</a:t>
            </a:r>
            <a:r>
              <a:rPr lang="en-US" b="1" baseline="0" dirty="0"/>
              <a:t> </a:t>
            </a:r>
            <a:r>
              <a:rPr lang="en-US" b="1" baseline="0" dirty="0" err="1"/>
              <a:t>cần</a:t>
            </a:r>
            <a:r>
              <a:rPr lang="en-US" b="1" baseline="0" dirty="0"/>
              <a:t> </a:t>
            </a:r>
            <a:r>
              <a:rPr lang="en-US" b="1" baseline="0" dirty="0" err="1"/>
              <a:t>có</a:t>
            </a:r>
            <a:r>
              <a:rPr lang="en-US" b="1" baseline="0" dirty="0"/>
              <a:t> </a:t>
            </a:r>
            <a:r>
              <a:rPr lang="en-US" b="1" baseline="0" dirty="0" err="1"/>
              <a:t>cho</a:t>
            </a:r>
            <a:r>
              <a:rPr lang="en-US" b="1" baseline="0" dirty="0"/>
              <a:t> </a:t>
            </a:r>
            <a:r>
              <a:rPr lang="en-US" b="1" baseline="0" dirty="0" err="1"/>
              <a:t>mỗi</a:t>
            </a:r>
            <a:r>
              <a:rPr lang="en-US" b="1" baseline="0" dirty="0"/>
              <a:t> task, ....</a:t>
            </a:r>
            <a:endParaRPr lang="en-US" dirty="0"/>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Chuyên</a:t>
            </a:r>
            <a:r>
              <a:rPr lang="en-US" b="0" baseline="0" dirty="0"/>
              <a:t> </a:t>
            </a:r>
            <a:r>
              <a:rPr lang="en-US" b="0" baseline="0" dirty="0" err="1"/>
              <a:t>gia</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là</a:t>
            </a:r>
            <a:r>
              <a:rPr lang="en-US" b="0" baseline="0" dirty="0"/>
              <a:t> </a:t>
            </a:r>
            <a:r>
              <a:rPr lang="en-US" b="0" baseline="0" dirty="0" err="1"/>
              <a:t>các</a:t>
            </a:r>
            <a:r>
              <a:rPr lang="en-US" b="0" baseline="0" dirty="0"/>
              <a:t> </a:t>
            </a:r>
            <a:r>
              <a:rPr lang="en-US" b="0" baseline="0" dirty="0" err="1"/>
              <a:t>nhà</a:t>
            </a:r>
            <a:r>
              <a:rPr lang="en-US" b="0" baseline="0" dirty="0"/>
              <a:t> </a:t>
            </a:r>
            <a:r>
              <a:rPr lang="en-US" b="0" baseline="0" dirty="0" err="1"/>
              <a:t>kinh</a:t>
            </a:r>
            <a:r>
              <a:rPr lang="en-US" b="0" baseline="0" dirty="0"/>
              <a:t> </a:t>
            </a:r>
            <a:r>
              <a:rPr lang="en-US" b="0" baseline="0" dirty="0" err="1"/>
              <a:t>doanh</a:t>
            </a:r>
            <a:r>
              <a:rPr lang="en-US" b="0" baseline="0" dirty="0"/>
              <a:t>, </a:t>
            </a:r>
            <a:r>
              <a:rPr lang="en-US" b="0" baseline="0" dirty="0" err="1"/>
              <a:t>nhà</a:t>
            </a:r>
            <a:r>
              <a:rPr lang="en-US" b="0" baseline="0" dirty="0"/>
              <a:t> </a:t>
            </a:r>
            <a:r>
              <a:rPr lang="en-US" b="0" baseline="0" dirty="0" err="1"/>
              <a:t>tư</a:t>
            </a:r>
            <a:r>
              <a:rPr lang="en-US" b="0" baseline="0" dirty="0"/>
              <a:t> </a:t>
            </a:r>
            <a:r>
              <a:rPr lang="en-US" b="0" baseline="0" dirty="0" err="1"/>
              <a:t>vấn</a:t>
            </a:r>
            <a:r>
              <a:rPr lang="en-US" b="0" baseline="0" dirty="0"/>
              <a:t> </a:t>
            </a:r>
            <a:r>
              <a:rPr lang="en-US" b="0" baseline="0" dirty="0" err="1"/>
              <a:t>kiểm</a:t>
            </a:r>
            <a:r>
              <a:rPr lang="en-US" b="0" baseline="0" dirty="0"/>
              <a:t> </a:t>
            </a:r>
            <a:r>
              <a:rPr lang="en-US" b="0" baseline="0" dirty="0" err="1"/>
              <a:t>thử</a:t>
            </a:r>
            <a:r>
              <a:rPr lang="en-US" b="0" baseline="0" dirty="0"/>
              <a:t>, developer, </a:t>
            </a:r>
            <a:r>
              <a:rPr lang="en-US" b="0" baseline="0" dirty="0" err="1"/>
              <a:t>nv</a:t>
            </a:r>
            <a:r>
              <a:rPr lang="en-US" b="0" baseline="0" dirty="0"/>
              <a:t> </a:t>
            </a:r>
            <a:r>
              <a:rPr lang="en-US" b="0" baseline="0" dirty="0" err="1"/>
              <a:t>kỹ</a:t>
            </a:r>
            <a:r>
              <a:rPr lang="en-US" b="0" baseline="0" dirty="0"/>
              <a:t> </a:t>
            </a:r>
            <a:r>
              <a:rPr lang="en-US" b="0" baseline="0" dirty="0" err="1"/>
              <a:t>thuật</a:t>
            </a:r>
            <a:r>
              <a:rPr lang="en-US" b="0" baseline="0" dirty="0"/>
              <a:t>, </a:t>
            </a:r>
            <a:r>
              <a:rPr lang="en-US" b="0" baseline="0" dirty="0" err="1"/>
              <a:t>nhà</a:t>
            </a:r>
            <a:r>
              <a:rPr lang="en-US" b="0" baseline="0" dirty="0"/>
              <a:t> </a:t>
            </a:r>
            <a:r>
              <a:rPr lang="en-US" b="0" baseline="0" dirty="0" err="1"/>
              <a:t>phân</a:t>
            </a:r>
            <a:r>
              <a:rPr lang="en-US" b="0" baseline="0" dirty="0"/>
              <a:t> </a:t>
            </a:r>
            <a:r>
              <a:rPr lang="en-US" b="0" baseline="0" dirty="0" err="1"/>
              <a:t>tích</a:t>
            </a:r>
            <a:r>
              <a:rPr lang="en-US" b="0" baseline="0" dirty="0"/>
              <a:t>, </a:t>
            </a:r>
            <a:r>
              <a:rPr lang="en-US" b="0" baseline="0" dirty="0" err="1"/>
              <a:t>thiết</a:t>
            </a:r>
            <a:r>
              <a:rPr lang="en-US" b="0" baseline="0" dirty="0"/>
              <a:t> </a:t>
            </a:r>
            <a:r>
              <a:rPr lang="en-US" b="0" baseline="0" dirty="0" err="1"/>
              <a:t>kế</a:t>
            </a:r>
            <a:r>
              <a:rPr lang="en-US" b="0" baseline="0" dirty="0"/>
              <a:t> </a:t>
            </a:r>
            <a:r>
              <a:rPr lang="en-US" b="0" baseline="0" dirty="0" err="1"/>
              <a:t>hoặc</a:t>
            </a:r>
            <a:r>
              <a:rPr lang="en-US" b="0" baseline="0" dirty="0"/>
              <a:t> </a:t>
            </a:r>
            <a:r>
              <a:rPr lang="en-US" b="0" baseline="0" dirty="0" err="1"/>
              <a:t>bất</a:t>
            </a:r>
            <a:r>
              <a:rPr lang="en-US" b="0" baseline="0" dirty="0"/>
              <a:t> </a:t>
            </a:r>
            <a:r>
              <a:rPr lang="en-US" b="0" baseline="0" dirty="0" err="1"/>
              <a:t>kỳ</a:t>
            </a:r>
            <a:r>
              <a:rPr lang="en-US" b="0" baseline="0" dirty="0"/>
              <a:t> </a:t>
            </a:r>
            <a:r>
              <a:rPr lang="en-US" b="0" baseline="0" dirty="0" err="1"/>
              <a:t>người</a:t>
            </a:r>
            <a:r>
              <a:rPr lang="en-US" b="0" baseline="0" dirty="0"/>
              <a:t> </a:t>
            </a:r>
            <a:r>
              <a:rPr lang="en-US" b="0" baseline="0" dirty="0" err="1"/>
              <a:t>nào</a:t>
            </a:r>
            <a:r>
              <a:rPr lang="en-US" b="0" baseline="0" dirty="0"/>
              <a:t> </a:t>
            </a:r>
            <a:r>
              <a:rPr lang="en-US" b="0" baseline="0" dirty="0" err="1"/>
              <a:t>có</a:t>
            </a:r>
            <a:r>
              <a:rPr lang="en-US" b="0" baseline="0" dirty="0"/>
              <a:t> </a:t>
            </a:r>
            <a:r>
              <a:rPr lang="en-US" b="0" baseline="0" dirty="0" err="1"/>
              <a:t>kiến</a:t>
            </a:r>
            <a:r>
              <a:rPr lang="en-US" b="0" baseline="0" dirty="0"/>
              <a:t> </a:t>
            </a:r>
            <a:r>
              <a:rPr lang="en-US" b="0" baseline="0" dirty="0" err="1"/>
              <a:t>thức</a:t>
            </a:r>
            <a:r>
              <a:rPr lang="en-US" b="0" baseline="0" dirty="0"/>
              <a:t> </a:t>
            </a:r>
            <a:r>
              <a:rPr lang="en-US" b="0" baseline="0" dirty="0" err="1"/>
              <a:t>về</a:t>
            </a:r>
            <a:r>
              <a:rPr lang="en-US" b="0" baseline="0" dirty="0"/>
              <a:t> </a:t>
            </a:r>
            <a:r>
              <a:rPr lang="en-US" b="0" baseline="0" dirty="0" err="1"/>
              <a:t>ứng</a:t>
            </a:r>
            <a:r>
              <a:rPr lang="en-US" b="0" baseline="0" dirty="0"/>
              <a:t> </a:t>
            </a:r>
            <a:r>
              <a:rPr lang="en-US" b="0" baseline="0" dirty="0" err="1"/>
              <a:t>dụng</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1"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1"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1"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1"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baseline="0" dirty="0"/>
              <a:t>KT </a:t>
            </a:r>
            <a:r>
              <a:rPr lang="en-US" b="0" i="1" baseline="0" dirty="0" err="1"/>
              <a:t>này</a:t>
            </a:r>
            <a:r>
              <a:rPr lang="en-US" b="0" i="1" baseline="0" dirty="0"/>
              <a:t> </a:t>
            </a:r>
            <a:r>
              <a:rPr lang="en-US" b="0" i="1" baseline="0" dirty="0" err="1"/>
              <a:t>còn</a:t>
            </a:r>
            <a:r>
              <a:rPr lang="en-US" b="0" i="1" baseline="0" dirty="0"/>
              <a:t> </a:t>
            </a:r>
            <a:r>
              <a:rPr lang="en-US" b="0" i="1" baseline="0" dirty="0" err="1"/>
              <a:t>đc</a:t>
            </a:r>
            <a:r>
              <a:rPr lang="en-US" b="0" i="1" baseline="0" dirty="0"/>
              <a:t> </a:t>
            </a:r>
            <a:r>
              <a:rPr lang="en-US" b="0" i="1" baseline="0" dirty="0" err="1"/>
              <a:t>gọi</a:t>
            </a:r>
            <a:r>
              <a:rPr lang="en-US" b="0" i="1" baseline="0" dirty="0"/>
              <a:t> </a:t>
            </a:r>
            <a:r>
              <a:rPr lang="en-US" b="0" i="1" baseline="0" dirty="0" err="1"/>
              <a:t>là</a:t>
            </a:r>
            <a:r>
              <a:rPr lang="en-US" b="0" i="1" baseline="0" dirty="0"/>
              <a:t> ‘</a:t>
            </a:r>
            <a:r>
              <a:rPr lang="en-US" sz="1200" b="0" i="1" kern="1200" dirty="0">
                <a:solidFill>
                  <a:schemeClr val="tx1"/>
                </a:solidFill>
                <a:effectLst/>
                <a:latin typeface="+mn-lt"/>
                <a:ea typeface="+mn-ea"/>
                <a:cs typeface="+mn-cs"/>
              </a:rPr>
              <a:t>Bottom Up’ </a:t>
            </a:r>
            <a:r>
              <a:rPr lang="en-US" sz="1200" b="0" i="1" kern="1200" dirty="0" err="1">
                <a:solidFill>
                  <a:schemeClr val="tx1"/>
                </a:solidFill>
                <a:effectLst/>
                <a:latin typeface="+mn-lt"/>
                <a:ea typeface="+mn-ea"/>
                <a:cs typeface="+mn-cs"/>
              </a:rPr>
              <a:t>vì</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nó</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dựa</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trên</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nhiệm</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vụ</a:t>
            </a:r>
            <a:r>
              <a:rPr lang="en-US" sz="1200" b="0" i="1" kern="1200" baseline="0" dirty="0">
                <a:solidFill>
                  <a:schemeClr val="tx1"/>
                </a:solidFill>
                <a:effectLst/>
                <a:latin typeface="+mn-lt"/>
                <a:ea typeface="+mn-ea"/>
                <a:cs typeface="+mn-cs"/>
              </a:rPr>
              <a:t> (task) </a:t>
            </a:r>
            <a:r>
              <a:rPr lang="en-US" sz="1200" b="0" i="1" kern="1200" baseline="0" dirty="0" err="1">
                <a:solidFill>
                  <a:schemeClr val="tx1"/>
                </a:solidFill>
                <a:effectLst/>
                <a:latin typeface="+mn-lt"/>
                <a:ea typeface="+mn-ea"/>
                <a:cs typeface="+mn-cs"/>
              </a:rPr>
              <a:t>là</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mức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thấp</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nhất</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trong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hệ</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thống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phân</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cấp</a:t>
            </a:r>
            <a:r>
              <a:rPr lang="en-US" sz="1200" b="0" i="1" kern="1200" baseline="0" dirty="0">
                <a:solidFill>
                  <a:schemeClr val="tx1"/>
                </a:solidFill>
                <a:effectLst/>
                <a:latin typeface="+mn-lt"/>
                <a:ea typeface="+mn-ea"/>
                <a:cs typeface="+mn-cs"/>
              </a:rPr>
              <a:t> chi </a:t>
            </a:r>
            <a:r>
              <a:rPr lang="en-US" sz="1200" b="0" i="1" kern="1200" baseline="0" dirty="0" err="1">
                <a:solidFill>
                  <a:schemeClr val="tx1"/>
                </a:solidFill>
                <a:effectLst/>
                <a:latin typeface="+mn-lt"/>
                <a:ea typeface="+mn-ea"/>
                <a:cs typeface="+mn-cs"/>
              </a:rPr>
              <a:t>tiết</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công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việc</a:t>
            </a:r>
            <a:r>
              <a:rPr lang="en-US" sz="1200" b="0" i="1" kern="1200" baseline="0" dirty="0">
                <a:solidFill>
                  <a:schemeClr val="tx1"/>
                </a:solidFill>
                <a:effectLst/>
                <a:latin typeface="+mn-lt"/>
                <a:ea typeface="+mn-ea"/>
                <a:cs typeface="+mn-cs"/>
              </a:rPr>
              <a:t> (work breakdown hierarchy). </a:t>
            </a:r>
            <a:r>
              <a:rPr lang="en-US" sz="1200" b="0" i="1" kern="1200" baseline="0" dirty="0" err="1">
                <a:solidFill>
                  <a:schemeClr val="tx1"/>
                </a:solidFill>
                <a:effectLst/>
                <a:latin typeface="+mn-lt"/>
                <a:ea typeface="+mn-ea"/>
                <a:cs typeface="+mn-cs"/>
              </a:rPr>
              <a:t>Nhắc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lại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có</a:t>
            </a:r>
            <a:r>
              <a:rPr lang="en-US" sz="1200" b="0" i="1" kern="1200" baseline="0" dirty="0">
                <a:solidFill>
                  <a:schemeClr val="tx1"/>
                </a:solidFill>
                <a:effectLst/>
                <a:latin typeface="+mn-lt"/>
                <a:ea typeface="+mn-ea"/>
                <a:cs typeface="+mn-cs"/>
              </a:rPr>
              <a:t> 5 </a:t>
            </a:r>
            <a:r>
              <a:rPr lang="en-US" sz="1200" b="0" i="1" kern="1200" baseline="0" dirty="0" err="1">
                <a:solidFill>
                  <a:schemeClr val="tx1"/>
                </a:solidFill>
                <a:effectLst/>
                <a:latin typeface="+mn-lt"/>
                <a:ea typeface="+mn-ea"/>
                <a:cs typeface="+mn-cs"/>
              </a:rPr>
              <a:t>giai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đoạn</a:t>
            </a:r>
            <a:r>
              <a:rPr lang="en-US" sz="1200" b="0" i="1" kern="1200" baseline="0" dirty="0">
                <a:solidFill>
                  <a:schemeClr val="tx1"/>
                </a:solidFill>
                <a:effectLst/>
                <a:latin typeface="+mn-lt"/>
                <a:ea typeface="+mn-ea"/>
                <a:cs typeface="+mn-cs"/>
              </a:rPr>
              <a:t> (phases) </a:t>
            </a:r>
            <a:r>
              <a:rPr lang="en-US" sz="1200" b="0" i="1" kern="1200" baseline="0" dirty="0" err="1">
                <a:solidFill>
                  <a:schemeClr val="tx1"/>
                </a:solidFill>
                <a:effectLst/>
                <a:latin typeface="+mn-lt"/>
                <a:ea typeface="+mn-ea"/>
                <a:cs typeface="+mn-cs"/>
              </a:rPr>
              <a:t>trong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tiến</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trình</a:t>
            </a:r>
            <a:r>
              <a:rPr lang="en-US" sz="1200" b="0" i="1" kern="1200" baseline="0" dirty="0">
                <a:solidFill>
                  <a:schemeClr val="tx1"/>
                </a:solidFill>
                <a:effectLst/>
                <a:latin typeface="+mn-lt"/>
                <a:ea typeface="+mn-ea"/>
                <a:cs typeface="+mn-cs"/>
              </a:rPr>
              <a:t> test </a:t>
            </a:r>
            <a:r>
              <a:rPr lang="en-US" sz="1200" b="0" i="1" kern="1200" baseline="0" dirty="0" err="1">
                <a:solidFill>
                  <a:schemeClr val="tx1"/>
                </a:solidFill>
                <a:effectLst/>
                <a:latin typeface="+mn-lt"/>
                <a:ea typeface="+mn-ea"/>
                <a:cs typeface="+mn-cs"/>
              </a:rPr>
              <a:t>cơ</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bản</a:t>
            </a:r>
            <a:r>
              <a:rPr lang="en-US" sz="1200" b="0" i="1" kern="1200" baseline="0" dirty="0">
                <a:solidFill>
                  <a:schemeClr val="tx1"/>
                </a:solidFill>
                <a:effectLst/>
                <a:latin typeface="+mn-lt"/>
                <a:ea typeface="+mn-ea"/>
                <a:cs typeface="+mn-cs"/>
              </a:rPr>
              <a:t> (planning and control; analysis and design; implementation and execution; evaluating exit criteria and reporting; and test closure), </a:t>
            </a:r>
            <a:r>
              <a:rPr lang="en-US" sz="1200" b="0" i="1" kern="1200" baseline="0" dirty="0" err="1">
                <a:solidFill>
                  <a:schemeClr val="tx1"/>
                </a:solidFill>
                <a:effectLst/>
                <a:latin typeface="+mn-lt"/>
                <a:ea typeface="+mn-ea"/>
                <a:cs typeface="+mn-cs"/>
              </a:rPr>
              <a:t>mỗi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giai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đoạn</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cta</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phải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xác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định</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các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hoạt</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động</a:t>
            </a:r>
            <a:r>
              <a:rPr lang="en-US" sz="1200" b="0" i="1" kern="1200" baseline="0" dirty="0">
                <a:solidFill>
                  <a:schemeClr val="tx1"/>
                </a:solidFill>
                <a:effectLst/>
                <a:latin typeface="+mn-lt"/>
                <a:ea typeface="+mn-ea"/>
                <a:cs typeface="+mn-cs"/>
              </a:rPr>
              <a:t> (activities) </a:t>
            </a:r>
            <a:r>
              <a:rPr lang="en-US" sz="1200" b="0" i="1" kern="1200" baseline="0" dirty="0" err="1">
                <a:solidFill>
                  <a:schemeClr val="tx1"/>
                </a:solidFill>
                <a:effectLst/>
                <a:latin typeface="+mn-lt"/>
                <a:ea typeface="+mn-ea"/>
                <a:cs typeface="+mn-cs"/>
              </a:rPr>
              <a:t>và</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trong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mỗi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hoạt</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động</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cta</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phải</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xác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định</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các</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nhiệm</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vụ</a:t>
            </a:r>
            <a:r>
              <a:rPr lang="en-US" sz="1200" b="0" i="1" kern="1200" baseline="0" dirty="0">
                <a:solidFill>
                  <a:schemeClr val="tx1"/>
                </a:solidFill>
                <a:effectLst/>
                <a:latin typeface="+mn-lt"/>
                <a:ea typeface="+mn-ea"/>
                <a:cs typeface="+mn-cs"/>
              </a:rPr>
              <a:t> (task) </a:t>
            </a:r>
            <a:r>
              <a:rPr lang="en-US" sz="1200" b="0" i="1" kern="1200" baseline="0" dirty="0" err="1">
                <a:solidFill>
                  <a:schemeClr val="tx1"/>
                </a:solidFill>
                <a:effectLst/>
                <a:latin typeface="+mn-lt"/>
                <a:ea typeface="+mn-ea"/>
                <a:cs typeface="+mn-cs"/>
              </a:rPr>
              <a:t>và</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có</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thể</a:t>
            </a:r>
            <a:r>
              <a:rPr lang="en-US" sz="1200" b="0" i="1" kern="1200" baseline="0" dirty="0">
                <a:solidFill>
                  <a:schemeClr val="tx1"/>
                </a:solidFill>
                <a:effectLst/>
                <a:latin typeface="+mn-lt"/>
                <a:ea typeface="+mn-ea"/>
                <a:cs typeface="+mn-cs"/>
              </a:rPr>
              <a:t> subtask.</a:t>
            </a:r>
            <a:endParaRPr lang="en-US" b="0" i="1" baseline="0" dirty="0"/>
          </a:p>
          <a:p>
            <a:endParaRPr lang="en-US" dirty="0"/>
          </a:p>
        </p:txBody>
      </p:sp>
    </p:spTree>
    <p:extLst>
      <p:ext uri="{BB962C8B-B14F-4D97-AF65-F5344CB8AC3E}">
        <p14:creationId xmlns:p14="http://schemas.microsoft.com/office/powerpoint/2010/main" val="261555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Trang</a:t>
            </a:r>
            <a:r>
              <a:rPr lang="en-US" baseline="0"/>
              <a:t> 143</a:t>
            </a:r>
          </a:p>
          <a:p>
            <a:r>
              <a:rPr lang="en-US"/>
              <a:t>In this section, we'll review </a:t>
            </a:r>
            <a:r>
              <a:rPr lang="en-US" b="1"/>
              <a:t>techniques</a:t>
            </a:r>
            <a:r>
              <a:rPr lang="en-US"/>
              <a:t> and </a:t>
            </a:r>
            <a:r>
              <a:rPr lang="en-US" b="1"/>
              <a:t>metrics</a:t>
            </a:r>
            <a:r>
              <a:rPr lang="en-US"/>
              <a:t> that are commonly </a:t>
            </a:r>
            <a:r>
              <a:rPr lang="en-US" b="1"/>
              <a:t>used</a:t>
            </a:r>
            <a:r>
              <a:rPr lang="en-US"/>
              <a:t> </a:t>
            </a:r>
            <a:r>
              <a:rPr lang="en-US" b="1"/>
              <a:t>for monitoring test preparation and execution</a:t>
            </a:r>
            <a:r>
              <a:rPr lang="en-US"/>
              <a:t>. </a:t>
            </a:r>
          </a:p>
          <a:p>
            <a:r>
              <a:rPr lang="en-US"/>
              <a:t>We'll focus especially on the use and interpretation of such test metrics for reporting, controling and analyzing the test effort, including those based on defects and those based on test data. </a:t>
            </a:r>
          </a:p>
          <a:p>
            <a:r>
              <a:rPr lang="en-US"/>
              <a:t>We'll also look at options for reporting test status using such metrics and other information.</a:t>
            </a:r>
          </a:p>
        </p:txBody>
      </p:sp>
    </p:spTree>
    <p:extLst>
      <p:ext uri="{BB962C8B-B14F-4D97-AF65-F5344CB8AC3E}">
        <p14:creationId xmlns:p14="http://schemas.microsoft.com/office/powerpoint/2010/main" val="1729114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“Test progress monitoring”</a:t>
            </a:r>
            <a:r>
              <a:rPr lang="en-US" baseline="0" dirty="0"/>
              <a:t> </a:t>
            </a:r>
            <a:r>
              <a:rPr lang="en-US" baseline="0" dirty="0" err="1"/>
              <a:t>cần</a:t>
            </a:r>
            <a:r>
              <a:rPr lang="en-US" baseline="0" dirty="0"/>
              <a:t> </a:t>
            </a:r>
            <a:r>
              <a:rPr lang="en-US" baseline="0" dirty="0" err="1"/>
              <a:t>thu</a:t>
            </a:r>
            <a:r>
              <a:rPr lang="en-US" baseline="0" dirty="0"/>
              <a:t> </a:t>
            </a:r>
            <a:r>
              <a:rPr lang="en-US" baseline="0" dirty="0" err="1"/>
              <a:t>thập</a:t>
            </a:r>
            <a:r>
              <a:rPr lang="en-US" baseline="0" dirty="0"/>
              <a:t> </a:t>
            </a:r>
            <a:r>
              <a:rPr lang="en-US" baseline="0" dirty="0" err="1"/>
              <a:t>những</a:t>
            </a:r>
            <a:r>
              <a:rPr lang="en-US" baseline="0" dirty="0"/>
              <a:t> </a:t>
            </a:r>
            <a:r>
              <a:rPr lang="en-US" baseline="0" dirty="0" err="1"/>
              <a:t>thông</a:t>
            </a:r>
            <a:r>
              <a:rPr lang="en-US" baseline="0" dirty="0"/>
              <a:t> tin, metric </a:t>
            </a:r>
            <a:r>
              <a:rPr lang="en-US" baseline="0" dirty="0" err="1"/>
              <a:t>gì</a:t>
            </a:r>
            <a:r>
              <a:rPr lang="en-US"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“Reporting test status”:</a:t>
            </a:r>
            <a:r>
              <a:rPr lang="en-US" baseline="0" dirty="0"/>
              <a:t> </a:t>
            </a:r>
            <a:r>
              <a:rPr lang="en-US" baseline="0" dirty="0" err="1"/>
              <a:t>để</a:t>
            </a:r>
            <a:r>
              <a:rPr lang="en-US" baseline="0" dirty="0"/>
              <a:t> summary </a:t>
            </a:r>
            <a:r>
              <a:rPr lang="en-US" baseline="0" dirty="0" err="1"/>
              <a:t>những</a:t>
            </a:r>
            <a:r>
              <a:rPr lang="en-US" baseline="0" dirty="0"/>
              <a:t> </a:t>
            </a:r>
            <a:r>
              <a:rPr lang="en-US" baseline="0" dirty="0" err="1"/>
              <a:t>thông</a:t>
            </a:r>
            <a:r>
              <a:rPr lang="en-US" baseline="0" dirty="0"/>
              <a:t> tin </a:t>
            </a:r>
            <a:r>
              <a:rPr lang="en-US" baseline="0" dirty="0" err="1"/>
              <a:t>đã</a:t>
            </a:r>
            <a:r>
              <a:rPr lang="en-US" baseline="0" dirty="0"/>
              <a:t> </a:t>
            </a:r>
            <a:r>
              <a:rPr lang="en-US" baseline="0" dirty="0" err="1"/>
              <a:t>thu</a:t>
            </a:r>
            <a:r>
              <a:rPr lang="en-US" baseline="0" dirty="0"/>
              <a:t> </a:t>
            </a:r>
            <a:r>
              <a:rPr lang="en-US" baseline="0" dirty="0" err="1"/>
              <a:t>thập</a:t>
            </a:r>
            <a:r>
              <a:rPr lang="en-US" baseline="0" dirty="0"/>
              <a:t> </a:t>
            </a:r>
            <a:r>
              <a:rPr lang="vi-VN" baseline="0" dirty="0"/>
              <a:t>đượ</a:t>
            </a:r>
            <a:r>
              <a:rPr lang="en-US" baseline="0" dirty="0"/>
              <a:t>c, </a:t>
            </a:r>
            <a:r>
              <a:rPr lang="vi-VN" sz="1200" b="0" i="0" kern="1200" dirty="0">
                <a:solidFill>
                  <a:schemeClr val="tx1"/>
                </a:solidFill>
                <a:effectLst/>
                <a:latin typeface="+mn-lt"/>
                <a:ea typeface="+mn-ea"/>
                <a:cs typeface="+mn-cs"/>
              </a:rPr>
              <a:t>hỗ trợ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việc</a:t>
            </a:r>
            <a:r>
              <a:rPr lang="en-US" sz="1200" b="0" i="1"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quyết định </a:t>
            </a:r>
            <a:r>
              <a:rPr lang="en-US" sz="1200" b="1" i="0" kern="1200" dirty="0" err="1">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hiện</a:t>
            </a:r>
            <a:r>
              <a:rPr lang="en-US" sz="1200" b="1" i="0" kern="1200" baseline="0" dirty="0">
                <a:solidFill>
                  <a:schemeClr val="tx1"/>
                </a:solidFill>
                <a:effectLst/>
                <a:latin typeface="+mn-lt"/>
                <a:ea typeface="+mn-ea"/>
                <a:cs typeface="+mn-cs"/>
              </a:rPr>
              <a:t> cv </a:t>
            </a:r>
            <a:r>
              <a:rPr lang="en-US" sz="1200" b="1" i="0" kern="1200" baseline="0" dirty="0" err="1">
                <a:solidFill>
                  <a:schemeClr val="tx1"/>
                </a:solidFill>
                <a:effectLst/>
                <a:latin typeface="+mn-lt"/>
                <a:ea typeface="+mn-ea"/>
                <a:cs typeface="+mn-cs"/>
              </a:rPr>
              <a:t>gì</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kế</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tiếp</a:t>
            </a:r>
            <a:r>
              <a:rPr lang="en-US" sz="1200" b="1" i="0" kern="1200" baseline="0" dirty="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effectLst/>
                <a:latin typeface="+mn-lt"/>
                <a:ea typeface="+mn-ea"/>
                <a:cs typeface="+mn-cs"/>
                <a:sym typeface="Wingdings" panose="05000000000000000000" pitchFamily="2" charset="2"/>
              </a:rPr>
              <a:t> 2 </a:t>
            </a:r>
            <a:r>
              <a:rPr lang="en-US" sz="1200" b="1" i="0" kern="1200" baseline="0" dirty="0" err="1">
                <a:solidFill>
                  <a:schemeClr val="tx1"/>
                </a:solidFill>
                <a:effectLst/>
                <a:latin typeface="+mn-lt"/>
                <a:ea typeface="+mn-ea"/>
                <a:cs typeface="+mn-cs"/>
                <a:sym typeface="Wingdings" panose="05000000000000000000" pitchFamily="2" charset="2"/>
              </a:rPr>
              <a:t>hoạt</a:t>
            </a:r>
            <a:r>
              <a:rPr lang="en-US" sz="1200" b="1" i="0" kern="1200" baseline="0" dirty="0">
                <a:solidFill>
                  <a:schemeClr val="tx1"/>
                </a:solidFill>
                <a:effectLst/>
                <a:latin typeface="+mn-lt"/>
                <a:ea typeface="+mn-ea"/>
                <a:cs typeface="+mn-cs"/>
                <a:sym typeface="Wingdings" panose="05000000000000000000" pitchFamily="2" charset="2"/>
              </a:rPr>
              <a:t> </a:t>
            </a:r>
            <a:r>
              <a:rPr lang="en-US" sz="1200" b="1" i="0" kern="1200" baseline="0" dirty="0" err="1">
                <a:solidFill>
                  <a:schemeClr val="tx1"/>
                </a:solidFill>
                <a:effectLst/>
                <a:latin typeface="+mn-lt"/>
                <a:ea typeface="+mn-ea"/>
                <a:cs typeface="+mn-cs"/>
                <a:sym typeface="Wingdings" panose="05000000000000000000" pitchFamily="2" charset="2"/>
              </a:rPr>
              <a:t>động</a:t>
            </a:r>
            <a:r>
              <a:rPr lang="en-US" sz="1200" b="1" i="0" kern="1200" baseline="0" dirty="0">
                <a:solidFill>
                  <a:schemeClr val="tx1"/>
                </a:solidFill>
                <a:effectLst/>
                <a:latin typeface="+mn-lt"/>
                <a:ea typeface="+mn-ea"/>
                <a:cs typeface="+mn-cs"/>
                <a:sym typeface="Wingdings" panose="05000000000000000000" pitchFamily="2" charset="2"/>
              </a:rPr>
              <a:t> </a:t>
            </a:r>
            <a:r>
              <a:rPr lang="en-US" sz="1200" b="1" i="0" kern="1200" baseline="0" dirty="0" err="1">
                <a:solidFill>
                  <a:schemeClr val="tx1"/>
                </a:solidFill>
                <a:effectLst/>
                <a:latin typeface="+mn-lt"/>
                <a:ea typeface="+mn-ea"/>
                <a:cs typeface="+mn-cs"/>
                <a:sym typeface="Wingdings" panose="05000000000000000000" pitchFamily="2" charset="2"/>
              </a:rPr>
              <a:t>này</a:t>
            </a:r>
            <a:r>
              <a:rPr lang="en-US" sz="1200" b="1" i="0" kern="1200" baseline="0" dirty="0">
                <a:solidFill>
                  <a:schemeClr val="tx1"/>
                </a:solidFill>
                <a:effectLst/>
                <a:latin typeface="+mn-lt"/>
                <a:ea typeface="+mn-ea"/>
                <a:cs typeface="+mn-cs"/>
                <a:sym typeface="Wingdings" panose="05000000000000000000" pitchFamily="2" charset="2"/>
              </a:rPr>
              <a:t> </a:t>
            </a:r>
            <a:r>
              <a:rPr lang="en-US" sz="1200" b="1" i="0" kern="1200" baseline="0" dirty="0" err="1">
                <a:solidFill>
                  <a:schemeClr val="tx1"/>
                </a:solidFill>
                <a:effectLst/>
                <a:latin typeface="+mn-lt"/>
                <a:ea typeface="+mn-ea"/>
                <a:cs typeface="+mn-cs"/>
                <a:sym typeface="Wingdings" panose="05000000000000000000" pitchFamily="2" charset="2"/>
              </a:rPr>
              <a:t>xem</a:t>
            </a:r>
            <a:r>
              <a:rPr lang="en-US" sz="1200" b="1" i="0" kern="1200" baseline="0" dirty="0">
                <a:solidFill>
                  <a:schemeClr val="tx1"/>
                </a:solidFill>
                <a:effectLst/>
                <a:latin typeface="+mn-lt"/>
                <a:ea typeface="+mn-ea"/>
                <a:cs typeface="+mn-cs"/>
                <a:sym typeface="Wingdings" panose="05000000000000000000" pitchFamily="2" charset="2"/>
              </a:rPr>
              <a:t> chi </a:t>
            </a:r>
            <a:r>
              <a:rPr lang="en-US" sz="1200" b="1" i="0" kern="1200" baseline="0" dirty="0" err="1">
                <a:solidFill>
                  <a:schemeClr val="tx1"/>
                </a:solidFill>
                <a:effectLst/>
                <a:latin typeface="+mn-lt"/>
                <a:ea typeface="+mn-ea"/>
                <a:cs typeface="+mn-cs"/>
                <a:sym typeface="Wingdings" panose="05000000000000000000" pitchFamily="2" charset="2"/>
              </a:rPr>
              <a:t>tiết</a:t>
            </a:r>
            <a:r>
              <a:rPr lang="en-US" sz="1200" b="1" i="0" kern="1200" baseline="0" dirty="0">
                <a:solidFill>
                  <a:schemeClr val="tx1"/>
                </a:solidFill>
                <a:effectLst/>
                <a:latin typeface="+mn-lt"/>
                <a:ea typeface="+mn-ea"/>
                <a:cs typeface="+mn-cs"/>
                <a:sym typeface="Wingdings" panose="05000000000000000000" pitchFamily="2" charset="2"/>
              </a:rPr>
              <a:t> </a:t>
            </a:r>
            <a:r>
              <a:rPr lang="en-US" sz="1200" b="1" i="0" kern="1200" baseline="0" dirty="0" err="1">
                <a:solidFill>
                  <a:schemeClr val="tx1"/>
                </a:solidFill>
                <a:effectLst/>
                <a:latin typeface="+mn-lt"/>
                <a:ea typeface="+mn-ea"/>
                <a:cs typeface="+mn-cs"/>
                <a:sym typeface="Wingdings" panose="05000000000000000000" pitchFamily="2" charset="2"/>
              </a:rPr>
              <a:t>trong</a:t>
            </a:r>
            <a:r>
              <a:rPr lang="en-US" sz="1200" b="1" i="0" kern="1200" baseline="0" dirty="0">
                <a:solidFill>
                  <a:schemeClr val="tx1"/>
                </a:solidFill>
                <a:effectLst/>
                <a:latin typeface="+mn-lt"/>
                <a:ea typeface="+mn-ea"/>
                <a:cs typeface="+mn-cs"/>
                <a:sym typeface="Wingdings" panose="05000000000000000000" pitchFamily="2" charset="2"/>
              </a:rPr>
              <a:t> 2 reference </a:t>
            </a:r>
            <a:r>
              <a:rPr lang="en-US" sz="1200" b="1" i="0" kern="1200" baseline="0" dirty="0" err="1">
                <a:solidFill>
                  <a:schemeClr val="tx1"/>
                </a:solidFill>
                <a:effectLst/>
                <a:latin typeface="+mn-lt"/>
                <a:ea typeface="+mn-ea"/>
                <a:cs typeface="+mn-cs"/>
                <a:sym typeface="Wingdings" panose="05000000000000000000" pitchFamily="2" charset="2"/>
              </a:rPr>
              <a:t>bên</a:t>
            </a:r>
            <a:r>
              <a:rPr lang="en-US" sz="1200" b="1" i="0" kern="1200" baseline="0" dirty="0">
                <a:solidFill>
                  <a:schemeClr val="tx1"/>
                </a:solidFill>
                <a:effectLst/>
                <a:latin typeface="+mn-lt"/>
                <a:ea typeface="+mn-ea"/>
                <a:cs typeface="+mn-cs"/>
                <a:sym typeface="Wingdings" panose="05000000000000000000" pitchFamily="2" charset="2"/>
              </a:rPr>
              <a:t> </a:t>
            </a:r>
            <a:r>
              <a:rPr lang="en-US" sz="1200" b="1" i="0" kern="1200" baseline="0" dirty="0" err="1">
                <a:solidFill>
                  <a:schemeClr val="tx1"/>
                </a:solidFill>
                <a:effectLst/>
                <a:latin typeface="+mn-lt"/>
                <a:ea typeface="+mn-ea"/>
                <a:cs typeface="+mn-cs"/>
                <a:sym typeface="Wingdings" panose="05000000000000000000" pitchFamily="2" charset="2"/>
              </a:rPr>
              <a:t>dưới</a:t>
            </a:r>
            <a:r>
              <a:rPr lang="en-US" sz="1200" b="1" i="0" kern="1200" baseline="0" dirty="0">
                <a:solidFill>
                  <a:schemeClr val="tx1"/>
                </a:solidFill>
                <a:effectLst/>
                <a:latin typeface="+mn-lt"/>
                <a:ea typeface="+mn-ea"/>
                <a:cs typeface="+mn-cs"/>
                <a:sym typeface="Wingdings" panose="05000000000000000000" pitchFamily="2"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99580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SAU KHI ĐC LÊN KẾ HOẠCH VÀ UL CÁC CÔNG VIỆC PHẢI LÀM, KHI THỰC HIỆN CTA PHẢI THEO DÕI (TRACK) TIẾN ĐỘ CỦA CÁC HOẠT ĐỘNG TEST:</a:t>
            </a:r>
          </a:p>
          <a:p>
            <a:pPr marL="0" indent="0">
              <a:buFontTx/>
              <a:buNone/>
            </a:pPr>
            <a:r>
              <a:rPr lang="en-US" baseline="0" dirty="0"/>
              <a:t>- </a:t>
            </a:r>
            <a:r>
              <a:rPr lang="en-US" baseline="0" dirty="0" err="1"/>
              <a:t>Các</a:t>
            </a:r>
            <a:r>
              <a:rPr lang="en-US" baseline="0" dirty="0"/>
              <a:t> </a:t>
            </a:r>
            <a:r>
              <a:rPr lang="en-US" baseline="0" dirty="0" err="1"/>
              <a:t>mục</a:t>
            </a:r>
            <a:r>
              <a:rPr lang="en-US" baseline="0" dirty="0"/>
              <a:t> </a:t>
            </a:r>
            <a:r>
              <a:rPr lang="en-US" baseline="0" dirty="0" err="1"/>
              <a:t>tiêu</a:t>
            </a:r>
            <a:r>
              <a:rPr lang="en-US" baseline="0" dirty="0"/>
              <a:t>: </a:t>
            </a:r>
          </a:p>
          <a:p>
            <a:pPr marL="457200" lvl="1"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dirty="0">
                <a:solidFill>
                  <a:schemeClr val="tx1"/>
                </a:solidFill>
                <a:effectLst/>
                <a:latin typeface="+mn-lt"/>
                <a:ea typeface="+mn-ea"/>
                <a:cs typeface="+mn-cs"/>
              </a:rPr>
              <a:t> tin </a:t>
            </a:r>
            <a:r>
              <a:rPr lang="en-US" sz="1200" b="0" i="0" kern="1200" dirty="0" err="1">
                <a:solidFill>
                  <a:schemeClr val="tx1"/>
                </a:solidFill>
                <a:effectLst/>
                <a:latin typeface="+mn-lt"/>
                <a:ea typeface="+mn-ea"/>
                <a:cs typeface="+mn-cs"/>
              </a:rPr>
              <a:t>phản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hồi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baseline="0" dirty="0">
                <a:solidFill>
                  <a:schemeClr val="tx1"/>
                </a:solidFill>
                <a:effectLst/>
                <a:latin typeface="+mn-lt"/>
                <a:ea typeface="+mn-ea"/>
                <a:cs typeface="+mn-cs"/>
              </a:rPr>
              <a:t> tester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a:t>
            </a:r>
            <a:r>
              <a:rPr lang="en-US" sz="1200" b="0" i="0" kern="1200" dirty="0" err="1">
                <a:solidFill>
                  <a:schemeClr val="tx1"/>
                </a:solidFill>
                <a:effectLst/>
                <a:latin typeface="+mn-lt"/>
                <a:ea typeface="+mn-ea"/>
                <a:cs typeface="+mn-cs"/>
              </a:rPr>
              <a:t>ười</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lý</a:t>
            </a:r>
            <a:r>
              <a:rPr lang="en-US" sz="1200" b="0" i="0" kern="1200" dirty="0">
                <a:solidFill>
                  <a:schemeClr val="tx1"/>
                </a:solidFill>
                <a:effectLst/>
                <a:latin typeface="+mn-lt"/>
                <a:ea typeface="+mn-ea"/>
                <a:cs typeface="+mn-cs"/>
              </a:rPr>
              <a:t> test </a:t>
            </a:r>
            <a:r>
              <a:rPr lang="en-US" sz="1200" b="0" i="0" kern="120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CV TESTING TIẾN HÀNH NHƯ THẾ NÀO</a:t>
            </a:r>
            <a:r>
              <a:rPr lang="en-US" sz="1200" b="1" i="0" kern="1200" dirty="0">
                <a:solidFill>
                  <a:schemeClr val="tx1"/>
                </a:solidFill>
                <a:effectLst/>
                <a:latin typeface="+mn-lt"/>
                <a:ea typeface="+mn-ea"/>
                <a:cs typeface="+mn-cs"/>
              </a:rPr>
              <a:t>,</a:t>
            </a:r>
            <a:r>
              <a:rPr lang="vi-VN"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CẦN CẢI TIẾN GÌ K.</a:t>
            </a:r>
          </a:p>
          <a:p>
            <a:pPr marL="457200" lvl="1"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các</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nhóm</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dự</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nhìn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thấy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a:t>
            </a:r>
            <a:r>
              <a:rPr lang="en-US" sz="1200" b="0" i="0" kern="1200" dirty="0">
                <a:solidFill>
                  <a:schemeClr val="tx1"/>
                </a:solidFill>
                <a:effectLst/>
                <a:latin typeface="+mn-lt"/>
                <a:ea typeface="+mn-ea"/>
                <a:cs typeface="+mn-cs"/>
              </a:rPr>
              <a:t> test.</a:t>
            </a:r>
          </a:p>
          <a:p>
            <a:pPr marL="457200" lvl="1"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tình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trạng</a:t>
            </a:r>
            <a:r>
              <a:rPr lang="en-US" sz="1200" b="0" i="0" kern="1200" baseline="0" dirty="0">
                <a:solidFill>
                  <a:schemeClr val="tx1"/>
                </a:solidFill>
                <a:effectLst/>
                <a:latin typeface="+mn-lt"/>
                <a:ea typeface="+mn-ea"/>
                <a:cs typeface="+mn-cs"/>
              </a:rPr>
              <a:t> testing (</a:t>
            </a:r>
            <a:r>
              <a:rPr lang="en-US" sz="1200" b="0" i="0" kern="1200" baseline="0" dirty="0" err="1">
                <a:solidFill>
                  <a:schemeClr val="tx1"/>
                </a:solidFill>
                <a:effectLst/>
                <a:latin typeface="+mn-lt"/>
                <a:ea typeface="+mn-ea"/>
                <a:cs typeface="+mn-cs"/>
              </a:rPr>
              <a:t>như</a:t>
            </a:r>
            <a:r>
              <a:rPr lang="en-US" sz="1200" b="0" i="0" kern="1200" baseline="0" dirty="0">
                <a:solidFill>
                  <a:schemeClr val="tx1"/>
                </a:solidFill>
                <a:effectLst/>
                <a:latin typeface="+mn-lt"/>
                <a:ea typeface="+mn-ea"/>
                <a:cs typeface="+mn-cs"/>
              </a:rPr>
              <a:t> test coverage) </a:t>
            </a:r>
            <a:r>
              <a:rPr lang="en-US" sz="1200" b="0" i="0" kern="1200" baseline="0" dirty="0" err="1">
                <a:solidFill>
                  <a:schemeClr val="tx1"/>
                </a:solidFill>
                <a:effectLst/>
                <a:latin typeface="+mn-lt"/>
                <a:ea typeface="+mn-ea"/>
                <a:cs typeface="+mn-cs"/>
              </a:rPr>
              <a:t>với</a:t>
            </a:r>
            <a:r>
              <a:rPr lang="en-US" sz="1200" b="0" i="0" kern="1200" baseline="0" dirty="0">
                <a:solidFill>
                  <a:schemeClr val="tx1"/>
                </a:solidFill>
                <a:effectLst/>
                <a:latin typeface="+mn-lt"/>
                <a:ea typeface="+mn-ea"/>
                <a:cs typeface="+mn-cs"/>
              </a:rPr>
              <a:t> exit criteria </a:t>
            </a:r>
            <a:r>
              <a:rPr lang="en-US" sz="1200" b="1" i="0" kern="1200" baseline="0" dirty="0">
                <a:solidFill>
                  <a:schemeClr val="tx1"/>
                </a:solidFill>
                <a:effectLst/>
                <a:latin typeface="+mn-lt"/>
                <a:ea typeface="+mn-ea"/>
                <a:cs typeface="+mn-cs"/>
              </a:rPr>
              <a:t>ĐỂ XEM CV ĐÃ HOÀN TẤT CHƯA</a:t>
            </a:r>
            <a:endParaRPr lang="en-US" sz="1200" b="0" i="0" kern="1200" baseline="0" dirty="0">
              <a:solidFill>
                <a:schemeClr val="tx1"/>
              </a:solidFill>
              <a:effectLst/>
              <a:latin typeface="+mn-lt"/>
              <a:ea typeface="+mn-ea"/>
              <a:cs typeface="+mn-cs"/>
            </a:endParaRPr>
          </a:p>
          <a:p>
            <a:pPr marL="457200" lvl="1" indent="0">
              <a:buFontTx/>
              <a:buNone/>
            </a:pPr>
            <a:r>
              <a:rPr lang="en-US" sz="1200" b="0" i="0" kern="1200" baseline="0" dirty="0">
                <a:solidFill>
                  <a:schemeClr val="tx1"/>
                </a:solidFill>
                <a:effectLst/>
                <a:latin typeface="+mn-lt"/>
                <a:ea typeface="+mn-ea"/>
                <a:cs typeface="+mn-cs"/>
              </a:rPr>
              <a:t>+ Thu </a:t>
            </a:r>
            <a:r>
              <a:rPr lang="en-US" sz="1200" b="0" i="0" kern="1200" baseline="0" dirty="0" err="1">
                <a:solidFill>
                  <a:schemeClr val="tx1"/>
                </a:solidFill>
                <a:effectLst/>
                <a:latin typeface="+mn-lt"/>
                <a:ea typeface="+mn-ea"/>
                <a:cs typeface="+mn-cs"/>
              </a:rPr>
              <a:t>thập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dữ</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dùng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ước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lượng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sau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project </a:t>
            </a:r>
            <a:r>
              <a:rPr lang="en-US" sz="1200" b="0" i="0" kern="1200" baseline="0" dirty="0" err="1">
                <a:solidFill>
                  <a:schemeClr val="tx1"/>
                </a:solidFill>
                <a:effectLst/>
                <a:latin typeface="+mn-lt"/>
                <a:ea typeface="+mn-ea"/>
                <a:cs typeface="+mn-cs"/>
              </a:rPr>
              <a:t>khác</a:t>
            </a:r>
            <a:r>
              <a:rPr lang="en-US" sz="1200" b="0" i="0" kern="1200" baseline="0" dirty="0">
                <a:solidFill>
                  <a:schemeClr val="tx1"/>
                </a:solidFill>
                <a:effectLst/>
                <a:latin typeface="+mn-lt"/>
                <a:ea typeface="+mn-ea"/>
                <a:cs typeface="+mn-cs"/>
              </a:rPr>
              <a:t>.</a:t>
            </a:r>
          </a:p>
          <a:p>
            <a:pPr marL="0" lvl="0" indent="0">
              <a:buFontTx/>
              <a:buNone/>
            </a:pPr>
            <a:r>
              <a:rPr lang="en-US" b="1" baseline="0" dirty="0">
                <a:sym typeface="Wingdings" pitchFamily="2" charset="2"/>
              </a:rPr>
              <a:t> CÔNG VIỆC CHÍNH LÀ THU THẬP VÀ GHI NHẬN CÁC THÔNG SỐ TRONG TIẾN TRÌNH TEST: number of defects found and fixed (</a:t>
            </a:r>
            <a:r>
              <a:rPr lang="en-US" b="1" baseline="0" dirty="0" err="1">
                <a:sym typeface="Wingdings" pitchFamily="2" charset="2"/>
              </a:rPr>
              <a:t>ví</a:t>
            </a:r>
            <a:r>
              <a:rPr lang="en-US" b="1" baseline="0" dirty="0">
                <a:sym typeface="Wingdings" pitchFamily="2" charset="2"/>
              </a:rPr>
              <a:t> </a:t>
            </a:r>
            <a:r>
              <a:rPr lang="en-US" b="1" baseline="0" dirty="0" err="1">
                <a:sym typeface="Wingdings" pitchFamily="2" charset="2"/>
              </a:rPr>
              <a:t>dụ</a:t>
            </a:r>
            <a:r>
              <a:rPr lang="en-US" b="1" baseline="0" dirty="0">
                <a:sym typeface="Wingdings" pitchFamily="2" charset="2"/>
              </a:rPr>
              <a:t> slide </a:t>
            </a:r>
            <a:r>
              <a:rPr lang="en-US" b="1" baseline="0" dirty="0" err="1">
                <a:sym typeface="Wingdings" pitchFamily="2" charset="2"/>
              </a:rPr>
              <a:t>kế</a:t>
            </a:r>
            <a:r>
              <a:rPr lang="en-US" b="1" baseline="0" dirty="0">
                <a:sym typeface="Wingdings" pitchFamily="2" charset="2"/>
              </a:rPr>
              <a:t>)</a:t>
            </a:r>
            <a:endParaRPr lang="en-US" b="0" dirty="0"/>
          </a:p>
          <a:p>
            <a:pPr marL="0" lvl="0" indent="0">
              <a:buFontTx/>
              <a:buNone/>
            </a:pPr>
            <a:r>
              <a:rPr lang="en-US" b="0" dirty="0"/>
              <a:t>- </a:t>
            </a:r>
            <a:r>
              <a:rPr lang="en-US" b="0" dirty="0" err="1"/>
              <a:t>Cách</a:t>
            </a:r>
            <a:r>
              <a:rPr lang="en-US" b="0" baseline="0" dirty="0"/>
              <a:t> </a:t>
            </a:r>
            <a:r>
              <a:rPr lang="en-US" b="0" baseline="0" dirty="0" err="1"/>
              <a:t>thu</a:t>
            </a:r>
            <a:r>
              <a:rPr lang="en-US" b="0" baseline="0" dirty="0"/>
              <a:t> </a:t>
            </a:r>
            <a:r>
              <a:rPr lang="en-US" b="0" baseline="0" dirty="0" err="1"/>
              <a:t>thập</a:t>
            </a:r>
            <a:r>
              <a:rPr lang="en-US" b="0" baseline="0" dirty="0"/>
              <a:t> </a:t>
            </a:r>
            <a:r>
              <a:rPr lang="en-US" b="0" baseline="0" dirty="0" err="1"/>
              <a:t>thông</a:t>
            </a:r>
            <a:r>
              <a:rPr lang="en-US" b="0" baseline="0" dirty="0"/>
              <a:t> tin </a:t>
            </a:r>
            <a:r>
              <a:rPr lang="en-US" b="0" baseline="0" dirty="0" err="1"/>
              <a:t>để</a:t>
            </a:r>
            <a:r>
              <a:rPr lang="en-US" b="0" baseline="0" dirty="0"/>
              <a:t> </a:t>
            </a:r>
            <a:r>
              <a:rPr lang="en-US" b="0" baseline="0" dirty="0" err="1"/>
              <a:t>giám</a:t>
            </a:r>
            <a:r>
              <a:rPr lang="en-US" b="0" baseline="0" dirty="0"/>
              <a:t> </a:t>
            </a:r>
            <a:r>
              <a:rPr lang="en-US" b="0" baseline="0" dirty="0" err="1"/>
              <a:t>sát</a:t>
            </a:r>
            <a:r>
              <a:rPr lang="en-US" b="0" baseline="0" dirty="0"/>
              <a:t>: </a:t>
            </a:r>
          </a:p>
          <a:p>
            <a:pPr marL="457200" lvl="1" indent="0">
              <a:buFontTx/>
              <a:buNone/>
            </a:pPr>
            <a:r>
              <a:rPr lang="en-US" b="1" baseline="0" dirty="0"/>
              <a:t>+ DỰ ÁN NHỎ </a:t>
            </a:r>
            <a:r>
              <a:rPr lang="en-US" b="0" baseline="0" dirty="0" err="1"/>
              <a:t>thì</a:t>
            </a:r>
            <a:r>
              <a:rPr lang="en-US" b="0" baseline="0" dirty="0"/>
              <a:t> </a:t>
            </a:r>
            <a:r>
              <a:rPr lang="en-US" b="0" baseline="0" dirty="0" err="1"/>
              <a:t>trưởng</a:t>
            </a:r>
            <a:r>
              <a:rPr lang="en-US" b="0" baseline="0" dirty="0"/>
              <a:t> </a:t>
            </a:r>
            <a:r>
              <a:rPr lang="en-US" b="0" baseline="0" dirty="0" err="1"/>
              <a:t>nhóm</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sử</a:t>
            </a:r>
            <a:r>
              <a:rPr lang="en-US" b="0" baseline="0" dirty="0"/>
              <a:t> </a:t>
            </a:r>
            <a:r>
              <a:rPr lang="en-US" b="0" baseline="0" dirty="0" err="1"/>
              <a:t>dụng</a:t>
            </a:r>
            <a:r>
              <a:rPr lang="en-US" b="0" baseline="0" dirty="0"/>
              <a:t> </a:t>
            </a:r>
            <a:r>
              <a:rPr lang="en-US" b="0" u="sng" baseline="0" dirty="0"/>
              <a:t>documents</a:t>
            </a:r>
            <a:r>
              <a:rPr lang="en-US" b="0" u="none" baseline="0" dirty="0"/>
              <a:t> (</a:t>
            </a:r>
            <a:r>
              <a:rPr lang="en-US" b="0" u="none" baseline="0" dirty="0" err="1"/>
              <a:t>theo</a:t>
            </a:r>
            <a:r>
              <a:rPr lang="en-US" b="0" u="none" baseline="0" dirty="0"/>
              <a:t> </a:t>
            </a:r>
            <a:r>
              <a:rPr lang="en-US" b="0" u="none" baseline="0" dirty="0" err="1"/>
              <a:t>mẫu</a:t>
            </a:r>
            <a:r>
              <a:rPr lang="en-US" b="0" u="none" baseline="0" dirty="0"/>
              <a:t> IEEE 829 test log template)</a:t>
            </a:r>
            <a:r>
              <a:rPr lang="en-US" b="0" baseline="0" dirty="0"/>
              <a:t>, </a:t>
            </a:r>
            <a:r>
              <a:rPr lang="en-US" b="0" u="sng" baseline="0" dirty="0"/>
              <a:t>spreadsheets (</a:t>
            </a:r>
            <a:r>
              <a:rPr lang="en-US" b="0" u="sng" baseline="0" dirty="0" err="1"/>
              <a:t>ví</a:t>
            </a:r>
            <a:r>
              <a:rPr lang="en-US" b="0" u="sng" baseline="0" dirty="0"/>
              <a:t> </a:t>
            </a:r>
            <a:r>
              <a:rPr lang="en-US" b="0" u="sng" baseline="0" dirty="0" err="1"/>
              <a:t>dụ</a:t>
            </a:r>
            <a:r>
              <a:rPr lang="en-US" b="0" u="sng" baseline="0" dirty="0"/>
              <a:t> slide </a:t>
            </a:r>
            <a:r>
              <a:rPr lang="en-US" b="0" u="sng" baseline="0" dirty="0" err="1"/>
              <a:t>sau</a:t>
            </a:r>
            <a:r>
              <a:rPr lang="en-US" b="0" u="sng" baseline="0" dirty="0"/>
              <a:t>)</a:t>
            </a:r>
            <a:r>
              <a:rPr lang="en-US" b="0" baseline="0" dirty="0"/>
              <a:t> </a:t>
            </a:r>
            <a:r>
              <a:rPr lang="en-US" b="0" baseline="0" dirty="0" err="1"/>
              <a:t>và</a:t>
            </a:r>
            <a:r>
              <a:rPr lang="en-US" b="0" baseline="0" dirty="0"/>
              <a:t> simple databases </a:t>
            </a:r>
            <a:r>
              <a:rPr lang="en-US" b="0" baseline="0" dirty="0" err="1"/>
              <a:t>để</a:t>
            </a:r>
            <a:r>
              <a:rPr lang="en-US" b="0" baseline="0" dirty="0"/>
              <a:t> </a:t>
            </a:r>
            <a:r>
              <a:rPr lang="en-US" b="0" baseline="0" dirty="0" err="1"/>
              <a:t>lưu</a:t>
            </a:r>
            <a:r>
              <a:rPr lang="en-US" b="0" baseline="0" dirty="0"/>
              <a:t> </a:t>
            </a:r>
            <a:r>
              <a:rPr lang="en-US" b="0" baseline="0" dirty="0" err="1"/>
              <a:t>trữ</a:t>
            </a:r>
            <a:r>
              <a:rPr lang="en-US" b="0" baseline="0" dirty="0"/>
              <a:t> (</a:t>
            </a:r>
            <a:r>
              <a:rPr lang="en-US" b="0" baseline="0" dirty="0" err="1"/>
              <a:t>xem</a:t>
            </a:r>
            <a:r>
              <a:rPr lang="en-US" b="0" baseline="0" dirty="0"/>
              <a:t> </a:t>
            </a:r>
            <a:r>
              <a:rPr lang="en-US" b="0" baseline="0" dirty="0" err="1"/>
              <a:t>ví</a:t>
            </a:r>
            <a:r>
              <a:rPr lang="en-US" b="0" baseline="0" dirty="0"/>
              <a:t> </a:t>
            </a:r>
            <a:r>
              <a:rPr lang="en-US" b="0" baseline="0" dirty="0" err="1"/>
              <a:t>dụ</a:t>
            </a:r>
            <a:r>
              <a:rPr lang="en-US" b="0" baseline="0" dirty="0"/>
              <a:t> </a:t>
            </a:r>
            <a:r>
              <a:rPr lang="en-US" b="0" baseline="0" dirty="0" err="1"/>
              <a:t>trong</a:t>
            </a:r>
            <a:r>
              <a:rPr lang="en-US" b="0" baseline="0" dirty="0"/>
              <a:t> </a:t>
            </a:r>
            <a:r>
              <a:rPr lang="en-US" b="0" baseline="0" dirty="0" err="1"/>
              <a:t>giáo</a:t>
            </a:r>
            <a:r>
              <a:rPr lang="en-US" b="0" baseline="0" dirty="0"/>
              <a:t> </a:t>
            </a:r>
            <a:r>
              <a:rPr lang="en-US" b="0" baseline="0" dirty="0" err="1"/>
              <a:t>trình</a:t>
            </a:r>
            <a:r>
              <a:rPr lang="en-US" b="0" baseline="0" dirty="0"/>
              <a:t>)</a:t>
            </a:r>
          </a:p>
          <a:p>
            <a:pPr marL="457200" lvl="1" indent="0">
              <a:buFontTx/>
              <a:buNone/>
            </a:pPr>
            <a:r>
              <a:rPr lang="en-US" b="1" baseline="0" dirty="0"/>
              <a:t>+ DỰ ÁN LỚN, PHÂN TÁN, CÓ THỜI GIAN VÀ CHI PHÍ CAO </a:t>
            </a:r>
            <a:r>
              <a:rPr lang="en-US" b="0" baseline="0" dirty="0" err="1"/>
              <a:t>thì</a:t>
            </a:r>
            <a:r>
              <a:rPr lang="en-US" b="0" baseline="0" dirty="0"/>
              <a:t> </a:t>
            </a:r>
            <a:r>
              <a:rPr lang="en-US" b="0" baseline="0" dirty="0" err="1"/>
              <a:t>hiệu</a:t>
            </a:r>
            <a:r>
              <a:rPr lang="en-US" b="0" baseline="0" dirty="0"/>
              <a:t> </a:t>
            </a:r>
            <a:r>
              <a:rPr lang="en-US" b="0" baseline="0" dirty="0" err="1"/>
              <a:t>quả</a:t>
            </a:r>
            <a:r>
              <a:rPr lang="en-US" b="0" baseline="0" dirty="0"/>
              <a:t> </a:t>
            </a:r>
            <a:r>
              <a:rPr lang="en-US" b="0" baseline="0" dirty="0" err="1"/>
              <a:t>nhất</a:t>
            </a:r>
            <a:r>
              <a:rPr lang="en-US" b="0" baseline="0" dirty="0"/>
              <a:t> </a:t>
            </a:r>
            <a:r>
              <a:rPr lang="en-US" b="0" baseline="0" dirty="0" err="1"/>
              <a:t>là</a:t>
            </a:r>
            <a:r>
              <a:rPr lang="en-US" b="1" baseline="0" dirty="0"/>
              <a:t> </a:t>
            </a:r>
            <a:r>
              <a:rPr lang="en-US" b="0" baseline="0" dirty="0" err="1"/>
              <a:t>dùng</a:t>
            </a:r>
            <a:r>
              <a:rPr lang="en-US" b="0" baseline="0" dirty="0"/>
              <a:t> tools.</a:t>
            </a:r>
          </a:p>
          <a:p>
            <a:pPr marL="457200" lvl="1" indent="0">
              <a:buFontTx/>
              <a:buNone/>
            </a:pPr>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 CÁC CÁCH CHỌN KỸ THUẬT GIÁM SÁT KHÁC NHAU TÙY THUỘC VÀO SỞ THÍCH CỦA TESTER, </a:t>
            </a:r>
            <a:r>
              <a:rPr lang="vi-VN" b="1" baseline="0" dirty="0"/>
              <a:t>NHU CẦU VÀ MỤC TIÊU CỦA DỰ ÁN, YÊU CẦU QUY ĐỊNH</a:t>
            </a:r>
            <a:r>
              <a:rPr lang="en-US" b="1" baseline="0" dirty="0"/>
              <a:t>, RÀNG BUỘC THỜI GIAN VÀ TIỀN BẠC,... </a:t>
            </a:r>
          </a:p>
        </p:txBody>
      </p:sp>
    </p:spTree>
    <p:extLst>
      <p:ext uri="{BB962C8B-B14F-4D97-AF65-F5344CB8AC3E}">
        <p14:creationId xmlns:p14="http://schemas.microsoft.com/office/powerpoint/2010/main" val="310448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Testing</a:t>
            </a:r>
            <a:r>
              <a:rPr lang="en-US" b="1" baseline="0" dirty="0"/>
              <a:t> </a:t>
            </a:r>
            <a:r>
              <a:rPr lang="en-US" b="1" baseline="0" dirty="0" err="1"/>
              <a:t>là</a:t>
            </a:r>
            <a:r>
              <a:rPr lang="en-US" b="1" baseline="0" dirty="0"/>
              <a:t> 1 </a:t>
            </a:r>
            <a:r>
              <a:rPr lang="en-US" b="1" baseline="0" dirty="0" err="1"/>
              <a:t>hoạt</a:t>
            </a:r>
            <a:r>
              <a:rPr lang="en-US" b="1" baseline="0" dirty="0"/>
              <a:t> </a:t>
            </a:r>
            <a:r>
              <a:rPr lang="en-US" b="1" baseline="0" dirty="0" err="1"/>
              <a:t>động</a:t>
            </a:r>
            <a:r>
              <a:rPr lang="en-US" b="1" baseline="0" dirty="0"/>
              <a:t> </a:t>
            </a:r>
            <a:r>
              <a:rPr lang="en-US" b="1" baseline="0" dirty="0" err="1"/>
              <a:t>phức</a:t>
            </a:r>
            <a:r>
              <a:rPr lang="en-US" b="1" baseline="0" dirty="0"/>
              <a:t> </a:t>
            </a:r>
            <a:r>
              <a:rPr lang="en-US" b="1" baseline="0" dirty="0" err="1"/>
              <a:t>tạp</a:t>
            </a:r>
            <a:r>
              <a:rPr lang="en-US" b="1" baseline="0" dirty="0"/>
              <a:t>. </a:t>
            </a:r>
            <a:r>
              <a:rPr lang="en-US" b="1" baseline="0" dirty="0" err="1"/>
              <a:t>Có</a:t>
            </a:r>
            <a:r>
              <a:rPr lang="en-US" b="1" baseline="0" dirty="0"/>
              <a:t> </a:t>
            </a:r>
            <a:r>
              <a:rPr lang="en-US" b="1" baseline="0" dirty="0" err="1"/>
              <a:t>khi</a:t>
            </a:r>
            <a:r>
              <a:rPr lang="en-US" b="1" baseline="0" dirty="0"/>
              <a:t>, </a:t>
            </a:r>
            <a:r>
              <a:rPr lang="en-US" b="1" baseline="0" dirty="0" err="1"/>
              <a:t>nó</a:t>
            </a:r>
            <a:r>
              <a:rPr lang="en-US" b="1" baseline="0" dirty="0"/>
              <a:t> </a:t>
            </a:r>
            <a:r>
              <a:rPr lang="en-US" b="1" baseline="0" dirty="0" err="1"/>
              <a:t>đc</a:t>
            </a:r>
            <a:r>
              <a:rPr lang="en-US" b="1" baseline="0" dirty="0"/>
              <a:t> </a:t>
            </a:r>
            <a:r>
              <a:rPr lang="en-US" b="1" baseline="0" dirty="0" err="1"/>
              <a:t>xem</a:t>
            </a:r>
            <a:r>
              <a:rPr lang="en-US" b="1" baseline="0" dirty="0"/>
              <a:t> </a:t>
            </a:r>
            <a:r>
              <a:rPr lang="en-US" b="1" baseline="0" dirty="0" err="1"/>
              <a:t>như</a:t>
            </a:r>
            <a:r>
              <a:rPr lang="en-US" b="1" baseline="0" dirty="0"/>
              <a:t> </a:t>
            </a:r>
            <a:r>
              <a:rPr lang="en-US" b="1" baseline="0" dirty="0" err="1"/>
              <a:t>là</a:t>
            </a:r>
            <a:r>
              <a:rPr lang="en-US" b="1" baseline="0" dirty="0"/>
              <a:t> 1 project con </a:t>
            </a:r>
            <a:r>
              <a:rPr lang="en-US" b="1" baseline="0" dirty="0" err="1"/>
              <a:t>riêng</a:t>
            </a:r>
            <a:r>
              <a:rPr lang="en-US" b="1" baseline="0" dirty="0"/>
              <a:t> </a:t>
            </a:r>
            <a:r>
              <a:rPr lang="en-US" b="1" baseline="0" dirty="0" err="1"/>
              <a:t>biệt</a:t>
            </a:r>
            <a:r>
              <a:rPr lang="en-US" b="1" baseline="0" dirty="0"/>
              <a:t> </a:t>
            </a:r>
            <a:r>
              <a:rPr lang="en-US" b="1" baseline="0" dirty="0" err="1"/>
              <a:t>với</a:t>
            </a:r>
            <a:r>
              <a:rPr lang="en-US" b="1" baseline="0" dirty="0"/>
              <a:t> </a:t>
            </a:r>
            <a:r>
              <a:rPr lang="en-US" b="1" baseline="0" dirty="0" err="1"/>
              <a:t>dự</a:t>
            </a:r>
            <a:r>
              <a:rPr lang="en-US" b="1" baseline="0" dirty="0"/>
              <a:t> </a:t>
            </a:r>
            <a:r>
              <a:rPr lang="en-US" b="1" baseline="0" dirty="0" err="1"/>
              <a:t>án</a:t>
            </a:r>
            <a:r>
              <a:rPr lang="en-US" b="1" baseline="0" dirty="0"/>
              <a:t> PM, </a:t>
            </a:r>
            <a:r>
              <a:rPr lang="en-US" b="1" baseline="0" dirty="0" err="1"/>
              <a:t>và</a:t>
            </a:r>
            <a:r>
              <a:rPr lang="en-US" b="1" baseline="0" dirty="0"/>
              <a:t> </a:t>
            </a:r>
            <a:r>
              <a:rPr lang="en-US" b="1" baseline="0" dirty="0" err="1"/>
              <a:t>nó</a:t>
            </a:r>
            <a:r>
              <a:rPr lang="en-US" b="1" baseline="0" dirty="0"/>
              <a:t> </a:t>
            </a:r>
            <a:r>
              <a:rPr lang="vi-VN" sz="1200" b="1" i="0" kern="1200" dirty="0">
                <a:solidFill>
                  <a:schemeClr val="tx1"/>
                </a:solidFill>
                <a:effectLst/>
                <a:latin typeface="+mn-lt"/>
                <a:ea typeface="+mn-ea"/>
                <a:cs typeface="+mn-cs"/>
              </a:rPr>
              <a:t>thường chiếm một tỷ lệ đáng kể của </a:t>
            </a:r>
            <a:r>
              <a:rPr lang="en-US" sz="1200" b="1" i="0" kern="1200" dirty="0">
                <a:solidFill>
                  <a:schemeClr val="tx1"/>
                </a:solidFill>
                <a:effectLst/>
                <a:latin typeface="+mn-lt"/>
                <a:ea typeface="+mn-ea"/>
                <a:cs typeface="+mn-cs"/>
              </a:rPr>
              <a:t>chi </a:t>
            </a:r>
            <a:r>
              <a:rPr lang="en-US" sz="1200" b="1" i="0" kern="1200" dirty="0" err="1">
                <a:solidFill>
                  <a:schemeClr val="tx1"/>
                </a:solidFill>
                <a:effectLst/>
                <a:latin typeface="+mn-lt"/>
                <a:ea typeface="+mn-ea"/>
                <a:cs typeface="+mn-cs"/>
              </a:rPr>
              <a:t>phí</a:t>
            </a:r>
            <a:r>
              <a:rPr lang="vi-VN" sz="1200" b="1" i="0" kern="1200" dirty="0">
                <a:solidFill>
                  <a:schemeClr val="tx1"/>
                </a:solidFill>
                <a:effectLst/>
                <a:latin typeface="+mn-lt"/>
                <a:ea typeface="+mn-ea"/>
                <a:cs typeface="+mn-cs"/>
              </a:rPr>
              <a:t> tổng thể dự án.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Vì</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thế</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phải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biết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quản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lý</a:t>
            </a:r>
            <a:r>
              <a:rPr lang="en-US" sz="1200" b="1" i="0" kern="1200" baseline="0" dirty="0">
                <a:solidFill>
                  <a:schemeClr val="tx1"/>
                </a:solidFill>
                <a:effectLst/>
                <a:latin typeface="+mn-lt"/>
                <a:ea typeface="+mn-ea"/>
                <a:cs typeface="+mn-cs"/>
              </a:rPr>
              <a:t>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Ít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đây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do (</a:t>
            </a:r>
            <a:r>
              <a:rPr lang="en-US" sz="1200" b="0" i="0" kern="1200" baseline="0" dirty="0" err="1">
                <a:solidFill>
                  <a:schemeClr val="tx1"/>
                </a:solidFill>
                <a:effectLst/>
                <a:latin typeface="+mn-lt"/>
                <a:ea typeface="+mn-ea"/>
                <a:cs typeface="+mn-cs"/>
              </a:rPr>
              <a:t>hình</a:t>
            </a:r>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Những</a:t>
            </a:r>
            <a:r>
              <a:rPr lang="en-US" sz="1200" b="1" i="0" kern="1200" baseline="0" dirty="0">
                <a:solidFill>
                  <a:schemeClr val="tx1"/>
                </a:solidFill>
                <a:effectLst/>
                <a:latin typeface="+mn-lt"/>
                <a:ea typeface="+mn-ea"/>
                <a:cs typeface="+mn-cs"/>
              </a:rPr>
              <a:t> cv </a:t>
            </a:r>
            <a:r>
              <a:rPr lang="en-US" sz="1200" b="1" i="0" kern="1200" baseline="0" dirty="0" err="1">
                <a:solidFill>
                  <a:schemeClr val="tx1"/>
                </a:solidFill>
                <a:effectLst/>
                <a:latin typeface="+mn-lt"/>
                <a:ea typeface="+mn-ea"/>
                <a:cs typeface="+mn-cs"/>
              </a:rPr>
              <a:t>này</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1 </a:t>
            </a:r>
            <a:r>
              <a:rPr lang="en-US" sz="1200" b="1" i="0" kern="1200" baseline="0" dirty="0" err="1">
                <a:solidFill>
                  <a:schemeClr val="tx1"/>
                </a:solidFill>
                <a:effectLst/>
                <a:latin typeface="+mn-lt"/>
                <a:ea typeface="+mn-ea"/>
                <a:cs typeface="+mn-cs"/>
              </a:rPr>
              <a:t>phần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của</a:t>
            </a:r>
            <a:r>
              <a:rPr lang="en-US" sz="1200" b="1" i="0" kern="1200" baseline="0" dirty="0">
                <a:solidFill>
                  <a:schemeClr val="tx1"/>
                </a:solidFill>
                <a:effectLst/>
                <a:latin typeface="+mn-lt"/>
                <a:ea typeface="+mn-ea"/>
                <a:cs typeface="+mn-cs"/>
              </a:rPr>
              <a:t> QL KT.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	Who is responsible: Ai </a:t>
            </a:r>
            <a:r>
              <a:rPr lang="en-US" sz="1200" b="0" i="1" kern="1200" dirty="0" err="1">
                <a:solidFill>
                  <a:schemeClr val="tx1"/>
                </a:solidFill>
                <a:effectLst/>
                <a:latin typeface="+mn-lt"/>
                <a:ea typeface="+mn-ea"/>
                <a:cs typeface="+mn-cs"/>
              </a:rPr>
              <a:t>chịu</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trách</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nhiệm</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Biết</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giao</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cho</a:t>
            </a:r>
            <a:r>
              <a:rPr lang="en-US" sz="1200" b="0" i="1" kern="1200" baseline="0" dirty="0">
                <a:solidFill>
                  <a:schemeClr val="tx1"/>
                </a:solidFill>
                <a:effectLst/>
                <a:latin typeface="+mn-lt"/>
                <a:ea typeface="+mn-ea"/>
                <a:cs typeface="+mn-cs"/>
              </a:rPr>
              <a:t> ai </a:t>
            </a:r>
            <a:r>
              <a:rPr lang="en-US" sz="1200" b="0" i="1" kern="1200" baseline="0" dirty="0" err="1">
                <a:solidFill>
                  <a:schemeClr val="tx1"/>
                </a:solidFill>
                <a:effectLst/>
                <a:latin typeface="+mn-lt"/>
                <a:ea typeface="+mn-ea"/>
                <a:cs typeface="+mn-cs"/>
              </a:rPr>
              <a:t>sửa</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chữa</a:t>
            </a:r>
            <a:r>
              <a:rPr lang="en-US" sz="1200" b="0" i="1" kern="1200" baseline="0" dirty="0">
                <a:solidFill>
                  <a:schemeClr val="tx1"/>
                </a:solidFill>
                <a:effectLst/>
                <a:latin typeface="+mn-lt"/>
                <a:ea typeface="+mn-ea"/>
                <a:cs typeface="+mn-cs"/>
              </a:rPr>
              <a:t> </a:t>
            </a:r>
            <a:r>
              <a:rPr lang="en-US" sz="1200" b="0" i="1" kern="1200" baseline="0" dirty="0" err="1">
                <a:solidFill>
                  <a:schemeClr val="tx1"/>
                </a:solidFill>
                <a:effectLst/>
                <a:latin typeface="+mn-lt"/>
                <a:ea typeface="+mn-ea"/>
                <a:cs typeface="+mn-cs"/>
              </a:rPr>
              <a:t>đây</a:t>
            </a:r>
            <a:r>
              <a:rPr lang="en-US" sz="1200" b="0" i="1" kern="1200" baseline="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200" b="1" i="0" dirty="0" err="1">
                <a:solidFill>
                  <a:srgbClr val="FF0000"/>
                </a:solidFill>
                <a:latin typeface="Times New Roman" pitchFamily="18" charset="0"/>
              </a:rPr>
              <a:t>Nếu</a:t>
            </a:r>
            <a:r>
              <a:rPr lang="en-US" sz="1200" b="1" i="0" baseline="0" dirty="0">
                <a:solidFill>
                  <a:srgbClr val="FF0000"/>
                </a:solidFill>
                <a:latin typeface="Times New Roman" pitchFamily="18" charset="0"/>
              </a:rPr>
              <a:t> ko </a:t>
            </a:r>
            <a:r>
              <a:rPr lang="en-US" sz="1200" b="1" i="0" baseline="0" dirty="0" err="1">
                <a:solidFill>
                  <a:srgbClr val="FF0000"/>
                </a:solidFill>
                <a:latin typeface="Times New Roman" pitchFamily="18" charset="0"/>
              </a:rPr>
              <a:t>có</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sự</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quản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lý</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thì</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vấn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đề</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mọi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thứ</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sẽ</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lộn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xộn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khó</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có</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thể</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truy</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hồi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lại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cái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chúng</a:t>
            </a:r>
            <a:r>
              <a:rPr lang="en-US" sz="1200" b="1" i="0" baseline="0" dirty="0">
                <a:solidFill>
                  <a:srgbClr val="FF0000"/>
                </a:solidFill>
                <a:latin typeface="Times New Roman" pitchFamily="18" charset="0"/>
              </a:rPr>
              <a:t> ta </a:t>
            </a:r>
            <a:r>
              <a:rPr lang="en-US" sz="1200" b="1" i="0" baseline="0" dirty="0" err="1">
                <a:solidFill>
                  <a:srgbClr val="FF0000"/>
                </a:solidFill>
                <a:latin typeface="Times New Roman" pitchFamily="18" charset="0"/>
              </a:rPr>
              <a:t>muốn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tìm</a:t>
            </a:r>
            <a:r>
              <a:rPr lang="en-US" sz="1200" b="1" i="0" baseline="0" dirty="0">
                <a:solidFill>
                  <a:srgbClr val="FF0000"/>
                </a:solidFill>
                <a:latin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i="0" baseline="0" dirty="0">
                <a:solidFill>
                  <a:srgbClr val="FF0000"/>
                </a:solidFill>
                <a:latin typeface="Times New Roman" pitchFamily="18" charset="0"/>
              </a:rPr>
              <a:t>QL </a:t>
            </a:r>
            <a:r>
              <a:rPr lang="en-US" sz="1200" b="1" i="0" baseline="0" dirty="0" err="1">
                <a:solidFill>
                  <a:srgbClr val="FF0000"/>
                </a:solidFill>
                <a:latin typeface="Times New Roman" pitchFamily="18" charset="0"/>
              </a:rPr>
              <a:t>bằng</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cách</a:t>
            </a:r>
            <a:r>
              <a:rPr lang="en-US" sz="1200" b="1" i="0" baseline="0" dirty="0">
                <a:solidFill>
                  <a:srgbClr val="FF0000"/>
                </a:solidFill>
                <a:latin typeface="Times New Roman" pitchFamily="18" charset="0"/>
              </a:rPr>
              <a:t>: LẬP KẾ HOẠCH, THEO DÕI CV (THÔNG QUA VIỆC THU THẬP KẾT QUẢ CV), CÁC QUYẾT ĐỊNH ĐIỀU CHỈNH…SAO CHO </a:t>
            </a:r>
            <a:r>
              <a:rPr lang="en-US" sz="1200" b="1" i="0" baseline="0" dirty="0" err="1">
                <a:solidFill>
                  <a:srgbClr val="FF0000"/>
                </a:solidFill>
                <a:latin typeface="Times New Roman" pitchFamily="18" charset="0"/>
              </a:rPr>
              <a:t>bất</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kỳ</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thời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điểm</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nào</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cũng</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biết</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đc</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đã</a:t>
            </a:r>
            <a:r>
              <a:rPr lang="en-US" sz="1200" b="1" i="0" baseline="0" dirty="0">
                <a:solidFill>
                  <a:srgbClr val="FF0000"/>
                </a:solidFill>
                <a:latin typeface="Times New Roman" pitchFamily="18" charset="0"/>
              </a:rPr>
              <a:t> test </a:t>
            </a:r>
            <a:r>
              <a:rPr lang="en-US" sz="1200" b="1" i="0" baseline="0" dirty="0" err="1">
                <a:solidFill>
                  <a:srgbClr val="FF0000"/>
                </a:solidFill>
                <a:latin typeface="Times New Roman" pitchFamily="18" charset="0"/>
              </a:rPr>
              <a:t>được</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cái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gì</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còn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cần</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phải</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làm</a:t>
            </a:r>
            <a:r>
              <a:rPr lang="en-US" sz="1200" b="1" i="0" baseline="0" dirty="0">
                <a:solidFill>
                  <a:srgbClr val="FF0000"/>
                </a:solidFill>
                <a:latin typeface="Times New Roman" pitchFamily="18" charset="0"/>
              </a:rPr>
              <a:t> </a:t>
            </a:r>
            <a:r>
              <a:rPr lang="en-US" sz="1200" b="1" i="0" baseline="0" dirty="0" err="1">
                <a:solidFill>
                  <a:srgbClr val="FF0000"/>
                </a:solidFill>
                <a:latin typeface="Times New Roman" pitchFamily="18" charset="0"/>
              </a:rPr>
              <a:t>gì</a:t>
            </a:r>
            <a:r>
              <a:rPr lang="en-US" sz="1200" b="1" i="0" baseline="0" dirty="0">
                <a:solidFill>
                  <a:srgbClr val="FF0000"/>
                </a:solidFill>
                <a:latin typeface="Times New Roman" pitchFamily="18" charset="0"/>
              </a:rPr>
              <a:t>…</a:t>
            </a:r>
            <a:endParaRPr lang="en-US" dirty="0"/>
          </a:p>
          <a:p>
            <a:endParaRPr lang="en-US" dirty="0"/>
          </a:p>
        </p:txBody>
      </p:sp>
    </p:spTree>
    <p:extLst>
      <p:ext uri="{BB962C8B-B14F-4D97-AF65-F5344CB8AC3E}">
        <p14:creationId xmlns:p14="http://schemas.microsoft.com/office/powerpoint/2010/main" val="1729226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dirty="0"/>
              <a:t>- </a:t>
            </a:r>
            <a:r>
              <a:rPr lang="en-US" baseline="0" dirty="0" err="1"/>
              <a:t>Các</a:t>
            </a:r>
            <a:r>
              <a:rPr lang="en-US" baseline="0" dirty="0"/>
              <a:t> </a:t>
            </a:r>
            <a:r>
              <a:rPr lang="en-US" baseline="0" dirty="0" err="1"/>
              <a:t>độ</a:t>
            </a:r>
            <a:r>
              <a:rPr lang="en-US" baseline="0" dirty="0"/>
              <a:t> </a:t>
            </a:r>
            <a:r>
              <a:rPr lang="en-US" baseline="0" dirty="0" err="1"/>
              <a:t>đo</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thu</a:t>
            </a:r>
            <a:r>
              <a:rPr lang="en-US" baseline="0" dirty="0"/>
              <a:t> </a:t>
            </a:r>
            <a:r>
              <a:rPr lang="en-US" baseline="0" dirty="0" err="1"/>
              <a:t>thập</a:t>
            </a:r>
            <a:r>
              <a:rPr lang="en-US" baseline="0" dirty="0"/>
              <a:t> </a:t>
            </a:r>
            <a:r>
              <a:rPr lang="en-US" baseline="0" dirty="0" err="1"/>
              <a:t>trong</a:t>
            </a:r>
            <a:r>
              <a:rPr lang="en-US" baseline="0" dirty="0"/>
              <a:t> </a:t>
            </a:r>
            <a:r>
              <a:rPr lang="en-US" baseline="0" dirty="0" err="1"/>
              <a:t>giám</a:t>
            </a:r>
            <a:r>
              <a:rPr lang="en-US" baseline="0" dirty="0"/>
              <a:t> </a:t>
            </a:r>
            <a:r>
              <a:rPr lang="en-US" baseline="0" dirty="0" err="1"/>
              <a:t>sát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kiểm</a:t>
            </a:r>
            <a:r>
              <a:rPr lang="en-US" baseline="0" dirty="0"/>
              <a:t> </a:t>
            </a:r>
            <a:r>
              <a:rPr lang="en-US" baseline="0" dirty="0" err="1"/>
              <a:t>thử</a:t>
            </a:r>
            <a:r>
              <a:rPr lang="en-US" baseline="0" dirty="0"/>
              <a:t>:</a:t>
            </a:r>
          </a:p>
          <a:p>
            <a:pPr marL="457200" lvl="1" indent="0">
              <a:buFontTx/>
              <a:buNone/>
            </a:pPr>
            <a:r>
              <a:rPr lang="en-US" baseline="0" dirty="0"/>
              <a:t>+ </a:t>
            </a:r>
            <a:r>
              <a:rPr lang="en-US" baseline="0" dirty="0" err="1"/>
              <a:t>Các</a:t>
            </a:r>
            <a:r>
              <a:rPr lang="en-US" baseline="0" dirty="0"/>
              <a:t> </a:t>
            </a:r>
            <a:r>
              <a:rPr lang="en-US" baseline="0" dirty="0" err="1"/>
              <a:t>độ</a:t>
            </a:r>
            <a:r>
              <a:rPr lang="en-US" baseline="0" dirty="0"/>
              <a:t> </a:t>
            </a:r>
            <a:r>
              <a:rPr lang="en-US" baseline="0" dirty="0" err="1"/>
              <a:t>đo</a:t>
            </a:r>
            <a:r>
              <a:rPr lang="en-US" baseline="0" dirty="0"/>
              <a:t> </a:t>
            </a:r>
            <a:r>
              <a:rPr lang="en-US" baseline="0" dirty="0" err="1"/>
              <a:t>dựa</a:t>
            </a:r>
            <a:r>
              <a:rPr lang="en-US" baseline="0" dirty="0"/>
              <a:t> </a:t>
            </a:r>
            <a:r>
              <a:rPr lang="en-US" baseline="0" dirty="0" err="1"/>
              <a:t>trên</a:t>
            </a:r>
            <a:r>
              <a:rPr lang="en-US" baseline="0" dirty="0"/>
              <a:t> test-case: </a:t>
            </a:r>
            <a:r>
              <a:rPr lang="en-US" b="1" baseline="0" dirty="0"/>
              <a:t>SỐ TEST-CASE RUN/NOT RUN, SỐ TEST-CASE PASSED/FAILED (LÀ ĐỘ ĐO PHỔ BIẾN, XEM VD SLIDE KẾ)</a:t>
            </a:r>
          </a:p>
          <a:p>
            <a:pPr marL="457200" lvl="1" indent="0">
              <a:buFontTx/>
              <a:buNone/>
            </a:pPr>
            <a:r>
              <a:rPr lang="en-US" baseline="0" dirty="0"/>
              <a:t>+ % </a:t>
            </a:r>
            <a:r>
              <a:rPr lang="en-US" baseline="0" dirty="0" err="1"/>
              <a:t>công</a:t>
            </a:r>
            <a:r>
              <a:rPr lang="en-US" baseline="0" dirty="0"/>
              <a:t> </a:t>
            </a:r>
            <a:r>
              <a:rPr lang="en-US" baseline="0" dirty="0" err="1"/>
              <a:t>việc</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chuẩn</a:t>
            </a:r>
            <a:r>
              <a:rPr lang="en-US" baseline="0" dirty="0"/>
              <a:t> </a:t>
            </a:r>
            <a:r>
              <a:rPr lang="en-US" baseline="0" dirty="0" err="1"/>
              <a:t>bị</a:t>
            </a:r>
            <a:r>
              <a:rPr lang="en-US" baseline="0" dirty="0"/>
              <a:t> </a:t>
            </a:r>
            <a:r>
              <a:rPr lang="en-US" baseline="0" dirty="0" err="1"/>
              <a:t>môi</a:t>
            </a:r>
            <a:r>
              <a:rPr lang="en-US" baseline="0" dirty="0"/>
              <a:t> </a:t>
            </a:r>
            <a:r>
              <a:rPr lang="en-US" baseline="0" dirty="0" err="1"/>
              <a:t>trường</a:t>
            </a:r>
            <a:r>
              <a:rPr lang="en-US" baseline="0" dirty="0"/>
              <a:t> test</a:t>
            </a:r>
          </a:p>
          <a:p>
            <a:pPr marL="457200" lvl="1" indent="0">
              <a:buFontTx/>
              <a:buNone/>
            </a:pPr>
            <a:r>
              <a:rPr lang="en-US" baseline="0" dirty="0"/>
              <a:t>+ </a:t>
            </a:r>
            <a:r>
              <a:rPr lang="en-US" baseline="0" dirty="0" err="1"/>
              <a:t>Các</a:t>
            </a:r>
            <a:r>
              <a:rPr lang="en-US" baseline="0" dirty="0"/>
              <a:t> </a:t>
            </a:r>
            <a:r>
              <a:rPr lang="en-US" baseline="0" dirty="0" err="1"/>
              <a:t>độ</a:t>
            </a:r>
            <a:r>
              <a:rPr lang="en-US" baseline="0" dirty="0"/>
              <a:t> </a:t>
            </a:r>
            <a:r>
              <a:rPr lang="en-US" baseline="0" dirty="0" err="1"/>
              <a:t>đo</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đối</a:t>
            </a:r>
            <a:r>
              <a:rPr lang="en-US" baseline="0" dirty="0"/>
              <a:t> </a:t>
            </a:r>
            <a:r>
              <a:rPr lang="en-US" baseline="0" dirty="0" err="1"/>
              <a:t>tượng</a:t>
            </a:r>
            <a:r>
              <a:rPr lang="en-US" baseline="0" dirty="0"/>
              <a:t> test: </a:t>
            </a:r>
            <a:r>
              <a:rPr lang="en-US" baseline="0" dirty="0" err="1"/>
              <a:t>vd</a:t>
            </a:r>
            <a:r>
              <a:rPr lang="en-US" baseline="0" dirty="0"/>
              <a:t>/ </a:t>
            </a:r>
            <a:r>
              <a:rPr lang="en-US" baseline="0" dirty="0" err="1"/>
              <a:t>độ</a:t>
            </a:r>
            <a:r>
              <a:rPr lang="en-US" baseline="0" dirty="0"/>
              <a:t> bao </a:t>
            </a:r>
            <a:r>
              <a:rPr lang="en-US" baseline="0" dirty="0" err="1"/>
              <a:t>phủ</a:t>
            </a:r>
            <a:r>
              <a:rPr lang="en-US" baseline="0" dirty="0"/>
              <a:t> </a:t>
            </a:r>
            <a:r>
              <a:rPr lang="en-US" baseline="0" dirty="0" err="1"/>
              <a:t>yêu</a:t>
            </a:r>
            <a:r>
              <a:rPr lang="en-US" baseline="0" dirty="0"/>
              <a:t> </a:t>
            </a:r>
            <a:r>
              <a:rPr lang="en-US" baseline="0" dirty="0" err="1"/>
              <a:t>cầu</a:t>
            </a:r>
            <a:r>
              <a:rPr lang="en-US" baseline="0" dirty="0"/>
              <a:t>, </a:t>
            </a:r>
            <a:r>
              <a:rPr lang="en-US" baseline="0" dirty="0" err="1"/>
              <a:t>rủi</a:t>
            </a:r>
            <a:r>
              <a:rPr lang="en-US" baseline="0" dirty="0"/>
              <a:t> </a:t>
            </a:r>
            <a:r>
              <a:rPr lang="en-US" baseline="0" dirty="0" err="1"/>
              <a:t>ro</a:t>
            </a:r>
            <a:r>
              <a:rPr lang="en-US" baseline="0" dirty="0"/>
              <a:t>, </a:t>
            </a:r>
            <a:r>
              <a:rPr lang="en-US" baseline="0" dirty="0" err="1"/>
              <a:t>mã</a:t>
            </a:r>
            <a:r>
              <a:rPr lang="en-US" baseline="0" dirty="0"/>
              <a:t>,...</a:t>
            </a:r>
          </a:p>
          <a:p>
            <a:pPr marL="457200" lvl="1" indent="0">
              <a:buFontTx/>
              <a:buNone/>
            </a:pPr>
            <a:r>
              <a:rPr lang="en-US" baseline="0" dirty="0"/>
              <a:t>+ </a:t>
            </a:r>
            <a:r>
              <a:rPr lang="en-US" baseline="0" dirty="0" err="1"/>
              <a:t>Các</a:t>
            </a:r>
            <a:r>
              <a:rPr lang="en-US" baseline="0" dirty="0"/>
              <a:t> </a:t>
            </a:r>
            <a:r>
              <a:rPr lang="en-US" baseline="0" dirty="0" err="1"/>
              <a:t>độ</a:t>
            </a:r>
            <a:r>
              <a:rPr lang="en-US" baseline="0" dirty="0"/>
              <a:t> </a:t>
            </a:r>
            <a:r>
              <a:rPr lang="en-US" baseline="0" dirty="0" err="1"/>
              <a:t>đo</a:t>
            </a:r>
            <a:r>
              <a:rPr lang="en-US" baseline="0" dirty="0"/>
              <a:t> </a:t>
            </a:r>
            <a:r>
              <a:rPr lang="en-US" baseline="0" dirty="0" err="1"/>
              <a:t>dựa</a:t>
            </a:r>
            <a:r>
              <a:rPr lang="en-US" baseline="0" dirty="0"/>
              <a:t> </a:t>
            </a:r>
            <a:r>
              <a:rPr lang="en-US" baseline="0" dirty="0" err="1"/>
              <a:t>trên</a:t>
            </a:r>
            <a:r>
              <a:rPr lang="en-US" baseline="0" dirty="0"/>
              <a:t> chi </a:t>
            </a:r>
            <a:r>
              <a:rPr lang="en-US" baseline="0" dirty="0" err="1"/>
              <a:t>phí</a:t>
            </a:r>
            <a:r>
              <a:rPr lang="en-US" baseline="0" dirty="0"/>
              <a:t>: </a:t>
            </a:r>
            <a:r>
              <a:rPr lang="en-US" b="1" i="0" baseline="0" dirty="0"/>
              <a:t>chi </a:t>
            </a:r>
            <a:r>
              <a:rPr lang="en-US" b="1" i="0" baseline="0" dirty="0" err="1"/>
              <a:t>phí</a:t>
            </a:r>
            <a:r>
              <a:rPr lang="en-US" b="1" i="0" baseline="0" dirty="0"/>
              <a:t> </a:t>
            </a:r>
            <a:r>
              <a:rPr lang="en-US" b="1" i="0" baseline="0" dirty="0" err="1"/>
              <a:t>phát</a:t>
            </a:r>
            <a:r>
              <a:rPr lang="en-US" b="1" i="0" baseline="0" dirty="0"/>
              <a:t> </a:t>
            </a:r>
            <a:r>
              <a:rPr lang="en-US" b="1" i="0" baseline="0" dirty="0" err="1"/>
              <a:t>sinh</a:t>
            </a:r>
            <a:endParaRPr lang="en-US" b="1" i="0" baseline="0" dirty="0"/>
          </a:p>
          <a:p>
            <a:pPr marL="628650" lvl="1" indent="-171450">
              <a:buFontTx/>
              <a:buChar char="-"/>
            </a:pPr>
            <a:endParaRPr lang="en-US" b="1" i="0" baseline="0" dirty="0"/>
          </a:p>
          <a:p>
            <a:pPr marL="628650" lvl="1" indent="-171450">
              <a:buFontTx/>
              <a:buChar char="-"/>
            </a:pPr>
            <a:endParaRPr lang="en-US" b="1" i="0" baseline="0" dirty="0"/>
          </a:p>
          <a:p>
            <a:pPr marL="628650" lvl="1" indent="-171450">
              <a:buFontTx/>
              <a:buChar char="-"/>
            </a:pPr>
            <a:endParaRPr lang="en-US" b="1" i="0" baseline="0" dirty="0"/>
          </a:p>
          <a:p>
            <a:pPr marL="628650" lvl="1" indent="-171450">
              <a:buFontTx/>
              <a:buChar char="-"/>
            </a:pPr>
            <a:endParaRPr lang="en-US" b="1" i="0" baseline="0" dirty="0"/>
          </a:p>
          <a:p>
            <a:pPr marL="628650" lvl="1" indent="-171450">
              <a:buFontTx/>
              <a:buChar char="-"/>
            </a:pPr>
            <a:endParaRPr lang="en-US" b="1" i="0" baseline="0" dirty="0"/>
          </a:p>
          <a:p>
            <a:pPr marL="457200" lvl="1" indent="0">
              <a:buFontTx/>
              <a:buNone/>
            </a:pPr>
            <a:r>
              <a:rPr lang="en-US" b="0" i="1" baseline="0" dirty="0"/>
              <a:t>, </a:t>
            </a:r>
            <a:r>
              <a:rPr lang="vi-VN" sz="1200" b="0" i="1" kern="1200" dirty="0">
                <a:solidFill>
                  <a:schemeClr val="tx1"/>
                </a:solidFill>
                <a:effectLst/>
                <a:latin typeface="+mn-lt"/>
                <a:ea typeface="+mn-ea"/>
                <a:cs typeface="+mn-cs"/>
              </a:rPr>
              <a:t>chi phí của chu kỳ thử nghiệm tiếp theo liên quan đến lợi ích dự kiến ​​(ngăn chặn suy chi phí hoặc giảm rủi ro dự án).</a:t>
            </a:r>
            <a:endParaRPr lang="en-US" b="0" i="1" baseline="0" dirty="0"/>
          </a:p>
        </p:txBody>
      </p:sp>
    </p:spTree>
    <p:extLst>
      <p:ext uri="{BB962C8B-B14F-4D97-AF65-F5344CB8AC3E}">
        <p14:creationId xmlns:p14="http://schemas.microsoft.com/office/powerpoint/2010/main" val="573072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baseline="0" dirty="0"/>
              <a:t> </a:t>
            </a:r>
            <a:r>
              <a:rPr lang="en-US" baseline="0" dirty="0" err="1"/>
              <a:t>lưu</a:t>
            </a:r>
            <a:r>
              <a:rPr lang="en-US" baseline="0" dirty="0"/>
              <a:t> </a:t>
            </a:r>
            <a:r>
              <a:rPr lang="en-US" baseline="0" dirty="0" err="1"/>
              <a:t>giữ</a:t>
            </a:r>
            <a:r>
              <a:rPr lang="en-US" baseline="0" dirty="0"/>
              <a:t> </a:t>
            </a:r>
            <a:r>
              <a:rPr lang="en-US" baseline="0" dirty="0" err="1"/>
              <a:t>thông</a:t>
            </a:r>
            <a:r>
              <a:rPr lang="en-US" baseline="0" dirty="0"/>
              <a:t> tin </a:t>
            </a:r>
            <a:r>
              <a:rPr lang="en-US" baseline="0" dirty="0" err="1"/>
              <a:t>thu</a:t>
            </a:r>
            <a:r>
              <a:rPr lang="en-US" baseline="0" dirty="0"/>
              <a:t> </a:t>
            </a:r>
            <a:r>
              <a:rPr lang="en-US" baseline="0" dirty="0" err="1"/>
              <a:t>thập</a:t>
            </a:r>
            <a:r>
              <a:rPr lang="en-US" baseline="0" dirty="0"/>
              <a:t> </a:t>
            </a:r>
            <a:r>
              <a:rPr lang="en-US" baseline="0" dirty="0" err="1"/>
              <a:t>trong</a:t>
            </a:r>
            <a:r>
              <a:rPr lang="en-US" baseline="0" dirty="0"/>
              <a:t> </a:t>
            </a:r>
            <a:r>
              <a:rPr lang="en-US" baseline="0" dirty="0" err="1"/>
              <a:t>khi</a:t>
            </a:r>
            <a:r>
              <a:rPr lang="en-US" baseline="0" dirty="0"/>
              <a:t> </a:t>
            </a:r>
            <a:r>
              <a:rPr lang="en-US" baseline="0" dirty="0" err="1"/>
              <a:t>giám</a:t>
            </a:r>
            <a:r>
              <a:rPr lang="en-US" baseline="0" dirty="0"/>
              <a:t> </a:t>
            </a:r>
            <a:r>
              <a:rPr lang="en-US" baseline="0" dirty="0" err="1"/>
              <a:t>sát</a:t>
            </a:r>
            <a:r>
              <a:rPr lang="en-US" baseline="0" dirty="0"/>
              <a:t>, </a:t>
            </a:r>
            <a:r>
              <a:rPr lang="en-US" baseline="0" dirty="0" err="1"/>
              <a:t>có</a:t>
            </a:r>
            <a:r>
              <a:rPr lang="en-US" baseline="0" dirty="0"/>
              <a:t> </a:t>
            </a:r>
            <a:r>
              <a:rPr lang="en-US" baseline="0" dirty="0" err="1"/>
              <a:t>thể</a:t>
            </a:r>
            <a:r>
              <a:rPr lang="en-US" baseline="0" dirty="0"/>
              <a:t> </a:t>
            </a:r>
            <a:r>
              <a:rPr lang="en-US" baseline="0" dirty="0" err="1"/>
              <a:t>sd</a:t>
            </a:r>
            <a:r>
              <a:rPr lang="en-US" dirty="0"/>
              <a:t> </a:t>
            </a:r>
            <a:r>
              <a:rPr lang="en-US" b="1" dirty="0"/>
              <a:t>IEEE 829 TEST LOG TEMPLATE</a:t>
            </a:r>
            <a:r>
              <a:rPr lang="en-US" dirty="0"/>
              <a:t>. </a:t>
            </a:r>
            <a:r>
              <a:rPr lang="en-US" dirty="0" err="1"/>
              <a:t>Vd</a:t>
            </a:r>
            <a:r>
              <a:rPr lang="en-US" dirty="0"/>
              <a:t> </a:t>
            </a:r>
            <a:r>
              <a:rPr lang="en-US" dirty="0" err="1"/>
              <a:t>này</a:t>
            </a:r>
            <a:r>
              <a:rPr lang="en-US" baseline="0" dirty="0"/>
              <a:t> </a:t>
            </a:r>
            <a:r>
              <a:rPr lang="en-US" baseline="0" dirty="0" err="1"/>
              <a:t>cta</a:t>
            </a:r>
            <a:r>
              <a:rPr lang="en-US" baseline="0" dirty="0"/>
              <a:t> </a:t>
            </a:r>
            <a:r>
              <a:rPr lang="en-US" baseline="0" dirty="0" err="1"/>
              <a:t>sd</a:t>
            </a:r>
            <a:r>
              <a:rPr lang="en-US" baseline="0" dirty="0"/>
              <a:t> </a:t>
            </a:r>
            <a:r>
              <a:rPr lang="en-US" baseline="0" dirty="0" err="1"/>
              <a:t>bảng</a:t>
            </a:r>
            <a:r>
              <a:rPr lang="en-US" baseline="0" dirty="0"/>
              <a:t> </a:t>
            </a:r>
            <a:r>
              <a:rPr lang="en-US" baseline="0" dirty="0" err="1"/>
              <a:t>tính</a:t>
            </a:r>
            <a:r>
              <a:rPr lang="en-US" baseline="0" dirty="0"/>
              <a:t>:</a:t>
            </a:r>
          </a:p>
          <a:p>
            <a:pPr marL="0" indent="0">
              <a:buFontTx/>
              <a:buNone/>
            </a:pPr>
            <a:r>
              <a:rPr lang="en-US" dirty="0"/>
              <a:t>- Columns </a:t>
            </a:r>
            <a:r>
              <a:rPr lang="en-US" b="1" dirty="0"/>
              <a:t>A and B: </a:t>
            </a:r>
            <a:r>
              <a:rPr lang="en-US" b="0" dirty="0"/>
              <a:t>show the test ID and the test case or test suite name. </a:t>
            </a:r>
          </a:p>
          <a:p>
            <a:pPr marL="0" indent="0">
              <a:buFontTx/>
              <a:buNone/>
            </a:pPr>
            <a:r>
              <a:rPr lang="en-US" b="0" dirty="0"/>
              <a:t>- Column</a:t>
            </a:r>
            <a:r>
              <a:rPr lang="en-US" b="1" dirty="0"/>
              <a:t> C: </a:t>
            </a:r>
            <a:r>
              <a:rPr lang="en-US" b="0" dirty="0"/>
              <a:t>The state of the test case is shown in  ('Warn' </a:t>
            </a:r>
            <a:r>
              <a:rPr lang="en-US" b="0" dirty="0" err="1"/>
              <a:t>muốn</a:t>
            </a:r>
            <a:r>
              <a:rPr lang="en-US" b="0" baseline="0" dirty="0"/>
              <a:t> </a:t>
            </a:r>
            <a:r>
              <a:rPr lang="en-US" b="0" baseline="0" dirty="0" err="1"/>
              <a:t>nói</a:t>
            </a:r>
            <a:r>
              <a:rPr lang="en-US" b="0" baseline="0" dirty="0"/>
              <a:t> </a:t>
            </a:r>
            <a:r>
              <a:rPr lang="en-US" b="0" baseline="0" dirty="0" err="1"/>
              <a:t>là</a:t>
            </a:r>
            <a:r>
              <a:rPr lang="en-US" b="0" baseline="0" dirty="0"/>
              <a:t> </a:t>
            </a:r>
            <a:r>
              <a:rPr lang="en-US" b="0" baseline="0" dirty="0" err="1"/>
              <a:t>thất</a:t>
            </a:r>
            <a:r>
              <a:rPr lang="en-US" b="0" baseline="0" dirty="0"/>
              <a:t> </a:t>
            </a:r>
            <a:r>
              <a:rPr lang="en-US" b="0" baseline="0" dirty="0" err="1"/>
              <a:t>bại</a:t>
            </a:r>
            <a:r>
              <a:rPr lang="en-US" b="0" baseline="0" dirty="0"/>
              <a:t> </a:t>
            </a:r>
            <a:r>
              <a:rPr lang="en-US" b="0" baseline="0" dirty="0" err="1"/>
              <a:t>nhỏ</a:t>
            </a:r>
            <a:r>
              <a:rPr lang="en-US" b="0" dirty="0"/>
              <a:t>). </a:t>
            </a:r>
          </a:p>
          <a:p>
            <a:pPr marL="0" indent="0">
              <a:buFontTx/>
              <a:buNone/>
            </a:pPr>
            <a:r>
              <a:rPr lang="en-US" b="0" dirty="0"/>
              <a:t>- Column</a:t>
            </a:r>
            <a:r>
              <a:rPr lang="en-US" b="1" dirty="0"/>
              <a:t> D: </a:t>
            </a:r>
            <a:r>
              <a:rPr lang="en-US" b="0" dirty="0"/>
              <a:t> shows the </a:t>
            </a:r>
            <a:r>
              <a:rPr lang="en-US" b="0" u="sng" dirty="0"/>
              <a:t>tested configuration</a:t>
            </a:r>
            <a:r>
              <a:rPr lang="en-US" b="0" dirty="0"/>
              <a:t>,</a:t>
            </a:r>
            <a:r>
              <a:rPr lang="en-US" dirty="0"/>
              <a:t> where the codes A, B and C correspond to test environments described in detail in the test plan.</a:t>
            </a:r>
          </a:p>
          <a:p>
            <a:pPr marL="0" indent="0">
              <a:buFontTx/>
              <a:buNone/>
            </a:pPr>
            <a:r>
              <a:rPr lang="en-US" b="0" dirty="0"/>
              <a:t>- Columns</a:t>
            </a:r>
            <a:r>
              <a:rPr lang="en-US" b="1" dirty="0"/>
              <a:t> E </a:t>
            </a:r>
            <a:r>
              <a:rPr lang="en-US" b="0" dirty="0"/>
              <a:t>and</a:t>
            </a:r>
            <a:r>
              <a:rPr lang="en-US" b="1" dirty="0"/>
              <a:t> F</a:t>
            </a:r>
            <a:r>
              <a:rPr lang="en-US" b="0" dirty="0"/>
              <a:t>: show the </a:t>
            </a:r>
            <a:r>
              <a:rPr lang="en-US" b="0" u="sng" dirty="0"/>
              <a:t>defect ID number</a:t>
            </a:r>
            <a:r>
              <a:rPr lang="en-US" b="0" dirty="0"/>
              <a:t> (f</a:t>
            </a:r>
            <a:r>
              <a:rPr lang="en-US" dirty="0"/>
              <a:t>rom the defect-tracking database) and the </a:t>
            </a:r>
            <a:r>
              <a:rPr lang="en-US" u="sng" dirty="0"/>
              <a:t>risk priority number</a:t>
            </a:r>
            <a:r>
              <a:rPr lang="en-US" dirty="0"/>
              <a:t> of the defect (ranging from 1, the worst, to 25, the least risky). </a:t>
            </a:r>
          </a:p>
          <a:p>
            <a:pPr marL="0" indent="0">
              <a:buFontTx/>
              <a:buNone/>
            </a:pPr>
            <a:r>
              <a:rPr lang="en-US" b="0" dirty="0"/>
              <a:t>- Column</a:t>
            </a:r>
            <a:r>
              <a:rPr lang="en-US" b="1" dirty="0"/>
              <a:t> G:</a:t>
            </a:r>
            <a:r>
              <a:rPr lang="en-US" b="0" dirty="0"/>
              <a:t> shows the </a:t>
            </a:r>
            <a:r>
              <a:rPr lang="en-US" b="0" u="sng" dirty="0"/>
              <a:t>initials</a:t>
            </a:r>
            <a:r>
              <a:rPr lang="en-US" b="0" dirty="0"/>
              <a:t> of the tester who ran the test. </a:t>
            </a:r>
          </a:p>
          <a:p>
            <a:pPr marL="0" indent="0">
              <a:buFontTx/>
              <a:buNone/>
            </a:pPr>
            <a:r>
              <a:rPr lang="en-US" b="0" dirty="0"/>
              <a:t>- Columns</a:t>
            </a:r>
            <a:r>
              <a:rPr lang="en-US" b="1" dirty="0"/>
              <a:t> H </a:t>
            </a:r>
            <a:r>
              <a:rPr lang="en-US" b="0" dirty="0"/>
              <a:t>through</a:t>
            </a:r>
            <a:r>
              <a:rPr lang="en-US" b="1" dirty="0"/>
              <a:t> L: </a:t>
            </a:r>
            <a:r>
              <a:rPr lang="en-US" b="0" dirty="0" err="1"/>
              <a:t>dữ</a:t>
            </a:r>
            <a:r>
              <a:rPr lang="en-US" b="0" baseline="0" dirty="0"/>
              <a:t> </a:t>
            </a:r>
            <a:r>
              <a:rPr lang="en-US" b="0" baseline="0" dirty="0" err="1"/>
              <a:t>liệu</a:t>
            </a:r>
            <a:r>
              <a:rPr lang="en-US" b="0" baseline="0" dirty="0"/>
              <a:t> </a:t>
            </a:r>
            <a:r>
              <a:rPr lang="en-US" b="0" baseline="0" dirty="0" err="1"/>
              <a:t>của</a:t>
            </a:r>
            <a:r>
              <a:rPr lang="en-US" b="0" baseline="0" dirty="0"/>
              <a:t> </a:t>
            </a:r>
            <a:r>
              <a:rPr lang="en-US" b="0" baseline="0" dirty="0" err="1"/>
              <a:t>mỗi</a:t>
            </a:r>
            <a:r>
              <a:rPr lang="en-US" b="0" baseline="0" dirty="0"/>
              <a:t> test </a:t>
            </a:r>
            <a:r>
              <a:rPr lang="en-US" b="0" baseline="0" dirty="0" err="1"/>
              <a:t>liên</a:t>
            </a:r>
            <a:r>
              <a:rPr lang="en-US" b="0" baseline="0" dirty="0"/>
              <a:t> </a:t>
            </a:r>
            <a:r>
              <a:rPr lang="en-US" b="0" baseline="0" dirty="0" err="1"/>
              <a:t>quan</a:t>
            </a:r>
            <a:r>
              <a:rPr lang="en-US" b="0" baseline="0" dirty="0"/>
              <a:t> </a:t>
            </a:r>
            <a:r>
              <a:rPr lang="en-US" b="0" baseline="0" dirty="0" err="1"/>
              <a:t>đến</a:t>
            </a:r>
            <a:r>
              <a:rPr lang="en-US" b="0" baseline="0" dirty="0"/>
              <a:t> </a:t>
            </a:r>
            <a:r>
              <a:rPr lang="en-US" b="0" dirty="0"/>
              <a:t>dates, effort and duration (in hours). </a:t>
            </a:r>
          </a:p>
          <a:p>
            <a:r>
              <a:rPr lang="en-US" b="1" dirty="0"/>
              <a:t>BẢNG</a:t>
            </a:r>
            <a:r>
              <a:rPr lang="en-US" b="1" baseline="0" dirty="0"/>
              <a:t> TÍNH NÀY THỂ HIỆN KẾT QUẢ CÔNG VIỆC THẬT SỰ, TỪ ĐÓ NẮM ĐƯỢC TIẾN ĐỘ THI HÀNH. </a:t>
            </a:r>
            <a:r>
              <a:rPr lang="en-US" b="0" baseline="0" dirty="0"/>
              <a:t>NGOÀI RA DỰA VÀO ĐÂY CŨNG TÍNH ĐƯỢC % TEST RUN, % TEST PASS VÀ FAIL.</a:t>
            </a:r>
            <a:endParaRPr lang="en-US" b="0" dirty="0"/>
          </a:p>
        </p:txBody>
      </p:sp>
    </p:spTree>
    <p:extLst>
      <p:ext uri="{BB962C8B-B14F-4D97-AF65-F5344CB8AC3E}">
        <p14:creationId xmlns:p14="http://schemas.microsoft.com/office/powerpoint/2010/main" val="17790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a:t>VD sheet</a:t>
            </a:r>
            <a:r>
              <a:rPr lang="en-US" b="1" baseline="0" dirty="0"/>
              <a:t> Report </a:t>
            </a:r>
            <a:r>
              <a:rPr lang="en-US" b="1" baseline="0" dirty="0" err="1"/>
              <a:t>trong</a:t>
            </a:r>
            <a:r>
              <a:rPr lang="en-US" b="1" baseline="0" dirty="0"/>
              <a:t> template </a:t>
            </a:r>
            <a:r>
              <a:rPr lang="en-US" b="1" baseline="0" dirty="0" err="1"/>
              <a:t>thiết</a:t>
            </a:r>
            <a:r>
              <a:rPr lang="en-US" b="1" baseline="0" dirty="0"/>
              <a:t> </a:t>
            </a:r>
            <a:r>
              <a:rPr lang="en-US" b="1" baseline="0" dirty="0" err="1"/>
              <a:t>kế</a:t>
            </a:r>
            <a:r>
              <a:rPr lang="en-US" b="1" baseline="0" dirty="0"/>
              <a:t> testcase</a:t>
            </a:r>
            <a:endParaRPr lang="en-US" b="1"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a:t>GIÁM</a:t>
            </a:r>
            <a:r>
              <a:rPr lang="en-US" b="1" baseline="0" dirty="0"/>
              <a:t> SÁT TIẾN TRÌNH TEST LÀ VIỆC THU THẬP DỮ LIỆU CHI TIẾT, DL THÔ (XEM VÍ DỤ TRƯỚC), CHO NÊN SAU ĐÓ CẦN PHẢI LẬP BÁO CÁO TỔNG THỂ TÌNH TRẠNG ĐỂ DỄ XEM. </a:t>
            </a:r>
            <a:endParaRPr lang="en-US" baseline="0" dirty="0"/>
          </a:p>
          <a:p>
            <a:pPr marL="0" indent="0">
              <a:buFontTx/>
              <a:buNone/>
            </a:pPr>
            <a:r>
              <a:rPr lang="en-US" baseline="0" dirty="0"/>
              <a:t>- </a:t>
            </a:r>
            <a:r>
              <a:rPr lang="en-US" baseline="0" dirty="0" err="1"/>
              <a:t>Như</a:t>
            </a:r>
            <a:r>
              <a:rPr lang="en-US" baseline="0" dirty="0"/>
              <a:t> </a:t>
            </a:r>
            <a:r>
              <a:rPr lang="en-US" baseline="0" dirty="0" err="1"/>
              <a:t>vậy</a:t>
            </a:r>
            <a:r>
              <a:rPr lang="en-US" baseline="0" dirty="0"/>
              <a:t> </a:t>
            </a:r>
            <a:r>
              <a:rPr lang="en-US" baseline="0" dirty="0" err="1"/>
              <a:t>lợi</a:t>
            </a:r>
            <a:r>
              <a:rPr lang="en-US" baseline="0" dirty="0"/>
              <a:t> </a:t>
            </a:r>
            <a:r>
              <a:rPr lang="en-US" baseline="0" dirty="0" err="1"/>
              <a:t>ích</a:t>
            </a:r>
            <a:r>
              <a:rPr lang="en-US" baseline="0" dirty="0"/>
              <a:t> </a:t>
            </a:r>
            <a:r>
              <a:rPr lang="en-US" baseline="0" dirty="0" err="1"/>
              <a:t>của</a:t>
            </a:r>
            <a:r>
              <a:rPr lang="en-US" baseline="0" dirty="0"/>
              <a:t> </a:t>
            </a:r>
            <a:r>
              <a:rPr lang="en-US" baseline="0" dirty="0" err="1"/>
              <a:t>báo</a:t>
            </a:r>
            <a:r>
              <a:rPr lang="en-US" baseline="0" dirty="0"/>
              <a:t> </a:t>
            </a:r>
            <a:r>
              <a:rPr lang="en-US" baseline="0" dirty="0" err="1"/>
              <a:t>cáo</a:t>
            </a:r>
            <a:r>
              <a:rPr lang="en-US" baseline="0" dirty="0"/>
              <a:t> </a:t>
            </a:r>
            <a:r>
              <a:rPr lang="en-US" baseline="0" dirty="0" err="1"/>
              <a:t>tình</a:t>
            </a:r>
            <a:r>
              <a:rPr lang="en-US" baseline="0" dirty="0"/>
              <a:t> </a:t>
            </a:r>
            <a:r>
              <a:rPr lang="en-US" baseline="0" dirty="0" err="1"/>
              <a:t>trạng</a:t>
            </a:r>
            <a:r>
              <a:rPr lang="en-US" baseline="0" dirty="0"/>
              <a:t> test </a:t>
            </a:r>
            <a:r>
              <a:rPr lang="en-US" baseline="0" dirty="0" err="1"/>
              <a:t>là</a:t>
            </a:r>
            <a:r>
              <a:rPr lang="en-US" baseline="0" dirty="0"/>
              <a:t>:</a:t>
            </a:r>
          </a:p>
          <a:p>
            <a:pPr marL="457200" lvl="1" indent="0">
              <a:buFontTx/>
              <a:buNone/>
            </a:pPr>
            <a:r>
              <a:rPr lang="en-US" baseline="0" dirty="0"/>
              <a:t>+ </a:t>
            </a:r>
            <a:r>
              <a:rPr lang="en-US" baseline="0" dirty="0" err="1"/>
              <a:t>giúp</a:t>
            </a:r>
            <a:r>
              <a:rPr lang="en-US" baseline="0" dirty="0"/>
              <a:t> </a:t>
            </a:r>
            <a:r>
              <a:rPr lang="en-US" baseline="0" dirty="0" err="1"/>
              <a:t>truyền</a:t>
            </a:r>
            <a:r>
              <a:rPr lang="en-US" baseline="0" dirty="0"/>
              <a:t> </a:t>
            </a:r>
            <a:r>
              <a:rPr lang="en-US" baseline="0" dirty="0" err="1"/>
              <a:t>đạt</a:t>
            </a:r>
            <a:r>
              <a:rPr lang="en-US" baseline="0" dirty="0"/>
              <a:t> </a:t>
            </a:r>
            <a:r>
              <a:rPr lang="en-US" baseline="0" dirty="0" err="1"/>
              <a:t>hiệu</a:t>
            </a:r>
            <a:r>
              <a:rPr lang="en-US" baseline="0" dirty="0"/>
              <a:t> </a:t>
            </a:r>
            <a:r>
              <a:rPr lang="en-US" baseline="0" dirty="0" err="1"/>
              <a:t>quả</a:t>
            </a:r>
            <a:r>
              <a:rPr lang="en-US" baseline="0" dirty="0"/>
              <a:t> </a:t>
            </a:r>
            <a:r>
              <a:rPr lang="en-US" baseline="0" dirty="0" err="1"/>
              <a:t>các</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cho</a:t>
            </a:r>
            <a:r>
              <a:rPr lang="en-US" baseline="0" dirty="0"/>
              <a:t> </a:t>
            </a:r>
            <a:r>
              <a:rPr lang="en-US" baseline="0" dirty="0" err="1"/>
              <a:t>các</a:t>
            </a:r>
            <a:r>
              <a:rPr lang="en-US" baseline="0" dirty="0"/>
              <a:t> </a:t>
            </a:r>
            <a:r>
              <a:rPr lang="en-US" baseline="0" dirty="0" err="1"/>
              <a:t>bên</a:t>
            </a:r>
            <a:r>
              <a:rPr lang="en-US" baseline="0" dirty="0"/>
              <a:t> </a:t>
            </a:r>
            <a:r>
              <a:rPr lang="en-US" baseline="0" dirty="0" err="1"/>
              <a:t>liên</a:t>
            </a:r>
            <a:r>
              <a:rPr lang="en-US" baseline="0" dirty="0"/>
              <a:t> </a:t>
            </a:r>
            <a:r>
              <a:rPr lang="en-US" baseline="0" dirty="0" err="1"/>
              <a:t>quan</a:t>
            </a:r>
            <a:r>
              <a:rPr lang="en-US" baseline="0" dirty="0"/>
              <a:t> </a:t>
            </a:r>
            <a:r>
              <a:rPr lang="en-US" baseline="0" dirty="0" err="1"/>
              <a:t>trong</a:t>
            </a:r>
            <a:r>
              <a:rPr lang="en-US" baseline="0" dirty="0"/>
              <a:t> </a:t>
            </a:r>
            <a:r>
              <a:rPr lang="en-US" baseline="0" dirty="0" err="1"/>
              <a:t>dự</a:t>
            </a:r>
            <a:r>
              <a:rPr lang="en-US" baseline="0" dirty="0"/>
              <a:t> </a:t>
            </a:r>
            <a:r>
              <a:rPr lang="en-US" baseline="0" dirty="0" err="1"/>
              <a:t>án</a:t>
            </a:r>
            <a:r>
              <a:rPr lang="en-US" baseline="0" dirty="0"/>
              <a:t>. </a:t>
            </a: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hỗ trợ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việc</a:t>
            </a:r>
            <a:r>
              <a:rPr lang="en-US" sz="1200" b="0" i="1"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quyết định </a:t>
            </a:r>
            <a:r>
              <a:rPr lang="en-US" sz="1200" b="1" i="0" kern="1200" dirty="0" err="1">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hiện</a:t>
            </a:r>
            <a:r>
              <a:rPr lang="en-US" sz="1200" b="1" i="0" kern="1200" baseline="0" dirty="0">
                <a:solidFill>
                  <a:schemeClr val="tx1"/>
                </a:solidFill>
                <a:effectLst/>
                <a:latin typeface="+mn-lt"/>
                <a:ea typeface="+mn-ea"/>
                <a:cs typeface="+mn-cs"/>
              </a:rPr>
              <a:t> cv </a:t>
            </a:r>
            <a:r>
              <a:rPr lang="en-US" sz="1200" b="1" i="0" kern="1200" baseline="0" dirty="0" err="1">
                <a:solidFill>
                  <a:schemeClr val="tx1"/>
                </a:solidFill>
                <a:effectLst/>
                <a:latin typeface="+mn-lt"/>
                <a:ea typeface="+mn-ea"/>
                <a:cs typeface="+mn-cs"/>
              </a:rPr>
              <a:t>gì</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kế</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tiếp</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914400" lvl="2" indent="0">
              <a:buFontTx/>
              <a:buNone/>
            </a:pPr>
            <a:r>
              <a:rPr lang="en-US" b="1" i="0" kern="1200" baseline="0" dirty="0">
                <a:solidFill>
                  <a:schemeClr val="tx1"/>
                </a:solidFill>
                <a:effectLst/>
                <a:latin typeface="+mn-lt"/>
                <a:ea typeface="+mn-ea"/>
                <a:cs typeface="+mn-cs"/>
              </a:rPr>
              <a:t>* E.G. ƯỚC TÍNH SỐ LƯỢNG DEFECT CÒN LẠI CẦN TÌM, CHI PHÍ VÀ LỢI ÍCH CỦA VIỆC TRÌ HOÃN NGÀY PHÁT HÀNH ĐỂ TEST THÊM NỮA, ĐÁNH GIÁ CÁC RỦI RO CÒN LẠI,...</a:t>
            </a:r>
            <a:endParaRPr lang="en-US" b="1" baseline="0" dirty="0"/>
          </a:p>
          <a:p>
            <a:pPr marL="0" indent="0">
              <a:buFontTx/>
              <a:buNone/>
            </a:pPr>
            <a:r>
              <a:rPr lang="en-US" baseline="0" dirty="0"/>
              <a:t>- </a:t>
            </a:r>
            <a:r>
              <a:rPr lang="en-US" baseline="0" dirty="0" err="1"/>
              <a:t>Làm</a:t>
            </a:r>
            <a:r>
              <a:rPr lang="en-US" baseline="0" dirty="0"/>
              <a:t> </a:t>
            </a:r>
            <a:r>
              <a:rPr lang="en-US" baseline="0" dirty="0" err="1"/>
              <a:t>thế</a:t>
            </a:r>
            <a:r>
              <a:rPr lang="en-US" baseline="0" dirty="0"/>
              <a:t> </a:t>
            </a:r>
            <a:r>
              <a:rPr lang="en-US" baseline="0" dirty="0" err="1"/>
              <a:t>nào</a:t>
            </a:r>
            <a:r>
              <a:rPr lang="en-US" baseline="0" dirty="0"/>
              <a:t> </a:t>
            </a:r>
            <a:r>
              <a:rPr lang="en-US" baseline="0" dirty="0" err="1"/>
              <a:t>báo</a:t>
            </a:r>
            <a:r>
              <a:rPr lang="en-US" baseline="0" dirty="0"/>
              <a:t> </a:t>
            </a:r>
            <a:r>
              <a:rPr lang="en-US" baseline="0" dirty="0" err="1"/>
              <a:t>cáo</a:t>
            </a:r>
            <a:r>
              <a:rPr lang="en-US" baseline="0" dirty="0"/>
              <a:t> </a:t>
            </a:r>
            <a:r>
              <a:rPr lang="en-US" baseline="0" dirty="0" err="1"/>
              <a:t>tình</a:t>
            </a:r>
            <a:r>
              <a:rPr lang="en-US" baseline="0" dirty="0"/>
              <a:t> </a:t>
            </a:r>
            <a:r>
              <a:rPr lang="en-US" baseline="0" dirty="0" err="1"/>
              <a:t>trạng</a:t>
            </a:r>
            <a:r>
              <a:rPr lang="en-US" baseline="0" dirty="0"/>
              <a:t> test? - </a:t>
            </a:r>
            <a:r>
              <a:rPr lang="en-US" b="1" baseline="0" dirty="0" err="1"/>
              <a:t>Giống</a:t>
            </a:r>
            <a:r>
              <a:rPr lang="en-US" b="1" baseline="0" dirty="0"/>
              <a:t> </a:t>
            </a:r>
            <a:r>
              <a:rPr lang="en-US" b="1" baseline="0" dirty="0" err="1"/>
              <a:t>như</a:t>
            </a:r>
            <a:r>
              <a:rPr lang="en-US" b="1" baseline="0" dirty="0"/>
              <a:t> </a:t>
            </a:r>
            <a:r>
              <a:rPr lang="en-US" b="1" baseline="0" dirty="0" err="1"/>
              <a:t>việc</a:t>
            </a:r>
            <a:r>
              <a:rPr lang="en-US" b="1" baseline="0" dirty="0"/>
              <a:t> </a:t>
            </a:r>
            <a:r>
              <a:rPr lang="en-US" b="1" baseline="0" dirty="0" err="1"/>
              <a:t>giám</a:t>
            </a:r>
            <a:r>
              <a:rPr lang="en-US" b="1" baseline="0" dirty="0"/>
              <a:t> </a:t>
            </a:r>
            <a:r>
              <a:rPr lang="en-US" b="1" baseline="0" dirty="0" err="1"/>
              <a:t>sát</a:t>
            </a:r>
            <a:r>
              <a:rPr lang="en-US" b="1" baseline="0" dirty="0"/>
              <a:t>, </a:t>
            </a:r>
            <a:r>
              <a:rPr lang="en-US" b="1" baseline="0" dirty="0" err="1"/>
              <a:t>cũng</a:t>
            </a:r>
            <a:r>
              <a:rPr lang="en-US" b="1" baseline="0" dirty="0"/>
              <a:t> </a:t>
            </a:r>
            <a:r>
              <a:rPr lang="en-US" b="1" baseline="0" dirty="0" err="1"/>
              <a:t>có</a:t>
            </a:r>
            <a:r>
              <a:rPr lang="en-US" b="1" baseline="0" dirty="0"/>
              <a:t> </a:t>
            </a:r>
            <a:r>
              <a:rPr lang="en-US" b="1" baseline="0" dirty="0" err="1"/>
              <a:t>nhiều</a:t>
            </a:r>
            <a:r>
              <a:rPr lang="en-US" b="1" baseline="0" dirty="0"/>
              <a:t> </a:t>
            </a:r>
            <a:r>
              <a:rPr lang="en-US" b="1" baseline="0" dirty="0" err="1"/>
              <a:t>cách</a:t>
            </a:r>
            <a:r>
              <a:rPr lang="en-US" b="1" baseline="0" dirty="0"/>
              <a:t> </a:t>
            </a:r>
            <a:r>
              <a:rPr lang="en-US" b="1" baseline="0" dirty="0" err="1"/>
              <a:t>thức</a:t>
            </a:r>
            <a:r>
              <a:rPr lang="en-US" b="1" baseline="0" dirty="0"/>
              <a:t> </a:t>
            </a:r>
            <a:r>
              <a:rPr lang="en-US" b="1" baseline="0" dirty="0" err="1"/>
              <a:t>báo</a:t>
            </a:r>
            <a:r>
              <a:rPr lang="en-US" b="1" baseline="0" dirty="0"/>
              <a:t> </a:t>
            </a:r>
            <a:r>
              <a:rPr lang="en-US" b="1" baseline="0" dirty="0" err="1"/>
              <a:t>cáo</a:t>
            </a:r>
            <a:r>
              <a:rPr lang="en-US" b="1" baseline="0" dirty="0"/>
              <a:t> </a:t>
            </a:r>
            <a:r>
              <a:rPr lang="en-US" b="1" baseline="0" dirty="0" err="1"/>
              <a:t>tình</a:t>
            </a:r>
            <a:r>
              <a:rPr lang="en-US" b="1" baseline="0" dirty="0"/>
              <a:t> </a:t>
            </a:r>
            <a:r>
              <a:rPr lang="en-US" b="1" baseline="0" dirty="0" err="1"/>
              <a:t>trạng</a:t>
            </a:r>
            <a:r>
              <a:rPr lang="en-US" b="1" baseline="0" dirty="0"/>
              <a:t> test. </a:t>
            </a:r>
            <a:endParaRPr lang="en-US" baseline="0" dirty="0"/>
          </a:p>
          <a:p>
            <a:pPr marL="457200" lvl="1" indent="0">
              <a:buFontTx/>
              <a:buNone/>
            </a:pPr>
            <a:r>
              <a:rPr lang="en-US" dirty="0"/>
              <a:t>+ </a:t>
            </a:r>
            <a:r>
              <a:rPr lang="en-US" dirty="0" err="1"/>
              <a:t>theo</a:t>
            </a:r>
            <a:r>
              <a:rPr lang="en-US" dirty="0"/>
              <a:t> </a:t>
            </a:r>
            <a:r>
              <a:rPr lang="en-US" dirty="0" err="1"/>
              <a:t>mẫu</a:t>
            </a:r>
            <a:r>
              <a:rPr lang="en-US" baseline="0" dirty="0"/>
              <a:t> </a:t>
            </a:r>
            <a:r>
              <a:rPr lang="en-US" dirty="0"/>
              <a:t>IEEE 829 test summary report</a:t>
            </a:r>
            <a:endParaRPr lang="en-US" baseline="0" dirty="0"/>
          </a:p>
          <a:p>
            <a:pPr marL="457200" lvl="1" indent="0">
              <a:buFontTx/>
              <a:buNone/>
            </a:pPr>
            <a:r>
              <a:rPr lang="en-US" b="1" i="0" kern="1200" dirty="0">
                <a:solidFill>
                  <a:schemeClr val="tx1"/>
                </a:solidFill>
                <a:effectLst/>
                <a:latin typeface="+mn-lt"/>
                <a:ea typeface="+mn-ea"/>
                <a:cs typeface="+mn-cs"/>
              </a:rPr>
              <a:t>+ CÁC</a:t>
            </a:r>
            <a:r>
              <a:rPr lang="en-US" b="1" i="0" kern="1200" baseline="0" dirty="0">
                <a:solidFill>
                  <a:schemeClr val="tx1"/>
                </a:solidFill>
                <a:effectLst/>
                <a:latin typeface="+mn-lt"/>
                <a:ea typeface="+mn-ea"/>
                <a:cs typeface="+mn-cs"/>
              </a:rPr>
              <a:t> ĐỘ ĐO NÀY NÊN </a:t>
            </a:r>
            <a:r>
              <a:rPr lang="vi-VN" b="1" i="0" kern="1200" baseline="0" dirty="0">
                <a:solidFill>
                  <a:schemeClr val="tx1"/>
                </a:solidFill>
                <a:effectLst/>
                <a:latin typeface="+mn-lt"/>
                <a:ea typeface="+mn-ea"/>
                <a:cs typeface="+mn-cs"/>
              </a:rPr>
              <a:t>ĐƯỢ</a:t>
            </a:r>
            <a:r>
              <a:rPr lang="en-US" b="1" i="0" kern="1200" baseline="0" dirty="0">
                <a:solidFill>
                  <a:schemeClr val="tx1"/>
                </a:solidFill>
                <a:effectLst/>
                <a:latin typeface="+mn-lt"/>
                <a:ea typeface="+mn-ea"/>
                <a:cs typeface="+mn-cs"/>
              </a:rPr>
              <a:t>C LẬP THÀNH DẠNG BẢNG, ‘BIỂU ĐỒ’ </a:t>
            </a:r>
            <a:r>
              <a:rPr lang="en-US" b="0" i="0" kern="1200" baseline="0" dirty="0">
                <a:solidFill>
                  <a:schemeClr val="tx1"/>
                </a:solidFill>
                <a:effectLst/>
                <a:latin typeface="+mn-lt"/>
                <a:ea typeface="+mn-ea"/>
                <a:cs typeface="+mn-cs"/>
              </a:rPr>
              <a:t>VÀ ĐƯỢC ĐẶT TRONG 1 TRANG TÓM LƯỢC RIÊNG (CÁC TRANG CHI TIẾT RIÊNG) </a:t>
            </a:r>
            <a:r>
              <a:rPr lang="en-US" b="1" i="0" kern="1200" baseline="0" dirty="0">
                <a:solidFill>
                  <a:schemeClr val="tx1"/>
                </a:solidFill>
                <a:effectLst/>
                <a:latin typeface="+mn-lt"/>
                <a:ea typeface="+mn-ea"/>
                <a:cs typeface="+mn-cs"/>
              </a:rPr>
              <a:t>ĐỂ DỄ DÀNG THEO DÕI TIẾN TRÌNH</a:t>
            </a:r>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pPr marL="171450" indent="-171450">
              <a:buFontTx/>
              <a:buChar char="-"/>
            </a:pPr>
            <a:r>
              <a:rPr lang="en-US" baseline="0" dirty="0"/>
              <a:t>You should think about test status reporting during the test planning and preparation periods, since you will often need to collect specific metrics during and at the end of a test period to generate the test status reports in an effective and efficient fashion. The specific data you'll want to gather will depend on your specific reports, but common considerations include the following: </a:t>
            </a:r>
          </a:p>
          <a:p>
            <a:pPr marL="171450" indent="-171450">
              <a:buFontTx/>
              <a:buChar char="-"/>
            </a:pPr>
            <a:r>
              <a:rPr lang="en-US" baseline="0" dirty="0" err="1"/>
              <a:t>Thông</a:t>
            </a:r>
            <a:r>
              <a:rPr lang="en-US" baseline="0" dirty="0"/>
              <a:t> tin report </a:t>
            </a:r>
            <a:r>
              <a:rPr lang="en-US" baseline="0" dirty="0" err="1"/>
              <a:t>tóm</a:t>
            </a:r>
            <a:r>
              <a:rPr lang="en-US" baseline="0" dirty="0"/>
              <a:t> </a:t>
            </a:r>
            <a:r>
              <a:rPr lang="en-US" baseline="0" dirty="0" err="1"/>
              <a:t>tắt</a:t>
            </a:r>
            <a:r>
              <a:rPr lang="en-US" baseline="0" dirty="0"/>
              <a:t> </a:t>
            </a:r>
            <a:r>
              <a:rPr lang="en-US" baseline="0" dirty="0" err="1"/>
              <a:t>gồm</a:t>
            </a:r>
            <a:r>
              <a:rPr lang="en-US" baseline="0" dirty="0"/>
              <a:t>:</a:t>
            </a:r>
          </a:p>
          <a:p>
            <a:pPr marL="628650" lvl="1" indent="-171450">
              <a:buFontTx/>
              <a:buChar char="-"/>
            </a:pPr>
            <a:r>
              <a:rPr lang="en-US" dirty="0"/>
              <a:t>What has happened during a given period of time, e.g. a week, a test level or the whole test </a:t>
            </a:r>
            <a:r>
              <a:rPr lang="en-US" dirty="0" err="1"/>
              <a:t>endeavour</a:t>
            </a:r>
            <a:r>
              <a:rPr lang="en-US" dirty="0"/>
              <a:t>, or when exit criteria have been met.</a:t>
            </a:r>
          </a:p>
          <a:p>
            <a:pPr marL="628650" lvl="1" indent="-171450">
              <a:buFontTx/>
              <a:buChar char="-"/>
            </a:pPr>
            <a:r>
              <a:rPr lang="en-US" dirty="0" err="1"/>
              <a:t>Analysed</a:t>
            </a:r>
            <a:r>
              <a:rPr lang="en-US" dirty="0"/>
              <a:t> information and metrics required to support recommendations and decisions about future actions, such as:</a:t>
            </a:r>
          </a:p>
          <a:p>
            <a:pPr marL="1085850" lvl="2" indent="-171450">
              <a:buFontTx/>
              <a:buChar char="-"/>
            </a:pPr>
            <a:r>
              <a:rPr lang="en-US" dirty="0"/>
              <a:t>an assessment of defects remaining;</a:t>
            </a:r>
          </a:p>
          <a:p>
            <a:pPr marL="1085850" lvl="2" indent="-171450">
              <a:buFontTx/>
              <a:buChar char="-"/>
            </a:pPr>
            <a:r>
              <a:rPr lang="en-US" dirty="0"/>
              <a:t>the economic benefit of continued testing, e.g. additional tests are exponentially more expensive than the benefit of running;</a:t>
            </a:r>
          </a:p>
          <a:p>
            <a:pPr marL="1085850" lvl="2" indent="-171450">
              <a:buFontTx/>
              <a:buChar char="-"/>
            </a:pPr>
            <a:r>
              <a:rPr lang="en-US" dirty="0"/>
              <a:t>outstanding risks;</a:t>
            </a:r>
          </a:p>
          <a:p>
            <a:pPr marL="1085850" lvl="2" indent="-171450">
              <a:buFontTx/>
              <a:buChar char="-"/>
            </a:pPr>
            <a:r>
              <a:rPr lang="en-US" dirty="0"/>
              <a:t>the level of confidence in tested software, e.g. defects planned vs actual defects found.</a:t>
            </a:r>
          </a:p>
          <a:p>
            <a:pPr marL="171450" lvl="0" indent="-171450">
              <a:buFontTx/>
              <a:buChar char="-"/>
            </a:pPr>
            <a:r>
              <a:rPr lang="en-US" dirty="0"/>
              <a:t>The IEEE 829 standard includes an outline of a test summary report that could be used for test reporting. In book.</a:t>
            </a:r>
          </a:p>
        </p:txBody>
      </p:sp>
    </p:spTree>
    <p:extLst>
      <p:ext uri="{BB962C8B-B14F-4D97-AF65-F5344CB8AC3E}">
        <p14:creationId xmlns:p14="http://schemas.microsoft.com/office/powerpoint/2010/main" val="856946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 K PHẢI</a:t>
            </a:r>
            <a:r>
              <a:rPr lang="en-US" b="1" baseline="0" dirty="0"/>
              <a:t> LÚC NÀO MỌI KẾ HOẠCH CŨNG ĐỀU DC THỰC HIỆN HOÀN HẢO, MỌI RỦI RO ĐỀU CÓ THỂ XẢY RA. </a:t>
            </a:r>
            <a:r>
              <a:rPr lang="en-US" sz="1200" b="1" i="0" kern="1200" dirty="0">
                <a:solidFill>
                  <a:schemeClr val="tx1"/>
                </a:solidFill>
                <a:effectLst/>
                <a:latin typeface="+mn-lt"/>
                <a:ea typeface="+mn-ea"/>
                <a:cs typeface="+mn-cs"/>
              </a:rPr>
              <a:t>KHI KẾ</a:t>
            </a:r>
            <a:r>
              <a:rPr lang="en-US" sz="1200" b="1" i="0" kern="1200" baseline="0" dirty="0">
                <a:solidFill>
                  <a:schemeClr val="tx1"/>
                </a:solidFill>
                <a:effectLst/>
                <a:latin typeface="+mn-lt"/>
                <a:ea typeface="+mn-ea"/>
                <a:cs typeface="+mn-cs"/>
              </a:rPr>
              <a:t> HOẠCH VÀ THỰC TẾ KHÁC BIỆT</a:t>
            </a:r>
            <a:r>
              <a:rPr lang="vi-VN" sz="1200" b="1" i="0" kern="1200" dirty="0">
                <a:solidFill>
                  <a:schemeClr val="tx1"/>
                </a:solidFill>
                <a:effectLst/>
                <a:latin typeface="+mn-lt"/>
                <a:ea typeface="+mn-ea"/>
                <a:cs typeface="+mn-cs"/>
              </a:rPr>
              <a:t>, TEST MANAGER PHẢI CÓ CÁC BIỆN PHÁP ĐỐI PHÓ THÍCH HỢP</a:t>
            </a:r>
            <a:r>
              <a:rPr lang="en-US" sz="1200" b="1" i="0" kern="1200" dirty="0">
                <a:solidFill>
                  <a:schemeClr val="tx1"/>
                </a:solidFill>
                <a:effectLst/>
                <a:latin typeface="+mn-lt"/>
                <a:ea typeface="+mn-ea"/>
                <a:cs typeface="+mn-cs"/>
              </a:rPr>
              <a:t> ĐỂ</a:t>
            </a:r>
            <a:r>
              <a:rPr lang="en-US" sz="1200" b="1" i="0" kern="1200" baseline="0" dirty="0">
                <a:solidFill>
                  <a:schemeClr val="tx1"/>
                </a:solidFill>
                <a:effectLst/>
                <a:latin typeface="+mn-lt"/>
                <a:ea typeface="+mn-ea"/>
                <a:cs typeface="+mn-cs"/>
              </a:rPr>
              <a:t> DỰ ÁN VẪN TRONG TẦM KIỂM SOÁT</a:t>
            </a:r>
            <a:r>
              <a:rPr lang="en-US" sz="1200" b="1" i="0" kern="120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ĐÂY ĐƯỢC GỌI LÀ TEST CONTROL</a:t>
            </a:r>
            <a:r>
              <a:rPr lang="en-US" sz="1200" b="0" i="0" kern="1200" baseline="0" dirty="0">
                <a:solidFill>
                  <a:schemeClr val="tx1"/>
                </a:solidFill>
                <a:effectLst/>
                <a:latin typeface="+mn-lt"/>
                <a:ea typeface="+mn-ea"/>
                <a:cs typeface="+mn-cs"/>
              </a:rPr>
              <a:t>. Test control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nói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chỉ</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chữa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gắng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đạt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tốt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project.</a:t>
            </a: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hoạt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động</a:t>
            </a:r>
            <a:r>
              <a:rPr lang="en-US" sz="1200" b="0" i="0" kern="1200" baseline="0" dirty="0">
                <a:solidFill>
                  <a:schemeClr val="tx1"/>
                </a:solidFill>
                <a:effectLst/>
                <a:latin typeface="+mn-lt"/>
                <a:ea typeface="+mn-ea"/>
                <a:cs typeface="+mn-cs"/>
              </a:rPr>
              <a:t> control:</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Ưu</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tiên</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lại</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thứ</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tự</a:t>
            </a:r>
            <a:r>
              <a:rPr lang="en-US" b="0" i="0" u="none" kern="1200" baseline="0" dirty="0">
                <a:solidFill>
                  <a:schemeClr val="tx1"/>
                </a:solidFill>
                <a:effectLst/>
                <a:latin typeface="+mn-lt"/>
                <a:ea typeface="+mn-ea"/>
                <a:cs typeface="+mn-cs"/>
              </a:rPr>
              <a:t> test </a:t>
            </a:r>
            <a:r>
              <a:rPr lang="en-US" b="0" i="0" u="none" kern="1200" baseline="0" dirty="0" err="1">
                <a:solidFill>
                  <a:schemeClr val="tx1"/>
                </a:solidFill>
                <a:effectLst/>
                <a:latin typeface="+mn-lt"/>
                <a:ea typeface="+mn-ea"/>
                <a:cs typeface="+mn-cs"/>
              </a:rPr>
              <a:t>khi</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rủi</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ro</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dự</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án</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đã</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xác</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định</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vừa</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xuất</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hiện</a:t>
            </a:r>
            <a:r>
              <a:rPr lang="en-US" b="0" i="0" u="none" kern="1200" baseline="0" dirty="0">
                <a:solidFill>
                  <a:schemeClr val="tx1"/>
                </a:solidFill>
                <a:effectLst/>
                <a:latin typeface="+mn-lt"/>
                <a:ea typeface="+mn-ea"/>
                <a:cs typeface="+mn-cs"/>
              </a:rPr>
              <a:t>. VD/ </a:t>
            </a:r>
            <a:r>
              <a:rPr lang="en-US" sz="1200" b="1" i="0" u="none" kern="1200" baseline="0" dirty="0">
                <a:solidFill>
                  <a:schemeClr val="tx1"/>
                </a:solidFill>
                <a:effectLst/>
                <a:latin typeface="+mn-lt"/>
                <a:ea typeface="+mn-ea"/>
                <a:cs typeface="+mn-cs"/>
              </a:rPr>
              <a:t>MỘT PHẦN NÀO ĐÓ ĐANG TEST KHÔNG GIAO ĐƯỢC ĐÚNG HẠN, MÀ YÊU CẦU </a:t>
            </a:r>
            <a:r>
              <a:rPr lang="en-US" sz="1200" b="1" i="0" kern="1200" baseline="0" dirty="0">
                <a:solidFill>
                  <a:schemeClr val="tx1"/>
                </a:solidFill>
                <a:effectLst/>
                <a:latin typeface="+mn-lt"/>
                <a:ea typeface="+mn-ea"/>
                <a:cs typeface="+mn-cs"/>
              </a:rPr>
              <a:t>NGÀY RELEASE SẢN PHẨM LẠI KO ĐƯỢC THAY ĐỔI. KHI ĐÓ TEST CONTROL SẼ THỰC HIỆN VIỆC ƯU TIÊN LẠI THỨ TỰ THỰC HIỆN TEST</a:t>
            </a:r>
            <a:endParaRPr lang="en-US" b="0" i="0" kern="1200" baseline="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Thay</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đổi</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lịch</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biểu</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vd</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tăng</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giờ</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làm</a:t>
            </a:r>
            <a:r>
              <a:rPr lang="en-US" b="0" i="0" u="none" kern="1200" baseline="0" dirty="0">
                <a:solidFill>
                  <a:schemeClr val="tx1"/>
                </a:solidFill>
                <a:effectLst/>
                <a:latin typeface="+mn-lt"/>
                <a:ea typeface="+mn-ea"/>
                <a:cs typeface="+mn-cs"/>
              </a:rPr>
              <a:t>: </a:t>
            </a:r>
            <a:r>
              <a:rPr lang="en-US" b="0" i="0" u="none" kern="1200" baseline="0" dirty="0" err="1">
                <a:solidFill>
                  <a:schemeClr val="tx1"/>
                </a:solidFill>
                <a:effectLst/>
                <a:latin typeface="+mn-lt"/>
                <a:ea typeface="+mn-ea"/>
                <a:cs typeface="+mn-cs"/>
              </a:rPr>
              <a:t>Vì</a:t>
            </a:r>
            <a:r>
              <a:rPr lang="en-US" b="0" i="0" u="none"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lý</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cho</a:t>
            </a:r>
            <a:r>
              <a:rPr lang="en-US" b="0" i="0" kern="1200" baseline="0" dirty="0">
                <a:solidFill>
                  <a:schemeClr val="tx1"/>
                </a:solidFill>
                <a:effectLst/>
                <a:latin typeface="+mn-lt"/>
                <a:ea typeface="+mn-ea"/>
                <a:cs typeface="+mn-cs"/>
              </a:rPr>
              <a:t> chi </a:t>
            </a:r>
            <a:r>
              <a:rPr lang="en-US" b="0" i="0" kern="1200" baseline="0" dirty="0" err="1">
                <a:solidFill>
                  <a:schemeClr val="tx1"/>
                </a:solidFill>
                <a:effectLst/>
                <a:latin typeface="+mn-lt"/>
                <a:ea typeface="+mn-ea"/>
                <a:cs typeface="+mn-cs"/>
              </a:rPr>
              <a:t>phí</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kiểm</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thử</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hiệu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suất</a:t>
            </a:r>
            <a:r>
              <a:rPr lang="en-US" b="0" i="0" kern="1200" baseline="0" dirty="0">
                <a:solidFill>
                  <a:schemeClr val="tx1"/>
                </a:solidFill>
                <a:effectLst/>
                <a:latin typeface="+mn-lt"/>
                <a:ea typeface="+mn-ea"/>
                <a:cs typeface="+mn-cs"/>
              </a:rPr>
              <a:t> (performance testing) </a:t>
            </a:r>
            <a:r>
              <a:rPr lang="en-US" b="0" i="0" kern="1200" baseline="0" dirty="0" err="1">
                <a:solidFill>
                  <a:schemeClr val="tx1"/>
                </a:solidFill>
                <a:effectLst/>
                <a:latin typeface="+mn-lt"/>
                <a:ea typeface="+mn-ea"/>
                <a:cs typeface="+mn-cs"/>
              </a:rPr>
              <a:t>thường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chạy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buổi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tối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các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ngày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trong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tuần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thời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điểm</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không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phải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giờ</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cao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điểm</a:t>
            </a:r>
            <a:r>
              <a:rPr lang="en-US" b="0" i="0" kern="1200" baseline="0" dirty="0">
                <a:solidFill>
                  <a:schemeClr val="tx1"/>
                </a:solidFill>
                <a:effectLst/>
                <a:latin typeface="+mn-lt"/>
                <a:ea typeface="+mn-ea"/>
                <a:cs typeface="+mn-cs"/>
              </a:rPr>
              <a:t>). Do </a:t>
            </a:r>
            <a:r>
              <a:rPr lang="en-US" b="0" i="0" kern="1200" baseline="0" dirty="0" err="1">
                <a:solidFill>
                  <a:schemeClr val="tx1"/>
                </a:solidFill>
                <a:effectLst/>
                <a:latin typeface="+mn-lt"/>
                <a:ea typeface="+mn-ea"/>
                <a:cs typeface="+mn-cs"/>
              </a:rPr>
              <a:t>nhu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cầu</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cao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không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định</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trước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cty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tạm</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thời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giữ</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sp</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cả</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buổi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tối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tăng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lên</a:t>
            </a:r>
            <a:r>
              <a:rPr lang="en-US" b="0" i="0" kern="1200" baseline="0" dirty="0">
                <a:solidFill>
                  <a:schemeClr val="tx1"/>
                </a:solidFill>
                <a:effectLst/>
                <a:latin typeface="+mn-lt"/>
                <a:ea typeface="+mn-ea"/>
                <a:cs typeface="+mn-cs"/>
              </a:rPr>
              <a:t> 18 </a:t>
            </a:r>
            <a:r>
              <a:rPr lang="en-US" b="0" i="0" kern="1200" baseline="0" dirty="0" err="1">
                <a:solidFill>
                  <a:schemeClr val="tx1"/>
                </a:solidFill>
                <a:effectLst/>
                <a:latin typeface="+mn-lt"/>
                <a:ea typeface="+mn-ea"/>
                <a:cs typeface="+mn-cs"/>
              </a:rPr>
              <a:t>giờ</a:t>
            </a:r>
            <a:r>
              <a:rPr lang="en-US" b="0" i="0" kern="1200" baseline="0" dirty="0">
                <a:solidFill>
                  <a:schemeClr val="tx1"/>
                </a:solidFill>
                <a:effectLst/>
                <a:latin typeface="+mn-lt"/>
                <a:ea typeface="+mn-ea"/>
                <a:cs typeface="+mn-cs"/>
              </a:rPr>
              <a:t>/</a:t>
            </a:r>
            <a:r>
              <a:rPr lang="en-US" b="0" i="0" kern="1200" baseline="0" dirty="0" err="1">
                <a:solidFill>
                  <a:schemeClr val="tx1"/>
                </a:solidFill>
                <a:effectLst/>
                <a:latin typeface="+mn-lt"/>
                <a:ea typeface="+mn-ea"/>
                <a:cs typeface="+mn-cs"/>
              </a:rPr>
              <a:t>ngày</a:t>
            </a:r>
            <a:r>
              <a:rPr lang="en-US" b="0" i="0" kern="1200" baseline="0" dirty="0">
                <a:solidFill>
                  <a:schemeClr val="tx1"/>
                </a:solidFill>
                <a:effectLst/>
                <a:latin typeface="+mn-lt"/>
                <a:ea typeface="+mn-ea"/>
                <a:cs typeface="+mn-cs"/>
              </a:rPr>
              <a:t>, 5 </a:t>
            </a:r>
            <a:r>
              <a:rPr lang="en-US" b="0" i="0" kern="1200" baseline="0" dirty="0" err="1">
                <a:solidFill>
                  <a:schemeClr val="tx1"/>
                </a:solidFill>
                <a:effectLst/>
                <a:latin typeface="+mn-lt"/>
                <a:ea typeface="+mn-ea"/>
                <a:cs typeface="+mn-cs"/>
              </a:rPr>
              <a:t>ngày</a:t>
            </a:r>
            <a:r>
              <a:rPr lang="en-US" b="0" i="0" kern="1200" baseline="0" dirty="0">
                <a:solidFill>
                  <a:schemeClr val="tx1"/>
                </a:solidFill>
                <a:effectLst/>
                <a:latin typeface="+mn-lt"/>
                <a:ea typeface="+mn-ea"/>
                <a:cs typeface="+mn-cs"/>
              </a:rPr>
              <a:t>/</a:t>
            </a:r>
            <a:r>
              <a:rPr lang="en-US" b="0" i="0" kern="1200" baseline="0" dirty="0" err="1">
                <a:solidFill>
                  <a:schemeClr val="tx1"/>
                </a:solidFill>
                <a:effectLst/>
                <a:latin typeface="+mn-lt"/>
                <a:ea typeface="+mn-ea"/>
                <a:cs typeface="+mn-cs"/>
              </a:rPr>
              <a:t>tuần</a:t>
            </a:r>
            <a:r>
              <a:rPr lang="en-US" b="0" i="0" kern="1200" baseline="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i="0" dirty="0"/>
              <a:t>+</a:t>
            </a:r>
            <a:r>
              <a:rPr lang="en-US" i="0" baseline="0" dirty="0"/>
              <a:t> </a:t>
            </a:r>
            <a:r>
              <a:rPr lang="en-US" i="0" baseline="0" dirty="0" err="1"/>
              <a:t>T</a:t>
            </a:r>
            <a:r>
              <a:rPr lang="en-US" i="0" dirty="0" err="1"/>
              <a:t>hắt</a:t>
            </a:r>
            <a:r>
              <a:rPr lang="en-US" i="0" dirty="0"/>
              <a:t> </a:t>
            </a:r>
            <a:r>
              <a:rPr lang="en-US" i="0" dirty="0" err="1"/>
              <a:t>chặt</a:t>
            </a:r>
            <a:r>
              <a:rPr lang="en-US" i="0" dirty="0"/>
              <a:t> </a:t>
            </a:r>
            <a:r>
              <a:rPr lang="en-US" i="0" dirty="0" err="1"/>
              <a:t>các</a:t>
            </a:r>
            <a:r>
              <a:rPr lang="en-US" i="0" dirty="0"/>
              <a:t> </a:t>
            </a:r>
            <a:r>
              <a:rPr lang="en-US" i="0" dirty="0" err="1"/>
              <a:t>tiêu</a:t>
            </a:r>
            <a:r>
              <a:rPr lang="en-US" i="0" dirty="0"/>
              <a:t> </a:t>
            </a:r>
            <a:r>
              <a:rPr lang="en-US" i="0" dirty="0" err="1"/>
              <a:t>chuẩn</a:t>
            </a:r>
            <a:r>
              <a:rPr lang="en-US" i="0" dirty="0"/>
              <a:t> </a:t>
            </a:r>
            <a:r>
              <a:rPr lang="en-US" i="0" dirty="0" err="1"/>
              <a:t>đầu</a:t>
            </a:r>
            <a:r>
              <a:rPr lang="en-US" i="0" baseline="0" dirty="0"/>
              <a:t> </a:t>
            </a:r>
            <a:r>
              <a:rPr lang="en-US" i="0" baseline="0" dirty="0" err="1"/>
              <a:t>vào</a:t>
            </a:r>
            <a:r>
              <a:rPr lang="en-US" i="0" baseline="0" dirty="0"/>
              <a:t> </a:t>
            </a:r>
            <a:r>
              <a:rPr lang="en-US" i="0" baseline="0" dirty="0" err="1"/>
              <a:t>đầu</a:t>
            </a:r>
            <a:r>
              <a:rPr lang="en-US" i="0" baseline="0" dirty="0"/>
              <a:t> </a:t>
            </a:r>
            <a:r>
              <a:rPr lang="en-US" i="0" baseline="0" dirty="0" err="1"/>
              <a:t>ra.</a:t>
            </a:r>
            <a:endParaRPr lang="en-US" i="0" dirty="0"/>
          </a:p>
        </p:txBody>
      </p:sp>
    </p:spTree>
    <p:extLst>
      <p:ext uri="{BB962C8B-B14F-4D97-AF65-F5344CB8AC3E}">
        <p14:creationId xmlns:p14="http://schemas.microsoft.com/office/powerpoint/2010/main" val="1505553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150</a:t>
            </a:r>
          </a:p>
        </p:txBody>
      </p:sp>
    </p:spTree>
    <p:extLst>
      <p:ext uri="{BB962C8B-B14F-4D97-AF65-F5344CB8AC3E}">
        <p14:creationId xmlns:p14="http://schemas.microsoft.com/office/powerpoint/2010/main" val="1729114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 Risk: là khả năng (có thể xảy ra hoặc không) cho một kết quả tiêu cực hoặc k mong muốn.</a:t>
            </a:r>
          </a:p>
          <a:p>
            <a:pPr marL="457200" lvl="1" indent="0">
              <a:buFontTx/>
              <a:buNone/>
            </a:pPr>
            <a:r>
              <a:rPr lang="en-US" b="1" baseline="0"/>
              <a:t>+ IT IS A POSSIBILITY, NOT A CERTAINTY, LIKELIHOOD BETWEEN 0% AND 100%</a:t>
            </a:r>
          </a:p>
          <a:p>
            <a:pPr marL="0" lvl="0" indent="0">
              <a:buFontTx/>
              <a:buNone/>
            </a:pPr>
            <a:r>
              <a:rPr lang="en-US" baseline="0"/>
              <a:t>- Mức độ rủi ro được tính bởi:</a:t>
            </a:r>
          </a:p>
          <a:p>
            <a:pPr marL="457200" lvl="1" indent="0">
              <a:buFontTx/>
              <a:buNone/>
            </a:pPr>
            <a:r>
              <a:rPr lang="en-US" baseline="0"/>
              <a:t>+ Khả năng (xác suất rủi ro có thể xảy ra)</a:t>
            </a:r>
          </a:p>
          <a:p>
            <a:pPr marL="457200" lvl="1" indent="0">
              <a:buFontTx/>
              <a:buNone/>
            </a:pPr>
            <a:r>
              <a:rPr lang="en-US" baseline="0"/>
              <a:t>+ Tác động hoặc hậu quả tiềm tàng nếu rủi ro xảy ra</a:t>
            </a:r>
          </a:p>
          <a:p>
            <a:pPr marL="914400" lvl="2" indent="0">
              <a:buFontTx/>
              <a:buNone/>
            </a:pPr>
            <a:r>
              <a:rPr lang="en-US" b="0" i="0" baseline="0"/>
              <a:t>* Ví dụ, con người ai cũng có khả năng bị cảm lạnh, nhưng nếu người trẻ tuổi, khỏe mạnh bị cảm lạnh thì không có hậu quả nghiêm trọng, do đó mức độ rủi ro liên quan đến cảm lạnh cho họ là thấp; tuy nhiên, nếu người lớn tuổi bị cảm lạnh, nguy cơ họ bị khó thở sẽ cao.</a:t>
            </a:r>
          </a:p>
          <a:p>
            <a:pPr marL="0" lvl="0" indent="0">
              <a:buFontTx/>
              <a:buNone/>
            </a:pPr>
            <a:r>
              <a:rPr lang="en-US" b="1" baseline="0"/>
              <a:t>- Ở đây cta xem xét rủi ro LIÊN QUAN ĐẾN FAILURE, ẢNH H</a:t>
            </a:r>
            <a:r>
              <a:rPr lang="vi-VN" b="1" baseline="0"/>
              <a:t>ƯỞ</a:t>
            </a:r>
            <a:r>
              <a:rPr lang="en-US" b="1" baseline="0"/>
              <a:t>NG ĐẾN TESTING. Trong project, trưởng nhóm test sẽ phân biệt 2 loại rủi ro chính: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t>+ Rủi ro sp</a:t>
            </a:r>
          </a:p>
          <a:p>
            <a:pPr marL="457200" lvl="1" indent="0">
              <a:buFontTx/>
              <a:buNone/>
            </a:pPr>
            <a:r>
              <a:rPr lang="en-US" baseline="0"/>
              <a:t>+ Rủi ro dự án</a:t>
            </a:r>
          </a:p>
          <a:p>
            <a:pPr marL="457200" lvl="1" indent="0">
              <a:buFontTx/>
              <a:buNone/>
            </a:pPr>
            <a:endParaRPr lang="en-US" baseline="0"/>
          </a:p>
          <a:p>
            <a:pPr marL="457200" lvl="1" indent="0">
              <a:buFontTx/>
              <a:buNone/>
            </a:pPr>
            <a:endParaRPr lang="en-US" baseline="0"/>
          </a:p>
          <a:p>
            <a:pPr marL="457200" lvl="1" indent="0">
              <a:buNone/>
            </a:pPr>
            <a:endParaRPr lang="en-US" b="1" u="sng" baseline="0"/>
          </a:p>
          <a:p>
            <a:pPr marL="457200" lvl="1" indent="0">
              <a:buNone/>
            </a:pPr>
            <a:r>
              <a:rPr lang="en-US" b="0" u="sng" baseline="0"/>
              <a:t>(xxx)</a:t>
            </a:r>
          </a:p>
          <a:p>
            <a:pPr marL="457200" lvl="1" indent="0">
              <a:buNone/>
            </a:pPr>
            <a:r>
              <a:rPr lang="en-US" b="0" u="sng" baseline="0"/>
              <a:t>Top 10 Software Risk Items (SRI)</a:t>
            </a:r>
          </a:p>
          <a:p>
            <a:pPr marL="457200" lvl="1" indent="0">
              <a:buNone/>
            </a:pPr>
            <a:r>
              <a:rPr lang="en-US" b="0" u="sng" baseline="0"/>
              <a:t>1. Developing wrong software functions</a:t>
            </a:r>
          </a:p>
          <a:p>
            <a:pPr marL="457200" lvl="1" indent="0">
              <a:buNone/>
            </a:pPr>
            <a:r>
              <a:rPr lang="en-US" b="0" u="sng" baseline="0"/>
              <a:t>2. Unrealistic schedules and budgets</a:t>
            </a:r>
          </a:p>
          <a:p>
            <a:pPr marL="457200" lvl="1" indent="0">
              <a:buNone/>
            </a:pPr>
            <a:r>
              <a:rPr lang="en-US" b="0" u="sng" baseline="0"/>
              <a:t>3. Developing wrong user interface</a:t>
            </a:r>
          </a:p>
          <a:p>
            <a:pPr marL="457200" lvl="1" indent="0">
              <a:buNone/>
            </a:pPr>
            <a:r>
              <a:rPr lang="en-US" b="0" u="sng" baseline="0"/>
              <a:t>4. Gold plating</a:t>
            </a:r>
          </a:p>
          <a:p>
            <a:pPr marL="457200" lvl="1" indent="0">
              <a:buNone/>
            </a:pPr>
            <a:r>
              <a:rPr lang="en-US" b="0" u="sng" baseline="0"/>
              <a:t>5. Continuing stream of requirement changes</a:t>
            </a:r>
          </a:p>
          <a:p>
            <a:pPr marL="457200" lvl="1" indent="0">
              <a:buNone/>
            </a:pPr>
            <a:r>
              <a:rPr lang="en-US" b="0" u="sng" baseline="0"/>
              <a:t>6. Shortfalls in externally furnished components</a:t>
            </a:r>
          </a:p>
          <a:p>
            <a:pPr marL="457200" lvl="1" indent="0">
              <a:buNone/>
            </a:pPr>
            <a:r>
              <a:rPr lang="en-US" b="0" u="sng" baseline="0"/>
              <a:t>7. Shortfalls in externally performed tasks</a:t>
            </a:r>
          </a:p>
          <a:p>
            <a:pPr marL="457200" lvl="1" indent="0">
              <a:buNone/>
            </a:pPr>
            <a:r>
              <a:rPr lang="en-US" b="0" u="sng" baseline="0"/>
              <a:t>8. Personnel shortfalls</a:t>
            </a:r>
          </a:p>
          <a:p>
            <a:pPr marL="457200" lvl="1" indent="0">
              <a:buNone/>
            </a:pPr>
            <a:r>
              <a:rPr lang="en-US" b="0" u="sng" baseline="0"/>
              <a:t>9. Real-time performance shortfalls</a:t>
            </a:r>
          </a:p>
          <a:p>
            <a:pPr marL="457200" lvl="1" indent="0">
              <a:buNone/>
            </a:pPr>
            <a:r>
              <a:rPr lang="en-US" b="0" u="sng" baseline="0"/>
              <a:t>10. Straining computer science capabilities</a:t>
            </a:r>
          </a:p>
          <a:p>
            <a:pPr marL="457200" lvl="1" indent="0">
              <a:buFontTx/>
              <a:buNone/>
            </a:pPr>
            <a:endParaRPr lang="en-US" baseline="0"/>
          </a:p>
        </p:txBody>
      </p:sp>
    </p:spTree>
    <p:extLst>
      <p:ext uri="{BB962C8B-B14F-4D97-AF65-F5344CB8AC3E}">
        <p14:creationId xmlns:p14="http://schemas.microsoft.com/office/powerpoint/2010/main" val="1833125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i="0" kern="1200" dirty="0" err="1">
                <a:solidFill>
                  <a:schemeClr val="tx1"/>
                </a:solidFill>
                <a:effectLst/>
                <a:latin typeface="+mn-lt"/>
                <a:ea typeface="+mn-ea"/>
                <a:cs typeface="+mn-cs"/>
              </a:rPr>
              <a:t>Còn</a:t>
            </a:r>
            <a:r>
              <a:rPr lang="en-US" b="0" i="0" kern="1200" baseline="0" dirty="0">
                <a:solidFill>
                  <a:schemeClr val="tx1"/>
                </a:solidFill>
                <a:effectLst/>
                <a:latin typeface="+mn-lt"/>
                <a:ea typeface="+mn-ea"/>
                <a:cs typeface="+mn-cs"/>
              </a:rPr>
              <a:t> </a:t>
            </a:r>
            <a:r>
              <a:rPr lang="vi-VN" b="0" i="0" kern="1200" baseline="0" dirty="0">
                <a:solidFill>
                  <a:schemeClr val="tx1"/>
                </a:solidFill>
                <a:effectLst/>
                <a:latin typeface="+mn-lt"/>
                <a:ea typeface="+mn-ea"/>
                <a:cs typeface="+mn-cs"/>
              </a:rPr>
              <a:t>đượ</a:t>
            </a:r>
            <a:r>
              <a:rPr lang="en-US" b="0" i="0" kern="1200" baseline="0" dirty="0">
                <a:solidFill>
                  <a:schemeClr val="tx1"/>
                </a:solidFill>
                <a:effectLst/>
                <a:latin typeface="+mn-lt"/>
                <a:ea typeface="+mn-ea"/>
                <a:cs typeface="+mn-cs"/>
              </a:rPr>
              <a:t>c </a:t>
            </a:r>
            <a:r>
              <a:rPr lang="en-US" b="0" i="0" kern="1200" baseline="0" dirty="0" err="1">
                <a:solidFill>
                  <a:schemeClr val="tx1"/>
                </a:solidFill>
                <a:effectLst/>
                <a:latin typeface="+mn-lt"/>
                <a:ea typeface="+mn-ea"/>
                <a:cs typeface="+mn-cs"/>
              </a:rPr>
              <a:t>gọi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là</a:t>
            </a:r>
            <a:r>
              <a:rPr lang="en-US" b="0" i="0" kern="1200" baseline="0" dirty="0">
                <a:solidFill>
                  <a:schemeClr val="tx1"/>
                </a:solidFill>
                <a:effectLst/>
                <a:latin typeface="+mn-lt"/>
                <a:ea typeface="+mn-ea"/>
                <a:cs typeface="+mn-cs"/>
              </a:rPr>
              <a:t> ‘</a:t>
            </a:r>
            <a:r>
              <a:rPr lang="en-US" b="1" i="0" kern="1200" baseline="0" dirty="0">
                <a:solidFill>
                  <a:schemeClr val="tx1"/>
                </a:solidFill>
                <a:effectLst/>
                <a:latin typeface="+mn-lt"/>
                <a:ea typeface="+mn-ea"/>
                <a:cs typeface="+mn-cs"/>
              </a:rPr>
              <a:t>QUALITY RISK</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vì</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đây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là</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rủi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ro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về</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chất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lượng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sản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phẩm</a:t>
            </a:r>
            <a:r>
              <a:rPr lang="en-US" b="0" i="0" kern="1200" baseline="0" dirty="0">
                <a:solidFill>
                  <a:schemeClr val="tx1"/>
                </a:solidFill>
                <a:effectLst/>
                <a:latin typeface="+mn-lt"/>
                <a:ea typeface="+mn-ea"/>
                <a:cs typeface="+mn-cs"/>
              </a:rPr>
              <a:t>.</a:t>
            </a:r>
          </a:p>
          <a:p>
            <a:pPr marL="0" lvl="0" indent="0">
              <a:buFontTx/>
              <a:buNone/>
            </a:pPr>
            <a:r>
              <a:rPr lang="en-US" baseline="0" dirty="0"/>
              <a:t>- </a:t>
            </a:r>
            <a:r>
              <a:rPr lang="en-US" baseline="0" dirty="0" err="1"/>
              <a:t>Rủi</a:t>
            </a:r>
            <a:r>
              <a:rPr lang="en-US" baseline="0" dirty="0"/>
              <a:t> </a:t>
            </a:r>
            <a:r>
              <a:rPr lang="en-US" baseline="0" dirty="0" err="1"/>
              <a:t>ro</a:t>
            </a:r>
            <a:r>
              <a:rPr lang="en-US" baseline="0" dirty="0"/>
              <a:t> </a:t>
            </a:r>
            <a:r>
              <a:rPr lang="en-US" baseline="0" dirty="0" err="1"/>
              <a:t>sp</a:t>
            </a:r>
            <a:r>
              <a:rPr lang="en-US" baseline="0" dirty="0"/>
              <a:t>: </a:t>
            </a:r>
            <a:r>
              <a:rPr lang="vi-VN" sz="1200" b="0" i="0" kern="1200" dirty="0">
                <a:solidFill>
                  <a:schemeClr val="tx1"/>
                </a:solidFill>
                <a:effectLst/>
                <a:latin typeface="+mn-lt"/>
                <a:ea typeface="+mn-ea"/>
                <a:cs typeface="+mn-cs"/>
              </a:rPr>
              <a:t>các yếu tố liên quan đến những gì được sản </a:t>
            </a:r>
            <a:r>
              <a:rPr lang="en-US" sz="1200" b="0" i="0" kern="1200" dirty="0" err="1">
                <a:solidFill>
                  <a:schemeClr val="tx1"/>
                </a:solidFill>
                <a:effectLst/>
                <a:latin typeface="+mn-lt"/>
                <a:ea typeface="+mn-ea"/>
                <a:cs typeface="+mn-cs"/>
              </a:rPr>
              <a:t>sinh</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bởi công việc, tức là </a:t>
            </a:r>
            <a:r>
              <a:rPr lang="en-US" sz="1200" b="0" i="0" kern="1200" dirty="0" err="1">
                <a:solidFill>
                  <a:schemeClr val="tx1"/>
                </a:solidFill>
                <a:effectLst/>
                <a:latin typeface="+mn-lt"/>
                <a:ea typeface="+mn-ea"/>
                <a:cs typeface="+mn-cs"/>
              </a:rPr>
              <a:t>cái</a:t>
            </a:r>
            <a:r>
              <a:rPr lang="vi-VN" sz="1200" b="0" i="0" kern="1200" dirty="0">
                <a:solidFill>
                  <a:schemeClr val="tx1"/>
                </a:solidFill>
                <a:effectLst/>
                <a:latin typeface="+mn-lt"/>
                <a:ea typeface="+mn-ea"/>
                <a:cs typeface="+mn-cs"/>
              </a:rPr>
              <a:t> chúng </a:t>
            </a:r>
            <a:r>
              <a:rPr lang="en-US" sz="1200" b="0" i="0" kern="1200" dirty="0">
                <a:solidFill>
                  <a:schemeClr val="tx1"/>
                </a:solidFill>
                <a:effectLst/>
                <a:latin typeface="+mn-lt"/>
                <a:ea typeface="+mn-ea"/>
                <a:cs typeface="+mn-cs"/>
              </a:rPr>
              <a:t>ta</a:t>
            </a:r>
            <a:r>
              <a:rPr lang="vi-VN" sz="1200" b="0" i="0" kern="1200" dirty="0">
                <a:solidFill>
                  <a:schemeClr val="tx1"/>
                </a:solidFill>
                <a:effectLst/>
                <a:latin typeface="+mn-lt"/>
                <a:ea typeface="+mn-ea"/>
                <a:cs typeface="+mn-cs"/>
              </a:rPr>
              <a:t> đang </a:t>
            </a:r>
            <a:r>
              <a:rPr lang="en-US" sz="1200" b="0" i="0" kern="1200" dirty="0">
                <a:solidFill>
                  <a:schemeClr val="tx1"/>
                </a:solidFill>
                <a:effectLst/>
                <a:latin typeface="+mn-lt"/>
                <a:ea typeface="+mn-ea"/>
                <a:cs typeface="+mn-cs"/>
              </a:rPr>
              <a:t>test</a:t>
            </a:r>
            <a:endParaRPr lang="en-US" baseline="0" dirty="0"/>
          </a:p>
          <a:p>
            <a:pPr marL="0" indent="0">
              <a:buFontTx/>
              <a:buNone/>
            </a:pPr>
            <a:r>
              <a:rPr lang="en-US" baseline="0" dirty="0"/>
              <a:t>- </a:t>
            </a:r>
            <a:r>
              <a:rPr lang="en-US" baseline="0" dirty="0" err="1"/>
              <a:t>Có</a:t>
            </a:r>
            <a:r>
              <a:rPr lang="en-US" baseline="0" dirty="0"/>
              <a:t> </a:t>
            </a:r>
            <a:r>
              <a:rPr lang="en-US" u="none" baseline="0" dirty="0" err="1"/>
              <a:t>thể</a:t>
            </a:r>
            <a:r>
              <a:rPr lang="en-US" u="none" baseline="0" dirty="0"/>
              <a:t> </a:t>
            </a:r>
            <a:r>
              <a:rPr lang="en-US" u="none" baseline="0" dirty="0" err="1"/>
              <a:t>xem</a:t>
            </a:r>
            <a:r>
              <a:rPr lang="en-US" u="none" baseline="0" dirty="0"/>
              <a:t> </a:t>
            </a:r>
            <a:r>
              <a:rPr lang="en-US" u="none" baseline="0" dirty="0" err="1"/>
              <a:t>như</a:t>
            </a:r>
            <a:r>
              <a:rPr lang="en-US" u="none" baseline="0" dirty="0"/>
              <a:t> </a:t>
            </a:r>
            <a:r>
              <a:rPr lang="en-US" u="none" baseline="0" dirty="0" err="1"/>
              <a:t>là</a:t>
            </a:r>
            <a:r>
              <a:rPr lang="en-US" u="none" baseline="0" dirty="0"/>
              <a:t> </a:t>
            </a:r>
            <a:r>
              <a:rPr lang="vi-VN" sz="1200" b="0" i="0" u="none" kern="1200" dirty="0">
                <a:solidFill>
                  <a:schemeClr val="tx1"/>
                </a:solidFill>
                <a:effectLst/>
                <a:latin typeface="+mn-lt"/>
                <a:ea typeface="+mn-ea"/>
                <a:cs typeface="+mn-cs"/>
              </a:rPr>
              <a:t>khả năng mà hệ thống hoặc phần mềm có thể không đáp ứng </a:t>
            </a:r>
            <a:r>
              <a:rPr lang="en-US" sz="1200" b="0" i="0" u="none" kern="1200" dirty="0" err="1">
                <a:solidFill>
                  <a:schemeClr val="tx1"/>
                </a:solidFill>
                <a:effectLst/>
                <a:latin typeface="+mn-lt"/>
                <a:ea typeface="+mn-ea"/>
                <a:cs typeface="+mn-cs"/>
              </a:rPr>
              <a:t>được</a:t>
            </a:r>
            <a:r>
              <a:rPr lang="en-US" sz="1200" b="0" i="0" u="none" kern="1200" baseline="0" dirty="0">
                <a:solidFill>
                  <a:schemeClr val="tx1"/>
                </a:solidFill>
                <a:effectLst/>
                <a:latin typeface="+mn-lt"/>
                <a:ea typeface="+mn-ea"/>
                <a:cs typeface="+mn-cs"/>
              </a:rPr>
              <a:t> </a:t>
            </a:r>
            <a:r>
              <a:rPr lang="en-US" sz="1200" b="0" i="0" u="none" kern="1200" baseline="0" dirty="0" err="1">
                <a:solidFill>
                  <a:schemeClr val="tx1"/>
                </a:solidFill>
                <a:effectLst/>
                <a:latin typeface="+mn-lt"/>
                <a:ea typeface="+mn-ea"/>
                <a:cs typeface="+mn-cs"/>
              </a:rPr>
              <a:t>sự</a:t>
            </a:r>
            <a:r>
              <a:rPr lang="en-US" sz="1200" b="0" i="0" u="none" kern="1200" baseline="0" dirty="0">
                <a:solidFill>
                  <a:schemeClr val="tx1"/>
                </a:solidFill>
                <a:effectLst/>
                <a:latin typeface="+mn-lt"/>
                <a:ea typeface="+mn-ea"/>
                <a:cs typeface="+mn-cs"/>
              </a:rPr>
              <a:t> </a:t>
            </a:r>
            <a:r>
              <a:rPr lang="en-US" sz="1200" b="0" i="0" u="none" kern="1200" baseline="0" dirty="0" err="1">
                <a:solidFill>
                  <a:schemeClr val="tx1"/>
                </a:solidFill>
                <a:effectLst/>
                <a:latin typeface="+mn-lt"/>
                <a:ea typeface="+mn-ea"/>
                <a:cs typeface="+mn-cs"/>
              </a:rPr>
              <a:t>mong</a:t>
            </a:r>
            <a:r>
              <a:rPr lang="en-US" sz="1200" b="0" i="0" u="none" kern="1200" baseline="0" dirty="0">
                <a:solidFill>
                  <a:schemeClr val="tx1"/>
                </a:solidFill>
                <a:effectLst/>
                <a:latin typeface="+mn-lt"/>
                <a:ea typeface="+mn-ea"/>
                <a:cs typeface="+mn-cs"/>
              </a:rPr>
              <a:t> </a:t>
            </a:r>
            <a:r>
              <a:rPr lang="en-US" sz="1200" b="0" i="0" u="none" kern="1200" baseline="0" dirty="0" err="1">
                <a:solidFill>
                  <a:schemeClr val="tx1"/>
                </a:solidFill>
                <a:effectLst/>
                <a:latin typeface="+mn-lt"/>
                <a:ea typeface="+mn-ea"/>
                <a:cs typeface="+mn-cs"/>
              </a:rPr>
              <a:t>đợi</a:t>
            </a:r>
            <a:r>
              <a:rPr lang="en-US" sz="1200" b="0" i="0" u="none" kern="1200" baseline="0" dirty="0">
                <a:solidFill>
                  <a:schemeClr val="tx1"/>
                </a:solidFill>
                <a:effectLst/>
                <a:latin typeface="+mn-lt"/>
                <a:ea typeface="+mn-ea"/>
                <a:cs typeface="+mn-cs"/>
              </a:rPr>
              <a:t> </a:t>
            </a:r>
            <a:r>
              <a:rPr lang="en-US" sz="1200" b="0" i="0" u="none" kern="1200" baseline="0" dirty="0" err="1">
                <a:solidFill>
                  <a:schemeClr val="tx1"/>
                </a:solidFill>
                <a:effectLst/>
                <a:latin typeface="+mn-lt"/>
                <a:ea typeface="+mn-ea"/>
                <a:cs typeface="+mn-cs"/>
              </a:rPr>
              <a:t>của</a:t>
            </a:r>
            <a:r>
              <a:rPr lang="en-US" sz="1200" b="0" i="0" u="none" kern="1200" baseline="0" dirty="0">
                <a:solidFill>
                  <a:schemeClr val="tx1"/>
                </a:solidFill>
                <a:effectLst/>
                <a:latin typeface="+mn-lt"/>
                <a:ea typeface="+mn-ea"/>
                <a:cs typeface="+mn-cs"/>
              </a:rPr>
              <a:t> </a:t>
            </a:r>
            <a:r>
              <a:rPr lang="vi-VN" sz="1200" b="0" i="0" u="none" kern="1200" dirty="0">
                <a:solidFill>
                  <a:schemeClr val="tx1"/>
                </a:solidFill>
                <a:effectLst/>
                <a:latin typeface="+mn-lt"/>
                <a:ea typeface="+mn-ea"/>
                <a:cs typeface="+mn-cs"/>
              </a:rPr>
              <a:t>khách hàng</a:t>
            </a:r>
            <a:r>
              <a:rPr lang="en-US" sz="1200" b="0" i="0" u="none" kern="1200" dirty="0">
                <a:solidFill>
                  <a:schemeClr val="tx1"/>
                </a:solidFill>
                <a:effectLst/>
                <a:latin typeface="+mn-lt"/>
                <a:ea typeface="+mn-ea"/>
                <a:cs typeface="+mn-cs"/>
              </a:rPr>
              <a:t>,</a:t>
            </a:r>
            <a:r>
              <a:rPr lang="en-US" sz="1200" b="0" i="0" u="none" kern="1200" baseline="0" dirty="0">
                <a:solidFill>
                  <a:schemeClr val="tx1"/>
                </a:solidFill>
                <a:effectLst/>
                <a:latin typeface="+mn-lt"/>
                <a:ea typeface="+mn-ea"/>
                <a:cs typeface="+mn-cs"/>
              </a:rPr>
              <a:t> </a:t>
            </a:r>
            <a:r>
              <a:rPr lang="vi-VN" sz="1200" b="0" i="0" u="none" kern="1200" dirty="0">
                <a:solidFill>
                  <a:schemeClr val="tx1"/>
                </a:solidFill>
                <a:effectLst/>
                <a:latin typeface="+mn-lt"/>
                <a:ea typeface="+mn-ea"/>
                <a:cs typeface="+mn-cs"/>
              </a:rPr>
              <a:t>người d</a:t>
            </a:r>
            <a:r>
              <a:rPr lang="en-US" sz="1200" b="0" i="0" u="none" kern="1200" dirty="0">
                <a:solidFill>
                  <a:schemeClr val="tx1"/>
                </a:solidFill>
                <a:effectLst/>
                <a:latin typeface="+mn-lt"/>
                <a:ea typeface="+mn-ea"/>
                <a:cs typeface="+mn-cs"/>
              </a:rPr>
              <a:t>ù</a:t>
            </a:r>
            <a:r>
              <a:rPr lang="vi-VN" sz="1200" b="0" i="0" u="none" kern="1200" dirty="0">
                <a:solidFill>
                  <a:schemeClr val="tx1"/>
                </a:solidFill>
                <a:effectLst/>
                <a:latin typeface="+mn-lt"/>
                <a:ea typeface="+mn-ea"/>
                <a:cs typeface="+mn-cs"/>
              </a:rPr>
              <a:t>ng, hoặc của các bên liên quan</a:t>
            </a:r>
            <a:r>
              <a:rPr lang="vi-V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không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thỏa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mãn</a:t>
            </a:r>
            <a:r>
              <a:rPr lang="en-US" sz="1200" b="1" i="0" kern="1200" baseline="0" dirty="0">
                <a:solidFill>
                  <a:schemeClr val="tx1"/>
                </a:solidFill>
                <a:effectLst/>
                <a:latin typeface="+mn-lt"/>
                <a:ea typeface="+mn-ea"/>
                <a:cs typeface="+mn-cs"/>
              </a:rPr>
              <a:t> PM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gồm</a:t>
            </a:r>
            <a:r>
              <a:rPr lang="en-US" sz="1200" b="1" i="0" kern="1200" baseline="0" dirty="0">
                <a:solidFill>
                  <a:schemeClr val="tx1"/>
                </a:solidFill>
                <a:effectLst/>
                <a:latin typeface="+mn-lt"/>
                <a:ea typeface="+mn-ea"/>
                <a:cs typeface="+mn-cs"/>
              </a:rPr>
              <a:t>:</a:t>
            </a:r>
          </a:p>
          <a:p>
            <a:pPr marL="457200" lvl="1" indent="0">
              <a:buFontTx/>
              <a:buNone/>
            </a:pPr>
            <a:r>
              <a:rPr lang="en-US" sz="1200" b="0" i="0" kern="1200" dirty="0">
                <a:solidFill>
                  <a:schemeClr val="tx1"/>
                </a:solidFill>
                <a:effectLst/>
                <a:latin typeface="+mn-lt"/>
                <a:ea typeface="+mn-ea"/>
                <a:cs typeface="+mn-cs"/>
              </a:rPr>
              <a:t>+ PM </a:t>
            </a:r>
            <a:r>
              <a:rPr lang="en-US" sz="1200" b="0" i="0" kern="1200" dirty="0" err="1">
                <a:solidFill>
                  <a:schemeClr val="tx1"/>
                </a:solidFill>
                <a:effectLst/>
                <a:latin typeface="+mn-lt"/>
                <a:ea typeface="+mn-ea"/>
                <a:cs typeface="+mn-cs"/>
              </a:rPr>
              <a:t>bỏ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sót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năng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trọng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mà</a:t>
            </a:r>
            <a:r>
              <a:rPr lang="en-US" sz="1200" b="1" i="0" kern="1200" baseline="0" dirty="0">
                <a:solidFill>
                  <a:schemeClr val="tx1"/>
                </a:solidFill>
                <a:effectLst/>
                <a:latin typeface="+mn-lt"/>
                <a:ea typeface="+mn-ea"/>
                <a:cs typeface="+mn-cs"/>
              </a:rPr>
              <a:t> KH </a:t>
            </a:r>
            <a:r>
              <a:rPr lang="en-US" sz="1200" b="1" i="0" kern="1200" baseline="0" dirty="0" err="1">
                <a:solidFill>
                  <a:schemeClr val="tx1"/>
                </a:solidFill>
                <a:effectLst/>
                <a:latin typeface="+mn-lt"/>
                <a:ea typeface="+mn-ea"/>
                <a:cs typeface="+mn-cs"/>
              </a:rPr>
              <a:t>đã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yêu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cầu</a:t>
            </a:r>
            <a:endParaRPr lang="en-US" sz="1200" b="1" i="0" kern="1200" baseline="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PM </a:t>
            </a:r>
            <a:r>
              <a:rPr lang="vi-VN" sz="1200" b="0" i="0" kern="1200" dirty="0">
                <a:solidFill>
                  <a:schemeClr val="tx1"/>
                </a:solidFill>
                <a:effectLst/>
                <a:latin typeface="+mn-lt"/>
                <a:ea typeface="+mn-ea"/>
                <a:cs typeface="+mn-cs"/>
              </a:rPr>
              <a:t>không đáng tin cậy và thường xuyên </a:t>
            </a: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hành</a:t>
            </a:r>
            <a:r>
              <a:rPr lang="en-US" sz="1200" b="0" i="0" kern="1200" baseline="0" dirty="0">
                <a:solidFill>
                  <a:schemeClr val="tx1"/>
                </a:solidFill>
                <a:effectLst/>
                <a:latin typeface="+mn-lt"/>
                <a:ea typeface="+mn-ea"/>
                <a:cs typeface="+mn-cs"/>
              </a:rPr>
              <a:t> vi </a:t>
            </a:r>
            <a:r>
              <a:rPr lang="en-US" sz="1200" b="0" i="0" kern="1200" baseline="0" dirty="0" err="1">
                <a:solidFill>
                  <a:schemeClr val="tx1"/>
                </a:solidFill>
                <a:effectLst/>
                <a:latin typeface="+mn-lt"/>
                <a:ea typeface="+mn-ea"/>
                <a:cs typeface="+mn-cs"/>
              </a:rPr>
              <a:t>không</a:t>
            </a:r>
            <a:r>
              <a:rPr lang="vi-VN" sz="1200" b="0" i="0" kern="1200" dirty="0">
                <a:solidFill>
                  <a:schemeClr val="tx1"/>
                </a:solidFill>
                <a:effectLst/>
                <a:latin typeface="+mn-lt"/>
                <a:ea typeface="+mn-ea"/>
                <a:cs typeface="+mn-cs"/>
              </a:rPr>
              <a:t> bình thường</a:t>
            </a:r>
            <a:endParaRPr lang="en-US" sz="1200" b="0" i="0" kern="120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gây thiệt hại tài chính hoặc </a:t>
            </a:r>
            <a:r>
              <a:rPr lang="en-US" sz="1200" b="0" i="0" kern="1200" dirty="0" err="1">
                <a:solidFill>
                  <a:schemeClr val="tx1"/>
                </a:solidFill>
                <a:effectLst/>
                <a:latin typeface="+mn-lt"/>
                <a:ea typeface="+mn-ea"/>
                <a:cs typeface="+mn-cs"/>
              </a:rPr>
              <a:t>thiệt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hai</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khác cho người sử dụng hoặc công ty</a:t>
            </a:r>
            <a:endParaRPr lang="en-US" sz="1200" b="0" i="0" kern="1200" dirty="0">
              <a:solidFill>
                <a:schemeClr val="tx1"/>
              </a:solidFill>
              <a:effectLst/>
              <a:latin typeface="+mn-lt"/>
              <a:ea typeface="+mn-ea"/>
              <a:cs typeface="+mn-cs"/>
            </a:endParaRPr>
          </a:p>
          <a:p>
            <a:pPr marL="457200" lvl="1" indent="0">
              <a:buFontTx/>
              <a:buNone/>
            </a:pPr>
            <a:r>
              <a:rPr lang="en-US" b="0" dirty="0"/>
              <a:t>+ </a:t>
            </a:r>
            <a:r>
              <a:rPr lang="en-US" b="0" dirty="0" err="1"/>
              <a:t>có</a:t>
            </a:r>
            <a:r>
              <a:rPr lang="en-US" b="0" baseline="0" dirty="0"/>
              <a:t> </a:t>
            </a:r>
            <a:r>
              <a:rPr lang="en-US" b="0" baseline="0" dirty="0" err="1"/>
              <a:t>vấn</a:t>
            </a:r>
            <a:r>
              <a:rPr lang="en-US" b="0" baseline="0" dirty="0"/>
              <a:t> </a:t>
            </a:r>
            <a:r>
              <a:rPr lang="en-US" b="0" baseline="0" dirty="0" err="1"/>
              <a:t>đề</a:t>
            </a:r>
            <a:r>
              <a:rPr lang="en-US" b="0" baseline="0" dirty="0"/>
              <a:t> </a:t>
            </a:r>
            <a:r>
              <a:rPr lang="en-US" b="0" baseline="0" dirty="0" err="1"/>
              <a:t>liên</a:t>
            </a:r>
            <a:r>
              <a:rPr lang="en-US" b="0" baseline="0" dirty="0"/>
              <a:t> </a:t>
            </a:r>
            <a:r>
              <a:rPr lang="en-US" b="0" baseline="0" dirty="0" err="1"/>
              <a:t>quan</a:t>
            </a:r>
            <a:r>
              <a:rPr lang="en-US" b="0" baseline="0" dirty="0"/>
              <a:t> </a:t>
            </a:r>
            <a:r>
              <a:rPr lang="en-US" b="0" baseline="0" dirty="0" err="1"/>
              <a:t>đến</a:t>
            </a:r>
            <a:r>
              <a:rPr lang="en-US" b="0" baseline="0" dirty="0"/>
              <a:t> </a:t>
            </a:r>
            <a:r>
              <a:rPr lang="en-US" b="0" baseline="0" dirty="0" err="1"/>
              <a:t>thuộc</a:t>
            </a:r>
            <a:r>
              <a:rPr lang="en-US" b="0" baseline="0" dirty="0"/>
              <a:t> </a:t>
            </a:r>
            <a:r>
              <a:rPr lang="en-US" b="0" baseline="0" dirty="0" err="1"/>
              <a:t>tính</a:t>
            </a:r>
            <a:r>
              <a:rPr lang="en-US" b="0" baseline="0" dirty="0"/>
              <a:t> </a:t>
            </a:r>
            <a:r>
              <a:rPr lang="en-US" b="0" baseline="0" dirty="0" err="1"/>
              <a:t>chất</a:t>
            </a:r>
            <a:r>
              <a:rPr lang="en-US" b="0" baseline="0" dirty="0"/>
              <a:t> </a:t>
            </a:r>
            <a:r>
              <a:rPr lang="en-US" b="0" baseline="0" dirty="0" err="1"/>
              <a:t>lượng</a:t>
            </a:r>
            <a:r>
              <a:rPr lang="en-US" b="0" baseline="0" dirty="0"/>
              <a:t>: </a:t>
            </a:r>
            <a:r>
              <a:rPr lang="en-US" b="1" baseline="0" dirty="0"/>
              <a:t>security, reliability, usability, maintainability or </a:t>
            </a:r>
            <a:r>
              <a:rPr lang="en-US" b="1" baseline="0" dirty="0" err="1"/>
              <a:t>performanc</a:t>
            </a:r>
            <a:endParaRPr lang="en-US" b="1" baseline="0" dirty="0"/>
          </a:p>
        </p:txBody>
      </p:sp>
    </p:spTree>
    <p:extLst>
      <p:ext uri="{BB962C8B-B14F-4D97-AF65-F5344CB8AC3E}">
        <p14:creationId xmlns:p14="http://schemas.microsoft.com/office/powerpoint/2010/main" val="516946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152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t>- Sử dụng Risk-based testing </a:t>
            </a:r>
            <a:r>
              <a:rPr lang="vi-VN" b="0" baseline="0"/>
              <a:t>để</a:t>
            </a:r>
            <a:r>
              <a:rPr lang="en-US" b="0" baseline="0"/>
              <a:t> giảm rủi ro (</a:t>
            </a:r>
            <a:r>
              <a:rPr lang="en-US"/>
              <a:t>Use Risk-based testing to reduce the risk)?</a:t>
            </a:r>
            <a:endParaRPr lang="en-US" b="0" baseline="0"/>
          </a:p>
          <a:p>
            <a:pPr marL="457200" lvl="1" indent="0">
              <a:buFontTx/>
              <a:buNone/>
            </a:pPr>
            <a:r>
              <a:rPr lang="en-US" b="0" baseline="0"/>
              <a:t>+ Là dựa trên rủi ro </a:t>
            </a:r>
            <a:r>
              <a:rPr lang="vi-VN" b="0" baseline="0"/>
              <a:t>để</a:t>
            </a:r>
            <a:r>
              <a:rPr lang="en-US" b="0" baseline="0"/>
              <a:t> </a:t>
            </a:r>
            <a:r>
              <a:rPr lang="vi-VN" b="0" baseline="0"/>
              <a:t>ư</a:t>
            </a:r>
            <a:r>
              <a:rPr lang="en-US" b="0" baseline="0"/>
              <a:t>u tiên test.</a:t>
            </a:r>
          </a:p>
          <a:p>
            <a:pPr marL="457200" lvl="1" indent="0">
              <a:buFontTx/>
              <a:buNone/>
            </a:pPr>
            <a:r>
              <a:rPr lang="en-US" b="0" baseline="0"/>
              <a:t>+ Risk-based testing starts early in the project, identifying risks to system quality and using that knowledge of risk to guide testing planning, specification, preparation and execution.</a:t>
            </a:r>
          </a:p>
          <a:p>
            <a:endParaRPr lang="en-US"/>
          </a:p>
        </p:txBody>
      </p:sp>
    </p:spTree>
    <p:extLst>
      <p:ext uri="{BB962C8B-B14F-4D97-AF65-F5344CB8AC3E}">
        <p14:creationId xmlns:p14="http://schemas.microsoft.com/office/powerpoint/2010/main" val="375572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Cách</a:t>
            </a:r>
            <a:r>
              <a:rPr lang="en-US" b="1" baseline="0"/>
              <a:t> tính để ưu tiên rủi ro</a:t>
            </a:r>
            <a:endParaRPr lang="en-US" b="1"/>
          </a:p>
          <a:p>
            <a:r>
              <a:rPr lang="en-US"/>
              <a:t>Sau khi xác</a:t>
            </a:r>
            <a:r>
              <a:rPr lang="en-US" baseline="0"/>
              <a:t> định các risk items, cta nên xem xét lại list để gán khả năng xảy ra (likelihood) và tác động (impact) tương ứng cho từng risk item.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Có nhiều cách: có thể là high, medium and low (1,2,3), hoặc dùng tỉ lệ 1-10. Ở đây dùng </a:t>
            </a:r>
            <a:r>
              <a:rPr lang="vi-VN" sz="1200" b="0" i="0" kern="1200">
                <a:solidFill>
                  <a:schemeClr val="tx1"/>
                </a:solidFill>
                <a:effectLst/>
                <a:latin typeface="+mn-lt"/>
                <a:ea typeface="+mn-ea"/>
                <a:cs typeface="+mn-cs"/>
              </a:rPr>
              <a:t>thang biểu năm điểm</a:t>
            </a: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a:t>
            </a:r>
            <a:r>
              <a:rPr lang="en-US" sz="1200" kern="1200">
                <a:solidFill>
                  <a:schemeClr val="tx1"/>
                </a:solidFill>
                <a:latin typeface="+mn-lt"/>
                <a:ea typeface="+mn-ea"/>
                <a:cs typeface="+mn-cs"/>
              </a:rPr>
              <a:t>very high, high, medium, low , very low’ </a:t>
            </a:r>
            <a:r>
              <a:rPr lang="en-US" sz="1200" b="0" i="0" kern="1200" baseline="0">
                <a:solidFill>
                  <a:schemeClr val="tx1"/>
                </a:solidFill>
                <a:effectLst/>
                <a:latin typeface="+mn-lt"/>
                <a:ea typeface="+mn-ea"/>
                <a:cs typeface="+mn-cs"/>
              </a:rPr>
              <a:t>để đo mức độ của </a:t>
            </a:r>
            <a:r>
              <a:rPr lang="en-US"/>
              <a:t>likelihood và</a:t>
            </a:r>
            <a:r>
              <a:rPr lang="en-US" baseline="0"/>
              <a:t> </a:t>
            </a:r>
            <a:r>
              <a:rPr lang="en-US"/>
              <a:t>impact.</a:t>
            </a:r>
            <a:r>
              <a:rPr lang="en-US" baseline="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Thang biểu này sẽ được ‘số hóa’ và 2 số này sẽ cộng hay nhân với nhau để cho ra 1 giá trị, đó là </a:t>
            </a:r>
            <a:r>
              <a:rPr lang="en-US" b="1" baseline="0"/>
              <a:t>risk priority number (giá trị ưu tiên rủi ro).</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Số này càng nhỏ thì rủi ro càng cao.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b="1"/>
          </a:p>
        </p:txBody>
      </p:sp>
    </p:spTree>
    <p:extLst>
      <p:ext uri="{BB962C8B-B14F-4D97-AF65-F5344CB8AC3E}">
        <p14:creationId xmlns:p14="http://schemas.microsoft.com/office/powerpoint/2010/main" val="2691058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Rủi</a:t>
            </a:r>
            <a:r>
              <a:rPr lang="en-US" baseline="0" dirty="0"/>
              <a:t> </a:t>
            </a:r>
            <a:r>
              <a:rPr lang="en-US" baseline="0" dirty="0" err="1"/>
              <a:t>ro</a:t>
            </a:r>
            <a:r>
              <a:rPr lang="en-US" baseline="0" dirty="0"/>
              <a:t> </a:t>
            </a:r>
            <a:r>
              <a:rPr lang="en-US" baseline="0" dirty="0" err="1"/>
              <a:t>dự</a:t>
            </a:r>
            <a:r>
              <a:rPr lang="en-US" baseline="0" dirty="0"/>
              <a:t> </a:t>
            </a:r>
            <a:r>
              <a:rPr lang="en-US" baseline="0" dirty="0" err="1"/>
              <a:t>án</a:t>
            </a:r>
            <a:r>
              <a:rPr lang="en-US" baseline="0" dirty="0"/>
              <a:t>: </a:t>
            </a:r>
            <a:r>
              <a:rPr lang="vi-VN" sz="1200" b="0" i="0" kern="1200" dirty="0">
                <a:solidFill>
                  <a:schemeClr val="tx1"/>
                </a:solidFill>
                <a:effectLst/>
                <a:latin typeface="+mn-lt"/>
                <a:ea typeface="+mn-ea"/>
                <a:cs typeface="+mn-cs"/>
              </a:rPr>
              <a:t>các yếu tố liên quan đến </a:t>
            </a:r>
            <a:r>
              <a:rPr lang="en-US" sz="1200" b="0" i="0" kern="1200" dirty="0" err="1">
                <a:solidFill>
                  <a:schemeClr val="tx1"/>
                </a:solidFill>
                <a:effectLst/>
                <a:latin typeface="+mn-lt"/>
                <a:ea typeface="+mn-ea"/>
                <a:cs typeface="+mn-cs"/>
              </a:rPr>
              <a:t>cách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cv</a:t>
            </a:r>
            <a:endParaRPr lang="en-US" dirty="0"/>
          </a:p>
          <a:p>
            <a:pPr marL="457200" lvl="1" indent="0">
              <a:buFontTx/>
              <a:buNone/>
            </a:pPr>
            <a:r>
              <a:rPr lang="en-US" b="1" dirty="0"/>
              <a:t>+ Project risks : </a:t>
            </a:r>
            <a:r>
              <a:rPr lang="en-US" b="1" dirty="0" err="1"/>
              <a:t>rủi</a:t>
            </a:r>
            <a:r>
              <a:rPr lang="en-US" b="1" baseline="0" dirty="0"/>
              <a:t> </a:t>
            </a:r>
            <a:r>
              <a:rPr lang="en-US" b="1" baseline="0" dirty="0" err="1"/>
              <a:t>ro</a:t>
            </a:r>
            <a:r>
              <a:rPr lang="en-US" b="1" baseline="0" dirty="0"/>
              <a:t> </a:t>
            </a:r>
            <a:r>
              <a:rPr lang="en-US" b="1" baseline="0" dirty="0" err="1"/>
              <a:t>có</a:t>
            </a:r>
            <a:r>
              <a:rPr lang="en-US" b="1" baseline="0" dirty="0"/>
              <a:t> </a:t>
            </a:r>
            <a:r>
              <a:rPr lang="en-US" b="1" baseline="0" dirty="0" err="1"/>
              <a:t>thể</a:t>
            </a:r>
            <a:r>
              <a:rPr lang="en-US" b="1" baseline="0" dirty="0"/>
              <a:t> </a:t>
            </a:r>
            <a:r>
              <a:rPr lang="en-US" b="1" baseline="0" dirty="0" err="1"/>
              <a:t>xảy</a:t>
            </a:r>
            <a:r>
              <a:rPr lang="en-US" b="1" baseline="0" dirty="0"/>
              <a:t> </a:t>
            </a:r>
            <a:r>
              <a:rPr lang="en-US" b="1" baseline="0" dirty="0" err="1"/>
              <a:t>ra</a:t>
            </a:r>
            <a:r>
              <a:rPr lang="en-US" b="1" baseline="0" dirty="0"/>
              <a:t> </a:t>
            </a:r>
            <a:r>
              <a:rPr lang="en-US" b="1" baseline="0" dirty="0" err="1"/>
              <a:t>trong</a:t>
            </a:r>
            <a:r>
              <a:rPr lang="en-US" b="1" baseline="0" dirty="0"/>
              <a:t> </a:t>
            </a:r>
            <a:r>
              <a:rPr lang="en-US" b="1" baseline="0" dirty="0" err="1"/>
              <a:t>quá</a:t>
            </a:r>
            <a:r>
              <a:rPr lang="en-US" b="1" baseline="0" dirty="0"/>
              <a:t> </a:t>
            </a:r>
            <a:r>
              <a:rPr lang="en-US" b="1" baseline="0" dirty="0" err="1"/>
              <a:t>trình</a:t>
            </a:r>
            <a:r>
              <a:rPr lang="en-US" b="1" baseline="0" dirty="0"/>
              <a:t> </a:t>
            </a:r>
            <a:r>
              <a:rPr lang="en-US" b="1" baseline="0" dirty="0" err="1"/>
              <a:t>thực</a:t>
            </a:r>
            <a:r>
              <a:rPr lang="en-US" b="1" baseline="0" dirty="0"/>
              <a:t> </a:t>
            </a:r>
            <a:r>
              <a:rPr lang="en-US" b="1" baseline="0" dirty="0" err="1"/>
              <a:t>hiện</a:t>
            </a:r>
            <a:r>
              <a:rPr lang="en-US" b="1" baseline="0" dirty="0"/>
              <a:t> project</a:t>
            </a:r>
          </a:p>
          <a:p>
            <a:pPr marL="0" indent="0">
              <a:buFontTx/>
              <a:buNone/>
            </a:pPr>
            <a:r>
              <a:rPr lang="en-US" dirty="0"/>
              <a:t>- </a:t>
            </a:r>
            <a:r>
              <a:rPr lang="en-US" dirty="0" err="1"/>
              <a:t>Các</a:t>
            </a:r>
            <a:r>
              <a:rPr lang="en-US" baseline="0" dirty="0"/>
              <a:t> </a:t>
            </a:r>
            <a:r>
              <a:rPr lang="en-US" baseline="0" dirty="0" err="1"/>
              <a:t>yếu</a:t>
            </a:r>
            <a:r>
              <a:rPr lang="en-US" baseline="0" dirty="0"/>
              <a:t> </a:t>
            </a:r>
            <a:r>
              <a:rPr lang="en-US" baseline="0" dirty="0" err="1"/>
              <a:t>tố</a:t>
            </a:r>
            <a:r>
              <a:rPr lang="en-US" baseline="0" dirty="0"/>
              <a:t> ah </a:t>
            </a:r>
            <a:r>
              <a:rPr lang="en-US" baseline="0" dirty="0" err="1"/>
              <a:t>đến</a:t>
            </a:r>
            <a:r>
              <a:rPr lang="en-US" baseline="0" dirty="0"/>
              <a:t> project risk</a:t>
            </a:r>
            <a:r>
              <a:rPr lang="en-US" dirty="0"/>
              <a:t>:</a:t>
            </a:r>
          </a:p>
          <a:p>
            <a:pPr marL="457200" lvl="1" indent="0">
              <a:buFontTx/>
              <a:buNone/>
            </a:pPr>
            <a:r>
              <a:rPr lang="en-US" dirty="0"/>
              <a:t>+ </a:t>
            </a:r>
            <a:r>
              <a:rPr lang="en-US" dirty="0" err="1"/>
              <a:t>Về</a:t>
            </a:r>
            <a:r>
              <a:rPr lang="en-US" baseline="0" dirty="0"/>
              <a:t> </a:t>
            </a:r>
            <a:r>
              <a:rPr lang="en-US" baseline="0" dirty="0" err="1"/>
              <a:t>nhà</a:t>
            </a:r>
            <a:r>
              <a:rPr lang="en-US" baseline="0" dirty="0"/>
              <a:t> </a:t>
            </a:r>
            <a:r>
              <a:rPr lang="en-US" baseline="0" dirty="0" err="1"/>
              <a:t>cung</a:t>
            </a:r>
            <a:r>
              <a:rPr lang="en-US" baseline="0" dirty="0"/>
              <a:t> </a:t>
            </a:r>
            <a:r>
              <a:rPr lang="en-US" baseline="0" dirty="0" err="1"/>
              <a:t>cấp</a:t>
            </a:r>
            <a:r>
              <a:rPr lang="en-US" baseline="0" dirty="0"/>
              <a:t>:</a:t>
            </a:r>
          </a:p>
          <a:p>
            <a:pPr marL="914400" lvl="2" indent="0">
              <a:buFontTx/>
              <a:buNone/>
            </a:pPr>
            <a:r>
              <a:rPr lang="en-US" b="1" dirty="0"/>
              <a:t>* </a:t>
            </a:r>
            <a:r>
              <a:rPr lang="en-US" b="1" dirty="0" err="1"/>
              <a:t>Liên</a:t>
            </a:r>
            <a:r>
              <a:rPr lang="en-US" b="1" baseline="0" dirty="0"/>
              <a:t> </a:t>
            </a:r>
            <a:r>
              <a:rPr lang="en-US" b="1" baseline="0" dirty="0" err="1"/>
              <a:t>quan</a:t>
            </a:r>
            <a:r>
              <a:rPr lang="en-US" b="1" baseline="0" dirty="0"/>
              <a:t> </a:t>
            </a:r>
            <a:r>
              <a:rPr lang="en-US" b="1" baseline="0" dirty="0" err="1"/>
              <a:t>đến</a:t>
            </a:r>
            <a:r>
              <a:rPr lang="en-US" b="1" baseline="0" dirty="0"/>
              <a:t> </a:t>
            </a:r>
            <a:r>
              <a:rPr lang="en-US" b="1" baseline="0" dirty="0" err="1"/>
              <a:t>hãng</a:t>
            </a:r>
            <a:r>
              <a:rPr lang="en-US" b="1" baseline="0" dirty="0"/>
              <a:t> </a:t>
            </a:r>
            <a:r>
              <a:rPr lang="en-US" b="1" baseline="0" dirty="0" err="1"/>
              <a:t>thứ</a:t>
            </a:r>
            <a:r>
              <a:rPr lang="en-US" b="1" baseline="0" dirty="0"/>
              <a:t> 3 (</a:t>
            </a:r>
            <a:r>
              <a:rPr lang="en-US" b="1" baseline="0" dirty="0" err="1"/>
              <a:t>có</a:t>
            </a:r>
            <a:r>
              <a:rPr lang="en-US" b="1" baseline="0" dirty="0"/>
              <a:t> </a:t>
            </a:r>
            <a:r>
              <a:rPr lang="en-US" b="1" baseline="0" dirty="0" err="1"/>
              <a:t>cung</a:t>
            </a:r>
            <a:r>
              <a:rPr lang="en-US" b="1" baseline="0" dirty="0"/>
              <a:t> </a:t>
            </a:r>
            <a:r>
              <a:rPr lang="en-US" b="1" baseline="0" dirty="0" err="1"/>
              <a:t>cấp</a:t>
            </a:r>
            <a:r>
              <a:rPr lang="en-US" b="1" baseline="0" dirty="0"/>
              <a:t> </a:t>
            </a:r>
            <a:r>
              <a:rPr lang="en-US" b="1" baseline="0" dirty="0" err="1"/>
              <a:t>sản</a:t>
            </a:r>
            <a:r>
              <a:rPr lang="en-US" b="1" baseline="0" dirty="0"/>
              <a:t> </a:t>
            </a:r>
            <a:r>
              <a:rPr lang="en-US" b="1" baseline="0" dirty="0" err="1"/>
              <a:t>phẩm</a:t>
            </a:r>
            <a:r>
              <a:rPr lang="en-US" b="1" baseline="0" dirty="0"/>
              <a:t> </a:t>
            </a:r>
            <a:r>
              <a:rPr lang="vi-VN" b="1" baseline="0" dirty="0"/>
              <a:t>đú</a:t>
            </a:r>
            <a:r>
              <a:rPr lang="en-US" b="1" baseline="0" dirty="0"/>
              <a:t>ng </a:t>
            </a:r>
            <a:r>
              <a:rPr lang="en-US" b="1" baseline="0" dirty="0" err="1"/>
              <a:t>hạn</a:t>
            </a:r>
            <a:r>
              <a:rPr lang="en-US" b="1" baseline="0" dirty="0"/>
              <a:t>?)</a:t>
            </a:r>
          </a:p>
          <a:p>
            <a:pPr marL="914400" lvl="2" indent="0">
              <a:buFontTx/>
              <a:buNone/>
            </a:pPr>
            <a:r>
              <a:rPr lang="en-US" b="1" baseline="0" dirty="0"/>
              <a:t>* </a:t>
            </a:r>
            <a:r>
              <a:rPr lang="en-US" b="1" baseline="0" dirty="0" err="1"/>
              <a:t>Vấn</a:t>
            </a:r>
            <a:r>
              <a:rPr lang="en-US" b="1" baseline="0" dirty="0"/>
              <a:t> </a:t>
            </a:r>
            <a:r>
              <a:rPr lang="en-US" b="1" baseline="0" dirty="0" err="1"/>
              <a:t>đề</a:t>
            </a:r>
            <a:r>
              <a:rPr lang="en-US" b="1" baseline="0" dirty="0"/>
              <a:t> </a:t>
            </a:r>
            <a:r>
              <a:rPr lang="en-US" b="1" baseline="0" dirty="0" err="1"/>
              <a:t>hợp</a:t>
            </a:r>
            <a:r>
              <a:rPr lang="en-US" b="1" baseline="0" dirty="0"/>
              <a:t> </a:t>
            </a:r>
            <a:r>
              <a:rPr lang="en-US" b="1" baseline="0" dirty="0" err="1"/>
              <a:t>đồng</a:t>
            </a:r>
            <a:endParaRPr lang="en-US" b="1" baseline="0" dirty="0"/>
          </a:p>
          <a:p>
            <a:pPr marL="457200" lvl="1" indent="0">
              <a:buFontTx/>
              <a:buNone/>
            </a:pPr>
            <a:r>
              <a:rPr lang="en-US" baseline="0" dirty="0"/>
              <a:t>+ </a:t>
            </a:r>
            <a:r>
              <a:rPr lang="en-US" baseline="0" dirty="0" err="1"/>
              <a:t>Yếu</a:t>
            </a:r>
            <a:r>
              <a:rPr lang="en-US" baseline="0" dirty="0"/>
              <a:t> </a:t>
            </a:r>
            <a:r>
              <a:rPr lang="en-US" baseline="0" dirty="0" err="1"/>
              <a:t>tố</a:t>
            </a:r>
            <a:r>
              <a:rPr lang="en-US" baseline="0" dirty="0"/>
              <a:t> </a:t>
            </a:r>
            <a:r>
              <a:rPr lang="en-US" baseline="0" dirty="0" err="1"/>
              <a:t>tổ</a:t>
            </a:r>
            <a:r>
              <a:rPr lang="en-US" baseline="0" dirty="0"/>
              <a:t> </a:t>
            </a:r>
            <a:r>
              <a:rPr lang="en-US" baseline="0" dirty="0" err="1"/>
              <a:t>chức</a:t>
            </a:r>
            <a:r>
              <a:rPr lang="en-US" baseline="0" dirty="0"/>
              <a:t>:</a:t>
            </a:r>
          </a:p>
          <a:p>
            <a:pPr marL="914400" lvl="2"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Tình trạng đội ngũ nhân viên</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thiếu kỹ năng</a:t>
            </a:r>
            <a:endParaRPr lang="en-US" sz="1200" b="1" i="0" kern="1200" dirty="0">
              <a:solidFill>
                <a:schemeClr val="tx1"/>
              </a:solidFill>
              <a:effectLst/>
              <a:latin typeface="+mn-lt"/>
              <a:ea typeface="+mn-ea"/>
              <a:cs typeface="+mn-cs"/>
            </a:endParaRPr>
          </a:p>
          <a:p>
            <a:pPr marL="914400" lvl="2" indent="0">
              <a:buFontTx/>
              <a:buNone/>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Vấn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đề</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nhân</a:t>
            </a:r>
            <a:endParaRPr lang="en-US" sz="1200" b="1" i="0" kern="1200" baseline="0" dirty="0">
              <a:solidFill>
                <a:schemeClr val="tx1"/>
              </a:solidFill>
              <a:effectLst/>
              <a:latin typeface="+mn-lt"/>
              <a:ea typeface="+mn-ea"/>
              <a:cs typeface="+mn-cs"/>
            </a:endParaRPr>
          </a:p>
          <a:p>
            <a:pPr marL="914400" lvl="2" indent="0">
              <a:buFontTx/>
              <a:buNone/>
            </a:pP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Vấn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đề</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chính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trị</a:t>
            </a:r>
            <a:endParaRPr lang="en-US" sz="1200" b="1" i="0" kern="1200" baseline="0" dirty="0">
              <a:solidFill>
                <a:schemeClr val="tx1"/>
              </a:solidFill>
              <a:effectLst/>
              <a:latin typeface="+mn-lt"/>
              <a:ea typeface="+mn-ea"/>
              <a:cs typeface="+mn-cs"/>
            </a:endParaRPr>
          </a:p>
          <a:p>
            <a:pPr marL="457200" lvl="1"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kỹ</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thuật</a:t>
            </a:r>
            <a:r>
              <a:rPr lang="en-US" sz="1200" b="0" i="0" kern="1200" baseline="0" dirty="0">
                <a:solidFill>
                  <a:schemeClr val="tx1"/>
                </a:solidFill>
                <a:effectLst/>
                <a:latin typeface="+mn-lt"/>
                <a:ea typeface="+mn-ea"/>
                <a:cs typeface="+mn-cs"/>
              </a:rPr>
              <a:t>:</a:t>
            </a:r>
          </a:p>
          <a:p>
            <a:pPr marL="914400" lvl="2"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Vấn đề trong việc xác định đúng các yêu cầu</a:t>
            </a:r>
            <a:endParaRPr lang="en-US" sz="1200" b="1" i="0" kern="1200" dirty="0">
              <a:solidFill>
                <a:schemeClr val="tx1"/>
              </a:solidFill>
              <a:effectLst/>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Chất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lượng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thiết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kế</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thấp</a:t>
            </a:r>
            <a:r>
              <a:rPr lang="en-US" sz="1200" b="1" i="0" kern="1200" baseline="0" dirty="0">
                <a:solidFill>
                  <a:schemeClr val="tx1"/>
                </a:solidFill>
                <a:effectLst/>
                <a:latin typeface="+mn-lt"/>
                <a:ea typeface="+mn-ea"/>
                <a:cs typeface="+mn-cs"/>
              </a:rPr>
              <a:t>,...</a:t>
            </a:r>
          </a:p>
          <a:p>
            <a:pPr marL="914400" lvl="2"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Môi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trường</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sẵn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sàng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đúng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hạn</a:t>
            </a:r>
            <a:endParaRPr lang="en-US" sz="1200" b="0" i="0" kern="1200" baseline="0" dirty="0">
              <a:solidFill>
                <a:schemeClr val="tx1"/>
              </a:solidFill>
              <a:effectLst/>
              <a:latin typeface="+mn-lt"/>
              <a:ea typeface="+mn-ea"/>
              <a:cs typeface="+mn-cs"/>
            </a:endParaRPr>
          </a:p>
          <a:p>
            <a:pPr marL="0" lvl="0"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Rủi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ảnh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hưởng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đến</a:t>
            </a:r>
            <a:r>
              <a:rPr lang="en-US" sz="1200" b="0" i="0" kern="1200" baseline="0" dirty="0">
                <a:solidFill>
                  <a:schemeClr val="tx1"/>
                </a:solidFill>
                <a:effectLst/>
                <a:latin typeface="+mn-lt"/>
                <a:ea typeface="+mn-ea"/>
                <a:cs typeface="+mn-cs"/>
              </a:rPr>
              <a:t> testing? </a:t>
            </a:r>
            <a:r>
              <a:rPr lang="en-US" sz="1200" b="0" i="0" kern="1200" baseline="0" dirty="0" err="1">
                <a:solidFill>
                  <a:schemeClr val="tx1"/>
                </a:solidFill>
                <a:effectLst/>
                <a:latin typeface="+mn-lt"/>
                <a:ea typeface="+mn-ea"/>
                <a:cs typeface="+mn-cs"/>
              </a:rPr>
              <a:t>Ví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a:t>
            </a:r>
            <a:endParaRPr lang="en-US" sz="1200" b="0" i="0" kern="1200" baseline="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Có những rủi ro TRỰC TIẾP như</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giao </a:t>
            </a:r>
            <a:r>
              <a:rPr lang="en-US" sz="1200" b="0" i="0" kern="120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test items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đội</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trễ</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các vấn đề có sẵn với môi trường </a:t>
            </a:r>
            <a:r>
              <a:rPr lang="en-US" sz="1200" b="0" i="0" kern="1200" dirty="0">
                <a:solidFill>
                  <a:schemeClr val="tx1"/>
                </a:solidFill>
                <a:effectLst/>
                <a:latin typeface="+mn-lt"/>
                <a:ea typeface="+mn-ea"/>
                <a:cs typeface="+mn-cs"/>
              </a:rPr>
              <a:t>test</a:t>
            </a: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Ngoài ra còn có rủi ro GIÁN TIẾP như:</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sửa chữa</a:t>
            </a:r>
            <a:r>
              <a:rPr lang="en-US" sz="1200" b="0" i="0" kern="1200" dirty="0">
                <a:solidFill>
                  <a:schemeClr val="tx1"/>
                </a:solidFill>
                <a:effectLst/>
                <a:latin typeface="+mn-lt"/>
                <a:ea typeface="+mn-ea"/>
                <a:cs typeface="+mn-cs"/>
              </a:rPr>
              <a:t> defect </a:t>
            </a:r>
            <a:r>
              <a:rPr lang="en-US" sz="1200" b="0" i="0" kern="120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chậm trễ quá mức</a:t>
            </a:r>
            <a:endParaRPr lang="en-US" sz="1200" b="0"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94580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Câu 1: lên</a:t>
            </a:r>
            <a:r>
              <a:rPr lang="en-US" baseline="0"/>
              <a:t> kế hoạch, giám sát, kiểm soát, quản lý sự cố (còn có quản lý cấu hình và rủi ro </a:t>
            </a:r>
            <a:r>
              <a:rPr lang="en-US" baseline="0">
                <a:sym typeface="Wingdings" pitchFamily="2" charset="2"/>
              </a:rPr>
              <a:t> liên quan </a:t>
            </a:r>
            <a:r>
              <a:rPr lang="vi-VN" baseline="0">
                <a:sym typeface="Wingdings" pitchFamily="2" charset="2"/>
              </a:rPr>
              <a:t>đế</a:t>
            </a:r>
            <a:r>
              <a:rPr lang="en-US" baseline="0">
                <a:sym typeface="Wingdings" pitchFamily="2" charset="2"/>
              </a:rPr>
              <a:t>n toàn dự án)</a:t>
            </a: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Câu 2: slide 17, 18</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Câu 3: slide 24. HỎI: CẦN GÌ </a:t>
            </a:r>
            <a:r>
              <a:rPr lang="vi-VN" baseline="0"/>
              <a:t>ĐỂ</a:t>
            </a:r>
            <a:r>
              <a:rPr lang="en-US" baseline="0"/>
              <a:t> VIẾT TEST PLAN (input)? </a:t>
            </a:r>
            <a:r>
              <a:rPr lang="en-US" altLang="en-US" sz="1200"/>
              <a:t>Project Plan và Customer requirements and Acceptance criteria</a:t>
            </a: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Câu 4: metric-based và expert-based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Câu 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Các độ đo dựa trên test-case: </a:t>
            </a:r>
            <a:r>
              <a:rPr lang="en-US" b="1" baseline="0"/>
              <a:t>SỐ TEST-CASE RUN/NOT RUN, SỐ TEST-CASE PASSED/FAILED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Các độ đo dựa trên đối tượng test: vd/ độ bao phủ yêu cầu, rủi ro, mã,...</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 công việc thực hiện chuẩn bị môi trường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Các độ đo dựa trên chi phí: </a:t>
            </a:r>
            <a:r>
              <a:rPr lang="en-US" b="1" i="0" baseline="0"/>
              <a:t>chi phí phát sinh</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a:t>Câu 6: Tham khảo fsoft, slide 13</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a:t>Thêm: </a:t>
            </a:r>
            <a:r>
              <a:rPr lang="en-US"/>
              <a:t>Cách thức viết test report (gồm những thông tin gì).</a:t>
            </a: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t>Câu 7: </a:t>
            </a:r>
            <a:r>
              <a:rPr lang="vi-VN" sz="1200" b="0" i="0" kern="1200">
                <a:solidFill>
                  <a:schemeClr val="tx1"/>
                </a:solidFill>
                <a:effectLst/>
                <a:latin typeface="+mn-lt"/>
                <a:ea typeface="+mn-ea"/>
                <a:cs typeface="+mn-cs"/>
              </a:rPr>
              <a:t>Sự cố: bất kỳ sự kiện xảy ra trong quá trình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a:t>
            </a:r>
            <a:r>
              <a:rPr lang="en-US" sz="1200" b="1" i="0" u="sng" kern="1200">
                <a:solidFill>
                  <a:schemeClr val="tx1"/>
                </a:solidFill>
                <a:effectLst/>
                <a:latin typeface="+mn-lt"/>
                <a:ea typeface="+mn-ea"/>
                <a:cs typeface="+mn-cs"/>
              </a:rPr>
              <a:t>(ko nằm</a:t>
            </a:r>
            <a:r>
              <a:rPr lang="en-US" sz="1200" b="1" i="0" u="sng" kern="1200" baseline="0">
                <a:solidFill>
                  <a:schemeClr val="tx1"/>
                </a:solidFill>
                <a:effectLst/>
                <a:latin typeface="+mn-lt"/>
                <a:ea typeface="+mn-ea"/>
                <a:cs typeface="+mn-cs"/>
              </a:rPr>
              <a:t> trong kế hoạch) </a:t>
            </a:r>
            <a:r>
              <a:rPr lang="vi-VN" sz="1200" b="0" i="0" kern="1200">
                <a:solidFill>
                  <a:schemeClr val="tx1"/>
                </a:solidFill>
                <a:effectLst/>
                <a:latin typeface="+mn-lt"/>
                <a:ea typeface="+mn-ea"/>
                <a:cs typeface="+mn-cs"/>
              </a:rPr>
              <a:t>đòi hỏi tiếp theo</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phải </a:t>
            </a:r>
            <a:r>
              <a:rPr lang="en-US" sz="1200" b="0" i="0" kern="1200">
                <a:solidFill>
                  <a:schemeClr val="tx1"/>
                </a:solidFill>
                <a:effectLst/>
                <a:latin typeface="+mn-lt"/>
                <a:ea typeface="+mn-ea"/>
                <a:cs typeface="+mn-cs"/>
              </a:rPr>
              <a:t>là</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điều tra</a:t>
            </a:r>
            <a:r>
              <a:rPr lang="en-US" sz="1200" b="0" i="0" kern="1200">
                <a:solidFill>
                  <a:schemeClr val="tx1"/>
                </a:solidFill>
                <a:effectLst/>
                <a:latin typeface="+mn-lt"/>
                <a:ea typeface="+mn-ea"/>
                <a:cs typeface="+mn-cs"/>
              </a:rPr>
              <a:t> hoặc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sửa chữa.</a:t>
            </a:r>
            <a:endParaRPr lang="en-US" sz="1200" b="0" i="0" kern="1200">
              <a:solidFill>
                <a:schemeClr val="tx1"/>
              </a:solidFill>
              <a:effectLst/>
              <a:latin typeface="+mn-lt"/>
              <a:ea typeface="+mn-ea"/>
              <a:cs typeface="+mn-cs"/>
            </a:endParaRPr>
          </a:p>
          <a:p>
            <a:pPr marL="0" lvl="0" indent="0">
              <a:buFontTx/>
              <a:buNone/>
            </a:pPr>
            <a:r>
              <a:rPr lang="en-US" sz="1200" b="0" i="0" kern="1200" baseline="0">
                <a:solidFill>
                  <a:schemeClr val="tx1"/>
                </a:solidFill>
                <a:effectLst/>
                <a:latin typeface="+mn-lt"/>
                <a:ea typeface="+mn-ea"/>
                <a:cs typeface="+mn-cs"/>
              </a:rPr>
              <a:t>	+ Thông th</a:t>
            </a:r>
            <a:r>
              <a:rPr lang="vi-VN" sz="1200" b="0" i="0" kern="1200" baseline="0">
                <a:solidFill>
                  <a:schemeClr val="tx1"/>
                </a:solidFill>
                <a:effectLst/>
                <a:latin typeface="+mn-lt"/>
                <a:ea typeface="+mn-ea"/>
                <a:cs typeface="+mn-cs"/>
              </a:rPr>
              <a:t>ườn</a:t>
            </a:r>
            <a:r>
              <a:rPr lang="en-US" sz="1200" b="0" i="0" kern="1200" baseline="0">
                <a:solidFill>
                  <a:schemeClr val="tx1"/>
                </a:solidFill>
                <a:effectLst/>
                <a:latin typeface="+mn-lt"/>
                <a:ea typeface="+mn-ea"/>
                <a:cs typeface="+mn-cs"/>
              </a:rPr>
              <a:t>g incident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hiểu là “</a:t>
            </a:r>
            <a:r>
              <a:rPr lang="vi-VN" sz="1200" b="0" i="0" kern="1200">
                <a:solidFill>
                  <a:schemeClr val="tx1"/>
                </a:solidFill>
                <a:effectLst/>
                <a:latin typeface="+mn-lt"/>
                <a:ea typeface="+mn-ea"/>
                <a:cs typeface="+mn-cs"/>
              </a:rPr>
              <a:t>kết quả thực tế không phù hợp với kết quả dự kiến</a:t>
            </a:r>
            <a:r>
              <a:rPr lang="en-US" sz="1200" b="0" i="0" kern="1200">
                <a:solidFill>
                  <a:schemeClr val="tx1"/>
                </a:solidFill>
                <a:effectLst/>
                <a:latin typeface="+mn-lt"/>
                <a:ea typeface="+mn-ea"/>
                <a:cs typeface="+mn-cs"/>
              </a:rPr>
              <a:t> (còn</a:t>
            </a:r>
            <a:r>
              <a:rPr lang="en-US" sz="1200" b="0" i="0" kern="1200" baseline="0">
                <a:solidFill>
                  <a:schemeClr val="tx1"/>
                </a:solidFill>
                <a:effectLst/>
                <a:latin typeface="+mn-lt"/>
                <a:ea typeface="+mn-ea"/>
                <a:cs typeface="+mn-cs"/>
              </a:rPr>
              <a:t> gọi là defect)”.</a:t>
            </a:r>
            <a:endParaRPr lang="en-US" sz="1200" b="1" i="0" kern="1200" baseline="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 Các incident</a:t>
            </a:r>
            <a:r>
              <a:rPr lang="en-US" sz="1200" b="0" i="0" kern="1200" baseline="0">
                <a:solidFill>
                  <a:schemeClr val="tx1"/>
                </a:solidFill>
                <a:effectLst/>
                <a:latin typeface="+mn-lt"/>
                <a:ea typeface="+mn-ea"/>
                <a:cs typeface="+mn-cs"/>
              </a:rPr>
              <a:t> khác</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lỗi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của môi trường thử nghiệm, </a:t>
            </a:r>
            <a:r>
              <a:rPr lang="en-US" sz="1200" b="0" i="0" kern="1200">
                <a:solidFill>
                  <a:schemeClr val="tx1"/>
                </a:solidFill>
                <a:effectLst/>
                <a:latin typeface="+mn-lt"/>
                <a:ea typeface="+mn-ea"/>
                <a:cs typeface="+mn-cs"/>
              </a:rPr>
              <a:t>lỗi</a:t>
            </a:r>
            <a:r>
              <a:rPr lang="en-US" sz="1200" b="0" i="0" kern="1200" baseline="0">
                <a:solidFill>
                  <a:schemeClr val="tx1"/>
                </a:solidFill>
                <a:effectLst/>
                <a:latin typeface="+mn-lt"/>
                <a:ea typeface="+mn-ea"/>
                <a:cs typeface="+mn-cs"/>
              </a:rPr>
              <a:t> bộ dữ liệu test, </a:t>
            </a:r>
            <a:r>
              <a:rPr lang="vi-VN" sz="1200" b="0" i="0" kern="1200">
                <a:solidFill>
                  <a:schemeClr val="tx1"/>
                </a:solidFill>
                <a:effectLst/>
                <a:latin typeface="+mn-lt"/>
                <a:ea typeface="+mn-ea"/>
                <a:cs typeface="+mn-cs"/>
              </a:rPr>
              <a:t>kết quả dự kiến không </a:t>
            </a:r>
            <a:r>
              <a:rPr lang="en-US" sz="1200" b="0" i="0" kern="1200">
                <a:solidFill>
                  <a:schemeClr val="tx1"/>
                </a:solidFill>
                <a:effectLst/>
                <a:latin typeface="+mn-lt"/>
                <a:ea typeface="+mn-ea"/>
                <a:cs typeface="+mn-cs"/>
              </a:rPr>
              <a:t>đúng, lỗi</a:t>
            </a:r>
            <a:r>
              <a:rPr lang="en-US" sz="1200" b="0" i="0" kern="1200" baseline="0">
                <a:solidFill>
                  <a:schemeClr val="tx1"/>
                </a:solidFill>
                <a:effectLst/>
                <a:latin typeface="+mn-lt"/>
                <a:ea typeface="+mn-ea"/>
                <a:cs typeface="+mn-cs"/>
              </a:rPr>
              <a:t> của tester</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eaLnBrk="1" hangingPunct="1"/>
            <a:r>
              <a:rPr lang="en-US" altLang="en-US" sz="2400"/>
              <a:t>Project Plan: what information should be get?</a:t>
            </a:r>
          </a:p>
          <a:p>
            <a:pPr lvl="1" eaLnBrk="1" hangingPunct="1"/>
            <a:r>
              <a:rPr lang="en-US" altLang="en-US"/>
              <a:t>When requirement specification is available</a:t>
            </a:r>
          </a:p>
          <a:p>
            <a:pPr lvl="1" eaLnBrk="1" hangingPunct="1"/>
            <a:r>
              <a:rPr lang="en-US" altLang="en-US"/>
              <a:t>When detail design is available</a:t>
            </a:r>
          </a:p>
          <a:p>
            <a:pPr lvl="1" eaLnBrk="1" hangingPunct="1"/>
            <a:r>
              <a:rPr lang="en-US" altLang="en-US"/>
              <a:t>When the first testing task can start</a:t>
            </a:r>
          </a:p>
          <a:p>
            <a:pPr lvl="1" eaLnBrk="1" hangingPunct="1"/>
            <a:r>
              <a:rPr lang="en-US" altLang="en-US"/>
              <a:t>Date of releases</a:t>
            </a:r>
          </a:p>
          <a:p>
            <a:pPr eaLnBrk="1" hangingPunct="1"/>
            <a:r>
              <a:rPr lang="en-US" altLang="en-US" sz="2400"/>
              <a:t>Customer requirements and Acceptance criteria</a:t>
            </a:r>
          </a:p>
          <a:p>
            <a:pPr lvl="1" eaLnBrk="1" hangingPunct="1"/>
            <a:r>
              <a:rPr lang="en-US" altLang="en-US"/>
              <a:t>SRS: Software Requirement Specification</a:t>
            </a:r>
          </a:p>
          <a:p>
            <a:pPr lvl="1" eaLnBrk="1" hangingPunct="1"/>
            <a:r>
              <a:rPr lang="en-US" altLang="en-US"/>
              <a:t>Acceptance criteria</a:t>
            </a:r>
          </a:p>
        </p:txBody>
      </p:sp>
    </p:spTree>
    <p:extLst>
      <p:ext uri="{BB962C8B-B14F-4D97-AF65-F5344CB8AC3E}">
        <p14:creationId xmlns:p14="http://schemas.microsoft.com/office/powerpoint/2010/main" val="63661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X</a:t>
            </a:r>
            <a:r>
              <a:rPr lang="vi-VN" b="1" dirty="0"/>
              <a:t>ử lý rủi</a:t>
            </a:r>
            <a:r>
              <a:rPr lang="en-US" b="1" dirty="0"/>
              <a:t> </a:t>
            </a:r>
            <a:r>
              <a:rPr lang="vi-VN" b="1" dirty="0"/>
              <a:t>ro</a:t>
            </a:r>
            <a:r>
              <a:rPr lang="en-US" b="1" dirty="0"/>
              <a:t>. </a:t>
            </a:r>
            <a:r>
              <a:rPr lang="en-US" b="1" dirty="0" err="1"/>
              <a:t>Với</a:t>
            </a:r>
            <a:r>
              <a:rPr lang="en-US" b="1" baseline="0" dirty="0"/>
              <a:t> </a:t>
            </a:r>
            <a:r>
              <a:rPr lang="en-US" b="1" baseline="0" dirty="0" err="1"/>
              <a:t>bất</a:t>
            </a:r>
            <a:r>
              <a:rPr lang="en-US" b="1" baseline="0" dirty="0"/>
              <a:t> </a:t>
            </a:r>
            <a:r>
              <a:rPr lang="en-US" b="1" baseline="0" dirty="0" err="1"/>
              <a:t>kỳ</a:t>
            </a:r>
            <a:r>
              <a:rPr lang="en-US" b="1" baseline="0" dirty="0"/>
              <a:t> </a:t>
            </a:r>
            <a:r>
              <a:rPr lang="en-US" b="1" baseline="0" dirty="0" err="1"/>
              <a:t>rủi</a:t>
            </a:r>
            <a:r>
              <a:rPr lang="en-US" b="1" baseline="0" dirty="0"/>
              <a:t> </a:t>
            </a:r>
            <a:r>
              <a:rPr lang="en-US" b="1" baseline="0" dirty="0" err="1"/>
              <a:t>ro</a:t>
            </a:r>
            <a:r>
              <a:rPr lang="en-US" b="1" baseline="0" dirty="0"/>
              <a:t> </a:t>
            </a:r>
            <a:r>
              <a:rPr lang="en-US" b="1" baseline="0" dirty="0" err="1"/>
              <a:t>nào</a:t>
            </a:r>
            <a:r>
              <a:rPr lang="en-US" b="1" baseline="0" dirty="0"/>
              <a:t> (project hay product),</a:t>
            </a:r>
            <a:r>
              <a:rPr lang="en-US" b="1" dirty="0"/>
              <a:t> </a:t>
            </a:r>
            <a:r>
              <a:rPr lang="vi-VN" dirty="0"/>
              <a:t>có</a:t>
            </a:r>
            <a:r>
              <a:rPr lang="en-US" dirty="0"/>
              <a:t> </a:t>
            </a:r>
            <a:r>
              <a:rPr lang="vi-VN" dirty="0"/>
              <a:t>4 chọn</a:t>
            </a:r>
            <a:r>
              <a:rPr lang="en-US" dirty="0"/>
              <a:t> </a:t>
            </a:r>
            <a:r>
              <a:rPr lang="vi-VN" dirty="0"/>
              <a:t>lựa</a:t>
            </a:r>
            <a:r>
              <a:rPr lang="en-US" dirty="0"/>
              <a:t> </a:t>
            </a:r>
            <a:r>
              <a:rPr lang="en-US" dirty="0" err="1"/>
              <a:t>thông</a:t>
            </a:r>
            <a:r>
              <a:rPr lang="en-US" baseline="0" dirty="0"/>
              <a:t> </a:t>
            </a:r>
            <a:r>
              <a:rPr lang="en-US" baseline="0" dirty="0" err="1"/>
              <a:t>thường</a:t>
            </a:r>
            <a:r>
              <a:rPr lang="vi-VN" dirty="0"/>
              <a:t>: </a:t>
            </a:r>
          </a:p>
          <a:p>
            <a:pPr marL="0" lv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Loại bỏ</a:t>
            </a:r>
            <a:r>
              <a:rPr lang="vi-VN" dirty="0"/>
              <a:t>: </a:t>
            </a:r>
          </a:p>
          <a:p>
            <a:pPr marL="457200" lvl="1" indent="0">
              <a:buFontTx/>
              <a:buNone/>
            </a:pPr>
            <a:r>
              <a:rPr lang="vi-VN" sz="1200" b="0" i="0" kern="1200" dirty="0">
                <a:solidFill>
                  <a:schemeClr val="tx1"/>
                </a:solidFill>
                <a:effectLst/>
                <a:latin typeface="+mn-lt"/>
                <a:ea typeface="+mn-ea"/>
                <a:cs typeface="+mn-cs"/>
              </a:rPr>
              <a:t>Khi chi phí loại bỏ rủi ro thấp, hoặc rủi ro nếu xảy ra sẽ gây ảnh hưởng cực kỳ nghiêm trọng</a:t>
            </a:r>
            <a:endParaRPr lang="vi-VN" dirty="0"/>
          </a:p>
          <a:p>
            <a:pPr marL="0" lvl="0" indent="0">
              <a:buFontTx/>
              <a:buNone/>
            </a:pPr>
            <a:r>
              <a:rPr lang="en-US" dirty="0"/>
              <a:t>- </a:t>
            </a:r>
            <a:r>
              <a:rPr lang="en-US" dirty="0" err="1"/>
              <a:t>Dự</a:t>
            </a:r>
            <a:r>
              <a:rPr lang="en-US" baseline="0" dirty="0"/>
              <a:t> </a:t>
            </a:r>
            <a:r>
              <a:rPr lang="en-US" baseline="0" dirty="0" err="1"/>
              <a:t>phòng</a:t>
            </a:r>
            <a:r>
              <a:rPr lang="vi-VN" dirty="0"/>
              <a:t>: </a:t>
            </a:r>
          </a:p>
          <a:p>
            <a:pPr marL="457200" lvl="1" indent="0">
              <a:buFontTx/>
              <a:buNone/>
            </a:pPr>
            <a:r>
              <a:rPr lang="vi-VN" dirty="0"/>
              <a:t>Có kế hoạch </a:t>
            </a:r>
            <a:r>
              <a:rPr lang="en-US" dirty="0" err="1"/>
              <a:t>tại</a:t>
            </a:r>
            <a:r>
              <a:rPr lang="en-US" baseline="0" dirty="0"/>
              <a:t> </a:t>
            </a:r>
            <a:r>
              <a:rPr lang="en-US" baseline="0" dirty="0" err="1"/>
              <a:t>chỗ</a:t>
            </a:r>
            <a:r>
              <a:rPr lang="en-US" baseline="0" dirty="0"/>
              <a:t> </a:t>
            </a:r>
            <a:r>
              <a:rPr lang="vi-VN" b="1" dirty="0"/>
              <a:t>g</a:t>
            </a:r>
            <a:r>
              <a:rPr lang="en-US" b="1" dirty="0" err="1"/>
              <a:t>i</a:t>
            </a:r>
            <a:r>
              <a:rPr lang="vi-VN" b="1" dirty="0"/>
              <a:t>ảm</a:t>
            </a:r>
            <a:r>
              <a:rPr lang="en-US" b="1" dirty="0"/>
              <a:t> </a:t>
            </a:r>
            <a:r>
              <a:rPr lang="vi-VN" b="1" dirty="0"/>
              <a:t>thiểu</a:t>
            </a:r>
            <a:r>
              <a:rPr lang="en-US" b="1" dirty="0"/>
              <a:t> </a:t>
            </a:r>
            <a:r>
              <a:rPr lang="vi-VN" b="1" dirty="0"/>
              <a:t>tác động</a:t>
            </a:r>
            <a:r>
              <a:rPr lang="en-US" b="1" dirty="0"/>
              <a:t> </a:t>
            </a:r>
            <a:r>
              <a:rPr lang="en-US" dirty="0" err="1"/>
              <a:t>khi</a:t>
            </a:r>
            <a:r>
              <a:rPr lang="en-US" dirty="0"/>
              <a:t> </a:t>
            </a:r>
            <a:r>
              <a:rPr lang="en-US" dirty="0" err="1"/>
              <a:t>rủi</a:t>
            </a:r>
            <a:r>
              <a:rPr lang="en-US" baseline="0" dirty="0"/>
              <a:t> </a:t>
            </a:r>
            <a:r>
              <a:rPr lang="en-US" baseline="0" dirty="0" err="1"/>
              <a:t>ro</a:t>
            </a:r>
            <a:r>
              <a:rPr lang="en-US" baseline="0" dirty="0"/>
              <a:t> </a:t>
            </a:r>
            <a:r>
              <a:rPr lang="en-US" baseline="0" dirty="0" err="1"/>
              <a:t>xảy</a:t>
            </a:r>
            <a:r>
              <a:rPr lang="en-US" baseline="0" dirty="0"/>
              <a:t> </a:t>
            </a:r>
            <a:r>
              <a:rPr lang="en-US" baseline="0" dirty="0" err="1"/>
              <a:t>ra</a:t>
            </a:r>
            <a:endParaRPr lang="vi-VN" dirty="0"/>
          </a:p>
          <a:p>
            <a:pPr marL="0" lvl="0" indent="0">
              <a:buFontTx/>
              <a:buNone/>
            </a:pPr>
            <a:r>
              <a:rPr lang="en-US" dirty="0"/>
              <a:t>- </a:t>
            </a:r>
            <a:r>
              <a:rPr lang="vi-VN" dirty="0"/>
              <a:t>Chuyển</a:t>
            </a:r>
            <a:r>
              <a:rPr lang="en-US" dirty="0"/>
              <a:t> (</a:t>
            </a:r>
            <a:r>
              <a:rPr lang="vi-VN" sz="1200" b="0" i="0" kern="1200" dirty="0">
                <a:solidFill>
                  <a:schemeClr val="tx1"/>
                </a:solidFill>
                <a:effectLst/>
                <a:latin typeface="+mn-lt"/>
                <a:ea typeface="+mn-ea"/>
                <a:cs typeface="+mn-cs"/>
              </a:rPr>
              <a:t>Giảm thiểu thiệt hại</a:t>
            </a:r>
            <a:r>
              <a:rPr lang="en-US" sz="1200" b="0" i="0" kern="1200" dirty="0">
                <a:solidFill>
                  <a:schemeClr val="tx1"/>
                </a:solidFill>
                <a:effectLst/>
                <a:latin typeface="+mn-lt"/>
                <a:ea typeface="+mn-ea"/>
                <a:cs typeface="+mn-cs"/>
              </a:rPr>
              <a:t>)</a:t>
            </a:r>
            <a:r>
              <a:rPr lang="vi-VN" dirty="0"/>
              <a:t>: </a:t>
            </a:r>
          </a:p>
          <a:p>
            <a:pPr marL="457200" lvl="1" indent="0">
              <a:buFontTx/>
              <a:buNone/>
            </a:pPr>
            <a:r>
              <a:rPr lang="vi-VN" sz="1200" b="0" i="0" kern="1200" dirty="0">
                <a:solidFill>
                  <a:schemeClr val="tx1"/>
                </a:solidFill>
                <a:effectLst/>
                <a:latin typeface="+mn-lt"/>
                <a:ea typeface="+mn-ea"/>
                <a:cs typeface="+mn-cs"/>
              </a:rPr>
              <a:t>Khi không thể phòng tránh hay loại bỏ rủi ro, ta có thể thực thi các biện pháp để </a:t>
            </a:r>
            <a:r>
              <a:rPr lang="vi-VN" sz="1200" b="1" i="0" kern="1200" dirty="0">
                <a:solidFill>
                  <a:schemeClr val="tx1"/>
                </a:solidFill>
                <a:effectLst/>
                <a:latin typeface="+mn-lt"/>
                <a:ea typeface="+mn-ea"/>
                <a:cs typeface="+mn-cs"/>
              </a:rPr>
              <a:t>giảm thiểu khả năng xảy ra</a:t>
            </a:r>
            <a:r>
              <a:rPr lang="vi-VN" sz="1200" b="0" i="0" kern="1200" dirty="0">
                <a:solidFill>
                  <a:schemeClr val="tx1"/>
                </a:solidFill>
                <a:effectLst/>
                <a:latin typeface="+mn-lt"/>
                <a:ea typeface="+mn-ea"/>
                <a:cs typeface="+mn-cs"/>
              </a:rPr>
              <a:t> hoặc </a:t>
            </a:r>
            <a:r>
              <a:rPr lang="vi-VN" sz="1200" b="1" i="0" kern="1200" dirty="0">
                <a:solidFill>
                  <a:schemeClr val="tx1"/>
                </a:solidFill>
                <a:effectLst/>
                <a:latin typeface="+mn-lt"/>
                <a:ea typeface="+mn-ea"/>
                <a:cs typeface="+mn-cs"/>
              </a:rPr>
              <a:t>giảm thiểu chi phí khắc phục rủi ro</a:t>
            </a:r>
            <a:r>
              <a:rPr lang="vi-VN" sz="1200" b="0" i="0" kern="1200" dirty="0">
                <a:solidFill>
                  <a:schemeClr val="tx1"/>
                </a:solidFill>
                <a:effectLst/>
                <a:latin typeface="+mn-lt"/>
                <a:ea typeface="+mn-ea"/>
                <a:cs typeface="+mn-cs"/>
              </a:rPr>
              <a:t> nếu nó xảy ra.</a:t>
            </a:r>
            <a:endParaRPr lang="en-US" sz="1200" b="0" i="0" kern="1200" dirty="0">
              <a:solidFill>
                <a:schemeClr val="tx1"/>
              </a:solidFill>
              <a:effectLst/>
              <a:latin typeface="+mn-lt"/>
              <a:ea typeface="+mn-ea"/>
              <a:cs typeface="+mn-cs"/>
            </a:endParaRPr>
          </a:p>
          <a:p>
            <a:pPr marL="0" lvl="0" indent="0">
              <a:buFontTx/>
              <a:buNone/>
            </a:pPr>
            <a:r>
              <a:rPr lang="en-US" dirty="0"/>
              <a:t>- </a:t>
            </a:r>
            <a:r>
              <a:rPr lang="vi-VN" dirty="0"/>
              <a:t>Bỏ qua</a:t>
            </a:r>
            <a:r>
              <a:rPr lang="en-US" dirty="0"/>
              <a:t> (</a:t>
            </a:r>
            <a:r>
              <a:rPr lang="vi-VN" sz="1200" b="0" i="0" kern="1200" dirty="0">
                <a:solidFill>
                  <a:schemeClr val="tx1"/>
                </a:solidFill>
                <a:effectLst/>
                <a:latin typeface="+mn-lt"/>
                <a:ea typeface="+mn-ea"/>
                <a:cs typeface="+mn-cs"/>
              </a:rPr>
              <a:t>Chấp nhận</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457200" lvl="1" indent="0">
              <a:buFontTx/>
              <a:buNone/>
            </a:pPr>
            <a:r>
              <a:rPr lang="vi-VN" sz="1200" b="0" i="0" kern="1200" dirty="0">
                <a:solidFill>
                  <a:schemeClr val="tx1"/>
                </a:solidFill>
                <a:effectLst/>
                <a:latin typeface="+mn-lt"/>
                <a:ea typeface="+mn-ea"/>
                <a:cs typeface="+mn-cs"/>
              </a:rPr>
              <a:t>Đành chấp nhận "sống chung với rủi ro" trong trường hợp chi phí loại bỏ, phòng tránh, làm nhẹ rủi ro là quá lớn, hoặc mức độ tác hại của rủi ro nếu xảy ra là không đáng kể, hoặc khả năng xảy ra của nó là cực thấp</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này</a:t>
            </a:r>
            <a:r>
              <a:rPr lang="en-US" baseline="0" dirty="0"/>
              <a:t> </a:t>
            </a:r>
            <a:r>
              <a:rPr lang="en-US" baseline="0" dirty="0" err="1"/>
              <a:t>chỉ</a:t>
            </a:r>
            <a:r>
              <a:rPr lang="en-US" baseline="0" dirty="0"/>
              <a:t> </a:t>
            </a:r>
            <a:r>
              <a:rPr lang="en-US" baseline="0" dirty="0" err="1"/>
              <a:t>chọn</a:t>
            </a:r>
            <a:r>
              <a:rPr lang="en-US" baseline="0" dirty="0"/>
              <a:t> </a:t>
            </a:r>
            <a:r>
              <a:rPr lang="en-US" baseline="0" dirty="0" err="1"/>
              <a:t>khi</a:t>
            </a:r>
            <a:r>
              <a:rPr lang="en-US" baseline="0" dirty="0"/>
              <a:t> likelihood </a:t>
            </a:r>
            <a:r>
              <a:rPr lang="en-US" baseline="0" dirty="0" err="1"/>
              <a:t>và</a:t>
            </a:r>
            <a:r>
              <a:rPr lang="en-US" baseline="0" dirty="0"/>
              <a:t> impact </a:t>
            </a:r>
            <a:r>
              <a:rPr lang="en-US" baseline="0" dirty="0" err="1"/>
              <a:t>thấp</a:t>
            </a:r>
            <a:r>
              <a:rPr lang="en-US" baseline="0" dirty="0"/>
              <a:t>.</a:t>
            </a:r>
          </a:p>
          <a:p>
            <a:pPr marL="0" lvl="0" indent="0">
              <a:buFontTx/>
              <a:buNone/>
            </a:pPr>
            <a:r>
              <a:rPr lang="en-US" baseline="0" dirty="0" err="1"/>
              <a:t>Trong</a:t>
            </a:r>
            <a:r>
              <a:rPr lang="en-US" baseline="0" dirty="0"/>
              <a:t> </a:t>
            </a:r>
            <a:r>
              <a:rPr lang="en-US" baseline="0" dirty="0" err="1"/>
              <a:t>giáo</a:t>
            </a:r>
            <a:r>
              <a:rPr lang="en-US" baseline="0" dirty="0"/>
              <a:t> </a:t>
            </a:r>
            <a:r>
              <a:rPr lang="en-US" baseline="0" dirty="0" err="1"/>
              <a:t>trình</a:t>
            </a:r>
            <a:r>
              <a:rPr lang="en-US" baseline="0" dirty="0"/>
              <a:t> </a:t>
            </a:r>
            <a:r>
              <a:rPr lang="en-US" baseline="0" dirty="0" err="1"/>
              <a:t>có</a:t>
            </a:r>
            <a:r>
              <a:rPr lang="en-US" baseline="0" dirty="0"/>
              <a:t> some typical risks along with some options for managing them (</a:t>
            </a:r>
            <a:r>
              <a:rPr lang="en-US" baseline="0" dirty="0" err="1"/>
              <a:t>trang</a:t>
            </a:r>
            <a:r>
              <a:rPr lang="en-US" baseline="0" dirty="0"/>
              <a:t> 155)</a:t>
            </a:r>
          </a:p>
        </p:txBody>
      </p:sp>
    </p:spTree>
    <p:extLst>
      <p:ext uri="{BB962C8B-B14F-4D97-AF65-F5344CB8AC3E}">
        <p14:creationId xmlns:p14="http://schemas.microsoft.com/office/powerpoint/2010/main" val="4242535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157</a:t>
            </a:r>
          </a:p>
          <a:p>
            <a:pPr marL="0" indent="0">
              <a:buNone/>
            </a:pPr>
            <a:r>
              <a:rPr lang="en-US"/>
              <a:t>+ Sự</a:t>
            </a:r>
            <a:r>
              <a:rPr lang="en-US" baseline="0"/>
              <a:t> cố trong test là gì?</a:t>
            </a:r>
          </a:p>
          <a:p>
            <a:pPr marL="0" indent="0">
              <a:buNone/>
            </a:pPr>
            <a:r>
              <a:rPr lang="en-US" baseline="0"/>
              <a:t>+ Làm sao viết </a:t>
            </a:r>
            <a:r>
              <a:rPr lang="vi-VN" baseline="0"/>
              <a:t>đượ</a:t>
            </a:r>
            <a:r>
              <a:rPr lang="en-US" baseline="0"/>
              <a:t>c 1 báo cáo sự cố</a:t>
            </a:r>
          </a:p>
          <a:p>
            <a:pPr marL="0" indent="0">
              <a:buNone/>
            </a:pPr>
            <a:r>
              <a:rPr lang="en-US" baseline="0"/>
              <a:t>+ Vòng đời của 1 báo cáo sự cố</a:t>
            </a:r>
            <a:endParaRPr lang="en-US"/>
          </a:p>
        </p:txBody>
      </p:sp>
    </p:spTree>
    <p:extLst>
      <p:ext uri="{BB962C8B-B14F-4D97-AF65-F5344CB8AC3E}">
        <p14:creationId xmlns:p14="http://schemas.microsoft.com/office/powerpoint/2010/main" val="1729114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Sự cố: bất kỳ sự kiện xảy ra trong quá trình </a:t>
            </a:r>
            <a:r>
              <a:rPr lang="en-US" sz="1200" b="0"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a:t>
            </a:r>
            <a:r>
              <a:rPr lang="en-US" sz="1200" b="1" i="0" u="sng" kern="1200" dirty="0">
                <a:solidFill>
                  <a:schemeClr val="tx1"/>
                </a:solidFill>
                <a:effectLst/>
                <a:latin typeface="+mn-lt"/>
                <a:ea typeface="+mn-ea"/>
                <a:cs typeface="+mn-cs"/>
              </a:rPr>
              <a:t>(ko </a:t>
            </a:r>
            <a:r>
              <a:rPr lang="en-US" sz="1200" b="1" i="0" u="sng" kern="1200" dirty="0" err="1">
                <a:solidFill>
                  <a:schemeClr val="tx1"/>
                </a:solidFill>
                <a:effectLst/>
                <a:latin typeface="+mn-lt"/>
                <a:ea typeface="+mn-ea"/>
                <a:cs typeface="+mn-cs"/>
              </a:rPr>
              <a:t>nằm</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trong</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kế</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hoạch</a:t>
            </a:r>
            <a:r>
              <a:rPr lang="en-US" sz="1200" b="1" i="0" u="sng"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đòi hỏi tiếp theo</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phải </a:t>
            </a:r>
            <a:r>
              <a:rPr lang="en-US" sz="1200" b="0" i="0" kern="120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điều 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hoặc</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sửa chữa.</a:t>
            </a:r>
            <a:endParaRPr lang="en-US" sz="1200" b="0" i="0" kern="1200" dirty="0">
              <a:solidFill>
                <a:schemeClr val="tx1"/>
              </a:solidFill>
              <a:effectLst/>
              <a:latin typeface="+mn-lt"/>
              <a:ea typeface="+mn-ea"/>
              <a:cs typeface="+mn-cs"/>
            </a:endParaRPr>
          </a:p>
          <a:p>
            <a:pPr marL="0" lvl="0" indent="0">
              <a:buFontTx/>
              <a:buNone/>
            </a:pP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a:t>
            </a:r>
            <a:r>
              <a:rPr lang="vi-VN" sz="1200" b="0" i="0" kern="1200" baseline="0" dirty="0">
                <a:solidFill>
                  <a:schemeClr val="tx1"/>
                </a:solidFill>
                <a:effectLst/>
                <a:latin typeface="+mn-lt"/>
                <a:ea typeface="+mn-ea"/>
                <a:cs typeface="+mn-cs"/>
              </a:rPr>
              <a:t>ườn</a:t>
            </a:r>
            <a:r>
              <a:rPr lang="en-US" sz="1200" b="0" i="0" kern="1200" baseline="0" dirty="0">
                <a:solidFill>
                  <a:schemeClr val="tx1"/>
                </a:solidFill>
                <a:effectLst/>
                <a:latin typeface="+mn-lt"/>
                <a:ea typeface="+mn-ea"/>
                <a:cs typeface="+mn-cs"/>
              </a:rPr>
              <a:t>g incident </a:t>
            </a:r>
            <a:r>
              <a:rPr lang="vi-VN" sz="1200" b="0" i="0" kern="1200" baseline="0" dirty="0">
                <a:solidFill>
                  <a:schemeClr val="tx1"/>
                </a:solidFill>
                <a:effectLst/>
                <a:latin typeface="+mn-lt"/>
                <a:ea typeface="+mn-ea"/>
                <a:cs typeface="+mn-cs"/>
              </a:rPr>
              <a:t>đượ</a:t>
            </a:r>
            <a:r>
              <a:rPr lang="en-US" sz="1200" b="0" i="0" kern="1200" baseline="0" dirty="0">
                <a:solidFill>
                  <a:schemeClr val="tx1"/>
                </a:solidFill>
                <a:effectLst/>
                <a:latin typeface="+mn-lt"/>
                <a:ea typeface="+mn-ea"/>
                <a:cs typeface="+mn-cs"/>
              </a:rPr>
              <a:t>c </a:t>
            </a:r>
            <a:r>
              <a:rPr lang="en-US" sz="1200" b="0" i="0" kern="1200" baseline="0" dirty="0" err="1">
                <a:solidFill>
                  <a:schemeClr val="tx1"/>
                </a:solidFill>
                <a:effectLst/>
                <a:latin typeface="+mn-lt"/>
                <a:ea typeface="+mn-ea"/>
                <a:cs typeface="+mn-cs"/>
              </a:rPr>
              <a:t>hiểu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kết quả thực tế không phù hợp với kết quả dự kiến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còn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gọi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defect)”. </a:t>
            </a:r>
            <a:r>
              <a:rPr lang="vi-VN" sz="1200" b="0" i="0" kern="1200" dirty="0">
                <a:solidFill>
                  <a:schemeClr val="tx1"/>
                </a:solidFill>
                <a:effectLst/>
                <a:latin typeface="+mn-lt"/>
                <a:ea typeface="+mn-ea"/>
                <a:cs typeface="+mn-cs"/>
              </a:rPr>
              <a:t>Các tổ chức khác nhau có tên gọi khác nhau để mô tả tình huống như vậy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gọi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incidents, bugs, defects, problems. </a:t>
            </a:r>
            <a:endParaRPr lang="en-US" sz="1200" b="1" i="0" kern="1200" baseline="0" dirty="0">
              <a:solidFill>
                <a:schemeClr val="tx1"/>
              </a:solidFill>
              <a:effectLst/>
              <a:latin typeface="+mn-lt"/>
              <a:ea typeface="+mn-ea"/>
              <a:cs typeface="+mn-cs"/>
            </a:endParaRPr>
          </a:p>
          <a:p>
            <a:pPr marL="0" lvl="0" indent="0">
              <a:buFontTx/>
              <a:buNone/>
            </a:pP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incident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khác</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của môi trường thử nghiệm, </a:t>
            </a:r>
            <a:r>
              <a:rPr lang="en-US" sz="1200" b="0" i="0" kern="120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dữ</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r>
              <a:rPr lang="en-US" sz="1200" b="0" i="0" kern="1200" baseline="0" dirty="0">
                <a:solidFill>
                  <a:schemeClr val="tx1"/>
                </a:solidFill>
                <a:effectLst/>
                <a:latin typeface="+mn-lt"/>
                <a:ea typeface="+mn-ea"/>
                <a:cs typeface="+mn-cs"/>
              </a:rPr>
              <a:t> test, </a:t>
            </a:r>
            <a:r>
              <a:rPr lang="vi-VN" sz="1200" b="0" i="0" kern="1200" dirty="0">
                <a:solidFill>
                  <a:schemeClr val="tx1"/>
                </a:solidFill>
                <a:effectLst/>
                <a:latin typeface="+mn-lt"/>
                <a:ea typeface="+mn-ea"/>
                <a:cs typeface="+mn-cs"/>
              </a:rPr>
              <a:t>kết quả dự kiến không </a:t>
            </a:r>
            <a:r>
              <a:rPr lang="en-US" sz="1200" b="0" i="0" kern="1200" dirty="0" err="1">
                <a:solidFill>
                  <a:schemeClr val="tx1"/>
                </a:solidFill>
                <a:effectLst/>
                <a:latin typeface="+mn-lt"/>
                <a:ea typeface="+mn-ea"/>
                <a:cs typeface="+mn-cs"/>
              </a:rPr>
              <a:t>đúng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tester</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Có thể </a:t>
            </a:r>
            <a:r>
              <a:rPr lang="en-US" sz="1200" b="0" i="0" kern="120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vi-VN" sz="1200" b="0" i="0" kern="1200" dirty="0">
                <a:solidFill>
                  <a:schemeClr val="tx1"/>
                </a:solidFill>
                <a:effectLst/>
                <a:latin typeface="+mn-lt"/>
                <a:ea typeface="+mn-ea"/>
                <a:cs typeface="+mn-cs"/>
              </a:rPr>
              <a:t> cho các tài liệu cũng như mã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endParaRPr lang="en-US" dirty="0"/>
          </a:p>
        </p:txBody>
      </p:sp>
    </p:spTree>
    <p:extLst>
      <p:ext uri="{BB962C8B-B14F-4D97-AF65-F5344CB8AC3E}">
        <p14:creationId xmlns:p14="http://schemas.microsoft.com/office/powerpoint/2010/main" val="540326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KHI MỘT</a:t>
            </a:r>
            <a:r>
              <a:rPr lang="en-US" sz="1200" b="1" i="0" kern="1200" baseline="0" dirty="0">
                <a:solidFill>
                  <a:schemeClr val="tx1"/>
                </a:solidFill>
                <a:effectLst/>
                <a:latin typeface="+mn-lt"/>
                <a:ea typeface="+mn-ea"/>
                <a:cs typeface="+mn-cs"/>
              </a:rPr>
              <a:t> SỰ CỐ XẢY RA, LÀM THẾ NÀO CTA THEO DÕI ĐƯỢC NÓ? </a:t>
            </a:r>
            <a:r>
              <a:rPr lang="vi-VN" sz="1200" b="1" i="0" kern="1200" dirty="0">
                <a:solidFill>
                  <a:schemeClr val="tx1"/>
                </a:solidFill>
                <a:effectLst/>
                <a:latin typeface="+mn-lt"/>
                <a:ea typeface="+mn-ea"/>
                <a:cs typeface="+mn-cs"/>
              </a:rPr>
              <a:t>TRONG MỘT SỐ DỰ ÁN, </a:t>
            </a:r>
            <a:r>
              <a:rPr lang="en-US" sz="1200" b="1" i="0" kern="1200" dirty="0">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MỘT SỐ LƯỢNG RẤT LỚN CÁC </a:t>
            </a:r>
            <a:r>
              <a:rPr lang="en-US" sz="1200" b="1" i="0" kern="1200" dirty="0">
                <a:solidFill>
                  <a:schemeClr val="tx1"/>
                </a:solidFill>
                <a:effectLst/>
                <a:latin typeface="+mn-lt"/>
                <a:ea typeface="+mn-ea"/>
                <a:cs typeface="+mn-cs"/>
              </a:rPr>
              <a:t>DEFECT</a:t>
            </a:r>
            <a:r>
              <a:rPr lang="vi-VN" sz="1200" b="1" i="0" kern="1200" dirty="0">
                <a:solidFill>
                  <a:schemeClr val="tx1"/>
                </a:solidFill>
                <a:effectLst/>
                <a:latin typeface="+mn-lt"/>
                <a:ea typeface="+mn-ea"/>
                <a:cs typeface="+mn-cs"/>
              </a:rPr>
              <a:t> ĐƯỢC TÌM THẤY.</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NGAY CẢ TRÊN CÁC DỰ ÁN NHỎ </a:t>
            </a:r>
            <a:r>
              <a:rPr lang="en-US" sz="1200" b="1" i="0" kern="1200" dirty="0">
                <a:solidFill>
                  <a:schemeClr val="tx1"/>
                </a:solidFill>
                <a:effectLst/>
                <a:latin typeface="+mn-lt"/>
                <a:ea typeface="+mn-ea"/>
                <a:cs typeface="+mn-cs"/>
              </a:rPr>
              <a:t>CÒN</a:t>
            </a:r>
            <a:r>
              <a:rPr lang="en-US" sz="1200" b="1" i="0" kern="1200" baseline="0" dirty="0">
                <a:solidFill>
                  <a:schemeClr val="tx1"/>
                </a:solidFill>
                <a:effectLst/>
                <a:latin typeface="+mn-lt"/>
                <a:ea typeface="+mn-ea"/>
                <a:cs typeface="+mn-cs"/>
              </a:rPr>
              <a:t> CÓ THỂ CÓ ĐẾN CẢ</a:t>
            </a:r>
            <a:r>
              <a:rPr lang="vi-VN" sz="1200" b="1" i="0" kern="1200" dirty="0">
                <a:solidFill>
                  <a:schemeClr val="tx1"/>
                </a:solidFill>
                <a:effectLst/>
                <a:latin typeface="+mn-lt"/>
                <a:ea typeface="+mn-ea"/>
                <a:cs typeface="+mn-cs"/>
              </a:rPr>
              <a:t> 100 </a:t>
            </a:r>
            <a:r>
              <a:rPr lang="en-US" sz="1200" b="1" i="0" kern="1200" dirty="0">
                <a:solidFill>
                  <a:schemeClr val="tx1"/>
                </a:solidFill>
                <a:effectLst/>
                <a:latin typeface="+mn-lt"/>
                <a:ea typeface="+mn-ea"/>
                <a:cs typeface="+mn-cs"/>
              </a:rPr>
              <a:t>DEFECT</a:t>
            </a:r>
            <a:r>
              <a:rPr lang="vi-VN" sz="1200" b="1" i="0" kern="1200" dirty="0">
                <a:solidFill>
                  <a:schemeClr val="tx1"/>
                </a:solidFill>
                <a:effectLst/>
                <a:latin typeface="+mn-lt"/>
                <a:ea typeface="+mn-ea"/>
                <a:cs typeface="+mn-cs"/>
              </a:rPr>
              <a:t> ĐƯỢC TÌM THẤY, BẠN CÓ THỂ DỄ DÀNG</a:t>
            </a: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MẤT </a:t>
            </a:r>
            <a:r>
              <a:rPr lang="en-US" sz="1200" b="1" i="0" kern="1200" dirty="0">
                <a:solidFill>
                  <a:schemeClr val="tx1"/>
                </a:solidFill>
                <a:effectLst/>
                <a:latin typeface="+mn-lt"/>
                <a:ea typeface="+mn-ea"/>
                <a:cs typeface="+mn-cs"/>
              </a:rPr>
              <a:t>VẾT</a:t>
            </a:r>
            <a:r>
              <a:rPr lang="en-US" sz="1200" b="1" i="0" kern="1200" baseline="0" dirty="0">
                <a:solidFill>
                  <a:schemeClr val="tx1"/>
                </a:solidFill>
                <a:effectLst/>
                <a:latin typeface="+mn-lt"/>
                <a:ea typeface="+mn-ea"/>
                <a:cs typeface="+mn-cs"/>
              </a:rPr>
              <a:t> CHÚNG</a:t>
            </a:r>
            <a:r>
              <a:rPr lang="vi-VN" sz="1200" b="0"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TRỪ KHI BẠN CÓ MỘT </a:t>
            </a:r>
            <a:r>
              <a:rPr lang="en-US" sz="1200" b="1" i="0" u="sng" kern="1200" dirty="0">
                <a:solidFill>
                  <a:schemeClr val="tx1"/>
                </a:solidFill>
                <a:effectLst/>
                <a:latin typeface="+mn-lt"/>
                <a:ea typeface="+mn-ea"/>
                <a:cs typeface="+mn-cs"/>
              </a:rPr>
              <a:t>QUY </a:t>
            </a:r>
            <a:r>
              <a:rPr lang="vi-VN" sz="1200" b="1" i="0" u="sng" kern="1200" dirty="0">
                <a:solidFill>
                  <a:schemeClr val="tx1"/>
                </a:solidFill>
                <a:effectLst/>
                <a:latin typeface="+mn-lt"/>
                <a:ea typeface="+mn-ea"/>
                <a:cs typeface="+mn-cs"/>
              </a:rPr>
              <a:t>TRÌNH </a:t>
            </a:r>
            <a:r>
              <a:rPr lang="en-US" sz="1200" b="1" i="0" u="sng" kern="1200" dirty="0">
                <a:solidFill>
                  <a:schemeClr val="tx1"/>
                </a:solidFill>
                <a:effectLst/>
                <a:latin typeface="+mn-lt"/>
                <a:ea typeface="+mn-ea"/>
                <a:cs typeface="+mn-cs"/>
              </a:rPr>
              <a:t>CHO VIỆC</a:t>
            </a:r>
            <a:r>
              <a:rPr lang="en-US" sz="1200" b="1" i="0" u="sng" kern="1200" baseline="0" dirty="0">
                <a:solidFill>
                  <a:schemeClr val="tx1"/>
                </a:solidFill>
                <a:effectLst/>
                <a:latin typeface="+mn-lt"/>
                <a:ea typeface="+mn-ea"/>
                <a:cs typeface="+mn-cs"/>
              </a:rPr>
              <a:t> </a:t>
            </a:r>
            <a:r>
              <a:rPr lang="vi-VN" sz="1200" b="1" i="0" u="sng" kern="1200" dirty="0">
                <a:solidFill>
                  <a:schemeClr val="tx1"/>
                </a:solidFill>
                <a:effectLst/>
                <a:latin typeface="+mn-lt"/>
                <a:ea typeface="+mn-ea"/>
                <a:cs typeface="+mn-cs"/>
              </a:rPr>
              <a:t>BÁO CÁO, PHÂN LOẠI, PHÂN CÔNG</a:t>
            </a:r>
            <a:r>
              <a:rPr lang="en-US" sz="1200" b="1" i="0" u="sng" kern="1200" dirty="0">
                <a:solidFill>
                  <a:schemeClr val="tx1"/>
                </a:solidFill>
                <a:effectLst/>
                <a:latin typeface="+mn-lt"/>
                <a:ea typeface="+mn-ea"/>
                <a:cs typeface="+mn-cs"/>
              </a:rPr>
              <a:t> </a:t>
            </a:r>
            <a:r>
              <a:rPr lang="vi-VN" sz="1200" b="1" i="0" u="sng" kern="1200" dirty="0">
                <a:solidFill>
                  <a:schemeClr val="tx1"/>
                </a:solidFill>
                <a:effectLst/>
                <a:latin typeface="+mn-lt"/>
                <a:ea typeface="+mn-ea"/>
                <a:cs typeface="+mn-cs"/>
              </a:rPr>
              <a:t>VÀ QUẢN LÝ</a:t>
            </a:r>
            <a:r>
              <a:rPr lang="vi-VN" sz="1200" b="1" i="0" kern="1200" dirty="0">
                <a:solidFill>
                  <a:schemeClr val="tx1"/>
                </a:solidFill>
                <a:effectLst/>
                <a:latin typeface="+mn-lt"/>
                <a:ea typeface="+mn-ea"/>
                <a:cs typeface="+mn-cs"/>
              </a:rPr>
              <a:t> CÁC </a:t>
            </a:r>
            <a:r>
              <a:rPr lang="en-US" sz="1200" b="1" i="0" kern="1200" dirty="0">
                <a:solidFill>
                  <a:schemeClr val="tx1"/>
                </a:solidFill>
                <a:effectLst/>
                <a:latin typeface="+mn-lt"/>
                <a:ea typeface="+mn-ea"/>
                <a:cs typeface="+mn-cs"/>
              </a:rPr>
              <a:t>DEFECT</a:t>
            </a:r>
            <a:r>
              <a:rPr lang="vi-VN" sz="1200" b="1" i="0" kern="1200" dirty="0">
                <a:solidFill>
                  <a:schemeClr val="tx1"/>
                </a:solidFill>
                <a:effectLst/>
                <a:latin typeface="+mn-lt"/>
                <a:ea typeface="+mn-ea"/>
                <a:cs typeface="+mn-cs"/>
              </a:rPr>
              <a:t> TỪ </a:t>
            </a:r>
            <a:r>
              <a:rPr lang="en-US" sz="1200" b="1" i="0" kern="1200" dirty="0">
                <a:solidFill>
                  <a:schemeClr val="tx1"/>
                </a:solidFill>
                <a:effectLst/>
                <a:latin typeface="+mn-lt"/>
                <a:ea typeface="+mn-ea"/>
                <a:cs typeface="+mn-cs"/>
              </a:rPr>
              <a:t>LÚC</a:t>
            </a:r>
            <a:r>
              <a:rPr lang="en-US" sz="1200" b="1" i="0" kern="1200" baseline="0" dirty="0">
                <a:solidFill>
                  <a:schemeClr val="tx1"/>
                </a:solidFill>
                <a:effectLst/>
                <a:latin typeface="+mn-lt"/>
                <a:ea typeface="+mn-ea"/>
                <a:cs typeface="+mn-cs"/>
              </a:rPr>
              <a:t> ĐƯỢC PHÁT HIỆN ĐẾN</a:t>
            </a:r>
            <a:r>
              <a:rPr lang="vi-VN" sz="1200" b="1" i="0" kern="1200" dirty="0">
                <a:solidFill>
                  <a:schemeClr val="tx1"/>
                </a:solidFill>
                <a:effectLst/>
                <a:latin typeface="+mn-lt"/>
                <a:ea typeface="+mn-ea"/>
                <a:cs typeface="+mn-cs"/>
              </a:rPr>
              <a:t> GIẢI QUYẾT CUỐI CÙNG.</a:t>
            </a:r>
            <a:endParaRPr lang="en-US" sz="1200" b="1"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cố</a:t>
            </a:r>
            <a:endParaRPr lang="en-US" sz="1200" b="0" i="0" kern="1200" baseline="0" dirty="0">
              <a:solidFill>
                <a:schemeClr val="tx1"/>
              </a:solidFill>
              <a:effectLst/>
              <a:latin typeface="+mn-lt"/>
              <a:ea typeface="+mn-ea"/>
              <a:cs typeface="+mn-cs"/>
            </a:endParaRP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trình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sự</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cố</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NÓ ĐẢM BẢO RẰNG SỰ CỐ ĐƯỢC THEO DÕI TỪ LÚC NÓ ĐƯỢC NHẬN RA CHO ĐẾN KHI SỬA XONG, RETEST VÀ KẾT THÚC.</a:t>
            </a:r>
          </a:p>
          <a:p>
            <a:pPr marL="457200" lvl="1" indent="0">
              <a:buFontTx/>
              <a:buNone/>
            </a:pPr>
            <a:r>
              <a:rPr lang="en-US" i="1" baseline="0" dirty="0"/>
              <a:t>+ </a:t>
            </a:r>
            <a:r>
              <a:rPr lang="en-US" i="1" baseline="0" dirty="0" err="1"/>
              <a:t>Quản</a:t>
            </a:r>
            <a:r>
              <a:rPr lang="en-US" i="1" baseline="0" dirty="0"/>
              <a:t> </a:t>
            </a:r>
            <a:r>
              <a:rPr lang="en-US" i="1" baseline="0" dirty="0" err="1"/>
              <a:t>lý</a:t>
            </a:r>
            <a:r>
              <a:rPr lang="en-US" i="1" baseline="0" dirty="0"/>
              <a:t> </a:t>
            </a:r>
            <a:r>
              <a:rPr lang="en-US" i="1" baseline="0" dirty="0" err="1"/>
              <a:t>sự</a:t>
            </a:r>
            <a:r>
              <a:rPr lang="en-US" i="1" baseline="0" dirty="0"/>
              <a:t> </a:t>
            </a:r>
            <a:r>
              <a:rPr lang="en-US" i="1" baseline="0" dirty="0" err="1"/>
              <a:t>cố</a:t>
            </a:r>
            <a:r>
              <a:rPr lang="en-US" i="1" baseline="0" dirty="0"/>
              <a:t>? </a:t>
            </a:r>
            <a:r>
              <a:rPr lang="en-US" sz="1200" b="0" i="1" kern="1200" dirty="0" err="1">
                <a:solidFill>
                  <a:schemeClr val="tx1"/>
                </a:solidFill>
                <a:effectLst/>
                <a:latin typeface="+mn-lt"/>
                <a:ea typeface="+mn-ea"/>
                <a:cs typeface="+mn-cs"/>
              </a:rPr>
              <a:t>Là</a:t>
            </a:r>
            <a:r>
              <a:rPr lang="en-US" sz="1200" b="0" i="1" kern="1200" baseline="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q</a:t>
            </a:r>
            <a:r>
              <a:rPr lang="vi-VN" sz="1200" b="0" i="1" kern="1200" dirty="0">
                <a:solidFill>
                  <a:schemeClr val="tx1"/>
                </a:solidFill>
                <a:effectLst/>
                <a:latin typeface="+mn-lt"/>
                <a:ea typeface="+mn-ea"/>
                <a:cs typeface="+mn-cs"/>
              </a:rPr>
              <a:t>uá trình </a:t>
            </a:r>
            <a:r>
              <a:rPr lang="en-US" sz="1200" b="0" i="1" kern="1200" dirty="0" err="1">
                <a:solidFill>
                  <a:schemeClr val="tx1"/>
                </a:solidFill>
                <a:effectLst/>
                <a:latin typeface="+mn-lt"/>
                <a:ea typeface="+mn-ea"/>
                <a:cs typeface="+mn-cs"/>
              </a:rPr>
              <a:t>phát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hiện</a:t>
            </a:r>
            <a:r>
              <a:rPr lang="vi-VN" sz="1200" b="0" i="1" kern="1200" dirty="0">
                <a:solidFill>
                  <a:schemeClr val="tx1"/>
                </a:solidFill>
                <a:effectLst/>
                <a:latin typeface="+mn-lt"/>
                <a:ea typeface="+mn-ea"/>
                <a:cs typeface="+mn-cs"/>
              </a:rPr>
              <a:t>, điều tra, hành động và xử lý sự cố</a:t>
            </a:r>
            <a:r>
              <a:rPr lang="en-US" sz="1200" b="0" i="1" kern="1200" dirty="0">
                <a:solidFill>
                  <a:schemeClr val="tx1"/>
                </a:solidFill>
                <a:effectLst/>
                <a:latin typeface="+mn-lt"/>
                <a:ea typeface="+mn-ea"/>
                <a:cs typeface="+mn-cs"/>
              </a:rPr>
              <a:t> (‘The process of </a:t>
            </a:r>
            <a:r>
              <a:rPr lang="en-US" sz="1200" b="0" i="1" kern="1200" dirty="0" err="1">
                <a:solidFill>
                  <a:schemeClr val="tx1"/>
                </a:solidFill>
                <a:effectLst/>
                <a:latin typeface="+mn-lt"/>
                <a:ea typeface="+mn-ea"/>
                <a:cs typeface="+mn-cs"/>
              </a:rPr>
              <a:t>recognising</a:t>
            </a:r>
            <a:r>
              <a:rPr lang="en-US" sz="1200" b="0" i="1" kern="1200" dirty="0">
                <a:solidFill>
                  <a:schemeClr val="tx1"/>
                </a:solidFill>
                <a:effectLst/>
                <a:latin typeface="+mn-lt"/>
                <a:ea typeface="+mn-ea"/>
                <a:cs typeface="+mn-cs"/>
              </a:rPr>
              <a:t>, investigating, taking action and disposing of </a:t>
            </a:r>
            <a:r>
              <a:rPr lang="en-US" sz="1200" b="0" i="1" kern="1200" dirty="0" err="1">
                <a:solidFill>
                  <a:schemeClr val="tx1"/>
                </a:solidFill>
                <a:effectLst/>
                <a:latin typeface="+mn-lt"/>
                <a:ea typeface="+mn-ea"/>
                <a:cs typeface="+mn-cs"/>
              </a:rPr>
              <a:t>incidents.’Theo</a:t>
            </a:r>
            <a:r>
              <a:rPr lang="en-US" sz="1200" b="0" i="1" kern="1200" dirty="0">
                <a:solidFill>
                  <a:schemeClr val="tx1"/>
                </a:solidFill>
                <a:effectLst/>
                <a:latin typeface="+mn-lt"/>
                <a:ea typeface="+mn-ea"/>
                <a:cs typeface="+mn-cs"/>
              </a:rPr>
              <a:t> IEEE 1044)</a:t>
            </a:r>
          </a:p>
          <a:p>
            <a:pPr marL="0" lvl="0"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Mục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tiêu</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Cung cấp cho </a:t>
            </a:r>
            <a:r>
              <a:rPr lang="en-US" sz="1200" b="0" i="0" kern="120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lập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trình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tin chi </a:t>
            </a:r>
            <a:r>
              <a:rPr lang="en-US" sz="1200" b="0" i="0" kern="1200" baseline="0" dirty="0" err="1">
                <a:solidFill>
                  <a:schemeClr val="tx1"/>
                </a:solidFill>
                <a:effectLst/>
                <a:latin typeface="+mn-lt"/>
                <a:ea typeface="+mn-ea"/>
                <a:cs typeface="+mn-cs"/>
              </a:rPr>
              <a:t>tiết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hành</a:t>
            </a:r>
            <a:r>
              <a:rPr lang="en-US" sz="1200" b="0" i="0" kern="1200" baseline="0" dirty="0">
                <a:solidFill>
                  <a:schemeClr val="tx1"/>
                </a:solidFill>
                <a:effectLst/>
                <a:latin typeface="+mn-lt"/>
                <a:ea typeface="+mn-ea"/>
                <a:cs typeface="+mn-cs"/>
              </a:rPr>
              <a:t> vi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defect </a:t>
            </a:r>
            <a:r>
              <a:rPr lang="en-US" sz="1200" b="0" i="0" kern="1200" baseline="0" dirty="0" err="1">
                <a:solidFill>
                  <a:schemeClr val="tx1"/>
                </a:solidFill>
                <a:effectLst/>
                <a:latin typeface="+mn-lt"/>
                <a:ea typeface="+mn-ea"/>
                <a:cs typeface="+mn-cs"/>
              </a:rPr>
              <a:t>quan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sát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a:t>
            </a:r>
          </a:p>
          <a:p>
            <a:pPr marL="457200" lvl="1" indent="0">
              <a:buFontTx/>
              <a:buNone/>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dirty="0"/>
              <a:t>test leaders</a:t>
            </a:r>
            <a:r>
              <a:rPr lang="vi-VN" sz="1200" b="0" i="0" kern="1200" dirty="0">
                <a:solidFill>
                  <a:schemeClr val="tx1"/>
                </a:solidFill>
                <a:effectLst/>
                <a:latin typeface="+mn-lt"/>
                <a:ea typeface="+mn-ea"/>
                <a:cs typeface="+mn-cs"/>
              </a:rPr>
              <a:t> một phương tiện theo dõi chất lượng của hệ thống được </a:t>
            </a:r>
            <a:r>
              <a:rPr lang="en-US" sz="1200" b="0"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và tiến </a:t>
            </a:r>
            <a:r>
              <a:rPr lang="en-US" sz="1200" b="0" i="0" kern="1200" dirty="0" err="1">
                <a:solidFill>
                  <a:schemeClr val="tx1"/>
                </a:solidFill>
                <a:effectLst/>
                <a:latin typeface="+mn-lt"/>
                <a:ea typeface="+mn-ea"/>
                <a:cs typeface="+mn-cs"/>
              </a:rPr>
              <a:t>độ</a:t>
            </a:r>
            <a:r>
              <a:rPr lang="en-US" sz="1200" b="0" i="0" kern="1200" baseline="0" dirty="0">
                <a:solidFill>
                  <a:schemeClr val="tx1"/>
                </a:solidFill>
                <a:effectLst/>
                <a:latin typeface="+mn-lt"/>
                <a:ea typeface="+mn-ea"/>
                <a:cs typeface="+mn-cs"/>
              </a:rPr>
              <a:t> testing</a:t>
            </a:r>
            <a:endParaRPr lang="en-US" sz="1200" b="0" i="0" kern="1200" dirty="0">
              <a:solidFill>
                <a:schemeClr val="tx1"/>
              </a:solidFill>
              <a:effectLst/>
              <a:latin typeface="+mn-lt"/>
              <a:ea typeface="+mn-ea"/>
              <a:cs typeface="+mn-cs"/>
            </a:endParaRPr>
          </a:p>
          <a:p>
            <a:pPr marL="457200" lvl="1" indent="0">
              <a:buFontTx/>
              <a:buNone/>
            </a:pPr>
            <a:r>
              <a:rPr lang="en-US" sz="1200" b="1" i="0" kern="1200" dirty="0">
                <a:solidFill>
                  <a:schemeClr val="tx1"/>
                </a:solidFill>
                <a:effectLst/>
                <a:latin typeface="+mn-lt"/>
                <a:ea typeface="+mn-ea"/>
                <a:cs typeface="+mn-cs"/>
              </a:rPr>
              <a:t>+ Khi </a:t>
            </a:r>
            <a:r>
              <a:rPr lang="en-US" sz="1200" b="1" i="0" kern="1200" dirty="0" err="1">
                <a:solidFill>
                  <a:schemeClr val="tx1"/>
                </a:solidFill>
                <a:effectLst/>
                <a:latin typeface="+mn-lt"/>
                <a:ea typeface="+mn-ea"/>
                <a:cs typeface="+mn-cs"/>
              </a:rPr>
              <a:t>phân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tích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báo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cố</a:t>
            </a:r>
            <a:r>
              <a:rPr lang="en-US" sz="1200" b="1" i="0" kern="1200" baseline="0" dirty="0">
                <a:solidFill>
                  <a:schemeClr val="tx1"/>
                </a:solidFill>
                <a:effectLst/>
                <a:latin typeface="+mn-lt"/>
                <a:ea typeface="+mn-ea"/>
                <a:cs typeface="+mn-cs"/>
              </a:rPr>
              <a:t> qua </a:t>
            </a:r>
            <a:r>
              <a:rPr lang="en-US" sz="1200" b="1" i="0" kern="1200" dirty="0" err="1">
                <a:solidFill>
                  <a:schemeClr val="tx1"/>
                </a:solidFill>
                <a:effectLst/>
                <a:latin typeface="+mn-lt"/>
                <a:ea typeface="+mn-ea"/>
                <a:cs typeface="+mn-cs"/>
              </a:rPr>
              <a:t>một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dự</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án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và</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thậm</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chí</a:t>
            </a:r>
            <a:r>
              <a:rPr lang="en-US" sz="1200" b="1" i="0" kern="1200" dirty="0">
                <a:solidFill>
                  <a:schemeClr val="tx1"/>
                </a:solidFill>
                <a:effectLst/>
                <a:latin typeface="+mn-lt"/>
                <a:ea typeface="+mn-ea"/>
                <a:cs typeface="+mn-cs"/>
              </a:rPr>
              <a:t> qua </a:t>
            </a:r>
            <a:r>
              <a:rPr lang="en-US" sz="1200" b="1" i="0" kern="1200" dirty="0" err="1">
                <a:solidFill>
                  <a:schemeClr val="tx1"/>
                </a:solidFill>
                <a:effectLst/>
                <a:latin typeface="+mn-lt"/>
                <a:ea typeface="+mn-ea"/>
                <a:cs typeface="+mn-cs"/>
              </a:rPr>
              <a:t>các</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dự</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cung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cấp</a:t>
            </a:r>
            <a:r>
              <a:rPr lang="en-US" sz="1200" b="0" i="0" kern="1200" baseline="0" dirty="0">
                <a:solidFill>
                  <a:schemeClr val="tx1"/>
                </a:solidFill>
                <a:effectLst/>
                <a:latin typeface="+mn-lt"/>
                <a:ea typeface="+mn-ea"/>
                <a:cs typeface="+mn-cs"/>
              </a:rPr>
              <a:t> ý </a:t>
            </a:r>
            <a:r>
              <a:rPr lang="en-US" sz="1200" b="0" i="0" kern="1200" baseline="0" dirty="0" err="1">
                <a:solidFill>
                  <a:schemeClr val="tx1"/>
                </a:solidFill>
                <a:effectLst/>
                <a:latin typeface="+mn-lt"/>
                <a:ea typeface="+mn-ea"/>
                <a:cs typeface="+mn-cs"/>
              </a:rPr>
              <a:t>tưởng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việc</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tiến</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nghiệm</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70413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a:solidFill>
                  <a:schemeClr val="tx1"/>
                </a:solidFill>
                <a:latin typeface="+mn-lt"/>
                <a:ea typeface="+mn-ea"/>
                <a:cs typeface="+mn-cs"/>
              </a:rPr>
              <a:t>Anomalies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ə'nɔməli</a:t>
            </a:r>
            <a:r>
              <a:rPr lang="en-US" sz="1200" kern="1200" dirty="0">
                <a:solidFill>
                  <a:schemeClr val="tx1"/>
                </a:solidFill>
                <a:effectLst/>
                <a:latin typeface="+mn-lt"/>
                <a:ea typeface="+mn-ea"/>
                <a:cs typeface="+mn-cs"/>
              </a:rPr>
              <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thường</a:t>
            </a:r>
            <a:endParaRPr lang="en-US" dirty="0"/>
          </a:p>
          <a:p>
            <a:pPr marL="0" indent="0">
              <a:buNone/>
            </a:pPr>
            <a:r>
              <a:rPr lang="en-US" dirty="0"/>
              <a:t>1. </a:t>
            </a:r>
            <a:r>
              <a:rPr lang="en-US" dirty="0" err="1"/>
              <a:t>Định</a:t>
            </a:r>
            <a:r>
              <a:rPr lang="en-US" baseline="0" dirty="0"/>
              <a:t> </a:t>
            </a:r>
            <a:r>
              <a:rPr lang="en-US" baseline="0" dirty="0" err="1"/>
              <a:t>danh</a:t>
            </a:r>
            <a:endParaRPr lang="en-US" dirty="0"/>
          </a:p>
          <a:p>
            <a:pPr marL="0" indent="0">
              <a:buNone/>
            </a:pPr>
            <a:r>
              <a:rPr lang="en-US" dirty="0"/>
              <a:t>2. Summary: </a:t>
            </a:r>
            <a:r>
              <a:rPr lang="en-US" b="1" dirty="0" err="1"/>
              <a:t>Tóm</a:t>
            </a:r>
            <a:r>
              <a:rPr lang="en-US" b="1" baseline="0" dirty="0"/>
              <a:t> </a:t>
            </a:r>
            <a:r>
              <a:rPr lang="en-US" b="1" baseline="0" dirty="0" err="1"/>
              <a:t>tắt</a:t>
            </a:r>
            <a:r>
              <a:rPr lang="en-US" b="1" baseline="0" dirty="0"/>
              <a:t> </a:t>
            </a:r>
            <a:r>
              <a:rPr lang="en-US" b="1" baseline="0" dirty="0" err="1"/>
              <a:t>sự</a:t>
            </a:r>
            <a:r>
              <a:rPr lang="en-US" b="1" baseline="0" dirty="0"/>
              <a:t> </a:t>
            </a:r>
            <a:r>
              <a:rPr lang="en-US" b="1" baseline="0" dirty="0" err="1"/>
              <a:t>cố</a:t>
            </a:r>
            <a:r>
              <a:rPr lang="en-US" b="1" baseline="0" dirty="0"/>
              <a:t>, </a:t>
            </a:r>
            <a:r>
              <a:rPr lang="en-US" b="1" baseline="0" dirty="0" err="1"/>
              <a:t>cung</a:t>
            </a:r>
            <a:r>
              <a:rPr lang="en-US" b="1" baseline="0" dirty="0"/>
              <a:t> </a:t>
            </a:r>
            <a:r>
              <a:rPr lang="en-US" b="1" baseline="0" dirty="0" err="1"/>
              <a:t>cấp</a:t>
            </a:r>
            <a:r>
              <a:rPr lang="en-US" b="1" baseline="0" dirty="0"/>
              <a:t> chi </a:t>
            </a:r>
            <a:r>
              <a:rPr lang="en-US" b="1" baseline="0" dirty="0" err="1"/>
              <a:t>tiết</a:t>
            </a:r>
            <a:r>
              <a:rPr lang="en-US" b="1" baseline="0" dirty="0"/>
              <a:t> </a:t>
            </a:r>
            <a:r>
              <a:rPr lang="en-US" b="1" baseline="0" dirty="0" err="1"/>
              <a:t>vừa</a:t>
            </a:r>
            <a:r>
              <a:rPr lang="en-US" b="1" baseline="0" dirty="0"/>
              <a:t> </a:t>
            </a:r>
            <a:r>
              <a:rPr lang="en-US" b="1" baseline="0" dirty="0" err="1"/>
              <a:t>đủ</a:t>
            </a:r>
            <a:r>
              <a:rPr lang="en-US" b="1" baseline="0" dirty="0"/>
              <a:t> </a:t>
            </a:r>
            <a:r>
              <a:rPr lang="en-US" b="1" baseline="0" dirty="0" err="1"/>
              <a:t>để</a:t>
            </a:r>
            <a:r>
              <a:rPr lang="en-US" b="1" baseline="0" dirty="0"/>
              <a:t> </a:t>
            </a:r>
            <a:r>
              <a:rPr lang="en-US" b="1" baseline="0" dirty="0" err="1"/>
              <a:t>người</a:t>
            </a:r>
            <a:r>
              <a:rPr lang="en-US" b="1" baseline="0" dirty="0"/>
              <a:t> </a:t>
            </a:r>
            <a:r>
              <a:rPr lang="en-US" b="1" baseline="0" dirty="0" err="1"/>
              <a:t>khác</a:t>
            </a:r>
            <a:r>
              <a:rPr lang="en-US" b="1" baseline="0" dirty="0"/>
              <a:t> </a:t>
            </a:r>
            <a:r>
              <a:rPr lang="en-US" b="1" baseline="0" dirty="0" err="1"/>
              <a:t>biết</a:t>
            </a:r>
            <a:r>
              <a:rPr lang="en-US" b="1" baseline="0" dirty="0"/>
              <a:t> </a:t>
            </a:r>
            <a:r>
              <a:rPr lang="en-US" b="1" baseline="0" dirty="0" err="1"/>
              <a:t>sự</a:t>
            </a:r>
            <a:r>
              <a:rPr lang="en-US" b="1" baseline="0" dirty="0"/>
              <a:t> </a:t>
            </a:r>
            <a:r>
              <a:rPr lang="en-US" b="1" baseline="0" dirty="0" err="1"/>
              <a:t>cố</a:t>
            </a:r>
            <a:r>
              <a:rPr lang="en-US" b="1" baseline="0" dirty="0"/>
              <a:t> </a:t>
            </a:r>
            <a:r>
              <a:rPr lang="en-US" b="1" baseline="0" dirty="0" err="1"/>
              <a:t>được</a:t>
            </a:r>
            <a:r>
              <a:rPr lang="en-US" b="1" baseline="0" dirty="0"/>
              <a:t> </a:t>
            </a:r>
            <a:r>
              <a:rPr lang="en-US" b="1" baseline="0" dirty="0" err="1"/>
              <a:t>phát</a:t>
            </a:r>
            <a:r>
              <a:rPr lang="en-US" b="1" baseline="0" dirty="0"/>
              <a:t> </a:t>
            </a:r>
            <a:r>
              <a:rPr lang="en-US" b="1" baseline="0" dirty="0" err="1"/>
              <a:t>hiện</a:t>
            </a:r>
            <a:r>
              <a:rPr lang="en-US" b="1" baseline="0" dirty="0"/>
              <a:t> </a:t>
            </a:r>
            <a:r>
              <a:rPr lang="en-US" b="1" baseline="0" dirty="0" err="1"/>
              <a:t>ra</a:t>
            </a:r>
            <a:r>
              <a:rPr lang="en-US" b="1" baseline="0" dirty="0"/>
              <a:t> </a:t>
            </a:r>
            <a:r>
              <a:rPr lang="en-US" b="1" baseline="0" dirty="0" err="1"/>
              <a:t>như</a:t>
            </a:r>
            <a:r>
              <a:rPr lang="en-US" b="1" baseline="0" dirty="0"/>
              <a:t> </a:t>
            </a:r>
            <a:r>
              <a:rPr lang="en-US" b="1" baseline="0" dirty="0" err="1"/>
              <a:t>thế</a:t>
            </a:r>
            <a:r>
              <a:rPr lang="en-US" b="1" baseline="0" dirty="0"/>
              <a:t> </a:t>
            </a:r>
            <a:r>
              <a:rPr lang="en-US" b="1" baseline="0" dirty="0" err="1"/>
              <a:t>nào</a:t>
            </a:r>
            <a:r>
              <a:rPr lang="en-US" b="1" baseline="0" dirty="0"/>
              <a:t>, </a:t>
            </a:r>
            <a:r>
              <a:rPr lang="en-US" b="1" baseline="0" dirty="0" err="1"/>
              <a:t>và</a:t>
            </a:r>
            <a:r>
              <a:rPr lang="en-US" b="1" baseline="0" dirty="0"/>
              <a:t> </a:t>
            </a:r>
            <a:r>
              <a:rPr lang="en-US" b="1" baseline="0" dirty="0" err="1"/>
              <a:t>những</a:t>
            </a:r>
            <a:r>
              <a:rPr lang="en-US" b="1" baseline="0" dirty="0"/>
              <a:t> </a:t>
            </a:r>
            <a:r>
              <a:rPr lang="en-US" b="1" baseline="0" dirty="0" err="1"/>
              <a:t>thông</a:t>
            </a:r>
            <a:r>
              <a:rPr lang="en-US" b="1" baseline="0" dirty="0"/>
              <a:t> tin </a:t>
            </a:r>
            <a:r>
              <a:rPr lang="en-US" b="1" baseline="0" dirty="0" err="1"/>
              <a:t>liên</a:t>
            </a:r>
            <a:r>
              <a:rPr lang="en-US" b="1" baseline="0" dirty="0"/>
              <a:t> </a:t>
            </a:r>
            <a:r>
              <a:rPr lang="en-US" b="1" baseline="0" dirty="0" err="1"/>
              <a:t>quan</a:t>
            </a:r>
            <a:r>
              <a:rPr lang="en-US" b="1" baseline="0" dirty="0"/>
              <a:t> </a:t>
            </a:r>
            <a:r>
              <a:rPr lang="en-US" b="1" baseline="0" dirty="0" err="1"/>
              <a:t>như</a:t>
            </a:r>
            <a:r>
              <a:rPr lang="en-US" b="1" baseline="0" dirty="0"/>
              <a:t>: </a:t>
            </a:r>
            <a:r>
              <a:rPr lang="en-US" b="0" baseline="0" dirty="0" err="1"/>
              <a:t>sự</a:t>
            </a:r>
            <a:r>
              <a:rPr lang="en-US" b="0" baseline="0" dirty="0"/>
              <a:t> </a:t>
            </a:r>
            <a:r>
              <a:rPr lang="en-US" b="0" baseline="0" dirty="0" err="1"/>
              <a:t>cố</a:t>
            </a:r>
            <a:r>
              <a:rPr lang="en-US" b="0" baseline="0" dirty="0"/>
              <a:t> </a:t>
            </a:r>
            <a:r>
              <a:rPr lang="en-US" b="0" baseline="0" dirty="0" err="1"/>
              <a:t>trong</a:t>
            </a:r>
            <a:r>
              <a:rPr lang="en-US" b="0" baseline="0" dirty="0"/>
              <a:t> test case, test procedure </a:t>
            </a:r>
            <a:r>
              <a:rPr lang="en-US" b="0" baseline="0" dirty="0" err="1"/>
              <a:t>nào</a:t>
            </a:r>
            <a:r>
              <a:rPr lang="en-US" b="0" baseline="0" dirty="0"/>
              <a:t>, test logs,...</a:t>
            </a:r>
          </a:p>
          <a:p>
            <a:pPr marL="0" indent="0">
              <a:buNone/>
            </a:pPr>
            <a:r>
              <a:rPr lang="en-US" baseline="0" dirty="0"/>
              <a:t>3. </a:t>
            </a:r>
            <a:r>
              <a:rPr lang="en-US" baseline="0" dirty="0" err="1"/>
              <a:t>Mô</a:t>
            </a:r>
            <a:r>
              <a:rPr lang="en-US" baseline="0" dirty="0"/>
              <a:t> </a:t>
            </a:r>
            <a:r>
              <a:rPr lang="en-US" baseline="0" dirty="0" err="1"/>
              <a:t>tả</a:t>
            </a:r>
            <a:r>
              <a:rPr lang="en-US" baseline="0" dirty="0"/>
              <a:t> chi </a:t>
            </a:r>
            <a:r>
              <a:rPr lang="en-US" baseline="0" dirty="0" err="1"/>
              <a:t>tiết</a:t>
            </a:r>
            <a:r>
              <a:rPr lang="en-US" baseline="0" dirty="0"/>
              <a:t> </a:t>
            </a:r>
            <a:r>
              <a:rPr lang="en-US" baseline="0" dirty="0" err="1"/>
              <a:t>sự</a:t>
            </a:r>
            <a:r>
              <a:rPr lang="en-US" baseline="0" dirty="0"/>
              <a:t> </a:t>
            </a:r>
            <a:r>
              <a:rPr lang="en-US" baseline="0" dirty="0" err="1"/>
              <a:t>cố</a:t>
            </a:r>
            <a:r>
              <a:rPr lang="en-US" baseline="0" dirty="0"/>
              <a:t> </a:t>
            </a:r>
            <a:r>
              <a:rPr lang="en-US" baseline="0" dirty="0" err="1"/>
              <a:t>gồm</a:t>
            </a:r>
            <a:r>
              <a:rPr lang="en-US" baseline="0" dirty="0"/>
              <a:t>:</a:t>
            </a:r>
          </a:p>
          <a:p>
            <a:pPr marL="0" indent="0">
              <a:buFontTx/>
              <a:buNone/>
            </a:pPr>
            <a:r>
              <a:rPr lang="en-US" baseline="0" dirty="0"/>
              <a:t>- </a:t>
            </a:r>
            <a:r>
              <a:rPr lang="en-US" baseline="0" dirty="0" err="1"/>
              <a:t>dữ</a:t>
            </a:r>
            <a:r>
              <a:rPr lang="en-US" baseline="0" dirty="0"/>
              <a:t> </a:t>
            </a:r>
            <a:r>
              <a:rPr lang="en-US" baseline="0" dirty="0" err="1"/>
              <a:t>liệu</a:t>
            </a:r>
            <a:r>
              <a:rPr lang="en-US" baseline="0" dirty="0"/>
              <a:t> </a:t>
            </a:r>
            <a:r>
              <a:rPr lang="en-US" baseline="0" dirty="0" err="1"/>
              <a:t>nhập</a:t>
            </a:r>
            <a:endParaRPr lang="en-US" baseline="0" dirty="0"/>
          </a:p>
          <a:p>
            <a:pPr marL="0" indent="0">
              <a:buFontTx/>
              <a:buNone/>
            </a:pPr>
            <a:r>
              <a:rPr lang="en-US" baseline="0" dirty="0"/>
              <a:t>- </a:t>
            </a:r>
            <a:r>
              <a:rPr lang="en-US" baseline="0" dirty="0" err="1"/>
              <a:t>kết</a:t>
            </a:r>
            <a:r>
              <a:rPr lang="en-US" baseline="0" dirty="0"/>
              <a:t> </a:t>
            </a:r>
            <a:r>
              <a:rPr lang="en-US" baseline="0" dirty="0" err="1"/>
              <a:t>quả</a:t>
            </a:r>
            <a:r>
              <a:rPr lang="en-US" baseline="0" dirty="0"/>
              <a:t> </a:t>
            </a:r>
            <a:r>
              <a:rPr lang="en-US" baseline="0" dirty="0" err="1"/>
              <a:t>mong</a:t>
            </a:r>
            <a:r>
              <a:rPr lang="en-US" baseline="0" dirty="0"/>
              <a:t> </a:t>
            </a:r>
            <a:r>
              <a:rPr lang="en-US" baseline="0" dirty="0" err="1"/>
              <a:t>đợi</a:t>
            </a:r>
            <a:endParaRPr lang="en-US" baseline="0" dirty="0"/>
          </a:p>
          <a:p>
            <a:pPr marL="0" indent="0">
              <a:buFontTx/>
              <a:buNone/>
            </a:pPr>
            <a:r>
              <a:rPr lang="en-US" baseline="0" dirty="0"/>
              <a:t>- </a:t>
            </a:r>
            <a:r>
              <a:rPr lang="en-US" baseline="0" dirty="0" err="1"/>
              <a:t>kết</a:t>
            </a:r>
            <a:r>
              <a:rPr lang="en-US" baseline="0" dirty="0"/>
              <a:t> </a:t>
            </a:r>
            <a:r>
              <a:rPr lang="en-US" baseline="0" dirty="0" err="1"/>
              <a:t>quả</a:t>
            </a:r>
            <a:r>
              <a:rPr lang="en-US" baseline="0" dirty="0"/>
              <a:t> </a:t>
            </a:r>
            <a:r>
              <a:rPr lang="en-US" baseline="0" dirty="0" err="1"/>
              <a:t>thực</a:t>
            </a:r>
            <a:endParaRPr lang="en-US" baseline="0" dirty="0"/>
          </a:p>
          <a:p>
            <a:pPr marL="0" indent="0">
              <a:buFontTx/>
              <a:buNone/>
            </a:pPr>
            <a:r>
              <a:rPr lang="en-US" baseline="0" dirty="0"/>
              <a:t>- </a:t>
            </a:r>
            <a:r>
              <a:rPr lang="en-US" baseline="0" dirty="0" err="1"/>
              <a:t>bất</a:t>
            </a:r>
            <a:r>
              <a:rPr lang="en-US" baseline="0" dirty="0"/>
              <a:t> </a:t>
            </a:r>
            <a:r>
              <a:rPr lang="en-US" baseline="0" dirty="0" err="1"/>
              <a:t>thường</a:t>
            </a:r>
            <a:r>
              <a:rPr lang="en-US" baseline="0" dirty="0"/>
              <a:t>: </a:t>
            </a:r>
            <a:r>
              <a:rPr lang="en-US" b="1" baseline="0" dirty="0" err="1"/>
              <a:t>sự</a:t>
            </a:r>
            <a:r>
              <a:rPr lang="en-US" b="1" baseline="0" dirty="0"/>
              <a:t> </a:t>
            </a:r>
            <a:r>
              <a:rPr lang="en-US" b="1" baseline="0" dirty="0" err="1"/>
              <a:t>khác</a:t>
            </a:r>
            <a:r>
              <a:rPr lang="en-US" b="1" baseline="0" dirty="0"/>
              <a:t> </a:t>
            </a:r>
            <a:r>
              <a:rPr lang="en-US" b="1" baseline="0" dirty="0" err="1"/>
              <a:t>nhau</a:t>
            </a:r>
            <a:endParaRPr lang="en-US" b="1" baseline="0" dirty="0"/>
          </a:p>
          <a:p>
            <a:pPr marL="0" indent="0">
              <a:buFontTx/>
              <a:buNone/>
            </a:pPr>
            <a:r>
              <a:rPr lang="en-US" baseline="0" dirty="0" err="1"/>
              <a:t>Thông</a:t>
            </a:r>
            <a:r>
              <a:rPr lang="en-US" baseline="0" dirty="0"/>
              <a:t> tin </a:t>
            </a:r>
            <a:r>
              <a:rPr lang="en-US" baseline="0" dirty="0" err="1"/>
              <a:t>phân</a:t>
            </a:r>
            <a:r>
              <a:rPr lang="en-US" baseline="0" dirty="0"/>
              <a:t> </a:t>
            </a:r>
            <a:r>
              <a:rPr lang="en-US" baseline="0" dirty="0" err="1"/>
              <a:t>loại</a:t>
            </a:r>
            <a:r>
              <a:rPr lang="en-US" baseline="0" dirty="0"/>
              <a:t>:</a:t>
            </a:r>
          </a:p>
          <a:p>
            <a:pPr marL="0" indent="0">
              <a:buFontTx/>
              <a:buNone/>
            </a:pPr>
            <a:r>
              <a:rPr lang="en-US" u="none" baseline="0" dirty="0"/>
              <a:t>- </a:t>
            </a:r>
            <a:r>
              <a:rPr lang="en-US" u="none" baseline="0" dirty="0" err="1"/>
              <a:t>ngày</a:t>
            </a:r>
            <a:r>
              <a:rPr lang="en-US" u="none" baseline="0" dirty="0"/>
              <a:t>, </a:t>
            </a:r>
            <a:r>
              <a:rPr lang="en-US" u="none" baseline="0" dirty="0" err="1"/>
              <a:t>giờ</a:t>
            </a:r>
            <a:r>
              <a:rPr lang="en-US" u="none" baseline="0" dirty="0"/>
              <a:t> </a:t>
            </a:r>
            <a:r>
              <a:rPr lang="en-US" u="none" baseline="0" dirty="0" err="1"/>
              <a:t>phát</a:t>
            </a:r>
            <a:r>
              <a:rPr lang="en-US" u="none" baseline="0" dirty="0"/>
              <a:t> </a:t>
            </a:r>
            <a:r>
              <a:rPr lang="en-US" u="none" baseline="0" dirty="0" err="1"/>
              <a:t>hiện</a:t>
            </a:r>
            <a:r>
              <a:rPr lang="en-US" u="none" baseline="0" dirty="0"/>
              <a:t> </a:t>
            </a:r>
            <a:r>
              <a:rPr lang="en-US" u="none" baseline="0" dirty="0" err="1"/>
              <a:t>ra</a:t>
            </a:r>
            <a:r>
              <a:rPr lang="en-US" u="none" baseline="0" dirty="0"/>
              <a:t> </a:t>
            </a:r>
            <a:r>
              <a:rPr lang="en-US" u="none" baseline="0" dirty="0" err="1"/>
              <a:t>sự</a:t>
            </a:r>
            <a:r>
              <a:rPr lang="en-US" u="none" baseline="0" dirty="0"/>
              <a:t> </a:t>
            </a:r>
            <a:r>
              <a:rPr lang="en-US" u="none" baseline="0" dirty="0" err="1"/>
              <a:t>cố</a:t>
            </a:r>
            <a:r>
              <a:rPr lang="en-US" u="none" baseline="0" dirty="0"/>
              <a:t>, </a:t>
            </a:r>
            <a:r>
              <a:rPr lang="en-US" u="none" baseline="0" dirty="0" err="1"/>
              <a:t>tìm</a:t>
            </a:r>
            <a:r>
              <a:rPr lang="en-US" u="none" baseline="0" dirty="0"/>
              <a:t> </a:t>
            </a:r>
            <a:r>
              <a:rPr lang="en-US" u="none" baseline="0" dirty="0" err="1"/>
              <a:t>thấy</a:t>
            </a:r>
            <a:r>
              <a:rPr lang="en-US" u="none" baseline="0" dirty="0"/>
              <a:t> failure ở </a:t>
            </a:r>
            <a:r>
              <a:rPr lang="en-US" u="none" baseline="0" dirty="0" err="1"/>
              <a:t>giai</a:t>
            </a:r>
            <a:r>
              <a:rPr lang="en-US" u="none" baseline="0" dirty="0"/>
              <a:t> </a:t>
            </a:r>
            <a:r>
              <a:rPr lang="en-US" u="none" baseline="0" dirty="0" err="1"/>
              <a:t>đoạn</a:t>
            </a:r>
            <a:r>
              <a:rPr lang="en-US" u="none" baseline="0" dirty="0"/>
              <a:t> </a:t>
            </a:r>
            <a:r>
              <a:rPr lang="en-US" u="none" baseline="0" dirty="0" err="1"/>
              <a:t>nào</a:t>
            </a:r>
            <a:r>
              <a:rPr lang="en-US" u="none" baseline="0" dirty="0"/>
              <a:t> </a:t>
            </a:r>
            <a:r>
              <a:rPr lang="en-US" u="none" baseline="0" dirty="0" err="1"/>
              <a:t>của</a:t>
            </a:r>
            <a:r>
              <a:rPr lang="en-US" u="none" baseline="0" dirty="0"/>
              <a:t> project</a:t>
            </a:r>
          </a:p>
          <a:p>
            <a:pPr marL="0" indent="0">
              <a:buFontTx/>
              <a:buNone/>
            </a:pPr>
            <a:r>
              <a:rPr lang="en-US" sz="1200" b="0" i="0" u="none" kern="1200" dirty="0">
                <a:solidFill>
                  <a:schemeClr val="tx1"/>
                </a:solidFill>
                <a:latin typeface="+mn-lt"/>
                <a:ea typeface="+mn-ea"/>
                <a:cs typeface="+mn-cs"/>
              </a:rPr>
              <a:t>- procedure step:</a:t>
            </a:r>
            <a:r>
              <a:rPr lang="en-US" sz="1200" i="1" u="none" kern="1200" dirty="0">
                <a:solidFill>
                  <a:schemeClr val="tx1"/>
                </a:solidFill>
                <a:latin typeface="+mn-lt"/>
                <a:ea typeface="+mn-ea"/>
                <a:cs typeface="+mn-cs"/>
              </a:rPr>
              <a:t> </a:t>
            </a:r>
            <a:r>
              <a:rPr lang="en-US" sz="1200" b="0" i="0" u="none" kern="1200" dirty="0" err="1">
                <a:solidFill>
                  <a:schemeClr val="tx1"/>
                </a:solidFill>
                <a:latin typeface="+mn-lt"/>
                <a:ea typeface="+mn-ea"/>
                <a:cs typeface="+mn-cs"/>
              </a:rPr>
              <a:t>bước</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mà</a:t>
            </a:r>
            <a:r>
              <a:rPr lang="en-US" sz="1200" b="0" i="0" u="none" kern="1200" baseline="0" dirty="0">
                <a:solidFill>
                  <a:schemeClr val="tx1"/>
                </a:solidFill>
                <a:latin typeface="+mn-lt"/>
                <a:ea typeface="+mn-ea"/>
                <a:cs typeface="+mn-cs"/>
              </a:rPr>
              <a:t> ở </a:t>
            </a:r>
            <a:r>
              <a:rPr lang="en-US" sz="1200" b="0" i="0" u="none" kern="1200" baseline="0" dirty="0" err="1">
                <a:solidFill>
                  <a:schemeClr val="tx1"/>
                </a:solidFill>
                <a:latin typeface="+mn-lt"/>
                <a:ea typeface="+mn-ea"/>
                <a:cs typeface="+mn-cs"/>
              </a:rPr>
              <a:t>đó</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xuất</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hiện</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sự</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cố</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mục</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này</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quan</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trọng</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nếu</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như</a:t>
            </a:r>
            <a:r>
              <a:rPr lang="en-US" sz="1200" b="0" i="0" u="none" kern="1200" baseline="0" dirty="0">
                <a:solidFill>
                  <a:schemeClr val="tx1"/>
                </a:solidFill>
                <a:latin typeface="+mn-lt"/>
                <a:ea typeface="+mn-ea"/>
                <a:cs typeface="+mn-cs"/>
              </a:rPr>
              <a:t> test procedure </a:t>
            </a:r>
            <a:r>
              <a:rPr lang="en-US" sz="1200" b="0" i="0" u="none" kern="1200" baseline="0" dirty="0" err="1">
                <a:solidFill>
                  <a:schemeClr val="tx1"/>
                </a:solidFill>
                <a:latin typeface="+mn-lt"/>
                <a:ea typeface="+mn-ea"/>
                <a:cs typeface="+mn-cs"/>
              </a:rPr>
              <a:t>dài</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và</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phức</a:t>
            </a:r>
            <a:r>
              <a:rPr lang="en-US" sz="1200" b="0" i="0" u="none" kern="1200" baseline="0" dirty="0">
                <a:solidFill>
                  <a:schemeClr val="tx1"/>
                </a:solidFill>
                <a:latin typeface="+mn-lt"/>
                <a:ea typeface="+mn-ea"/>
                <a:cs typeface="+mn-cs"/>
              </a:rPr>
              <a:t> </a:t>
            </a:r>
            <a:r>
              <a:rPr lang="en-US" sz="1200" b="0" i="0" u="none" kern="1200" baseline="0" dirty="0" err="1">
                <a:solidFill>
                  <a:schemeClr val="tx1"/>
                </a:solidFill>
                <a:latin typeface="+mn-lt"/>
                <a:ea typeface="+mn-ea"/>
                <a:cs typeface="+mn-cs"/>
              </a:rPr>
              <a:t>tạp</a:t>
            </a:r>
            <a:endParaRPr lang="en-US" sz="1200" b="0" i="0" u="none" kern="1200" dirty="0">
              <a:solidFill>
                <a:schemeClr val="tx1"/>
              </a:solidFill>
              <a:latin typeface="+mn-lt"/>
              <a:ea typeface="+mn-ea"/>
              <a:cs typeface="+mn-cs"/>
            </a:endParaRPr>
          </a:p>
          <a:p>
            <a:pPr marL="0" indent="0">
              <a:buFontTx/>
              <a:buNone/>
            </a:pP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môi</a:t>
            </a: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trường</a:t>
            </a:r>
            <a:r>
              <a:rPr lang="en-US" sz="1200" u="none" kern="1200" baseline="0" dirty="0">
                <a:solidFill>
                  <a:schemeClr val="tx1"/>
                </a:solidFill>
                <a:latin typeface="+mn-lt"/>
                <a:ea typeface="+mn-ea"/>
                <a:cs typeface="+mn-cs"/>
              </a:rPr>
              <a:t> test </a:t>
            </a:r>
            <a:r>
              <a:rPr lang="en-US" sz="1200" u="none" kern="1200" baseline="0" dirty="0" err="1">
                <a:solidFill>
                  <a:schemeClr val="tx1"/>
                </a:solidFill>
                <a:latin typeface="+mn-lt"/>
                <a:ea typeface="+mn-ea"/>
                <a:cs typeface="+mn-cs"/>
              </a:rPr>
              <a:t>sử</a:t>
            </a: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dụng</a:t>
            </a:r>
            <a:r>
              <a:rPr lang="en-US" sz="1200" u="none" kern="1200" baseline="0" dirty="0">
                <a:solidFill>
                  <a:schemeClr val="tx1"/>
                </a:solidFill>
                <a:latin typeface="+mn-lt"/>
                <a:ea typeface="+mn-ea"/>
                <a:cs typeface="+mn-cs"/>
              </a:rPr>
              <a:t> (e.g. </a:t>
            </a:r>
            <a:r>
              <a:rPr lang="en-US" sz="1200" u="none" kern="1200" baseline="0" dirty="0" err="1">
                <a:solidFill>
                  <a:schemeClr val="tx1"/>
                </a:solidFill>
                <a:latin typeface="+mn-lt"/>
                <a:ea typeface="+mn-ea"/>
                <a:cs typeface="+mn-cs"/>
              </a:rPr>
              <a:t>môi</a:t>
            </a: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trường</a:t>
            </a:r>
            <a:r>
              <a:rPr lang="en-US" sz="1200" u="none" kern="1200" baseline="0" dirty="0">
                <a:solidFill>
                  <a:schemeClr val="tx1"/>
                </a:solidFill>
                <a:latin typeface="+mn-lt"/>
                <a:ea typeface="+mn-ea"/>
                <a:cs typeface="+mn-cs"/>
              </a:rPr>
              <a:t> test system, </a:t>
            </a:r>
            <a:r>
              <a:rPr lang="en-US" sz="1200" u="none" kern="1200" baseline="0" dirty="0" err="1">
                <a:solidFill>
                  <a:schemeClr val="tx1"/>
                </a:solidFill>
                <a:latin typeface="+mn-lt"/>
                <a:ea typeface="+mn-ea"/>
                <a:cs typeface="+mn-cs"/>
              </a:rPr>
              <a:t>môi</a:t>
            </a: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trường</a:t>
            </a:r>
            <a:r>
              <a:rPr lang="en-US" sz="1200" u="none" kern="1200" baseline="0" dirty="0">
                <a:solidFill>
                  <a:schemeClr val="tx1"/>
                </a:solidFill>
                <a:latin typeface="+mn-lt"/>
                <a:ea typeface="+mn-ea"/>
                <a:cs typeface="+mn-cs"/>
              </a:rPr>
              <a:t> test </a:t>
            </a:r>
            <a:r>
              <a:rPr lang="en-US" sz="1200" u="none" kern="1200" baseline="0" dirty="0" err="1">
                <a:solidFill>
                  <a:schemeClr val="tx1"/>
                </a:solidFill>
                <a:latin typeface="+mn-lt"/>
                <a:ea typeface="+mn-ea"/>
                <a:cs typeface="+mn-cs"/>
              </a:rPr>
              <a:t>chấp</a:t>
            </a:r>
            <a:r>
              <a:rPr lang="en-US" sz="1200" u="none" kern="1200" baseline="0" dirty="0">
                <a:solidFill>
                  <a:schemeClr val="tx1"/>
                </a:solidFill>
                <a:latin typeface="+mn-lt"/>
                <a:ea typeface="+mn-ea"/>
                <a:cs typeface="+mn-cs"/>
              </a:rPr>
              <a:t> </a:t>
            </a:r>
            <a:r>
              <a:rPr lang="en-US" sz="1200" u="none" kern="1200" baseline="0" dirty="0" err="1">
                <a:solidFill>
                  <a:schemeClr val="tx1"/>
                </a:solidFill>
                <a:latin typeface="+mn-lt"/>
                <a:ea typeface="+mn-ea"/>
                <a:cs typeface="+mn-cs"/>
              </a:rPr>
              <a:t>nhận</a:t>
            </a:r>
            <a:r>
              <a:rPr lang="en-US" sz="1200" u="none" kern="1200" baseline="0" dirty="0">
                <a:solidFill>
                  <a:schemeClr val="tx1"/>
                </a:solidFill>
                <a:latin typeface="+mn-lt"/>
                <a:ea typeface="+mn-ea"/>
                <a:cs typeface="+mn-cs"/>
              </a:rPr>
              <a:t>...)</a:t>
            </a:r>
          </a:p>
          <a:p>
            <a:pPr marL="0" indent="0">
              <a:buFontTx/>
              <a:buNone/>
            </a:pPr>
            <a:r>
              <a:rPr lang="en-US" sz="1200" i="0" u="none" kern="1200" dirty="0">
                <a:solidFill>
                  <a:schemeClr val="tx1"/>
                </a:solidFill>
                <a:latin typeface="+mn-lt"/>
                <a:ea typeface="+mn-ea"/>
                <a:cs typeface="+mn-cs"/>
              </a:rPr>
              <a:t>- attempts to repeat: </a:t>
            </a:r>
            <a:r>
              <a:rPr lang="en-US" sz="1200" i="0" u="none" kern="1200" dirty="0" err="1">
                <a:solidFill>
                  <a:schemeClr val="tx1"/>
                </a:solidFill>
                <a:latin typeface="+mn-lt"/>
                <a:ea typeface="+mn-ea"/>
                <a:cs typeface="+mn-cs"/>
              </a:rPr>
              <a:t>có</a:t>
            </a:r>
            <a:r>
              <a:rPr lang="en-US" sz="1200" i="0" u="none" kern="1200" baseline="0" dirty="0">
                <a:solidFill>
                  <a:schemeClr val="tx1"/>
                </a:solidFill>
                <a:latin typeface="+mn-lt"/>
                <a:ea typeface="+mn-ea"/>
                <a:cs typeface="+mn-cs"/>
              </a:rPr>
              <a:t> bao </a:t>
            </a:r>
            <a:r>
              <a:rPr lang="en-US" sz="1200" i="0" u="none" kern="1200" baseline="0" dirty="0" err="1">
                <a:solidFill>
                  <a:schemeClr val="tx1"/>
                </a:solidFill>
                <a:latin typeface="+mn-lt"/>
                <a:ea typeface="+mn-ea"/>
                <a:cs typeface="+mn-cs"/>
              </a:rPr>
              <a:t>nhiêu</a:t>
            </a:r>
            <a:r>
              <a:rPr lang="en-US" sz="1200" i="0" u="none" kern="1200" baseline="0" dirty="0">
                <a:solidFill>
                  <a:schemeClr val="tx1"/>
                </a:solidFill>
                <a:latin typeface="+mn-lt"/>
                <a:ea typeface="+mn-ea"/>
                <a:cs typeface="+mn-cs"/>
              </a:rPr>
              <a:t> attempts </a:t>
            </a:r>
            <a:r>
              <a:rPr lang="en-US" sz="1200" i="0" u="none" kern="1200" baseline="0" dirty="0" err="1">
                <a:solidFill>
                  <a:schemeClr val="tx1"/>
                </a:solidFill>
                <a:latin typeface="+mn-lt"/>
                <a:ea typeface="+mn-ea"/>
                <a:cs typeface="+mn-cs"/>
              </a:rPr>
              <a:t>được</a:t>
            </a:r>
            <a:r>
              <a:rPr lang="en-US" sz="1200" i="0" u="none" kern="1200" baseline="0" dirty="0">
                <a:solidFill>
                  <a:schemeClr val="tx1"/>
                </a:solidFill>
                <a:latin typeface="+mn-lt"/>
                <a:ea typeface="+mn-ea"/>
                <a:cs typeface="+mn-cs"/>
              </a:rPr>
              <a:t> </a:t>
            </a:r>
            <a:r>
              <a:rPr lang="en-US" sz="1200" i="0" u="none" kern="1200" baseline="0" dirty="0" err="1">
                <a:solidFill>
                  <a:schemeClr val="tx1"/>
                </a:solidFill>
                <a:latin typeface="+mn-lt"/>
                <a:ea typeface="+mn-ea"/>
                <a:cs typeface="+mn-cs"/>
              </a:rPr>
              <a:t>làm</a:t>
            </a:r>
            <a:r>
              <a:rPr lang="en-US" sz="1200" i="0" u="none" kern="1200" baseline="0" dirty="0">
                <a:solidFill>
                  <a:schemeClr val="tx1"/>
                </a:solidFill>
                <a:latin typeface="+mn-lt"/>
                <a:ea typeface="+mn-ea"/>
                <a:cs typeface="+mn-cs"/>
              </a:rPr>
              <a:t> </a:t>
            </a:r>
            <a:r>
              <a:rPr lang="en-US" sz="1200" i="0" u="none" kern="1200" baseline="0" dirty="0" err="1">
                <a:solidFill>
                  <a:schemeClr val="tx1"/>
                </a:solidFill>
                <a:latin typeface="+mn-lt"/>
                <a:ea typeface="+mn-ea"/>
                <a:cs typeface="+mn-cs"/>
              </a:rPr>
              <a:t>để</a:t>
            </a:r>
            <a:r>
              <a:rPr lang="en-US" sz="1200" i="0" u="none" kern="1200" baseline="0" dirty="0">
                <a:solidFill>
                  <a:schemeClr val="tx1"/>
                </a:solidFill>
                <a:latin typeface="+mn-lt"/>
                <a:ea typeface="+mn-ea"/>
                <a:cs typeface="+mn-cs"/>
              </a:rPr>
              <a:t> </a:t>
            </a:r>
            <a:r>
              <a:rPr lang="en-US" sz="1200" i="0" u="none" kern="1200" baseline="0" dirty="0" err="1">
                <a:solidFill>
                  <a:schemeClr val="tx1"/>
                </a:solidFill>
                <a:latin typeface="+mn-lt"/>
                <a:ea typeface="+mn-ea"/>
                <a:cs typeface="+mn-cs"/>
              </a:rPr>
              <a:t>lặp</a:t>
            </a:r>
            <a:r>
              <a:rPr lang="en-US" sz="1200" i="0" u="none" kern="1200" baseline="0" dirty="0">
                <a:solidFill>
                  <a:schemeClr val="tx1"/>
                </a:solidFill>
                <a:latin typeface="+mn-lt"/>
                <a:ea typeface="+mn-ea"/>
                <a:cs typeface="+mn-cs"/>
              </a:rPr>
              <a:t> </a:t>
            </a:r>
            <a:r>
              <a:rPr lang="en-US" sz="1200" i="0" u="none" kern="1200" baseline="0" dirty="0" err="1">
                <a:solidFill>
                  <a:schemeClr val="tx1"/>
                </a:solidFill>
                <a:latin typeface="+mn-lt"/>
                <a:ea typeface="+mn-ea"/>
                <a:cs typeface="+mn-cs"/>
              </a:rPr>
              <a:t>lại</a:t>
            </a:r>
            <a:r>
              <a:rPr lang="en-US" sz="1200" i="0" u="none" kern="1200" baseline="0" dirty="0">
                <a:solidFill>
                  <a:schemeClr val="tx1"/>
                </a:solidFill>
                <a:latin typeface="+mn-lt"/>
                <a:ea typeface="+mn-ea"/>
                <a:cs typeface="+mn-cs"/>
              </a:rPr>
              <a:t> test</a:t>
            </a:r>
            <a:endParaRPr lang="en-US" i="0" u="none" baseline="0" dirty="0"/>
          </a:p>
          <a:p>
            <a:pPr marL="0" indent="0">
              <a:buFontTx/>
              <a:buNone/>
            </a:pPr>
            <a:r>
              <a:rPr lang="en-US" baseline="0" dirty="0"/>
              <a:t>- </a:t>
            </a:r>
            <a:r>
              <a:rPr lang="en-US" baseline="0" dirty="0" err="1"/>
              <a:t>chú</a:t>
            </a:r>
            <a:r>
              <a:rPr lang="en-US" baseline="0" dirty="0"/>
              <a:t> </a:t>
            </a:r>
            <a:r>
              <a:rPr lang="en-US" baseline="0" dirty="0" err="1"/>
              <a:t>thích</a:t>
            </a:r>
            <a:r>
              <a:rPr lang="en-US" baseline="0" dirty="0"/>
              <a:t> </a:t>
            </a:r>
            <a:r>
              <a:rPr lang="en-US" baseline="0" dirty="0" err="1"/>
              <a:t>của</a:t>
            </a:r>
            <a:r>
              <a:rPr lang="en-US" baseline="0" dirty="0"/>
              <a:t> tester </a:t>
            </a:r>
            <a:r>
              <a:rPr lang="en-US" baseline="0" dirty="0" err="1"/>
              <a:t>và</a:t>
            </a:r>
            <a:r>
              <a:rPr lang="en-US" baseline="0" dirty="0"/>
              <a:t> </a:t>
            </a:r>
            <a:r>
              <a:rPr lang="en-US" baseline="0" dirty="0" err="1"/>
              <a:t>người</a:t>
            </a:r>
            <a:r>
              <a:rPr lang="en-US" baseline="0" dirty="0"/>
              <a:t> </a:t>
            </a:r>
            <a:r>
              <a:rPr lang="en-US" baseline="0" dirty="0" err="1"/>
              <a:t>quan</a:t>
            </a:r>
            <a:r>
              <a:rPr lang="en-US" baseline="0" dirty="0"/>
              <a:t> </a:t>
            </a:r>
            <a:r>
              <a:rPr lang="en-US" baseline="0" dirty="0" err="1"/>
              <a:t>sát</a:t>
            </a:r>
            <a:r>
              <a:rPr lang="en-US" baseline="0" dirty="0"/>
              <a:t> (</a:t>
            </a:r>
            <a:r>
              <a:rPr lang="en-US" baseline="0" dirty="0" err="1"/>
              <a:t>người</a:t>
            </a:r>
            <a:r>
              <a:rPr lang="en-US" baseline="0" dirty="0"/>
              <a:t> </a:t>
            </a:r>
            <a:r>
              <a:rPr lang="en-US" baseline="0" dirty="0" err="1"/>
              <a:t>có</a:t>
            </a:r>
            <a:r>
              <a:rPr lang="en-US" baseline="0" dirty="0"/>
              <a:t> tri </a:t>
            </a:r>
            <a:r>
              <a:rPr lang="en-US" baseline="0" dirty="0" err="1"/>
              <a:t>thức</a:t>
            </a:r>
            <a:r>
              <a:rPr lang="en-US" baseline="0" dirty="0"/>
              <a:t> </a:t>
            </a:r>
            <a:r>
              <a:rPr lang="en-US" baseline="0" dirty="0" err="1"/>
              <a:t>về</a:t>
            </a:r>
            <a:r>
              <a:rPr lang="en-US" baseline="0" dirty="0"/>
              <a:t> </a:t>
            </a:r>
            <a:r>
              <a:rPr lang="en-US" baseline="0" dirty="0" err="1"/>
              <a:t>tình</a:t>
            </a:r>
            <a:r>
              <a:rPr lang="en-US" baseline="0" dirty="0"/>
              <a:t> </a:t>
            </a:r>
            <a:r>
              <a:rPr lang="en-US" baseline="0" dirty="0" err="1"/>
              <a:t>huống</a:t>
            </a:r>
            <a:r>
              <a:rPr lang="en-US" baseline="0" dirty="0"/>
              <a:t>)</a:t>
            </a:r>
          </a:p>
          <a:p>
            <a:pPr marL="0" indent="0">
              <a:buFontTx/>
              <a:buNone/>
            </a:pPr>
            <a:r>
              <a:rPr lang="en-US" sz="1200" b="1" i="0" kern="1200" baseline="0" dirty="0" err="1">
                <a:solidFill>
                  <a:schemeClr val="tx1"/>
                </a:solidFill>
                <a:effectLst/>
                <a:latin typeface="+mn-lt"/>
                <a:ea typeface="+mn-ea"/>
                <a:cs typeface="+mn-cs"/>
              </a:rPr>
              <a:t>Ngoài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còn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thông tin liên quan đến các nguyên nhân có thể và giải pháp</a:t>
            </a:r>
            <a:r>
              <a:rPr lang="en-US" sz="1200" b="1" i="0" kern="1200" dirty="0">
                <a:solidFill>
                  <a:schemeClr val="tx1"/>
                </a:solidFill>
                <a:effectLst/>
                <a:latin typeface="+mn-lt"/>
                <a:ea typeface="+mn-ea"/>
                <a:cs typeface="+mn-cs"/>
              </a:rPr>
              <a:t>.</a:t>
            </a:r>
            <a:endParaRPr lang="en-US" b="1" baseline="0" dirty="0"/>
          </a:p>
          <a:p>
            <a:pPr marL="0" indent="0">
              <a:buFontTx/>
              <a:buNone/>
            </a:pPr>
            <a:r>
              <a:rPr lang="en-US" baseline="0" dirty="0"/>
              <a:t>4. </a:t>
            </a:r>
            <a:r>
              <a:rPr lang="en-US" baseline="0" dirty="0" err="1"/>
              <a:t>Ảnh</a:t>
            </a:r>
            <a:r>
              <a:rPr lang="en-US" baseline="0" dirty="0"/>
              <a:t> </a:t>
            </a:r>
            <a:r>
              <a:rPr lang="en-US" baseline="0" dirty="0" err="1"/>
              <a:t>hưởng</a:t>
            </a:r>
            <a:r>
              <a:rPr lang="en-US" baseline="0" dirty="0"/>
              <a:t>:</a:t>
            </a:r>
          </a:p>
          <a:p>
            <a:pPr marL="0" indent="0">
              <a:buFontTx/>
              <a:buNone/>
            </a:pPr>
            <a:r>
              <a:rPr lang="en-US" b="1" baseline="0" dirty="0" err="1"/>
              <a:t>Mô</a:t>
            </a:r>
            <a:r>
              <a:rPr lang="en-US" b="1" baseline="0" dirty="0"/>
              <a:t> </a:t>
            </a:r>
            <a:r>
              <a:rPr lang="en-US" b="1" baseline="0" dirty="0" err="1"/>
              <a:t>tả</a:t>
            </a:r>
            <a:r>
              <a:rPr lang="en-US" b="1" baseline="0" dirty="0"/>
              <a:t> </a:t>
            </a:r>
            <a:r>
              <a:rPr lang="en-US" b="1" baseline="0" dirty="0" err="1"/>
              <a:t>thiệt</a:t>
            </a:r>
            <a:r>
              <a:rPr lang="en-US" b="1" baseline="0" dirty="0"/>
              <a:t> </a:t>
            </a:r>
            <a:r>
              <a:rPr lang="en-US" b="1" baseline="0" dirty="0" err="1"/>
              <a:t>hại</a:t>
            </a:r>
            <a:r>
              <a:rPr lang="en-US" b="1" baseline="0" dirty="0"/>
              <a:t> </a:t>
            </a:r>
            <a:r>
              <a:rPr lang="en-US" b="1" baseline="0" dirty="0" err="1"/>
              <a:t>thực</a:t>
            </a:r>
            <a:r>
              <a:rPr lang="en-US" b="1" baseline="0" dirty="0"/>
              <a:t> </a:t>
            </a:r>
            <a:r>
              <a:rPr lang="en-US" b="1" baseline="0" dirty="0" err="1"/>
              <a:t>tế</a:t>
            </a:r>
            <a:r>
              <a:rPr lang="en-US" b="1" baseline="0" dirty="0"/>
              <a:t> hay </a:t>
            </a:r>
            <a:r>
              <a:rPr lang="en-US" b="1" baseline="0" dirty="0" err="1"/>
              <a:t>tiềm</a:t>
            </a:r>
            <a:r>
              <a:rPr lang="en-US" b="1" baseline="0" dirty="0"/>
              <a:t> </a:t>
            </a:r>
            <a:r>
              <a:rPr lang="en-US" b="1" baseline="0" dirty="0" err="1"/>
              <a:t>ẩn</a:t>
            </a:r>
            <a:r>
              <a:rPr lang="en-US" b="1" baseline="0" dirty="0"/>
              <a:t> </a:t>
            </a:r>
            <a:r>
              <a:rPr lang="en-US" b="1" baseline="0" dirty="0" err="1"/>
              <a:t>của</a:t>
            </a:r>
            <a:r>
              <a:rPr lang="en-US" b="1" baseline="0" dirty="0"/>
              <a:t> </a:t>
            </a:r>
            <a:r>
              <a:rPr lang="en-US" b="1" baseline="0" dirty="0" err="1"/>
              <a:t>sự</a:t>
            </a:r>
            <a:r>
              <a:rPr lang="en-US" b="1" baseline="0" dirty="0"/>
              <a:t> </a:t>
            </a:r>
            <a:r>
              <a:rPr lang="en-US" b="1" baseline="0" dirty="0" err="1"/>
              <a:t>cố</a:t>
            </a:r>
            <a:r>
              <a:rPr lang="en-US" b="1" baseline="0" dirty="0"/>
              <a:t>. </a:t>
            </a:r>
            <a:r>
              <a:rPr lang="en-US" b="1" baseline="0" dirty="0" err="1"/>
              <a:t>Có</a:t>
            </a:r>
            <a:r>
              <a:rPr lang="en-US" b="1" baseline="0" dirty="0"/>
              <a:t> </a:t>
            </a:r>
            <a:r>
              <a:rPr lang="en-US" b="1" baseline="0" dirty="0" err="1"/>
              <a:t>thể</a:t>
            </a:r>
            <a:r>
              <a:rPr lang="en-US" b="1" baseline="0" dirty="0"/>
              <a:t> bao </a:t>
            </a:r>
            <a:r>
              <a:rPr lang="en-US" b="1" baseline="0" dirty="0" err="1"/>
              <a:t>gồm</a:t>
            </a:r>
            <a:r>
              <a:rPr lang="en-US" b="1" baseline="0" dirty="0"/>
              <a:t> </a:t>
            </a:r>
            <a:r>
              <a:rPr lang="en-US" b="1" baseline="0" dirty="0" err="1"/>
              <a:t>cả</a:t>
            </a:r>
            <a:r>
              <a:rPr lang="en-US" b="1" baseline="0" dirty="0"/>
              <a:t> </a:t>
            </a:r>
            <a:r>
              <a:rPr lang="en-US" b="1" baseline="0" dirty="0" err="1"/>
              <a:t>việc</a:t>
            </a:r>
            <a:r>
              <a:rPr lang="en-US" b="1" baseline="0" dirty="0"/>
              <a:t> </a:t>
            </a:r>
            <a:r>
              <a:rPr lang="en-US" b="1" baseline="0" dirty="0" err="1"/>
              <a:t>đề</a:t>
            </a:r>
            <a:r>
              <a:rPr lang="en-US" b="1" baseline="0" dirty="0"/>
              <a:t> </a:t>
            </a:r>
            <a:r>
              <a:rPr lang="en-US" b="1" baseline="0" dirty="0" err="1"/>
              <a:t>ra</a:t>
            </a:r>
            <a:r>
              <a:rPr lang="en-US" b="1" baseline="0" dirty="0"/>
              <a:t> </a:t>
            </a:r>
            <a:r>
              <a:rPr lang="en-US" b="1" baseline="0" dirty="0" err="1"/>
              <a:t>mức</a:t>
            </a:r>
            <a:r>
              <a:rPr lang="en-US" b="1" baseline="0" dirty="0"/>
              <a:t> </a:t>
            </a:r>
            <a:r>
              <a:rPr lang="en-US" b="1" baseline="0" dirty="0" err="1"/>
              <a:t>độ</a:t>
            </a:r>
            <a:r>
              <a:rPr lang="en-US" b="1" baseline="0" dirty="0"/>
              <a:t> </a:t>
            </a:r>
            <a:r>
              <a:rPr lang="en-US" b="1" baseline="0" dirty="0" err="1"/>
              <a:t>nghiêm</a:t>
            </a:r>
            <a:r>
              <a:rPr lang="en-US" b="1" baseline="0" dirty="0"/>
              <a:t> </a:t>
            </a:r>
            <a:r>
              <a:rPr lang="en-US" b="1" baseline="0" dirty="0" err="1"/>
              <a:t>trọng</a:t>
            </a:r>
            <a:r>
              <a:rPr lang="en-US" b="1" baseline="0" dirty="0"/>
              <a:t> </a:t>
            </a:r>
            <a:r>
              <a:rPr lang="en-US" b="1" baseline="0" dirty="0" err="1"/>
              <a:t>của</a:t>
            </a:r>
            <a:r>
              <a:rPr lang="en-US" b="1" baseline="0" dirty="0"/>
              <a:t> </a:t>
            </a:r>
            <a:r>
              <a:rPr lang="en-US" b="1" baseline="0" dirty="0" err="1"/>
              <a:t>sự</a:t>
            </a:r>
            <a:r>
              <a:rPr lang="en-US" b="1" baseline="0" dirty="0"/>
              <a:t> </a:t>
            </a:r>
            <a:r>
              <a:rPr lang="en-US" b="1" baseline="0" dirty="0" err="1"/>
              <a:t>cố</a:t>
            </a:r>
            <a:r>
              <a:rPr lang="en-US" b="1" baseline="0" dirty="0"/>
              <a:t> (SEVERITY) </a:t>
            </a:r>
            <a:r>
              <a:rPr lang="en-US" b="1" baseline="0" dirty="0" err="1"/>
              <a:t>và</a:t>
            </a:r>
            <a:r>
              <a:rPr lang="en-US" b="1" baseline="0" dirty="0"/>
              <a:t> </a:t>
            </a:r>
            <a:r>
              <a:rPr lang="en-US" b="1" baseline="0" dirty="0" err="1"/>
              <a:t>độ</a:t>
            </a:r>
            <a:r>
              <a:rPr lang="en-US" b="1" baseline="0" dirty="0"/>
              <a:t> </a:t>
            </a:r>
            <a:r>
              <a:rPr lang="en-US" b="1" baseline="0" dirty="0" err="1"/>
              <a:t>ưu</a:t>
            </a:r>
            <a:r>
              <a:rPr lang="en-US" b="1" baseline="0" dirty="0"/>
              <a:t> </a:t>
            </a:r>
            <a:r>
              <a:rPr lang="en-US" b="1" baseline="0" dirty="0" err="1"/>
              <a:t>tiên</a:t>
            </a:r>
            <a:r>
              <a:rPr lang="en-US" b="1" baseline="0" dirty="0"/>
              <a:t> </a:t>
            </a:r>
            <a:r>
              <a:rPr lang="en-US" b="1" baseline="0" dirty="0" err="1"/>
              <a:t>sửa</a:t>
            </a:r>
            <a:r>
              <a:rPr lang="en-US" b="1" baseline="0" dirty="0"/>
              <a:t> </a:t>
            </a:r>
            <a:r>
              <a:rPr lang="en-US" b="1" baseline="0" dirty="0" err="1"/>
              <a:t>chữa</a:t>
            </a:r>
            <a:r>
              <a:rPr lang="en-US" b="1" baseline="0" dirty="0"/>
              <a:t> </a:t>
            </a:r>
            <a:r>
              <a:rPr lang="en-US" b="1" baseline="0" dirty="0" err="1"/>
              <a:t>sự</a:t>
            </a:r>
            <a:r>
              <a:rPr lang="en-US" b="1" baseline="0" dirty="0"/>
              <a:t> </a:t>
            </a:r>
            <a:r>
              <a:rPr lang="en-US" b="1" baseline="0" dirty="0" err="1"/>
              <a:t>cố</a:t>
            </a:r>
            <a:r>
              <a:rPr lang="en-US" b="1" baseline="0" dirty="0"/>
              <a:t> (PRIORITY) </a:t>
            </a:r>
          </a:p>
          <a:p>
            <a:pPr marL="0" indent="0">
              <a:buNone/>
            </a:pPr>
            <a:r>
              <a:rPr lang="en-US" dirty="0"/>
              <a:t>...</a:t>
            </a:r>
            <a:r>
              <a:rPr lang="en-US" dirty="0" err="1"/>
              <a:t>có</a:t>
            </a:r>
            <a:r>
              <a:rPr lang="en-US" baseline="0" dirty="0"/>
              <a:t> </a:t>
            </a:r>
            <a:r>
              <a:rPr lang="en-US" baseline="0" dirty="0" err="1"/>
              <a:t>thể</a:t>
            </a:r>
            <a:r>
              <a:rPr lang="en-US" baseline="0" dirty="0"/>
              <a:t> </a:t>
            </a:r>
            <a:r>
              <a:rPr lang="en-US" baseline="0" dirty="0" err="1"/>
              <a:t>còn</a:t>
            </a:r>
            <a:r>
              <a:rPr lang="en-US" baseline="0" dirty="0"/>
              <a:t> </a:t>
            </a:r>
            <a:r>
              <a:rPr lang="en-US" baseline="0" dirty="0" err="1"/>
              <a:t>những</a:t>
            </a:r>
            <a:r>
              <a:rPr lang="en-US" baseline="0" dirty="0"/>
              <a:t> </a:t>
            </a:r>
            <a:r>
              <a:rPr lang="en-US" baseline="0" dirty="0" err="1"/>
              <a:t>thông</a:t>
            </a:r>
            <a:r>
              <a:rPr lang="en-US" baseline="0" dirty="0"/>
              <a:t> tin </a:t>
            </a:r>
            <a:r>
              <a:rPr lang="en-US" baseline="0" dirty="0" err="1"/>
              <a:t>khác</a:t>
            </a:r>
            <a:r>
              <a:rPr lang="en-US" baseline="0" dirty="0"/>
              <a:t> </a:t>
            </a:r>
            <a:r>
              <a:rPr lang="en-US" baseline="0" dirty="0" err="1"/>
              <a:t>liên</a:t>
            </a:r>
            <a:r>
              <a:rPr lang="en-US" baseline="0" dirty="0"/>
              <a:t> </a:t>
            </a:r>
            <a:r>
              <a:rPr lang="en-US" baseline="0" dirty="0" err="1"/>
              <a:t>quan</a:t>
            </a:r>
            <a:endParaRPr lang="en-US" baseline="0" dirty="0"/>
          </a:p>
        </p:txBody>
      </p:sp>
    </p:spTree>
    <p:extLst>
      <p:ext uri="{BB962C8B-B14F-4D97-AF65-F5344CB8AC3E}">
        <p14:creationId xmlns:p14="http://schemas.microsoft.com/office/powerpoint/2010/main" val="2314693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Mức độ nghiêm trọng - tác động tiềm năng cho hệ thống</a:t>
            </a:r>
            <a:endParaRPr lang="en-US" sz="1200" b="0" i="0" kern="1200" dirty="0">
              <a:solidFill>
                <a:schemeClr val="tx1"/>
              </a:solidFill>
              <a:effectLst/>
              <a:latin typeface="+mn-lt"/>
              <a:ea typeface="+mn-ea"/>
              <a:cs typeface="+mn-cs"/>
            </a:endParaRPr>
          </a:p>
          <a:p>
            <a:pPr marL="457200" lvl="1" indent="0">
              <a:buFontTx/>
              <a:buNone/>
            </a:pPr>
            <a:r>
              <a:rPr lang="en-US" dirty="0"/>
              <a:t>+ Mission Critical (</a:t>
            </a:r>
            <a:r>
              <a:rPr lang="en-US" sz="1200" b="0" i="0" kern="1200" dirty="0" err="1">
                <a:solidFill>
                  <a:schemeClr val="tx1"/>
                </a:solidFill>
                <a:effectLst/>
                <a:latin typeface="+mn-lt"/>
                <a:ea typeface="+mn-ea"/>
                <a:cs typeface="+mn-cs"/>
              </a:rPr>
              <a:t>Nguy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kịch</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 Ứng dụng sẽ không hoạt động</a:t>
            </a:r>
            <a:endParaRPr lang="en-US" sz="1200" b="0" i="0" kern="1200" dirty="0">
              <a:solidFill>
                <a:schemeClr val="tx1"/>
              </a:solidFill>
              <a:effectLst/>
              <a:latin typeface="+mn-lt"/>
              <a:ea typeface="+mn-ea"/>
              <a:cs typeface="+mn-cs"/>
            </a:endParaRPr>
          </a:p>
          <a:p>
            <a:pPr marL="457200" lvl="1" indent="0">
              <a:buFontTx/>
              <a:buNone/>
            </a:pPr>
            <a:r>
              <a:rPr lang="en-US" dirty="0"/>
              <a:t>+ Major (</a:t>
            </a:r>
            <a:r>
              <a:rPr lang="en-US" sz="1200" b="0" i="0" kern="1200" dirty="0" err="1">
                <a:solidFill>
                  <a:schemeClr val="tx1"/>
                </a:solidFill>
                <a:effectLst/>
                <a:latin typeface="+mn-lt"/>
                <a:ea typeface="+mn-ea"/>
                <a:cs typeface="+mn-cs"/>
              </a:rPr>
              <a:t>Nghiêm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trọng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vấn đề </a:t>
            </a:r>
            <a:r>
              <a:rPr lang="en-US" sz="1200" b="0" i="0" kern="1200" dirty="0" err="1">
                <a:solidFill>
                  <a:schemeClr val="tx1"/>
                </a:solidFill>
                <a:effectLst/>
                <a:latin typeface="+mn-lt"/>
                <a:ea typeface="+mn-ea"/>
                <a:cs typeface="+mn-cs"/>
              </a:rPr>
              <a:t>rất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xấu</a:t>
            </a:r>
            <a:r>
              <a:rPr lang="vi-VN" sz="1200" b="0" i="0" kern="1200" dirty="0">
                <a:solidFill>
                  <a:schemeClr val="tx1"/>
                </a:solidFill>
                <a:effectLst/>
                <a:latin typeface="+mn-lt"/>
                <a:ea typeface="+mn-ea"/>
                <a:cs typeface="+mn-cs"/>
              </a:rPr>
              <a:t> nhưng có thể </a:t>
            </a: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pháp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thay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thế</a:t>
            </a:r>
            <a:endParaRPr lang="en-US" sz="1200" b="0" i="0" kern="1200" dirty="0">
              <a:solidFill>
                <a:schemeClr val="tx1"/>
              </a:solidFill>
              <a:effectLst/>
              <a:latin typeface="+mn-lt"/>
              <a:ea typeface="+mn-ea"/>
              <a:cs typeface="+mn-cs"/>
            </a:endParaRPr>
          </a:p>
          <a:p>
            <a:pPr marL="457200" lvl="1" indent="0">
              <a:buFontTx/>
              <a:buNone/>
            </a:pPr>
            <a:r>
              <a:rPr lang="en-US" dirty="0"/>
              <a:t>+ Minor (</a:t>
            </a:r>
            <a:r>
              <a:rPr lang="en-US" sz="1200" b="0" i="0" kern="1200" dirty="0" err="1">
                <a:solidFill>
                  <a:schemeClr val="tx1"/>
                </a:solidFill>
                <a:effectLst/>
                <a:latin typeface="+mn-lt"/>
                <a:ea typeface="+mn-ea"/>
                <a:cs typeface="+mn-cs"/>
              </a:rPr>
              <a:t>Thứ</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yếu</a:t>
            </a:r>
            <a:r>
              <a:rPr lang="en-US" sz="1200" b="0" i="0" kern="1200" baseline="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 Không ảnh hưởng đến các chức năng hoặc khả năng sử dụng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của </a:t>
            </a:r>
            <a:r>
              <a:rPr lang="en-US" sz="1200" b="0" i="0" kern="1200" dirty="0" err="1">
                <a:solidFill>
                  <a:schemeClr val="tx1"/>
                </a:solidFill>
                <a:effectLst/>
                <a:latin typeface="+mn-lt"/>
                <a:ea typeface="+mn-ea"/>
                <a:cs typeface="+mn-cs"/>
              </a:rPr>
              <a:t>tiến</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trình này nhưng không đúng yêu cầu / kỹ thuật thiết kế</a:t>
            </a:r>
            <a:endParaRPr lang="en-US" sz="1200" b="0" i="0" kern="1200" dirty="0">
              <a:solidFill>
                <a:schemeClr val="tx1"/>
              </a:solidFill>
              <a:effectLst/>
              <a:latin typeface="+mn-lt"/>
              <a:ea typeface="+mn-ea"/>
              <a:cs typeface="+mn-cs"/>
            </a:endParaRPr>
          </a:p>
          <a:p>
            <a:pPr marL="457200" lvl="1" indent="0">
              <a:buFontTx/>
              <a:buNone/>
            </a:pPr>
            <a:r>
              <a:rPr lang="en-US" sz="1200" b="1" i="0" kern="120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khi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mức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độ</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nghiêm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trọng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được</a:t>
            </a:r>
            <a:r>
              <a:rPr lang="en-US" sz="1200" b="1" i="0" kern="1200" baseline="0" dirty="0">
                <a:solidFill>
                  <a:schemeClr val="tx1"/>
                </a:solidFill>
                <a:effectLst/>
                <a:latin typeface="+mn-lt"/>
                <a:ea typeface="+mn-ea"/>
                <a:cs typeface="+mn-cs"/>
              </a:rPr>
              <a:t> chia </a:t>
            </a:r>
            <a:r>
              <a:rPr lang="en-US" sz="1200" b="1" i="0" kern="1200" baseline="0" dirty="0" err="1">
                <a:solidFill>
                  <a:schemeClr val="tx1"/>
                </a:solidFill>
                <a:effectLst/>
                <a:latin typeface="+mn-lt"/>
                <a:ea typeface="+mn-ea"/>
                <a:cs typeface="+mn-cs"/>
              </a:rPr>
              <a:t>theo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mức</a:t>
            </a:r>
            <a:r>
              <a:rPr lang="en-US" sz="1200" b="1" i="0" kern="1200" baseline="0" dirty="0">
                <a:solidFill>
                  <a:schemeClr val="tx1"/>
                </a:solidFill>
                <a:effectLst/>
                <a:latin typeface="+mn-lt"/>
                <a:ea typeface="+mn-ea"/>
                <a:cs typeface="+mn-cs"/>
              </a:rPr>
              <a:t>: Low, Medium, High; </a:t>
            </a:r>
            <a:r>
              <a:rPr lang="en-US" sz="1200" b="1" i="0" kern="1200" baseline="0" dirty="0" err="1">
                <a:solidFill>
                  <a:schemeClr val="tx1"/>
                </a:solidFill>
                <a:effectLst/>
                <a:latin typeface="+mn-lt"/>
                <a:ea typeface="+mn-ea"/>
                <a:cs typeface="+mn-cs"/>
              </a:rPr>
              <a:t>hoặc</a:t>
            </a:r>
            <a:r>
              <a:rPr lang="en-US" sz="1200" b="1" i="0" kern="1200" baseline="0" dirty="0">
                <a:solidFill>
                  <a:schemeClr val="tx1"/>
                </a:solidFill>
                <a:effectLst/>
                <a:latin typeface="+mn-lt"/>
                <a:ea typeface="+mn-ea"/>
                <a:cs typeface="+mn-cs"/>
              </a:rPr>
              <a:t> 1-5;...</a:t>
            </a:r>
            <a:endParaRPr lang="en-US" sz="1200" b="1"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Ưu tiên - thứ tự mà các sự cố được giải quyết</a:t>
            </a:r>
            <a:endParaRPr lang="en-US" sz="1200" b="0" i="0" kern="120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Ngay lập tức - Phải được </a:t>
            </a:r>
            <a:r>
              <a:rPr lang="en-US" sz="1200" b="0" i="0" kern="1200" dirty="0" err="1">
                <a:solidFill>
                  <a:schemeClr val="tx1"/>
                </a:solidFill>
                <a:effectLst/>
                <a:latin typeface="+mn-lt"/>
                <a:ea typeface="+mn-ea"/>
                <a:cs typeface="+mn-cs"/>
              </a:rPr>
              <a:t>sửa</a:t>
            </a:r>
            <a:r>
              <a:rPr lang="vi-VN" sz="1200" b="0" i="0" kern="1200" dirty="0">
                <a:solidFill>
                  <a:schemeClr val="tx1"/>
                </a:solidFill>
                <a:effectLst/>
                <a:latin typeface="+mn-lt"/>
                <a:ea typeface="+mn-ea"/>
                <a:cs typeface="+mn-cs"/>
              </a:rPr>
              <a:t> càng sớm càng tốt</a:t>
            </a:r>
            <a:endParaRPr lang="en-US" sz="1200" b="0" i="0" kern="120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Chậm - hệ thống có thể sử dụng được, nhưng sự cố phải được </a:t>
            </a:r>
            <a:r>
              <a:rPr lang="en-US" sz="1200" b="0" i="0" kern="1200" dirty="0" err="1">
                <a:solidFill>
                  <a:schemeClr val="tx1"/>
                </a:solidFill>
                <a:effectLst/>
                <a:latin typeface="+mn-lt"/>
                <a:ea typeface="+mn-ea"/>
                <a:cs typeface="+mn-cs"/>
              </a:rPr>
              <a:t>sửa</a:t>
            </a:r>
            <a:r>
              <a:rPr lang="vi-VN" sz="1200" b="0" i="0" kern="1200" dirty="0">
                <a:solidFill>
                  <a:schemeClr val="tx1"/>
                </a:solidFill>
                <a:effectLst/>
                <a:latin typeface="+mn-lt"/>
                <a:ea typeface="+mn-ea"/>
                <a:cs typeface="+mn-cs"/>
              </a:rPr>
              <a:t> trước khi</a:t>
            </a:r>
            <a:r>
              <a:rPr lang="en-US" sz="1200" b="0" i="0" kern="1200" dirty="0">
                <a:solidFill>
                  <a:schemeClr val="tx1"/>
                </a:solidFill>
                <a:effectLst/>
                <a:latin typeface="+mn-lt"/>
                <a:ea typeface="+mn-ea"/>
                <a:cs typeface="+mn-cs"/>
              </a:rPr>
              <a:t> qua </a:t>
            </a:r>
            <a:r>
              <a:rPr lang="en-US" sz="1200" b="0" i="0" kern="1200" dirty="0" err="1">
                <a:solidFill>
                  <a:schemeClr val="tx1"/>
                </a:solidFill>
                <a:effectLst/>
                <a:latin typeface="+mn-lt"/>
                <a:ea typeface="+mn-ea"/>
                <a:cs typeface="+mn-cs"/>
              </a:rPr>
              <a:t>mức</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tiếp</a:t>
            </a:r>
            <a:r>
              <a:rPr lang="vi-VN" sz="1200" b="0" i="0" kern="1200" dirty="0">
                <a:solidFill>
                  <a:schemeClr val="tx1"/>
                </a:solidFill>
                <a:effectLst/>
                <a:latin typeface="+mn-lt"/>
                <a:ea typeface="+mn-ea"/>
                <a:cs typeface="+mn-cs"/>
              </a:rPr>
              <a:t> hoặc giao hàng</a:t>
            </a:r>
            <a:endParaRPr lang="en-US" sz="1200" b="0" i="0" kern="1200" dirty="0">
              <a:solidFill>
                <a:schemeClr val="tx1"/>
              </a:solidFill>
              <a:effectLst/>
              <a:latin typeface="+mn-lt"/>
              <a:ea typeface="+mn-ea"/>
              <a:cs typeface="+mn-cs"/>
            </a:endParaRPr>
          </a:p>
          <a:p>
            <a:pPr marL="457200" lvl="1" indent="0">
              <a:buFontTx/>
              <a:buNone/>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Hoãn lại - </a:t>
            </a:r>
            <a:r>
              <a:rPr lang="en-US" sz="1200" b="0" i="0" kern="1200" dirty="0">
                <a:solidFill>
                  <a:schemeClr val="tx1"/>
                </a:solidFill>
                <a:effectLst/>
                <a:latin typeface="+mn-lt"/>
                <a:ea typeface="+mn-ea"/>
                <a:cs typeface="+mn-cs"/>
              </a:rPr>
              <a:t>defect</a:t>
            </a:r>
            <a:r>
              <a:rPr lang="vi-VN" sz="1200" b="0" i="0" kern="1200" dirty="0">
                <a:solidFill>
                  <a:schemeClr val="tx1"/>
                </a:solidFill>
                <a:effectLst/>
                <a:latin typeface="+mn-lt"/>
                <a:ea typeface="+mn-ea"/>
                <a:cs typeface="+mn-cs"/>
              </a:rPr>
              <a:t> có thể được để lại nếu cần thiết </a:t>
            </a:r>
            <a:r>
              <a:rPr lang="en-US" sz="1200" b="0" i="0" kern="1200" dirty="0" err="1">
                <a:solidFill>
                  <a:schemeClr val="tx1"/>
                </a:solidFill>
                <a:effectLst/>
                <a:latin typeface="+mn-lt"/>
                <a:ea typeface="+mn-ea"/>
                <a:cs typeface="+mn-cs"/>
              </a:rPr>
              <a:t>vì</a:t>
            </a:r>
            <a:r>
              <a:rPr lang="vi-VN" sz="1200" b="0" i="0" kern="1200" dirty="0">
                <a:solidFill>
                  <a:schemeClr val="tx1"/>
                </a:solidFill>
                <a:effectLst/>
                <a:latin typeface="+mn-lt"/>
                <a:ea typeface="+mn-ea"/>
                <a:cs typeface="+mn-cs"/>
              </a:rPr>
              <a:t> thời gian hoặc chi phí</a:t>
            </a:r>
            <a:endParaRPr lang="en-US" dirty="0"/>
          </a:p>
        </p:txBody>
      </p:sp>
    </p:spTree>
    <p:extLst>
      <p:ext uri="{BB962C8B-B14F-4D97-AF65-F5344CB8AC3E}">
        <p14:creationId xmlns:p14="http://schemas.microsoft.com/office/powerpoint/2010/main" val="268366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Thường</a:t>
            </a:r>
            <a:r>
              <a:rPr lang="en-US" baseline="0" dirty="0"/>
              <a:t> </a:t>
            </a:r>
            <a:r>
              <a:rPr lang="en-US" baseline="0" dirty="0" err="1"/>
              <a:t>các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theo</a:t>
            </a:r>
            <a:r>
              <a:rPr lang="en-US" baseline="0" dirty="0"/>
              <a:t> </a:t>
            </a:r>
            <a:r>
              <a:rPr lang="en-US" baseline="0" dirty="0" err="1"/>
              <a:t>dõi</a:t>
            </a:r>
            <a:r>
              <a:rPr lang="en-US" baseline="0" dirty="0"/>
              <a:t> defect (defect-tracking system) </a:t>
            </a:r>
            <a:r>
              <a:rPr lang="en-US" baseline="0" dirty="0" err="1"/>
              <a:t>có</a:t>
            </a:r>
            <a:r>
              <a:rPr lang="en-US" baseline="0" dirty="0"/>
              <a:t> </a:t>
            </a:r>
            <a:r>
              <a:rPr lang="en-US" baseline="0" dirty="0" err="1"/>
              <a:t>thể</a:t>
            </a:r>
            <a:r>
              <a:rPr lang="en-US" baseline="0" dirty="0"/>
              <a:t> </a:t>
            </a:r>
            <a:r>
              <a:rPr lang="en-US" baseline="0" dirty="0" err="1"/>
              <a:t>dùng</a:t>
            </a:r>
            <a:r>
              <a:rPr lang="en-US" baseline="0" dirty="0"/>
              <a:t> 1 </a:t>
            </a:r>
            <a:r>
              <a:rPr lang="en-US" baseline="0" dirty="0" err="1"/>
              <a:t>vòng</a:t>
            </a:r>
            <a:r>
              <a:rPr lang="en-US" baseline="0" dirty="0"/>
              <a:t> </a:t>
            </a:r>
            <a:r>
              <a:rPr lang="en-US" baseline="0" dirty="0" err="1"/>
              <a:t>đời</a:t>
            </a:r>
            <a:r>
              <a:rPr lang="en-US" baseline="0" dirty="0"/>
              <a:t> </a:t>
            </a:r>
            <a:r>
              <a:rPr lang="en-US" baseline="0" dirty="0" err="1"/>
              <a:t>khác</a:t>
            </a:r>
            <a:r>
              <a:rPr lang="en-US" baseline="0" dirty="0"/>
              <a:t>.</a:t>
            </a:r>
            <a:endParaRPr lang="en-US" dirty="0"/>
          </a:p>
          <a:p>
            <a:r>
              <a:rPr lang="en-US" b="1" dirty="0"/>
              <a:t>WHAT HAPPENS TO INCIDENT REPORTS AFTER YOU FILE THEM? </a:t>
            </a:r>
          </a:p>
          <a:p>
            <a:r>
              <a:rPr lang="en-US" b="1" dirty="0" err="1"/>
              <a:t>Hãy</a:t>
            </a:r>
            <a:r>
              <a:rPr lang="en-US" b="1" baseline="0" dirty="0"/>
              <a:t> </a:t>
            </a:r>
            <a:r>
              <a:rPr lang="en-US" b="1" baseline="0" dirty="0" err="1"/>
              <a:t>xem</a:t>
            </a:r>
            <a:r>
              <a:rPr lang="en-US" b="1" baseline="0" dirty="0"/>
              <a:t> </a:t>
            </a:r>
            <a:r>
              <a:rPr lang="en-US" b="1" baseline="0" dirty="0" err="1"/>
              <a:t>xét</a:t>
            </a:r>
            <a:r>
              <a:rPr lang="en-US" b="1" baseline="0" dirty="0"/>
              <a:t> </a:t>
            </a:r>
            <a:r>
              <a:rPr lang="en-US" b="1" baseline="0" dirty="0" err="1"/>
              <a:t>vòng</a:t>
            </a:r>
            <a:r>
              <a:rPr lang="en-US" b="1" baseline="0" dirty="0"/>
              <a:t> </a:t>
            </a:r>
            <a:r>
              <a:rPr lang="en-US" b="1" baseline="0" dirty="0" err="1"/>
              <a:t>đời</a:t>
            </a:r>
            <a:r>
              <a:rPr lang="en-US" b="1" baseline="0" dirty="0"/>
              <a:t> </a:t>
            </a:r>
            <a:r>
              <a:rPr lang="en-US" b="1" baseline="0" dirty="0" err="1"/>
              <a:t>của</a:t>
            </a:r>
            <a:r>
              <a:rPr lang="en-US" b="1" baseline="0" dirty="0"/>
              <a:t> </a:t>
            </a:r>
            <a:r>
              <a:rPr lang="en-US" b="1" baseline="0" dirty="0" err="1"/>
              <a:t>sự</a:t>
            </a:r>
            <a:r>
              <a:rPr lang="en-US" b="1" baseline="0" dirty="0"/>
              <a:t> </a:t>
            </a:r>
            <a:r>
              <a:rPr lang="en-US" b="1" baseline="0" dirty="0" err="1"/>
              <a:t>cố</a:t>
            </a:r>
            <a:r>
              <a:rPr lang="en-US" b="1" baseline="0" dirty="0"/>
              <a:t> </a:t>
            </a:r>
            <a:r>
              <a:rPr lang="en-US" b="1" baseline="0" dirty="0" err="1"/>
              <a:t>sau</a:t>
            </a:r>
            <a:r>
              <a:rPr lang="en-US" b="1" baseline="0" dirty="0"/>
              <a:t> </a:t>
            </a:r>
            <a:r>
              <a:rPr lang="en-US" b="1" baseline="0" dirty="0" err="1"/>
              <a:t>báo</a:t>
            </a:r>
            <a:r>
              <a:rPr lang="en-US" b="1" baseline="0" dirty="0"/>
              <a:t> </a:t>
            </a:r>
            <a:r>
              <a:rPr lang="en-US" b="1" baseline="0" dirty="0" err="1"/>
              <a:t>cáo</a:t>
            </a:r>
            <a:r>
              <a:rPr lang="en-US" b="1" baseline="0" dirty="0"/>
              <a:t> </a:t>
            </a:r>
            <a:r>
              <a:rPr lang="en-US" b="1" baseline="0" dirty="0" err="1"/>
              <a:t>như</a:t>
            </a:r>
            <a:r>
              <a:rPr lang="en-US" b="1" baseline="0" dirty="0"/>
              <a:t> </a:t>
            </a:r>
            <a:r>
              <a:rPr lang="en-US" b="1" baseline="0" dirty="0" err="1"/>
              <a:t>sau</a:t>
            </a:r>
            <a:r>
              <a:rPr lang="en-US" b="1" baseline="0" dirty="0"/>
              <a:t>:</a:t>
            </a:r>
            <a:endParaRPr lang="en-US" b="1" dirty="0"/>
          </a:p>
          <a:p>
            <a:r>
              <a:rPr lang="en-US" dirty="0"/>
              <a:t>Sau </a:t>
            </a:r>
            <a:r>
              <a:rPr lang="en-US" dirty="0" err="1"/>
              <a:t>khi</a:t>
            </a:r>
            <a:r>
              <a:rPr lang="en-US" dirty="0"/>
              <a:t> </a:t>
            </a:r>
            <a:r>
              <a:rPr lang="en-US" dirty="0" err="1"/>
              <a:t>sự</a:t>
            </a:r>
            <a:r>
              <a:rPr lang="en-US" baseline="0" dirty="0"/>
              <a:t> </a:t>
            </a:r>
            <a:r>
              <a:rPr lang="en-US" baseline="0" dirty="0" err="1"/>
              <a:t>cố</a:t>
            </a:r>
            <a:r>
              <a:rPr lang="en-US" baseline="0" dirty="0"/>
              <a:t> </a:t>
            </a:r>
            <a:r>
              <a:rPr lang="en-US" baseline="0" dirty="0" err="1"/>
              <a:t>được</a:t>
            </a:r>
            <a:r>
              <a:rPr lang="en-US" baseline="0" dirty="0"/>
              <a:t> </a:t>
            </a:r>
            <a:r>
              <a:rPr lang="en-US" b="1" baseline="0" dirty="0"/>
              <a:t>reported</a:t>
            </a:r>
            <a:r>
              <a:rPr lang="en-US" baseline="0" dirty="0"/>
              <a:t>,</a:t>
            </a:r>
            <a:r>
              <a:rPr lang="en-US" dirty="0"/>
              <a:t> </a:t>
            </a:r>
            <a:r>
              <a:rPr lang="en-US" u="sng" dirty="0"/>
              <a:t>peer tester </a:t>
            </a:r>
            <a:r>
              <a:rPr lang="en-US" u="sng" dirty="0" err="1"/>
              <a:t>hoặc</a:t>
            </a:r>
            <a:r>
              <a:rPr lang="en-US" u="sng" baseline="0" dirty="0"/>
              <a:t> </a:t>
            </a:r>
            <a:r>
              <a:rPr lang="en-US" u="sng" dirty="0"/>
              <a:t>test manager </a:t>
            </a:r>
            <a:r>
              <a:rPr lang="en-US" dirty="0" err="1"/>
              <a:t>xem</a:t>
            </a:r>
            <a:r>
              <a:rPr lang="en-US" baseline="0" dirty="0"/>
              <a:t> </a:t>
            </a:r>
            <a:r>
              <a:rPr lang="en-US" baseline="0" dirty="0" err="1"/>
              <a:t>lại</a:t>
            </a:r>
            <a:r>
              <a:rPr lang="en-US" baseline="0" dirty="0"/>
              <a:t> (</a:t>
            </a:r>
            <a:r>
              <a:rPr lang="en-US" b="0" dirty="0"/>
              <a:t>review</a:t>
            </a:r>
            <a:r>
              <a:rPr lang="en-US" dirty="0"/>
              <a:t>) </a:t>
            </a:r>
            <a:r>
              <a:rPr lang="en-US" dirty="0" err="1"/>
              <a:t>báo</a:t>
            </a:r>
            <a:r>
              <a:rPr lang="en-US" baseline="0" dirty="0"/>
              <a:t> </a:t>
            </a:r>
            <a:r>
              <a:rPr lang="en-US" baseline="0" dirty="0" err="1"/>
              <a:t>cáo</a:t>
            </a:r>
            <a:r>
              <a:rPr lang="en-US" dirty="0"/>
              <a:t>. </a:t>
            </a:r>
            <a:r>
              <a:rPr lang="en-US" dirty="0" err="1"/>
              <a:t>Nếu</a:t>
            </a:r>
            <a:r>
              <a:rPr lang="en-US" dirty="0"/>
              <a:t> review </a:t>
            </a:r>
            <a:r>
              <a:rPr lang="en-US" dirty="0" err="1"/>
              <a:t>thành</a:t>
            </a:r>
            <a:r>
              <a:rPr lang="en-US" baseline="0" dirty="0"/>
              <a:t> </a:t>
            </a:r>
            <a:r>
              <a:rPr lang="en-US" baseline="0" dirty="0" err="1"/>
              <a:t>công</a:t>
            </a:r>
            <a:r>
              <a:rPr lang="en-US" dirty="0"/>
              <a:t>, incident report </a:t>
            </a:r>
            <a:r>
              <a:rPr lang="en-US" dirty="0" err="1"/>
              <a:t>sẽ</a:t>
            </a:r>
            <a:r>
              <a:rPr lang="en-US" baseline="0" dirty="0"/>
              <a:t> </a:t>
            </a:r>
            <a:r>
              <a:rPr lang="en-US" baseline="0" dirty="0" err="1"/>
              <a:t>được</a:t>
            </a:r>
            <a:r>
              <a:rPr lang="en-US" dirty="0"/>
              <a:t> </a:t>
            </a:r>
            <a:r>
              <a:rPr lang="en-US" b="1" dirty="0"/>
              <a:t>opened (</a:t>
            </a:r>
            <a:r>
              <a:rPr lang="en-US" b="1" dirty="0" err="1"/>
              <a:t>tiếp</a:t>
            </a:r>
            <a:r>
              <a:rPr lang="en-US" b="1" baseline="0" dirty="0"/>
              <a:t> </a:t>
            </a:r>
            <a:r>
              <a:rPr lang="en-US" b="1" baseline="0" dirty="0" err="1"/>
              <a:t>tục</a:t>
            </a:r>
            <a:r>
              <a:rPr lang="en-US" b="1" baseline="0" dirty="0"/>
              <a:t> </a:t>
            </a:r>
            <a:r>
              <a:rPr lang="en-US" b="1" baseline="0" dirty="0" err="1"/>
              <a:t>đc</a:t>
            </a:r>
            <a:r>
              <a:rPr lang="en-US" b="1" baseline="0" dirty="0"/>
              <a:t> </a:t>
            </a:r>
            <a:r>
              <a:rPr lang="en-US" b="1" baseline="0" dirty="0" err="1"/>
              <a:t>xem</a:t>
            </a:r>
            <a:r>
              <a:rPr lang="en-US" b="1" baseline="0" dirty="0"/>
              <a:t> </a:t>
            </a:r>
            <a:r>
              <a:rPr lang="en-US" b="1" baseline="0" dirty="0" err="1"/>
              <a:t>xét</a:t>
            </a:r>
            <a:r>
              <a:rPr lang="en-US" b="1" baseline="0" dirty="0"/>
              <a:t>)</a:t>
            </a:r>
            <a:r>
              <a:rPr lang="en-US" dirty="0"/>
              <a:t>, ở</a:t>
            </a:r>
            <a:r>
              <a:rPr lang="en-US" baseline="0" dirty="0"/>
              <a:t> </a:t>
            </a:r>
            <a:r>
              <a:rPr lang="en-US" baseline="0" dirty="0" err="1"/>
              <a:t>đây</a:t>
            </a:r>
            <a:r>
              <a:rPr lang="en-US" baseline="0" dirty="0"/>
              <a:t> </a:t>
            </a:r>
            <a:r>
              <a:rPr lang="en-US" u="sng" dirty="0"/>
              <a:t>project team</a:t>
            </a:r>
            <a:r>
              <a:rPr lang="en-US" dirty="0"/>
              <a:t> </a:t>
            </a:r>
            <a:r>
              <a:rPr lang="en-US" dirty="0" err="1"/>
              <a:t>phải</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là</a:t>
            </a:r>
            <a:r>
              <a:rPr lang="en-US" baseline="0" dirty="0"/>
              <a:t> </a:t>
            </a:r>
            <a:r>
              <a:rPr lang="en-US" baseline="0" dirty="0" err="1"/>
              <a:t>có</a:t>
            </a:r>
            <a:r>
              <a:rPr lang="en-US" dirty="0"/>
              <a:t> repair defect hay </a:t>
            </a:r>
            <a:r>
              <a:rPr lang="en-US" dirty="0" err="1"/>
              <a:t>không</a:t>
            </a:r>
            <a:r>
              <a:rPr lang="en-US" dirty="0"/>
              <a:t>. </a:t>
            </a:r>
            <a:r>
              <a:rPr lang="en-US" dirty="0" err="1"/>
              <a:t>Nếu</a:t>
            </a:r>
            <a:r>
              <a:rPr lang="en-US" baseline="0" dirty="0"/>
              <a:t> </a:t>
            </a:r>
            <a:r>
              <a:rPr lang="en-US" dirty="0"/>
              <a:t>defect </a:t>
            </a:r>
            <a:r>
              <a:rPr lang="en-US" dirty="0" err="1"/>
              <a:t>được</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sửa</a:t>
            </a:r>
            <a:r>
              <a:rPr lang="en-US" dirty="0"/>
              <a:t>, programmer </a:t>
            </a:r>
            <a:r>
              <a:rPr lang="en-US" dirty="0" err="1"/>
              <a:t>sẽ</a:t>
            </a:r>
            <a:r>
              <a:rPr lang="en-US" baseline="0" dirty="0"/>
              <a:t> </a:t>
            </a:r>
            <a:r>
              <a:rPr lang="en-US" baseline="0" dirty="0" err="1"/>
              <a:t>được</a:t>
            </a:r>
            <a:r>
              <a:rPr lang="en-US" baseline="0" dirty="0"/>
              <a:t> </a:t>
            </a:r>
            <a:r>
              <a:rPr lang="en-US" baseline="0" dirty="0" err="1"/>
              <a:t>gán</a:t>
            </a:r>
            <a:r>
              <a:rPr lang="en-US" baseline="0" dirty="0"/>
              <a:t> (</a:t>
            </a:r>
            <a:r>
              <a:rPr lang="en-US" b="1" baseline="0" dirty="0"/>
              <a:t>assigned</a:t>
            </a:r>
            <a:r>
              <a:rPr lang="en-US" baseline="0" dirty="0"/>
              <a:t>) </a:t>
            </a:r>
            <a:r>
              <a:rPr lang="en-US" baseline="0" dirty="0" err="1"/>
              <a:t>để</a:t>
            </a:r>
            <a:r>
              <a:rPr lang="en-US" dirty="0"/>
              <a:t> repair </a:t>
            </a:r>
            <a:r>
              <a:rPr lang="en-US" dirty="0" err="1"/>
              <a:t>nó</a:t>
            </a:r>
            <a:r>
              <a:rPr lang="en-US" dirty="0"/>
              <a:t>.</a:t>
            </a:r>
          </a:p>
          <a:p>
            <a:r>
              <a:rPr lang="en-US" dirty="0"/>
              <a:t>Khi programmer </a:t>
            </a:r>
            <a:r>
              <a:rPr lang="en-US" dirty="0" err="1"/>
              <a:t>đã</a:t>
            </a:r>
            <a:r>
              <a:rPr lang="en-US" baseline="0" dirty="0"/>
              <a:t> </a:t>
            </a:r>
            <a:r>
              <a:rPr lang="en-US" baseline="0" dirty="0" err="1"/>
              <a:t>sửa</a:t>
            </a:r>
            <a:r>
              <a:rPr lang="en-US" baseline="0" dirty="0"/>
              <a:t> </a:t>
            </a:r>
            <a:r>
              <a:rPr lang="en-US" baseline="0" dirty="0" err="1"/>
              <a:t>lỗi</a:t>
            </a:r>
            <a:r>
              <a:rPr lang="en-US" baseline="0" dirty="0"/>
              <a:t> </a:t>
            </a:r>
            <a:r>
              <a:rPr lang="en-US" baseline="0" dirty="0" err="1"/>
              <a:t>xong</a:t>
            </a:r>
            <a:r>
              <a:rPr lang="en-US" baseline="0" dirty="0"/>
              <a:t> (</a:t>
            </a:r>
            <a:r>
              <a:rPr lang="en-US" b="1" baseline="0" dirty="0"/>
              <a:t>fixed</a:t>
            </a:r>
            <a:r>
              <a:rPr lang="en-US" baseline="0" dirty="0"/>
              <a:t>), </a:t>
            </a:r>
            <a:r>
              <a:rPr lang="en-US" dirty="0"/>
              <a:t>incident report </a:t>
            </a:r>
            <a:r>
              <a:rPr lang="en-US" dirty="0" err="1"/>
              <a:t>được</a:t>
            </a:r>
            <a:r>
              <a:rPr lang="en-US" baseline="0" dirty="0"/>
              <a:t> </a:t>
            </a:r>
            <a:r>
              <a:rPr lang="en-US" u="sng" baseline="0" dirty="0" err="1"/>
              <a:t>trả</a:t>
            </a:r>
            <a:r>
              <a:rPr lang="en-US" u="sng" baseline="0" dirty="0"/>
              <a:t> </a:t>
            </a:r>
            <a:r>
              <a:rPr lang="en-US" u="sng" baseline="0" dirty="0" err="1"/>
              <a:t>về</a:t>
            </a:r>
            <a:r>
              <a:rPr lang="en-US" u="sng" baseline="0" dirty="0"/>
              <a:t> </a:t>
            </a:r>
            <a:r>
              <a:rPr lang="en-US" u="sng" baseline="0" dirty="0" err="1"/>
              <a:t>cho</a:t>
            </a:r>
            <a:r>
              <a:rPr lang="en-US" u="sng" baseline="0" dirty="0"/>
              <a:t> tester </a:t>
            </a:r>
            <a:r>
              <a:rPr lang="en-US" baseline="0" dirty="0" err="1"/>
              <a:t>để</a:t>
            </a:r>
            <a:r>
              <a:rPr lang="en-US" baseline="0" dirty="0"/>
              <a:t> tester </a:t>
            </a:r>
            <a:r>
              <a:rPr lang="en-US" baseline="0" dirty="0" err="1"/>
              <a:t>làm</a:t>
            </a:r>
            <a:r>
              <a:rPr lang="en-US" baseline="0" dirty="0"/>
              <a:t> test </a:t>
            </a:r>
            <a:r>
              <a:rPr lang="en-US" baseline="0" dirty="0" err="1"/>
              <a:t>xác</a:t>
            </a:r>
            <a:r>
              <a:rPr lang="en-US" baseline="0" dirty="0"/>
              <a:t> </a:t>
            </a:r>
            <a:r>
              <a:rPr lang="en-US" baseline="0" dirty="0" err="1"/>
              <a:t>nhận</a:t>
            </a:r>
            <a:r>
              <a:rPr lang="en-US" baseline="0" dirty="0"/>
              <a:t> (</a:t>
            </a:r>
            <a:r>
              <a:rPr lang="en-US" dirty="0"/>
              <a:t>confirmation testing). </a:t>
            </a:r>
            <a:r>
              <a:rPr lang="en-US" dirty="0" err="1"/>
              <a:t>Nếu</a:t>
            </a:r>
            <a:r>
              <a:rPr lang="en-US" baseline="0" dirty="0"/>
              <a:t> tester </a:t>
            </a:r>
            <a:r>
              <a:rPr lang="en-US" baseline="0" dirty="0" err="1"/>
              <a:t>xác</a:t>
            </a:r>
            <a:r>
              <a:rPr lang="en-US" baseline="0" dirty="0"/>
              <a:t> </a:t>
            </a:r>
            <a:r>
              <a:rPr lang="en-US" baseline="0" dirty="0" err="1"/>
              <a:t>nhận</a:t>
            </a:r>
            <a:r>
              <a:rPr lang="en-US" baseline="0" dirty="0"/>
              <a:t> </a:t>
            </a:r>
            <a:r>
              <a:rPr lang="en-US" baseline="0" dirty="0" err="1"/>
              <a:t>đã</a:t>
            </a:r>
            <a:r>
              <a:rPr lang="en-US" baseline="0" dirty="0"/>
              <a:t> </a:t>
            </a:r>
            <a:r>
              <a:rPr lang="en-US" baseline="0" dirty="0" err="1"/>
              <a:t>sửa</a:t>
            </a:r>
            <a:r>
              <a:rPr lang="en-US" baseline="0" dirty="0"/>
              <a:t> </a:t>
            </a:r>
            <a:r>
              <a:rPr lang="en-US" baseline="0" dirty="0" err="1"/>
              <a:t>thành</a:t>
            </a:r>
            <a:r>
              <a:rPr lang="en-US" baseline="0" dirty="0"/>
              <a:t> </a:t>
            </a:r>
            <a:r>
              <a:rPr lang="en-US" baseline="0" dirty="0" err="1"/>
              <a:t>công</a:t>
            </a:r>
            <a:r>
              <a:rPr lang="en-US" baseline="0" dirty="0"/>
              <a:t>, </a:t>
            </a:r>
            <a:r>
              <a:rPr lang="en-US" dirty="0"/>
              <a:t>the incident report </a:t>
            </a:r>
            <a:r>
              <a:rPr lang="en-US" dirty="0" err="1"/>
              <a:t>kết</a:t>
            </a:r>
            <a:r>
              <a:rPr lang="en-US" baseline="0" dirty="0"/>
              <a:t> </a:t>
            </a:r>
            <a:r>
              <a:rPr lang="en-US" baseline="0" dirty="0" err="1"/>
              <a:t>thúc</a:t>
            </a:r>
            <a:r>
              <a:rPr lang="en-US" baseline="0" dirty="0"/>
              <a:t> (closed), </a:t>
            </a:r>
            <a:r>
              <a:rPr lang="en-US" baseline="0" dirty="0" err="1"/>
              <a:t>nghĩa</a:t>
            </a:r>
            <a:r>
              <a:rPr lang="en-US" baseline="0" dirty="0"/>
              <a:t> </a:t>
            </a:r>
            <a:r>
              <a:rPr lang="en-US" baseline="0" dirty="0" err="1"/>
              <a:t>là</a:t>
            </a:r>
            <a:r>
              <a:rPr lang="en-US" baseline="0" dirty="0"/>
              <a:t> </a:t>
            </a:r>
            <a:r>
              <a:rPr lang="en-US" baseline="0" dirty="0" err="1"/>
              <a:t>không</a:t>
            </a:r>
            <a:r>
              <a:rPr lang="en-US" baseline="0" dirty="0"/>
              <a:t> </a:t>
            </a:r>
            <a:r>
              <a:rPr lang="en-US" baseline="0" dirty="0" err="1"/>
              <a:t>làm</a:t>
            </a:r>
            <a:r>
              <a:rPr lang="en-US" baseline="0" dirty="0"/>
              <a:t> </a:t>
            </a:r>
            <a:r>
              <a:rPr lang="en-US" baseline="0" dirty="0" err="1"/>
              <a:t>gì</a:t>
            </a:r>
            <a:r>
              <a:rPr lang="en-US" baseline="0" dirty="0"/>
              <a:t> </a:t>
            </a:r>
            <a:r>
              <a:rPr lang="en-US" baseline="0" dirty="0" err="1"/>
              <a:t>sự</a:t>
            </a:r>
            <a:r>
              <a:rPr lang="en-US" baseline="0" dirty="0"/>
              <a:t> </a:t>
            </a:r>
            <a:r>
              <a:rPr lang="en-US" baseline="0" dirty="0" err="1"/>
              <a:t>cố</a:t>
            </a:r>
            <a:r>
              <a:rPr lang="en-US" baseline="0" dirty="0"/>
              <a:t> </a:t>
            </a:r>
            <a:r>
              <a:rPr lang="en-US" baseline="0" dirty="0" err="1"/>
              <a:t>đó</a:t>
            </a:r>
            <a:r>
              <a:rPr lang="en-US" baseline="0" dirty="0"/>
              <a:t> </a:t>
            </a:r>
            <a:r>
              <a:rPr lang="en-US" baseline="0" dirty="0" err="1"/>
              <a:t>nữa</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Nếu</a:t>
            </a:r>
            <a:r>
              <a:rPr lang="en-US" baseline="0" dirty="0"/>
              <a:t> test </a:t>
            </a:r>
            <a:r>
              <a:rPr lang="en-US" baseline="0" dirty="0" err="1"/>
              <a:t>xác</a:t>
            </a:r>
            <a:r>
              <a:rPr lang="en-US" baseline="0" dirty="0"/>
              <a:t> </a:t>
            </a:r>
            <a:r>
              <a:rPr lang="en-US" baseline="0" dirty="0" err="1"/>
              <a:t>nhận</a:t>
            </a:r>
            <a:r>
              <a:rPr lang="en-US" baseline="0" dirty="0"/>
              <a:t> </a:t>
            </a:r>
            <a:r>
              <a:rPr lang="en-US" baseline="0" dirty="0" err="1"/>
              <a:t>bị</a:t>
            </a:r>
            <a:r>
              <a:rPr lang="en-US" baseline="0" dirty="0"/>
              <a:t> </a:t>
            </a:r>
            <a:r>
              <a:rPr lang="en-US" baseline="0" dirty="0" err="1"/>
              <a:t>thất</a:t>
            </a:r>
            <a:r>
              <a:rPr lang="en-US" baseline="0" dirty="0"/>
              <a:t> </a:t>
            </a:r>
            <a:r>
              <a:rPr lang="en-US" baseline="0" dirty="0" err="1"/>
              <a:t>bại</a:t>
            </a:r>
            <a:r>
              <a:rPr lang="en-US" baseline="0" dirty="0"/>
              <a:t>, </a:t>
            </a:r>
            <a:r>
              <a:rPr lang="en-US" dirty="0"/>
              <a:t>incident report </a:t>
            </a:r>
            <a:r>
              <a:rPr lang="en-US" dirty="0" err="1"/>
              <a:t>sẽ</a:t>
            </a:r>
            <a:r>
              <a:rPr lang="en-US" baseline="0" dirty="0"/>
              <a:t> </a:t>
            </a:r>
            <a:r>
              <a:rPr lang="en-US" baseline="0" dirty="0" err="1"/>
              <a:t>được</a:t>
            </a:r>
            <a:r>
              <a:rPr lang="en-US" baseline="0" dirty="0"/>
              <a:t> </a:t>
            </a:r>
            <a:r>
              <a:rPr lang="en-US" dirty="0"/>
              <a:t>re-opened </a:t>
            </a:r>
            <a:r>
              <a:rPr lang="en-US" dirty="0" err="1"/>
              <a:t>và</a:t>
            </a:r>
            <a:r>
              <a:rPr lang="en-US" dirty="0"/>
              <a:t> re-assigned.</a:t>
            </a:r>
          </a:p>
          <a:p>
            <a:r>
              <a:rPr lang="en-US" sz="1200" dirty="0" err="1"/>
              <a:t>Trong</a:t>
            </a:r>
            <a:r>
              <a:rPr lang="en-US" sz="1200" dirty="0"/>
              <a:t> </a:t>
            </a:r>
            <a:r>
              <a:rPr lang="en-US" sz="1200" dirty="0" err="1"/>
              <a:t>sơ</a:t>
            </a:r>
            <a:r>
              <a:rPr lang="en-US" sz="1200" baseline="0" dirty="0"/>
              <a:t> </a:t>
            </a:r>
            <a:r>
              <a:rPr lang="en-US" sz="1200" baseline="0" dirty="0" err="1"/>
              <a:t>đồ</a:t>
            </a:r>
            <a:r>
              <a:rPr lang="en-US" sz="1200" baseline="0" dirty="0"/>
              <a:t>, ở</a:t>
            </a:r>
            <a:r>
              <a:rPr lang="en-US" sz="1200" dirty="0"/>
              <a:t> </a:t>
            </a:r>
            <a:r>
              <a:rPr lang="en-US" sz="1200" dirty="0" err="1"/>
              <a:t>các</a:t>
            </a:r>
            <a:r>
              <a:rPr lang="en-US" sz="1200" baseline="0" dirty="0"/>
              <a:t> </a:t>
            </a:r>
            <a:r>
              <a:rPr lang="en-US" sz="1200" baseline="0" dirty="0" err="1"/>
              <a:t>trạng</a:t>
            </a:r>
            <a:r>
              <a:rPr lang="en-US" sz="1200" baseline="0" dirty="0"/>
              <a:t> </a:t>
            </a:r>
            <a:r>
              <a:rPr lang="en-US" sz="1200" baseline="0" dirty="0" err="1"/>
              <a:t>thái</a:t>
            </a:r>
            <a:r>
              <a:rPr lang="en-US" sz="1200" baseline="0" dirty="0"/>
              <a:t> </a:t>
            </a:r>
            <a:r>
              <a:rPr lang="en-US" sz="1200" b="1" baseline="0" dirty="0"/>
              <a:t>rejected, deferred </a:t>
            </a:r>
            <a:r>
              <a:rPr lang="en-US" sz="1200" b="0" baseline="0" dirty="0"/>
              <a:t>or</a:t>
            </a:r>
            <a:r>
              <a:rPr lang="en-US" sz="1200" b="1" baseline="0" dirty="0"/>
              <a:t> closed</a:t>
            </a:r>
            <a:r>
              <a:rPr lang="en-US" sz="1200" b="0" baseline="0" dirty="0"/>
              <a:t>, </a:t>
            </a:r>
            <a:r>
              <a:rPr lang="en-US" sz="1200" b="0" baseline="0" dirty="0" err="1"/>
              <a:t>còn</a:t>
            </a:r>
            <a:r>
              <a:rPr lang="en-US" sz="1200" b="0" baseline="0" dirty="0"/>
              <a:t> </a:t>
            </a:r>
            <a:r>
              <a:rPr lang="en-US" sz="1200" b="0" baseline="0" dirty="0" err="1"/>
              <a:t>có</a:t>
            </a:r>
            <a:r>
              <a:rPr lang="en-US" sz="1200" b="0" baseline="0" dirty="0"/>
              <a:t> </a:t>
            </a:r>
            <a:r>
              <a:rPr lang="en-US" sz="1200" b="0" u="sng" baseline="0" dirty="0" err="1"/>
              <a:t>các</a:t>
            </a:r>
            <a:r>
              <a:rPr lang="en-US" sz="1200" b="0" u="sng" baseline="0" dirty="0"/>
              <a:t> </a:t>
            </a:r>
            <a:r>
              <a:rPr lang="en-US" sz="1200" b="0" u="sng" baseline="0" dirty="0" err="1"/>
              <a:t>công</a:t>
            </a:r>
            <a:r>
              <a:rPr lang="en-US" sz="1200" b="0" u="sng" baseline="0" dirty="0"/>
              <a:t> </a:t>
            </a:r>
            <a:r>
              <a:rPr lang="en-US" sz="1200" b="0" u="sng" baseline="0" dirty="0" err="1"/>
              <a:t>việc</a:t>
            </a:r>
            <a:r>
              <a:rPr lang="en-US" sz="1200" b="0" u="sng" baseline="0" dirty="0"/>
              <a:t> </a:t>
            </a:r>
            <a:r>
              <a:rPr lang="en-US" sz="1200" b="0" u="sng" baseline="0" dirty="0" err="1"/>
              <a:t>khác</a:t>
            </a:r>
            <a:r>
              <a:rPr lang="en-US" sz="1200" b="0" u="sng" baseline="0" dirty="0"/>
              <a:t> </a:t>
            </a:r>
            <a:r>
              <a:rPr lang="en-US" sz="1200" b="0" u="sng" baseline="0" dirty="0" err="1"/>
              <a:t>tác</a:t>
            </a:r>
            <a:r>
              <a:rPr lang="en-US" sz="1200" b="0" u="sng" baseline="0" dirty="0"/>
              <a:t> </a:t>
            </a:r>
            <a:r>
              <a:rPr lang="en-US" sz="1200" b="0" u="sng" baseline="0" dirty="0" err="1"/>
              <a:t>động</a:t>
            </a:r>
            <a:r>
              <a:rPr lang="en-US" sz="1200" b="0" u="sng" baseline="0" dirty="0"/>
              <a:t> </a:t>
            </a:r>
            <a:r>
              <a:rPr lang="en-US" sz="1200" b="0" u="sng" baseline="0" dirty="0" err="1"/>
              <a:t>lên</a:t>
            </a:r>
            <a:r>
              <a:rPr lang="en-US" sz="1200" b="0" u="sng" baseline="0" dirty="0"/>
              <a:t> </a:t>
            </a:r>
            <a:r>
              <a:rPr lang="en-US" sz="1200" b="0" u="sng" baseline="0" dirty="0" err="1"/>
              <a:t>sự</a:t>
            </a:r>
            <a:r>
              <a:rPr lang="en-US" sz="1200" b="0" u="sng" baseline="0" dirty="0"/>
              <a:t> </a:t>
            </a:r>
            <a:r>
              <a:rPr lang="en-US" sz="1200" b="0" u="sng" baseline="0" dirty="0" err="1"/>
              <a:t>cố</a:t>
            </a:r>
            <a:r>
              <a:rPr lang="en-US" sz="1200" b="0" baseline="0" dirty="0"/>
              <a:t>, ở </a:t>
            </a:r>
            <a:r>
              <a:rPr lang="en-US" sz="1200" b="0" baseline="0" dirty="0" err="1"/>
              <a:t>các</a:t>
            </a:r>
            <a:r>
              <a:rPr lang="en-US" sz="1200" b="0" baseline="0" dirty="0"/>
              <a:t> </a:t>
            </a:r>
            <a:r>
              <a:rPr lang="en-US" sz="1200" b="0" baseline="0" dirty="0" err="1"/>
              <a:t>trạng</a:t>
            </a:r>
            <a:r>
              <a:rPr lang="en-US" sz="1200" b="0" baseline="0" dirty="0"/>
              <a:t> </a:t>
            </a:r>
            <a:r>
              <a:rPr lang="en-US" sz="1200" b="0" baseline="0" dirty="0" err="1"/>
              <a:t>thái</a:t>
            </a:r>
            <a:r>
              <a:rPr lang="en-US" sz="1200" b="0" baseline="0" dirty="0"/>
              <a:t> </a:t>
            </a:r>
            <a:r>
              <a:rPr lang="en-US" sz="1200" b="0" baseline="0" dirty="0" err="1"/>
              <a:t>đó</a:t>
            </a:r>
            <a:r>
              <a:rPr lang="en-US" sz="1200" b="0" baseline="0" dirty="0"/>
              <a:t>, </a:t>
            </a:r>
            <a:r>
              <a:rPr lang="en-US" sz="1200" b="0" baseline="0" dirty="0" err="1"/>
              <a:t>báo</a:t>
            </a:r>
            <a:r>
              <a:rPr lang="en-US" sz="1200" b="0" baseline="0" dirty="0"/>
              <a:t> </a:t>
            </a:r>
            <a:r>
              <a:rPr lang="en-US" sz="1200" b="0" baseline="0" dirty="0" err="1"/>
              <a:t>cáo</a:t>
            </a:r>
            <a:r>
              <a:rPr lang="en-US" sz="1200" b="0" baseline="0" dirty="0"/>
              <a:t> </a:t>
            </a:r>
            <a:r>
              <a:rPr lang="en-US" sz="1200" b="0" baseline="0" dirty="0" err="1"/>
              <a:t>sự</a:t>
            </a:r>
            <a:r>
              <a:rPr lang="en-US" sz="1200" b="0" baseline="0" dirty="0"/>
              <a:t> </a:t>
            </a:r>
            <a:r>
              <a:rPr lang="en-US" sz="1200" b="0" baseline="0" dirty="0" err="1"/>
              <a:t>cố</a:t>
            </a:r>
            <a:r>
              <a:rPr lang="en-US" sz="1200" b="0" baseline="0" dirty="0"/>
              <a:t> </a:t>
            </a:r>
            <a:r>
              <a:rPr lang="en-US" sz="1200" b="0" baseline="0" dirty="0" err="1"/>
              <a:t>không</a:t>
            </a:r>
            <a:r>
              <a:rPr lang="en-US" sz="1200" b="0" baseline="0" dirty="0"/>
              <a:t> </a:t>
            </a:r>
            <a:r>
              <a:rPr lang="en-US" sz="1200" b="0" baseline="0" dirty="0" err="1"/>
              <a:t>được</a:t>
            </a:r>
            <a:r>
              <a:rPr lang="en-US" sz="1200" b="0" baseline="0" dirty="0"/>
              <a:t> </a:t>
            </a:r>
            <a:r>
              <a:rPr lang="en-US" sz="1200" b="0" baseline="0" dirty="0" err="1"/>
              <a:t>gán</a:t>
            </a:r>
            <a:r>
              <a:rPr lang="en-US" sz="1200" b="0" baseline="0" dirty="0"/>
              <a:t> </a:t>
            </a:r>
            <a:r>
              <a:rPr lang="en-US" sz="1200" b="0" baseline="0" dirty="0" err="1"/>
              <a:t>vào</a:t>
            </a:r>
            <a:r>
              <a:rPr lang="en-US" sz="1200" b="0" baseline="0" dirty="0"/>
              <a:t> </a:t>
            </a:r>
            <a:r>
              <a:rPr lang="en-US" sz="1200" b="0" baseline="0" dirty="0" err="1"/>
              <a:t>cho</a:t>
            </a:r>
            <a:r>
              <a:rPr lang="en-US" sz="1200" b="0" baseline="0" dirty="0"/>
              <a:t> </a:t>
            </a:r>
            <a:r>
              <a:rPr lang="en-US" sz="1200" b="0" baseline="0" dirty="0" err="1"/>
              <a:t>chủ</a:t>
            </a:r>
            <a:r>
              <a:rPr lang="en-US" sz="1200" b="0" baseline="0" dirty="0"/>
              <a:t> </a:t>
            </a:r>
            <a:r>
              <a:rPr lang="en-US" sz="1200" b="0" baseline="0" dirty="0" err="1"/>
              <a:t>thể</a:t>
            </a:r>
            <a:r>
              <a:rPr lang="en-US" sz="1200" b="0" baseline="0" dirty="0"/>
              <a:t> </a:t>
            </a:r>
            <a:r>
              <a:rPr lang="en-US" sz="1200" b="0" baseline="0" dirty="0" err="1"/>
              <a:t>nào</a:t>
            </a:r>
            <a:r>
              <a:rPr lang="en-US" sz="1200" b="0" baseline="0" dirty="0"/>
              <a:t>. </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Rejected: </a:t>
            </a:r>
            <a:r>
              <a:rPr lang="en-US" sz="1200" b="0" kern="1200" dirty="0" err="1">
                <a:solidFill>
                  <a:schemeClr val="tx1"/>
                </a:solidFill>
                <a:latin typeface="+mn-lt"/>
                <a:ea typeface="+mn-ea"/>
                <a:cs typeface="+mn-cs"/>
              </a:rPr>
              <a:t>bị</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loại</a:t>
            </a:r>
            <a:r>
              <a:rPr lang="en-US" sz="1200" b="0" kern="1200" baseline="0" dirty="0">
                <a:solidFill>
                  <a:schemeClr val="tx1"/>
                </a:solidFill>
                <a:latin typeface="+mn-lt"/>
                <a:ea typeface="+mn-ea"/>
                <a:cs typeface="+mn-cs"/>
              </a:rPr>
              <a:t>, ko </a:t>
            </a:r>
            <a:r>
              <a:rPr lang="en-US" sz="1200" b="0" kern="1200" baseline="0" dirty="0" err="1">
                <a:solidFill>
                  <a:schemeClr val="tx1"/>
                </a:solidFill>
                <a:latin typeface="+mn-lt"/>
                <a:ea typeface="+mn-ea"/>
                <a:cs typeface="+mn-cs"/>
              </a:rPr>
              <a:t>chấp</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nhận</a:t>
            </a: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Deferred: </a:t>
            </a:r>
            <a:r>
              <a:rPr lang="en-US" sz="1200" b="0" kern="1200" dirty="0" err="1">
                <a:solidFill>
                  <a:schemeClr val="tx1"/>
                </a:solidFill>
                <a:latin typeface="+mn-lt"/>
                <a:ea typeface="+mn-ea"/>
                <a:cs typeface="+mn-cs"/>
              </a:rPr>
              <a:t>bị</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trì</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hoãn</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để</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thu</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thập</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thêm</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thông</a:t>
            </a:r>
            <a:r>
              <a:rPr lang="en-US" sz="1200" b="0" kern="1200" baseline="0" dirty="0">
                <a:solidFill>
                  <a:schemeClr val="tx1"/>
                </a:solidFill>
                <a:latin typeface="+mn-lt"/>
                <a:ea typeface="+mn-ea"/>
                <a:cs typeface="+mn-cs"/>
              </a:rPr>
              <a:t> tin </a:t>
            </a:r>
            <a:r>
              <a:rPr lang="en-US" sz="1200" b="0" kern="1200" baseline="0" dirty="0" err="1">
                <a:solidFill>
                  <a:schemeClr val="tx1"/>
                </a:solidFill>
                <a:latin typeface="+mn-lt"/>
                <a:ea typeface="+mn-ea"/>
                <a:cs typeface="+mn-cs"/>
              </a:rPr>
              <a:t>xem</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có</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cần</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phải</a:t>
            </a:r>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sửa</a:t>
            </a:r>
            <a:r>
              <a:rPr lang="en-US" sz="1200" b="0" kern="1200" baseline="0" dirty="0">
                <a:solidFill>
                  <a:schemeClr val="tx1"/>
                </a:solidFill>
                <a:latin typeface="+mn-lt"/>
                <a:ea typeface="+mn-ea"/>
                <a:cs typeface="+mn-cs"/>
              </a:rPr>
              <a:t> ko)</a:t>
            </a:r>
          </a:p>
          <a:p>
            <a:r>
              <a:rPr lang="en-US" sz="1200" dirty="0"/>
              <a:t>Declined: </a:t>
            </a:r>
            <a:r>
              <a:rPr lang="en-US" sz="1200" dirty="0" err="1"/>
              <a:t>từ</a:t>
            </a:r>
            <a:r>
              <a:rPr lang="en-US" sz="1200" baseline="0" dirty="0"/>
              <a:t> </a:t>
            </a:r>
            <a:r>
              <a:rPr lang="en-US" sz="1200" baseline="0" dirty="0" err="1"/>
              <a:t>chối</a:t>
            </a:r>
            <a:endParaRPr lang="en-US" sz="1200" dirty="0"/>
          </a:p>
          <a:p>
            <a:r>
              <a:rPr lang="en-US" sz="1200" dirty="0"/>
              <a:t>Approved: </a:t>
            </a:r>
            <a:r>
              <a:rPr lang="en-US" sz="1200" dirty="0" err="1"/>
              <a:t>chấp</a:t>
            </a:r>
            <a:r>
              <a:rPr lang="en-US" sz="1200" baseline="0" dirty="0"/>
              <a:t> </a:t>
            </a:r>
            <a:r>
              <a:rPr lang="en-US" sz="1200" baseline="0" dirty="0" err="1"/>
              <a:t>thuận</a:t>
            </a:r>
            <a:endParaRPr lang="en-US" sz="1200" b="0" kern="1200" dirty="0">
              <a:solidFill>
                <a:schemeClr val="tx1"/>
              </a:solidFill>
              <a:latin typeface="+mn-lt"/>
              <a:ea typeface="+mn-ea"/>
              <a:cs typeface="+mn-cs"/>
            </a:endParaRPr>
          </a:p>
        </p:txBody>
      </p:sp>
    </p:spTree>
    <p:extLst>
      <p:ext uri="{BB962C8B-B14F-4D97-AF65-F5344CB8AC3E}">
        <p14:creationId xmlns:p14="http://schemas.microsoft.com/office/powerpoint/2010/main" val="21211352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Những hoạt động </a:t>
            </a:r>
            <a:r>
              <a:rPr lang="en-US" sz="1200" b="1" i="0" kern="1200">
                <a:solidFill>
                  <a:schemeClr val="tx1"/>
                </a:solidFill>
                <a:effectLst/>
                <a:latin typeface="+mn-lt"/>
                <a:ea typeface="+mn-ea"/>
                <a:cs typeface="+mn-cs"/>
              </a:rPr>
              <a:t>này</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logic tuần tự, nhưng, trong một dự án cụ thể, có thể</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chồng chéo lên nhau, </a:t>
            </a:r>
            <a:r>
              <a:rPr lang="en-US" sz="1200" b="1" i="0" kern="1200">
                <a:solidFill>
                  <a:schemeClr val="tx1"/>
                </a:solidFill>
                <a:effectLst/>
                <a:latin typeface="+mn-lt"/>
                <a:ea typeface="+mn-ea"/>
                <a:cs typeface="+mn-cs"/>
              </a:rPr>
              <a:t>hay </a:t>
            </a:r>
            <a:r>
              <a:rPr lang="vi-VN" sz="1200" b="1" i="0" kern="1200">
                <a:solidFill>
                  <a:schemeClr val="tx1"/>
                </a:solidFill>
                <a:effectLst/>
                <a:latin typeface="+mn-lt"/>
                <a:ea typeface="+mn-ea"/>
                <a:cs typeface="+mn-cs"/>
              </a:rPr>
              <a:t>diễn ra đồng thời và thậm chí được lặp đi lặp lại.</a:t>
            </a:r>
            <a:br>
              <a:rPr lang="vi-VN" b="1"/>
            </a:br>
            <a:endParaRPr lang="en-US" b="1"/>
          </a:p>
          <a:p>
            <a:r>
              <a:rPr lang="en-US" sz="1200" b="1" i="0" kern="1200" baseline="0">
                <a:solidFill>
                  <a:schemeClr val="tx1"/>
                </a:solidFill>
                <a:effectLst/>
                <a:latin typeface="+mn-lt"/>
                <a:ea typeface="+mn-ea"/>
                <a:cs typeface="+mn-cs"/>
              </a:rPr>
              <a:t>Giáo trình ĐBCL không có Control + giai </a:t>
            </a:r>
            <a:r>
              <a:rPr lang="vi-VN" sz="1200" b="1" i="0" kern="1200" baseline="0">
                <a:solidFill>
                  <a:schemeClr val="tx1"/>
                </a:solidFill>
                <a:effectLst/>
                <a:latin typeface="+mn-lt"/>
                <a:ea typeface="+mn-ea"/>
                <a:cs typeface="+mn-cs"/>
              </a:rPr>
              <a:t>đ</a:t>
            </a:r>
            <a:r>
              <a:rPr lang="en-US" sz="1200" b="1" i="0" kern="1200" baseline="0">
                <a:solidFill>
                  <a:schemeClr val="tx1"/>
                </a:solidFill>
                <a:effectLst/>
                <a:latin typeface="+mn-lt"/>
                <a:ea typeface="+mn-ea"/>
                <a:cs typeface="+mn-cs"/>
              </a:rPr>
              <a:t>oạn 4 và 5</a:t>
            </a:r>
            <a:endParaRPr lang="en-US" b="1"/>
          </a:p>
        </p:txBody>
      </p:sp>
    </p:spTree>
    <p:extLst>
      <p:ext uri="{BB962C8B-B14F-4D97-AF65-F5344CB8AC3E}">
        <p14:creationId xmlns:p14="http://schemas.microsoft.com/office/powerpoint/2010/main" val="4036136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marL="0" indent="0">
              <a:buFontTx/>
              <a:buNone/>
            </a:pPr>
            <a:r>
              <a:rPr lang="en-US" b="1" baseline="0"/>
              <a:t>PHẦN NÀY SẼ </a:t>
            </a:r>
            <a:r>
              <a:rPr lang="vi-VN" b="1" baseline="0"/>
              <a:t>ĐƯỢ</a:t>
            </a:r>
            <a:r>
              <a:rPr lang="en-US" b="1" baseline="0"/>
              <a:t>C NÓI RÕ Ở CH</a:t>
            </a:r>
            <a:r>
              <a:rPr lang="vi-VN" b="1" baseline="0"/>
              <a:t>ƯƠ</a:t>
            </a:r>
            <a:r>
              <a:rPr lang="en-US" b="1" baseline="0"/>
              <a:t>NG QUẢN LÝ KIỂM THỬ</a:t>
            </a:r>
            <a:endParaRPr lang="en-US" b="1"/>
          </a:p>
          <a:p>
            <a:pPr marL="0" indent="0">
              <a:buFontTx/>
              <a:buNone/>
            </a:pPr>
            <a:r>
              <a:rPr lang="en-US"/>
              <a:t>- Định</a:t>
            </a:r>
            <a:r>
              <a:rPr lang="en-US" baseline="0"/>
              <a:t> rõ phạm vi, rủi ro và xác định các mục tiêu test:</a:t>
            </a:r>
          </a:p>
          <a:p>
            <a:pPr marL="0" indent="0">
              <a:buFontTx/>
              <a:buNone/>
            </a:pPr>
            <a:r>
              <a:rPr lang="en-US" sz="1200" b="1" i="0" kern="1200">
                <a:solidFill>
                  <a:schemeClr val="tx1"/>
                </a:solidFill>
                <a:effectLst/>
                <a:latin typeface="+mn-lt"/>
                <a:ea typeface="+mn-ea"/>
                <a:cs typeface="+mn-cs"/>
              </a:rPr>
              <a:t>        + PHẠM</a:t>
            </a:r>
            <a:r>
              <a:rPr lang="en-US" sz="1200" b="1" i="0" kern="1200" baseline="0">
                <a:solidFill>
                  <a:schemeClr val="tx1"/>
                </a:solidFill>
                <a:effectLst/>
                <a:latin typeface="+mn-lt"/>
                <a:ea typeface="+mn-ea"/>
                <a:cs typeface="+mn-cs"/>
              </a:rPr>
              <a:t> VI: KIỂM THỬ CÁI GÌ, KHÔNG KIỂM THỬ CÁI GÌ VÀ TRONG GIAI ĐOẠN NÀO</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        + </a:t>
            </a:r>
            <a:r>
              <a:rPr lang="en-US" sz="1200" b="1" i="0" kern="1200">
                <a:solidFill>
                  <a:schemeClr val="tx1"/>
                </a:solidFill>
                <a:effectLst/>
                <a:latin typeface="+mn-lt"/>
                <a:ea typeface="+mn-ea"/>
                <a:cs typeface="+mn-cs"/>
              </a:rPr>
              <a:t>R</a:t>
            </a:r>
            <a:r>
              <a:rPr lang="vi-VN" sz="1200" b="1" i="0" kern="1200">
                <a:solidFill>
                  <a:schemeClr val="tx1"/>
                </a:solidFill>
                <a:effectLst/>
                <a:latin typeface="+mn-lt"/>
                <a:ea typeface="+mn-ea"/>
                <a:cs typeface="+mn-cs"/>
              </a:rPr>
              <a:t>ỦI RO</a:t>
            </a:r>
            <a:r>
              <a:rPr lang="en-US" sz="1200" b="1" i="0" kern="1200">
                <a:solidFill>
                  <a:schemeClr val="tx1"/>
                </a:solidFill>
                <a:effectLst/>
                <a:latin typeface="+mn-lt"/>
                <a:ea typeface="+mn-ea"/>
                <a:cs typeface="+mn-cs"/>
              </a:rPr>
              <a:t>: RỦI</a:t>
            </a:r>
            <a:r>
              <a:rPr lang="en-US" sz="1200" b="1" i="0" kern="1200" baseline="0">
                <a:solidFill>
                  <a:schemeClr val="tx1"/>
                </a:solidFill>
                <a:effectLst/>
                <a:latin typeface="+mn-lt"/>
                <a:ea typeface="+mn-ea"/>
                <a:cs typeface="+mn-cs"/>
              </a:rPr>
              <a:t> RO </a:t>
            </a:r>
            <a:r>
              <a:rPr lang="en-US" sz="1200" b="1" i="0" kern="1200">
                <a:solidFill>
                  <a:schemeClr val="tx1"/>
                </a:solidFill>
                <a:effectLst/>
                <a:latin typeface="+mn-lt"/>
                <a:ea typeface="+mn-ea"/>
                <a:cs typeface="+mn-cs"/>
              </a:rPr>
              <a:t>NGHIỆP</a:t>
            </a:r>
            <a:r>
              <a:rPr lang="en-US" sz="1200" b="1" i="0" kern="1200" baseline="0">
                <a:solidFill>
                  <a:schemeClr val="tx1"/>
                </a:solidFill>
                <a:effectLst/>
                <a:latin typeface="+mn-lt"/>
                <a:ea typeface="+mn-ea"/>
                <a:cs typeface="+mn-cs"/>
              </a:rPr>
              <a:t> VỤ</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S</a:t>
            </a:r>
            <a:r>
              <a:rPr lang="vi-VN" sz="1200" b="1" i="0" kern="1200">
                <a:solidFill>
                  <a:schemeClr val="tx1"/>
                </a:solidFill>
                <a:effectLst/>
                <a:latin typeface="+mn-lt"/>
                <a:ea typeface="+mn-ea"/>
                <a:cs typeface="+mn-cs"/>
              </a:rPr>
              <a:t>ẢN PHẨM, DỰ ÁN VÀ KỸ THUẬT CẦN</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ĐƯỢC GIẢI QUYẾT</a:t>
            </a:r>
            <a:endParaRPr lang="en-US" sz="1200" b="1" i="0" kern="120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        + </a:t>
            </a:r>
            <a:r>
              <a:rPr lang="en-US" sz="1200" b="1" i="0" kern="1200">
                <a:solidFill>
                  <a:schemeClr val="tx1"/>
                </a:solidFill>
                <a:effectLst/>
                <a:latin typeface="+mn-lt"/>
                <a:ea typeface="+mn-ea"/>
                <a:cs typeface="+mn-cs"/>
              </a:rPr>
              <a:t>MỤC</a:t>
            </a:r>
            <a:r>
              <a:rPr lang="en-US" sz="1200" b="1" i="0" kern="1200" baseline="0">
                <a:solidFill>
                  <a:schemeClr val="tx1"/>
                </a:solidFill>
                <a:effectLst/>
                <a:latin typeface="+mn-lt"/>
                <a:ea typeface="+mn-ea"/>
                <a:cs typeface="+mn-cs"/>
              </a:rPr>
              <a:t> TIÊU: </a:t>
            </a:r>
            <a:r>
              <a:rPr lang="vi-VN" sz="1200" b="1" i="0" kern="1200">
                <a:solidFill>
                  <a:schemeClr val="tx1"/>
                </a:solidFill>
                <a:effectLst/>
                <a:latin typeface="+mn-lt"/>
                <a:ea typeface="+mn-ea"/>
                <a:cs typeface="+mn-cs"/>
              </a:rPr>
              <a:t>ĐỂ </a:t>
            </a:r>
            <a:r>
              <a:rPr lang="en-US" sz="1200" b="1" i="0" kern="1200">
                <a:solidFill>
                  <a:schemeClr val="tx1"/>
                </a:solidFill>
                <a:effectLst/>
                <a:latin typeface="+mn-lt"/>
                <a:ea typeface="+mn-ea"/>
                <a:cs typeface="+mn-cs"/>
              </a:rPr>
              <a:t>XEM</a:t>
            </a:r>
            <a:r>
              <a:rPr lang="vi-VN" sz="1200" b="1" i="0" kern="1200">
                <a:solidFill>
                  <a:schemeClr val="tx1"/>
                </a:solidFill>
                <a:effectLst/>
                <a:latin typeface="+mn-lt"/>
                <a:ea typeface="+mn-ea"/>
                <a:cs typeface="+mn-cs"/>
              </a:rPr>
              <a:t> PHẦN MỀM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ĐÁP ỨNG </a:t>
            </a:r>
            <a:r>
              <a:rPr lang="en-US" sz="1200" b="1" i="0" kern="1200">
                <a:solidFill>
                  <a:schemeClr val="tx1"/>
                </a:solidFill>
                <a:effectLst/>
                <a:latin typeface="+mn-lt"/>
                <a:ea typeface="+mn-ea"/>
                <a:cs typeface="+mn-cs"/>
              </a:rPr>
              <a:t>ĐƯỢC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CÁC YÊU CẦU</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ĐỂ CHỨNG MINH HỆ THỐNG LÀ THÍCH HỢP </a:t>
            </a:r>
            <a:r>
              <a:rPr lang="en-US" sz="1200" b="1" i="0" kern="1200">
                <a:solidFill>
                  <a:schemeClr val="tx1"/>
                </a:solidFill>
                <a:effectLst/>
                <a:latin typeface="+mn-lt"/>
                <a:ea typeface="+mn-ea"/>
                <a:cs typeface="+mn-cs"/>
              </a:rPr>
              <a:t>VỚI</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MỤC ĐÍCH</a:t>
            </a:r>
            <a:r>
              <a:rPr lang="en-US" sz="1200" b="1" i="0" kern="1200">
                <a:solidFill>
                  <a:schemeClr val="tx1"/>
                </a:solidFill>
                <a:effectLst/>
                <a:latin typeface="+mn-lt"/>
                <a:ea typeface="+mn-ea"/>
                <a:cs typeface="+mn-cs"/>
              </a:rPr>
              <a:t> ĐÃ</a:t>
            </a:r>
            <a:r>
              <a:rPr lang="en-US" sz="1200" b="1" i="0" kern="1200" baseline="0">
                <a:solidFill>
                  <a:schemeClr val="tx1"/>
                </a:solidFill>
                <a:effectLst/>
                <a:latin typeface="+mn-lt"/>
                <a:ea typeface="+mn-ea"/>
                <a:cs typeface="+mn-cs"/>
              </a:rPr>
              <a:t> ĐỀ RA</a:t>
            </a:r>
            <a:r>
              <a:rPr lang="vi-VN" sz="1200" b="1" i="0" kern="1200">
                <a:solidFill>
                  <a:schemeClr val="tx1"/>
                </a:solidFill>
                <a:effectLst/>
                <a:latin typeface="+mn-lt"/>
                <a:ea typeface="+mn-ea"/>
                <a:cs typeface="+mn-cs"/>
              </a:rPr>
              <a:t> HOẶC ĐỂ ĐO </a:t>
            </a:r>
            <a:r>
              <a:rPr lang="en-US" sz="1200" b="1" i="0" kern="1200">
                <a:solidFill>
                  <a:schemeClr val="tx1"/>
                </a:solidFill>
                <a:effectLst/>
                <a:latin typeface="+mn-lt"/>
                <a:ea typeface="+mn-ea"/>
                <a:cs typeface="+mn-cs"/>
              </a:rPr>
              <a:t>CHẤT</a:t>
            </a:r>
            <a:r>
              <a:rPr lang="en-US" sz="1200" b="1" i="0" kern="1200" baseline="0">
                <a:solidFill>
                  <a:schemeClr val="tx1"/>
                </a:solidFill>
                <a:effectLst/>
                <a:latin typeface="+mn-lt"/>
                <a:ea typeface="+mn-ea"/>
                <a:cs typeface="+mn-cs"/>
              </a:rPr>
              <a:t> LƯỢNG</a:t>
            </a:r>
            <a:r>
              <a:rPr lang="vi-VN" sz="1200" b="1" i="0" kern="1200">
                <a:solidFill>
                  <a:schemeClr val="tx1"/>
                </a:solidFill>
                <a:effectLst/>
                <a:latin typeface="+mn-lt"/>
                <a:ea typeface="+mn-ea"/>
                <a:cs typeface="+mn-cs"/>
              </a:rPr>
              <a:t> VÀ CÁC THUỘC TÍNH CỦA PHẦN MỀM.</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 hướng tiếp cận: dùng kt nào, test cái gì, mức độ (coverage), ai test (developers, users, IT infrastructure teams)</a:t>
            </a:r>
            <a:r>
              <a:rPr lang="en-US" sz="1200" b="0" i="0" kern="1200" baseline="0">
                <a:solidFill>
                  <a:schemeClr val="tx1"/>
                </a:solidFill>
                <a:effectLst/>
                <a:latin typeface="+mn-lt"/>
                <a:ea typeface="+mn-ea"/>
                <a:cs typeface="+mn-cs"/>
                <a:sym typeface="Wingdings" pitchFamily="2" charset="2"/>
              </a:rPr>
              <a:t>.</a:t>
            </a:r>
            <a:endParaRPr lang="en-US" sz="1200" b="0" i="0" kern="1200" baseline="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 tài nguyên: con người, môi trường test, phần cứng, phần mềm, có cần chuyên gia hay cc hỗ trợ nào k.</a:t>
            </a:r>
            <a:endParaRPr lang="en-US" sz="1200" b="0" i="0" kern="1200">
              <a:solidFill>
                <a:schemeClr val="tx1"/>
              </a:solidFill>
              <a:effectLst/>
              <a:latin typeface="+mn-lt"/>
              <a:ea typeface="+mn-ea"/>
              <a:cs typeface="+mn-cs"/>
            </a:endParaRPr>
          </a:p>
          <a:p>
            <a:pPr marL="0" lvl="0" indent="0">
              <a:buFontTx/>
              <a:buNone/>
            </a:pPr>
            <a:r>
              <a:rPr lang="en-US" sz="1200" b="0" i="0" kern="1200" baseline="0">
                <a:solidFill>
                  <a:schemeClr val="tx1"/>
                </a:solidFill>
                <a:effectLst/>
                <a:latin typeface="+mn-lt"/>
                <a:ea typeface="+mn-ea"/>
                <a:cs typeface="+mn-cs"/>
              </a:rPr>
              <a:t>- Lập lịch cho các hoạt động phân tích, thiết kế, thực hiện và đánh giá test, </a:t>
            </a:r>
            <a:r>
              <a:rPr lang="en-US" sz="1200" b="1" i="0" kern="1200" baseline="0">
                <a:solidFill>
                  <a:schemeClr val="tx1"/>
                </a:solidFill>
                <a:effectLst/>
                <a:latin typeface="+mn-lt"/>
                <a:ea typeface="+mn-ea"/>
                <a:cs typeface="+mn-cs"/>
              </a:rPr>
              <a:t>ĐỂ CÓ THỂ</a:t>
            </a:r>
            <a:r>
              <a:rPr lang="en-US" sz="1200" b="1" i="0" kern="1200">
                <a:solidFill>
                  <a:schemeClr val="tx1"/>
                </a:solidFill>
                <a:effectLst/>
                <a:latin typeface="+mn-lt"/>
                <a:ea typeface="+mn-ea"/>
                <a:cs typeface="+mn-cs"/>
              </a:rPr>
              <a:t> THEO DÕI CHÚNG</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VÀ BẢO</a:t>
            </a:r>
            <a:r>
              <a:rPr lang="en-US" sz="1200" b="1" i="0" kern="1200" baseline="0">
                <a:solidFill>
                  <a:schemeClr val="tx1"/>
                </a:solidFill>
                <a:effectLst/>
                <a:latin typeface="+mn-lt"/>
                <a:ea typeface="+mn-ea"/>
                <a:cs typeface="+mn-cs"/>
              </a:rPr>
              <a:t> ĐẢM </a:t>
            </a:r>
            <a:r>
              <a:rPr lang="en-US" sz="1200" b="1" i="0" kern="1200">
                <a:solidFill>
                  <a:schemeClr val="tx1"/>
                </a:solidFill>
                <a:effectLst/>
                <a:latin typeface="+mn-lt"/>
                <a:ea typeface="+mn-ea"/>
                <a:cs typeface="+mn-cs"/>
              </a:rPr>
              <a:t>RẰNG HOÀN THÀNH THỬ NGHIỆM ĐÚNG</a:t>
            </a:r>
            <a:r>
              <a:rPr lang="en-US" sz="1200" b="1" i="0" kern="1200" baseline="0">
                <a:solidFill>
                  <a:schemeClr val="tx1"/>
                </a:solidFill>
                <a:effectLst/>
                <a:latin typeface="+mn-lt"/>
                <a:ea typeface="+mn-ea"/>
                <a:cs typeface="+mn-cs"/>
              </a:rPr>
              <a:t> THỜI HẠN.</a:t>
            </a:r>
          </a:p>
          <a:p>
            <a:pPr mar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a:t>
            </a:r>
            <a:r>
              <a:rPr lang="en-US" sz="1200" b="0" i="0" kern="1200">
                <a:solidFill>
                  <a:schemeClr val="tx1"/>
                </a:solidFill>
                <a:effectLst/>
                <a:latin typeface="+mn-lt"/>
                <a:ea typeface="+mn-ea"/>
                <a:cs typeface="+mn-cs"/>
              </a:rPr>
              <a:t> các tiêu chí hoàn thành kiểm thử (completion criteria):</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VD/ ĐỘ BAO PHỦ CẦN ĐẠT BAO NHIÊU: NHỮNG TIÊU CHUẨN NÀY SAU NÀY SẼ GIÚP CTA THEO DÕI XEM CÓ HOÀN THÀNH TEST ĐÚNG ĐẮN HAY K.</a:t>
            </a:r>
          </a:p>
          <a:p>
            <a:pPr marL="0" indent="0">
              <a:buFontTx/>
              <a:buNone/>
            </a:pP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MẪU: Test Plan_sample_v1.0.doc trong</a:t>
            </a:r>
            <a:r>
              <a:rPr lang="en-US" baseline="0"/>
              <a:t> “FSOFT_DOC\FSOFT_GST_TESTER\University\04_TestTech_Mock1\Student\Slides” ,</a:t>
            </a:r>
            <a:r>
              <a:rPr lang="en-US" sz="1200"/>
              <a:t>Test Plan Sample_Course Registration System.doc ?</a:t>
            </a:r>
          </a:p>
        </p:txBody>
      </p:sp>
    </p:spTree>
    <p:extLst>
      <p:ext uri="{BB962C8B-B14F-4D97-AF65-F5344CB8AC3E}">
        <p14:creationId xmlns:p14="http://schemas.microsoft.com/office/powerpoint/2010/main" val="940291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a:t>VIỆC QUẢN LÝ KO DỪNG Ở PLANNING,</a:t>
            </a:r>
            <a:r>
              <a:rPr lang="en-GB" b="1" baseline="0"/>
              <a:t> CẦN PHẢI </a:t>
            </a:r>
            <a:r>
              <a:rPr lang="en-GB" b="1"/>
              <a:t>CONTROL VÀ MEASURE PROGRESS SO VỚI</a:t>
            </a:r>
            <a:r>
              <a:rPr lang="en-GB" b="1" baseline="0"/>
              <a:t> PLAN</a:t>
            </a:r>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a:t>+ </a:t>
            </a:r>
            <a:r>
              <a:rPr lang="en-GB" b="0" baseline="0"/>
              <a:t>Là 1 hoạt động liên tục</a:t>
            </a:r>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a:t>+ </a:t>
            </a:r>
            <a:r>
              <a:rPr lang="en-GB" b="0" baseline="0"/>
              <a:t>Nhằm giám sát tình trạng và đ</a:t>
            </a:r>
            <a:r>
              <a:rPr lang="vi-VN" b="0" baseline="0"/>
              <a:t>ư</a:t>
            </a:r>
            <a:r>
              <a:rPr lang="en-US" b="0" baseline="0"/>
              <a:t>a ra các hiệu chỉnh cho phù hợp</a:t>
            </a:r>
          </a:p>
          <a:p>
            <a:pPr marL="0" marR="0" indent="0" algn="l" defTabSz="914400" rtl="0" eaLnBrk="1" fontAlgn="auto" latinLnBrk="0" hangingPunct="1">
              <a:lnSpc>
                <a:spcPct val="100000"/>
              </a:lnSpc>
              <a:spcBef>
                <a:spcPts val="0"/>
              </a:spcBef>
              <a:spcAft>
                <a:spcPts val="0"/>
              </a:spcAft>
              <a:buClrTx/>
              <a:buSzTx/>
              <a:buFontTx/>
              <a:buNone/>
              <a:tabLst/>
              <a:defRPr/>
            </a:pPr>
            <a:r>
              <a:rPr lang="en-GB" b="1"/>
              <a:t>+ </a:t>
            </a:r>
            <a:r>
              <a:rPr lang="en-GB" b="0"/>
              <a:t>Các hoạt động:</a:t>
            </a:r>
          </a:p>
          <a:p>
            <a:pPr marL="0" indent="0">
              <a:buFontTx/>
              <a:buNone/>
            </a:pPr>
            <a:r>
              <a:rPr lang="en-US" baseline="0"/>
              <a:t>        - Đo và phân tích kết quả review và test: </a:t>
            </a:r>
            <a:r>
              <a:rPr lang="en-US" b="1" baseline="0"/>
              <a:t>CẦN PHẢI BIẾT BAO NHIÊU REVIEW VÀ TEST ĐÃ THỰC HIỆN XONG; BAO NHIÊU TEST THÀNH CÔNG VÀ BN THẤT BẠI; PT TÍNH QUAN TRỌNG CỦA LỖI</a:t>
            </a:r>
          </a:p>
          <a:p>
            <a:pPr marL="0" lvl="0" indent="0">
              <a:buFontTx/>
              <a:buNone/>
            </a:pPr>
            <a:r>
              <a:rPr lang="en-US" baseline="0"/>
              <a:t>        - Giám sát và lập tài liệu theo dõi tiến độ, độ bao phủ và điều kiện dừng: </a:t>
            </a:r>
            <a:r>
              <a:rPr lang="en-US" b="1" baseline="0"/>
              <a:t>PHẢI LÀM CHO TOÀN ĐỘI THẤY ĐC KẾT QUẢ: KIỂM THỬ ĐC BAO NHIÊU, KẾT QUẢ LÀ GÌ, CÁC KẾT LUẬN VÀ ĐÁNH GIÁ RỦI RO.</a:t>
            </a:r>
          </a:p>
          <a:p>
            <a:pPr marL="0" lvl="0" indent="0">
              <a:buFontTx/>
              <a:buNone/>
            </a:pPr>
            <a:r>
              <a:rPr lang="en-US" baseline="0"/>
              <a:t>        - Cc thông tin về kiểm thử: ?AI CẦN NHỮNG THÔNG TIN NÀY? - </a:t>
            </a:r>
            <a:r>
              <a:rPr lang="en-US" b="1" baseline="0"/>
              <a:t>NG </a:t>
            </a:r>
            <a:r>
              <a:rPr lang="vi-VN" sz="1200" b="1" i="0" kern="1200">
                <a:solidFill>
                  <a:schemeClr val="tx1"/>
                </a:solidFill>
                <a:effectLst/>
                <a:latin typeface="+mn-lt"/>
                <a:ea typeface="+mn-ea"/>
                <a:cs typeface="+mn-cs"/>
              </a:rPr>
              <a:t>QUẢN LÝ DỰ ÁN, KHÁCH HÀNG VÀ CÁC BÊN</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LIÊN QUAN QUAN TRỌNG KHÁC ĐỂ GIÚP HỌ ĐƯA RA QUYẾT ĐỊNH VỀ DỰ</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ÁN</a:t>
            </a:r>
            <a:r>
              <a:rPr lang="en-US" sz="1200" b="1" i="0" kern="1200">
                <a:solidFill>
                  <a:schemeClr val="tx1"/>
                </a:solidFill>
                <a:effectLst/>
                <a:latin typeface="+mn-lt"/>
                <a:ea typeface="+mn-ea"/>
                <a:cs typeface="+mn-cs"/>
              </a:rPr>
              <a:t>.</a:t>
            </a:r>
            <a:endParaRPr lang="en-US" b="1" baseline="0"/>
          </a:p>
          <a:p>
            <a:pPr marL="0" lvl="0" indent="0">
              <a:buFontTx/>
              <a:buNone/>
            </a:pPr>
            <a:r>
              <a:rPr lang="en-US" baseline="0"/>
              <a:t>       - Bắt đầu các hành động sửa sai: </a:t>
            </a:r>
            <a:r>
              <a:rPr lang="en-US" b="1" baseline="0"/>
              <a:t>VD/ THẮT CHẶT EXIT CRITERIA; ƯU TIÊN LỖI; TĂNG THỜI GIAN CHO VIỆC GỠ LỖI (DEBUG)</a:t>
            </a:r>
          </a:p>
          <a:p>
            <a:pPr marL="0" lvl="0" indent="0">
              <a:buFontTx/>
              <a:buNone/>
            </a:pPr>
            <a:r>
              <a:rPr lang="en-US" i="0"/>
              <a:t>       - Căn</a:t>
            </a:r>
            <a:r>
              <a:rPr lang="en-US" i="0" baseline="0"/>
              <a:t> cứ vào độ đo và các thông tin thu thập được trong qt test, </a:t>
            </a:r>
            <a:r>
              <a:rPr lang="en-US" i="0"/>
              <a:t>q</a:t>
            </a:r>
            <a:r>
              <a:rPr lang="en-US"/>
              <a:t>uyết</a:t>
            </a:r>
            <a:r>
              <a:rPr lang="en-US" baseline="0"/>
              <a:t> định</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vd/</a:t>
            </a:r>
            <a:r>
              <a:rPr lang="vi-VN" sz="1200" b="0" i="0" kern="1200">
                <a:solidFill>
                  <a:schemeClr val="tx1"/>
                </a:solidFill>
                <a:effectLst/>
                <a:latin typeface="+mn-lt"/>
                <a:ea typeface="+mn-ea"/>
                <a:cs typeface="+mn-cs"/>
              </a:rPr>
              <a:t> tiếp tục</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ngừng</a:t>
            </a:r>
            <a:r>
              <a:rPr lang="vi-VN" sz="1200" b="0" i="0" kern="1200">
                <a:solidFill>
                  <a:schemeClr val="tx1"/>
                </a:solidFill>
                <a:effectLst/>
                <a:latin typeface="+mn-lt"/>
                <a:ea typeface="+mn-ea"/>
                <a:cs typeface="+mn-cs"/>
              </a:rPr>
              <a:t> t</a:t>
            </a:r>
            <a:r>
              <a:rPr lang="en-US" sz="1200" b="0" i="0" kern="1200">
                <a:solidFill>
                  <a:schemeClr val="tx1"/>
                </a:solidFill>
                <a:effectLst/>
                <a:latin typeface="+mn-lt"/>
                <a:ea typeface="+mn-ea"/>
                <a:cs typeface="+mn-cs"/>
              </a:rPr>
              <a:t>est</a:t>
            </a:r>
            <a:r>
              <a:rPr lang="vi-VN" sz="1200" b="0" i="0" kern="1200">
                <a:solidFill>
                  <a:schemeClr val="tx1"/>
                </a:solidFill>
                <a:effectLst/>
                <a:latin typeface="+mn-lt"/>
                <a:ea typeface="+mn-ea"/>
                <a:cs typeface="+mn-cs"/>
              </a:rPr>
              <a:t>, phát hành phần mềm hoặc giữ lại nó cho công việc </a:t>
            </a:r>
            <a:r>
              <a:rPr lang="en-US" sz="1200" b="0" i="0" kern="1200">
                <a:solidFill>
                  <a:schemeClr val="tx1"/>
                </a:solidFill>
                <a:effectLst/>
                <a:latin typeface="+mn-lt"/>
                <a:ea typeface="+mn-ea"/>
                <a:cs typeface="+mn-cs"/>
              </a:rPr>
              <a:t>sau này</a:t>
            </a:r>
          </a:p>
        </p:txBody>
      </p:sp>
    </p:spTree>
    <p:extLst>
      <p:ext uri="{BB962C8B-B14F-4D97-AF65-F5344CB8AC3E}">
        <p14:creationId xmlns:p14="http://schemas.microsoft.com/office/powerpoint/2010/main" val="96911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err="1"/>
              <a:t>Tìm</a:t>
            </a:r>
            <a:r>
              <a:rPr lang="en-US" b="0" baseline="0" dirty="0"/>
              <a:t> </a:t>
            </a:r>
            <a:r>
              <a:rPr lang="en-US" b="0" baseline="0" dirty="0" err="1"/>
              <a:t>hiểu</a:t>
            </a:r>
            <a:r>
              <a:rPr lang="en-US" b="0" baseline="0" dirty="0"/>
              <a:t> </a:t>
            </a:r>
            <a:r>
              <a:rPr lang="en-US" b="0" baseline="0" dirty="0" err="1"/>
              <a:t>các</a:t>
            </a:r>
            <a:r>
              <a:rPr lang="en-US" b="0" baseline="0" dirty="0"/>
              <a:t> </a:t>
            </a:r>
            <a:r>
              <a:rPr lang="en-US" b="0" baseline="0" dirty="0" err="1"/>
              <a:t>cách</a:t>
            </a:r>
            <a:r>
              <a:rPr lang="en-US" b="0" baseline="0" dirty="0"/>
              <a:t> </a:t>
            </a:r>
            <a:r>
              <a:rPr lang="en-US" b="0" baseline="0" dirty="0" err="1"/>
              <a:t>tổ</a:t>
            </a:r>
            <a:r>
              <a:rPr lang="en-US" b="0" baseline="0" dirty="0"/>
              <a:t> </a:t>
            </a:r>
            <a:r>
              <a:rPr lang="en-US" b="0" baseline="0" dirty="0" err="1"/>
              <a:t>chức</a:t>
            </a:r>
            <a:r>
              <a:rPr lang="en-US" b="0" baseline="0" dirty="0"/>
              <a:t> </a:t>
            </a:r>
            <a:r>
              <a:rPr lang="en-US" b="0" baseline="0" dirty="0" err="1"/>
              <a:t>nhóm</a:t>
            </a:r>
            <a:r>
              <a:rPr lang="en-US" b="0" baseline="0" dirty="0"/>
              <a:t> </a:t>
            </a:r>
            <a:r>
              <a:rPr lang="en-US" b="0" baseline="0" dirty="0" err="1"/>
              <a:t>kiểm</a:t>
            </a:r>
            <a:r>
              <a:rPr lang="en-US" b="0" baseline="0" dirty="0"/>
              <a:t> </a:t>
            </a:r>
            <a:r>
              <a:rPr lang="en-US" b="0" baseline="0" dirty="0" err="1"/>
              <a:t>thử</a:t>
            </a:r>
            <a:r>
              <a:rPr lang="en-US" b="0" baseline="0" dirty="0"/>
              <a:t> </a:t>
            </a:r>
            <a:r>
              <a:rPr lang="en-US" b="0" baseline="0" dirty="0" err="1"/>
              <a:t>trong</a:t>
            </a:r>
            <a:r>
              <a:rPr lang="en-US" b="0" baseline="0" dirty="0"/>
              <a:t> project, </a:t>
            </a:r>
            <a:r>
              <a:rPr lang="en-US" b="0" baseline="0" dirty="0" err="1"/>
              <a:t>những</a:t>
            </a:r>
            <a:r>
              <a:rPr lang="en-US" b="0" baseline="0" dirty="0"/>
              <a:t> </a:t>
            </a:r>
            <a:r>
              <a:rPr lang="en-US" b="0" baseline="0" dirty="0" err="1"/>
              <a:t>lợi</a:t>
            </a:r>
            <a:r>
              <a:rPr lang="en-US" b="0" baseline="0" dirty="0"/>
              <a:t> </a:t>
            </a:r>
            <a:r>
              <a:rPr lang="en-US" b="0" baseline="0" dirty="0" err="1"/>
              <a:t>ích</a:t>
            </a:r>
            <a:r>
              <a:rPr lang="en-US" b="0" baseline="0" dirty="0"/>
              <a:t> </a:t>
            </a:r>
            <a:r>
              <a:rPr lang="en-US" b="0" baseline="0" dirty="0" err="1"/>
              <a:t>và</a:t>
            </a:r>
            <a:r>
              <a:rPr lang="en-US" b="0" baseline="0" dirty="0"/>
              <a:t> </a:t>
            </a:r>
            <a:r>
              <a:rPr lang="en-US" b="0" baseline="0" dirty="0" err="1"/>
              <a:t>rủi</a:t>
            </a:r>
            <a:r>
              <a:rPr lang="en-US" b="0" baseline="0" dirty="0"/>
              <a:t> </a:t>
            </a:r>
            <a:r>
              <a:rPr lang="en-US" b="0" baseline="0" dirty="0" err="1"/>
              <a:t>ro</a:t>
            </a:r>
            <a:r>
              <a:rPr lang="en-US" b="0" baseline="0" dirty="0"/>
              <a:t> </a:t>
            </a:r>
            <a:r>
              <a:rPr lang="en-US" b="0" baseline="0" dirty="0" err="1"/>
              <a:t>của</a:t>
            </a:r>
            <a:r>
              <a:rPr lang="en-US" b="0" baseline="0" dirty="0"/>
              <a:t> </a:t>
            </a:r>
            <a:r>
              <a:rPr lang="en-US" b="0" baseline="0" dirty="0" err="1"/>
              <a:t>nó</a:t>
            </a:r>
            <a:r>
              <a:rPr lang="en-US" b="0" baseline="0" dirty="0"/>
              <a:t> (</a:t>
            </a:r>
            <a:r>
              <a:rPr lang="en-US" b="0" baseline="0" dirty="0" err="1"/>
              <a:t>trang</a:t>
            </a:r>
            <a:r>
              <a:rPr lang="en-US" b="0" baseline="0" dirty="0"/>
              <a:t> 129). TRÁCH NHIỆM CỦA TESTER VÀ TEST LEADER.</a:t>
            </a:r>
          </a:p>
          <a:p>
            <a:pPr marL="0" indent="0">
              <a:buFontTx/>
              <a:buNone/>
            </a:pPr>
            <a:endParaRPr lang="en-US" b="0" baseline="0" dirty="0"/>
          </a:p>
        </p:txBody>
      </p:sp>
    </p:spTree>
    <p:extLst>
      <p:ext uri="{BB962C8B-B14F-4D97-AF65-F5344CB8AC3E}">
        <p14:creationId xmlns:p14="http://schemas.microsoft.com/office/powerpoint/2010/main" val="17291142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4036136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t>PT-TK là</a:t>
            </a:r>
            <a:r>
              <a:rPr lang="en-US" baseline="0"/>
              <a:t> hoạt động nhằm chuyển các mục tiêu test thành các test condition và các test case cụ thể. </a:t>
            </a:r>
          </a:p>
          <a:p>
            <a:endParaRPr lang="en-US" sz="1200"/>
          </a:p>
          <a:p>
            <a:r>
              <a:rPr lang="en-US" sz="1200"/>
              <a:t>tangible :</a:t>
            </a:r>
            <a:r>
              <a:rPr lang="en-US" sz="1200" baseline="0"/>
              <a:t> có thật</a:t>
            </a:r>
            <a:endParaRPr lang="en-US"/>
          </a:p>
        </p:txBody>
      </p:sp>
    </p:spTree>
    <p:extLst>
      <p:ext uri="{BB962C8B-B14F-4D97-AF65-F5344CB8AC3E}">
        <p14:creationId xmlns:p14="http://schemas.microsoft.com/office/powerpoint/2010/main" val="25437064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lang="en-US"/>
              <a:t>PT và</a:t>
            </a:r>
            <a:r>
              <a:rPr lang="en-US" baseline="0"/>
              <a:t> TK test có các cv chính sau (</a:t>
            </a:r>
            <a:r>
              <a:rPr lang="en-US" b="1" baseline="0"/>
              <a:t>theo thứ tự tương đối</a:t>
            </a:r>
            <a:r>
              <a:rPr lang="en-US" b="0" baseline="0"/>
              <a:t>):</a:t>
            </a:r>
          </a:p>
          <a:p>
            <a:pPr marL="0" indent="0">
              <a:buFontTx/>
              <a:buNone/>
            </a:pPr>
            <a:r>
              <a:rPr lang="en-US" b="0" baseline="0"/>
              <a:t>- Rà soát lại test basis (VD/ yêu cầu, kiến trúc, thiết kế, giao diện...), kiểm tra các đặc tả của PM cần test.</a:t>
            </a:r>
          </a:p>
          <a:p>
            <a:pPr marL="0" indent="0">
              <a:buFontTx/>
              <a:buNone/>
            </a:pPr>
            <a:r>
              <a:rPr lang="en-US" b="1" baseline="0"/>
              <a:t>KHI REVIEW TEST BASIS, CTA SẼ XÁC </a:t>
            </a:r>
            <a:r>
              <a:rPr lang="vi-VN" b="1" baseline="0"/>
              <a:t>ĐỊ</a:t>
            </a:r>
            <a:r>
              <a:rPr lang="en-US" b="1" baseline="0"/>
              <a:t>NH </a:t>
            </a:r>
            <a:r>
              <a:rPr lang="vi-VN" b="1" baseline="0"/>
              <a:t>ĐƯỢ</a:t>
            </a:r>
            <a:r>
              <a:rPr lang="en-US" b="1" baseline="0"/>
              <a:t>C NHỮNG THIẾU SÓT, NHẬP NHẰNG TRONG </a:t>
            </a:r>
            <a:r>
              <a:rPr lang="vi-VN" b="1" baseline="0"/>
              <a:t>ĐẶ</a:t>
            </a:r>
            <a:r>
              <a:rPr lang="en-US" b="1" baseline="0"/>
              <a:t>C TẢ</a:t>
            </a:r>
          </a:p>
        </p:txBody>
      </p:sp>
    </p:spTree>
    <p:extLst>
      <p:ext uri="{BB962C8B-B14F-4D97-AF65-F5344CB8AC3E}">
        <p14:creationId xmlns:p14="http://schemas.microsoft.com/office/powerpoint/2010/main" val="1066635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pPr marL="0" indent="0">
              <a:buFontTx/>
              <a:buNone/>
            </a:pPr>
            <a:r>
              <a:rPr lang="en-US"/>
              <a:t>- Đánh</a:t>
            </a:r>
            <a:r>
              <a:rPr lang="en-US" baseline="0"/>
              <a:t> giá khả năng kiểm thử của yêu cầu và ht.</a:t>
            </a:r>
          </a:p>
          <a:p>
            <a:pPr marL="0" lvl="0" indent="0">
              <a:buFontTx/>
              <a:buNone/>
            </a:pPr>
            <a:r>
              <a:rPr lang="en-US" baseline="0"/>
              <a:t>vd/ nếu yêu cầu chỉ nói “</a:t>
            </a:r>
            <a:r>
              <a:rPr lang="vi-VN" sz="1200" b="0" i="0" kern="1200">
                <a:solidFill>
                  <a:schemeClr val="tx1"/>
                </a:solidFill>
                <a:effectLst/>
                <a:latin typeface="+mn-lt"/>
                <a:ea typeface="+mn-ea"/>
                <a:cs typeface="+mn-cs"/>
              </a:rPr>
              <a:t>phần mềm cần phải đáp ứng </a:t>
            </a:r>
            <a:r>
              <a:rPr lang="en-US" sz="1200" b="0" i="0" kern="1200">
                <a:solidFill>
                  <a:schemeClr val="tx1"/>
                </a:solidFill>
                <a:effectLst/>
                <a:latin typeface="+mn-lt"/>
                <a:ea typeface="+mn-ea"/>
                <a:cs typeface="+mn-cs"/>
              </a:rPr>
              <a:t>đủ</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nhanh</a:t>
            </a:r>
            <a:r>
              <a:rPr lang="en-US" sz="1200" b="0" i="0" kern="1200">
                <a:solidFill>
                  <a:schemeClr val="tx1"/>
                </a:solidFill>
                <a:effectLst/>
                <a:latin typeface="+mn-lt"/>
                <a:ea typeface="+mn-ea"/>
                <a:cs typeface="+mn-cs"/>
              </a:rPr>
              <a:t>” thì</a:t>
            </a:r>
            <a:r>
              <a:rPr lang="en-US" sz="1200" b="0" i="0" kern="1200" baseline="0">
                <a:solidFill>
                  <a:schemeClr val="tx1"/>
                </a:solidFill>
                <a:effectLst/>
                <a:latin typeface="+mn-lt"/>
                <a:ea typeface="+mn-ea"/>
                <a:cs typeface="+mn-cs"/>
              </a:rPr>
              <a:t> ko thể test đc vì “đủ nhanh” là ntn, yêu cầu như thế này có khả năng đc test hơn “</a:t>
            </a:r>
            <a:r>
              <a:rPr lang="vi-VN" sz="1200" b="0" i="0" kern="1200">
                <a:solidFill>
                  <a:schemeClr val="tx1"/>
                </a:solidFill>
                <a:effectLst/>
                <a:latin typeface="+mn-lt"/>
                <a:ea typeface="+mn-ea"/>
                <a:cs typeface="+mn-cs"/>
              </a:rPr>
              <a:t>phần mềm cần phải trả lời trong 5 giây với 20 người đăng nhập</a:t>
            </a:r>
            <a:r>
              <a:rPr lang="en-US" sz="1200" b="0" i="0" kern="120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p:txBody>
      </p:sp>
    </p:spTree>
    <p:extLst>
      <p:ext uri="{BB962C8B-B14F-4D97-AF65-F5344CB8AC3E}">
        <p14:creationId xmlns:p14="http://schemas.microsoft.com/office/powerpoint/2010/main" val="37168701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pPr marL="0" indent="0">
              <a:buFontTx/>
              <a:buNone/>
            </a:pPr>
            <a:endParaRPr lang="en-US" baseline="0"/>
          </a:p>
        </p:txBody>
      </p:sp>
    </p:spTree>
    <p:extLst>
      <p:ext uri="{BB962C8B-B14F-4D97-AF65-F5344CB8AC3E}">
        <p14:creationId xmlns:p14="http://schemas.microsoft.com/office/powerpoint/2010/main" val="31626018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740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marL="0" indent="0">
              <a:buFontTx/>
              <a:buNone/>
            </a:pPr>
            <a:endParaRPr lang="en-US"/>
          </a:p>
        </p:txBody>
      </p:sp>
    </p:spTree>
    <p:extLst>
      <p:ext uri="{BB962C8B-B14F-4D97-AF65-F5344CB8AC3E}">
        <p14:creationId xmlns:p14="http://schemas.microsoft.com/office/powerpoint/2010/main" val="3954621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TRONG HOẠT ĐỘNG NÀY, CTA SẼ LẤY CÁC TEST CONDITION VÀ TẠO CHÚNG THÀNH CÁC TEST CASE, CÁC THỦ TỤC TEST VÀ TESTWARE (CÁC THÀNH PHẦN PHỤ CHO CHẠY KIỂM THỬ, VD NHƯ LÀ SCRIPT CHO TEST TỰ ĐỘNG) VÀ CŨNG THIẾT LẬP MÔI TRƯỜNG TEST, NƠI CHẠY TEST, XÂY DỰNG DỮ LIỆU TEST.</a:t>
            </a:r>
            <a:endParaRPr lang="en-US"/>
          </a:p>
        </p:txBody>
      </p:sp>
    </p:spTree>
    <p:extLst>
      <p:ext uri="{BB962C8B-B14F-4D97-AF65-F5344CB8AC3E}">
        <p14:creationId xmlns:p14="http://schemas.microsoft.com/office/powerpoint/2010/main" val="40361363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marL="0" indent="0">
              <a:buFontTx/>
              <a:buNone/>
            </a:pPr>
            <a:r>
              <a:rPr lang="en-US"/>
              <a:t>- Phát</a:t>
            </a:r>
            <a:r>
              <a:rPr lang="en-US" baseline="0"/>
              <a:t> triển và đặt ưu tiên cho các test case, tạo dữ liệu test cho các test case (các kỹ thuật xem ở chương 4). Viết các </a:t>
            </a:r>
            <a:r>
              <a:rPr lang="en-US" b="0" baseline="0"/>
              <a:t>chỉ dẫn cách tiến hành test nếu cần (test procedure).</a:t>
            </a:r>
          </a:p>
          <a:p>
            <a:pPr marL="0" indent="0">
              <a:buFontTx/>
              <a:buNone/>
            </a:pPr>
            <a:r>
              <a:rPr lang="en-US" baseline="0"/>
              <a:t>        - vd/ test procedure </a:t>
            </a:r>
          </a:p>
          <a:p>
            <a:pPr marL="457200" lvl="1" indent="0">
              <a:buFontTx/>
              <a:buNone/>
            </a:pPr>
            <a:r>
              <a:rPr lang="en-US" baseline="0"/>
              <a:t>1. </a:t>
            </a:r>
            <a:r>
              <a:rPr lang="en-US"/>
              <a:t>visit LoginPage</a:t>
            </a:r>
          </a:p>
          <a:p>
            <a:pPr marL="457200" lvl="1" indent="0">
              <a:buFontTx/>
              <a:buNone/>
            </a:pPr>
            <a:r>
              <a:rPr lang="en-US"/>
              <a:t>2. enter userID</a:t>
            </a:r>
          </a:p>
          <a:p>
            <a:pPr marL="457200" lvl="1" indent="0">
              <a:buFontTx/>
              <a:buNone/>
            </a:pPr>
            <a:r>
              <a:rPr lang="en-US"/>
              <a:t>	abc</a:t>
            </a:r>
          </a:p>
          <a:p>
            <a:pPr marL="457200" lvl="1" indent="0">
              <a:buFontTx/>
              <a:buNone/>
            </a:pPr>
            <a:r>
              <a:rPr lang="en-US"/>
              <a:t>3. enter password</a:t>
            </a:r>
          </a:p>
          <a:p>
            <a:pPr marL="457200" lvl="1" indent="0">
              <a:buFontTx/>
              <a:buNone/>
            </a:pPr>
            <a:r>
              <a:rPr lang="en-US"/>
              <a:t>	xyz</a:t>
            </a:r>
          </a:p>
          <a:p>
            <a:pPr marL="457200" lvl="1" indent="0">
              <a:buFontTx/>
              <a:buNone/>
            </a:pPr>
            <a:r>
              <a:rPr lang="en-US"/>
              <a:t>4. click login</a:t>
            </a:r>
          </a:p>
          <a:p>
            <a:pPr marL="457200" lvl="1" indent="0">
              <a:buFontTx/>
              <a:buNone/>
            </a:pPr>
            <a:r>
              <a:rPr lang="en-US" baseline="0"/>
              <a:t>...</a:t>
            </a:r>
          </a:p>
          <a:p>
            <a:pPr marL="0" indent="0">
              <a:buFontTx/>
              <a:buNone/>
            </a:pPr>
            <a:r>
              <a:rPr lang="en-US" baseline="0"/>
              <a:t>- Tạo các bộ test từ các test case để thực thi test hiệu quả.</a:t>
            </a:r>
          </a:p>
          <a:p>
            <a:pPr marL="457200" lvl="1" indent="0">
              <a:buFontTx/>
              <a:buNone/>
            </a:pPr>
            <a:r>
              <a:rPr lang="en-US" baseline="0"/>
              <a:t>- BỘ TEST LÀ TẬP CÁC TEST CASE LÀM VIỆC CHUNG VỚI NHAU. VD/ KIỂM THỬ TEST CONDITION LÀ “TAM GIÁC CÂN” THÌ SẼ CÓ 1 BỘ TEST GỒM CÁC TEST CASE LIÊN QUAN ĐẾN CÁC GIÁ TRỊ CHO TAM GIÁC CÂN.</a:t>
            </a:r>
          </a:p>
          <a:p>
            <a:pPr marL="0" lvl="0" indent="0">
              <a:buFontTx/>
              <a:buNone/>
            </a:pPr>
            <a:r>
              <a:rPr lang="en-US"/>
              <a:t>-</a:t>
            </a:r>
            <a:r>
              <a:rPr lang="en-US" baseline="0"/>
              <a:t> </a:t>
            </a:r>
            <a:r>
              <a:rPr lang="en-US"/>
              <a:t>Lên</a:t>
            </a:r>
            <a:r>
              <a:rPr lang="en-US" baseline="0"/>
              <a:t> lịch thực thi test</a:t>
            </a:r>
          </a:p>
          <a:p>
            <a:pPr marL="0" lvl="0" indent="0">
              <a:buFontTx/>
              <a:buNone/>
            </a:pPr>
            <a:r>
              <a:rPr lang="en-US" sz="1200" b="0" i="0" kern="1200">
                <a:solidFill>
                  <a:schemeClr val="tx1"/>
                </a:solidFill>
                <a:effectLst/>
                <a:latin typeface="+mn-lt"/>
                <a:ea typeface="+mn-ea"/>
                <a:cs typeface="+mn-cs"/>
              </a:rPr>
              <a:t>- Kiểm tra</a:t>
            </a:r>
            <a:r>
              <a:rPr lang="vi-VN" sz="1200" b="0" i="0" kern="1200">
                <a:solidFill>
                  <a:schemeClr val="tx1"/>
                </a:solidFill>
                <a:effectLst/>
                <a:latin typeface="+mn-lt"/>
                <a:ea typeface="+mn-ea"/>
                <a:cs typeface="+mn-cs"/>
              </a:rPr>
              <a:t> môi trường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đã được thiết lập </a:t>
            </a:r>
            <a:r>
              <a:rPr lang="en-US" sz="1200" b="0" i="0" kern="1200">
                <a:solidFill>
                  <a:schemeClr val="tx1"/>
                </a:solidFill>
                <a:effectLst/>
                <a:latin typeface="+mn-lt"/>
                <a:ea typeface="+mn-ea"/>
                <a:cs typeface="+mn-cs"/>
              </a:rPr>
              <a:t>tốt</a:t>
            </a:r>
            <a:r>
              <a:rPr lang="en-US" sz="1200" b="0" i="0" kern="1200" baseline="0">
                <a:solidFill>
                  <a:schemeClr val="tx1"/>
                </a:solidFill>
                <a:effectLst/>
                <a:latin typeface="+mn-lt"/>
                <a:ea typeface="+mn-ea"/>
                <a:cs typeface="+mn-cs"/>
              </a:rPr>
              <a:t> chưa</a:t>
            </a:r>
            <a:r>
              <a:rPr lang="vi-VN" sz="1200" b="0" i="0" kern="1200">
                <a:solidFill>
                  <a:schemeClr val="tx1"/>
                </a:solidFill>
                <a:effectLst/>
                <a:latin typeface="+mn-lt"/>
                <a:ea typeface="+mn-ea"/>
                <a:cs typeface="+mn-cs"/>
              </a:rPr>
              <a:t>, thậm chí có thể chạy </a:t>
            </a:r>
            <a:r>
              <a:rPr lang="en-US" sz="1200" b="0" i="0" kern="1200">
                <a:solidFill>
                  <a:schemeClr val="tx1"/>
                </a:solidFill>
                <a:effectLst/>
                <a:latin typeface="+mn-lt"/>
                <a:ea typeface="+mn-ea"/>
                <a:cs typeface="+mn-cs"/>
              </a:rPr>
              <a:t>test thử</a:t>
            </a: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Fields in test cases:</a:t>
            </a:r>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Test case id:</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Unit to test:</a:t>
            </a:r>
            <a:r>
              <a:rPr lang="en-US" sz="1200" b="0" i="0" kern="1200">
                <a:solidFill>
                  <a:schemeClr val="tx1"/>
                </a:solidFill>
                <a:effectLst/>
                <a:latin typeface="+mn-lt"/>
                <a:ea typeface="+mn-ea"/>
                <a:cs typeface="+mn-cs"/>
              </a:rPr>
              <a:t> What to be verified?</a:t>
            </a:r>
            <a:br>
              <a:rPr lang="en-US" sz="1200" b="0" i="0" kern="1200">
                <a:solidFill>
                  <a:schemeClr val="tx1"/>
                </a:solidFill>
                <a:effectLst/>
                <a:latin typeface="+mn-lt"/>
                <a:ea typeface="+mn-ea"/>
                <a:cs typeface="+mn-cs"/>
              </a:rPr>
            </a:br>
            <a:r>
              <a:rPr lang="en-US" sz="1200" b="1" i="0" kern="1200">
                <a:solidFill>
                  <a:schemeClr val="tx1"/>
                </a:solidFill>
                <a:effectLst/>
                <a:latin typeface="+mn-lt"/>
                <a:ea typeface="+mn-ea"/>
                <a:cs typeface="+mn-cs"/>
              </a:rPr>
              <a:t>Assumptions:</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Test data:</a:t>
            </a:r>
            <a:r>
              <a:rPr lang="en-US" sz="1200" b="0" i="0" kern="1200">
                <a:solidFill>
                  <a:schemeClr val="tx1"/>
                </a:solidFill>
                <a:effectLst/>
                <a:latin typeface="+mn-lt"/>
                <a:ea typeface="+mn-ea"/>
                <a:cs typeface="+mn-cs"/>
              </a:rPr>
              <a:t> Variables and their values</a:t>
            </a:r>
            <a:br>
              <a:rPr lang="en-US" sz="1200" b="0" i="0" kern="1200">
                <a:solidFill>
                  <a:schemeClr val="tx1"/>
                </a:solidFill>
                <a:effectLst/>
                <a:latin typeface="+mn-lt"/>
                <a:ea typeface="+mn-ea"/>
                <a:cs typeface="+mn-cs"/>
              </a:rPr>
            </a:br>
            <a:r>
              <a:rPr lang="en-US" sz="1200" b="1" i="0" kern="1200">
                <a:solidFill>
                  <a:schemeClr val="tx1"/>
                </a:solidFill>
                <a:effectLst/>
                <a:latin typeface="+mn-lt"/>
                <a:ea typeface="+mn-ea"/>
                <a:cs typeface="+mn-cs"/>
              </a:rPr>
              <a:t>Steps to be executed:</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Expected result:</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Actual result:</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Pass/Fail:</a:t>
            </a:r>
            <a:br>
              <a:rPr lang="en-US" sz="1200" b="1" i="0" kern="1200">
                <a:solidFill>
                  <a:schemeClr val="tx1"/>
                </a:solidFill>
                <a:effectLst/>
                <a:latin typeface="+mn-lt"/>
                <a:ea typeface="+mn-ea"/>
                <a:cs typeface="+mn-cs"/>
              </a:rPr>
            </a:br>
            <a:r>
              <a:rPr lang="en-US" sz="1200" b="1" i="0" kern="1200">
                <a:solidFill>
                  <a:schemeClr val="tx1"/>
                </a:solidFill>
                <a:effectLst/>
                <a:latin typeface="+mn-lt"/>
                <a:ea typeface="+mn-ea"/>
                <a:cs typeface="+mn-cs"/>
              </a:rPr>
              <a:t>Comments:</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2476877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indent="0">
              <a:buFontTx/>
              <a:buNone/>
            </a:pPr>
            <a:r>
              <a:rPr lang="en-US" baseline="0"/>
              <a:t>- ...</a:t>
            </a:r>
          </a:p>
          <a:p>
            <a:pPr marL="0" lvl="0" indent="0">
              <a:buFontTx/>
              <a:buNone/>
            </a:pPr>
            <a:r>
              <a:rPr lang="en-US" baseline="0"/>
              <a:t>- Ghi nhận kết quả thực thi và ghi nhận các đặc tính </a:t>
            </a:r>
            <a:r>
              <a:rPr lang="vi-VN" sz="1200" b="0" i="0" kern="1200">
                <a:solidFill>
                  <a:schemeClr val="tx1"/>
                </a:solidFill>
                <a:effectLst/>
                <a:latin typeface="+mn-lt"/>
                <a:ea typeface="+mn-ea"/>
                <a:cs typeface="+mn-cs"/>
              </a:rPr>
              <a:t>và</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các phiên bản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phần mềm được thử nghiệm, công cụ kiểm tra và testware</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b="1" i="0" kern="1200" baseline="0">
                <a:solidFill>
                  <a:schemeClr val="tx1"/>
                </a:solidFill>
                <a:effectLst/>
                <a:latin typeface="+mn-lt"/>
                <a:ea typeface="+mn-ea"/>
                <a:cs typeface="+mn-cs"/>
              </a:rPr>
              <a:t>PHẢI BIẾT CHÍNH XÁC KIỂM THỬ THUỘC VỀ PHIÊN BẢN NÀO CỦA PM (VÌ CÓ THỂ CÓ NHIỀU PHIÊN BẢN PM), PHẢI BÁO CÁO LỖI ĐỐI VỚI PHIÊN BẢN CỤ THỂ;  CÁC ‘TEST LOG’ NÀY CẦN PHẢI GIỮ LẠI CHO KIỂM TRA DẤU VẾT SAU NÀY.</a:t>
            </a:r>
            <a:endParaRPr lang="en-US" b="1" baseline="0"/>
          </a:p>
          <a:p>
            <a:pPr marL="171450" indent="-171450">
              <a:buFontTx/>
              <a:buChar char="-"/>
            </a:pPr>
            <a:r>
              <a:rPr lang="en-US"/>
              <a:t>..</a:t>
            </a:r>
            <a:r>
              <a:rPr lang="en-US" baseline="0"/>
              <a:t>.</a:t>
            </a:r>
            <a:endParaRPr lang="en-US"/>
          </a:p>
        </p:txBody>
      </p:sp>
    </p:spTree>
    <p:extLst>
      <p:ext uri="{BB962C8B-B14F-4D97-AF65-F5344CB8AC3E}">
        <p14:creationId xmlns:p14="http://schemas.microsoft.com/office/powerpoint/2010/main" val="387286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err="1">
                <a:solidFill>
                  <a:schemeClr val="tx1"/>
                </a:solidFill>
                <a:effectLst/>
                <a:latin typeface="+mn-lt"/>
                <a:ea typeface="+mn-ea"/>
                <a:cs typeface="+mn-cs"/>
              </a:rPr>
              <a:t>Cách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tổ</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kiểm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thử</a:t>
            </a:r>
            <a:r>
              <a:rPr lang="en-US" sz="1200" b="0"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1. </a:t>
            </a:r>
            <a:r>
              <a:rPr lang="en-US" sz="1200" b="0" i="0" kern="1200" dirty="0" err="1">
                <a:solidFill>
                  <a:schemeClr val="tx1"/>
                </a:solidFill>
                <a:effectLst/>
                <a:latin typeface="+mn-lt"/>
                <a:ea typeface="+mn-ea"/>
                <a:cs typeface="+mn-cs"/>
              </a:rPr>
              <a:t>Chỉ</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GB" dirty="0"/>
              <a:t>developer </a:t>
            </a:r>
            <a:r>
              <a:rPr lang="en-GB" dirty="0" err="1"/>
              <a:t>chịu</a:t>
            </a:r>
            <a:r>
              <a:rPr lang="en-GB" baseline="0" dirty="0"/>
              <a:t> </a:t>
            </a:r>
            <a:r>
              <a:rPr lang="en-GB" baseline="0" dirty="0" err="1"/>
              <a:t>trách</a:t>
            </a:r>
            <a:r>
              <a:rPr lang="en-GB" baseline="0" dirty="0"/>
              <a:t> </a:t>
            </a:r>
            <a:r>
              <a:rPr lang="en-GB" baseline="0" dirty="0" err="1"/>
              <a:t>nhiệm</a:t>
            </a:r>
            <a:r>
              <a:rPr lang="en-GB" baseline="0" dirty="0"/>
              <a:t> testing</a:t>
            </a:r>
          </a:p>
          <a:p>
            <a:pPr marL="0" indent="0">
              <a:buFontTx/>
              <a:buNone/>
            </a:pPr>
            <a:r>
              <a:rPr lang="en-GB" sz="1200" b="0" i="0" kern="1200" baseline="0" dirty="0">
                <a:solidFill>
                  <a:schemeClr val="tx1"/>
                </a:solidFill>
                <a:effectLst/>
                <a:latin typeface="+mn-lt"/>
                <a:ea typeface="+mn-ea"/>
                <a:cs typeface="+mn-cs"/>
              </a:rPr>
              <a:t>2. </a:t>
            </a:r>
            <a:r>
              <a:rPr lang="en-GB" sz="1200" b="0" i="0" kern="1200" baseline="0" dirty="0" err="1">
                <a:solidFill>
                  <a:schemeClr val="tx1"/>
                </a:solidFill>
                <a:effectLst/>
                <a:latin typeface="+mn-lt"/>
                <a:ea typeface="+mn-ea"/>
                <a:cs typeface="+mn-cs"/>
              </a:rPr>
              <a:t>Cả</a:t>
            </a:r>
            <a:r>
              <a:rPr lang="en-GB" sz="1200" b="0" i="0" kern="1200" baseline="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ội phát triển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chịu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nhiệm</a:t>
            </a:r>
            <a:r>
              <a:rPr lang="en-US" sz="1200" b="0" i="0" kern="1200" baseline="0" dirty="0">
                <a:solidFill>
                  <a:schemeClr val="tx1"/>
                </a:solidFill>
                <a:effectLst/>
                <a:latin typeface="+mn-lt"/>
                <a:ea typeface="+mn-ea"/>
                <a:cs typeface="+mn-cs"/>
              </a:rPr>
              <a:t> testing: </a:t>
            </a:r>
            <a:r>
              <a:rPr lang="en-US" sz="1200" b="1" i="0" kern="1200" baseline="0" dirty="0">
                <a:solidFill>
                  <a:schemeClr val="tx1"/>
                </a:solidFill>
                <a:effectLst/>
                <a:latin typeface="+mn-lt"/>
                <a:ea typeface="+mn-ea"/>
                <a:cs typeface="+mn-cs"/>
              </a:rPr>
              <a:t>KIỂM TRA MÃ CHO NHAU, KIỂM TRA THIẾT KẾ CHO NHAU,...</a:t>
            </a:r>
            <a:endParaRPr lang="en-US" sz="1200" b="1"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3. </a:t>
            </a:r>
            <a:r>
              <a:rPr lang="en-US" sz="1200" b="0" i="0" kern="1200" dirty="0" err="1">
                <a:solidFill>
                  <a:schemeClr val="tx1"/>
                </a:solidFill>
                <a:effectLst/>
                <a:latin typeface="+mn-lt"/>
                <a:ea typeface="+mn-ea"/>
                <a:cs typeface="+mn-cs"/>
              </a:rPr>
              <a:t>Nhóm</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tester</a:t>
            </a:r>
            <a:r>
              <a:rPr lang="en-US" sz="1200" b="0" i="0" kern="1200" dirty="0">
                <a:solidFill>
                  <a:schemeClr val="tx1"/>
                </a:solidFill>
                <a:effectLst/>
                <a:latin typeface="+mn-lt"/>
                <a:ea typeface="+mn-ea"/>
                <a:cs typeface="+mn-cs"/>
              </a:rPr>
              <a:t>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việc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với</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nhóm</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phát triển</a:t>
            </a:r>
            <a:r>
              <a:rPr lang="en-US" sz="1200" b="0" i="0" kern="120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i.e. 1 TESTER HAY 1 NHÓM TESTER </a:t>
            </a:r>
            <a:r>
              <a:rPr lang="en-US" sz="1200" b="1" i="0" u="sng" kern="1200" baseline="0" dirty="0">
                <a:solidFill>
                  <a:schemeClr val="tx1"/>
                </a:solidFill>
                <a:effectLst/>
                <a:latin typeface="+mn-lt"/>
                <a:ea typeface="+mn-ea"/>
                <a:cs typeface="+mn-cs"/>
              </a:rPr>
              <a:t>TÍCH HỢP VÀO LÀM VIỆC CÙNG VỚI NHÓM LẬP TRÌNH</a:t>
            </a:r>
            <a:endParaRPr lang="en-US" sz="1200" b="0" i="0" kern="1200" dirty="0">
              <a:solidFill>
                <a:schemeClr val="tx1"/>
              </a:solidFill>
              <a:effectLst/>
              <a:latin typeface="+mn-lt"/>
              <a:ea typeface="+mn-ea"/>
              <a:cs typeface="+mn-cs"/>
            </a:endParaRPr>
          </a:p>
          <a:p>
            <a:pPr marL="0" indent="0">
              <a:buFontTx/>
              <a:buNone/>
            </a:pPr>
            <a:r>
              <a:rPr lang="en-US" dirty="0"/>
              <a:t>4. </a:t>
            </a:r>
            <a:r>
              <a:rPr lang="en-US" dirty="0" err="1"/>
              <a:t>Đội</a:t>
            </a:r>
            <a:r>
              <a:rPr lang="en-US" baseline="0" dirty="0"/>
              <a:t> tester </a:t>
            </a:r>
            <a:r>
              <a:rPr lang="en-US" baseline="0" dirty="0" err="1"/>
              <a:t>độc</a:t>
            </a:r>
            <a:r>
              <a:rPr lang="en-US" baseline="0" dirty="0"/>
              <a:t> </a:t>
            </a:r>
            <a:r>
              <a:rPr lang="en-US" baseline="0" dirty="0" err="1"/>
              <a:t>lập</a:t>
            </a:r>
            <a:r>
              <a:rPr lang="en-US" baseline="0" dirty="0"/>
              <a:t> (</a:t>
            </a:r>
            <a:r>
              <a:rPr lang="en-US" baseline="0" dirty="0" err="1"/>
              <a:t>được</a:t>
            </a:r>
            <a:r>
              <a:rPr lang="en-US" baseline="0" dirty="0"/>
              <a:t> </a:t>
            </a:r>
            <a:r>
              <a:rPr lang="en-US" baseline="0" dirty="0" err="1"/>
              <a:t>cung</a:t>
            </a:r>
            <a:r>
              <a:rPr lang="en-US" baseline="0" dirty="0"/>
              <a:t> </a:t>
            </a:r>
            <a:r>
              <a:rPr lang="en-US" baseline="0" dirty="0" err="1"/>
              <a:t>cấp</a:t>
            </a:r>
            <a:r>
              <a:rPr lang="en-US" baseline="0" dirty="0"/>
              <a:t> </a:t>
            </a:r>
            <a:r>
              <a:rPr lang="en-US" baseline="0" dirty="0" err="1"/>
              <a:t>bởi</a:t>
            </a:r>
            <a:r>
              <a:rPr lang="en-US" baseline="0" dirty="0"/>
              <a:t> </a:t>
            </a:r>
            <a:r>
              <a:rPr lang="en-US" baseline="0" dirty="0" err="1"/>
              <a:t>các</a:t>
            </a:r>
            <a:r>
              <a:rPr lang="en-US" baseline="0" dirty="0"/>
              <a:t> </a:t>
            </a:r>
            <a:r>
              <a:rPr lang="en-US" baseline="0" dirty="0" err="1"/>
              <a:t>đơn</a:t>
            </a:r>
            <a:r>
              <a:rPr lang="en-US" baseline="0" dirty="0"/>
              <a:t> </a:t>
            </a:r>
            <a:r>
              <a:rPr lang="en-US" baseline="0" dirty="0" err="1"/>
              <a:t>vị</a:t>
            </a:r>
            <a:r>
              <a:rPr lang="en-US" baseline="0" dirty="0"/>
              <a:t> testing </a:t>
            </a:r>
            <a:r>
              <a:rPr lang="en-US" baseline="0" dirty="0" err="1"/>
              <a:t>trong</a:t>
            </a:r>
            <a:r>
              <a:rPr lang="en-US" baseline="0" dirty="0"/>
              <a:t> </a:t>
            </a:r>
            <a:r>
              <a:rPr lang="en-US" baseline="0" dirty="0" err="1"/>
              <a:t>cùng</a:t>
            </a:r>
            <a:r>
              <a:rPr lang="en-US" baseline="0" dirty="0"/>
              <a:t> </a:t>
            </a:r>
            <a:r>
              <a:rPr lang="en-US" baseline="0" dirty="0" err="1"/>
              <a:t>tổ</a:t>
            </a:r>
            <a:r>
              <a:rPr lang="en-US" baseline="0" dirty="0"/>
              <a:t> </a:t>
            </a:r>
            <a:r>
              <a:rPr lang="en-US" baseline="0" dirty="0" err="1"/>
              <a:t>chức</a:t>
            </a:r>
            <a:r>
              <a:rPr lang="en-US" baseline="0" dirty="0"/>
              <a:t>)</a:t>
            </a:r>
          </a:p>
          <a:p>
            <a:pPr marL="0" indent="0">
              <a:buFontTx/>
              <a:buNone/>
            </a:pPr>
            <a:r>
              <a:rPr lang="en-US" sz="1200" b="0" i="0" kern="1200" dirty="0">
                <a:solidFill>
                  <a:schemeClr val="tx1"/>
                </a:solidFill>
                <a:effectLst/>
                <a:latin typeface="+mn-lt"/>
                <a:ea typeface="+mn-ea"/>
                <a:cs typeface="+mn-cs"/>
              </a:rPr>
              <a:t>5. </a:t>
            </a:r>
            <a:r>
              <a:rPr lang="vi-VN" sz="1200" b="0" i="0" kern="1200" dirty="0">
                <a:solidFill>
                  <a:schemeClr val="tx1"/>
                </a:solidFill>
                <a:effectLst/>
                <a:latin typeface="+mn-lt"/>
                <a:ea typeface="+mn-ea"/>
                <a:cs typeface="+mn-cs"/>
              </a:rPr>
              <a:t>Tư vấn</a:t>
            </a:r>
            <a:r>
              <a:rPr lang="en-US" sz="1200" b="0" i="0" kern="1200" dirty="0">
                <a:solidFill>
                  <a:schemeClr val="tx1"/>
                </a:solidFill>
                <a:effectLst/>
                <a:latin typeface="+mn-lt"/>
                <a:ea typeface="+mn-ea"/>
                <a:cs typeface="+mn-cs"/>
              </a:rPr>
              <a:t> test</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nội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chuyên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gia</a:t>
            </a:r>
            <a:r>
              <a:rPr lang="en-US" sz="1200" b="0" i="0" kern="1200" baseline="0" dirty="0">
                <a:solidFill>
                  <a:schemeClr val="tx1"/>
                </a:solidFill>
                <a:effectLst/>
                <a:latin typeface="+mn-lt"/>
                <a:ea typeface="+mn-ea"/>
                <a:cs typeface="+mn-cs"/>
              </a:rPr>
              <a:t> testing </a:t>
            </a:r>
            <a:r>
              <a:rPr lang="vi-VN"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TƯ</a:t>
            </a:r>
            <a:r>
              <a:rPr lang="en-US" sz="1200" b="1" i="0" kern="1200" baseline="0" dirty="0">
                <a:solidFill>
                  <a:schemeClr val="tx1"/>
                </a:solidFill>
                <a:effectLst/>
                <a:latin typeface="+mn-lt"/>
                <a:ea typeface="+mn-ea"/>
                <a:cs typeface="+mn-cs"/>
              </a:rPr>
              <a:t> VẤN</a:t>
            </a:r>
            <a:r>
              <a:rPr lang="vi-VN" sz="1200" b="1" i="0" kern="1200" dirty="0">
                <a:solidFill>
                  <a:schemeClr val="tx1"/>
                </a:solidFill>
                <a:effectLst/>
                <a:latin typeface="+mn-lt"/>
                <a:ea typeface="+mn-ea"/>
                <a:cs typeface="+mn-cs"/>
              </a:rPr>
              <a:t>, HỖ TRỢ</a:t>
            </a:r>
            <a:r>
              <a:rPr lang="en-US" sz="1200" b="1" i="0" kern="1200" dirty="0">
                <a:solidFill>
                  <a:schemeClr val="tx1"/>
                </a:solidFill>
                <a:effectLst/>
                <a:latin typeface="+mn-lt"/>
                <a:ea typeface="+mn-ea"/>
                <a:cs typeface="+mn-cs"/>
              </a:rPr>
              <a:t> CHỨ</a:t>
            </a:r>
            <a:r>
              <a:rPr lang="vi-VN" sz="1200" b="1" i="0" kern="1200" dirty="0">
                <a:solidFill>
                  <a:schemeClr val="tx1"/>
                </a:solidFill>
                <a:effectLst/>
                <a:latin typeface="+mn-lt"/>
                <a:ea typeface="+mn-ea"/>
                <a:cs typeface="+mn-cs"/>
              </a:rPr>
              <a:t> KHÔNG T</a:t>
            </a:r>
            <a:r>
              <a:rPr lang="en-US" sz="1200" b="1" i="0" kern="1200" dirty="0">
                <a:solidFill>
                  <a:schemeClr val="tx1"/>
                </a:solidFill>
                <a:effectLst/>
                <a:latin typeface="+mn-lt"/>
                <a:ea typeface="+mn-ea"/>
                <a:cs typeface="+mn-cs"/>
              </a:rPr>
              <a:t>RỰ</a:t>
            </a:r>
            <a:r>
              <a:rPr lang="en-US" sz="1200" b="1" i="0" kern="1200" baseline="0" dirty="0">
                <a:solidFill>
                  <a:schemeClr val="tx1"/>
                </a:solidFill>
                <a:effectLst/>
                <a:latin typeface="+mn-lt"/>
                <a:ea typeface="+mn-ea"/>
                <a:cs typeface="+mn-cs"/>
              </a:rPr>
              <a:t>C TIẾP LÀM:</a:t>
            </a:r>
            <a:r>
              <a:rPr lang="en-US" sz="1200" b="0"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CHUYÊN</a:t>
            </a:r>
            <a:r>
              <a:rPr lang="en-US" sz="1200" b="1" i="0" kern="1200" baseline="0" dirty="0">
                <a:solidFill>
                  <a:schemeClr val="tx1"/>
                </a:solidFill>
                <a:effectLst/>
                <a:latin typeface="+mn-lt"/>
                <a:ea typeface="+mn-ea"/>
                <a:cs typeface="+mn-cs"/>
              </a:rPr>
              <a:t> GIA VỀ </a:t>
            </a:r>
            <a:r>
              <a:rPr lang="en-US" sz="1200" b="1" i="0" u="sng" kern="1200" baseline="0" dirty="0">
                <a:solidFill>
                  <a:schemeClr val="tx1"/>
                </a:solidFill>
                <a:effectLst/>
                <a:latin typeface="+mn-lt"/>
                <a:ea typeface="+mn-ea"/>
                <a:cs typeface="+mn-cs"/>
              </a:rPr>
              <a:t>NGHIỆP VỤ </a:t>
            </a:r>
            <a:r>
              <a:rPr lang="en-US" sz="1200" b="1" i="0" kern="1200" dirty="0">
                <a:solidFill>
                  <a:schemeClr val="tx1"/>
                </a:solidFill>
                <a:effectLst/>
                <a:latin typeface="+mn-lt"/>
                <a:ea typeface="+mn-ea"/>
                <a:cs typeface="+mn-cs"/>
              </a:rPr>
              <a:t>(USERS CỦA</a:t>
            </a:r>
            <a:r>
              <a:rPr lang="en-US" sz="1200" b="1" i="0" kern="1200" baseline="0" dirty="0">
                <a:solidFill>
                  <a:schemeClr val="tx1"/>
                </a:solidFill>
                <a:effectLst/>
                <a:latin typeface="+mn-lt"/>
                <a:ea typeface="+mn-ea"/>
                <a:cs typeface="+mn-cs"/>
              </a:rPr>
              <a:t> HT)</a:t>
            </a:r>
            <a:r>
              <a:rPr lang="en-US" sz="1200" b="1" i="0" kern="1200" dirty="0">
                <a:solidFill>
                  <a:schemeClr val="tx1"/>
                </a:solidFill>
                <a:effectLst/>
                <a:latin typeface="+mn-lt"/>
                <a:ea typeface="+mn-ea"/>
                <a:cs typeface="+mn-cs"/>
              </a:rPr>
              <a:t>, CHUYÊN</a:t>
            </a:r>
            <a:r>
              <a:rPr lang="en-US" sz="1200" b="1" i="0" kern="1200" baseline="0" dirty="0">
                <a:solidFill>
                  <a:schemeClr val="tx1"/>
                </a:solidFill>
                <a:effectLst/>
                <a:latin typeface="+mn-lt"/>
                <a:ea typeface="+mn-ea"/>
                <a:cs typeface="+mn-cs"/>
              </a:rPr>
              <a:t> GIA VỀ </a:t>
            </a:r>
            <a:r>
              <a:rPr lang="en-US" sz="1200" b="1" i="0" u="sng" kern="1200" baseline="0" dirty="0">
                <a:solidFill>
                  <a:schemeClr val="tx1"/>
                </a:solidFill>
                <a:effectLst/>
                <a:latin typeface="+mn-lt"/>
                <a:ea typeface="+mn-ea"/>
                <a:cs typeface="+mn-cs"/>
              </a:rPr>
              <a:t>KỸ THUẬT, CÔNG</a:t>
            </a:r>
            <a:r>
              <a:rPr lang="en-US" sz="1200" b="1" i="0" u="sng" kern="1200" dirty="0">
                <a:solidFill>
                  <a:schemeClr val="tx1"/>
                </a:solidFill>
                <a:effectLst/>
                <a:latin typeface="+mn-lt"/>
                <a:ea typeface="+mn-ea"/>
                <a:cs typeface="+mn-cs"/>
              </a:rPr>
              <a:t> NGHỆ</a:t>
            </a:r>
            <a:r>
              <a:rPr lang="en-US" sz="1200" b="1" i="0" u="sng"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(VD/</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DATABASE EXPERTS), CHUYÊN</a:t>
            </a:r>
            <a:r>
              <a:rPr lang="en-US" sz="1200" b="1" i="0" kern="1200" baseline="0" dirty="0">
                <a:solidFill>
                  <a:schemeClr val="tx1"/>
                </a:solidFill>
                <a:effectLst/>
                <a:latin typeface="+mn-lt"/>
                <a:ea typeface="+mn-ea"/>
                <a:cs typeface="+mn-cs"/>
              </a:rPr>
              <a:t> GIA VỀ </a:t>
            </a:r>
            <a:r>
              <a:rPr lang="en-US" sz="1200" b="1" i="0" u="sng" kern="1200" baseline="0" dirty="0">
                <a:solidFill>
                  <a:schemeClr val="tx1"/>
                </a:solidFill>
                <a:effectLst/>
                <a:latin typeface="+mn-lt"/>
                <a:ea typeface="+mn-ea"/>
                <a:cs typeface="+mn-cs"/>
              </a:rPr>
              <a:t>KIỂM THỬ </a:t>
            </a:r>
            <a:r>
              <a:rPr lang="en-US" sz="1200" b="1" i="0" kern="1200" dirty="0">
                <a:solidFill>
                  <a:schemeClr val="tx1"/>
                </a:solidFill>
                <a:effectLst/>
                <a:latin typeface="+mn-lt"/>
                <a:ea typeface="+mn-ea"/>
                <a:cs typeface="+mn-cs"/>
              </a:rPr>
              <a:t>(VD/ SECURITY TESTERS, OR TEST AUTOMATION EXPERTS, </a:t>
            </a:r>
            <a:r>
              <a:rPr lang="en-US" sz="1200" b="1" i="0" kern="1200" baseline="0" dirty="0">
                <a:solidFill>
                  <a:schemeClr val="tx1"/>
                </a:solidFill>
                <a:effectLst/>
                <a:latin typeface="+mn-lt"/>
                <a:ea typeface="+mn-ea"/>
                <a:cs typeface="+mn-cs"/>
              </a:rPr>
              <a:t>HỌ CÓ THỂ LÀ 1 PHẦN CỦA 1 ĐỘI TEST ĐỘC LẬP, HOẶC 1 PHẦN CỦA ĐỘI TEST THUÊ NGOÀI)</a:t>
            </a:r>
            <a:endParaRPr lang="en-US" sz="1200" b="1"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6. </a:t>
            </a:r>
            <a:r>
              <a:rPr lang="vi-VN" sz="1200" b="0" i="0" kern="1200" dirty="0">
                <a:solidFill>
                  <a:schemeClr val="tx1"/>
                </a:solidFill>
                <a:effectLst/>
                <a:latin typeface="+mn-lt"/>
                <a:ea typeface="+mn-ea"/>
                <a:cs typeface="+mn-cs"/>
              </a:rPr>
              <a:t>Bên ngoài tổ chức (bên thứ 3)</a:t>
            </a:r>
            <a:r>
              <a:rPr lang="en-US" sz="1200" b="0" i="0" kern="1200" dirty="0">
                <a:solidFill>
                  <a:schemeClr val="tx1"/>
                </a:solidFill>
                <a:effectLst/>
                <a:latin typeface="+mn-lt"/>
                <a:ea typeface="+mn-ea"/>
                <a:cs typeface="+mn-cs"/>
              </a:rPr>
              <a:t>.</a:t>
            </a: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1" i="0" kern="1200" dirty="0">
                <a:solidFill>
                  <a:schemeClr val="tx1"/>
                </a:solidFill>
                <a:effectLst/>
                <a:latin typeface="+mn-lt"/>
                <a:ea typeface="+mn-ea"/>
                <a:cs typeface="+mn-cs"/>
              </a:rPr>
              <a:t>TESTER CÀNG</a:t>
            </a:r>
            <a:r>
              <a:rPr lang="en-US" sz="1200" b="1" i="0" kern="1200" baseline="0" dirty="0">
                <a:solidFill>
                  <a:schemeClr val="tx1"/>
                </a:solidFill>
                <a:effectLst/>
                <a:latin typeface="+mn-lt"/>
                <a:ea typeface="+mn-ea"/>
                <a:cs typeface="+mn-cs"/>
              </a:rPr>
              <a:t> XA RỜI VỚI SẢN PHẨM THÌ MỨC ĐỘ ĐỘC LẬP CÀNG CAO.</a:t>
            </a:r>
          </a:p>
          <a:p>
            <a:pPr marL="0" indent="0">
              <a:buFontTx/>
              <a:buNone/>
            </a:pPr>
            <a:r>
              <a:rPr lang="vi-VN" sz="1200" b="0" i="0" kern="1200" baseline="0" dirty="0">
                <a:solidFill>
                  <a:schemeClr val="tx1"/>
                </a:solidFill>
                <a:effectLst/>
                <a:latin typeface="+mn-lt"/>
                <a:ea typeface="+mn-ea"/>
                <a:cs typeface="+mn-cs"/>
              </a:rPr>
              <a:t>Ư</a:t>
            </a:r>
            <a:r>
              <a:rPr lang="en-US" sz="1200" b="0" i="0" kern="1200" baseline="0" dirty="0">
                <a:solidFill>
                  <a:schemeClr val="tx1"/>
                </a:solidFill>
                <a:effectLst/>
                <a:latin typeface="+mn-lt"/>
                <a:ea typeface="+mn-ea"/>
                <a:cs typeface="+mn-cs"/>
              </a:rPr>
              <a:t>U ĐIỂM LÀ TESTER ĐỘC LẬP CÓ THỂ TÌM RA NHIỀU DEFECT H</a:t>
            </a:r>
            <a:r>
              <a:rPr lang="vi-VN" sz="1200" b="0" i="0" kern="1200" baseline="0" dirty="0">
                <a:solidFill>
                  <a:schemeClr val="tx1"/>
                </a:solidFill>
                <a:effectLst/>
                <a:latin typeface="+mn-lt"/>
                <a:ea typeface="+mn-ea"/>
                <a:cs typeface="+mn-cs"/>
              </a:rPr>
              <a:t>Ơ</a:t>
            </a:r>
            <a:r>
              <a:rPr lang="en-US" sz="1200" b="0" i="0" kern="1200" baseline="0" dirty="0">
                <a:solidFill>
                  <a:schemeClr val="tx1"/>
                </a:solidFill>
                <a:effectLst/>
                <a:latin typeface="+mn-lt"/>
                <a:ea typeface="+mn-ea"/>
                <a:cs typeface="+mn-cs"/>
              </a:rPr>
              <a:t>N. TUY NHIÊN, SỰ ĐỘC LẬP NÀY CŨNG ĐI KÈM VỚI 1 CÁI GIÁ: MỨC ĐỘC </a:t>
            </a:r>
            <a:r>
              <a:rPr lang="en-US" sz="1200" b="0" i="0" kern="1200" baseline="0" dirty="0" err="1">
                <a:solidFill>
                  <a:schemeClr val="tx1"/>
                </a:solidFill>
                <a:effectLst/>
                <a:latin typeface="+mn-lt"/>
                <a:ea typeface="+mn-ea"/>
                <a:cs typeface="+mn-cs"/>
              </a:rPr>
              <a:t>ĐỘC</a:t>
            </a:r>
            <a:r>
              <a:rPr lang="en-US" sz="1200" b="0" i="0" kern="1200" baseline="0" dirty="0">
                <a:solidFill>
                  <a:schemeClr val="tx1"/>
                </a:solidFill>
                <a:effectLst/>
                <a:latin typeface="+mn-lt"/>
                <a:ea typeface="+mn-ea"/>
                <a:cs typeface="+mn-cs"/>
              </a:rPr>
              <a:t> LẬP CÀNG CAO THÌ CÀNG CÓ KHẢ NĂNG SAI SÓT TRONG TESTING BẮT NGUỒN TỪ SỰ KHÔNG QUEN, KHÔNG BIẾT RÕ SP.</a:t>
            </a:r>
          </a:p>
          <a:p>
            <a:pPr marL="0" lvl="0" indent="0">
              <a:buFontTx/>
              <a:buNone/>
            </a:pPr>
            <a:r>
              <a:rPr lang="en-US" b="1" i="0" kern="1200" baseline="0" dirty="0">
                <a:solidFill>
                  <a:schemeClr val="tx1"/>
                </a:solidFill>
                <a:effectLst/>
                <a:latin typeface="+mn-lt"/>
                <a:ea typeface="+mn-ea"/>
                <a:cs typeface="+mn-cs"/>
              </a:rPr>
              <a:t>SV TỰ TÌM HIỂU </a:t>
            </a:r>
            <a:r>
              <a:rPr lang="vi-VN" b="1" i="0" kern="1200" baseline="0" dirty="0">
                <a:solidFill>
                  <a:schemeClr val="tx1"/>
                </a:solidFill>
                <a:effectLst/>
                <a:latin typeface="+mn-lt"/>
                <a:ea typeface="+mn-ea"/>
                <a:cs typeface="+mn-cs"/>
              </a:rPr>
              <a:t>Ư</a:t>
            </a:r>
            <a:r>
              <a:rPr lang="en-US" b="1" i="0" kern="1200" baseline="0" dirty="0">
                <a:solidFill>
                  <a:schemeClr val="tx1"/>
                </a:solidFill>
                <a:effectLst/>
                <a:latin typeface="+mn-lt"/>
                <a:ea typeface="+mn-ea"/>
                <a:cs typeface="+mn-cs"/>
              </a:rPr>
              <a:t>U ĐIỂM VÀ NH</a:t>
            </a:r>
            <a:r>
              <a:rPr lang="vi-VN" b="1" i="0" kern="1200" baseline="0" dirty="0">
                <a:solidFill>
                  <a:schemeClr val="tx1"/>
                </a:solidFill>
                <a:effectLst/>
                <a:latin typeface="+mn-lt"/>
                <a:ea typeface="+mn-ea"/>
                <a:cs typeface="+mn-cs"/>
              </a:rPr>
              <a:t>ƯỢ</a:t>
            </a:r>
            <a:r>
              <a:rPr lang="en-US" b="1" i="0" kern="1200" baseline="0" dirty="0">
                <a:solidFill>
                  <a:schemeClr val="tx1"/>
                </a:solidFill>
                <a:effectLst/>
                <a:latin typeface="+mn-lt"/>
                <a:ea typeface="+mn-ea"/>
                <a:cs typeface="+mn-cs"/>
              </a:rPr>
              <a:t>C ĐIỂM CỦA TỪNG LOẠI</a:t>
            </a:r>
          </a:p>
          <a:p>
            <a:pPr marL="0" lvl="0" indent="0">
              <a:buFontTx/>
              <a:buNone/>
            </a:pPr>
            <a:endParaRPr lang="en-US" b="0" i="0" kern="1200" baseline="0" dirty="0">
              <a:solidFill>
                <a:schemeClr val="tx1"/>
              </a:solidFill>
              <a:effectLst/>
              <a:latin typeface="+mn-lt"/>
              <a:ea typeface="+mn-ea"/>
              <a:cs typeface="+mn-cs"/>
            </a:endParaRPr>
          </a:p>
          <a:p>
            <a:pPr marL="0" lvl="0" indent="0">
              <a:buFontTx/>
              <a:buNone/>
            </a:pPr>
            <a:endParaRPr lang="en-US" b="0" i="0" kern="1200" baseline="0" dirty="0">
              <a:solidFill>
                <a:schemeClr val="tx1"/>
              </a:solidFill>
              <a:effectLst/>
              <a:latin typeface="+mn-lt"/>
              <a:ea typeface="+mn-ea"/>
              <a:cs typeface="+mn-cs"/>
            </a:endParaRPr>
          </a:p>
          <a:p>
            <a:pPr marL="0" lvl="0" indent="0">
              <a:buFontTx/>
              <a:buNone/>
            </a:pPr>
            <a:endParaRPr lang="en-US" b="0" i="0" kern="1200" baseline="0" dirty="0">
              <a:solidFill>
                <a:schemeClr val="tx1"/>
              </a:solidFill>
              <a:effectLst/>
              <a:latin typeface="+mn-lt"/>
              <a:ea typeface="+mn-ea"/>
              <a:cs typeface="+mn-cs"/>
            </a:endParaRPr>
          </a:p>
          <a:p>
            <a:pPr marL="0" lvl="0" indent="0">
              <a:buFontTx/>
              <a:buNone/>
            </a:pPr>
            <a:endParaRPr lang="en-US" b="0" i="0" kern="1200" baseline="0" dirty="0">
              <a:solidFill>
                <a:schemeClr val="tx1"/>
              </a:solidFill>
              <a:effectLst/>
              <a:latin typeface="+mn-lt"/>
              <a:ea typeface="+mn-ea"/>
              <a:cs typeface="+mn-cs"/>
            </a:endParaRPr>
          </a:p>
          <a:p>
            <a:pPr marL="0" lvl="0" indent="0">
              <a:buFontTx/>
              <a:buNone/>
            </a:pPr>
            <a:r>
              <a:rPr lang="en-US" b="0" i="0" kern="1200" baseline="0" dirty="0" err="1">
                <a:solidFill>
                  <a:schemeClr val="tx1"/>
                </a:solidFill>
                <a:effectLst/>
                <a:latin typeface="+mn-lt"/>
                <a:ea typeface="+mn-ea"/>
                <a:cs typeface="+mn-cs"/>
              </a:rPr>
              <a:t>Mức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độ</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độc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lập</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cũng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phụ</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thuộc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độ</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lớn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của</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tổ</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chức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Trong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những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tổ</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chức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nhỏ</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thì</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tất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cả</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mọi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người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cùng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tham</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gia</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mọi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công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việc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nên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khó</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phân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biệt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vai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trò</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trách</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nhiệm</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của</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mỗi</a:t>
            </a:r>
            <a:r>
              <a:rPr lang="en-US" b="0" i="0" kern="1200" baseline="0" dirty="0">
                <a:solidFill>
                  <a:schemeClr val="tx1"/>
                </a:solidFill>
                <a:effectLst/>
                <a:latin typeface="+mn-lt"/>
                <a:ea typeface="+mn-ea"/>
                <a:cs typeface="+mn-cs"/>
              </a:rPr>
              <a:t> tester, </a:t>
            </a:r>
            <a:r>
              <a:rPr lang="en-US" b="0" i="0" kern="1200" baseline="0" dirty="0" err="1">
                <a:solidFill>
                  <a:schemeClr val="tx1"/>
                </a:solidFill>
                <a:effectLst/>
                <a:latin typeface="+mn-lt"/>
                <a:ea typeface="+mn-ea"/>
                <a:cs typeface="+mn-cs"/>
              </a:rPr>
              <a:t>vì</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thế</a:t>
            </a:r>
            <a:r>
              <a:rPr lang="en-US" b="0" i="0" kern="1200" baseline="0" dirty="0">
                <a:solidFill>
                  <a:schemeClr val="tx1"/>
                </a:solidFill>
                <a:effectLst/>
                <a:latin typeface="+mn-lt"/>
                <a:ea typeface="+mn-ea"/>
                <a:cs typeface="+mn-cs"/>
              </a:rPr>
              <a:t> tester k </a:t>
            </a:r>
            <a:r>
              <a:rPr lang="en-US" b="0" i="0" kern="1200" baseline="0" dirty="0" err="1">
                <a:solidFill>
                  <a:schemeClr val="tx1"/>
                </a:solidFill>
                <a:effectLst/>
                <a:latin typeface="+mn-lt"/>
                <a:ea typeface="+mn-ea"/>
                <a:cs typeface="+mn-cs"/>
              </a:rPr>
              <a:t>độc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lập</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chút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nào</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Vậy</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nên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nên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tổ</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chức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và</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phân</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công</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vai</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trò</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thật</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cụ</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thể</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thì</a:t>
            </a:r>
            <a:r>
              <a:rPr lang="en-US" b="0" i="0" kern="1200" baseline="0" dirty="0">
                <a:solidFill>
                  <a:schemeClr val="tx1"/>
                </a:solidFill>
                <a:effectLst/>
                <a:latin typeface="+mn-lt"/>
                <a:ea typeface="+mn-ea"/>
                <a:cs typeface="+mn-cs"/>
              </a:rPr>
              <a:t> tester </a:t>
            </a:r>
            <a:r>
              <a:rPr lang="en-US" b="0" i="0" kern="1200" baseline="0" dirty="0" err="1">
                <a:solidFill>
                  <a:schemeClr val="tx1"/>
                </a:solidFill>
                <a:effectLst/>
                <a:latin typeface="+mn-lt"/>
                <a:ea typeface="+mn-ea"/>
                <a:cs typeface="+mn-cs"/>
              </a:rPr>
              <a:t>dễ</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độc</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lập</a:t>
            </a:r>
            <a:r>
              <a:rPr lang="en-US" b="0" i="0" kern="1200" baseline="0" dirty="0">
                <a:solidFill>
                  <a:schemeClr val="tx1"/>
                </a:solidFill>
                <a:effectLst/>
                <a:latin typeface="+mn-lt"/>
                <a:ea typeface="+mn-ea"/>
                <a:cs typeface="+mn-cs"/>
              </a:rPr>
              <a:t> </a:t>
            </a:r>
            <a:r>
              <a:rPr lang="en-US" b="0" i="0" kern="1200" baseline="0" dirty="0" err="1">
                <a:solidFill>
                  <a:schemeClr val="tx1"/>
                </a:solidFill>
                <a:effectLst/>
                <a:latin typeface="+mn-lt"/>
                <a:ea typeface="+mn-ea"/>
                <a:cs typeface="+mn-cs"/>
              </a:rPr>
              <a:t>hơn</a:t>
            </a:r>
            <a:r>
              <a:rPr lang="en-US" b="0" i="0" kern="1200" baseline="0" dirty="0">
                <a:solidFill>
                  <a:schemeClr val="tx1"/>
                </a:solidFill>
                <a:effectLst/>
                <a:latin typeface="+mn-lt"/>
                <a:ea typeface="+mn-ea"/>
                <a:cs typeface="+mn-cs"/>
              </a:rPr>
              <a:t>.</a:t>
            </a:r>
          </a:p>
        </p:txBody>
      </p:sp>
    </p:spTree>
    <p:extLst>
      <p:ext uri="{BB962C8B-B14F-4D97-AF65-F5344CB8AC3E}">
        <p14:creationId xmlns:p14="http://schemas.microsoft.com/office/powerpoint/2010/main" val="31482954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pPr marL="0" indent="0">
              <a:buFontTx/>
              <a:buNone/>
            </a:pP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6889468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pPr marL="0" indent="0">
              <a:buFontTx/>
              <a:buNone/>
            </a:pPr>
            <a:r>
              <a:rPr lang="en-US" sz="1200" b="0" i="0" kern="1200">
                <a:solidFill>
                  <a:schemeClr val="tx1"/>
                </a:solidFill>
                <a:effectLst/>
                <a:latin typeface="+mn-lt"/>
                <a:ea typeface="+mn-ea"/>
                <a:cs typeface="+mn-cs"/>
              </a:rPr>
              <a:t>Lặp</a:t>
            </a:r>
            <a:r>
              <a:rPr lang="en-US" sz="1200" b="0" i="0" kern="1200" baseline="0">
                <a:solidFill>
                  <a:schemeClr val="tx1"/>
                </a:solidFill>
                <a:effectLst/>
                <a:latin typeface="+mn-lt"/>
                <a:ea typeface="+mn-ea"/>
                <a:cs typeface="+mn-cs"/>
              </a:rPr>
              <a:t> lại hoạt động kiểm thử sau khi fix lỗi</a:t>
            </a:r>
          </a:p>
          <a:p>
            <a:pPr marL="0" indent="0">
              <a:buFontTx/>
              <a:buNone/>
            </a:pPr>
            <a:r>
              <a:rPr lang="en-US" sz="1200" b="0" i="0" kern="1200">
                <a:solidFill>
                  <a:schemeClr val="tx1"/>
                </a:solidFill>
                <a:effectLst/>
                <a:latin typeface="+mn-lt"/>
                <a:ea typeface="+mn-ea"/>
                <a:cs typeface="+mn-cs"/>
              </a:rPr>
              <a:t>- Thực</a:t>
            </a:r>
            <a:r>
              <a:rPr lang="en-US" sz="1200" b="0" i="0" kern="1200" baseline="0">
                <a:solidFill>
                  <a:schemeClr val="tx1"/>
                </a:solidFill>
                <a:effectLst/>
                <a:latin typeface="+mn-lt"/>
                <a:ea typeface="+mn-ea"/>
                <a:cs typeface="+mn-cs"/>
              </a:rPr>
              <a:t> hiện lại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test mà trước đó bị fail để xác nhận lại đã sửa đúng hay chưa (kiểm tra xác nhận)</a:t>
            </a: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Thực hiện </a:t>
            </a:r>
            <a:r>
              <a:rPr lang="en-US" sz="1200" b="0" i="0" kern="1200" baseline="0">
                <a:solidFill>
                  <a:schemeClr val="tx1"/>
                </a:solidFill>
                <a:effectLst/>
                <a:latin typeface="+mn-lt"/>
                <a:ea typeface="+mn-ea"/>
                <a:cs typeface="+mn-cs"/>
              </a:rPr>
              <a:t>lại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test đã được sửa và/hoặc thực hiện các test (có thể đã thành công) để đảm bảo là: lỗi ko đc đưa vào các vùng ko thay đổi của PM hoặc vc </a:t>
            </a:r>
            <a:r>
              <a:rPr lang="vi-VN" sz="1200" b="0" i="0" kern="1200">
                <a:solidFill>
                  <a:schemeClr val="tx1"/>
                </a:solidFill>
                <a:effectLst/>
                <a:latin typeface="+mn-lt"/>
                <a:ea typeface="+mn-ea"/>
                <a:cs typeface="+mn-cs"/>
              </a:rPr>
              <a:t>sửa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đó không </a:t>
            </a:r>
            <a:r>
              <a:rPr lang="en-US" sz="1200" b="0" i="0" kern="1200">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phát hiện ra các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khác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hồi quy)</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I.E.</a:t>
            </a:r>
            <a:r>
              <a:rPr lang="en-US" sz="1200" b="1" i="0" kern="1200" baseline="0">
                <a:solidFill>
                  <a:schemeClr val="tx1"/>
                </a:solidFill>
                <a:effectLst/>
                <a:latin typeface="+mn-lt"/>
                <a:ea typeface="+mn-ea"/>
                <a:cs typeface="+mn-cs"/>
              </a:rPr>
              <a:t> LỖI SAU KHI ĐC SỬA CÓ THỂ LÀM CHO CÁC TEST TRƯỚC ĐÃ CHẠY ĐÚNG THÀNH RA CHẠY SAI </a:t>
            </a:r>
            <a:r>
              <a:rPr lang="en-US" sz="1200" b="1" i="0" kern="1200" baseline="0">
                <a:solidFill>
                  <a:schemeClr val="tx1"/>
                </a:solidFill>
                <a:effectLst/>
                <a:latin typeface="+mn-lt"/>
                <a:ea typeface="+mn-ea"/>
                <a:cs typeface="+mn-cs"/>
                <a:sym typeface="Wingdings" pitchFamily="2" charset="2"/>
              </a:rPr>
              <a:t> CHO NÊN CẦN TEST LẠI HẾT CÁC TEST ĐÃ CHẠY.</a:t>
            </a:r>
          </a:p>
        </p:txBody>
      </p:sp>
    </p:spTree>
    <p:extLst>
      <p:ext uri="{BB962C8B-B14F-4D97-AF65-F5344CB8AC3E}">
        <p14:creationId xmlns:p14="http://schemas.microsoft.com/office/powerpoint/2010/main" val="1342774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40361363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1"/>
              <a:t>assess</a:t>
            </a:r>
            <a:r>
              <a:rPr lang="en-GB"/>
              <a:t> if more tests are needed or if the exit criteria specified should be changed:</a:t>
            </a:r>
          </a:p>
          <a:p>
            <a:pPr marL="0" indent="0">
              <a:buFontTx/>
              <a:buNone/>
            </a:pPr>
            <a:r>
              <a:rPr lang="en-US" sz="1200" b="1" i="0" kern="1200">
                <a:solidFill>
                  <a:schemeClr val="tx1"/>
                </a:solidFill>
                <a:effectLst/>
                <a:latin typeface="+mn-lt"/>
                <a:ea typeface="+mn-ea"/>
                <a:cs typeface="+mn-cs"/>
              </a:rPr>
              <a:t>CẦN</a:t>
            </a:r>
            <a:r>
              <a:rPr lang="en-US" sz="1200" b="1" i="0" kern="1200" baseline="0">
                <a:solidFill>
                  <a:schemeClr val="tx1"/>
                </a:solidFill>
                <a:effectLst/>
                <a:latin typeface="+mn-lt"/>
                <a:ea typeface="+mn-ea"/>
                <a:cs typeface="+mn-cs"/>
              </a:rPr>
              <a:t> PHẢI CHẠY THÊM TEST NẾU CHƯA CHẠY HẾT CÁC TEST ĐÃ THIẾT KẾ, HOẶC NHẬN RA LÀ CHƯA ĐẠT ĐẾN ĐỘ BAO PHỦ MONG MUỐN HOẶC NẾU RỦI RO DỰ ÁN TĂNG LÊN...</a:t>
            </a:r>
          </a:p>
          <a:p>
            <a:pPr marL="0" indent="0">
              <a:buFontTx/>
              <a:buNone/>
            </a:pPr>
            <a:r>
              <a:rPr lang="en-US" sz="1200" b="1" i="0" kern="1200" baseline="0">
                <a:solidFill>
                  <a:schemeClr val="tx1"/>
                </a:solidFill>
                <a:effectLst/>
                <a:latin typeface="+mn-lt"/>
                <a:ea typeface="+mn-ea"/>
                <a:cs typeface="+mn-cs"/>
              </a:rPr>
              <a:t>E.G. NẾU MỤC TIÊU LÀ PHẢI TEST 85% CÂU LỆNH, NHƯNG THỰC TẾ MỚI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75% </a:t>
            </a:r>
            <a:r>
              <a:rPr lang="en-US" sz="1200" b="1" i="0" kern="1200" baseline="0">
                <a:solidFill>
                  <a:schemeClr val="tx1"/>
                </a:solidFill>
                <a:effectLst/>
                <a:latin typeface="+mn-lt"/>
                <a:ea typeface="+mn-ea"/>
                <a:cs typeface="+mn-cs"/>
                <a:sym typeface="Wingdings" pitchFamily="2" charset="2"/>
              </a:rPr>
              <a:t> CHỌN 1 TRONG HAI:</a:t>
            </a:r>
            <a:r>
              <a:rPr lang="en-US" sz="1200" b="1" i="0" kern="1200" baseline="0">
                <a:solidFill>
                  <a:schemeClr val="tx1"/>
                </a:solidFill>
                <a:effectLst/>
                <a:latin typeface="+mn-lt"/>
                <a:ea typeface="+mn-ea"/>
                <a:cs typeface="+mn-cs"/>
              </a:rPr>
              <a:t> CHANGE THE EXIT CRITERIA, OR RUN MORE TESTS</a:t>
            </a:r>
          </a:p>
        </p:txBody>
      </p:sp>
    </p:spTree>
    <p:extLst>
      <p:ext uri="{BB962C8B-B14F-4D97-AF65-F5344CB8AC3E}">
        <p14:creationId xmlns:p14="http://schemas.microsoft.com/office/powerpoint/2010/main" val="3513192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40361363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Hoạt </a:t>
            </a:r>
            <a:r>
              <a:rPr lang="vi-VN" sz="1200" b="0" i="0" kern="1200">
                <a:solidFill>
                  <a:schemeClr val="tx1"/>
                </a:solidFill>
                <a:effectLst/>
                <a:latin typeface="+mn-lt"/>
                <a:ea typeface="+mn-ea"/>
                <a:cs typeface="+mn-cs"/>
              </a:rPr>
              <a:t>độ</a:t>
            </a:r>
            <a:r>
              <a:rPr lang="en-US" sz="1200" b="0" i="0" kern="1200">
                <a:solidFill>
                  <a:schemeClr val="tx1"/>
                </a:solidFill>
                <a:effectLst/>
                <a:latin typeface="+mn-lt"/>
                <a:ea typeface="+mn-ea"/>
                <a:cs typeface="+mn-cs"/>
              </a:rPr>
              <a:t>ng kết thúc test: gồm thu thập dữ liệu </a:t>
            </a:r>
            <a:r>
              <a:rPr lang="vi-VN" sz="1200" b="0" i="0" kern="1200">
                <a:solidFill>
                  <a:schemeClr val="tx1"/>
                </a:solidFill>
                <a:effectLst/>
                <a:latin typeface="+mn-lt"/>
                <a:ea typeface="+mn-ea"/>
                <a:cs typeface="+mn-cs"/>
              </a:rPr>
              <a:t>để củng cố kinh nghiệm</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Cta có</a:t>
            </a:r>
            <a:r>
              <a:rPr lang="en-US" sz="1200" b="0" i="0" kern="1200" baseline="0">
                <a:solidFill>
                  <a:schemeClr val="tx1"/>
                </a:solidFill>
                <a:effectLst/>
                <a:latin typeface="+mn-lt"/>
                <a:ea typeface="+mn-ea"/>
                <a:cs typeface="+mn-cs"/>
              </a:rPr>
              <a:t> thể cần làm hoạt động này khi: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 PM đc phân phối, </a:t>
            </a:r>
            <a:r>
              <a:rPr lang="en-US" sz="1200" b="1" i="0" kern="1200" baseline="0">
                <a:solidFill>
                  <a:schemeClr val="tx1"/>
                </a:solidFill>
                <a:effectLst/>
                <a:latin typeface="+mn-lt"/>
                <a:ea typeface="+mn-ea"/>
                <a:cs typeface="+mn-cs"/>
              </a:rPr>
              <a:t>VÀ CÁC LÝ DO KHÁC NHƯ</a:t>
            </a:r>
            <a:r>
              <a:rPr lang="en-US" sz="1200" b="0" i="0" kern="1200" baseline="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đã thu thập các thông tin cần thiết từ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dự án bị hủy bỏ,</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một cột mốc cụ thể </a:t>
            </a:r>
            <a:r>
              <a:rPr lang="en-US" sz="1200" b="0" i="0" kern="1200">
                <a:solidFill>
                  <a:schemeClr val="tx1"/>
                </a:solidFill>
                <a:effectLst/>
                <a:latin typeface="+mn-lt"/>
                <a:ea typeface="+mn-ea"/>
                <a:cs typeface="+mn-cs"/>
              </a:rPr>
              <a:t>đã</a:t>
            </a:r>
            <a:r>
              <a:rPr lang="en-US" sz="1200" b="0" i="0" kern="1200" baseline="0">
                <a:solidFill>
                  <a:schemeClr val="tx1"/>
                </a:solidFill>
                <a:effectLst/>
                <a:latin typeface="+mn-lt"/>
                <a:ea typeface="+mn-ea"/>
                <a:cs typeface="+mn-cs"/>
              </a:rPr>
              <a:t> thực hiện xong</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105417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Kiểm</a:t>
            </a:r>
            <a:r>
              <a:rPr lang="en-US" sz="1200" b="0" i="0" kern="1200" baseline="0">
                <a:solidFill>
                  <a:schemeClr val="tx1"/>
                </a:solidFill>
                <a:effectLst/>
                <a:latin typeface="+mn-lt"/>
                <a:ea typeface="+mn-ea"/>
                <a:cs typeface="+mn-cs"/>
              </a:rPr>
              <a:t> tra sp đã làm đc và bảo đảm tất cả báo cáo sự cố đã đc giải quyết.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Hoàn thiện và lưu trữ testware</a:t>
            </a:r>
            <a:r>
              <a:rPr lang="en-US" sz="1200" b="0" i="0" kern="1200">
                <a:solidFill>
                  <a:schemeClr val="tx1"/>
                </a:solidFill>
                <a:effectLst/>
                <a:latin typeface="+mn-lt"/>
                <a:ea typeface="+mn-ea"/>
                <a:cs typeface="+mn-cs"/>
              </a:rPr>
              <a:t> (TESTWARE INCLUDES TEST CASES, TEST PLAN, TEST DOCUMENT,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môi trường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và cơ sở hạ tầng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để tái sử dụng sau này.</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Bàn giao testware </a:t>
            </a:r>
            <a:r>
              <a:rPr lang="en-US" sz="1200" b="0" i="0" kern="1200">
                <a:solidFill>
                  <a:schemeClr val="tx1"/>
                </a:solidFill>
                <a:effectLst/>
                <a:latin typeface="+mn-lt"/>
                <a:ea typeface="+mn-ea"/>
                <a:cs typeface="+mn-cs"/>
              </a:rPr>
              <a:t>cho</a:t>
            </a:r>
            <a:r>
              <a:rPr lang="vi-VN" sz="1200" b="0" i="0" kern="1200">
                <a:solidFill>
                  <a:schemeClr val="tx1"/>
                </a:solidFill>
                <a:effectLst/>
                <a:latin typeface="+mn-lt"/>
                <a:ea typeface="+mn-ea"/>
                <a:cs typeface="+mn-cs"/>
              </a:rPr>
              <a:t> tổ bảo trì.</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Phân tích các bài học kinh nghiệm</a:t>
            </a:r>
            <a:endParaRPr lang="en-US" sz="1200" b="0" i="0" kern="120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31088271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Thường</a:t>
            </a:r>
            <a:r>
              <a:rPr lang="en-US" baseline="0"/>
              <a:t> các hệ thống theo dõi defect (defect-tracking system) có thể dùng 1 vòng đời khác.</a:t>
            </a:r>
            <a:endParaRPr lang="en-US"/>
          </a:p>
          <a:p>
            <a:r>
              <a:rPr lang="en-US" b="1"/>
              <a:t>Hãy</a:t>
            </a:r>
            <a:r>
              <a:rPr lang="en-US" b="1" baseline="0"/>
              <a:t> xem xét vòng đời của sự cố sau báo cáo như sau:</a:t>
            </a:r>
            <a:endParaRPr lang="en-US" b="1"/>
          </a:p>
          <a:p>
            <a:r>
              <a:rPr lang="en-US"/>
              <a:t>Sau khi sự</a:t>
            </a:r>
            <a:r>
              <a:rPr lang="en-US" baseline="0"/>
              <a:t> cố được </a:t>
            </a:r>
            <a:r>
              <a:rPr lang="en-US" b="1" baseline="0"/>
              <a:t>reported</a:t>
            </a:r>
            <a:r>
              <a:rPr lang="en-US" baseline="0"/>
              <a:t>,</a:t>
            </a:r>
            <a:r>
              <a:rPr lang="en-US"/>
              <a:t> </a:t>
            </a:r>
            <a:r>
              <a:rPr lang="en-US" u="sng"/>
              <a:t>peer tester hoặc</a:t>
            </a:r>
            <a:r>
              <a:rPr lang="en-US" u="sng" baseline="0"/>
              <a:t> </a:t>
            </a:r>
            <a:r>
              <a:rPr lang="en-US" u="sng"/>
              <a:t>test manager </a:t>
            </a:r>
            <a:r>
              <a:rPr lang="en-US"/>
              <a:t>xem</a:t>
            </a:r>
            <a:r>
              <a:rPr lang="en-US" baseline="0"/>
              <a:t> lại (</a:t>
            </a:r>
            <a:r>
              <a:rPr lang="en-US" b="0"/>
              <a:t>review</a:t>
            </a:r>
            <a:r>
              <a:rPr lang="en-US"/>
              <a:t>) báo</a:t>
            </a:r>
            <a:r>
              <a:rPr lang="en-US" baseline="0"/>
              <a:t> cáo</a:t>
            </a:r>
            <a:r>
              <a:rPr lang="en-US"/>
              <a:t>. Nếu review thành</a:t>
            </a:r>
            <a:r>
              <a:rPr lang="en-US" baseline="0"/>
              <a:t> công</a:t>
            </a:r>
            <a:r>
              <a:rPr lang="en-US"/>
              <a:t>, incident report sẽ</a:t>
            </a:r>
            <a:r>
              <a:rPr lang="en-US" baseline="0"/>
              <a:t> được</a:t>
            </a:r>
            <a:r>
              <a:rPr lang="en-US"/>
              <a:t> </a:t>
            </a:r>
            <a:r>
              <a:rPr lang="en-US" b="1"/>
              <a:t>opened (tiếp</a:t>
            </a:r>
            <a:r>
              <a:rPr lang="en-US" b="1" baseline="0"/>
              <a:t> tục đc xem xét)</a:t>
            </a:r>
            <a:r>
              <a:rPr lang="en-US"/>
              <a:t>, ở</a:t>
            </a:r>
            <a:r>
              <a:rPr lang="en-US" baseline="0"/>
              <a:t> đây </a:t>
            </a:r>
            <a:r>
              <a:rPr lang="en-US" u="sng"/>
              <a:t>project team</a:t>
            </a:r>
            <a:r>
              <a:rPr lang="en-US"/>
              <a:t> phải</a:t>
            </a:r>
            <a:r>
              <a:rPr lang="en-US" baseline="0"/>
              <a:t> quyết định là có</a:t>
            </a:r>
            <a:r>
              <a:rPr lang="en-US"/>
              <a:t> repair defect hay không. Nếu</a:t>
            </a:r>
            <a:r>
              <a:rPr lang="en-US" baseline="0"/>
              <a:t> </a:t>
            </a:r>
            <a:r>
              <a:rPr lang="en-US"/>
              <a:t>defect được</a:t>
            </a:r>
            <a:r>
              <a:rPr lang="en-US" baseline="0"/>
              <a:t> quyết định sửa</a:t>
            </a:r>
            <a:r>
              <a:rPr lang="en-US"/>
              <a:t>, programmer sẽ</a:t>
            </a:r>
            <a:r>
              <a:rPr lang="en-US" baseline="0"/>
              <a:t> được gán (</a:t>
            </a:r>
            <a:r>
              <a:rPr lang="en-US" b="1" baseline="0"/>
              <a:t>assigned</a:t>
            </a:r>
            <a:r>
              <a:rPr lang="en-US" baseline="0"/>
              <a:t>) để</a:t>
            </a:r>
            <a:r>
              <a:rPr lang="en-US"/>
              <a:t> repair nó.</a:t>
            </a:r>
          </a:p>
          <a:p>
            <a:r>
              <a:rPr lang="en-US"/>
              <a:t>Khi programmer đã</a:t>
            </a:r>
            <a:r>
              <a:rPr lang="en-US" baseline="0"/>
              <a:t> sửa lỗi xong (</a:t>
            </a:r>
            <a:r>
              <a:rPr lang="en-US" b="1" baseline="0"/>
              <a:t>fixed</a:t>
            </a:r>
            <a:r>
              <a:rPr lang="en-US" baseline="0"/>
              <a:t>), </a:t>
            </a:r>
            <a:r>
              <a:rPr lang="en-US"/>
              <a:t>incident report được</a:t>
            </a:r>
            <a:r>
              <a:rPr lang="en-US" baseline="0"/>
              <a:t> </a:t>
            </a:r>
            <a:r>
              <a:rPr lang="en-US" u="sng" baseline="0"/>
              <a:t>trả về cho tester </a:t>
            </a:r>
            <a:r>
              <a:rPr lang="en-US" baseline="0"/>
              <a:t>để tester làm test xác nhận (</a:t>
            </a:r>
            <a:r>
              <a:rPr lang="en-US"/>
              <a:t>confirmation testing). Nếu</a:t>
            </a:r>
            <a:r>
              <a:rPr lang="en-US" baseline="0"/>
              <a:t> tester xác nhận đã sửa thành công, </a:t>
            </a:r>
            <a:r>
              <a:rPr lang="en-US"/>
              <a:t>the incident report kết</a:t>
            </a:r>
            <a:r>
              <a:rPr lang="en-US" baseline="0"/>
              <a:t> thúc (closed), nghĩa là không làm gì sự cố đó nữa.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Nếu test xác nhận bị thất bại, </a:t>
            </a:r>
            <a:r>
              <a:rPr lang="en-US"/>
              <a:t>incident report sẽ</a:t>
            </a:r>
            <a:r>
              <a:rPr lang="en-US" baseline="0"/>
              <a:t> được </a:t>
            </a:r>
            <a:r>
              <a:rPr lang="en-US"/>
              <a:t>re-opened và re-assigned.</a:t>
            </a:r>
          </a:p>
          <a:p>
            <a:r>
              <a:rPr lang="en-US" sz="1200"/>
              <a:t>Trong sơ</a:t>
            </a:r>
            <a:r>
              <a:rPr lang="en-US" sz="1200" baseline="0"/>
              <a:t> đồ, ở</a:t>
            </a:r>
            <a:r>
              <a:rPr lang="en-US" sz="1200"/>
              <a:t> các</a:t>
            </a:r>
            <a:r>
              <a:rPr lang="en-US" sz="1200" baseline="0"/>
              <a:t> trạng thái </a:t>
            </a:r>
            <a:r>
              <a:rPr lang="en-US" sz="1200" b="1" baseline="0"/>
              <a:t>rejected, deferred </a:t>
            </a:r>
            <a:r>
              <a:rPr lang="en-US" sz="1200" b="0" baseline="0"/>
              <a:t>or</a:t>
            </a:r>
            <a:r>
              <a:rPr lang="en-US" sz="1200" b="1" baseline="0"/>
              <a:t> closed</a:t>
            </a:r>
            <a:r>
              <a:rPr lang="en-US" sz="1200" b="0" baseline="0"/>
              <a:t>, còn có </a:t>
            </a:r>
            <a:r>
              <a:rPr lang="en-US" sz="1200" b="0" u="sng" baseline="0"/>
              <a:t>các công việc khác tác động lên sự cố</a:t>
            </a:r>
            <a:r>
              <a:rPr lang="en-US" sz="1200" b="0" baseline="0"/>
              <a:t>, ở các trạng thái đó, báo cáo sự cố không được gán vào cho chủ thể nào. </a:t>
            </a:r>
            <a:r>
              <a:rPr lang="en-US" sz="1200" b="1" baseline="0"/>
              <a:t>Tuy nhiên, m</a:t>
            </a:r>
            <a:r>
              <a:rPr lang="vi-VN" sz="1200" b="1" i="0" kern="1200">
                <a:solidFill>
                  <a:schemeClr val="tx1"/>
                </a:solidFill>
                <a:effectLst/>
                <a:latin typeface="+mn-lt"/>
                <a:ea typeface="+mn-ea"/>
                <a:cs typeface="+mn-cs"/>
              </a:rPr>
              <a:t>ột số sự kiện </a:t>
            </a:r>
            <a:r>
              <a:rPr lang="en-US" sz="1200" b="1" i="0" kern="1200">
                <a:solidFill>
                  <a:schemeClr val="tx1"/>
                </a:solidFill>
                <a:effectLst/>
                <a:latin typeface="+mn-lt"/>
                <a:ea typeface="+mn-ea"/>
                <a:cs typeface="+mn-cs"/>
              </a:rPr>
              <a:t>ở</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thế giới thực có thể</a:t>
            </a:r>
            <a:r>
              <a:rPr lang="en-US" sz="1200" b="1" i="0" kern="1200">
                <a:solidFill>
                  <a:schemeClr val="tx1"/>
                </a:solidFill>
                <a:effectLst/>
                <a:latin typeface="+mn-lt"/>
                <a:ea typeface="+mn-ea"/>
                <a:cs typeface="+mn-cs"/>
              </a:rPr>
              <a:t> làm</a:t>
            </a:r>
            <a:r>
              <a:rPr lang="en-US" sz="1200" b="1" i="0" kern="1200" baseline="0">
                <a:solidFill>
                  <a:schemeClr val="tx1"/>
                </a:solidFill>
                <a:effectLst/>
                <a:latin typeface="+mn-lt"/>
                <a:ea typeface="+mn-ea"/>
                <a:cs typeface="+mn-cs"/>
              </a:rPr>
              <a:t> cho</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b</a:t>
            </a:r>
            <a:r>
              <a:rPr lang="vi-VN" sz="1200" b="1" i="0" kern="1200">
                <a:solidFill>
                  <a:schemeClr val="tx1"/>
                </a:solidFill>
                <a:effectLst/>
                <a:latin typeface="+mn-lt"/>
                <a:ea typeface="+mn-ea"/>
                <a:cs typeface="+mn-cs"/>
              </a:rPr>
              <a:t>áo cáo sự </a:t>
            </a:r>
            <a:r>
              <a:rPr lang="en-US" sz="1200" b="1" i="0" kern="1200">
                <a:solidFill>
                  <a:schemeClr val="tx1"/>
                </a:solidFill>
                <a:effectLst/>
                <a:latin typeface="+mn-lt"/>
                <a:ea typeface="+mn-ea"/>
                <a:cs typeface="+mn-cs"/>
              </a:rPr>
              <a:t>cố</a:t>
            </a:r>
            <a:r>
              <a:rPr lang="vi-VN" sz="1200" b="1" i="0" kern="1200">
                <a:solidFill>
                  <a:schemeClr val="tx1"/>
                </a:solidFill>
                <a:effectLst/>
                <a:latin typeface="+mn-lt"/>
                <a:ea typeface="+mn-ea"/>
                <a:cs typeface="+mn-cs"/>
              </a:rPr>
              <a:t> thay đổi trạng thái ngay cả khi không có hoạt</a:t>
            </a:r>
            <a:r>
              <a:rPr lang="en-US" sz="1200" b="1" i="0" kern="1200" baseline="0">
                <a:solidFill>
                  <a:schemeClr val="tx1"/>
                </a:solidFill>
                <a:effectLst/>
                <a:latin typeface="+mn-lt"/>
                <a:ea typeface="+mn-ea"/>
                <a:cs typeface="+mn-cs"/>
              </a:rPr>
              <a:t> động nào</a:t>
            </a:r>
            <a:r>
              <a:rPr lang="vi-VN" sz="1200" b="1" i="0" kern="1200">
                <a:solidFill>
                  <a:schemeClr val="tx1"/>
                </a:solidFill>
                <a:effectLst/>
                <a:latin typeface="+mn-lt"/>
                <a:ea typeface="+mn-ea"/>
                <a:cs typeface="+mn-cs"/>
              </a:rPr>
              <a:t> xảy ra </a:t>
            </a:r>
            <a:r>
              <a:rPr lang="en-US" sz="1200" b="1" i="0" kern="1200">
                <a:solidFill>
                  <a:schemeClr val="tx1"/>
                </a:solidFill>
                <a:effectLst/>
                <a:latin typeface="+mn-lt"/>
                <a:ea typeface="+mn-ea"/>
                <a:cs typeface="+mn-cs"/>
              </a:rPr>
              <a:t>cho nó</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Đó</a:t>
            </a:r>
            <a:r>
              <a:rPr lang="en-US" sz="1200" b="1" i="0" kern="1200" baseline="0">
                <a:solidFill>
                  <a:schemeClr val="tx1"/>
                </a:solidFill>
                <a:effectLst/>
                <a:latin typeface="+mn-lt"/>
                <a:ea typeface="+mn-ea"/>
                <a:cs typeface="+mn-cs"/>
              </a:rPr>
              <a:t> là </a:t>
            </a:r>
            <a:r>
              <a:rPr lang="vi-VN" sz="1200" b="1" i="0" kern="1200">
                <a:solidFill>
                  <a:schemeClr val="tx1"/>
                </a:solidFill>
                <a:effectLst/>
                <a:latin typeface="+mn-lt"/>
                <a:ea typeface="+mn-ea"/>
                <a:cs typeface="+mn-cs"/>
              </a:rPr>
              <a:t>sự tái phát của một sự thất bại liên </a:t>
            </a:r>
            <a:r>
              <a:rPr lang="en-US" sz="1200" b="1" i="0" kern="1200">
                <a:solidFill>
                  <a:schemeClr val="tx1"/>
                </a:solidFill>
                <a:effectLst/>
                <a:latin typeface="+mn-lt"/>
                <a:ea typeface="+mn-ea"/>
                <a:cs typeface="+mn-cs"/>
              </a:rPr>
              <a:t>quan</a:t>
            </a:r>
            <a:r>
              <a:rPr lang="vi-VN" sz="1200" b="1" i="0" kern="1200">
                <a:solidFill>
                  <a:schemeClr val="tx1"/>
                </a:solidFill>
                <a:effectLst/>
                <a:latin typeface="+mn-lt"/>
                <a:ea typeface="+mn-ea"/>
                <a:cs typeface="+mn-cs"/>
              </a:rPr>
              <a:t> với một báo cáo sự cố </a:t>
            </a:r>
            <a:r>
              <a:rPr lang="en-US" sz="1200" b="1" i="0" kern="1200">
                <a:solidFill>
                  <a:schemeClr val="tx1"/>
                </a:solidFill>
                <a:effectLst/>
                <a:latin typeface="+mn-lt"/>
                <a:ea typeface="+mn-ea"/>
                <a:cs typeface="+mn-cs"/>
              </a:rPr>
              <a:t>đã</a:t>
            </a:r>
            <a:r>
              <a:rPr lang="en-US" sz="1200" b="1" i="0" kern="1200" baseline="0">
                <a:solidFill>
                  <a:schemeClr val="tx1"/>
                </a:solidFill>
                <a:effectLst/>
                <a:latin typeface="+mn-lt"/>
                <a:ea typeface="+mn-ea"/>
                <a:cs typeface="+mn-cs"/>
              </a:rPr>
              <a:t> được đóng</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a:t>
            </a:r>
            <a:r>
              <a:rPr lang="en-US" sz="1200" b="1" i="0" u="sng" kern="1200">
                <a:solidFill>
                  <a:schemeClr val="tx1"/>
                </a:solidFill>
                <a:effectLst/>
                <a:latin typeface="+mn-lt"/>
                <a:ea typeface="+mn-ea"/>
                <a:cs typeface="+mn-cs"/>
              </a:rPr>
              <a:t>Problem returned</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và </a:t>
            </a:r>
            <a:r>
              <a:rPr lang="en-US" sz="1200" b="1" i="0" kern="1200">
                <a:solidFill>
                  <a:schemeClr val="tx1"/>
                </a:solidFill>
                <a:effectLst/>
                <a:latin typeface="+mn-lt"/>
                <a:ea typeface="+mn-ea"/>
                <a:cs typeface="+mn-cs"/>
              </a:rPr>
              <a:t>việc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phát hiện ra thất bại nghiêm trọng hơn liên quan với </a:t>
            </a:r>
            <a:r>
              <a:rPr lang="en-US" b="1"/>
              <a:t>deferred (</a:t>
            </a:r>
            <a:r>
              <a:rPr lang="en-US" b="1" u="sng"/>
              <a:t>Gathered</a:t>
            </a:r>
            <a:r>
              <a:rPr lang="en-US" b="1" u="sng" baseline="0"/>
              <a:t> new information</a:t>
            </a:r>
            <a:r>
              <a:rPr lang="en-US" b="1" baseline="0"/>
              <a:t>)</a:t>
            </a:r>
            <a:r>
              <a:rPr lang="en-US" b="1"/>
              <a:t>.</a:t>
            </a:r>
          </a:p>
          <a:p>
            <a:r>
              <a:rPr lang="en-US" sz="1200"/>
              <a:t>Declined: từ</a:t>
            </a:r>
            <a:r>
              <a:rPr lang="en-US" sz="1200" baseline="0"/>
              <a:t> chối</a:t>
            </a:r>
            <a:endParaRPr lang="en-US" sz="1200"/>
          </a:p>
          <a:p>
            <a:r>
              <a:rPr lang="en-US" sz="1200"/>
              <a:t>Approved: chấp</a:t>
            </a:r>
            <a:r>
              <a:rPr lang="en-US" sz="1200" baseline="0"/>
              <a:t> thuận</a:t>
            </a:r>
            <a:endParaRPr lang="en-US" sz="1200" b="0" kern="1200">
              <a:solidFill>
                <a:schemeClr val="tx1"/>
              </a:solidFill>
              <a:latin typeface="+mn-lt"/>
              <a:ea typeface="+mn-ea"/>
              <a:cs typeface="+mn-cs"/>
            </a:endParaRPr>
          </a:p>
          <a:p>
            <a:r>
              <a:rPr lang="en-US" sz="1200" b="0" kern="1200">
                <a:solidFill>
                  <a:schemeClr val="tx1"/>
                </a:solidFill>
                <a:latin typeface="+mn-lt"/>
                <a:ea typeface="+mn-ea"/>
                <a:cs typeface="+mn-cs"/>
              </a:rPr>
              <a:t>Rejected: bị</a:t>
            </a:r>
            <a:r>
              <a:rPr lang="en-US" sz="1200" b="0" kern="1200" baseline="0">
                <a:solidFill>
                  <a:schemeClr val="tx1"/>
                </a:solidFill>
                <a:latin typeface="+mn-lt"/>
                <a:ea typeface="+mn-ea"/>
                <a:cs typeface="+mn-cs"/>
              </a:rPr>
              <a:t> loại, ko chấp nhận</a:t>
            </a:r>
            <a:endParaRPr lang="en-US" b="0" baseline="0"/>
          </a:p>
          <a:p>
            <a:r>
              <a:rPr lang="en-US" sz="1200" b="0" kern="1200">
                <a:solidFill>
                  <a:schemeClr val="tx1"/>
                </a:solidFill>
                <a:latin typeface="+mn-lt"/>
                <a:ea typeface="+mn-ea"/>
                <a:cs typeface="+mn-cs"/>
              </a:rPr>
              <a:t>Deferred: bị</a:t>
            </a:r>
            <a:r>
              <a:rPr lang="en-US" sz="1200" b="0" kern="1200" baseline="0">
                <a:solidFill>
                  <a:schemeClr val="tx1"/>
                </a:solidFill>
                <a:latin typeface="+mn-lt"/>
                <a:ea typeface="+mn-ea"/>
                <a:cs typeface="+mn-cs"/>
              </a:rPr>
              <a:t> trì hoãn</a:t>
            </a:r>
          </a:p>
          <a:p>
            <a:endParaRPr lang="en-US"/>
          </a:p>
          <a:p>
            <a:endParaRPr lang="en-US"/>
          </a:p>
        </p:txBody>
      </p:sp>
    </p:spTree>
    <p:extLst>
      <p:ext uri="{BB962C8B-B14F-4D97-AF65-F5344CB8AC3E}">
        <p14:creationId xmlns:p14="http://schemas.microsoft.com/office/powerpoint/2010/main" val="41794848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Một</a:t>
            </a:r>
            <a:r>
              <a:rPr lang="en-US" sz="1200" b="1" i="0" kern="1200" baseline="0">
                <a:solidFill>
                  <a:schemeClr val="tx1"/>
                </a:solidFill>
                <a:effectLst/>
                <a:latin typeface="+mn-lt"/>
                <a:ea typeface="+mn-ea"/>
                <a:cs typeface="+mn-cs"/>
              </a:rPr>
              <a:t> báo cáo sự cố là 1 tài liệu kt. Ngoài mục tiêu và đối tượng rõ ràng báo cáo cũng cần có sự nghiên cứu và viết cẩn thận</a:t>
            </a:r>
          </a:p>
          <a:p>
            <a:pPr marL="0" indent="0">
              <a:buFontTx/>
              <a:buNone/>
            </a:pPr>
            <a:r>
              <a:rPr lang="en-US" sz="1200" b="1" i="0" kern="1200" baseline="0">
                <a:solidFill>
                  <a:schemeClr val="tx1"/>
                </a:solidFill>
                <a:effectLst/>
                <a:latin typeface="+mn-lt"/>
                <a:ea typeface="+mn-ea"/>
                <a:cs typeface="+mn-cs"/>
              </a:rPr>
              <a:t>Có một số kinh nghiệm giúp cta viết 1 báo cáo sự cố tốt hơn.</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Đầu tiên</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chạy test 1 cách </a:t>
            </a:r>
            <a:r>
              <a:rPr lang="vi-VN" sz="1200" b="0" i="0" kern="1200">
                <a:solidFill>
                  <a:schemeClr val="tx1"/>
                </a:solidFill>
                <a:effectLst/>
                <a:latin typeface="+mn-lt"/>
                <a:ea typeface="+mn-ea"/>
                <a:cs typeface="+mn-cs"/>
              </a:rPr>
              <a:t>cẩn thận, </a:t>
            </a:r>
            <a:r>
              <a:rPr lang="en-US" sz="1200" b="0" i="0" kern="1200">
                <a:solidFill>
                  <a:schemeClr val="tx1"/>
                </a:solidFill>
                <a:effectLst/>
                <a:latin typeface="+mn-lt"/>
                <a:ea typeface="+mn-ea"/>
                <a:cs typeface="+mn-cs"/>
              </a:rPr>
              <a:t>tập</a:t>
            </a:r>
            <a:r>
              <a:rPr lang="en-US" sz="1200" b="0" i="0" kern="1200" baseline="0">
                <a:solidFill>
                  <a:schemeClr val="tx1"/>
                </a:solidFill>
                <a:effectLst/>
                <a:latin typeface="+mn-lt"/>
                <a:ea typeface="+mn-ea"/>
                <a:cs typeface="+mn-cs"/>
              </a:rPr>
              <a:t> trung</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457200" lvl="1"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Bạn không bao giờ biết khi nào bạn sẽ tìm thấy vấn đề.</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Nếu bạn đập thình thịch trên bàn phím trong khi tán gẫu với </a:t>
            </a:r>
            <a:r>
              <a:rPr lang="en-US" sz="1200" b="1" i="0" kern="1200">
                <a:solidFill>
                  <a:schemeClr val="tx1"/>
                </a:solidFill>
                <a:effectLst/>
                <a:latin typeface="+mn-lt"/>
                <a:ea typeface="+mn-ea"/>
                <a:cs typeface="+mn-cs"/>
              </a:rPr>
              <a:t>đồng</a:t>
            </a:r>
            <a:r>
              <a:rPr lang="en-US" sz="1200" b="1" i="0" kern="1200" baseline="0">
                <a:solidFill>
                  <a:schemeClr val="tx1"/>
                </a:solidFill>
                <a:effectLst/>
                <a:latin typeface="+mn-lt"/>
                <a:ea typeface="+mn-ea"/>
                <a:cs typeface="+mn-cs"/>
              </a:rPr>
              <a:t> nghiệp hay </a:t>
            </a:r>
            <a:r>
              <a:rPr lang="vi-VN" sz="1200" b="1" i="0" kern="1200">
                <a:solidFill>
                  <a:schemeClr val="tx1"/>
                </a:solidFill>
                <a:effectLst/>
                <a:latin typeface="+mn-lt"/>
                <a:ea typeface="+mn-ea"/>
                <a:cs typeface="+mn-cs"/>
              </a:rPr>
              <a:t>mơ mộng về</a:t>
            </a:r>
            <a:r>
              <a:rPr lang="en-US" sz="1200" b="1" i="0" kern="1200">
                <a:solidFill>
                  <a:schemeClr val="tx1"/>
                </a:solidFill>
                <a:effectLst/>
                <a:latin typeface="+mn-lt"/>
                <a:ea typeface="+mn-ea"/>
                <a:cs typeface="+mn-cs"/>
              </a:rPr>
              <a:t> b</a:t>
            </a:r>
            <a:r>
              <a:rPr lang="vi-VN" sz="1200" b="1" i="0" kern="1200">
                <a:solidFill>
                  <a:schemeClr val="tx1"/>
                </a:solidFill>
                <a:effectLst/>
                <a:latin typeface="+mn-lt"/>
                <a:ea typeface="+mn-ea"/>
                <a:cs typeface="+mn-cs"/>
              </a:rPr>
              <a:t>ộ phim mà bạn </a:t>
            </a:r>
            <a:r>
              <a:rPr lang="en-US" sz="1200" b="1" i="0" kern="1200">
                <a:solidFill>
                  <a:schemeClr val="tx1"/>
                </a:solidFill>
                <a:effectLst/>
                <a:latin typeface="+mn-lt"/>
                <a:ea typeface="+mn-ea"/>
                <a:cs typeface="+mn-cs"/>
              </a:rPr>
              <a:t>đã</a:t>
            </a:r>
            <a:r>
              <a:rPr lang="en-US" sz="1200" b="1" i="0" kern="1200" baseline="0">
                <a:solidFill>
                  <a:schemeClr val="tx1"/>
                </a:solidFill>
                <a:effectLst/>
                <a:latin typeface="+mn-lt"/>
                <a:ea typeface="+mn-ea"/>
                <a:cs typeface="+mn-cs"/>
              </a:rPr>
              <a:t> xem</a:t>
            </a:r>
            <a:r>
              <a:rPr lang="vi-VN" sz="1200" b="1" i="0" kern="1200">
                <a:solidFill>
                  <a:schemeClr val="tx1"/>
                </a:solidFill>
                <a:effectLst/>
                <a:latin typeface="+mn-lt"/>
                <a:ea typeface="+mn-ea"/>
                <a:cs typeface="+mn-cs"/>
              </a:rPr>
              <a:t>, bạn có thể không nhận thấy </a:t>
            </a:r>
            <a:r>
              <a:rPr lang="en-US" sz="1200" b="1" i="0" kern="1200">
                <a:solidFill>
                  <a:schemeClr val="tx1"/>
                </a:solidFill>
                <a:effectLst/>
                <a:latin typeface="+mn-lt"/>
                <a:ea typeface="+mn-ea"/>
                <a:cs typeface="+mn-cs"/>
              </a:rPr>
              <a:t>cách</a:t>
            </a:r>
            <a:r>
              <a:rPr lang="en-US" sz="1200" b="1" i="0" kern="1200" baseline="0">
                <a:solidFill>
                  <a:schemeClr val="tx1"/>
                </a:solidFill>
                <a:effectLst/>
                <a:latin typeface="+mn-lt"/>
                <a:ea typeface="+mn-ea"/>
                <a:cs typeface="+mn-cs"/>
              </a:rPr>
              <a:t> chạy khác lạ</a:t>
            </a:r>
            <a:r>
              <a:rPr lang="vi-VN" sz="1200" b="1"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Ngay cả khi bạn nhìn thấy sự cố, bạn thực sự biết về nó</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bao nhiêu ?</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Bạn có thể viết trong bản báo cáo sự cố những gì?</a:t>
            </a:r>
            <a:endParaRPr lang="en-US" sz="1200" b="1" i="0" kern="1200">
              <a:solidFill>
                <a:schemeClr val="tx1"/>
              </a:solidFill>
              <a:effectLst/>
              <a:latin typeface="+mn-lt"/>
              <a:ea typeface="+mn-ea"/>
              <a:cs typeface="+mn-cs"/>
            </a:endParaRPr>
          </a:p>
          <a:p>
            <a:pPr marL="0" lvl="0" indent="0">
              <a:buFontTx/>
              <a:buNone/>
            </a:pPr>
            <a:r>
              <a:rPr lang="en-US" b="0" i="0" kern="1200">
                <a:solidFill>
                  <a:schemeClr val="tx1"/>
                </a:solidFill>
                <a:effectLst/>
                <a:latin typeface="+mn-lt"/>
                <a:ea typeface="+mn-ea"/>
                <a:cs typeface="+mn-cs"/>
              </a:rPr>
              <a:t>- Cố</a:t>
            </a:r>
            <a:r>
              <a:rPr lang="en-US" b="0" i="0" kern="1200" baseline="0">
                <a:solidFill>
                  <a:schemeClr val="tx1"/>
                </a:solidFill>
                <a:effectLst/>
                <a:latin typeface="+mn-lt"/>
                <a:ea typeface="+mn-ea"/>
                <a:cs typeface="+mn-cs"/>
              </a:rPr>
              <a:t> gắng tái lập lại hiện tượng, </a:t>
            </a:r>
            <a:r>
              <a:rPr lang="en-US" b="1" i="0" kern="1200" baseline="0">
                <a:solidFill>
                  <a:schemeClr val="tx1"/>
                </a:solidFill>
                <a:effectLst/>
                <a:latin typeface="+mn-lt"/>
                <a:ea typeface="+mn-ea"/>
                <a:cs typeface="+mn-cs"/>
              </a:rPr>
              <a:t>theo kinh nghiệm thường là 3 lần. </a:t>
            </a:r>
          </a:p>
          <a:p>
            <a:pPr marL="457200" lvl="1" indent="0">
              <a:buFontTx/>
              <a:buNone/>
            </a:pP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Nếu một </a:t>
            </a:r>
            <a:r>
              <a:rPr lang="en-US" sz="1200" b="1" i="0" kern="1200">
                <a:solidFill>
                  <a:schemeClr val="tx1"/>
                </a:solidFill>
                <a:effectLst/>
                <a:latin typeface="+mn-lt"/>
                <a:ea typeface="+mn-ea"/>
                <a:cs typeface="+mn-cs"/>
              </a:rPr>
              <a:t>defect</a:t>
            </a:r>
            <a:r>
              <a:rPr lang="vi-VN" sz="1200" b="1" i="0" kern="1200">
                <a:solidFill>
                  <a:schemeClr val="tx1"/>
                </a:solidFill>
                <a:effectLst/>
                <a:latin typeface="+mn-lt"/>
                <a:ea typeface="+mn-ea"/>
                <a:cs typeface="+mn-cs"/>
              </a:rPr>
              <a:t> có các triệu chứng</a:t>
            </a:r>
            <a:r>
              <a:rPr lang="en-US" sz="1200" b="1" i="0" kern="1200">
                <a:solidFill>
                  <a:schemeClr val="tx1"/>
                </a:solidFill>
                <a:effectLst/>
                <a:latin typeface="+mn-lt"/>
                <a:ea typeface="+mn-ea"/>
                <a:cs typeface="+mn-cs"/>
              </a:rPr>
              <a:t> gián</a:t>
            </a:r>
            <a:r>
              <a:rPr lang="en-US" sz="1200" b="1" i="0" kern="1200" baseline="0">
                <a:solidFill>
                  <a:schemeClr val="tx1"/>
                </a:solidFill>
                <a:effectLst/>
                <a:latin typeface="+mn-lt"/>
                <a:ea typeface="+mn-ea"/>
                <a:cs typeface="+mn-cs"/>
              </a:rPr>
              <a:t> đoạn</a:t>
            </a:r>
            <a:r>
              <a:rPr lang="vi-VN" sz="1200" b="1"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chúng </a:t>
            </a:r>
            <a:r>
              <a:rPr lang="en-US" sz="1200" b="1" i="0" kern="1200">
                <a:solidFill>
                  <a:schemeClr val="tx1"/>
                </a:solidFill>
                <a:effectLst/>
                <a:latin typeface="+mn-lt"/>
                <a:ea typeface="+mn-ea"/>
                <a:cs typeface="+mn-cs"/>
              </a:rPr>
              <a:t>ta </a:t>
            </a:r>
            <a:r>
              <a:rPr lang="vi-VN" sz="1200" b="1" i="0" kern="1200">
                <a:solidFill>
                  <a:schemeClr val="tx1"/>
                </a:solidFill>
                <a:effectLst/>
                <a:latin typeface="+mn-lt"/>
                <a:ea typeface="+mn-ea"/>
                <a:cs typeface="+mn-cs"/>
              </a:rPr>
              <a:t>vẫn sẽ báo cáo</a:t>
            </a:r>
            <a:r>
              <a:rPr lang="en-US" sz="1200" b="1" i="0" kern="1200">
                <a:solidFill>
                  <a:schemeClr val="tx1"/>
                </a:solidFill>
                <a:effectLst/>
                <a:latin typeface="+mn-lt"/>
                <a:ea typeface="+mn-ea"/>
                <a:cs typeface="+mn-cs"/>
              </a:rPr>
              <a:t> nó</a:t>
            </a:r>
            <a:r>
              <a:rPr lang="vi-VN" sz="1200" b="1" i="0" kern="1200">
                <a:solidFill>
                  <a:schemeClr val="tx1"/>
                </a:solidFill>
                <a:effectLst/>
                <a:latin typeface="+mn-lt"/>
                <a:ea typeface="+mn-ea"/>
                <a:cs typeface="+mn-cs"/>
              </a:rPr>
              <a:t>, nhưng chúng </a:t>
            </a:r>
            <a:r>
              <a:rPr lang="en-US" sz="1200" b="1" i="0" kern="1200">
                <a:solidFill>
                  <a:schemeClr val="tx1"/>
                </a:solidFill>
                <a:effectLst/>
                <a:latin typeface="+mn-lt"/>
                <a:ea typeface="+mn-ea"/>
                <a:cs typeface="+mn-cs"/>
              </a:rPr>
              <a:t>ta phải</a:t>
            </a:r>
            <a:r>
              <a:rPr lang="en-US" sz="1200" b="1" i="0" kern="1200" baseline="0">
                <a:solidFill>
                  <a:schemeClr val="tx1"/>
                </a:solidFill>
                <a:effectLst/>
                <a:latin typeface="+mn-lt"/>
                <a:ea typeface="+mn-ea"/>
                <a:cs typeface="+mn-cs"/>
              </a:rPr>
              <a:t> viết </a:t>
            </a:r>
            <a:r>
              <a:rPr lang="vi-VN" sz="1200" b="1" i="0" kern="1200">
                <a:solidFill>
                  <a:schemeClr val="tx1"/>
                </a:solidFill>
                <a:effectLst/>
                <a:latin typeface="+mn-lt"/>
                <a:ea typeface="+mn-ea"/>
                <a:cs typeface="+mn-cs"/>
              </a:rPr>
              <a:t>thông tin càng nhiều càng tốt, đặc biệt là bao nhiêu lần cố gắng để tái </a:t>
            </a:r>
            <a:r>
              <a:rPr lang="en-US" sz="1200" b="1" i="0" kern="1200">
                <a:solidFill>
                  <a:schemeClr val="tx1"/>
                </a:solidFill>
                <a:effectLst/>
                <a:latin typeface="+mn-lt"/>
                <a:ea typeface="+mn-ea"/>
                <a:cs typeface="+mn-cs"/>
              </a:rPr>
              <a:t>lập</a:t>
            </a:r>
            <a:r>
              <a:rPr lang="en-US" sz="1200" b="1" i="0" kern="1200" baseline="0">
                <a:solidFill>
                  <a:schemeClr val="tx1"/>
                </a:solidFill>
                <a:effectLst/>
                <a:latin typeface="+mn-lt"/>
                <a:ea typeface="+mn-ea"/>
                <a:cs typeface="+mn-cs"/>
              </a:rPr>
              <a:t> sự cố</a:t>
            </a:r>
            <a:r>
              <a:rPr lang="vi-VN" sz="1200" b="1" i="0" kern="1200">
                <a:solidFill>
                  <a:schemeClr val="tx1"/>
                </a:solidFill>
                <a:effectLst/>
                <a:latin typeface="+mn-lt"/>
                <a:ea typeface="+mn-ea"/>
                <a:cs typeface="+mn-cs"/>
              </a:rPr>
              <a:t> và bao nhiêu lần nó đã thực sự xảy ra.</a:t>
            </a:r>
            <a:endParaRPr lang="en-US" sz="1200" b="1" i="0" kern="1200">
              <a:solidFill>
                <a:schemeClr val="tx1"/>
              </a:solidFill>
              <a:effectLst/>
              <a:latin typeface="+mn-lt"/>
              <a:ea typeface="+mn-ea"/>
              <a:cs typeface="+mn-cs"/>
            </a:endParaRPr>
          </a:p>
          <a:p>
            <a:pPr marL="0" lvl="0" indent="0">
              <a:buFontTx/>
              <a:buNone/>
            </a:pPr>
            <a:r>
              <a:rPr lang="en-US" b="0" i="0" kern="1200">
                <a:solidFill>
                  <a:schemeClr val="tx1"/>
                </a:solidFill>
                <a:effectLst/>
                <a:latin typeface="+mn-lt"/>
                <a:ea typeface="+mn-ea"/>
                <a:cs typeface="+mn-cs"/>
              </a:rPr>
              <a:t>- Cô</a:t>
            </a:r>
            <a:r>
              <a:rPr lang="en-US" b="0" i="0" kern="1200" baseline="0">
                <a:solidFill>
                  <a:schemeClr val="tx1"/>
                </a:solidFill>
                <a:effectLst/>
                <a:latin typeface="+mn-lt"/>
                <a:ea typeface="+mn-ea"/>
                <a:cs typeface="+mn-cs"/>
              </a:rPr>
              <a:t> lập defect, </a:t>
            </a:r>
            <a:r>
              <a:rPr lang="en-US" b="1" i="0" kern="1200" baseline="0">
                <a:solidFill>
                  <a:schemeClr val="tx1"/>
                </a:solidFill>
                <a:effectLst/>
                <a:latin typeface="+mn-lt"/>
                <a:ea typeface="+mn-ea"/>
                <a:cs typeface="+mn-cs"/>
              </a:rPr>
              <a:t>điều này có thể giúp làm sáng tỏ defect cho người lập trình.</a:t>
            </a:r>
            <a:endParaRPr lang="en-US" b="1" i="0" kern="1200">
              <a:solidFill>
                <a:schemeClr val="tx1"/>
              </a:solidFill>
              <a:effectLst/>
              <a:latin typeface="+mn-lt"/>
              <a:ea typeface="+mn-ea"/>
              <a:cs typeface="+mn-cs"/>
            </a:endParaRPr>
          </a:p>
          <a:p>
            <a:pPr marL="0" lvl="0" indent="0">
              <a:buFontTx/>
              <a:buNone/>
            </a:pPr>
            <a:r>
              <a:rPr lang="en-US" b="0" i="0" kern="1200">
                <a:solidFill>
                  <a:schemeClr val="tx1"/>
                </a:solidFill>
                <a:effectLst/>
                <a:latin typeface="+mn-lt"/>
                <a:ea typeface="+mn-ea"/>
                <a:cs typeface="+mn-cs"/>
              </a:rPr>
              <a:t>- Có</a:t>
            </a:r>
            <a:r>
              <a:rPr lang="en-US" b="0" i="0" kern="1200" baseline="0">
                <a:solidFill>
                  <a:schemeClr val="tx1"/>
                </a:solidFill>
                <a:effectLst/>
                <a:latin typeface="+mn-lt"/>
                <a:ea typeface="+mn-ea"/>
                <a:cs typeface="+mn-cs"/>
              </a:rPr>
              <a:t> 1 chỗ viết tiêu đề hoặc tóm tắt về các tác động. </a:t>
            </a:r>
            <a:r>
              <a:rPr lang="en-US" b="1" i="0" kern="1200" baseline="0">
                <a:solidFill>
                  <a:schemeClr val="tx1"/>
                </a:solidFill>
                <a:effectLst/>
                <a:latin typeface="+mn-lt"/>
                <a:ea typeface="+mn-ea"/>
                <a:cs typeface="+mn-cs"/>
              </a:rPr>
              <a:t>Vì n</a:t>
            </a:r>
            <a:r>
              <a:rPr lang="vi-VN" sz="1200" b="1" i="0" kern="1200">
                <a:solidFill>
                  <a:schemeClr val="tx1"/>
                </a:solidFill>
                <a:effectLst/>
                <a:latin typeface="+mn-lt"/>
                <a:ea typeface="+mn-ea"/>
                <a:cs typeface="+mn-cs"/>
              </a:rPr>
              <a:t>hiều </a:t>
            </a:r>
            <a:r>
              <a:rPr lang="en-US" sz="1200" b="1" i="0" kern="1200">
                <a:solidFill>
                  <a:schemeClr val="tx1"/>
                </a:solidFill>
                <a:effectLst/>
                <a:latin typeface="+mn-lt"/>
                <a:ea typeface="+mn-ea"/>
                <a:cs typeface="+mn-cs"/>
              </a:rPr>
              <a:t>người</a:t>
            </a:r>
            <a:r>
              <a:rPr lang="en-US" sz="1200" b="1" i="0" kern="1200" baseline="0">
                <a:solidFill>
                  <a:schemeClr val="tx1"/>
                </a:solidFill>
                <a:effectLst/>
                <a:latin typeface="+mn-lt"/>
                <a:ea typeface="+mn-ea"/>
                <a:cs typeface="+mn-cs"/>
              </a:rPr>
              <a:t> đọc</a:t>
            </a:r>
            <a:r>
              <a:rPr lang="vi-VN" sz="1200" b="1" i="0" kern="1200">
                <a:solidFill>
                  <a:schemeClr val="tx1"/>
                </a:solidFill>
                <a:effectLst/>
                <a:latin typeface="+mn-lt"/>
                <a:ea typeface="+mn-ea"/>
                <a:cs typeface="+mn-cs"/>
              </a:rPr>
              <a:t>, đặc biệt</a:t>
            </a:r>
            <a:r>
              <a:rPr lang="en-US" sz="1200" b="1" i="0" kern="1200">
                <a:solidFill>
                  <a:schemeClr val="tx1"/>
                </a:solidFill>
                <a:effectLst/>
                <a:latin typeface="+mn-lt"/>
                <a:ea typeface="+mn-ea"/>
                <a:cs typeface="+mn-cs"/>
              </a:rPr>
              <a:t> là</a:t>
            </a:r>
            <a:r>
              <a:rPr lang="en-US" sz="1200" b="1" i="0" kern="1200" baseline="0">
                <a:solidFill>
                  <a:schemeClr val="tx1"/>
                </a:solidFill>
                <a:effectLst/>
                <a:latin typeface="+mn-lt"/>
                <a:ea typeface="+mn-ea"/>
                <a:cs typeface="+mn-cs"/>
              </a:rPr>
              <a:t> người </a:t>
            </a:r>
            <a:r>
              <a:rPr lang="vi-VN" sz="1200" b="1" i="0" kern="1200">
                <a:solidFill>
                  <a:schemeClr val="tx1"/>
                </a:solidFill>
                <a:effectLst/>
                <a:latin typeface="+mn-lt"/>
                <a:ea typeface="+mn-ea"/>
                <a:cs typeface="+mn-cs"/>
              </a:rPr>
              <a:t>quản lý, sẽ cần phải hiểu các ưu </a:t>
            </a:r>
            <a:r>
              <a:rPr lang="en-US" sz="1200" b="1" i="0" kern="1200">
                <a:solidFill>
                  <a:schemeClr val="tx1"/>
                </a:solidFill>
                <a:effectLst/>
                <a:latin typeface="+mn-lt"/>
                <a:ea typeface="+mn-ea"/>
                <a:cs typeface="+mn-cs"/>
              </a:rPr>
              <a:t>tiên (priority)</a:t>
            </a:r>
            <a:r>
              <a:rPr lang="en-US" sz="1200" b="1" i="0" kern="1200" baseline="0">
                <a:solidFill>
                  <a:schemeClr val="tx1"/>
                </a:solidFill>
                <a:effectLst/>
                <a:latin typeface="+mn-lt"/>
                <a:ea typeface="+mn-ea"/>
                <a:cs typeface="+mn-cs"/>
              </a:rPr>
              <a:t> và mức độ nghiêm t</a:t>
            </a:r>
            <a:r>
              <a:rPr lang="vi-VN" sz="1200" b="1" i="0" kern="1200">
                <a:solidFill>
                  <a:schemeClr val="tx1"/>
                </a:solidFill>
                <a:effectLst/>
                <a:latin typeface="+mn-lt"/>
                <a:ea typeface="+mn-ea"/>
                <a:cs typeface="+mn-cs"/>
              </a:rPr>
              <a:t>rọng </a:t>
            </a:r>
            <a:r>
              <a:rPr lang="en-US" sz="1200" b="1" i="0" kern="1200">
                <a:solidFill>
                  <a:schemeClr val="tx1"/>
                </a:solidFill>
                <a:effectLst/>
                <a:latin typeface="+mn-lt"/>
                <a:ea typeface="+mn-ea"/>
                <a:cs typeface="+mn-cs"/>
              </a:rPr>
              <a:t>(severity) </a:t>
            </a:r>
            <a:r>
              <a:rPr lang="vi-VN" sz="1200" b="1" i="0" kern="1200">
                <a:solidFill>
                  <a:schemeClr val="tx1"/>
                </a:solidFill>
                <a:effectLst/>
                <a:latin typeface="+mn-lt"/>
                <a:ea typeface="+mn-ea"/>
                <a:cs typeface="+mn-cs"/>
              </a:rPr>
              <a:t>của </a:t>
            </a:r>
            <a:r>
              <a:rPr lang="en-US" sz="1200" b="1" i="0" kern="1200">
                <a:solidFill>
                  <a:schemeClr val="tx1"/>
                </a:solidFill>
                <a:effectLst/>
                <a:latin typeface="+mn-lt"/>
                <a:ea typeface="+mn-ea"/>
                <a:cs typeface="+mn-cs"/>
              </a:rPr>
              <a:t>defect.</a:t>
            </a:r>
            <a:endParaRPr lang="en-US" b="1"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Bày tỏ vấn đề một cách khách quan</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Lựa chọn </a:t>
            </a:r>
            <a:r>
              <a:rPr lang="en-US" sz="1200" b="0" i="0" u="sng" kern="1200">
                <a:solidFill>
                  <a:schemeClr val="tx1"/>
                </a:solidFill>
                <a:effectLst/>
                <a:latin typeface="+mn-lt"/>
                <a:ea typeface="+mn-ea"/>
                <a:cs typeface="+mn-cs"/>
              </a:rPr>
              <a:t>ngôn từ rõ</a:t>
            </a:r>
            <a:r>
              <a:rPr lang="en-US" sz="1200" b="0" i="0" u="sng" kern="1200" baseline="0">
                <a:solidFill>
                  <a:schemeClr val="tx1"/>
                </a:solidFill>
                <a:effectLst/>
                <a:latin typeface="+mn-lt"/>
                <a:ea typeface="+mn-ea"/>
                <a:cs typeface="+mn-cs"/>
              </a:rPr>
              <a:t> ràng, dứt khoát để </a:t>
            </a:r>
            <a:r>
              <a:rPr lang="en-US" sz="1200" b="0" i="0" u="sng" kern="1200">
                <a:solidFill>
                  <a:schemeClr val="tx1"/>
                </a:solidFill>
                <a:effectLst/>
                <a:latin typeface="+mn-lt"/>
                <a:ea typeface="+mn-ea"/>
                <a:cs typeface="+mn-cs"/>
              </a:rPr>
              <a:t>thể</a:t>
            </a:r>
            <a:r>
              <a:rPr lang="en-US" sz="1200" b="0" i="0" u="sng" kern="1200" baseline="0">
                <a:solidFill>
                  <a:schemeClr val="tx1"/>
                </a:solidFill>
                <a:effectLst/>
                <a:latin typeface="+mn-lt"/>
                <a:ea typeface="+mn-ea"/>
                <a:cs typeface="+mn-cs"/>
              </a:rPr>
              <a:t> hiện vấn đề</a:t>
            </a:r>
            <a:r>
              <a:rPr lang="en-US" sz="1200" b="0" i="0" u="sng" kern="1200">
                <a:solidFill>
                  <a:schemeClr val="tx1"/>
                </a:solidFill>
                <a:effectLst/>
                <a:latin typeface="+mn-lt"/>
                <a:ea typeface="+mn-ea"/>
                <a:cs typeface="+mn-cs"/>
              </a:rPr>
              <a:t> trong báo cáo sự cố.</a:t>
            </a: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Báo cáo ngắn gọn </a:t>
            </a:r>
            <a:r>
              <a:rPr lang="vi-VN" sz="1200" b="1" i="0" kern="1200">
                <a:solidFill>
                  <a:schemeClr val="tx1"/>
                </a:solidFill>
                <a:effectLst/>
                <a:latin typeface="+mn-lt"/>
                <a:ea typeface="+mn-ea"/>
                <a:cs typeface="+mn-cs"/>
              </a:rPr>
              <a:t>sẽ giúp giữ sự chú ý của người </a:t>
            </a:r>
            <a:r>
              <a:rPr lang="en-US" sz="1200" b="1" i="0" kern="1200">
                <a:solidFill>
                  <a:schemeClr val="tx1"/>
                </a:solidFill>
                <a:effectLst/>
                <a:latin typeface="+mn-lt"/>
                <a:ea typeface="+mn-ea"/>
                <a:cs typeface="+mn-cs"/>
              </a:rPr>
              <a:t>đọc</a:t>
            </a:r>
            <a:r>
              <a:rPr lang="en-US" sz="1200" b="0" i="0" kern="1200">
                <a:solidFill>
                  <a:schemeClr val="tx1"/>
                </a:solidFill>
                <a:effectLst/>
                <a:latin typeface="+mn-lt"/>
                <a:ea typeface="+mn-ea"/>
                <a:cs typeface="+mn-cs"/>
              </a:rPr>
              <a:t>.</a:t>
            </a:r>
          </a:p>
          <a:p>
            <a:pPr marL="0" lvl="0" indent="0">
              <a:buFontTx/>
              <a:buNone/>
            </a:pPr>
            <a:r>
              <a:rPr lang="en-US" sz="1200" b="0" i="0" kern="1200">
                <a:solidFill>
                  <a:schemeClr val="tx1"/>
                </a:solidFill>
                <a:effectLst/>
                <a:latin typeface="+mn-lt"/>
                <a:ea typeface="+mn-ea"/>
                <a:cs typeface="+mn-cs"/>
              </a:rPr>
              <a:t>- Cuối</a:t>
            </a:r>
            <a:r>
              <a:rPr lang="en-US" sz="1200" b="0" i="0" kern="1200" baseline="0">
                <a:solidFill>
                  <a:schemeClr val="tx1"/>
                </a:solidFill>
                <a:effectLst/>
                <a:latin typeface="+mn-lt"/>
                <a:ea typeface="+mn-ea"/>
                <a:cs typeface="+mn-cs"/>
              </a:rPr>
              <a:t> cùng, ngta khuyên rằng cũng nên sử dụng </a:t>
            </a:r>
            <a:r>
              <a:rPr lang="en-US" sz="1200" b="0" i="1" kern="1200" baseline="0">
                <a:solidFill>
                  <a:schemeClr val="tx1"/>
                </a:solidFill>
                <a:effectLst/>
                <a:latin typeface="+mn-lt"/>
                <a:ea typeface="+mn-ea"/>
                <a:cs typeface="+mn-cs"/>
              </a:rPr>
              <a:t>quy trình review </a:t>
            </a:r>
            <a:r>
              <a:rPr lang="en-US" sz="1200" b="0" i="0" kern="1200" baseline="0">
                <a:solidFill>
                  <a:schemeClr val="tx1"/>
                </a:solidFill>
                <a:effectLst/>
                <a:latin typeface="+mn-lt"/>
                <a:ea typeface="+mn-ea"/>
                <a:cs typeface="+mn-cs"/>
              </a:rPr>
              <a:t>cho tất cả các báo cáo. </a:t>
            </a:r>
            <a:r>
              <a:rPr lang="en-US" sz="1200" b="1" i="0" kern="1200" baseline="0">
                <a:solidFill>
                  <a:schemeClr val="tx1"/>
                </a:solidFill>
                <a:effectLst/>
                <a:latin typeface="+mn-lt"/>
                <a:ea typeface="+mn-ea"/>
                <a:cs typeface="+mn-cs"/>
              </a:rPr>
              <a:t>Vì Review là 1 kt đảm bảo chất lượng, mà báo cáo sự cố cũng là 1 sp dự án quan trọng, cũng cần đảm bảo chất lượng. </a:t>
            </a:r>
            <a:r>
              <a:rPr lang="en-US" sz="1200" b="0" i="0" kern="1200" baseline="0">
                <a:solidFill>
                  <a:schemeClr val="tx1"/>
                </a:solidFill>
                <a:effectLst/>
                <a:latin typeface="+mn-lt"/>
                <a:ea typeface="+mn-ea"/>
                <a:cs typeface="+mn-cs"/>
              </a:rPr>
              <a:t>Điều này cũng cho kết quả tốt nếu có test leader hay tester có kinh nghiệm rà soát lại báo cáo.</a:t>
            </a:r>
            <a:endParaRPr lang="en-US" sz="1200" b="0" i="0" kern="1200">
              <a:solidFill>
                <a:schemeClr val="tx1"/>
              </a:solidFill>
              <a:effectLst/>
              <a:latin typeface="+mn-lt"/>
              <a:ea typeface="+mn-ea"/>
              <a:cs typeface="+mn-cs"/>
            </a:endParaRPr>
          </a:p>
          <a:p>
            <a:pPr marL="0" lvl="0" indent="0">
              <a:buFontTx/>
              <a:buNone/>
            </a:pPr>
            <a:endParaRPr lang="en-US"/>
          </a:p>
          <a:p>
            <a:pPr marL="0" lvl="0" indent="0">
              <a:buFontTx/>
              <a:buNone/>
            </a:pPr>
            <a:endParaRPr lang="en-US"/>
          </a:p>
          <a:p>
            <a:pPr marL="0" lvl="0" indent="0">
              <a:buFontTx/>
              <a:buNone/>
            </a:pPr>
            <a:endParaRPr lang="en-US"/>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Review similar test results??</a:t>
            </a:r>
          </a:p>
        </p:txBody>
      </p:sp>
    </p:spTree>
    <p:extLst>
      <p:ext uri="{BB962C8B-B14F-4D97-AF65-F5344CB8AC3E}">
        <p14:creationId xmlns:p14="http://schemas.microsoft.com/office/powerpoint/2010/main" val="8445850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http://www.ibm.com/developerworks/rational/library/06/1107_davis/</a:t>
            </a:r>
            <a:endParaRPr lang="en-US"/>
          </a:p>
          <a:p>
            <a:pPr rtl="0"/>
            <a:r>
              <a:rPr lang="vi-VN" sz="1200" b="0" i="0" kern="1200">
                <a:solidFill>
                  <a:schemeClr val="tx1"/>
                </a:solidFill>
                <a:effectLst/>
                <a:latin typeface="+mn-lt"/>
                <a:ea typeface="+mn-ea"/>
                <a:cs typeface="+mn-cs"/>
              </a:rPr>
              <a:t>Không đủ thời gian để kiểm tra</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Không đủ nguồn lực để kiểm tra</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Nhóm thử nghiệm không phải lúc nào cũng ở một nơi</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Những khó khăn với các yêu cầu</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Giữ đồng bộ với phát triển</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Báo cáo các thông tin bên phải</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Các số liệu chất lượng là gì?</a:t>
            </a:r>
          </a:p>
          <a:p>
            <a:br>
              <a:rPr lang="vi-VN"/>
            </a:br>
            <a:endParaRPr lang="en-US"/>
          </a:p>
        </p:txBody>
      </p:sp>
    </p:spTree>
    <p:extLst>
      <p:ext uri="{BB962C8B-B14F-4D97-AF65-F5344CB8AC3E}">
        <p14:creationId xmlns:p14="http://schemas.microsoft.com/office/powerpoint/2010/main" val="20245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Chỉ</a:t>
            </a:r>
            <a:r>
              <a:rPr lang="en-US" sz="1200" b="1" i="0" kern="1200" baseline="0">
                <a:solidFill>
                  <a:schemeClr val="tx1"/>
                </a:solidFill>
                <a:effectLst/>
                <a:latin typeface="+mn-lt"/>
                <a:ea typeface="+mn-ea"/>
                <a:cs typeface="+mn-cs"/>
              </a:rPr>
              <a:t> có </a:t>
            </a:r>
            <a:r>
              <a:rPr lang="en-GB" b="1"/>
              <a:t>developer chịu</a:t>
            </a:r>
            <a:r>
              <a:rPr lang="en-GB" b="1" baseline="0"/>
              <a:t> trách nhiệm testing</a:t>
            </a:r>
            <a:endParaRPr lang="en-US" b="1" baseline="0"/>
          </a:p>
          <a:p>
            <a:r>
              <a:rPr lang="en-US" baseline="0"/>
              <a:t>Ưu:</a:t>
            </a:r>
          </a:p>
          <a:p>
            <a:pPr marL="0" indent="0">
              <a:buFontTx/>
              <a:buNone/>
            </a:pPr>
            <a:r>
              <a:rPr lang="en-US" baseline="0"/>
              <a:t>- hiểu rõ mã nguồn</a:t>
            </a:r>
          </a:p>
          <a:p>
            <a:pPr marL="0" indent="0">
              <a:buFontTx/>
              <a:buNone/>
            </a:pPr>
            <a:r>
              <a:rPr lang="en-US" baseline="0"/>
              <a:t>- do đó, tìm ra đc nhiều vấn đề mà</a:t>
            </a:r>
            <a:r>
              <a:rPr lang="en-US" b="1" baseline="0"/>
              <a:t> KTV không hiểu rõ vấn đề có thể bỏ sót</a:t>
            </a:r>
          </a:p>
          <a:p>
            <a:pPr marL="0" indent="0">
              <a:buFontTx/>
              <a:buNone/>
            </a:pPr>
            <a:r>
              <a:rPr lang="en-US" baseline="0"/>
              <a:t>- do đó, vc tìm và sửa lỗi mất ít chi phí hơn</a:t>
            </a:r>
            <a:r>
              <a:rPr lang="en-US" b="1" baseline="0"/>
              <a:t>: thời gian, tiền bạc (k phải trả tiền cho cv kiểm thử)</a:t>
            </a:r>
          </a:p>
          <a:p>
            <a:pPr marL="0" indent="0">
              <a:buFontTx/>
              <a:buNone/>
            </a:pPr>
            <a:r>
              <a:rPr lang="en-US" baseline="0"/>
              <a:t>Nhược:</a:t>
            </a:r>
          </a:p>
          <a:p>
            <a:pPr marL="0" indent="0">
              <a:buFontTx/>
              <a:buNone/>
            </a:pPr>
            <a:r>
              <a:rPr lang="en-US" baseline="0"/>
              <a:t>- khó để phá hủy cv của bản thân (khó để tự tìm lỗi của chính mình)</a:t>
            </a:r>
          </a:p>
          <a:p>
            <a:pPr marL="0" indent="0">
              <a:buFontTx/>
              <a:buNone/>
            </a:pPr>
            <a:r>
              <a:rPr lang="en-US" baseline="0"/>
              <a:t>- có khuynh hướng nhìn thấy kết quả mong đợi, không phải kết quả thực</a:t>
            </a:r>
          </a:p>
          <a:p>
            <a:pPr marL="0" indent="0">
              <a:buFontTx/>
              <a:buNone/>
            </a:pPr>
            <a:r>
              <a:rPr lang="en-US" baseline="0"/>
              <a:t>- đánh giá chủ quan</a:t>
            </a:r>
            <a:endParaRPr lang="en-US"/>
          </a:p>
        </p:txBody>
      </p:sp>
    </p:spTree>
    <p:extLst>
      <p:ext uri="{BB962C8B-B14F-4D97-AF65-F5344CB8AC3E}">
        <p14:creationId xmlns:p14="http://schemas.microsoft.com/office/powerpoint/2010/main" val="11857265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QL Kiểm thử</a:t>
            </a:r>
            <a:r>
              <a:rPr lang="en-US" sz="1200" b="0" i="0" kern="1200" baseline="0">
                <a:solidFill>
                  <a:schemeClr val="tx1"/>
                </a:solidFill>
                <a:effectLst/>
                <a:latin typeface="+mn-lt"/>
                <a:ea typeface="+mn-ea"/>
                <a:cs typeface="+mn-cs"/>
              </a:rPr>
              <a:t> ko phải là 1 vc làm đơn giản. Sau đây là những kiến nghị để cải thiện việc quản lý.</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Bắt đầu hoạt động quản lý kiểm tra sớm</a:t>
            </a:r>
            <a:endParaRPr lang="en-US" sz="1200" b="0" i="0" kern="1200">
              <a:solidFill>
                <a:schemeClr val="tx1"/>
              </a:solidFill>
              <a:effectLst/>
              <a:latin typeface="+mn-lt"/>
              <a:ea typeface="+mn-ea"/>
              <a:cs typeface="+mn-cs"/>
            </a:endParaRPr>
          </a:p>
          <a:p>
            <a:pPr marL="628650" lvl="1" indent="-171450">
              <a:buFontTx/>
              <a:buChar char="-"/>
            </a:pPr>
            <a:r>
              <a:rPr lang="en-US" sz="1200" b="1" i="0" kern="1200">
                <a:solidFill>
                  <a:schemeClr val="tx1"/>
                </a:solidFill>
                <a:effectLst/>
                <a:latin typeface="+mn-lt"/>
                <a:ea typeface="+mn-ea"/>
                <a:cs typeface="+mn-cs"/>
              </a:rPr>
              <a:t>Điều</a:t>
            </a:r>
            <a:r>
              <a:rPr lang="en-US" sz="1200" b="1" i="0" kern="1200" baseline="0">
                <a:solidFill>
                  <a:schemeClr val="tx1"/>
                </a:solidFill>
                <a:effectLst/>
                <a:latin typeface="+mn-lt"/>
                <a:ea typeface="+mn-ea"/>
                <a:cs typeface="+mn-cs"/>
              </a:rPr>
              <a:t> này là rõ ràng, nhưng rất ít dự án PM thật sự tuân thủ điều này. Các hoạt động phân tích test có thể và nên được thực hiện càng sớm càng tốt. VD/ khi có use case thì có thể sinh ra các test procedure, hoặc sinh test case từ các đặc tả về PM.</a:t>
            </a:r>
          </a:p>
          <a:p>
            <a:pPr marL="628650" lvl="1" indent="-171450">
              <a:buFontTx/>
              <a:buChar char="-"/>
            </a:pPr>
            <a:r>
              <a:rPr lang="vi-VN" sz="1200" b="1" i="0" kern="1200">
                <a:solidFill>
                  <a:schemeClr val="tx1"/>
                </a:solidFill>
                <a:effectLst/>
                <a:latin typeface="+mn-lt"/>
                <a:ea typeface="+mn-ea"/>
                <a:cs typeface="+mn-cs"/>
              </a:rPr>
              <a:t>Phát triển </a:t>
            </a:r>
            <a:r>
              <a:rPr lang="en-US" sz="1200" b="1" i="0" kern="1200">
                <a:solidFill>
                  <a:schemeClr val="tx1"/>
                </a:solidFill>
                <a:effectLst/>
                <a:latin typeface="+mn-lt"/>
                <a:ea typeface="+mn-ea"/>
                <a:cs typeface="+mn-cs"/>
              </a:rPr>
              <a:t>các</a:t>
            </a:r>
            <a:r>
              <a:rPr lang="en-US" sz="1200" b="1" i="0" kern="1200" baseline="0">
                <a:solidFill>
                  <a:schemeClr val="tx1"/>
                </a:solidFill>
                <a:effectLst/>
                <a:latin typeface="+mn-lt"/>
                <a:ea typeface="+mn-ea"/>
                <a:cs typeface="+mn-cs"/>
              </a:rPr>
              <a:t> test </a:t>
            </a:r>
            <a:r>
              <a:rPr lang="vi-VN" sz="1200" b="1" i="0" kern="1200">
                <a:solidFill>
                  <a:schemeClr val="tx1"/>
                </a:solidFill>
                <a:effectLst/>
                <a:latin typeface="+mn-lt"/>
                <a:ea typeface="+mn-ea"/>
                <a:cs typeface="+mn-cs"/>
              </a:rPr>
              <a:t>càng sớm càng tốt sẽ giúp giảm bớt các khó khăn </a:t>
            </a:r>
            <a:r>
              <a:rPr lang="en-US" sz="1200" b="1" i="0" kern="1200">
                <a:solidFill>
                  <a:schemeClr val="tx1"/>
                </a:solidFill>
                <a:effectLst/>
                <a:latin typeface="+mn-lt"/>
                <a:ea typeface="+mn-ea"/>
                <a:cs typeface="+mn-cs"/>
              </a:rPr>
              <a:t>về</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thời gian </a:t>
            </a:r>
            <a:r>
              <a:rPr lang="en-US" sz="1200" b="1" i="0" kern="1200">
                <a:solidFill>
                  <a:schemeClr val="tx1"/>
                </a:solidFill>
                <a:effectLst/>
                <a:latin typeface="+mn-lt"/>
                <a:ea typeface="+mn-ea"/>
                <a:cs typeface="+mn-cs"/>
              </a:rPr>
              <a:t>sau này</a:t>
            </a:r>
            <a:r>
              <a:rPr lang="vi-VN" sz="1200" b="1" i="0" kern="1200">
                <a:solidFill>
                  <a:schemeClr val="tx1"/>
                </a:solidFill>
                <a:effectLst/>
                <a:latin typeface="+mn-lt"/>
                <a:ea typeface="+mn-ea"/>
                <a:cs typeface="+mn-cs"/>
              </a:rPr>
              <a:t>.</a:t>
            </a:r>
            <a:endParaRPr lang="en-US" sz="1200" b="1"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Kiểm tra lặp đi lặp lại</a:t>
            </a:r>
            <a:endParaRPr lang="en-US" sz="1200" b="0" i="0" kern="1200">
              <a:solidFill>
                <a:schemeClr val="tx1"/>
              </a:solidFill>
              <a:effectLst/>
              <a:latin typeface="+mn-lt"/>
              <a:ea typeface="+mn-ea"/>
              <a:cs typeface="+mn-cs"/>
            </a:endParaRPr>
          </a:p>
          <a:p>
            <a:pPr marL="628650" lvl="1" indent="-171450">
              <a:buFontTx/>
              <a:buChar char="-"/>
            </a:pPr>
            <a:r>
              <a:rPr lang="en-US" sz="1200" b="1" i="0" kern="1200">
                <a:solidFill>
                  <a:schemeClr val="tx1"/>
                </a:solidFill>
                <a:effectLst/>
                <a:latin typeface="+mn-lt"/>
                <a:ea typeface="+mn-ea"/>
                <a:cs typeface="+mn-cs"/>
              </a:rPr>
              <a:t>Kiểm</a:t>
            </a:r>
            <a:r>
              <a:rPr lang="en-US" sz="1200" b="1" i="0" kern="1200" baseline="0">
                <a:solidFill>
                  <a:schemeClr val="tx1"/>
                </a:solidFill>
                <a:effectLst/>
                <a:latin typeface="+mn-lt"/>
                <a:ea typeface="+mn-ea"/>
                <a:cs typeface="+mn-cs"/>
              </a:rPr>
              <a:t> thử là 1 quy trình lặp...</a:t>
            </a:r>
            <a:endParaRPr lang="en-US" sz="1200" b="1"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Tái sử dụng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test tạo ra</a:t>
            </a:r>
          </a:p>
          <a:p>
            <a:pPr marL="171450" lvl="0" indent="-171450">
              <a:buFontTx/>
              <a:buChar char="-"/>
            </a:pPr>
            <a:r>
              <a:rPr lang="vi-VN" sz="1200" b="0" i="0" kern="1200">
                <a:solidFill>
                  <a:schemeClr val="tx1"/>
                </a:solidFill>
                <a:effectLst/>
                <a:latin typeface="+mn-lt"/>
                <a:ea typeface="+mn-ea"/>
                <a:cs typeface="+mn-cs"/>
              </a:rPr>
              <a:t>Sử dụng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dựa trên</a:t>
            </a:r>
            <a:r>
              <a:rPr lang="en-US" sz="1200" b="0" i="0" kern="1200">
                <a:solidFill>
                  <a:schemeClr val="tx1"/>
                </a:solidFill>
                <a:effectLst/>
                <a:latin typeface="+mn-lt"/>
                <a:ea typeface="+mn-ea"/>
                <a:cs typeface="+mn-cs"/>
              </a:rPr>
              <a:t> yêu</a:t>
            </a:r>
            <a:r>
              <a:rPr lang="en-US" sz="1200" b="0" i="0" kern="1200" baseline="0">
                <a:solidFill>
                  <a:schemeClr val="tx1"/>
                </a:solidFill>
                <a:effectLst/>
                <a:latin typeface="+mn-lt"/>
                <a:ea typeface="+mn-ea"/>
                <a:cs typeface="+mn-cs"/>
              </a:rPr>
              <a:t> cầu</a:t>
            </a:r>
          </a:p>
          <a:p>
            <a:pPr marL="171450" lvl="0" indent="-171450">
              <a:buFontTx/>
              <a:buChar char="-"/>
            </a:pPr>
            <a:r>
              <a:rPr lang="vi-VN" sz="1200" b="0" i="0" kern="1200">
                <a:solidFill>
                  <a:schemeClr val="tx1"/>
                </a:solidFill>
                <a:effectLst/>
                <a:latin typeface="+mn-lt"/>
                <a:ea typeface="+mn-ea"/>
                <a:cs typeface="+mn-cs"/>
              </a:rPr>
              <a:t>Xác định và thực thi một qu</a:t>
            </a:r>
            <a:r>
              <a:rPr lang="en-US" sz="1200" b="0" i="0" kern="1200">
                <a:solidFill>
                  <a:schemeClr val="tx1"/>
                </a:solidFill>
                <a:effectLst/>
                <a:latin typeface="+mn-lt"/>
                <a:ea typeface="+mn-ea"/>
                <a:cs typeface="+mn-cs"/>
              </a:rPr>
              <a:t>i</a:t>
            </a:r>
            <a:r>
              <a:rPr lang="vi-VN" sz="1200" b="0" i="0" kern="1200">
                <a:solidFill>
                  <a:schemeClr val="tx1"/>
                </a:solidFill>
                <a:effectLst/>
                <a:latin typeface="+mn-lt"/>
                <a:ea typeface="+mn-ea"/>
                <a:cs typeface="+mn-cs"/>
              </a:rPr>
              <a:t> trình thử nghiệm linh hoạt</a:t>
            </a: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Phối hợp và tích hợp với phần còn lại của phát triển</a:t>
            </a: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Tập trung vào mục tiêu và kết quả</a:t>
            </a: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Tự động hóa để tiết kiệm thời gian</a:t>
            </a:r>
            <a:endParaRPr lang="en-US"/>
          </a:p>
        </p:txBody>
      </p:sp>
    </p:spTree>
    <p:extLst>
      <p:ext uri="{BB962C8B-B14F-4D97-AF65-F5344CB8AC3E}">
        <p14:creationId xmlns:p14="http://schemas.microsoft.com/office/powerpoint/2010/main" val="32282217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độc lập là quan trọng</a:t>
            </a:r>
            <a:endParaRPr lang="en-US" sz="1200" b="0" i="0" kern="1200">
              <a:solidFill>
                <a:schemeClr val="tx1"/>
              </a:solidFill>
              <a:effectLst/>
              <a:latin typeface="+mn-lt"/>
              <a:ea typeface="+mn-ea"/>
              <a:cs typeface="+mn-cs"/>
            </a:endParaRPr>
          </a:p>
          <a:p>
            <a:pPr marL="628650" lvl="1" indent="-171450">
              <a:buFontTx/>
              <a:buChar char="-"/>
            </a:pPr>
            <a:r>
              <a:rPr lang="en-US" sz="1200" b="0" i="0" kern="1200">
                <a:solidFill>
                  <a:schemeClr val="tx1"/>
                </a:solidFill>
                <a:effectLst/>
                <a:latin typeface="+mn-lt"/>
                <a:ea typeface="+mn-ea"/>
                <a:cs typeface="+mn-cs"/>
              </a:rPr>
              <a:t>nhưng</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không </a:t>
            </a:r>
            <a:r>
              <a:rPr lang="en-US" sz="1200" b="0" i="0" kern="1200">
                <a:solidFill>
                  <a:schemeClr val="tx1"/>
                </a:solidFill>
                <a:effectLst/>
                <a:latin typeface="+mn-lt"/>
                <a:ea typeface="+mn-ea"/>
                <a:cs typeface="+mn-cs"/>
              </a:rPr>
              <a:t>phải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là </a:t>
            </a:r>
            <a:r>
              <a:rPr lang="en-US" sz="1200" b="0" i="0" kern="1200">
                <a:solidFill>
                  <a:schemeClr val="tx1"/>
                </a:solidFill>
                <a:effectLst/>
                <a:latin typeface="+mn-lt"/>
                <a:ea typeface="+mn-ea"/>
                <a:cs typeface="+mn-cs"/>
              </a:rPr>
              <a:t>cái</a:t>
            </a:r>
            <a:r>
              <a:rPr lang="vi-VN" sz="1200" b="0" i="0" kern="1200">
                <a:solidFill>
                  <a:schemeClr val="tx1"/>
                </a:solidFill>
                <a:effectLst/>
                <a:latin typeface="+mn-lt"/>
                <a:ea typeface="+mn-ea"/>
                <a:cs typeface="+mn-cs"/>
              </a:rPr>
              <a:t> thay thế cho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quen</a:t>
            </a:r>
            <a:r>
              <a:rPr lang="en-US" sz="1200" b="0" i="0" kern="1200">
                <a:solidFill>
                  <a:schemeClr val="tx1"/>
                </a:solidFill>
                <a:effectLst/>
                <a:latin typeface="+mn-lt"/>
                <a:ea typeface="+mn-ea"/>
                <a:cs typeface="+mn-cs"/>
              </a:rPr>
              <a:t> thuộc</a:t>
            </a:r>
          </a:p>
          <a:p>
            <a:pPr marL="171450" lvl="0" indent="-171450">
              <a:buFontTx/>
              <a:buChar char="-"/>
            </a:pPr>
            <a:r>
              <a:rPr lang="vi-VN" sz="1200" b="0" i="0" kern="1200">
                <a:solidFill>
                  <a:schemeClr val="tx1"/>
                </a:solidFill>
                <a:effectLst/>
                <a:latin typeface="+mn-lt"/>
                <a:ea typeface="+mn-ea"/>
                <a:cs typeface="+mn-cs"/>
              </a:rPr>
              <a:t>cấp độ độc lập khác nhau</a:t>
            </a:r>
            <a:endParaRPr lang="en-US" sz="1200" b="0" i="0" kern="1200">
              <a:solidFill>
                <a:schemeClr val="tx1"/>
              </a:solidFill>
              <a:effectLst/>
              <a:latin typeface="+mn-lt"/>
              <a:ea typeface="+mn-ea"/>
              <a:cs typeface="+mn-cs"/>
            </a:endParaRPr>
          </a:p>
          <a:p>
            <a:pPr marL="628650" lvl="1" indent="-171450">
              <a:buFontTx/>
              <a:buChar char="-"/>
            </a:pPr>
            <a:r>
              <a:rPr lang="en-US" sz="1200" b="0" i="0" kern="1200">
                <a:solidFill>
                  <a:schemeClr val="tx1"/>
                </a:solidFill>
                <a:effectLst/>
                <a:latin typeface="+mn-lt"/>
                <a:ea typeface="+mn-ea"/>
                <a:cs typeface="+mn-cs"/>
              </a:rPr>
              <a:t>ưu</a:t>
            </a:r>
            <a:r>
              <a:rPr lang="en-US" sz="1200" b="0" i="0" kern="1200" baseline="0">
                <a:solidFill>
                  <a:schemeClr val="tx1"/>
                </a:solidFill>
                <a:effectLst/>
                <a:latin typeface="+mn-lt"/>
                <a:ea typeface="+mn-ea"/>
                <a:cs typeface="+mn-cs"/>
              </a:rPr>
              <a:t> và nhược</a:t>
            </a:r>
            <a:r>
              <a:rPr lang="vi-VN" sz="1200" b="0" i="0" kern="1200">
                <a:solidFill>
                  <a:schemeClr val="tx1"/>
                </a:solidFill>
                <a:effectLst/>
                <a:latin typeface="+mn-lt"/>
                <a:ea typeface="+mn-ea"/>
                <a:cs typeface="+mn-cs"/>
              </a:rPr>
              <a:t> của các cấp</a:t>
            </a: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chiến lược kiểm tra nên sử dụng một kết hợp tốt</a:t>
            </a:r>
            <a:endParaRPr lang="en-US" sz="1200" b="0" i="0" kern="1200">
              <a:solidFill>
                <a:schemeClr val="tx1"/>
              </a:solidFill>
              <a:effectLst/>
              <a:latin typeface="+mn-lt"/>
              <a:ea typeface="+mn-ea"/>
              <a:cs typeface="+mn-cs"/>
            </a:endParaRPr>
          </a:p>
          <a:p>
            <a:pPr marL="628650" lvl="1" indent="-171450">
              <a:buFontTx/>
              <a:buChar char="-"/>
            </a:pPr>
            <a:r>
              <a:rPr lang="vi-VN" sz="1200" b="0" i="0" kern="1200">
                <a:solidFill>
                  <a:schemeClr val="tx1"/>
                </a:solidFill>
                <a:effectLst/>
                <a:latin typeface="+mn-lt"/>
                <a:ea typeface="+mn-ea"/>
                <a:cs typeface="+mn-cs"/>
              </a:rPr>
              <a:t>"tuyên bố độc lập“</a:t>
            </a: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sự cân bằng các kỹ năng cần thiết</a:t>
            </a:r>
            <a:endParaRPr lang="en-US" sz="1200" b="0" i="0" kern="1200">
              <a:solidFill>
                <a:schemeClr val="tx1"/>
              </a:solidFill>
              <a:effectLst/>
              <a:latin typeface="+mn-lt"/>
              <a:ea typeface="+mn-ea"/>
              <a:cs typeface="+mn-cs"/>
            </a:endParaRPr>
          </a:p>
          <a:p>
            <a:pPr marL="171450" lvl="0" indent="-171450">
              <a:buFontTx/>
              <a:buChar char="-"/>
            </a:pPr>
            <a:endParaRPr lang="en-US" sz="1200" b="0" i="0" kern="1200">
              <a:solidFill>
                <a:schemeClr val="tx1"/>
              </a:solidFill>
              <a:effectLst/>
              <a:latin typeface="+mn-lt"/>
              <a:ea typeface="+mn-ea"/>
              <a:cs typeface="+mn-cs"/>
            </a:endParaRPr>
          </a:p>
          <a:p>
            <a:pPr marL="171450" lvl="0" indent="-171450">
              <a:buFontTx/>
              <a:buChar char="-"/>
            </a:pPr>
            <a:r>
              <a:rPr lang="vi-VN" sz="1200" b="0" i="0" kern="1200">
                <a:solidFill>
                  <a:schemeClr val="tx1"/>
                </a:solidFill>
                <a:effectLst/>
                <a:latin typeface="+mn-lt"/>
                <a:ea typeface="+mn-ea"/>
                <a:cs typeface="+mn-cs"/>
              </a:rPr>
              <a:t>kỹ thuật kiểm tra cung cấp một chiều hướng khác</a:t>
            </a:r>
            <a:r>
              <a:rPr lang="en-US" sz="1200" b="0" i="0" kern="1200">
                <a:solidFill>
                  <a:schemeClr val="tx1"/>
                </a:solidFill>
                <a:effectLst/>
                <a:latin typeface="+mn-lt"/>
                <a:ea typeface="+mn-ea"/>
                <a:cs typeface="+mn-cs"/>
              </a:rPr>
              <a:t> đến</a:t>
            </a:r>
            <a:r>
              <a:rPr lang="en-US" sz="1200" b="0" i="0" kern="1200" baseline="0">
                <a:solidFill>
                  <a:schemeClr val="tx1"/>
                </a:solidFill>
                <a:effectLst/>
                <a:latin typeface="+mn-lt"/>
                <a:ea typeface="+mn-ea"/>
                <a:cs typeface="+mn-cs"/>
              </a:rPr>
              <a:t> sự</a:t>
            </a:r>
            <a:r>
              <a:rPr lang="vi-VN" sz="1200" b="0" i="0" kern="1200">
                <a:solidFill>
                  <a:schemeClr val="tx1"/>
                </a:solidFill>
                <a:effectLst/>
                <a:latin typeface="+mn-lt"/>
                <a:ea typeface="+mn-ea"/>
                <a:cs typeface="+mn-cs"/>
              </a:rPr>
              <a:t> độc lập (độc lập của tư tưởng)</a:t>
            </a:r>
            <a:endParaRPr lang="en-US" sz="1200" b="0"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a:t>test techniques offer another dimension to independence (independence of thought)</a:t>
            </a:r>
          </a:p>
          <a:p>
            <a:pPr marL="171450" lvl="0" indent="-171450">
              <a:buFontTx/>
              <a:buChar char="-"/>
            </a:pPr>
            <a:endParaRPr lang="en-US"/>
          </a:p>
        </p:txBody>
      </p:sp>
    </p:spTree>
    <p:extLst>
      <p:ext uri="{BB962C8B-B14F-4D97-AF65-F5344CB8AC3E}">
        <p14:creationId xmlns:p14="http://schemas.microsoft.com/office/powerpoint/2010/main" val="41025069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a:t>...</a:t>
            </a:r>
          </a:p>
          <a:p>
            <a:pPr marL="171450" indent="-171450">
              <a:buFontTx/>
              <a:buChar char="-"/>
            </a:pPr>
            <a:r>
              <a:rPr lang="en-US" b="0"/>
              <a:t>Hỏi</a:t>
            </a:r>
            <a:r>
              <a:rPr lang="en-US" b="0" baseline="0"/>
              <a:t> ý kiến của những người đã từng làm cv đó </a:t>
            </a:r>
            <a:r>
              <a:rPr lang="vi-VN" sz="1200" b="0" i="0" kern="1200">
                <a:solidFill>
                  <a:schemeClr val="tx1"/>
                </a:solidFill>
                <a:effectLst/>
                <a:latin typeface="+mn-lt"/>
                <a:ea typeface="+mn-ea"/>
                <a:cs typeface="+mn-cs"/>
              </a:rPr>
              <a:t>để phát triển một </a:t>
            </a:r>
            <a:r>
              <a:rPr lang="en-US" sz="1200" b="0" i="0" kern="1200">
                <a:solidFill>
                  <a:schemeClr val="tx1"/>
                </a:solidFill>
                <a:effectLst/>
                <a:latin typeface="+mn-lt"/>
                <a:ea typeface="+mn-ea"/>
                <a:cs typeface="+mn-cs"/>
              </a:rPr>
              <a:t>“sơ</a:t>
            </a:r>
            <a:r>
              <a:rPr lang="en-US" sz="1200" b="0" i="0" kern="1200" baseline="0">
                <a:solidFill>
                  <a:schemeClr val="tx1"/>
                </a:solidFill>
                <a:effectLst/>
                <a:latin typeface="+mn-lt"/>
                <a:ea typeface="+mn-ea"/>
                <a:cs typeface="+mn-cs"/>
              </a:rPr>
              <a:t> đồ phân rã cv”</a:t>
            </a:r>
            <a:r>
              <a:rPr lang="vi-VN" sz="1200" b="0" i="0" kern="1200">
                <a:solidFill>
                  <a:schemeClr val="tx1"/>
                </a:solidFill>
                <a:effectLst/>
                <a:latin typeface="+mn-lt"/>
                <a:ea typeface="+mn-ea"/>
                <a:cs typeface="+mn-cs"/>
              </a:rPr>
              <a:t> cho dự án.</a:t>
            </a:r>
            <a:endParaRPr lang="en-US" sz="1200" b="0" i="0" kern="1200">
              <a:solidFill>
                <a:schemeClr val="tx1"/>
              </a:solidFill>
              <a:effectLst/>
              <a:latin typeface="+mn-lt"/>
              <a:ea typeface="+mn-ea"/>
              <a:cs typeface="+mn-cs"/>
            </a:endParaRPr>
          </a:p>
          <a:p>
            <a:pPr marL="628650" lvl="1" indent="-171450">
              <a:buFontTx/>
              <a:buChar char="-"/>
            </a:pPr>
            <a:r>
              <a:rPr lang="en-US" sz="1200" b="0" i="0" kern="1200">
                <a:solidFill>
                  <a:schemeClr val="tx1"/>
                </a:solidFill>
                <a:effectLst/>
                <a:latin typeface="+mn-lt"/>
                <a:ea typeface="+mn-ea"/>
                <a:cs typeface="+mn-cs"/>
              </a:rPr>
              <a:t>you work together to understand, for each  task, the effort, duration, dependencies, and resource requirements</a:t>
            </a:r>
          </a:p>
          <a:p>
            <a:pPr marL="628650" lvl="1" indent="-171450">
              <a:buFontTx/>
              <a:buChar char="-"/>
            </a:pPr>
            <a:r>
              <a:rPr lang="en-US" b="0"/>
              <a:t>Dùng</a:t>
            </a:r>
            <a:r>
              <a:rPr lang="en-US" b="0" baseline="0"/>
              <a:t> Microsoft project, cta có thể dự đoán dc ngày kết thúc test và các công việc quan trọng</a:t>
            </a:r>
            <a:endParaRPr lang="en-US" b="0"/>
          </a:p>
          <a:p>
            <a:pPr marL="0" indent="0">
              <a:buFontTx/>
              <a:buNone/>
            </a:pPr>
            <a:endParaRPr lang="en-US" b="0"/>
          </a:p>
        </p:txBody>
      </p:sp>
    </p:spTree>
    <p:extLst>
      <p:ext uri="{BB962C8B-B14F-4D97-AF65-F5344CB8AC3E}">
        <p14:creationId xmlns:p14="http://schemas.microsoft.com/office/powerpoint/2010/main" val="8803551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Mục đích sử dụng WBS là phân chia công việc thành các gói có thể quản lý được, có thể được hoạch định và gán trách nhiệm riêng rẽ cho từng người. </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Trong</a:t>
            </a:r>
            <a:r>
              <a:rPr lang="en-US" sz="1200" b="0" i="0" kern="1200" baseline="0">
                <a:solidFill>
                  <a:schemeClr val="tx1"/>
                </a:solidFill>
                <a:effectLst/>
                <a:latin typeface="+mn-lt"/>
                <a:ea typeface="+mn-ea"/>
                <a:cs typeface="+mn-cs"/>
              </a:rPr>
              <a:t> testing, dự án testing được phân chia thành các giai đoạn, trong mỗi giai đoạn có...</a:t>
            </a:r>
          </a:p>
          <a:p>
            <a:r>
              <a:rPr lang="en-US" sz="1200" b="0" i="0" kern="1200" baseline="0">
                <a:solidFill>
                  <a:schemeClr val="tx1"/>
                </a:solidFill>
                <a:effectLst/>
                <a:latin typeface="+mn-lt"/>
                <a:ea typeface="+mn-ea"/>
                <a:cs typeface="+mn-cs"/>
              </a:rPr>
              <a:t>Ví dụ, video</a:t>
            </a:r>
            <a:br>
              <a:rPr lang="vi-VN" sz="1200" b="0" i="0" kern="1200">
                <a:solidFill>
                  <a:schemeClr val="tx1"/>
                </a:solidFill>
                <a:effectLst/>
                <a:latin typeface="+mn-lt"/>
                <a:ea typeface="+mn-ea"/>
                <a:cs typeface="+mn-cs"/>
              </a:rPr>
            </a:br>
            <a:endParaRPr lang="en-US"/>
          </a:p>
        </p:txBody>
      </p:sp>
    </p:spTree>
    <p:extLst>
      <p:ext uri="{BB962C8B-B14F-4D97-AF65-F5344CB8AC3E}">
        <p14:creationId xmlns:p14="http://schemas.microsoft.com/office/powerpoint/2010/main" val="7467051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a:p>
            <a:r>
              <a:rPr lang="en-US"/>
              <a:t>Có</a:t>
            </a:r>
            <a:r>
              <a:rPr lang="en-US" baseline="0"/>
              <a:t> thể kết hợp các hướng tiếp cận này, tùy thuộc vào tình trạng của project. VD/ 1 tổ chức căn bản có thể sd pp agile nhưng trong tình huống nào đó có thể sd cách risk-based.</a:t>
            </a:r>
          </a:p>
          <a:p>
            <a:r>
              <a:rPr lang="en-US" baseline="0"/>
              <a:t>Vài cách tiếp cận: (có ví dụ trang 141)</a:t>
            </a:r>
            <a:endParaRPr lang="en-US"/>
          </a:p>
          <a:p>
            <a:r>
              <a:rPr lang="en-US"/>
              <a:t>Analytical approaches such as risk-based testing where testing is directed to areas of greatest risk (see later in this section for an overview of risk-based testing).</a:t>
            </a:r>
          </a:p>
          <a:p>
            <a:r>
              <a:rPr lang="en-US"/>
              <a:t>Model-based approaches such as stochastic testing using statistical information about failure rates (such as reliability growth models) or usage (such as operational profiles).</a:t>
            </a:r>
          </a:p>
          <a:p>
            <a:r>
              <a:rPr lang="en-US"/>
              <a:t>Methodical approaches, such as failure-based (including error guessing and fault attacks), checklist based and quality-characteristic based.</a:t>
            </a:r>
          </a:p>
          <a:p>
            <a:r>
              <a:rPr lang="en-US"/>
              <a:t>Standard-compliant approaches, specified by industry-specific standards such as The Railway Signalling standards (which define the levels of testing required) or the MISRA (which defines how to design, build and test reliable software for the motor industry).</a:t>
            </a:r>
          </a:p>
          <a:p>
            <a:r>
              <a:rPr lang="en-US"/>
              <a:t>Process-compliant approaches, which adhere to the processes developed for use with the various agile methodologies or traditional waterfall approaches.</a:t>
            </a:r>
          </a:p>
          <a:p>
            <a:r>
              <a:rPr lang="en-US"/>
              <a:t>Dynamic and heuristic approaches, such as exploratory testing (see Chapter 4) where testing is more reactive to events than pre-planned, and</a:t>
            </a:r>
          </a:p>
          <a:p>
            <a:r>
              <a:rPr lang="en-US"/>
              <a:t>where execution and evaluation are concurrent tasks.</a:t>
            </a:r>
          </a:p>
          <a:p>
            <a:r>
              <a:rPr lang="en-US"/>
              <a:t>Consultative approaches, such as those where test coverage is driven primarily by the advice and guidance of technology and/or business domain </a:t>
            </a:r>
          </a:p>
          <a:p>
            <a:r>
              <a:rPr lang="en-US"/>
              <a:t>experts outside or within the test team.</a:t>
            </a:r>
          </a:p>
          <a:p>
            <a:r>
              <a:rPr lang="en-US"/>
              <a:t>Regression-averse approaches, such as those that include reuse of existing test material, extensive automation of functional regression tests, and standard test suites.</a:t>
            </a:r>
          </a:p>
        </p:txBody>
      </p:sp>
    </p:spTree>
    <p:extLst>
      <p:ext uri="{BB962C8B-B14F-4D97-AF65-F5344CB8AC3E}">
        <p14:creationId xmlns:p14="http://schemas.microsoft.com/office/powerpoint/2010/main" val="40746901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yếu tố phải dc xem xét khi lựa chọn chiến lược:</a:t>
            </a:r>
          </a:p>
          <a:p>
            <a:pPr marL="171450" indent="-171450">
              <a:buFontTx/>
              <a:buChar char="-"/>
            </a:pPr>
            <a:r>
              <a:rPr lang="en-US" baseline="0"/>
              <a:t>Nguy cơ thất bại của dự án, thất bại của sp ảnh hưởng đến con người, môi trường, cty (vd/ chi phí cho thất bại sp quá cao).</a:t>
            </a:r>
          </a:p>
          <a:p>
            <a:pPr marL="171450" indent="-171450">
              <a:buFontTx/>
              <a:buChar char="-"/>
            </a:pPr>
            <a:r>
              <a:rPr lang="vi-VN" sz="1200" b="0" i="0" kern="1200">
                <a:solidFill>
                  <a:schemeClr val="tx1"/>
                </a:solidFill>
                <a:effectLst/>
                <a:latin typeface="+mn-lt"/>
                <a:ea typeface="+mn-ea"/>
                <a:cs typeface="+mn-cs"/>
              </a:rPr>
              <a:t>Các kỹ năng và kinh nghiệm của</a:t>
            </a:r>
            <a:r>
              <a:rPr lang="en-US" sz="1200" b="0" i="0" kern="1200">
                <a:solidFill>
                  <a:schemeClr val="tx1"/>
                </a:solidFill>
                <a:effectLst/>
                <a:latin typeface="+mn-lt"/>
                <a:ea typeface="+mn-ea"/>
                <a:cs typeface="+mn-cs"/>
              </a:rPr>
              <a:t> con người;</a:t>
            </a:r>
            <a:r>
              <a:rPr lang="en-US" sz="1200" b="0" i="0" kern="1200" baseline="0">
                <a:solidFill>
                  <a:schemeClr val="tx1"/>
                </a:solidFill>
                <a:effectLst/>
                <a:latin typeface="+mn-lt"/>
                <a:ea typeface="+mn-ea"/>
                <a:cs typeface="+mn-cs"/>
              </a:rPr>
              <a:t> công cụ và pp. </a:t>
            </a:r>
          </a:p>
          <a:p>
            <a:pPr marL="171450" indent="-171450">
              <a:buFontTx/>
              <a:buChar char="-"/>
            </a:pPr>
            <a:r>
              <a:rPr lang="en-US" sz="1200" b="0" i="0" kern="1200" baseline="0">
                <a:solidFill>
                  <a:schemeClr val="tx1"/>
                </a:solidFill>
                <a:effectLst/>
                <a:latin typeface="+mn-lt"/>
                <a:ea typeface="+mn-ea"/>
                <a:cs typeface="+mn-cs"/>
              </a:rPr>
              <a:t>Mục tiêu và nhiệm vụ của nhóm thử nghiệm.</a:t>
            </a:r>
          </a:p>
          <a:p>
            <a:pPr marL="171450" indent="-171450">
              <a:buFontTx/>
              <a:buChar char="-"/>
            </a:pPr>
            <a:r>
              <a:rPr lang="vi-VN" sz="1200" b="0" i="0" kern="1200">
                <a:solidFill>
                  <a:schemeClr val="tx1"/>
                </a:solidFill>
                <a:effectLst/>
                <a:latin typeface="+mn-lt"/>
                <a:ea typeface="+mn-ea"/>
                <a:cs typeface="+mn-cs"/>
              </a:rPr>
              <a:t>Khía cạnh pháp lý, như các quy định bên ngoài và nội bộ cho quá trình phát triển</a:t>
            </a:r>
            <a:r>
              <a:rPr lang="en-US" sz="1200" b="0" i="0" kern="1200">
                <a:solidFill>
                  <a:schemeClr val="tx1"/>
                </a:solidFill>
                <a:effectLst/>
                <a:latin typeface="+mn-lt"/>
                <a:ea typeface="+mn-ea"/>
                <a:cs typeface="+mn-cs"/>
              </a:rPr>
              <a:t>.</a:t>
            </a:r>
          </a:p>
          <a:p>
            <a:pPr marL="171450" indent="-171450">
              <a:buFontTx/>
              <a:buChar char="-"/>
            </a:pPr>
            <a:r>
              <a:rPr lang="en-US" sz="1200" b="0" i="0" kern="1200">
                <a:solidFill>
                  <a:schemeClr val="tx1"/>
                </a:solidFill>
                <a:effectLst/>
                <a:latin typeface="+mn-lt"/>
                <a:ea typeface="+mn-ea"/>
                <a:cs typeface="+mn-cs"/>
              </a:rPr>
              <a:t>Bản chất của sản phẩm và kinh doanh, ví</a:t>
            </a:r>
            <a:r>
              <a:rPr lang="en-US" sz="1200" b="0" i="0" kern="1200" baseline="0">
                <a:solidFill>
                  <a:schemeClr val="tx1"/>
                </a:solidFill>
                <a:effectLst/>
                <a:latin typeface="+mn-lt"/>
                <a:ea typeface="+mn-ea"/>
                <a:cs typeface="+mn-cs"/>
              </a:rPr>
              <a:t> dụ chiến lược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vùng phủ sóng điện thoại di động </a:t>
            </a:r>
            <a:r>
              <a:rPr lang="en-US" sz="1200" b="0" i="0" kern="1200">
                <a:solidFill>
                  <a:schemeClr val="tx1"/>
                </a:solidFill>
                <a:effectLst/>
                <a:latin typeface="+mn-lt"/>
                <a:ea typeface="+mn-ea"/>
                <a:cs typeface="+mn-cs"/>
              </a:rPr>
              <a:t>và</a:t>
            </a:r>
            <a:r>
              <a:rPr lang="en-US" sz="1200" b="0" i="0" kern="1200" baseline="0">
                <a:solidFill>
                  <a:schemeClr val="tx1"/>
                </a:solidFill>
                <a:effectLst/>
                <a:latin typeface="+mn-lt"/>
                <a:ea typeface="+mn-ea"/>
                <a:cs typeface="+mn-cs"/>
              </a:rPr>
              <a:t> chiến lược test</a:t>
            </a:r>
            <a:r>
              <a:rPr lang="vi-VN" sz="1200" b="0" i="0" kern="1200">
                <a:solidFill>
                  <a:schemeClr val="tx1"/>
                </a:solidFill>
                <a:effectLst/>
                <a:latin typeface="+mn-lt"/>
                <a:ea typeface="+mn-ea"/>
                <a:cs typeface="+mn-cs"/>
              </a:rPr>
              <a:t> hoạt động ngân hàng trực tuyến</a:t>
            </a:r>
            <a:r>
              <a:rPr lang="en-US" sz="1200" b="0" i="0" kern="1200">
                <a:solidFill>
                  <a:schemeClr val="tx1"/>
                </a:solidFill>
                <a:effectLst/>
                <a:latin typeface="+mn-lt"/>
                <a:ea typeface="+mn-ea"/>
                <a:cs typeface="+mn-cs"/>
              </a:rPr>
              <a:t> phải</a:t>
            </a:r>
            <a:r>
              <a:rPr lang="en-US" sz="1200" b="0" i="0" kern="1200" baseline="0">
                <a:solidFill>
                  <a:schemeClr val="tx1"/>
                </a:solidFill>
                <a:effectLst/>
                <a:latin typeface="+mn-lt"/>
                <a:ea typeface="+mn-ea"/>
                <a:cs typeface="+mn-cs"/>
              </a:rPr>
              <a:t> khác nhau.</a:t>
            </a:r>
            <a:endParaRPr lang="en-US"/>
          </a:p>
        </p:txBody>
      </p:sp>
    </p:spTree>
    <p:extLst>
      <p:ext uri="{BB962C8B-B14F-4D97-AF65-F5344CB8AC3E}">
        <p14:creationId xmlns:p14="http://schemas.microsoft.com/office/powerpoint/2010/main" val="23107342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1" kern="1200">
                <a:solidFill>
                  <a:schemeClr val="tx1"/>
                </a:solidFill>
                <a:effectLst/>
                <a:latin typeface="+mn-lt"/>
                <a:ea typeface="+mn-ea"/>
                <a:cs typeface="+mn-cs"/>
              </a:rPr>
              <a:t>Tại sao cần Quản lý cấu hình?</a:t>
            </a:r>
            <a:r>
              <a:rPr lang="en-US" sz="1200" b="0"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Chắc hẳn trong chúng ta đã ít nhất một lần gặp những tình huống sau:</a:t>
            </a:r>
            <a:endParaRPr lang="en-US" sz="1200" b="0" i="1" kern="1200">
              <a:solidFill>
                <a:schemeClr val="tx1"/>
              </a:solidFill>
              <a:effectLst/>
              <a:latin typeface="+mn-lt"/>
              <a:ea typeface="+mn-ea"/>
              <a:cs typeface="+mn-cs"/>
            </a:endParaRPr>
          </a:p>
          <a:p>
            <a:pPr fontAlgn="base"/>
            <a:r>
              <a:rPr lang="vi-VN" sz="1200" b="0" i="1" kern="1200">
                <a:solidFill>
                  <a:schemeClr val="tx1"/>
                </a:solidFill>
                <a:effectLst/>
                <a:latin typeface="+mn-lt"/>
                <a:ea typeface="+mn-ea"/>
                <a:cs typeface="+mn-cs"/>
              </a:rPr>
              <a:t>• Một chức năng (function) nào đó của phần mềm đã được phát triển và kiểm tra cẩn thận bổng thất lạc hoặc biến mất một cách khó hiểu.</a:t>
            </a:r>
            <a:endParaRPr lang="en-US" sz="1200" b="0" i="1" kern="1200">
              <a:solidFill>
                <a:schemeClr val="tx1"/>
              </a:solidFill>
              <a:effectLst/>
              <a:latin typeface="+mn-lt"/>
              <a:ea typeface="+mn-ea"/>
              <a:cs typeface="+mn-cs"/>
            </a:endParaRPr>
          </a:p>
          <a:p>
            <a:pPr fontAlgn="base"/>
            <a:r>
              <a:rPr lang="vi-VN" sz="1200" b="0" i="1" kern="1200">
                <a:solidFill>
                  <a:schemeClr val="tx1"/>
                </a:solidFill>
                <a:effectLst/>
                <a:latin typeface="+mn-lt"/>
                <a:ea typeface="+mn-ea"/>
                <a:cs typeface="+mn-cs"/>
              </a:rPr>
              <a:t>• Một chương trình (program) đã được kiểm tra hết sức cẩn thận, bỗng nhiên không “chạy” được nữa.</a:t>
            </a:r>
          </a:p>
        </p:txBody>
      </p:sp>
    </p:spTree>
    <p:extLst>
      <p:ext uri="{BB962C8B-B14F-4D97-AF65-F5344CB8AC3E}">
        <p14:creationId xmlns:p14="http://schemas.microsoft.com/office/powerpoint/2010/main" val="17291142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a:solidFill>
                  <a:schemeClr val="tx1"/>
                </a:solidFill>
                <a:effectLst/>
                <a:latin typeface="+mn-lt"/>
                <a:ea typeface="+mn-ea"/>
                <a:cs typeface="+mn-cs"/>
              </a:rPr>
              <a:t>Tại sao cần Quản lý cấu hình?</a:t>
            </a:r>
            <a:r>
              <a:rPr lang="en-US"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Chắc hẳn trong chúng ta đã ít nhất một lần gặp những tình huống sau:</a:t>
            </a:r>
            <a:endParaRPr lang="en-US"/>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a:solidFill>
                  <a:schemeClr val="tx1"/>
                </a:solidFill>
                <a:effectLst/>
                <a:latin typeface="+mn-lt"/>
                <a:ea typeface="+mn-ea"/>
                <a:cs typeface="+mn-cs"/>
              </a:rPr>
              <a:t>Một lỗi (bug) nào đó của phần mềm đang xây dựng đã tốn nhiều công sức sửa chữa, bỗng “thình lình” xuất hiện trở lại</a:t>
            </a:r>
            <a:r>
              <a:rPr lang="en-US" sz="1200" b="0" i="0" kern="1200" baseline="0">
                <a:solidFill>
                  <a:schemeClr val="tx1"/>
                </a:solidFill>
                <a:effectLst/>
                <a:latin typeface="+mn-lt"/>
                <a:ea typeface="+mn-ea"/>
                <a:cs typeface="+mn-cs"/>
              </a:rPr>
              <a:t> (i.e. test với phiên bản cũ)</a:t>
            </a: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i="0"/>
              <a:t>kiểm tra làm việc hoàn hảo trên phiên bản cũ</a:t>
            </a:r>
            <a:r>
              <a:rPr lang="en-US" i="0"/>
              <a:t> - </a:t>
            </a:r>
            <a:r>
              <a:rPr lang="en-GB"/>
              <a:t>tests worked perfectly - on old version</a:t>
            </a:r>
            <a:endParaRPr lang="en-US" i="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không thể </a:t>
            </a:r>
            <a:r>
              <a:rPr lang="en-US"/>
              <a:t>tái</a:t>
            </a:r>
            <a:r>
              <a:rPr lang="en-US" baseline="0"/>
              <a:t> lại </a:t>
            </a:r>
            <a:r>
              <a:rPr lang="vi-VN"/>
              <a:t>một lỗi </a:t>
            </a:r>
            <a:r>
              <a:rPr lang="en-US"/>
              <a:t>từ</a:t>
            </a:r>
            <a:r>
              <a:rPr lang="en-US" baseline="0"/>
              <a:t> </a:t>
            </a:r>
            <a:r>
              <a:rPr lang="vi-VN"/>
              <a:t>báo cáo của khách hàng</a:t>
            </a:r>
            <a:endParaRPr lang="en-US"/>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không thể quay trở lại hệ thống phụ trước</a:t>
            </a:r>
            <a:endParaRPr lang="en-US"/>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phiên</a:t>
            </a:r>
            <a:r>
              <a:rPr lang="en-US" baseline="0"/>
              <a:t> bản nào có những thay đổi gì</a:t>
            </a:r>
            <a:r>
              <a:rPr lang="vi-VN"/>
              <a:t>?</a:t>
            </a:r>
            <a:endParaRPr lang="en-US"/>
          </a:p>
          <a:p>
            <a:pPr marL="171450" indent="-171450">
              <a:buFontTx/>
              <a:buChar char="-"/>
            </a:pPr>
            <a:r>
              <a:rPr lang="vi-VN" i="1"/>
              <a:t>một sự thay đổi </a:t>
            </a:r>
            <a:r>
              <a:rPr lang="en-US" i="1"/>
              <a:t>sẽ</a:t>
            </a:r>
            <a:r>
              <a:rPr lang="en-US" i="1" baseline="0"/>
              <a:t> </a:t>
            </a:r>
            <a:r>
              <a:rPr lang="vi-VN" i="1"/>
              <a:t>ghi đè </a:t>
            </a:r>
            <a:r>
              <a:rPr lang="en-US" i="1"/>
              <a:t>lên</a:t>
            </a:r>
            <a:r>
              <a:rPr lang="en-US" i="1" baseline="0"/>
              <a:t> cái </a:t>
            </a:r>
            <a:r>
              <a:rPr lang="vi-VN" i="1"/>
              <a:t>khác</a:t>
            </a:r>
            <a:endParaRPr lang="en-US" i="1"/>
          </a:p>
          <a:p>
            <a:pPr marL="171450" indent="-171450">
              <a:buFontTx/>
              <a:buChar char="-"/>
            </a:pPr>
            <a:r>
              <a:rPr lang="vi-VN" i="1"/>
              <a:t>sửa chữa khẩn cấp lỗi cần kiểm tra nhưng kiểm tra đã được cập nhật lên phiên bản phần mềm mới</a:t>
            </a:r>
            <a:endParaRPr lang="en-US" i="1"/>
          </a:p>
          <a:p>
            <a:pPr marL="171450" indent="-171450">
              <a:buFontTx/>
              <a:buChar char="-"/>
            </a:pPr>
            <a:r>
              <a:rPr lang="en-US" i="1"/>
              <a:t>Sẽ</a:t>
            </a:r>
            <a:r>
              <a:rPr lang="en-US" i="1" baseline="0"/>
              <a:t> luôn bàn cãi và đặt ra câu hỏi </a:t>
            </a:r>
            <a:r>
              <a:rPr lang="vi-VN" i="1"/>
              <a:t>"Không phải là tính năng có trong phiên bản này?“</a:t>
            </a:r>
            <a:endParaRPr lang="en-US" i="1"/>
          </a:p>
          <a:p>
            <a:pPr fontAlgn="base"/>
            <a:r>
              <a:rPr lang="vi-VN" sz="1200" b="0" i="0" kern="1200">
                <a:solidFill>
                  <a:schemeClr val="tx1"/>
                </a:solidFill>
                <a:effectLst/>
                <a:latin typeface="+mn-lt"/>
                <a:ea typeface="+mn-ea"/>
                <a:cs typeface="+mn-cs"/>
              </a:rPr>
              <a:t>• Một chương trình gồm nhiều module, mỗi module</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gồm nhiều chức năng, các chức năng được chia ra cho nhiều lập trình viên, mỗi chức năng bao gồm nhiều tập tin mã nguồn với nhiều phiên bản (version) khác nhau. Khi tích hợp hệ thống và biên dịch, trong hàng </a:t>
            </a:r>
            <a:r>
              <a:rPr lang="en-US" sz="1200" b="0" i="0" kern="1200">
                <a:solidFill>
                  <a:schemeClr val="tx1"/>
                </a:solidFill>
                <a:effectLst/>
                <a:latin typeface="+mn-lt"/>
                <a:ea typeface="+mn-ea"/>
                <a:cs typeface="+mn-cs"/>
              </a:rPr>
              <a:t>trăm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tập tin source code với hàng </a:t>
            </a:r>
            <a:r>
              <a:rPr lang="en-US" sz="1200" b="0" i="0" kern="1200">
                <a:solidFill>
                  <a:schemeClr val="tx1"/>
                </a:solidFill>
                <a:effectLst/>
                <a:latin typeface="+mn-lt"/>
                <a:ea typeface="+mn-ea"/>
                <a:cs typeface="+mn-cs"/>
              </a:rPr>
              <a:t>chục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version, tập tin nào, version nào là đúng và cần phải lấy để tiến hành tích hợp?</a:t>
            </a:r>
          </a:p>
          <a:p>
            <a:pPr fontAlgn="base"/>
            <a:r>
              <a:rPr lang="vi-VN" sz="1200" b="1" i="0" kern="1200">
                <a:solidFill>
                  <a:schemeClr val="tx1"/>
                </a:solidFill>
                <a:effectLst/>
                <a:latin typeface="+mn-lt"/>
                <a:ea typeface="+mn-ea"/>
                <a:cs typeface="+mn-cs"/>
              </a:rPr>
              <a:t>Các vấn đề trên sẽ không xảy ra nếu như trong dự án, việc QLCH được thực hiện nghiêm túc và kiểm soát chặt chẽ.</a:t>
            </a:r>
          </a:p>
          <a:p>
            <a:pPr marL="0" indent="0">
              <a:buFontTx/>
              <a:buNone/>
            </a:pPr>
            <a:endParaRPr lang="en-US"/>
          </a:p>
        </p:txBody>
      </p:sp>
    </p:spTree>
    <p:extLst>
      <p:ext uri="{BB962C8B-B14F-4D97-AF65-F5344CB8AC3E}">
        <p14:creationId xmlns:p14="http://schemas.microsoft.com/office/powerpoint/2010/main" val="2564519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baseline="0">
                <a:solidFill>
                  <a:schemeClr val="tx1"/>
                </a:solidFill>
                <a:effectLst/>
                <a:latin typeface="+mn-lt"/>
                <a:ea typeface="+mn-ea"/>
                <a:cs typeface="+mn-cs"/>
              </a:rPr>
              <a:t>Đối với testing, QL cấu hình gồm: </a:t>
            </a:r>
            <a:r>
              <a:rPr lang="en-US" sz="1200" b="0" i="0" u="sng" kern="1200" baseline="0">
                <a:solidFill>
                  <a:schemeClr val="tx1"/>
                </a:solidFill>
                <a:effectLst/>
                <a:latin typeface="+mn-lt"/>
                <a:ea typeface="+mn-ea"/>
                <a:cs typeface="+mn-cs"/>
              </a:rPr>
              <a:t>việc kiểm soát các phiên bản mã nguồn được test và kiểm soát các tài liệu sd trong quá trình pt (</a:t>
            </a:r>
            <a:r>
              <a:rPr lang="en-US" sz="1200" b="1" i="0" u="sng" kern="1200" baseline="0">
                <a:solidFill>
                  <a:schemeClr val="tx1"/>
                </a:solidFill>
                <a:effectLst/>
                <a:latin typeface="+mn-lt"/>
                <a:ea typeface="+mn-ea"/>
                <a:cs typeface="+mn-cs"/>
              </a:rPr>
              <a:t>e.g. requirements, design </a:t>
            </a:r>
            <a:r>
              <a:rPr lang="en-US" sz="1200" b="0" i="0" u="sng" kern="1200" baseline="0">
                <a:solidFill>
                  <a:schemeClr val="tx1"/>
                </a:solidFill>
                <a:effectLst/>
                <a:latin typeface="+mn-lt"/>
                <a:ea typeface="+mn-ea"/>
                <a:cs typeface="+mn-cs"/>
              </a:rPr>
              <a:t>and</a:t>
            </a:r>
            <a:r>
              <a:rPr lang="en-US" sz="1200" b="1" i="0" u="sng" kern="1200" baseline="0">
                <a:solidFill>
                  <a:schemeClr val="tx1"/>
                </a:solidFill>
                <a:effectLst/>
                <a:latin typeface="+mn-lt"/>
                <a:ea typeface="+mn-ea"/>
                <a:cs typeface="+mn-cs"/>
              </a:rPr>
              <a:t> plans</a:t>
            </a:r>
            <a:r>
              <a:rPr lang="en-US" sz="1200" b="0" i="0" u="sng" kern="1200" baseline="0">
                <a:solidFill>
                  <a:schemeClr val="tx1"/>
                </a:solidFill>
                <a:effectLst/>
                <a:latin typeface="+mn-lt"/>
                <a:ea typeface="+mn-ea"/>
                <a:cs typeface="+mn-cs"/>
              </a:rPr>
              <a:t>), </a:t>
            </a:r>
            <a:r>
              <a:rPr lang="en-US" b="0" i="0" u="sng" kern="1200" baseline="0">
                <a:solidFill>
                  <a:schemeClr val="tx1"/>
                </a:solidFill>
                <a:effectLst/>
                <a:latin typeface="+mn-lt"/>
                <a:ea typeface="+mn-ea"/>
                <a:cs typeface="+mn-cs"/>
              </a:rPr>
              <a:t>phải </a:t>
            </a:r>
            <a:r>
              <a:rPr lang="vi-VN" sz="1200" b="0" i="0" u="sng" kern="1200">
                <a:solidFill>
                  <a:schemeClr val="tx1"/>
                </a:solidFill>
                <a:effectLst/>
                <a:latin typeface="+mn-lt"/>
                <a:ea typeface="+mn-ea"/>
                <a:cs typeface="+mn-cs"/>
              </a:rPr>
              <a:t>đảm bảo</a:t>
            </a:r>
            <a:r>
              <a:rPr lang="en-US" sz="1200" b="0" i="0" u="sng" kern="1200">
                <a:solidFill>
                  <a:schemeClr val="tx1"/>
                </a:solidFill>
                <a:effectLst/>
                <a:latin typeface="+mn-lt"/>
                <a:ea typeface="+mn-ea"/>
                <a:cs typeface="+mn-cs"/>
              </a:rPr>
              <a:t> được</a:t>
            </a:r>
            <a:r>
              <a:rPr lang="vi-VN" sz="1200" b="0" i="0" u="sng" kern="1200">
                <a:solidFill>
                  <a:schemeClr val="tx1"/>
                </a:solidFill>
                <a:effectLst/>
                <a:latin typeface="+mn-lt"/>
                <a:ea typeface="+mn-ea"/>
                <a:cs typeface="+mn-cs"/>
              </a:rPr>
              <a:t> truy xuất nguồn gốc trong suốt quá trình thử nghiệm</a:t>
            </a:r>
            <a:r>
              <a:rPr lang="en-US" sz="1200" b="1" i="0" u="sng" kern="1200">
                <a:solidFill>
                  <a:schemeClr val="tx1"/>
                </a:solidFill>
                <a:effectLst/>
                <a:latin typeface="+mn-lt"/>
                <a:ea typeface="+mn-ea"/>
                <a:cs typeface="+mn-cs"/>
              </a:rPr>
              <a:t>, </a:t>
            </a:r>
            <a:r>
              <a:rPr lang="en-US" sz="1200" b="0" i="0" u="sng" kern="1200">
                <a:solidFill>
                  <a:schemeClr val="tx1"/>
                </a:solidFill>
                <a:effectLst/>
                <a:latin typeface="+mn-lt"/>
                <a:ea typeface="+mn-ea"/>
                <a:cs typeface="+mn-cs"/>
              </a:rPr>
              <a:t>có</a:t>
            </a:r>
            <a:r>
              <a:rPr lang="en-US" sz="1200" b="0" i="0" u="sng" kern="1200" baseline="0">
                <a:solidFill>
                  <a:schemeClr val="tx1"/>
                </a:solidFill>
                <a:effectLst/>
                <a:latin typeface="+mn-lt"/>
                <a:ea typeface="+mn-ea"/>
                <a:cs typeface="+mn-cs"/>
              </a:rPr>
              <a:t> nghĩa là cho phép ánh xạ cái đang đc test với những gì tạo ra nó</a:t>
            </a:r>
            <a:r>
              <a:rPr lang="en-US" sz="1200" b="0" i="0" u="sng" kern="1200">
                <a:solidFill>
                  <a:schemeClr val="tx1"/>
                </a:solidFill>
                <a:effectLst/>
                <a:latin typeface="+mn-lt"/>
                <a:ea typeface="+mn-ea"/>
                <a:cs typeface="+mn-cs"/>
              </a:rPr>
              <a:t>,</a:t>
            </a:r>
            <a:r>
              <a:rPr lang="en-US" sz="1200" b="0" i="0" u="sng" kern="1200" baseline="0">
                <a:solidFill>
                  <a:schemeClr val="tx1"/>
                </a:solidFill>
                <a:effectLst/>
                <a:latin typeface="+mn-lt"/>
                <a:ea typeface="+mn-ea"/>
                <a:cs typeface="+mn-cs"/>
              </a:rPr>
              <a:t> </a:t>
            </a:r>
            <a:r>
              <a:rPr lang="en-US" sz="1200" b="1" i="0" u="sng" kern="1200" baseline="0">
                <a:solidFill>
                  <a:schemeClr val="tx1"/>
                </a:solidFill>
                <a:effectLst/>
                <a:latin typeface="+mn-lt"/>
                <a:ea typeface="+mn-ea"/>
                <a:cs typeface="+mn-cs"/>
              </a:rPr>
              <a:t>điều này là rất quan trọng,</a:t>
            </a:r>
            <a:r>
              <a:rPr lang="en-US" sz="1200" b="1" i="0" kern="1200" baseline="0">
                <a:solidFill>
                  <a:schemeClr val="tx1"/>
                </a:solidFill>
                <a:effectLst/>
                <a:latin typeface="+mn-lt"/>
                <a:ea typeface="+mn-ea"/>
                <a:cs typeface="+mn-cs"/>
              </a:rPr>
              <a:t> </a:t>
            </a:r>
            <a:r>
              <a:rPr lang="en-US" sz="1200" b="0" i="1" kern="1200" baseline="0">
                <a:solidFill>
                  <a:schemeClr val="tx1"/>
                </a:solidFill>
                <a:effectLst/>
                <a:latin typeface="+mn-lt"/>
                <a:ea typeface="+mn-ea"/>
                <a:cs typeface="+mn-cs"/>
              </a:rPr>
              <a:t>vd/ khi cta báo cáo defect, cần phải báo cáo nó đối với 1 version controlled, nếu ko người lập trình sẽ rất khó khăn để tìm lỗi.</a:t>
            </a:r>
            <a:r>
              <a:rPr lang="en-US" sz="1200" b="0" i="0" kern="1200" baseline="0">
                <a:solidFill>
                  <a:schemeClr val="tx1"/>
                </a:solidFill>
                <a:effectLst/>
                <a:latin typeface="+mn-lt"/>
                <a:ea typeface="+mn-ea"/>
                <a:cs typeface="+mn-cs"/>
              </a:rPr>
              <a:t> </a:t>
            </a:r>
            <a:r>
              <a:rPr lang="en-US" sz="1200" b="0" i="1" kern="1200" baseline="0">
                <a:solidFill>
                  <a:schemeClr val="tx1"/>
                </a:solidFill>
                <a:effectLst/>
                <a:latin typeface="+mn-lt"/>
                <a:ea typeface="+mn-ea"/>
                <a:cs typeface="+mn-cs"/>
              </a:rPr>
              <a:t>vd/ tài liệu requirement cần được theo dõi thông qua các test case và ngược lại.</a:t>
            </a:r>
          </a:p>
          <a:p>
            <a:pPr marL="171450" lvl="0" indent="-171450">
              <a:buFontTx/>
              <a:buChar char="-"/>
            </a:pPr>
            <a:r>
              <a:rPr lang="en-US" sz="1200" b="0" i="0" kern="1200" baseline="0">
                <a:solidFill>
                  <a:schemeClr val="tx1"/>
                </a:solidFill>
                <a:effectLst/>
                <a:latin typeface="+mn-lt"/>
                <a:ea typeface="+mn-ea"/>
                <a:cs typeface="+mn-cs"/>
              </a:rPr>
              <a:t>QL cấu hình hiệu quả là khi cần phải bảo đảm được rằng testers có thể xác định được chính xác phần mã nào đang được test cũng như biết được các tài liệu liên quan như test plans, test specification, defect logs, etc.</a:t>
            </a:r>
          </a:p>
          <a:p>
            <a:pPr marL="628650" lvl="1" indent="-171450">
              <a:buFontTx/>
              <a:buChar char="-"/>
            </a:pPr>
            <a:r>
              <a:rPr lang="en-US" sz="1200" b="0" i="0" kern="1200" baseline="0">
                <a:solidFill>
                  <a:schemeClr val="tx1"/>
                </a:solidFill>
                <a:effectLst/>
                <a:latin typeface="+mn-lt"/>
                <a:ea typeface="+mn-ea"/>
                <a:cs typeface="+mn-cs"/>
              </a:rPr>
              <a:t>QL cấu hình hiệu quả là rất quan trọng, vì </a:t>
            </a:r>
            <a:r>
              <a:rPr lang="en-US" sz="1200" b="1" i="0" kern="1200" baseline="0">
                <a:solidFill>
                  <a:schemeClr val="tx1"/>
                </a:solidFill>
                <a:effectLst/>
                <a:latin typeface="+mn-lt"/>
                <a:ea typeface="+mn-ea"/>
                <a:cs typeface="+mn-cs"/>
              </a:rPr>
              <a:t>mỗi release được đưa vào môi trường test phải đúng phiên bản, </a:t>
            </a:r>
            <a:r>
              <a:rPr lang="en-US" sz="1200" b="1" i="0" u="sng" kern="1200" baseline="0">
                <a:solidFill>
                  <a:schemeClr val="tx1"/>
                </a:solidFill>
                <a:effectLst/>
                <a:latin typeface="+mn-lt"/>
                <a:ea typeface="+mn-ea"/>
                <a:cs typeface="+mn-cs"/>
              </a:rPr>
              <a:t>nếu ko tester sẽ mất thời gian bởi vì hoặc là họ test một phiên bản ko hợp lệ hoặc phiên bản chưa tích hợp thành công làm nhiều test bị lỗi</a:t>
            </a:r>
            <a:r>
              <a:rPr lang="en-US" sz="1200" b="1" i="0" kern="1200" baseline="0">
                <a:solidFill>
                  <a:schemeClr val="tx1"/>
                </a:solidFill>
                <a:effectLst/>
                <a:latin typeface="+mn-lt"/>
                <a:ea typeface="+mn-ea"/>
                <a:cs typeface="+mn-cs"/>
              </a:rPr>
              <a:t>.</a:t>
            </a:r>
          </a:p>
          <a:p>
            <a:pPr marL="171450" indent="-171450">
              <a:buFontTx/>
              <a:buChar char="-"/>
            </a:pPr>
            <a:endParaRPr lang="en-US" sz="1200" b="0" i="0" kern="1200" baseline="0">
              <a:solidFill>
                <a:schemeClr val="tx1"/>
              </a:solidFill>
              <a:effectLst/>
              <a:latin typeface="+mn-lt"/>
              <a:ea typeface="+mn-ea"/>
              <a:cs typeface="+mn-cs"/>
            </a:endParaRPr>
          </a:p>
          <a:p>
            <a:pPr marL="0" indent="0">
              <a:buFontTx/>
              <a:buNone/>
            </a:pPr>
            <a:endParaRPr lang="en-US" sz="1200" b="0" i="0" kern="1200" baseline="0">
              <a:solidFill>
                <a:schemeClr val="tx1"/>
              </a:solidFill>
              <a:effectLst/>
              <a:latin typeface="+mn-lt"/>
              <a:ea typeface="+mn-ea"/>
              <a:cs typeface="+mn-cs"/>
            </a:endParaRPr>
          </a:p>
          <a:p>
            <a:r>
              <a:rPr lang="en-US"/>
              <a:t>Important implications</a:t>
            </a:r>
          </a:p>
          <a:p>
            <a:pPr lvl="1"/>
            <a:r>
              <a:rPr lang="en-US"/>
              <a:t>allows the testers to manage their testware and test results </a:t>
            </a:r>
          </a:p>
          <a:p>
            <a:pPr lvl="1"/>
            <a:r>
              <a:rPr lang="en-US"/>
              <a:t>supports the build process</a:t>
            </a:r>
            <a:endParaRPr lang="en-US" sz="1200" b="0" i="0" kern="1200" baseline="0">
              <a:solidFill>
                <a:schemeClr val="tx1"/>
              </a:solidFill>
              <a:effectLst/>
              <a:latin typeface="+mn-lt"/>
              <a:ea typeface="+mn-ea"/>
              <a:cs typeface="+mn-cs"/>
            </a:endParaRPr>
          </a:p>
          <a:p>
            <a:pPr marL="171450" indent="-171450">
              <a:buFontTx/>
              <a:buChar char="-"/>
            </a:pPr>
            <a:r>
              <a:rPr lang="en-US" sz="1200" b="0" i="0" kern="1200" baseline="0">
                <a:solidFill>
                  <a:schemeClr val="tx1"/>
                </a:solidFill>
                <a:effectLst/>
                <a:latin typeface="+mn-lt"/>
                <a:ea typeface="+mn-ea"/>
                <a:cs typeface="+mn-cs"/>
              </a:rPr>
              <a:t>Các lợi ích khác của quản lý cấu hình</a:t>
            </a:r>
          </a:p>
          <a:p>
            <a:pPr marL="628650" lvl="1" indent="-171450">
              <a:buFontTx/>
              <a:buChar char="-"/>
            </a:pPr>
            <a:r>
              <a:rPr lang="vi-VN" sz="1200" b="0" i="0" kern="1200">
                <a:solidFill>
                  <a:schemeClr val="tx1"/>
                </a:solidFill>
                <a:effectLst/>
                <a:latin typeface="+mn-lt"/>
                <a:ea typeface="+mn-ea"/>
                <a:cs typeface="+mn-cs"/>
              </a:rPr>
              <a:t>nó cho phép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quản lý testware và kết quả thử nghiệm của mình bằng cách sử dụng </a:t>
            </a:r>
            <a:r>
              <a:rPr lang="en-US" sz="1200" b="0" i="0" kern="1200">
                <a:solidFill>
                  <a:schemeClr val="tx1"/>
                </a:solidFill>
                <a:effectLst/>
                <a:latin typeface="+mn-lt"/>
                <a:ea typeface="+mn-ea"/>
                <a:cs typeface="+mn-cs"/>
              </a:rPr>
              <a:t>cùng</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cơ chế quản lý cấu hình</a:t>
            </a:r>
            <a:r>
              <a:rPr lang="en-US" sz="1200" b="0" i="0" kern="1200">
                <a:solidFill>
                  <a:schemeClr val="tx1"/>
                </a:solidFill>
                <a:effectLst/>
                <a:latin typeface="+mn-lt"/>
                <a:ea typeface="+mn-ea"/>
                <a:cs typeface="+mn-cs"/>
              </a:rPr>
              <a:t>.</a:t>
            </a:r>
          </a:p>
          <a:p>
            <a:pPr marL="1085850" lvl="2" indent="-171450">
              <a:buFontTx/>
              <a:buChar char="-"/>
            </a:pPr>
            <a:r>
              <a:rPr lang="en-US" sz="1200" b="1" i="0" kern="1200" baseline="0">
                <a:solidFill>
                  <a:schemeClr val="tx1"/>
                </a:solidFill>
                <a:effectLst/>
                <a:latin typeface="+mn-lt"/>
                <a:ea typeface="+mn-ea"/>
                <a:cs typeface="+mn-cs"/>
              </a:rPr>
              <a:t>mỗi mục của testware (e.g. </a:t>
            </a:r>
            <a:r>
              <a:rPr lang="en-US" sz="1200" b="1" i="0" kern="1200">
                <a:solidFill>
                  <a:schemeClr val="tx1"/>
                </a:solidFill>
                <a:effectLst/>
                <a:latin typeface="+mn-lt"/>
                <a:ea typeface="+mn-ea"/>
                <a:cs typeface="+mn-cs"/>
              </a:rPr>
              <a:t>test procedure)</a:t>
            </a:r>
            <a:r>
              <a:rPr lang="en-US" sz="1200" b="1" i="0" kern="1200" baseline="0">
                <a:solidFill>
                  <a:schemeClr val="tx1"/>
                </a:solidFill>
                <a:effectLst/>
                <a:latin typeface="+mn-lt"/>
                <a:ea typeface="+mn-ea"/>
                <a:cs typeface="+mn-cs"/>
              </a:rPr>
              <a:t> nên có số hiệu phiên bản của nó và liên kết đến phiên bản của PM mà nó sử dụng để test. </a:t>
            </a:r>
            <a:r>
              <a:rPr lang="en-US" sz="1200" b="1" i="0" kern="1200">
                <a:solidFill>
                  <a:schemeClr val="tx1"/>
                </a:solidFill>
                <a:effectLst/>
                <a:latin typeface="+mn-lt"/>
                <a:ea typeface="+mn-ea"/>
                <a:cs typeface="+mn-cs"/>
              </a:rPr>
              <a:t>For example, test procedure TP123a might be used for Release A and TP123b might be used for Release B – even though both have the same purpose and even expected results. </a:t>
            </a:r>
          </a:p>
          <a:p>
            <a:pPr marL="628650" lvl="1" indent="-171450">
              <a:buFontTx/>
              <a:buChar char="-"/>
            </a:pPr>
            <a:r>
              <a:rPr lang="en-US" sz="1200" b="0" i="0" kern="1200">
                <a:solidFill>
                  <a:schemeClr val="tx1"/>
                </a:solidFill>
                <a:effectLst/>
                <a:latin typeface="+mn-lt"/>
                <a:ea typeface="+mn-ea"/>
                <a:cs typeface="+mn-cs"/>
              </a:rPr>
              <a:t>hỗ trợ quá trình xây dựng</a:t>
            </a:r>
          </a:p>
          <a:p>
            <a:pPr marL="628650" lvl="1" indent="-171450">
              <a:buFontTx/>
              <a:buChar char="-"/>
            </a:pPr>
            <a:endParaRPr lang="en-US" sz="1200" b="0" i="0" kern="1200">
              <a:solidFill>
                <a:schemeClr val="tx1"/>
              </a:solidFill>
              <a:effectLst/>
              <a:latin typeface="+mn-lt"/>
              <a:ea typeface="+mn-ea"/>
              <a:cs typeface="+mn-cs"/>
            </a:endParaRPr>
          </a:p>
          <a:p>
            <a:pPr marL="628650" lvl="1" indent="-171450">
              <a:buFontTx/>
              <a:buChar char="-"/>
            </a:pPr>
            <a:endParaRPr lang="en-US" sz="1200" b="0" i="0" kern="1200">
              <a:solidFill>
                <a:schemeClr val="tx1"/>
              </a:solidFill>
              <a:effectLst/>
              <a:latin typeface="+mn-lt"/>
              <a:ea typeface="+mn-ea"/>
              <a:cs typeface="+mn-cs"/>
            </a:endParaRPr>
          </a:p>
          <a:p>
            <a:pPr marL="628650" lvl="1" indent="-171450">
              <a:buFontTx/>
              <a:buChar char="-"/>
            </a:pPr>
            <a:r>
              <a:rPr lang="en-US" sz="1200" b="0" i="0" kern="1200">
                <a:solidFill>
                  <a:schemeClr val="tx1"/>
                </a:solidFill>
                <a:effectLst/>
                <a:latin typeface="+mn-lt"/>
                <a:ea typeface="+mn-ea"/>
                <a:cs typeface="+mn-cs"/>
              </a:rPr>
              <a:t>cho phép</a:t>
            </a:r>
            <a:r>
              <a:rPr lang="en-US" sz="1200" b="0" i="0" kern="1200" baseline="0">
                <a:solidFill>
                  <a:schemeClr val="tx1"/>
                </a:solidFill>
                <a:effectLst/>
                <a:latin typeface="+mn-lt"/>
                <a:ea typeface="+mn-ea"/>
                <a:cs typeface="+mn-cs"/>
              </a:rPr>
              <a:t> ánh xạ cái đang được test đến các tập tin và các component tạo nên nó, .</a:t>
            </a:r>
          </a:p>
          <a:p>
            <a:pPr marL="1085850" lvl="2" indent="-171450">
              <a:buFontTx/>
              <a:buChar char="-"/>
            </a:pPr>
            <a:r>
              <a:rPr lang="en-US" sz="1200" b="0" i="0" kern="1200" baseline="0">
                <a:solidFill>
                  <a:schemeClr val="tx1"/>
                </a:solidFill>
                <a:effectLst/>
                <a:latin typeface="+mn-lt"/>
                <a:ea typeface="+mn-ea"/>
                <a:cs typeface="+mn-cs"/>
              </a:rPr>
              <a:t>vd/ khi cta báo cáo defect, cta cần báo cáo căn cứ vào cái gì đó, đó là </a:t>
            </a:r>
            <a:r>
              <a:rPr lang="en-US" sz="1200" b="1" i="0" kern="1200" baseline="0">
                <a:solidFill>
                  <a:schemeClr val="tx1"/>
                </a:solidFill>
                <a:effectLst/>
                <a:latin typeface="+mn-lt"/>
                <a:ea typeface="+mn-ea"/>
                <a:cs typeface="+mn-cs"/>
              </a:rPr>
              <a:t>version controlled</a:t>
            </a:r>
            <a:r>
              <a:rPr lang="en-US" sz="1200" b="0" i="0" kern="1200" baseline="0">
                <a:solidFill>
                  <a:schemeClr val="tx1"/>
                </a:solidFill>
                <a:effectLst/>
                <a:latin typeface="+mn-lt"/>
                <a:ea typeface="+mn-ea"/>
                <a:cs typeface="+mn-cs"/>
              </a:rPr>
              <a:t>. Nếu defect ko dc báo cáo rõ ràng là nằm trong phiên bản nào thì lập trình viên sẽ mất thời gian để tìm kiếm defect để sửa chữa nó.</a:t>
            </a:r>
          </a:p>
          <a:p>
            <a:pPr marL="171450" indent="-171450">
              <a:buFontTx/>
              <a:buChar char="-"/>
            </a:pPr>
            <a:r>
              <a:rPr lang="en-US" baseline="0"/>
              <a:t>QL cấu hình cũng có liên quan mật thiết đến testing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a:solidFill>
                  <a:schemeClr val="tx1"/>
                </a:solidFill>
                <a:effectLst/>
                <a:latin typeface="+mn-lt"/>
                <a:ea typeface="+mn-ea"/>
                <a:cs typeface="+mn-cs"/>
              </a:rPr>
              <a:t>Cấu hình quản lý là quá trình quản lý sản phẩm, cơ sở vật chất và các </a:t>
            </a:r>
            <a:r>
              <a:rPr lang="en-US" sz="1200" b="0" i="0" kern="1200">
                <a:solidFill>
                  <a:schemeClr val="tx1"/>
                </a:solidFill>
                <a:effectLst/>
                <a:latin typeface="+mn-lt"/>
                <a:ea typeface="+mn-ea"/>
                <a:cs typeface="+mn-cs"/>
              </a:rPr>
              <a:t>tiến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trình </a:t>
            </a:r>
            <a:r>
              <a:rPr lang="en-US" sz="1200" b="0" i="0" kern="1200">
                <a:solidFill>
                  <a:schemeClr val="tx1"/>
                </a:solidFill>
                <a:effectLst/>
                <a:latin typeface="+mn-lt"/>
                <a:ea typeface="+mn-ea"/>
                <a:cs typeface="+mn-cs"/>
              </a:rPr>
              <a:t>bằng</a:t>
            </a:r>
            <a:r>
              <a:rPr lang="en-US" sz="1200" b="0" i="0" kern="1200" baseline="0">
                <a:solidFill>
                  <a:schemeClr val="tx1"/>
                </a:solidFill>
                <a:effectLst/>
                <a:latin typeface="+mn-lt"/>
                <a:ea typeface="+mn-ea"/>
                <a:cs typeface="+mn-cs"/>
              </a:rPr>
              <a:t> việc </a:t>
            </a:r>
            <a:r>
              <a:rPr lang="vi-VN" sz="1200" b="0" i="0" kern="1200">
                <a:solidFill>
                  <a:schemeClr val="tx1"/>
                </a:solidFill>
                <a:effectLst/>
                <a:latin typeface="+mn-lt"/>
                <a:ea typeface="+mn-ea"/>
                <a:cs typeface="+mn-cs"/>
              </a:rPr>
              <a:t>quản lý</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thông tin về </a:t>
            </a:r>
            <a:r>
              <a:rPr lang="en-US" sz="1200" b="0" i="0" kern="1200">
                <a:solidFill>
                  <a:schemeClr val="tx1"/>
                </a:solidFill>
                <a:effectLst/>
                <a:latin typeface="+mn-lt"/>
                <a:ea typeface="+mn-ea"/>
                <a:cs typeface="+mn-cs"/>
              </a:rPr>
              <a:t>chúng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quản</a:t>
            </a:r>
            <a:r>
              <a:rPr lang="en-US" sz="1200" b="0" i="0" kern="1200" baseline="0">
                <a:solidFill>
                  <a:schemeClr val="tx1"/>
                </a:solidFill>
                <a:effectLst/>
                <a:latin typeface="+mn-lt"/>
                <a:ea typeface="+mn-ea"/>
                <a:cs typeface="+mn-cs"/>
              </a:rPr>
              <a:t> lý cả sự thay đổi của chúng</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en-US"/>
              <a:t>Configuration management is the process of managing products, facilities and processes by managing the information about them, including changes</a:t>
            </a:r>
          </a:p>
          <a:p>
            <a:pPr marL="171450" lvl="0" indent="-171450">
              <a:buFontTx/>
              <a:buChar char="-"/>
            </a:pP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12013477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Đn:</a:t>
            </a:r>
            <a:r>
              <a:rPr lang="en-US" baseline="0"/>
              <a:t> </a:t>
            </a:r>
          </a:p>
          <a:p>
            <a:pPr marL="171450" indent="-171450">
              <a:buFontTx/>
              <a:buChar char="-"/>
            </a:pPr>
            <a:r>
              <a:rPr lang="en-US" baseline="0"/>
              <a:t>“Là q</a:t>
            </a:r>
            <a:r>
              <a:rPr lang="vi-VN"/>
              <a:t>uá trình xác định và </a:t>
            </a:r>
            <a:r>
              <a:rPr lang="en-US"/>
              <a:t>định</a:t>
            </a:r>
            <a:r>
              <a:rPr lang="en-US" baseline="0"/>
              <a:t> nghĩa </a:t>
            </a:r>
            <a:r>
              <a:rPr lang="vi-VN"/>
              <a:t>cấu hình các </a:t>
            </a:r>
            <a:r>
              <a:rPr lang="en-US" b="1"/>
              <a:t>‘thực</a:t>
            </a:r>
            <a:r>
              <a:rPr lang="en-US" b="1" baseline="0"/>
              <a:t> thể cấu hình’ </a:t>
            </a:r>
            <a:r>
              <a:rPr lang="vi-VN"/>
              <a:t>trong một hệ thống, </a:t>
            </a:r>
            <a:endParaRPr lang="en-US"/>
          </a:p>
          <a:p>
            <a:pPr marL="628650" lvl="1" indent="-171450">
              <a:buFontTx/>
              <a:buChar char="-"/>
            </a:pPr>
            <a:r>
              <a:rPr lang="en-US" b="1"/>
              <a:t>vd/ </a:t>
            </a:r>
            <a:r>
              <a:rPr lang="en-US" b="1" baseline="0"/>
              <a:t>mã nguồn, thư viện, tài liệu phát triển và tài liệu kiểm thử, data, third-party software, hardware...</a:t>
            </a:r>
          </a:p>
          <a:p>
            <a:pPr marL="171450" lvl="0" indent="-171450">
              <a:buFontTx/>
              <a:buChar char="-"/>
            </a:pPr>
            <a:r>
              <a:rPr lang="vi-VN"/>
              <a:t>kiểm soát </a:t>
            </a:r>
            <a:r>
              <a:rPr lang="en-GB"/>
              <a:t>bản</a:t>
            </a:r>
            <a:r>
              <a:rPr lang="en-GB" baseline="0"/>
              <a:t> phát hành </a:t>
            </a:r>
            <a:r>
              <a:rPr lang="vi-VN"/>
              <a:t>và </a:t>
            </a:r>
            <a:r>
              <a:rPr lang="en-US"/>
              <a:t>sự</a:t>
            </a:r>
            <a:r>
              <a:rPr lang="en-US" baseline="0"/>
              <a:t> </a:t>
            </a:r>
            <a:r>
              <a:rPr lang="vi-VN"/>
              <a:t>thay đổi các </a:t>
            </a:r>
            <a:r>
              <a:rPr lang="en-US"/>
              <a:t>thực</a:t>
            </a:r>
            <a:r>
              <a:rPr lang="en-US" baseline="0"/>
              <a:t> thể </a:t>
            </a:r>
            <a:r>
              <a:rPr lang="vi-VN"/>
              <a:t>này trong suốt vòng đời hệ thống, </a:t>
            </a:r>
            <a:endParaRPr lang="en-US"/>
          </a:p>
          <a:p>
            <a:pPr marL="628650" lvl="1" indent="-171450">
              <a:buFontTx/>
              <a:buChar char="-"/>
            </a:pPr>
            <a:r>
              <a:rPr lang="vi-VN" b="1"/>
              <a:t>đảm bảo rằng những mục này được quản lý cẩn thận, kỹ lưỡng</a:t>
            </a:r>
          </a:p>
          <a:p>
            <a:pPr marL="171450" indent="-171450">
              <a:buFontTx/>
              <a:buChar char="-"/>
            </a:pPr>
            <a:r>
              <a:rPr lang="vi-VN"/>
              <a:t>ghi </a:t>
            </a:r>
            <a:r>
              <a:rPr lang="en-US"/>
              <a:t>nhận</a:t>
            </a:r>
            <a:r>
              <a:rPr lang="vi-VN"/>
              <a:t> và báo cáo tình trạng của các hạng mục cấu hình và yêu cầu thay đổi, </a:t>
            </a:r>
            <a:endParaRPr lang="en-US"/>
          </a:p>
          <a:p>
            <a:pPr marL="171450" indent="-171450">
              <a:buFontTx/>
              <a:buChar char="-"/>
            </a:pPr>
            <a:r>
              <a:rPr lang="vi-VN"/>
              <a:t>và xác minh </a:t>
            </a:r>
            <a:r>
              <a:rPr lang="en-US"/>
              <a:t>tính</a:t>
            </a:r>
            <a:r>
              <a:rPr lang="en-US" baseline="0"/>
              <a:t> </a:t>
            </a:r>
            <a:r>
              <a:rPr lang="vi-VN"/>
              <a:t>đầy đủ và đúng đắn của các cấu hình.</a:t>
            </a:r>
            <a:endParaRPr lang="en-US"/>
          </a:p>
          <a:p>
            <a:pPr marL="0" indent="0">
              <a:buFontTx/>
              <a:buNone/>
            </a:pPr>
            <a:r>
              <a:rPr lang="en-US" b="1"/>
              <a:t>Nói</a:t>
            </a:r>
            <a:r>
              <a:rPr lang="en-US" b="1" baseline="0"/>
              <a:t> ngắn gọn: QLCH </a:t>
            </a:r>
            <a:r>
              <a:rPr lang="en-US" sz="1200" b="1" kern="1200">
                <a:solidFill>
                  <a:schemeClr val="tx1"/>
                </a:solidFill>
                <a:effectLst/>
                <a:latin typeface="+mn-lt"/>
                <a:ea typeface="+mn-ea"/>
                <a:cs typeface="+mn-cs"/>
              </a:rPr>
              <a:t>là một hoạt động đảm bảo chất lượng phần mềm,</a:t>
            </a:r>
            <a:r>
              <a:rPr lang="en-US" sz="1200" b="1" kern="1200" baseline="0">
                <a:solidFill>
                  <a:schemeClr val="tx1"/>
                </a:solidFill>
                <a:effectLst/>
                <a:latin typeface="+mn-lt"/>
                <a:ea typeface="+mn-ea"/>
                <a:cs typeface="+mn-cs"/>
              </a:rPr>
              <a:t> nó </a:t>
            </a:r>
            <a:r>
              <a:rPr lang="en-US" b="1" baseline="0"/>
              <a:t>kiểm soát, theo dõi các thay đổi của ht phần mềm và các phiên bản khác nhau của PM đó.</a:t>
            </a:r>
          </a:p>
          <a:p>
            <a:r>
              <a:rPr lang="en-US" sz="1200" b="1" kern="1200">
                <a:solidFill>
                  <a:schemeClr val="tx1"/>
                </a:solidFill>
                <a:effectLst/>
                <a:latin typeface="+mn-lt"/>
                <a:ea typeface="+mn-ea"/>
                <a:cs typeface="+mn-cs"/>
              </a:rPr>
              <a:t>Quản lý cấu hình khác bảo trì phần mềm:  </a:t>
            </a:r>
          </a:p>
          <a:p>
            <a:r>
              <a:rPr lang="en-US" sz="1200" b="1" kern="1200">
                <a:solidFill>
                  <a:schemeClr val="tx1"/>
                </a:solidFill>
                <a:effectLst/>
                <a:latin typeface="+mn-lt"/>
                <a:ea typeface="+mn-ea"/>
                <a:cs typeface="+mn-cs"/>
              </a:rPr>
              <a:t>- Bảo trì phần mềm là các hoạt động </a:t>
            </a:r>
            <a:r>
              <a:rPr lang="en-US" sz="1200" b="0" kern="1200">
                <a:solidFill>
                  <a:schemeClr val="tx1"/>
                </a:solidFill>
                <a:effectLst/>
                <a:latin typeface="+mn-lt"/>
                <a:ea typeface="+mn-ea"/>
                <a:cs typeface="+mn-cs"/>
              </a:rPr>
              <a:t>kỹ nghệ </a:t>
            </a:r>
            <a:r>
              <a:rPr lang="en-US" sz="1200" b="1" kern="1200">
                <a:solidFill>
                  <a:schemeClr val="tx1"/>
                </a:solidFill>
                <a:effectLst/>
                <a:latin typeface="+mn-lt"/>
                <a:ea typeface="+mn-ea"/>
                <a:cs typeface="+mn-cs"/>
              </a:rPr>
              <a:t>xuất hiện sau khi phân phối phần mềm và nó đi vào hoạt động.  </a:t>
            </a:r>
          </a:p>
          <a:p>
            <a:r>
              <a:rPr lang="en-US" sz="1200" b="1" kern="1200">
                <a:solidFill>
                  <a:schemeClr val="tx1"/>
                </a:solidFill>
                <a:effectLst/>
                <a:latin typeface="+mn-lt"/>
                <a:ea typeface="+mn-ea"/>
                <a:cs typeface="+mn-cs"/>
              </a:rPr>
              <a:t>- Quản lý cấu hình phần mềm là các hoạt động theo dõi và kiểm soát, từ bắt đầu dự án phát triển phần mềm và chỉ kết thúc khi mà phần mềm không hoạt động nữa.  </a:t>
            </a:r>
          </a:p>
          <a:p>
            <a:pPr marL="0" indent="0">
              <a:buFontTx/>
              <a:buNone/>
            </a:pPr>
            <a:endParaRPr lang="en-US" b="1" baseline="0"/>
          </a:p>
          <a:p>
            <a:pPr marL="0" indent="0">
              <a:buFontTx/>
              <a:buNone/>
            </a:pPr>
            <a:endParaRPr lang="en-US" baseline="0"/>
          </a:p>
          <a:p>
            <a:pPr marL="0" indent="0">
              <a:buFontTx/>
              <a:buNone/>
            </a:pPr>
            <a:endParaRPr lang="en-US"/>
          </a:p>
          <a:p>
            <a:pPr fontAlgn="base"/>
            <a:r>
              <a:rPr lang="vi-VN" sz="1200" b="0" i="0" kern="1200">
                <a:solidFill>
                  <a:schemeClr val="tx1"/>
                </a:solidFill>
                <a:effectLst/>
                <a:latin typeface="+mn-lt"/>
                <a:ea typeface="+mn-ea"/>
                <a:cs typeface="+mn-cs"/>
              </a:rPr>
              <a:t>Ta có thể tham khảo định nghĩa ngắn gọn sau từ CMM và ISO 15504: “Mục đích của QLCH là để thiết lập và bảo đảm tính toàn vẹn của các sản phẩm trung gian cũng như các sản phẩm sau cùng của một dự án phần mềm, xuyên suốt chu kỳ sống của dự án đó.”</a:t>
            </a:r>
          </a:p>
          <a:p>
            <a:pPr fontAlgn="base"/>
            <a:r>
              <a:rPr lang="vi-VN" sz="1200" b="0" i="0" kern="1200">
                <a:solidFill>
                  <a:schemeClr val="tx1"/>
                </a:solidFill>
                <a:effectLst/>
                <a:latin typeface="+mn-lt"/>
                <a:ea typeface="+mn-ea"/>
                <a:cs typeface="+mn-cs"/>
              </a:rPr>
              <a:t>Nói cho dễ hiểu và gần gũi, QLCH bao gồm các công việc về nhận dạng, tổ chức, và quản lý các thay đổi đối với những sản phẩm đang được xây dựng bởi một nhóm lập trình viên, từ các sản phẩm trung gian đến sản phẩm sau cùng.</a:t>
            </a:r>
          </a:p>
          <a:p>
            <a:pPr marL="0" indent="0">
              <a:buFontTx/>
              <a:buNone/>
            </a:pPr>
            <a:endParaRPr lang="en-US"/>
          </a:p>
        </p:txBody>
      </p:sp>
    </p:spTree>
    <p:extLst>
      <p:ext uri="{BB962C8B-B14F-4D97-AF65-F5344CB8AC3E}">
        <p14:creationId xmlns:p14="http://schemas.microsoft.com/office/powerpoint/2010/main" val="361191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a:solidFill>
                  <a:schemeClr val="tx1"/>
                </a:solidFill>
                <a:effectLst/>
                <a:latin typeface="+mn-lt"/>
                <a:ea typeface="+mn-ea"/>
                <a:cs typeface="+mn-cs"/>
              </a:rPr>
              <a:t>Cả đ</a:t>
            </a:r>
            <a:r>
              <a:rPr lang="vi-VN" sz="1200" b="0" i="0" kern="1200">
                <a:solidFill>
                  <a:schemeClr val="tx1"/>
                </a:solidFill>
                <a:effectLst/>
                <a:latin typeface="+mn-lt"/>
                <a:ea typeface="+mn-ea"/>
                <a:cs typeface="+mn-cs"/>
              </a:rPr>
              <a:t>ội phát triển</a:t>
            </a:r>
            <a:r>
              <a:rPr lang="en-US" sz="1200" b="0" i="0" kern="1200">
                <a:solidFill>
                  <a:schemeClr val="tx1"/>
                </a:solidFill>
                <a:effectLst/>
                <a:latin typeface="+mn-lt"/>
                <a:ea typeface="+mn-ea"/>
                <a:cs typeface="+mn-cs"/>
              </a:rPr>
              <a:t> chịu</a:t>
            </a:r>
            <a:r>
              <a:rPr lang="en-US" sz="1200" b="0" i="0" kern="1200" baseline="0">
                <a:solidFill>
                  <a:schemeClr val="tx1"/>
                </a:solidFill>
                <a:effectLst/>
                <a:latin typeface="+mn-lt"/>
                <a:ea typeface="+mn-ea"/>
                <a:cs typeface="+mn-cs"/>
              </a:rPr>
              <a:t> trách nhiệm testing: </a:t>
            </a:r>
            <a:r>
              <a:rPr lang="en-US" sz="1200" b="1" i="0" kern="1200" baseline="0">
                <a:solidFill>
                  <a:schemeClr val="tx1"/>
                </a:solidFill>
                <a:effectLst/>
                <a:latin typeface="+mn-lt"/>
                <a:ea typeface="+mn-ea"/>
                <a:cs typeface="+mn-cs"/>
              </a:rPr>
              <a:t>KIỂM TRA MÃ CHO NHAU, KIỂM TRA THIẾT KẾ CHO NHAU,...</a:t>
            </a:r>
            <a:endParaRPr lang="en-US" baseline="0"/>
          </a:p>
          <a:p>
            <a:r>
              <a:rPr lang="en-US" baseline="0"/>
              <a:t>Ưu:</a:t>
            </a:r>
          </a:p>
          <a:p>
            <a:pPr marL="0" indent="0">
              <a:buFontTx/>
              <a:buNone/>
            </a:pPr>
            <a:r>
              <a:rPr lang="en-US" baseline="0"/>
              <a:t>- ít độc lập</a:t>
            </a:r>
          </a:p>
          <a:p>
            <a:pPr marL="0" indent="0">
              <a:buFontTx/>
              <a:buNone/>
            </a:pPr>
            <a:r>
              <a:rPr lang="en-US" b="1" baseline="0"/>
              <a:t>- có đc sự hiểu biết kỹ thuật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a:solidFill>
                  <a:schemeClr val="tx1"/>
                </a:solidFill>
                <a:effectLst/>
                <a:latin typeface="+mn-lt"/>
                <a:ea typeface="+mn-ea"/>
                <a:cs typeface="+mn-cs"/>
              </a:rPr>
              <a:t>(XXX) </a:t>
            </a:r>
            <a:r>
              <a:rPr lang="vi-VN" sz="1200" b="0" i="1" kern="1200">
                <a:solidFill>
                  <a:schemeClr val="tx1"/>
                </a:solidFill>
                <a:effectLst/>
                <a:latin typeface="+mn-lt"/>
                <a:ea typeface="+mn-ea"/>
                <a:cs typeface="+mn-cs"/>
              </a:rPr>
              <a:t>những điều kiện thân thiện với "bạn thân" - ít đe dọa</a:t>
            </a:r>
            <a:r>
              <a:rPr lang="en-US" sz="1200" b="0" i="1" kern="1200">
                <a:solidFill>
                  <a:schemeClr val="tx1"/>
                </a:solidFill>
                <a:effectLst/>
                <a:latin typeface="+mn-lt"/>
                <a:ea typeface="+mn-ea"/>
                <a:cs typeface="+mn-cs"/>
              </a:rPr>
              <a:t>? (</a:t>
            </a:r>
            <a:r>
              <a:rPr lang="en-GB" i="1"/>
              <a:t>on friendly terms with “buddy” - less threatening)</a:t>
            </a:r>
            <a:endParaRPr lang="en-US" i="1" baseline="0"/>
          </a:p>
          <a:p>
            <a:pPr marL="0" indent="0">
              <a:buFontTx/>
              <a:buNone/>
            </a:pPr>
            <a:r>
              <a:rPr lang="en-US" baseline="0"/>
              <a:t>Nhược:</a:t>
            </a:r>
          </a:p>
          <a:p>
            <a:pPr marL="171450" indent="-171450">
              <a:buFontTx/>
              <a:buChar char="-"/>
            </a:pPr>
            <a:r>
              <a:rPr lang="en-US" sz="1200" b="0" i="0" kern="1200">
                <a:solidFill>
                  <a:schemeClr val="tx1"/>
                </a:solidFill>
                <a:effectLst/>
                <a:latin typeface="+mn-lt"/>
                <a:ea typeface="+mn-ea"/>
                <a:cs typeface="+mn-cs"/>
              </a:rPr>
              <a:t>bị</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áp lực của </a:t>
            </a:r>
            <a:r>
              <a:rPr lang="en-US" sz="1200" b="0" i="0" kern="1200">
                <a:solidFill>
                  <a:schemeClr val="tx1"/>
                </a:solidFill>
                <a:effectLst/>
                <a:latin typeface="+mn-lt"/>
                <a:ea typeface="+mn-ea"/>
                <a:cs typeface="+mn-cs"/>
              </a:rPr>
              <a:t>chính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công việc </a:t>
            </a:r>
            <a:r>
              <a:rPr lang="en-US" sz="1200" b="0" i="0" kern="1200">
                <a:solidFill>
                  <a:schemeClr val="tx1"/>
                </a:solidFill>
                <a:effectLst/>
                <a:latin typeface="+mn-lt"/>
                <a:ea typeface="+mn-ea"/>
                <a:cs typeface="+mn-cs"/>
              </a:rPr>
              <a:t>lập</a:t>
            </a:r>
            <a:r>
              <a:rPr lang="en-US" sz="1200" b="0" i="0" kern="1200" baseline="0">
                <a:solidFill>
                  <a:schemeClr val="tx1"/>
                </a:solidFill>
                <a:effectLst/>
                <a:latin typeface="+mn-lt"/>
                <a:ea typeface="+mn-ea"/>
                <a:cs typeface="+mn-cs"/>
              </a:rPr>
              <a:t> trình, </a:t>
            </a:r>
            <a:r>
              <a:rPr lang="en-US" sz="1200" b="1" i="0" kern="1200" baseline="0">
                <a:solidFill>
                  <a:schemeClr val="tx1"/>
                </a:solidFill>
                <a:effectLst/>
                <a:latin typeface="+mn-lt"/>
                <a:ea typeface="+mn-ea"/>
                <a:cs typeface="+mn-cs"/>
              </a:rPr>
              <a:t>KHÔNG TẬP TRUNG NHIỀU VÀO TESTING (LÀM 2 CV LÀM SAO BẰNG LÀM TỐT 1 CV)</a:t>
            </a:r>
            <a:endParaRPr lang="en-US" sz="1200" b="1" i="0" kern="1200">
              <a:solidFill>
                <a:schemeClr val="tx1"/>
              </a:solidFill>
              <a:effectLst/>
              <a:latin typeface="+mn-lt"/>
              <a:ea typeface="+mn-ea"/>
              <a:cs typeface="+mn-cs"/>
            </a:endParaRPr>
          </a:p>
          <a:p>
            <a:pPr marL="171450" indent="-171450">
              <a:buFontTx/>
              <a:buChar char="-"/>
            </a:pPr>
            <a:r>
              <a:rPr lang="en-US" sz="1200" b="0" i="0" kern="1200">
                <a:solidFill>
                  <a:schemeClr val="tx1"/>
                </a:solidFill>
                <a:effectLst/>
                <a:latin typeface="+mn-lt"/>
                <a:ea typeface="+mn-ea"/>
                <a:cs typeface="+mn-cs"/>
              </a:rPr>
              <a:t>chỉ</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xem </a:t>
            </a:r>
            <a:r>
              <a:rPr lang="en-US" sz="1200" b="0" i="0" kern="1200">
                <a:solidFill>
                  <a:schemeClr val="tx1"/>
                </a:solidFill>
                <a:effectLst/>
                <a:latin typeface="+mn-lt"/>
                <a:ea typeface="+mn-ea"/>
                <a:cs typeface="+mn-cs"/>
              </a:rPr>
              <a:t>về</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kỹ thuật, không </a:t>
            </a:r>
            <a:r>
              <a:rPr lang="en-US" sz="1200" b="0" i="0" kern="1200">
                <a:solidFill>
                  <a:schemeClr val="tx1"/>
                </a:solidFill>
                <a:effectLst/>
                <a:latin typeface="+mn-lt"/>
                <a:ea typeface="+mn-ea"/>
                <a:cs typeface="+mn-cs"/>
              </a:rPr>
              <a:t>nhìn</a:t>
            </a:r>
            <a:r>
              <a:rPr lang="en-US" sz="1200" b="0" i="0" kern="1200" baseline="0">
                <a:solidFill>
                  <a:schemeClr val="tx1"/>
                </a:solidFill>
                <a:effectLst/>
                <a:latin typeface="+mn-lt"/>
                <a:ea typeface="+mn-ea"/>
                <a:cs typeface="+mn-cs"/>
              </a:rPr>
              <a:t> khía cạnh nghiệp vụ</a:t>
            </a:r>
            <a:endParaRPr lang="en-US" sz="1200" b="0" i="0" kern="1200">
              <a:solidFill>
                <a:schemeClr val="tx1"/>
              </a:solidFill>
              <a:effectLst/>
              <a:latin typeface="+mn-lt"/>
              <a:ea typeface="+mn-ea"/>
              <a:cs typeface="+mn-cs"/>
            </a:endParaRPr>
          </a:p>
          <a:p>
            <a:pPr marL="171450" indent="-171450">
              <a:buFontTx/>
              <a:buChar char="-"/>
            </a:pPr>
            <a:r>
              <a:rPr lang="vi-VN" sz="1200" b="0" i="0" kern="1200">
                <a:solidFill>
                  <a:schemeClr val="tx1"/>
                </a:solidFill>
                <a:effectLst/>
                <a:latin typeface="+mn-lt"/>
                <a:ea typeface="+mn-ea"/>
                <a:cs typeface="+mn-cs"/>
              </a:rPr>
              <a:t>thiếu kỹ năng</a:t>
            </a:r>
            <a:r>
              <a:rPr lang="en-US" sz="1200" b="0" i="0" kern="1200" baseline="0">
                <a:solidFill>
                  <a:schemeClr val="tx1"/>
                </a:solidFill>
                <a:effectLst/>
                <a:latin typeface="+mn-lt"/>
                <a:ea typeface="+mn-ea"/>
                <a:cs typeface="+mn-cs"/>
              </a:rPr>
              <a:t> testing</a:t>
            </a:r>
            <a:endParaRPr lang="en-US"/>
          </a:p>
        </p:txBody>
      </p:sp>
    </p:spTree>
    <p:extLst>
      <p:ext uri="{BB962C8B-B14F-4D97-AF65-F5344CB8AC3E}">
        <p14:creationId xmlns:p14="http://schemas.microsoft.com/office/powerpoint/2010/main" val="5730698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Xác</a:t>
            </a:r>
            <a:r>
              <a:rPr lang="en-US" baseline="0"/>
              <a:t> định CH</a:t>
            </a:r>
          </a:p>
          <a:p>
            <a:pPr marL="171450" indent="-171450">
              <a:buFontTx/>
              <a:buChar char="-"/>
            </a:pPr>
            <a:r>
              <a:rPr lang="en-US"/>
              <a:t>Kiểm</a:t>
            </a:r>
            <a:r>
              <a:rPr lang="en-US" baseline="0"/>
              <a:t> soát thay đổi CH</a:t>
            </a:r>
          </a:p>
          <a:p>
            <a:pPr marL="171450" indent="-171450">
              <a:buFontTx/>
              <a:buChar char="-"/>
            </a:pPr>
            <a:r>
              <a:rPr lang="en-US" baseline="0"/>
              <a:t>Kiểm toán tình trạng CH (hay Báo cáo tình trạng CH)</a:t>
            </a:r>
          </a:p>
          <a:p>
            <a:pPr marL="171450" indent="-171450">
              <a:buFontTx/>
              <a:buChar char="-"/>
            </a:pPr>
            <a:r>
              <a:rPr lang="en-GB" b="0" u="none">
                <a:solidFill>
                  <a:srgbClr val="000000"/>
                </a:solidFill>
              </a:rPr>
              <a:t>Kiểm</a:t>
            </a:r>
            <a:r>
              <a:rPr lang="en-GB" b="0" u="none" baseline="0">
                <a:solidFill>
                  <a:srgbClr val="000000"/>
                </a:solidFill>
              </a:rPr>
              <a:t> tra CH</a:t>
            </a:r>
            <a:endParaRPr lang="en-US" b="0"/>
          </a:p>
        </p:txBody>
      </p:sp>
    </p:spTree>
    <p:extLst>
      <p:ext uri="{BB962C8B-B14F-4D97-AF65-F5344CB8AC3E}">
        <p14:creationId xmlns:p14="http://schemas.microsoft.com/office/powerpoint/2010/main" val="7315215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Trong giai</a:t>
            </a:r>
            <a:r>
              <a:rPr lang="en-US" sz="1200" b="1" i="0" kern="1200" baseline="0">
                <a:solidFill>
                  <a:schemeClr val="tx1"/>
                </a:solidFill>
                <a:effectLst/>
                <a:latin typeface="+mn-lt"/>
                <a:ea typeface="+mn-ea"/>
                <a:cs typeface="+mn-cs"/>
              </a:rPr>
              <a:t> đoạn này, đặt định danh là hoạt động chính.</a:t>
            </a:r>
            <a:endParaRPr lang="en-US" sz="1200" b="1" i="0" kern="1200">
              <a:solidFill>
                <a:schemeClr val="tx1"/>
              </a:solidFill>
              <a:effectLst/>
              <a:latin typeface="+mn-lt"/>
              <a:ea typeface="+mn-ea"/>
              <a:cs typeface="+mn-cs"/>
            </a:endParaRPr>
          </a:p>
          <a:p>
            <a:pPr marL="171450" indent="-171450">
              <a:buFontTx/>
              <a:buChar char="-"/>
            </a:pPr>
            <a:r>
              <a:rPr lang="en-US" sz="1200" b="1" i="0" kern="1200">
                <a:solidFill>
                  <a:schemeClr val="tx1"/>
                </a:solidFill>
                <a:effectLst/>
                <a:latin typeface="+mn-lt"/>
                <a:ea typeface="+mn-ea"/>
                <a:cs typeface="+mn-cs"/>
              </a:rPr>
              <a:t>CI: định</a:t>
            </a:r>
            <a:r>
              <a:rPr lang="en-US" sz="1200" b="1" i="0" kern="1200" baseline="0">
                <a:solidFill>
                  <a:schemeClr val="tx1"/>
                </a:solidFill>
                <a:effectLst/>
                <a:latin typeface="+mn-lt"/>
                <a:ea typeface="+mn-ea"/>
                <a:cs typeface="+mn-cs"/>
              </a:rPr>
              <a:t> danh cấu hình, </a:t>
            </a:r>
            <a:r>
              <a:rPr lang="vi-VN" sz="1200" b="1" i="0" kern="1200">
                <a:solidFill>
                  <a:schemeClr val="tx1"/>
                </a:solidFill>
                <a:effectLst/>
                <a:latin typeface="+mn-lt"/>
                <a:ea typeface="+mn-ea"/>
                <a:cs typeface="+mn-cs"/>
              </a:rPr>
              <a:t>là tên gọi của các sản phẩm</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được tạo ra trong một dự án mà ta cần phải quản lý, ví dụ: một file source code, tài liệu về yêu cầu sản phẩm, bản thiết kế v.v.</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Định danh </a:t>
            </a:r>
            <a:r>
              <a:rPr lang="en-US" sz="1200" b="1" i="0" kern="1200">
                <a:solidFill>
                  <a:schemeClr val="tx1"/>
                </a:solidFill>
                <a:effectLst/>
                <a:latin typeface="+mn-lt"/>
                <a:ea typeface="+mn-ea"/>
                <a:cs typeface="+mn-cs"/>
              </a:rPr>
              <a:t>CI phải là</a:t>
            </a:r>
            <a:r>
              <a:rPr lang="vi-VN" sz="1200" b="1" i="0" kern="1200">
                <a:solidFill>
                  <a:schemeClr val="tx1"/>
                </a:solidFill>
                <a:effectLst/>
                <a:latin typeface="+mn-lt"/>
                <a:ea typeface="+mn-ea"/>
                <a:cs typeface="+mn-cs"/>
              </a:rPr>
              <a:t> duy nhất</a:t>
            </a:r>
            <a:r>
              <a:rPr lang="en-US" sz="1200" b="1" i="0" kern="1200" baseline="0">
                <a:solidFill>
                  <a:schemeClr val="tx1"/>
                </a:solidFill>
                <a:effectLst/>
                <a:latin typeface="+mn-lt"/>
                <a:ea typeface="+mn-ea"/>
                <a:cs typeface="+mn-cs"/>
              </a:rPr>
              <a:t>. Đánh định danh phải </a:t>
            </a:r>
            <a:r>
              <a:rPr lang="vi-VN" sz="1200" b="1" i="0" kern="1200">
                <a:solidFill>
                  <a:schemeClr val="tx1"/>
                </a:solidFill>
                <a:effectLst/>
                <a:latin typeface="+mn-lt"/>
                <a:ea typeface="+mn-ea"/>
                <a:cs typeface="+mn-cs"/>
              </a:rPr>
              <a:t>giúp nhận biết và phân biệt </a:t>
            </a:r>
            <a:r>
              <a:rPr lang="en-US" sz="1200" b="1" i="0" kern="1200">
                <a:solidFill>
                  <a:schemeClr val="tx1"/>
                </a:solidFill>
                <a:effectLst/>
                <a:latin typeface="+mn-lt"/>
                <a:ea typeface="+mn-ea"/>
                <a:cs typeface="+mn-cs"/>
              </a:rPr>
              <a:t>với</a:t>
            </a:r>
            <a:r>
              <a:rPr lang="en-US" sz="1200" b="1" i="0" kern="1200" baseline="0">
                <a:solidFill>
                  <a:schemeClr val="tx1"/>
                </a:solidFill>
                <a:effectLst/>
                <a:latin typeface="+mn-lt"/>
                <a:ea typeface="+mn-ea"/>
                <a:cs typeface="+mn-cs"/>
              </a:rPr>
              <a:t> các CI khác. </a:t>
            </a:r>
            <a:r>
              <a:rPr lang="en-US" sz="1200" b="0" i="0" kern="1200" baseline="0">
                <a:solidFill>
                  <a:schemeClr val="tx1"/>
                </a:solidFill>
                <a:effectLst/>
                <a:latin typeface="+mn-lt"/>
                <a:ea typeface="+mn-ea"/>
                <a:cs typeface="+mn-cs"/>
              </a:rPr>
              <a:t>Cách đánh định danh: phải </a:t>
            </a:r>
            <a:r>
              <a:rPr lang="vi-VN" sz="1200" b="0" i="0" kern="1200">
                <a:solidFill>
                  <a:schemeClr val="tx1"/>
                </a:solidFill>
                <a:effectLst/>
                <a:latin typeface="+mn-lt"/>
                <a:ea typeface="+mn-ea"/>
                <a:cs typeface="+mn-cs"/>
              </a:rPr>
              <a:t>mô tả tên, đánh số</a:t>
            </a:r>
            <a:r>
              <a:rPr lang="en-US" sz="1200" b="0" i="0" kern="1200" baseline="0">
                <a:solidFill>
                  <a:schemeClr val="tx1"/>
                </a:solidFill>
                <a:effectLst/>
                <a:latin typeface="+mn-lt"/>
                <a:ea typeface="+mn-ea"/>
                <a:cs typeface="+mn-cs"/>
              </a:rPr>
              <a:t> thứ tự, đánh số phiên bản</a:t>
            </a:r>
            <a:r>
              <a:rPr lang="vi-VN" sz="1200" b="0" i="0" kern="1200">
                <a:solidFill>
                  <a:schemeClr val="tx1"/>
                </a:solidFill>
                <a:effectLst/>
                <a:latin typeface="+mn-lt"/>
                <a:ea typeface="+mn-ea"/>
                <a:cs typeface="+mn-cs"/>
              </a:rPr>
              <a:t>, đánh dấu đặc trưng</a:t>
            </a:r>
            <a:r>
              <a:rPr lang="en-US" sz="1200" b="0" i="0" kern="120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a:p>
            <a:r>
              <a:rPr lang="en-US" sz="1200" b="1" i="0" kern="1200">
                <a:solidFill>
                  <a:schemeClr val="tx1"/>
                </a:solidFill>
                <a:effectLst/>
                <a:latin typeface="+mn-lt"/>
                <a:ea typeface="+mn-ea"/>
                <a:cs typeface="+mn-cs"/>
              </a:rPr>
              <a:t>	Ví dụ:</a:t>
            </a:r>
            <a:r>
              <a:rPr lang="en-US" sz="1200" b="0" i="0" kern="1200">
                <a:solidFill>
                  <a:schemeClr val="tx1"/>
                </a:solidFill>
                <a:effectLst/>
                <a:latin typeface="+mn-lt"/>
                <a:ea typeface="+mn-ea"/>
                <a:cs typeface="+mn-cs"/>
              </a:rPr>
              <a:t> PRJ001_REQB_1.0.4_draft_B cho biết:</a:t>
            </a:r>
            <a:br>
              <a:rPr lang="en-US"/>
            </a:br>
            <a:r>
              <a:rPr lang="en-US"/>
              <a:t>	</a:t>
            </a:r>
            <a:r>
              <a:rPr lang="en-US" sz="1200" b="0" i="0" kern="1200">
                <a:solidFill>
                  <a:schemeClr val="tx1"/>
                </a:solidFill>
                <a:effectLst/>
                <a:latin typeface="+mn-lt"/>
                <a:ea typeface="+mn-ea"/>
                <a:cs typeface="+mn-cs"/>
              </a:rPr>
              <a:t>Số ID của dự án: PRJ001</a:t>
            </a:r>
            <a:br>
              <a:rPr lang="en-US"/>
            </a:br>
            <a:r>
              <a:rPr lang="en-US"/>
              <a:t>	</a:t>
            </a:r>
            <a:r>
              <a:rPr lang="en-US" sz="1200" b="0" i="0" kern="1200">
                <a:solidFill>
                  <a:schemeClr val="tx1"/>
                </a:solidFill>
                <a:effectLst/>
                <a:latin typeface="+mn-lt"/>
                <a:ea typeface="+mn-ea"/>
                <a:cs typeface="+mn-cs"/>
              </a:rPr>
              <a:t>Số ID của Item : REQB</a:t>
            </a:r>
            <a:br>
              <a:rPr lang="en-US"/>
            </a:br>
            <a:r>
              <a:rPr lang="en-US"/>
              <a:t>	</a:t>
            </a:r>
            <a:r>
              <a:rPr lang="en-US" sz="1200" b="0" i="0" kern="1200">
                <a:solidFill>
                  <a:schemeClr val="tx1"/>
                </a:solidFill>
                <a:effectLst/>
                <a:latin typeface="+mn-lt"/>
                <a:ea typeface="+mn-ea"/>
                <a:cs typeface="+mn-cs"/>
              </a:rPr>
              <a:t>Phiên bản: 1.0.4_draft_B</a:t>
            </a:r>
          </a:p>
          <a:p>
            <a:pPr marL="171450" indent="-171450">
              <a:buFontTx/>
              <a:buChar char="-"/>
            </a:pPr>
            <a:r>
              <a:rPr lang="en-US" sz="1200" b="1" i="0" kern="1200">
                <a:solidFill>
                  <a:schemeClr val="tx1"/>
                </a:solidFill>
                <a:effectLst/>
                <a:latin typeface="+mn-lt"/>
                <a:ea typeface="+mn-ea"/>
                <a:cs typeface="+mn-cs"/>
              </a:rPr>
              <a:t>Ngoài</a:t>
            </a:r>
            <a:r>
              <a:rPr lang="en-US" sz="1200" b="1" i="0" kern="1200" baseline="0">
                <a:solidFill>
                  <a:schemeClr val="tx1"/>
                </a:solidFill>
                <a:effectLst/>
                <a:latin typeface="+mn-lt"/>
                <a:ea typeface="+mn-ea"/>
                <a:cs typeface="+mn-cs"/>
              </a:rPr>
              <a:t> việc xác định định danh, còn xác đinh cấu trúc của cấu hình (gồn những gì), lên KH định nghĩa v</a:t>
            </a:r>
            <a:r>
              <a:rPr lang="vi-VN" sz="1200" b="1" i="0" kern="1200">
                <a:solidFill>
                  <a:schemeClr val="tx1"/>
                </a:solidFill>
                <a:effectLst/>
                <a:latin typeface="+mn-lt"/>
                <a:ea typeface="+mn-ea"/>
                <a:cs typeface="+mn-cs"/>
              </a:rPr>
              <a:t>ai trò và trách nhiệm của nhóm, cá nhân trong dự án</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thực hiện các hoạt động khác nhau liên quan đến QLCH</a:t>
            </a:r>
            <a:r>
              <a:rPr lang="en-US" sz="1200" b="1" i="0" kern="1200">
                <a:solidFill>
                  <a:schemeClr val="tx1"/>
                </a:solidFill>
                <a:effectLst/>
                <a:latin typeface="+mn-lt"/>
                <a:ea typeface="+mn-ea"/>
                <a:cs typeface="+mn-cs"/>
              </a:rPr>
              <a:t>, định</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công cụ</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môi trường</a:t>
            </a:r>
            <a:r>
              <a:rPr lang="en-US" sz="1200" b="1" i="0" kern="1200">
                <a:solidFill>
                  <a:schemeClr val="tx1"/>
                </a:solidFill>
                <a:effectLst/>
                <a:latin typeface="+mn-lt"/>
                <a:ea typeface="+mn-ea"/>
                <a:cs typeface="+mn-cs"/>
              </a:rPr>
              <a:t> hỗ</a:t>
            </a:r>
            <a:r>
              <a:rPr lang="en-US" sz="1200" b="1" i="0" kern="1200" baseline="0">
                <a:solidFill>
                  <a:schemeClr val="tx1"/>
                </a:solidFill>
                <a:effectLst/>
                <a:latin typeface="+mn-lt"/>
                <a:ea typeface="+mn-ea"/>
                <a:cs typeface="+mn-cs"/>
              </a:rPr>
              <a:t> trợ.</a:t>
            </a:r>
          </a:p>
          <a:p>
            <a:pPr marL="628650" lvl="1" indent="-171450">
              <a:buFontTx/>
              <a:buChar char="-"/>
            </a:pPr>
            <a:r>
              <a:rPr lang="en-US" sz="1200" b="0" i="0" kern="1200">
                <a:solidFill>
                  <a:schemeClr val="tx1"/>
                </a:solidFill>
                <a:effectLst/>
                <a:latin typeface="+mn-lt"/>
                <a:ea typeface="+mn-ea"/>
                <a:cs typeface="+mn-cs"/>
              </a:rPr>
              <a:t>Name</a:t>
            </a:r>
            <a:r>
              <a:rPr lang="en-US" sz="1200" b="0" i="0" kern="1200" baseline="0">
                <a:solidFill>
                  <a:schemeClr val="tx1"/>
                </a:solidFill>
                <a:effectLst/>
                <a:latin typeface="+mn-lt"/>
                <a:ea typeface="+mn-ea"/>
                <a:cs typeface="+mn-cs"/>
              </a:rPr>
              <a:t> conventions là quá trình gán nhãn duy nhất cho system artifacts</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Baseline: một điểm “mốc” được thỏa thuận bởi những người liên quan trong một dự án, sao cho sau điểm “mốc” này, mọi thay đổi phải được thông báo tới tất cả những người có liên quan.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Phiên bản là một thực thể mới của một CI (Configuration Item) sau khi đã qua một hoặc nhiều lần xem xét và thay đổi.  </a:t>
            </a:r>
          </a:p>
          <a:p>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20638459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Kiểm</a:t>
            </a:r>
            <a:r>
              <a:rPr lang="en-US" sz="1200" b="1" i="0" kern="1200" baseline="0">
                <a:solidFill>
                  <a:schemeClr val="tx1"/>
                </a:solidFill>
                <a:effectLst/>
                <a:latin typeface="+mn-lt"/>
                <a:ea typeface="+mn-ea"/>
                <a:cs typeface="+mn-cs"/>
              </a:rPr>
              <a:t> soát cấu hình</a:t>
            </a:r>
          </a:p>
          <a:p>
            <a:r>
              <a:rPr lang="en-US" sz="1200" b="1" i="0" kern="1200" baseline="0">
                <a:solidFill>
                  <a:schemeClr val="tx1"/>
                </a:solidFill>
                <a:effectLst/>
                <a:latin typeface="+mn-lt"/>
                <a:ea typeface="+mn-ea"/>
                <a:cs typeface="+mn-cs"/>
              </a:rPr>
              <a:t>Chủ yếu là </a:t>
            </a:r>
            <a:r>
              <a:rPr lang="vi-VN" sz="1200" b="1" i="0" kern="1200">
                <a:solidFill>
                  <a:schemeClr val="tx1"/>
                </a:solidFill>
                <a:effectLst/>
                <a:latin typeface="+mn-lt"/>
                <a:ea typeface="+mn-ea"/>
                <a:cs typeface="+mn-cs"/>
              </a:rPr>
              <a:t>Kiểm soát thay đổi (Change control)</a:t>
            </a:r>
            <a:r>
              <a:rPr lang="en-US" sz="1200" b="1" i="0" kern="120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a:solidFill>
                  <a:schemeClr val="tx1"/>
                </a:solidFill>
                <a:effectLst/>
                <a:latin typeface="+mn-lt"/>
                <a:ea typeface="+mn-ea"/>
                <a:cs typeface="+mn-cs"/>
              </a:rPr>
              <a:t>Mục đích của change control là để </a:t>
            </a:r>
            <a:r>
              <a:rPr lang="vi-VN" sz="1200" b="1" i="0" u="sng" kern="1200">
                <a:solidFill>
                  <a:schemeClr val="tx1"/>
                </a:solidFill>
                <a:effectLst/>
                <a:latin typeface="+mn-lt"/>
                <a:ea typeface="+mn-ea"/>
                <a:cs typeface="+mn-cs"/>
              </a:rPr>
              <a:t>kiểm soát đầy đủ tất cả các thay đổi</a:t>
            </a:r>
            <a:r>
              <a:rPr lang="vi-VN" sz="1200" b="1" i="0" kern="1200">
                <a:solidFill>
                  <a:schemeClr val="tx1"/>
                </a:solidFill>
                <a:effectLst/>
                <a:latin typeface="+mn-lt"/>
                <a:ea typeface="+mn-ea"/>
                <a:cs typeface="+mn-cs"/>
              </a:rPr>
              <a:t> ảnh hưởng đến việc phát triển một sản phẩm. </a:t>
            </a:r>
            <a:r>
              <a:rPr lang="vi-VN" sz="1200" b="1" i="1" u="none" kern="1200">
                <a:solidFill>
                  <a:schemeClr val="tx1"/>
                </a:solidFill>
                <a:effectLst/>
                <a:latin typeface="+mn-lt"/>
                <a:ea typeface="+mn-ea"/>
                <a:cs typeface="+mn-cs"/>
              </a:rPr>
              <a:t>Đôi lúc chỉ một vài yêu cầu thay đổi nhỏ của khách hàng, tất cả các chặng của quy trình phát triển phần mềm từ thiết kế, đến viết code, đến kiểm tra sản phẩm đều phải thay đổi theo. </a:t>
            </a:r>
            <a:r>
              <a:rPr lang="en-US" sz="1200" b="0" kern="1200">
                <a:solidFill>
                  <a:schemeClr val="tx1"/>
                </a:solidFill>
                <a:effectLst/>
                <a:latin typeface="+mn-lt"/>
                <a:ea typeface="+mn-ea"/>
                <a:cs typeface="+mn-cs"/>
              </a:rPr>
              <a:t>Sự thay đổi của một thực</a:t>
            </a:r>
            <a:r>
              <a:rPr lang="en-US" sz="1200" b="0" kern="1200" baseline="0">
                <a:solidFill>
                  <a:schemeClr val="tx1"/>
                </a:solidFill>
                <a:effectLst/>
                <a:latin typeface="+mn-lt"/>
                <a:ea typeface="+mn-ea"/>
                <a:cs typeface="+mn-cs"/>
              </a:rPr>
              <a:t> thể </a:t>
            </a:r>
            <a:r>
              <a:rPr lang="en-US" sz="1200" b="0" kern="1200">
                <a:solidFill>
                  <a:schemeClr val="tx1"/>
                </a:solidFill>
                <a:effectLst/>
                <a:latin typeface="+mn-lt"/>
                <a:ea typeface="+mn-ea"/>
                <a:cs typeface="+mn-cs"/>
              </a:rPr>
              <a:t>cấu hình có thể dẫn đến các thay đổi lớn đến quá trình thực hiện dự án như: </a:t>
            </a:r>
            <a:r>
              <a:rPr lang="en-US" sz="1200" b="0" u="sng" kern="1200">
                <a:solidFill>
                  <a:schemeClr val="tx1"/>
                </a:solidFill>
                <a:effectLst/>
                <a:latin typeface="+mn-lt"/>
                <a:ea typeface="+mn-ea"/>
                <a:cs typeface="+mn-cs"/>
              </a:rPr>
              <a:t>thời gian thực hiện, phạm vi công việc hoặc nhân lực cần thiết để thực hiện dự án</a:t>
            </a:r>
            <a:r>
              <a:rPr lang="en-US" sz="1200" b="0" kern="1200">
                <a:solidFill>
                  <a:schemeClr val="tx1"/>
                </a:solidFill>
                <a:effectLst/>
                <a:latin typeface="+mn-lt"/>
                <a:ea typeface="+mn-ea"/>
                <a:cs typeface="+mn-cs"/>
              </a:rPr>
              <a:t> (kế hoạch dự án).  </a:t>
            </a:r>
            <a:r>
              <a:rPr lang="en-US" sz="1200" b="1" kern="1200">
                <a:solidFill>
                  <a:schemeClr val="tx1"/>
                </a:solidFill>
                <a:effectLst/>
                <a:latin typeface="+mn-lt"/>
                <a:ea typeface="+mn-ea"/>
                <a:cs typeface="+mn-cs"/>
              </a:rPr>
              <a:t>Do vậy các thay đổi đối với các đơn vị cấu hình cần được kiểm soát chặt chẽ</a:t>
            </a:r>
            <a:r>
              <a:rPr lang="en-US" sz="1200" b="1" kern="1200" baseline="0">
                <a:solidFill>
                  <a:schemeClr val="tx1"/>
                </a:solidFill>
                <a:effectLst/>
                <a:latin typeface="+mn-lt"/>
                <a:ea typeface="+mn-ea"/>
                <a:cs typeface="+mn-cs"/>
              </a:rPr>
              <a:t> để kịp thời thông báo với những người liên quan.</a:t>
            </a:r>
            <a:br>
              <a:rPr lang="vi-VN" b="0" i="1" u="none"/>
            </a:br>
            <a:r>
              <a:rPr lang="vi-VN" sz="1200" b="1" i="0" kern="1200">
                <a:solidFill>
                  <a:schemeClr val="tx1"/>
                </a:solidFill>
                <a:effectLst/>
                <a:latin typeface="+mn-lt"/>
                <a:ea typeface="+mn-ea"/>
                <a:cs typeface="+mn-cs"/>
              </a:rPr>
              <a:t>Nếu các thay đổi này không được kiếm soát chặt chẽ sẽ dẫn đến rất nhiều sai sót. Xét ví dụ sau: 5 lập trình viên cùng làm trong một dự án, nhưng chỉ có 3 được thông báo về việc thay đổi thiết kế. Kết quả là khi tích hợp, hệ thống sẽ không vận hành được.</a:t>
            </a:r>
            <a:br>
              <a:rPr lang="vi-VN" b="1"/>
            </a:br>
            <a:r>
              <a:rPr lang="vi-VN" sz="1200" b="1" i="0" u="sng" kern="1200">
                <a:solidFill>
                  <a:schemeClr val="tx1"/>
                </a:solidFill>
                <a:effectLst/>
                <a:latin typeface="+mn-lt"/>
                <a:ea typeface="+mn-ea"/>
                <a:cs typeface="+mn-cs"/>
              </a:rPr>
              <a:t>Yêu cầu trong kiểm soát thay đổi là mọi sự thay đổi phải được thông báo đến tất cả những người hoặc nhóm làm việc có liên quan</a:t>
            </a:r>
            <a:r>
              <a:rPr lang="vi-VN" sz="1200" b="1"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Các bước cơ bản của kiểm soát thay đổi bao gồm:</a:t>
            </a:r>
            <a:br>
              <a:rPr lang="vi-VN" sz="1200" b="0" i="0" kern="1200">
                <a:solidFill>
                  <a:schemeClr val="tx1"/>
                </a:solidFill>
                <a:effectLst/>
                <a:latin typeface="+mn-lt"/>
                <a:ea typeface="+mn-ea"/>
                <a:cs typeface="+mn-cs"/>
              </a:rPr>
            </a:b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Nghiên cứu, phân tích</a:t>
            </a:r>
            <a:r>
              <a:rPr lang="en-US" sz="1200" b="0" i="0" kern="1200">
                <a:solidFill>
                  <a:schemeClr val="tx1"/>
                </a:solidFill>
                <a:effectLst/>
                <a:latin typeface="+mn-lt"/>
                <a:ea typeface="+mn-ea"/>
                <a:cs typeface="+mn-cs"/>
              </a:rPr>
              <a:t> tác</a:t>
            </a:r>
            <a:r>
              <a:rPr lang="en-US" sz="1200" b="0" i="0" kern="1200" baseline="0">
                <a:solidFill>
                  <a:schemeClr val="tx1"/>
                </a:solidFill>
                <a:effectLst/>
                <a:latin typeface="+mn-lt"/>
                <a:ea typeface="+mn-ea"/>
                <a:cs typeface="+mn-cs"/>
              </a:rPr>
              <a:t> động: tại sao phải thay đổi, có lợi ích gì, chi phí phải trả, rủi ro thay đổi, ...</a:t>
            </a:r>
            <a:br>
              <a:rPr lang="vi-VN" sz="1200" b="0" i="0" kern="1200">
                <a:solidFill>
                  <a:schemeClr val="tx1"/>
                </a:solidFill>
                <a:effectLst/>
                <a:latin typeface="+mn-lt"/>
                <a:ea typeface="+mn-ea"/>
                <a:cs typeface="+mn-cs"/>
              </a:rPr>
            </a:br>
            <a:r>
              <a:rPr lang="vi-VN"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Ủy</a:t>
            </a:r>
            <a:r>
              <a:rPr lang="en-US" sz="1200" b="0" i="0" kern="1200" baseline="0">
                <a:solidFill>
                  <a:schemeClr val="tx1"/>
                </a:solidFill>
                <a:effectLst/>
                <a:latin typeface="+mn-lt"/>
                <a:ea typeface="+mn-ea"/>
                <a:cs typeface="+mn-cs"/>
              </a:rPr>
              <a:t> quyền sửa đổi</a:t>
            </a:r>
            <a:br>
              <a:rPr lang="vi-VN" sz="1200" b="0" i="0" kern="1200">
                <a:solidFill>
                  <a:schemeClr val="tx1"/>
                </a:solidFill>
                <a:effectLst/>
                <a:latin typeface="+mn-lt"/>
                <a:ea typeface="+mn-ea"/>
                <a:cs typeface="+mn-cs"/>
              </a:rPr>
            </a:b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việc thay đổi</a:t>
            </a:r>
            <a:br>
              <a:rPr lang="vi-VN" sz="1200" b="0" i="0" kern="1200">
                <a:solidFill>
                  <a:schemeClr val="tx1"/>
                </a:solidFill>
                <a:effectLst/>
                <a:latin typeface="+mn-lt"/>
                <a:ea typeface="+mn-ea"/>
                <a:cs typeface="+mn-cs"/>
              </a:rPr>
            </a:b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Xác lập baseline mới</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37235840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u="sng" kern="1200">
                <a:solidFill>
                  <a:schemeClr val="tx1"/>
                </a:solidFill>
                <a:effectLst/>
                <a:latin typeface="+mn-lt"/>
                <a:ea typeface="+mn-ea"/>
                <a:cs typeface="+mn-cs"/>
              </a:rPr>
              <a:t>Configuration </a:t>
            </a:r>
            <a:r>
              <a:rPr lang="en-GB" b="1" u="sng">
                <a:solidFill>
                  <a:srgbClr val="000000"/>
                </a:solidFill>
              </a:rPr>
              <a:t>Status Accounting (CSA)</a:t>
            </a:r>
          </a:p>
          <a:p>
            <a:r>
              <a:rPr lang="vi-VN" sz="1200" b="1" i="0" kern="1200">
                <a:solidFill>
                  <a:schemeClr val="tx1"/>
                </a:solidFill>
                <a:effectLst/>
                <a:latin typeface="+mn-lt"/>
                <a:ea typeface="+mn-ea"/>
                <a:cs typeface="+mn-cs"/>
              </a:rPr>
              <a:t>Công việc này bao gồm việc ghi nhận và báo cáo tình trạng của các </a:t>
            </a:r>
            <a:r>
              <a:rPr lang="en-US" sz="1200" b="1" i="0" kern="1200">
                <a:solidFill>
                  <a:schemeClr val="tx1"/>
                </a:solidFill>
                <a:effectLst/>
                <a:latin typeface="+mn-lt"/>
                <a:ea typeface="+mn-ea"/>
                <a:cs typeface="+mn-cs"/>
              </a:rPr>
              <a:t>thực</a:t>
            </a:r>
            <a:r>
              <a:rPr lang="en-US" sz="1200" b="1" i="0" kern="1200" baseline="0">
                <a:solidFill>
                  <a:schemeClr val="tx1"/>
                </a:solidFill>
                <a:effectLst/>
                <a:latin typeface="+mn-lt"/>
                <a:ea typeface="+mn-ea"/>
                <a:cs typeface="+mn-cs"/>
              </a:rPr>
              <a:t> thể cấu hình </a:t>
            </a:r>
            <a:r>
              <a:rPr lang="vi-VN" sz="1200" b="1" i="0" kern="1200">
                <a:solidFill>
                  <a:schemeClr val="tx1"/>
                </a:solidFill>
                <a:effectLst/>
                <a:latin typeface="+mn-lt"/>
                <a:ea typeface="+mn-ea"/>
                <a:cs typeface="+mn-cs"/>
              </a:rPr>
              <a:t>cho người quan tâm</a:t>
            </a:r>
            <a:r>
              <a:rPr lang="en-US" sz="1200" b="1"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a:t>
            </a:r>
            <a:r>
              <a:rPr lang="vi-VN" sz="1200" b="0" i="0" kern="1200">
                <a:solidFill>
                  <a:schemeClr val="tx1"/>
                </a:solidFill>
                <a:effectLst/>
                <a:latin typeface="+mn-lt"/>
                <a:ea typeface="+mn-ea"/>
                <a:cs typeface="+mn-cs"/>
              </a:rPr>
              <a:t>cũng như yêu cầu thay đổi, tập hợp số liệu thống kê về CI, đặc biệt là các CI góp phần tạo nên sản phẩm</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Nó trả lời những câu hỏi như: </a:t>
            </a:r>
            <a:r>
              <a:rPr lang="en-US" sz="1200" kern="1200">
                <a:solidFill>
                  <a:schemeClr val="tx1"/>
                </a:solidFill>
                <a:effectLst/>
                <a:latin typeface="+mn-lt"/>
                <a:ea typeface="+mn-ea"/>
                <a:cs typeface="+mn-cs"/>
              </a:rPr>
              <a:t>Cái gì đã xảy ra? Ai làm? Xảy ra khi nào? Sẽ còn ảnh hưởng nào khác nữa? </a:t>
            </a:r>
            <a:r>
              <a:rPr lang="vi-VN" sz="1200" b="0" i="0" kern="1200">
                <a:solidFill>
                  <a:schemeClr val="tx1"/>
                </a:solidFill>
                <a:effectLst/>
                <a:latin typeface="+mn-lt"/>
                <a:ea typeface="+mn-ea"/>
                <a:cs typeface="+mn-cs"/>
              </a:rPr>
              <a:t>Có bao nhiêu file bị ảnh hưởng khi s</a:t>
            </a:r>
            <a:r>
              <a:rPr lang="en-US" sz="1200" b="0" i="0" kern="1200">
                <a:solidFill>
                  <a:schemeClr val="tx1"/>
                </a:solidFill>
                <a:effectLst/>
                <a:latin typeface="+mn-lt"/>
                <a:ea typeface="+mn-ea"/>
                <a:cs typeface="+mn-cs"/>
              </a:rPr>
              <a:t>ử</a:t>
            </a:r>
            <a:r>
              <a:rPr lang="vi-VN" sz="1200" b="0" i="0" kern="1200">
                <a:solidFill>
                  <a:schemeClr val="tx1"/>
                </a:solidFill>
                <a:effectLst/>
                <a:latin typeface="+mn-lt"/>
                <a:ea typeface="+mn-ea"/>
                <a:cs typeface="+mn-cs"/>
              </a:rPr>
              <a:t>a chữa một lỗi phần mềm nào đó?</a:t>
            </a:r>
            <a:br>
              <a:rPr lang="vi-VN"/>
            </a:br>
            <a:r>
              <a:rPr lang="vi-VN" sz="1200" b="0" i="1" kern="1200">
                <a:solidFill>
                  <a:schemeClr val="tx1"/>
                </a:solidFill>
                <a:effectLst/>
                <a:latin typeface="+mn-lt"/>
                <a:ea typeface="+mn-ea"/>
                <a:cs typeface="+mn-cs"/>
              </a:rPr>
              <a:t>Kết quả của công việc này được ghi nhận trong một báo cáo mang tên Configuration Status Accounting Report (CSAR). Báo cáo này thường làm rõ những điểm sau:</a:t>
            </a:r>
            <a:br>
              <a:rPr lang="vi-VN" b="0" i="1"/>
            </a:br>
            <a:r>
              <a:rPr lang="vi-VN" sz="1200" b="1"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Liệt kê tất cả baseline và CI thành phần hoặc có liên quan.</a:t>
            </a:r>
            <a:br>
              <a:rPr lang="vi-VN" i="1"/>
            </a:br>
            <a:r>
              <a:rPr lang="vi-VN" sz="1200" b="1"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Làm nổi bật các Cl đang được phát triển hoặc vừa bị thay đổi</a:t>
            </a:r>
            <a:br>
              <a:rPr lang="vi-VN" i="1"/>
            </a:br>
            <a:r>
              <a:rPr lang="vi-VN" sz="1200" b="1" i="1"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Liệt kê các thay đổi còn đang dang dở hay đang hoàn thành, và các baseline bị ảnh hưởng (bởi sự thay đổi đó)</a:t>
            </a:r>
            <a:br>
              <a:rPr lang="vi-VN"/>
            </a:br>
            <a:r>
              <a:rPr lang="vi-VN" sz="1200" b="1" i="0" kern="1200">
                <a:solidFill>
                  <a:schemeClr val="tx1"/>
                </a:solidFill>
                <a:effectLst/>
                <a:latin typeface="+mn-lt"/>
                <a:ea typeface="+mn-ea"/>
                <a:cs typeface="+mn-cs"/>
              </a:rPr>
              <a:t>Việc báo cáo này được làm thường xuyên và định kỳ, xuyên suốt dự án.</a:t>
            </a:r>
            <a:endParaRPr lang="en-US" sz="1200" b="1" i="0" kern="1200">
              <a:solidFill>
                <a:schemeClr val="tx1"/>
              </a:solidFill>
              <a:effectLst/>
              <a:latin typeface="+mn-lt"/>
              <a:ea typeface="+mn-ea"/>
              <a:cs typeface="+mn-cs"/>
            </a:endParaRPr>
          </a:p>
          <a:p>
            <a:pPr algn="l"/>
            <a:r>
              <a:rPr lang="en-GB" b="1" u="sng">
                <a:solidFill>
                  <a:srgbClr val="000000"/>
                </a:solidFill>
              </a:rPr>
              <a:t>Configuration Auditing</a:t>
            </a:r>
            <a:r>
              <a:rPr lang="en-GB" b="1" u="none">
                <a:solidFill>
                  <a:srgbClr val="000000"/>
                </a:solidFill>
              </a:rPr>
              <a:t> (kiểm</a:t>
            </a:r>
            <a:r>
              <a:rPr lang="en-GB" b="1" u="none" baseline="0">
                <a:solidFill>
                  <a:srgbClr val="000000"/>
                </a:solidFill>
              </a:rPr>
              <a:t> tra cấu hình)</a:t>
            </a:r>
            <a:endParaRPr lang="en-GB" b="1" u="none">
              <a:solidFill>
                <a:srgbClr val="000000"/>
              </a:solidFill>
            </a:endParaRPr>
          </a:p>
          <a:p>
            <a:pPr algn="l"/>
            <a:r>
              <a:rPr lang="vi-VN" sz="1200" b="1" i="0" kern="1200">
                <a:solidFill>
                  <a:schemeClr val="tx1"/>
                </a:solidFill>
                <a:effectLst/>
                <a:latin typeface="+mn-lt"/>
                <a:ea typeface="+mn-ea"/>
                <a:cs typeface="+mn-cs"/>
              </a:rPr>
              <a:t>Physical configuration audit (PCA): nhằm mục đích khẳng định xem những gì khách hàng yêu cầu có được hiện thực hay không</a:t>
            </a:r>
            <a:endParaRPr lang="en-US" sz="1200" b="1" i="0" kern="1200">
              <a:solidFill>
                <a:schemeClr val="tx1"/>
              </a:solidFill>
              <a:effectLst/>
              <a:latin typeface="+mn-lt"/>
              <a:ea typeface="+mn-ea"/>
              <a:cs typeface="+mn-cs"/>
            </a:endParaRPr>
          </a:p>
          <a:p>
            <a:pPr algn="l"/>
            <a:r>
              <a:rPr lang="vi-VN" sz="1200" b="1" i="0" kern="1200">
                <a:solidFill>
                  <a:schemeClr val="tx1"/>
                </a:solidFill>
                <a:effectLst/>
                <a:latin typeface="+mn-lt"/>
                <a:ea typeface="+mn-ea"/>
                <a:cs typeface="+mn-cs"/>
              </a:rPr>
              <a:t>Functional configuration audit (FCA): nhằm mục đích khẳng định những gì khách hàng yêu cầu có được kiểm tra chặt chẽ trên sản phẩm tạo ra trước khi giao cho khách hàng hay không.</a:t>
            </a:r>
            <a:endParaRPr lang="en-US" b="1"/>
          </a:p>
          <a:p>
            <a:pPr algn="l"/>
            <a:endParaRPr lang="en-US"/>
          </a:p>
          <a:p>
            <a:pPr algn="l"/>
            <a:r>
              <a:rPr lang="en-US"/>
              <a:t>Yêu</a:t>
            </a:r>
            <a:r>
              <a:rPr lang="en-US" baseline="0"/>
              <a:t> cầu đọc: </a:t>
            </a:r>
            <a:r>
              <a:rPr lang="en-US" sz="1200" b="1" kern="1200">
                <a:solidFill>
                  <a:schemeClr val="tx1"/>
                </a:solidFill>
                <a:effectLst/>
                <a:latin typeface="+mn-lt"/>
                <a:ea typeface="+mn-ea"/>
                <a:cs typeface="+mn-cs"/>
              </a:rPr>
              <a:t>Trình bày tiến trình kiểm soát sự thay đổi?  </a:t>
            </a:r>
            <a:endParaRPr lang="en-US"/>
          </a:p>
        </p:txBody>
      </p:sp>
    </p:spTree>
    <p:extLst>
      <p:ext uri="{BB962C8B-B14F-4D97-AF65-F5344CB8AC3E}">
        <p14:creationId xmlns:p14="http://schemas.microsoft.com/office/powerpoint/2010/main" val="38139180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p139</a:t>
            </a:r>
          </a:p>
          <a:p>
            <a:r>
              <a:rPr lang="en-US" b="1"/>
              <a:t>Các</a:t>
            </a:r>
            <a:r>
              <a:rPr lang="en-US" b="1" baseline="0"/>
              <a:t> yếu tố ảnh hưởng đến </a:t>
            </a:r>
            <a:r>
              <a:rPr lang="vi-VN" b="1" baseline="0"/>
              <a:t>ướ</a:t>
            </a:r>
            <a:r>
              <a:rPr lang="en-US" b="1" baseline="0"/>
              <a:t>c l</a:t>
            </a:r>
            <a:r>
              <a:rPr lang="vi-VN" b="1" baseline="0"/>
              <a:t>ượ</a:t>
            </a:r>
            <a:r>
              <a:rPr lang="en-US" b="1" baseline="0"/>
              <a:t>ng:</a:t>
            </a:r>
          </a:p>
          <a:p>
            <a:pPr marL="0" indent="0">
              <a:buFontTx/>
              <a:buNone/>
            </a:pPr>
            <a:r>
              <a:rPr lang="en-US" baseline="0"/>
              <a:t>- Yếu tố sp:</a:t>
            </a:r>
          </a:p>
          <a:p>
            <a:pPr marL="457200" lvl="1" indent="0">
              <a:buFontTx/>
              <a:buNone/>
            </a:pPr>
            <a:r>
              <a:rPr lang="en-US" baseline="0"/>
              <a:t>+ Thông tin đầy đủ và chính xác </a:t>
            </a:r>
            <a:r>
              <a:rPr lang="en-US" b="1" baseline="0"/>
              <a:t>về các tài liệu sẽ giúp UL tốt hơn, hiệu quả hơn</a:t>
            </a:r>
            <a:r>
              <a:rPr lang="en-US" baseline="0"/>
              <a:t> </a:t>
            </a:r>
          </a:p>
          <a:p>
            <a:pPr marL="457200" lvl="1" indent="0">
              <a:buFontTx/>
              <a:buNone/>
            </a:pPr>
            <a:r>
              <a:rPr lang="en-US" baseline="0"/>
              <a:t>+ Tính quan trọng của các đặc tính chất lượng cũng ah đến testing effort: </a:t>
            </a:r>
            <a:r>
              <a:rPr lang="en-US" b="1" baseline="0"/>
              <a:t>e.g. usability, reliability, security, performance</a:t>
            </a:r>
            <a:r>
              <a:rPr lang="en-US" baseline="0"/>
              <a:t>. </a:t>
            </a:r>
            <a:r>
              <a:rPr lang="en-US" b="1" baseline="0"/>
              <a:t>Vì các test này tốn kém và tốn tg.</a:t>
            </a:r>
          </a:p>
          <a:p>
            <a:pPr marL="457200" lvl="1" indent="0">
              <a:buFontTx/>
              <a:buNone/>
            </a:pPr>
            <a:r>
              <a:rPr lang="en-US" baseline="0"/>
              <a:t>+ Độ phức tạp (</a:t>
            </a:r>
            <a:r>
              <a:rPr lang="en-US" b="1" baseline="0"/>
              <a:t>e.g. sử dụng công nghệ cao, cấu hình môi trường phức tạp,...) cũng là 1 yếu tố chính</a:t>
            </a:r>
            <a:r>
              <a:rPr lang="en-US" baseline="0"/>
              <a:t>: </a:t>
            </a:r>
            <a:r>
              <a:rPr lang="en-US" b="1" baseline="0"/>
              <a:t>độ phức tạp sp càng lớn thì càng khó đoán trước và quản lý.</a:t>
            </a:r>
          </a:p>
          <a:p>
            <a:pPr marL="0" lvl="0" indent="0">
              <a:buFontTx/>
              <a:buNone/>
            </a:pPr>
            <a:r>
              <a:rPr lang="en-US" baseline="0"/>
              <a:t>- Yếu tố quy trình:</a:t>
            </a:r>
          </a:p>
          <a:p>
            <a:pPr marL="457200" lvl="1" indent="0">
              <a:buFontTx/>
              <a:buNone/>
            </a:pPr>
            <a:r>
              <a:rPr lang="en-US" baseline="0"/>
              <a:t>+ Test tool có sẵn: </a:t>
            </a:r>
            <a:r>
              <a:rPr lang="en-US" b="1" baseline="0"/>
              <a:t>giảm effort thực thi test</a:t>
            </a:r>
          </a:p>
          <a:p>
            <a:pPr marL="457200" lvl="1" indent="0">
              <a:buFontTx/>
              <a:buNone/>
            </a:pPr>
            <a:r>
              <a:rPr lang="en-US" b="0" baseline="0"/>
              <a:t>+ Chu kỳ PM: tự nó là 1 yếu tố ah, </a:t>
            </a:r>
            <a:r>
              <a:rPr lang="en-US" b="1" baseline="0"/>
              <a:t>vd/ mô hình V thì có khuynh hướng khó đáp ứng với sự thay đổi yêu cầu trễ, còn mô hình tăng trưởng thì có khuynh hướng tốn chi phí cho kiểm thử hồi quy.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mn-lt"/>
                <a:ea typeface="+mn-ea"/>
                <a:cs typeface="+mn-cs"/>
              </a:rPr>
              <a:t>+ Áp lực thời gian: Đó k phải là cái cớ để chấp nhận rủi ro k chính đáng. Áp lực thời gian là lý do để làm cẩn thận, chu đáo hơn.</a:t>
            </a:r>
            <a:endParaRPr lang="en-US" b="0" i="0" baseline="0"/>
          </a:p>
          <a:p>
            <a:pPr marL="0" lvl="0" indent="0">
              <a:buFontTx/>
              <a:buNone/>
            </a:pPr>
            <a:r>
              <a:rPr lang="en-US" baseline="0"/>
              <a:t>- Yếu tố con người là </a:t>
            </a:r>
            <a:r>
              <a:rPr lang="en-US" u="sng" baseline="0"/>
              <a:t>quan trọng hơn bất kỳ thứ gì khác</a:t>
            </a:r>
            <a:r>
              <a:rPr lang="en-US" b="1" baseline="0"/>
              <a:t>. Đó là về những kỹ năng riêng của từng người và của cả đội. Thật vậy, ngay cả khi 1 dự án có nhiều vấn đề, có nhiều khó khăn thì nếu có được 1 đội giỏi sẽ giải quyết tốt mọi thứ trong dự án và cả testing, do đó ít ảnh hưởng đến thời gian và chi phí của toàn dự án. Ngoài khả năng của từng người, thì </a:t>
            </a:r>
            <a:r>
              <a:rPr lang="en-US" b="1" u="sng" baseline="0"/>
              <a:t>mối quan hệ vững chắc</a:t>
            </a:r>
            <a:r>
              <a:rPr lang="en-US" b="1" baseline="0"/>
              <a:t> giữa những người trong đội, </a:t>
            </a:r>
            <a:r>
              <a:rPr lang="en-US" b="1" u="sng" baseline="0"/>
              <a:t>sự tận tâm, trách nhiệm và quyết tâm</a:t>
            </a:r>
            <a:r>
              <a:rPr lang="en-US" b="1" baseline="0"/>
              <a:t> cùng hướng đến mục tiêu chung là yếu tố con người rất quan trọng.</a:t>
            </a:r>
          </a:p>
          <a:p>
            <a:pPr marL="0" lvl="0" indent="0">
              <a:buFontTx/>
              <a:buNone/>
            </a:pPr>
            <a:r>
              <a:rPr lang="en-US" baseline="0"/>
              <a:t>- Yếu tố kết quả:</a:t>
            </a:r>
          </a:p>
          <a:p>
            <a:pPr marL="457200" lvl="1" indent="0">
              <a:buFontTx/>
              <a:buNone/>
            </a:pPr>
            <a:r>
              <a:rPr lang="en-US" b="1" baseline="0"/>
              <a:t>+ Bản thân kết quả test suốt quá trình thực thi là quan trọng trong toàn bộ test effort. Nếu kết quả có ít FAIL và nếu có FAIL thì việc sửa lỗi nhanh và đúng thì sẽ </a:t>
            </a:r>
            <a:r>
              <a:rPr lang="en-US" b="1" u="sng" baseline="0"/>
              <a:t>ngăn ngừa sự chậm trễ trong tiến trình thực hiện test</a:t>
            </a:r>
            <a:r>
              <a:rPr lang="en-US" b="1" baseline="0"/>
              <a:t>. Vì 1 defect khi đc phát hiện thì phải đi qua chu trình là chờ sửa/sửa/re-test</a:t>
            </a:r>
          </a:p>
        </p:txBody>
      </p:sp>
    </p:spTree>
    <p:extLst>
      <p:ext uri="{BB962C8B-B14F-4D97-AF65-F5344CB8AC3E}">
        <p14:creationId xmlns:p14="http://schemas.microsoft.com/office/powerpoint/2010/main" val="153454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mn-lt"/>
                <a:ea typeface="+mn-ea"/>
                <a:cs typeface="+mn-cs"/>
              </a:rPr>
              <a:t>Nhóm</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tester</a:t>
            </a:r>
            <a:r>
              <a:rPr lang="en-US" sz="1200" b="1" i="0" kern="1200">
                <a:solidFill>
                  <a:schemeClr val="tx1"/>
                </a:solidFill>
                <a:effectLst/>
                <a:latin typeface="+mn-lt"/>
                <a:ea typeface="+mn-ea"/>
                <a:cs typeface="+mn-cs"/>
              </a:rPr>
              <a:t>s</a:t>
            </a:r>
            <a:r>
              <a:rPr lang="en-US" sz="1200" b="1" i="0" kern="1200" baseline="0">
                <a:solidFill>
                  <a:schemeClr val="tx1"/>
                </a:solidFill>
                <a:effectLst/>
                <a:latin typeface="+mn-lt"/>
                <a:ea typeface="+mn-ea"/>
                <a:cs typeface="+mn-cs"/>
              </a:rPr>
              <a:t> riêng của</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nhóm</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phát triển</a:t>
            </a:r>
            <a:r>
              <a:rPr lang="en-US" sz="1200" b="1" i="0" kern="1200">
                <a:solidFill>
                  <a:schemeClr val="tx1"/>
                </a:solidFill>
                <a:effectLst/>
                <a:latin typeface="+mn-lt"/>
                <a:ea typeface="+mn-ea"/>
                <a:cs typeface="+mn-cs"/>
              </a:rPr>
              <a:t>,</a:t>
            </a:r>
            <a:r>
              <a:rPr lang="en-US" sz="1200" b="1" i="0" kern="1200" baseline="0">
                <a:solidFill>
                  <a:schemeClr val="tx1"/>
                </a:solidFill>
                <a:effectLst/>
                <a:latin typeface="+mn-lt"/>
                <a:ea typeface="+mn-ea"/>
                <a:cs typeface="+mn-cs"/>
              </a:rPr>
              <a:t> i.e. 1 TESTER HAY 1 NHÓM TESTER </a:t>
            </a:r>
            <a:r>
              <a:rPr lang="en-US" sz="1200" b="1" i="0" u="sng" kern="1200" baseline="0">
                <a:solidFill>
                  <a:schemeClr val="tx1"/>
                </a:solidFill>
                <a:effectLst/>
                <a:latin typeface="+mn-lt"/>
                <a:ea typeface="+mn-ea"/>
                <a:cs typeface="+mn-cs"/>
              </a:rPr>
              <a:t>TÍCH HỢP VÀO LÀM VIỆC CÙNG VỚI NHÓM LẬP TRÌNH </a:t>
            </a:r>
            <a:r>
              <a:rPr lang="en-US" sz="1200" b="0" i="0" kern="1200" baseline="0">
                <a:solidFill>
                  <a:schemeClr val="tx1"/>
                </a:solidFill>
                <a:effectLst/>
                <a:latin typeface="+mn-lt"/>
                <a:ea typeface="+mn-ea"/>
                <a:cs typeface="+mn-cs"/>
              </a:rPr>
              <a:t>(báo cáo cv với người quản lý phát triển - </a:t>
            </a:r>
            <a:r>
              <a:rPr lang="en-US" sz="1200" b="0" i="0" u="sng" kern="1200" baseline="0">
                <a:solidFill>
                  <a:schemeClr val="tx1"/>
                </a:solidFill>
                <a:effectLst/>
                <a:latin typeface="+mn-lt"/>
                <a:ea typeface="+mn-ea"/>
                <a:cs typeface="+mn-cs"/>
              </a:rPr>
              <a:t>development manager</a:t>
            </a:r>
            <a:r>
              <a:rPr lang="en-US" sz="1200" b="0" i="0" kern="1200" baseline="0">
                <a:solidFill>
                  <a:schemeClr val="tx1"/>
                </a:solidFill>
                <a:effectLst/>
                <a:latin typeface="+mn-lt"/>
                <a:ea typeface="+mn-ea"/>
                <a:cs typeface="+mn-cs"/>
              </a:rPr>
              <a:t>) </a:t>
            </a:r>
            <a:endParaRPr lang="en-US" sz="1200" b="0" i="0" kern="1200">
              <a:solidFill>
                <a:schemeClr val="tx1"/>
              </a:solidFill>
              <a:effectLst/>
              <a:latin typeface="+mn-lt"/>
              <a:ea typeface="+mn-ea"/>
              <a:cs typeface="+mn-cs"/>
            </a:endParaRPr>
          </a:p>
          <a:p>
            <a:r>
              <a:rPr lang="en-US" baseline="0"/>
              <a:t>Ưu:</a:t>
            </a:r>
          </a:p>
          <a:p>
            <a:pPr marL="0" indent="0">
              <a:buFontTx/>
              <a:buNone/>
            </a:pPr>
            <a:r>
              <a:rPr lang="en-US" sz="1200" b="0" i="0" kern="1200">
                <a:solidFill>
                  <a:schemeClr val="tx1"/>
                </a:solidFill>
                <a:effectLst/>
                <a:latin typeface="+mn-lt"/>
                <a:ea typeface="+mn-ea"/>
                <a:cs typeface="+mn-cs"/>
              </a:rPr>
              <a:t>- quan điểm</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về</a:t>
            </a:r>
            <a:r>
              <a:rPr lang="vi-VN" sz="1200" b="0" i="0" kern="1200">
                <a:solidFill>
                  <a:schemeClr val="tx1"/>
                </a:solidFill>
                <a:effectLst/>
                <a:latin typeface="+mn-lt"/>
                <a:ea typeface="+mn-ea"/>
                <a:cs typeface="+mn-cs"/>
              </a:rPr>
              <a:t> phần mềm</a:t>
            </a:r>
            <a:r>
              <a:rPr lang="en-US" sz="1200" b="0" i="0" kern="1200" baseline="0">
                <a:solidFill>
                  <a:schemeClr val="tx1"/>
                </a:solidFill>
                <a:effectLst/>
                <a:latin typeface="+mn-lt"/>
                <a:ea typeface="+mn-ea"/>
                <a:cs typeface="+mn-cs"/>
              </a:rPr>
              <a:t> đc </a:t>
            </a:r>
            <a:r>
              <a:rPr lang="vi-VN" sz="1200" b="0" i="0" kern="1200">
                <a:solidFill>
                  <a:schemeClr val="tx1"/>
                </a:solidFill>
                <a:effectLst/>
                <a:latin typeface="+mn-lt"/>
                <a:ea typeface="+mn-ea"/>
                <a:cs typeface="+mn-cs"/>
              </a:rPr>
              <a:t>độc lập</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vì k tham gia vào quá trình pt</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tập</a:t>
            </a:r>
            <a:r>
              <a:rPr lang="en-US" sz="1200" b="0" i="0" kern="1200" baseline="0">
                <a:solidFill>
                  <a:schemeClr val="tx1"/>
                </a:solidFill>
                <a:effectLst/>
                <a:latin typeface="+mn-lt"/>
                <a:ea typeface="+mn-ea"/>
                <a:cs typeface="+mn-cs"/>
              </a:rPr>
              <a:t> trung vào testing</a:t>
            </a:r>
            <a:r>
              <a:rPr lang="vi-VN" sz="1200" b="0" i="0" kern="1200">
                <a:solidFill>
                  <a:schemeClr val="tx1"/>
                </a:solidFill>
                <a:effectLst/>
                <a:latin typeface="+mn-lt"/>
                <a:ea typeface="+mn-ea"/>
                <a:cs typeface="+mn-cs"/>
              </a:rPr>
              <a:t>, không có trách nhiệm phát triển</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một phần của đội, </a:t>
            </a:r>
            <a:r>
              <a:rPr lang="en-US" sz="1200" b="0" i="0" kern="1200">
                <a:solidFill>
                  <a:schemeClr val="tx1"/>
                </a:solidFill>
                <a:effectLst/>
                <a:latin typeface="+mn-lt"/>
                <a:ea typeface="+mn-ea"/>
                <a:cs typeface="+mn-cs"/>
              </a:rPr>
              <a:t>nên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làm việc cùng một mục tiêu: chất lượng</a:t>
            </a:r>
            <a:endParaRPr lang="en-US" baseline="0"/>
          </a:p>
          <a:p>
            <a:pPr marL="0" indent="0">
              <a:buFontTx/>
              <a:buNone/>
            </a:pPr>
            <a:r>
              <a:rPr lang="en-US" baseline="0"/>
              <a:t>Nhược: (thử tưởng tượng đội pt có 5 người, trong đó có 1 người là tester)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sự thiếu tôn trọng</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(những ng pt có thể nghĩ sp làm ra chỉ là do công sức của họ, người kiểm thử ko có ích gì cho nhóm pt,...)</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công việc</a:t>
            </a:r>
            <a:r>
              <a:rPr lang="en-US" sz="1200" b="0" i="0" kern="1200">
                <a:solidFill>
                  <a:schemeClr val="tx1"/>
                </a:solidFill>
                <a:effectLst/>
                <a:latin typeface="+mn-lt"/>
                <a:ea typeface="+mn-ea"/>
                <a:cs typeface="+mn-cs"/>
              </a:rPr>
              <a:t> một</a:t>
            </a:r>
            <a:r>
              <a:rPr lang="en-US" sz="1200" b="0" i="0" kern="1200" baseline="0">
                <a:solidFill>
                  <a:schemeClr val="tx1"/>
                </a:solidFill>
                <a:effectLst/>
                <a:latin typeface="+mn-lt"/>
                <a:ea typeface="+mn-ea"/>
                <a:cs typeface="+mn-cs"/>
              </a:rPr>
              <a:t> mình</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không</a:t>
            </a:r>
            <a:r>
              <a:rPr lang="en-US" sz="1200" b="0" i="0" kern="1200" baseline="0">
                <a:solidFill>
                  <a:schemeClr val="tx1"/>
                </a:solidFill>
                <a:effectLst/>
                <a:latin typeface="+mn-lt"/>
                <a:ea typeface="+mn-ea"/>
                <a:cs typeface="+mn-cs"/>
              </a:rPr>
              <a:t> thấy lợi ích bản thân</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dễ</a:t>
            </a:r>
            <a:r>
              <a:rPr lang="en-US" sz="1200" b="0" i="0" kern="1200" baseline="0">
                <a:solidFill>
                  <a:schemeClr val="tx1"/>
                </a:solidFill>
                <a:effectLst/>
                <a:latin typeface="+mn-lt"/>
                <a:ea typeface="+mn-ea"/>
                <a:cs typeface="+mn-cs"/>
              </a:rPr>
              <a:t> bị lung lạc </a:t>
            </a:r>
            <a:r>
              <a:rPr lang="vi-VN"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vì</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áp lực ngang hàng</a:t>
            </a:r>
            <a:r>
              <a:rPr lang="en-US" sz="1200" b="1" i="0" kern="1200">
                <a:solidFill>
                  <a:schemeClr val="tx1"/>
                </a:solidFill>
                <a:effectLst/>
                <a:latin typeface="+mn-lt"/>
                <a:ea typeface="+mn-ea"/>
                <a:cs typeface="+mn-cs"/>
              </a:rPr>
              <a:t>, trong cùng</a:t>
            </a:r>
            <a:r>
              <a:rPr lang="en-US" sz="1200" b="1" i="0" kern="1200" baseline="0">
                <a:solidFill>
                  <a:schemeClr val="tx1"/>
                </a:solidFill>
                <a:effectLst/>
                <a:latin typeface="+mn-lt"/>
                <a:ea typeface="+mn-ea"/>
                <a:cs typeface="+mn-cs"/>
              </a:rPr>
              <a:t> đội</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một cái nhìn / ý kiến</a:t>
            </a:r>
            <a:r>
              <a:rPr lang="en-US" sz="1200" b="0" i="0" kern="1200">
                <a:solidFill>
                  <a:schemeClr val="tx1"/>
                </a:solidFill>
                <a:effectLst/>
                <a:latin typeface="+mn-lt"/>
                <a:ea typeface="+mn-ea"/>
                <a:cs typeface="+mn-cs"/>
              </a:rPr>
              <a:t> đơn</a:t>
            </a:r>
            <a:r>
              <a:rPr lang="en-US" sz="1200" b="0" i="0" kern="1200" baseline="0">
                <a:solidFill>
                  <a:schemeClr val="tx1"/>
                </a:solidFill>
                <a:effectLst/>
                <a:latin typeface="+mn-lt"/>
                <a:ea typeface="+mn-ea"/>
                <a:cs typeface="+mn-cs"/>
              </a:rPr>
              <a:t> lẻ</a:t>
            </a:r>
          </a:p>
        </p:txBody>
      </p:sp>
    </p:spTree>
    <p:extLst>
      <p:ext uri="{BB962C8B-B14F-4D97-AF65-F5344CB8AC3E}">
        <p14:creationId xmlns:p14="http://schemas.microsoft.com/office/powerpoint/2010/main" val="179488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676400"/>
            <a:ext cx="8229600" cy="47244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p>
        </p:txBody>
      </p:sp>
      <p:sp>
        <p:nvSpPr>
          <p:cNvPr id="3" name="Text Placeholder 2"/>
          <p:cNvSpPr>
            <a:spLocks noGrp="1"/>
          </p:cNvSpPr>
          <p:nvPr>
            <p:ph type="body" sz="half" idx="1"/>
          </p:nvPr>
        </p:nvSpPr>
        <p:spPr>
          <a:xfrm>
            <a:off x="6127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609600" y="6248400"/>
            <a:ext cx="5421313" cy="365125"/>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0" y="1271588"/>
            <a:ext cx="533400" cy="244475"/>
          </a:xfrm>
        </p:spPr>
        <p:txBody>
          <a:bodyPr/>
          <a:lstStyle>
            <a:lvl1pPr>
              <a:defRPr/>
            </a:lvl1pPr>
          </a:lstStyle>
          <a:p>
            <a:pPr>
              <a:defRPr/>
            </a:pPr>
            <a:fld id="{BAFBBC60-A541-437D-8878-98C24106F636}" type="slidenum">
              <a:rPr lang="en-US" altLang="en-US"/>
              <a:pPr>
                <a:defRPr/>
              </a:pPr>
              <a:t>‹#›</a:t>
            </a:fld>
            <a:endParaRPr lang="en-US" altLang="en-US"/>
          </a:p>
        </p:txBody>
      </p:sp>
    </p:spTree>
    <p:extLst>
      <p:ext uri="{BB962C8B-B14F-4D97-AF65-F5344CB8AC3E}">
        <p14:creationId xmlns:p14="http://schemas.microsoft.com/office/powerpoint/2010/main" val="13673412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2653393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114586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311692535"/>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8284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040286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5329056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007020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180157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5998660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9211831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93863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6"/>
          <a:lstStyle>
            <a:lvl1pPr marL="0" marR="45716" indent="0" algn="r">
              <a:buNone/>
              <a:defRPr>
                <a:solidFill>
                  <a:schemeClr val="tx1"/>
                </a:solidFill>
              </a:defRPr>
            </a:lvl1pPr>
            <a:lvl2pPr marL="457153" indent="0" algn="ctr">
              <a:buNone/>
            </a:lvl2pPr>
            <a:lvl3pPr marL="914306" indent="0" algn="ctr">
              <a:buNone/>
            </a:lvl3pPr>
            <a:lvl4pPr marL="1371459" indent="0" algn="ctr">
              <a:buNone/>
            </a:lvl4pPr>
            <a:lvl5pPr marL="1828612" indent="0" algn="ctr">
              <a:buNone/>
            </a:lvl5pPr>
            <a:lvl6pPr marL="2285766" indent="0" algn="ctr">
              <a:buNone/>
            </a:lvl6pPr>
            <a:lvl7pPr marL="2742919" indent="0" algn="ctr">
              <a:buNone/>
            </a:lvl7pPr>
            <a:lvl8pPr marL="3200072" indent="0" algn="ctr">
              <a:buNone/>
            </a:lvl8pPr>
            <a:lvl9pPr marL="3657225"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331667201"/>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808956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extLst>
      <p:ext uri="{BB962C8B-B14F-4D97-AF65-F5344CB8AC3E}">
        <p14:creationId xmlns:p14="http://schemas.microsoft.com/office/powerpoint/2010/main" val="2785211314"/>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1245050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492446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6394015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073103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6493759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11" name="Freeform 10"/>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Tree>
    <p:extLst>
      <p:ext uri="{BB962C8B-B14F-4D97-AF65-F5344CB8AC3E}">
        <p14:creationId xmlns:p14="http://schemas.microsoft.com/office/powerpoint/2010/main" val="183742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0080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7074110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840983855"/>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676400"/>
            <a:ext cx="8229600" cy="47244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1957084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482094027"/>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5711318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509801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0533163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1482944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7017111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87050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2024789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69565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1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1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1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18.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6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58253512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8" name="Freeform 7"/>
          <p:cNvSpPr>
            <a:spLocks/>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306"/>
            <a:fld id="{3900DC13-0C25-439E-AA75-E5DAAC4C3713}" type="slidenum">
              <a:rPr lang="en-US" smtClean="0">
                <a:solidFill>
                  <a:srgbClr val="04617B">
                    <a:shade val="90000"/>
                  </a:srgbClr>
                </a:solidFill>
              </a:rPr>
              <a:pPr defTabSz="914306"/>
              <a:t>‹#›</a:t>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grpSp>
    </p:spTree>
    <p:extLst>
      <p:ext uri="{BB962C8B-B14F-4D97-AF65-F5344CB8AC3E}">
        <p14:creationId xmlns:p14="http://schemas.microsoft.com/office/powerpoint/2010/main" val="49619587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292" indent="-274292"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15" indent="-246863"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306" indent="-246863"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598" indent="-210290"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2890" indent="-210290"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181" indent="-210290"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043" indent="-182861"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334" indent="-182861"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627" indent="-182861"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6" algn="l" rtl="0" eaLnBrk="1" latinLnBrk="0" hangingPunct="1">
        <a:defRPr kumimoji="0" kern="1200">
          <a:solidFill>
            <a:schemeClr val="tx1"/>
          </a:solidFill>
          <a:latin typeface="+mn-lt"/>
          <a:ea typeface="+mn-ea"/>
          <a:cs typeface="+mn-cs"/>
        </a:defRPr>
      </a:lvl3pPr>
      <a:lvl4pPr marL="1371459" algn="l" rtl="0" eaLnBrk="1" latinLnBrk="0" hangingPunct="1">
        <a:defRPr kumimoji="0" kern="1200">
          <a:solidFill>
            <a:schemeClr val="tx1"/>
          </a:solidFill>
          <a:latin typeface="+mn-lt"/>
          <a:ea typeface="+mn-ea"/>
          <a:cs typeface="+mn-cs"/>
        </a:defRPr>
      </a:lvl4pPr>
      <a:lvl5pPr marL="1828612" algn="l" rtl="0" eaLnBrk="1" latinLnBrk="0" hangingPunct="1">
        <a:defRPr kumimoji="0" kern="1200">
          <a:solidFill>
            <a:schemeClr val="tx1"/>
          </a:solidFill>
          <a:latin typeface="+mn-lt"/>
          <a:ea typeface="+mn-ea"/>
          <a:cs typeface="+mn-cs"/>
        </a:defRPr>
      </a:lvl5pPr>
      <a:lvl6pPr marL="2285766" algn="l" rtl="0" eaLnBrk="1" latinLnBrk="0" hangingPunct="1">
        <a:defRPr kumimoji="0" kern="1200">
          <a:solidFill>
            <a:schemeClr val="tx1"/>
          </a:solidFill>
          <a:latin typeface="+mn-lt"/>
          <a:ea typeface="+mn-ea"/>
          <a:cs typeface="+mn-cs"/>
        </a:defRPr>
      </a:lvl6pPr>
      <a:lvl7pPr marL="2742919" algn="l" rtl="0" eaLnBrk="1" latinLnBrk="0" hangingPunct="1">
        <a:defRPr kumimoji="0" kern="1200">
          <a:solidFill>
            <a:schemeClr val="tx1"/>
          </a:solidFill>
          <a:latin typeface="+mn-lt"/>
          <a:ea typeface="+mn-ea"/>
          <a:cs typeface="+mn-cs"/>
        </a:defRPr>
      </a:lvl7pPr>
      <a:lvl8pPr marL="3200072" algn="l" rtl="0" eaLnBrk="1" latinLnBrk="0" hangingPunct="1">
        <a:defRPr kumimoji="0" kern="1200">
          <a:solidFill>
            <a:schemeClr val="tx1"/>
          </a:solidFill>
          <a:latin typeface="+mn-lt"/>
          <a:ea typeface="+mn-ea"/>
          <a:cs typeface="+mn-cs"/>
        </a:defRPr>
      </a:lvl8pPr>
      <a:lvl9pPr marL="3657225"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441747705"/>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hyperlink" Target="Day01_Lesson01_Test%20Plan_v1.0.pptx" TargetMode="External"/><Relationship Id="rId2" Type="http://schemas.openxmlformats.org/officeDocument/2006/relationships/notesSlide" Target="../notesSlides/notesSlide22.xml"/><Relationship Id="rId1" Type="http://schemas.openxmlformats.org/officeDocument/2006/relationships/slideLayout" Target="../slideLayouts/slideLayout28.xml"/><Relationship Id="rId4" Type="http://schemas.openxmlformats.org/officeDocument/2006/relationships/hyperlink" Target="TestingReferences/Test%20Plan/Day01_Lesson01_Test%20Plan_sample_v1.0.doc"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3" Type="http://schemas.openxmlformats.org/officeDocument/2006/relationships/hyperlink" Target="Day05_Lesson01_Test%20Report_v1.0.pptx" TargetMode="External"/><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hyperlink" Target="TestingReferences/Test%20Report/Day05_Lesson01_Test%20Summary%20Report%20-%20Template.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8.xml"/><Relationship Id="rId5" Type="http://schemas.openxmlformats.org/officeDocument/2006/relationships/image" Target="../media/image4.gif"/><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hyperlink" Target="TestingReferences/Test%20Plan/Template_Test%20Plan.dotx" TargetMode="External"/><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252" y="4495800"/>
            <a:ext cx="7623048" cy="1066800"/>
          </a:xfrm>
          <a:ln>
            <a:solidFill>
              <a:schemeClr val="tx1"/>
            </a:solidFill>
          </a:ln>
        </p:spPr>
        <p:txBody>
          <a:bodyPr anchor="ctr" anchorCtr="0">
            <a:normAutofit/>
          </a:bodyPr>
          <a:lstStyle/>
          <a:p>
            <a:pPr algn="ctr"/>
            <a:r>
              <a:rPr lang="en-US" sz="5400">
                <a:effectLst>
                  <a:outerShdw blurRad="38100" dist="38100" dir="2700000" algn="tl">
                    <a:srgbClr val="000000">
                      <a:alpha val="43137"/>
                    </a:srgbClr>
                  </a:outerShdw>
                </a:effectLst>
              </a:rPr>
              <a:t>Test management</a:t>
            </a:r>
          </a:p>
        </p:txBody>
      </p:sp>
      <p:sp>
        <p:nvSpPr>
          <p:cNvPr id="5" name="Line 4"/>
          <p:cNvSpPr>
            <a:spLocks noChangeShapeType="1"/>
          </p:cNvSpPr>
          <p:nvPr/>
        </p:nvSpPr>
        <p:spPr bwMode="auto">
          <a:xfrm flipV="1">
            <a:off x="775252" y="2654300"/>
            <a:ext cx="3035300" cy="1841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5321852" y="2601015"/>
            <a:ext cx="3073400" cy="189478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25" name="Rectangle 24"/>
          <p:cNvSpPr>
            <a:spLocks noChangeArrowheads="1"/>
          </p:cNvSpPr>
          <p:nvPr/>
        </p:nvSpPr>
        <p:spPr bwMode="auto">
          <a:xfrm>
            <a:off x="762552" y="1242115"/>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1 Overview</a:t>
            </a:r>
          </a:p>
        </p:txBody>
      </p:sp>
      <p:sp>
        <p:nvSpPr>
          <p:cNvPr id="26" name="Rectangle 25"/>
          <p:cNvSpPr>
            <a:spLocks noChangeArrowheads="1"/>
          </p:cNvSpPr>
          <p:nvPr/>
        </p:nvSpPr>
        <p:spPr bwMode="auto">
          <a:xfrm>
            <a:off x="2299252" y="12421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2 Life cycle</a:t>
            </a:r>
          </a:p>
          <a:p>
            <a:pPr algn="ctr"/>
            <a:r>
              <a:rPr lang="en-GB" sz="1600" b="1">
                <a:solidFill>
                  <a:srgbClr val="000C0B"/>
                </a:solidFill>
              </a:rPr>
              <a:t>components</a:t>
            </a:r>
          </a:p>
        </p:txBody>
      </p:sp>
      <p:sp>
        <p:nvSpPr>
          <p:cNvPr id="27" name="Rectangle 26"/>
          <p:cNvSpPr>
            <a:spLocks noChangeArrowheads="1"/>
          </p:cNvSpPr>
          <p:nvPr/>
        </p:nvSpPr>
        <p:spPr bwMode="auto">
          <a:xfrm>
            <a:off x="762552" y="1927915"/>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28" name="Rectangle 27"/>
          <p:cNvSpPr>
            <a:spLocks noChangeArrowheads="1"/>
          </p:cNvSpPr>
          <p:nvPr/>
        </p:nvSpPr>
        <p:spPr bwMode="auto">
          <a:xfrm>
            <a:off x="3810552" y="12421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29" name="Rectangle 28"/>
          <p:cNvSpPr>
            <a:spLocks noChangeArrowheads="1"/>
          </p:cNvSpPr>
          <p:nvPr/>
        </p:nvSpPr>
        <p:spPr bwMode="auto">
          <a:xfrm>
            <a:off x="2299252" y="19279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30" name="Rectangle 29"/>
          <p:cNvSpPr>
            <a:spLocks noChangeArrowheads="1"/>
          </p:cNvSpPr>
          <p:nvPr/>
        </p:nvSpPr>
        <p:spPr bwMode="auto">
          <a:xfrm>
            <a:off x="3810552" y="1927915"/>
            <a:ext cx="1511300" cy="673100"/>
          </a:xfrm>
          <a:prstGeom prst="rect">
            <a:avLst/>
          </a:prstGeom>
          <a:solidFill>
            <a:schemeClr val="tx2"/>
          </a:solidFill>
          <a:ln w="12700">
            <a:solidFill>
              <a:srgbClr val="000000"/>
            </a:solidFill>
            <a:miter lim="800000"/>
            <a:headEnd/>
            <a:tailEnd/>
          </a:ln>
          <a:effec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31" name="Rectangle 30"/>
          <p:cNvSpPr>
            <a:spLocks noChangeArrowheads="1"/>
          </p:cNvSpPr>
          <p:nvPr/>
        </p:nvSpPr>
        <p:spPr bwMode="auto">
          <a:xfrm>
            <a:off x="5334552" y="12421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32" name="Rectangle 31"/>
          <p:cNvSpPr>
            <a:spLocks noChangeArrowheads="1"/>
          </p:cNvSpPr>
          <p:nvPr/>
        </p:nvSpPr>
        <p:spPr bwMode="auto">
          <a:xfrm>
            <a:off x="5334552" y="19279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9 Tools</a:t>
            </a:r>
          </a:p>
        </p:txBody>
      </p:sp>
      <p:sp>
        <p:nvSpPr>
          <p:cNvPr id="33" name="Rectangle 32"/>
          <p:cNvSpPr>
            <a:spLocks noChangeArrowheads="1"/>
          </p:cNvSpPr>
          <p:nvPr/>
        </p:nvSpPr>
        <p:spPr bwMode="auto">
          <a:xfrm>
            <a:off x="6845852" y="12421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34" name="Rectangle 33"/>
          <p:cNvSpPr>
            <a:spLocks noChangeArrowheads="1"/>
          </p:cNvSpPr>
          <p:nvPr/>
        </p:nvSpPr>
        <p:spPr bwMode="auto">
          <a:xfrm>
            <a:off x="6845852" y="1927915"/>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600" b="1">
              <a:solidFill>
                <a:srgbClr val="000C0B"/>
              </a:solidFill>
            </a:endParaRPr>
          </a:p>
        </p:txBody>
      </p:sp>
    </p:spTree>
    <p:extLst>
      <p:ext uri="{BB962C8B-B14F-4D97-AF65-F5344CB8AC3E}">
        <p14:creationId xmlns:p14="http://schemas.microsoft.com/office/powerpoint/2010/main" val="5019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3" name="Rectangle 102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4" name="Rectangle 1028"/>
          <p:cNvSpPr>
            <a:spLocks noGrp="1" noChangeArrowheads="1"/>
          </p:cNvSpPr>
          <p:nvPr>
            <p:ph type="title"/>
          </p:nvPr>
        </p:nvSpPr>
        <p:spPr/>
        <p:txBody>
          <a:bodyPr/>
          <a:lstStyle/>
          <a:p>
            <a:r>
              <a:rPr lang="en-GB"/>
              <a:t>Tester(s) on development team</a:t>
            </a:r>
          </a:p>
        </p:txBody>
      </p:sp>
      <p:sp>
        <p:nvSpPr>
          <p:cNvPr id="163845" name="Rectangle 1029"/>
          <p:cNvSpPr>
            <a:spLocks noGrp="1" noChangeArrowheads="1"/>
          </p:cNvSpPr>
          <p:nvPr>
            <p:ph type="body" idx="1"/>
          </p:nvPr>
        </p:nvSpPr>
        <p:spPr/>
        <p:txBody>
          <a:bodyPr/>
          <a:lstStyle/>
          <a:p>
            <a:r>
              <a:rPr lang="en-GB"/>
              <a:t>Pro’s:</a:t>
            </a:r>
          </a:p>
          <a:p>
            <a:pPr lvl="1"/>
            <a:r>
              <a:rPr lang="en-GB"/>
              <a:t>independent view of the software</a:t>
            </a:r>
          </a:p>
          <a:p>
            <a:pPr lvl="1"/>
            <a:r>
              <a:rPr lang="en-GB"/>
              <a:t>dedicated to testing, no development responsibility</a:t>
            </a:r>
          </a:p>
          <a:p>
            <a:pPr lvl="1"/>
            <a:r>
              <a:rPr lang="en-GB"/>
              <a:t>part of the team, working to same goal: quality</a:t>
            </a:r>
          </a:p>
          <a:p>
            <a:r>
              <a:rPr lang="en-GB"/>
              <a:t>Con’s</a:t>
            </a:r>
          </a:p>
          <a:p>
            <a:pPr lvl="1"/>
            <a:r>
              <a:rPr lang="en-GB"/>
              <a:t>lack of respect</a:t>
            </a:r>
          </a:p>
          <a:p>
            <a:pPr lvl="1"/>
            <a:r>
              <a:rPr lang="en-GB"/>
              <a:t>lonely, thankless task</a:t>
            </a:r>
          </a:p>
          <a:p>
            <a:pPr lvl="1"/>
            <a:r>
              <a:rPr lang="en-GB"/>
              <a:t>corruptible (peer pressure)</a:t>
            </a:r>
          </a:p>
          <a:p>
            <a:pPr lvl="1"/>
            <a:r>
              <a:rPr lang="en-GB"/>
              <a:t>a single view / opinion</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10</a:t>
            </a:fld>
            <a:endParaRPr lang="en-US"/>
          </a:p>
        </p:txBody>
      </p:sp>
    </p:spTree>
    <p:extLst>
      <p:ext uri="{BB962C8B-B14F-4D97-AF65-F5344CB8AC3E}">
        <p14:creationId xmlns:p14="http://schemas.microsoft.com/office/powerpoint/2010/main" val="5296198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67" name="Rectangle 102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68" name="Rectangle 1028"/>
          <p:cNvSpPr>
            <a:spLocks noGrp="1" noChangeArrowheads="1"/>
          </p:cNvSpPr>
          <p:nvPr>
            <p:ph type="title"/>
          </p:nvPr>
        </p:nvSpPr>
        <p:spPr/>
        <p:txBody>
          <a:bodyPr/>
          <a:lstStyle/>
          <a:p>
            <a:r>
              <a:rPr lang="en-GB"/>
              <a:t>Independent test team </a:t>
            </a:r>
          </a:p>
        </p:txBody>
      </p:sp>
      <p:sp>
        <p:nvSpPr>
          <p:cNvPr id="164869" name="Rectangle 1029"/>
          <p:cNvSpPr>
            <a:spLocks noGrp="1" noChangeArrowheads="1"/>
          </p:cNvSpPr>
          <p:nvPr>
            <p:ph type="body" idx="1"/>
          </p:nvPr>
        </p:nvSpPr>
        <p:spPr/>
        <p:txBody>
          <a:bodyPr/>
          <a:lstStyle/>
          <a:p>
            <a:r>
              <a:rPr lang="en-GB"/>
              <a:t>Pro’s:</a:t>
            </a:r>
          </a:p>
          <a:p>
            <a:pPr lvl="1"/>
            <a:r>
              <a:rPr lang="en-GB"/>
              <a:t>dedicated team just to do testing</a:t>
            </a:r>
          </a:p>
          <a:p>
            <a:pPr lvl="1"/>
            <a:r>
              <a:rPr lang="en-GB"/>
              <a:t>specialist testing expertise</a:t>
            </a:r>
          </a:p>
          <a:p>
            <a:pPr lvl="1"/>
            <a:r>
              <a:rPr lang="en-GB"/>
              <a:t>testing is more objective &amp; more consistent</a:t>
            </a:r>
          </a:p>
          <a:p>
            <a:r>
              <a:rPr lang="en-GB"/>
              <a:t>Con’s</a:t>
            </a:r>
          </a:p>
          <a:p>
            <a:pPr lvl="1"/>
            <a:r>
              <a:rPr lang="en-US"/>
              <a:t>testers and the test team to become isolated</a:t>
            </a:r>
          </a:p>
          <a:p>
            <a:pPr lvl="1"/>
            <a:r>
              <a:rPr lang="en-GB"/>
              <a:t>may be antagonistic / confrontational</a:t>
            </a:r>
          </a:p>
          <a:p>
            <a:pPr lvl="1"/>
            <a:r>
              <a:rPr lang="en-GB"/>
              <a:t>over-reliance on testers, insufficient testing by developers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11</a:t>
            </a:fld>
            <a:endParaRPr lang="en-US"/>
          </a:p>
        </p:txBody>
      </p:sp>
    </p:spTree>
    <p:extLst>
      <p:ext uri="{BB962C8B-B14F-4D97-AF65-F5344CB8AC3E}">
        <p14:creationId xmlns:p14="http://schemas.microsoft.com/office/powerpoint/2010/main" val="26027858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09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1" name="Rectangle 409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2" name="Rectangle 4100"/>
          <p:cNvSpPr>
            <a:spLocks noGrp="1" noChangeArrowheads="1"/>
          </p:cNvSpPr>
          <p:nvPr>
            <p:ph type="title"/>
          </p:nvPr>
        </p:nvSpPr>
        <p:spPr/>
        <p:txBody>
          <a:bodyPr/>
          <a:lstStyle/>
          <a:p>
            <a:r>
              <a:rPr lang="en-GB"/>
              <a:t>Internal test consultants </a:t>
            </a:r>
          </a:p>
        </p:txBody>
      </p:sp>
      <p:sp>
        <p:nvSpPr>
          <p:cNvPr id="165893" name="Rectangle 4101"/>
          <p:cNvSpPr>
            <a:spLocks noGrp="1" noChangeArrowheads="1"/>
          </p:cNvSpPr>
          <p:nvPr>
            <p:ph type="body" idx="1"/>
          </p:nvPr>
        </p:nvSpPr>
        <p:spPr/>
        <p:txBody>
          <a:bodyPr/>
          <a:lstStyle/>
          <a:p>
            <a:r>
              <a:rPr lang="en-GB"/>
              <a:t>Pro’s:</a:t>
            </a:r>
          </a:p>
          <a:p>
            <a:pPr lvl="1"/>
            <a:r>
              <a:rPr lang="en-GB"/>
              <a:t>highly specialist testing expertise, </a:t>
            </a:r>
            <a:r>
              <a:rPr lang="en-GB" b="1"/>
              <a:t>providing</a:t>
            </a:r>
            <a:r>
              <a:rPr lang="en-GB"/>
              <a:t> </a:t>
            </a:r>
            <a:r>
              <a:rPr lang="en-GB" b="1"/>
              <a:t>support</a:t>
            </a:r>
            <a:r>
              <a:rPr lang="en-GB"/>
              <a:t> </a:t>
            </a:r>
            <a:r>
              <a:rPr lang="en-GB" b="1"/>
              <a:t>and</a:t>
            </a:r>
            <a:r>
              <a:rPr lang="en-GB"/>
              <a:t> </a:t>
            </a:r>
            <a:r>
              <a:rPr lang="en-GB" b="1"/>
              <a:t>help</a:t>
            </a:r>
            <a:r>
              <a:rPr lang="en-GB"/>
              <a:t> to improve testing done by all</a:t>
            </a:r>
          </a:p>
          <a:p>
            <a:pPr lvl="1"/>
            <a:r>
              <a:rPr lang="en-GB"/>
              <a:t>better planning, estimation &amp; control from </a:t>
            </a:r>
            <a:r>
              <a:rPr lang="en-GB" b="1"/>
              <a:t>a broad view </a:t>
            </a:r>
            <a:r>
              <a:rPr lang="en-GB"/>
              <a:t>of testing in the organisation</a:t>
            </a:r>
          </a:p>
          <a:p>
            <a:r>
              <a:rPr lang="en-GB"/>
              <a:t>Con’s</a:t>
            </a:r>
          </a:p>
          <a:p>
            <a:pPr lvl="1"/>
            <a:r>
              <a:rPr lang="en-GB"/>
              <a:t>level of expertise enough?</a:t>
            </a:r>
          </a:p>
          <a:p>
            <a:pPr lvl="1"/>
            <a:r>
              <a:rPr lang="en-GB"/>
              <a:t>needs good “people” skills - communication</a:t>
            </a:r>
          </a:p>
          <a:p>
            <a:pPr lvl="1"/>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12</a:t>
            </a:fld>
            <a:endParaRPr lang="en-US"/>
          </a:p>
        </p:txBody>
      </p:sp>
    </p:spTree>
    <p:extLst>
      <p:ext uri="{BB962C8B-B14F-4D97-AF65-F5344CB8AC3E}">
        <p14:creationId xmlns:p14="http://schemas.microsoft.com/office/powerpoint/2010/main" val="17966546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6" name="Rectangle 4"/>
          <p:cNvSpPr>
            <a:spLocks noGrp="1" noChangeArrowheads="1"/>
          </p:cNvSpPr>
          <p:nvPr>
            <p:ph type="title"/>
          </p:nvPr>
        </p:nvSpPr>
        <p:spPr/>
        <p:txBody>
          <a:bodyPr/>
          <a:lstStyle/>
          <a:p>
            <a:r>
              <a:rPr lang="en-GB"/>
              <a:t>Outside organisation (3</a:t>
            </a:r>
            <a:r>
              <a:rPr lang="en-GB" baseline="30000"/>
              <a:t>rd</a:t>
            </a:r>
            <a:r>
              <a:rPr lang="en-GB"/>
              <a:t> party) </a:t>
            </a:r>
          </a:p>
        </p:txBody>
      </p:sp>
      <p:sp>
        <p:nvSpPr>
          <p:cNvPr id="166917" name="Rectangle 5"/>
          <p:cNvSpPr>
            <a:spLocks noGrp="1" noChangeArrowheads="1"/>
          </p:cNvSpPr>
          <p:nvPr>
            <p:ph type="body" idx="1"/>
          </p:nvPr>
        </p:nvSpPr>
        <p:spPr/>
        <p:txBody>
          <a:bodyPr/>
          <a:lstStyle/>
          <a:p>
            <a:r>
              <a:rPr lang="en-GB"/>
              <a:t>Pro’s:</a:t>
            </a:r>
          </a:p>
          <a:p>
            <a:pPr lvl="1"/>
            <a:r>
              <a:rPr lang="en-GB"/>
              <a:t>highly specialist testing expertise (if out-sourced to a good organisation)</a:t>
            </a:r>
          </a:p>
          <a:p>
            <a:pPr lvl="1"/>
            <a:r>
              <a:rPr lang="en-GB"/>
              <a:t>independent of internal politics</a:t>
            </a:r>
          </a:p>
          <a:p>
            <a:r>
              <a:rPr lang="en-GB"/>
              <a:t>Con’s</a:t>
            </a:r>
          </a:p>
          <a:p>
            <a:pPr lvl="1"/>
            <a:r>
              <a:rPr lang="en-GB"/>
              <a:t>lack of company and product knowledge</a:t>
            </a:r>
          </a:p>
          <a:p>
            <a:pPr lvl="1"/>
            <a:r>
              <a:rPr lang="en-GB"/>
              <a:t>expensive?</a:t>
            </a:r>
          </a:p>
          <a:p>
            <a:pPr lvl="1"/>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13</a:t>
            </a:fld>
            <a:endParaRPr lang="en-US"/>
          </a:p>
        </p:txBody>
      </p:sp>
    </p:spTree>
    <p:extLst>
      <p:ext uri="{BB962C8B-B14F-4D97-AF65-F5344CB8AC3E}">
        <p14:creationId xmlns:p14="http://schemas.microsoft.com/office/powerpoint/2010/main" val="4003742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098"/>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1" name="Rectangle 4099"/>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2" name="Rectangle 4100"/>
          <p:cNvSpPr>
            <a:spLocks noGrp="1" noChangeArrowheads="1"/>
          </p:cNvSpPr>
          <p:nvPr>
            <p:ph type="title"/>
          </p:nvPr>
        </p:nvSpPr>
        <p:spPr/>
        <p:txBody>
          <a:bodyPr/>
          <a:lstStyle/>
          <a:p>
            <a:r>
              <a:rPr lang="en-GB"/>
              <a:t>Usual choices</a:t>
            </a:r>
          </a:p>
        </p:txBody>
      </p:sp>
      <p:sp>
        <p:nvSpPr>
          <p:cNvPr id="124933" name="Rectangle 4101"/>
          <p:cNvSpPr>
            <a:spLocks noGrp="1" noChangeArrowheads="1"/>
          </p:cNvSpPr>
          <p:nvPr>
            <p:ph type="body" idx="1"/>
          </p:nvPr>
        </p:nvSpPr>
        <p:spPr/>
        <p:txBody>
          <a:bodyPr/>
          <a:lstStyle/>
          <a:p>
            <a:r>
              <a:rPr lang="en-GB" dirty="0"/>
              <a:t>Component testing</a:t>
            </a:r>
          </a:p>
          <a:p>
            <a:pPr lvl="1"/>
            <a:r>
              <a:rPr lang="en-GB" dirty="0"/>
              <a:t>done by programmers (or buddy)</a:t>
            </a:r>
          </a:p>
          <a:p>
            <a:r>
              <a:rPr lang="en-GB" dirty="0"/>
              <a:t>Integration testing in the small</a:t>
            </a:r>
          </a:p>
          <a:p>
            <a:pPr lvl="1"/>
            <a:r>
              <a:rPr lang="en-GB" dirty="0"/>
              <a:t>done by programmers</a:t>
            </a:r>
            <a:endParaRPr lang="en-GB" dirty="0">
              <a:solidFill>
                <a:srgbClr val="FF0000"/>
              </a:solidFill>
            </a:endParaRPr>
          </a:p>
          <a:p>
            <a:r>
              <a:rPr lang="en-GB" dirty="0"/>
              <a:t>System testing</a:t>
            </a:r>
          </a:p>
          <a:p>
            <a:pPr lvl="1"/>
            <a:r>
              <a:rPr lang="en-GB" dirty="0"/>
              <a:t>often done by independent test team</a:t>
            </a:r>
          </a:p>
          <a:p>
            <a:r>
              <a:rPr lang="en-GB" dirty="0"/>
              <a:t>Acceptance testing</a:t>
            </a:r>
          </a:p>
          <a:p>
            <a:pPr lvl="1"/>
            <a:r>
              <a:rPr lang="en-GB" dirty="0"/>
              <a:t>done by users (with technical help)</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14</a:t>
            </a:fld>
            <a:endParaRPr lang="en-US"/>
          </a:p>
        </p:txBody>
      </p:sp>
    </p:spTree>
    <p:extLst>
      <p:ext uri="{BB962C8B-B14F-4D97-AF65-F5344CB8AC3E}">
        <p14:creationId xmlns:p14="http://schemas.microsoft.com/office/powerpoint/2010/main" val="42937783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of a test leader</a:t>
            </a:r>
          </a:p>
        </p:txBody>
      </p:sp>
      <p:sp>
        <p:nvSpPr>
          <p:cNvPr id="3" name="Content Placeholder 2"/>
          <p:cNvSpPr>
            <a:spLocks noGrp="1"/>
          </p:cNvSpPr>
          <p:nvPr>
            <p:ph idx="1"/>
          </p:nvPr>
        </p:nvSpPr>
        <p:spPr/>
        <p:txBody>
          <a:bodyPr>
            <a:normAutofit/>
          </a:bodyPr>
          <a:lstStyle/>
          <a:p>
            <a:r>
              <a:rPr lang="en-US"/>
              <a:t>Devise the </a:t>
            </a:r>
            <a:r>
              <a:rPr lang="en-US" b="1"/>
              <a:t>test objectives, organizational test policies, test strategies </a:t>
            </a:r>
            <a:r>
              <a:rPr lang="en-US"/>
              <a:t>and</a:t>
            </a:r>
            <a:r>
              <a:rPr lang="en-US" b="1"/>
              <a:t> test plans</a:t>
            </a:r>
          </a:p>
          <a:p>
            <a:r>
              <a:rPr lang="en-US" b="1"/>
              <a:t>Estimate</a:t>
            </a:r>
            <a:r>
              <a:rPr lang="en-US"/>
              <a:t> the testing to be done and </a:t>
            </a:r>
            <a:r>
              <a:rPr lang="en-US" b="1"/>
              <a:t>negotiate</a:t>
            </a:r>
            <a:r>
              <a:rPr lang="en-US"/>
              <a:t> with management</a:t>
            </a:r>
          </a:p>
          <a:p>
            <a:r>
              <a:rPr lang="en-US"/>
              <a:t>Recognize when </a:t>
            </a:r>
            <a:r>
              <a:rPr lang="en-US" b="1"/>
              <a:t>test automation</a:t>
            </a:r>
          </a:p>
          <a:p>
            <a:r>
              <a:rPr lang="en-US" b="1"/>
              <a:t>Lead</a:t>
            </a:r>
            <a:r>
              <a:rPr lang="en-US"/>
              <a:t>, </a:t>
            </a:r>
            <a:r>
              <a:rPr lang="en-US" b="1"/>
              <a:t>guide</a:t>
            </a:r>
            <a:r>
              <a:rPr lang="en-US"/>
              <a:t> and </a:t>
            </a:r>
            <a:r>
              <a:rPr lang="en-US" b="1"/>
              <a:t>monitor</a:t>
            </a:r>
            <a:r>
              <a:rPr lang="en-US"/>
              <a:t> the analysis, design, implementation and execution of the test cases, test procedures and test suites</a:t>
            </a:r>
          </a:p>
          <a:p>
            <a:r>
              <a:rPr lang="en-US"/>
              <a:t>Ensuring that adequate configuration management of testware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15</a:t>
            </a:fld>
            <a:endParaRPr lang="en-US"/>
          </a:p>
        </p:txBody>
      </p:sp>
    </p:spTree>
    <p:extLst>
      <p:ext uri="{BB962C8B-B14F-4D97-AF65-F5344CB8AC3E}">
        <p14:creationId xmlns:p14="http://schemas.microsoft.com/office/powerpoint/2010/main" val="163002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of a test leader (cont’d)</a:t>
            </a:r>
          </a:p>
        </p:txBody>
      </p:sp>
      <p:sp>
        <p:nvSpPr>
          <p:cNvPr id="3" name="Content Placeholder 2"/>
          <p:cNvSpPr>
            <a:spLocks noGrp="1"/>
          </p:cNvSpPr>
          <p:nvPr>
            <p:ph idx="1"/>
          </p:nvPr>
        </p:nvSpPr>
        <p:spPr/>
        <p:txBody>
          <a:bodyPr/>
          <a:lstStyle/>
          <a:p>
            <a:r>
              <a:rPr lang="en-US"/>
              <a:t>Ensure the </a:t>
            </a:r>
            <a:r>
              <a:rPr lang="en-US" b="1"/>
              <a:t>test environment </a:t>
            </a:r>
            <a:r>
              <a:rPr lang="en-US"/>
              <a:t>is put into place before test execution and managed during test execution</a:t>
            </a:r>
          </a:p>
          <a:p>
            <a:r>
              <a:rPr lang="en-US"/>
              <a:t>Schedule the tests for </a:t>
            </a:r>
            <a:r>
              <a:rPr lang="en-US" b="1"/>
              <a:t>execution</a:t>
            </a:r>
            <a:r>
              <a:rPr lang="en-US"/>
              <a:t>, then </a:t>
            </a:r>
            <a:r>
              <a:rPr lang="en-US" b="1"/>
              <a:t>monitor</a:t>
            </a:r>
            <a:r>
              <a:rPr lang="en-US"/>
              <a:t>, </a:t>
            </a:r>
            <a:r>
              <a:rPr lang="en-US" b="1"/>
              <a:t>measure</a:t>
            </a:r>
            <a:r>
              <a:rPr lang="en-US"/>
              <a:t>, </a:t>
            </a:r>
            <a:r>
              <a:rPr lang="en-US" b="1"/>
              <a:t>control</a:t>
            </a:r>
            <a:r>
              <a:rPr lang="en-US"/>
              <a:t> and </a:t>
            </a:r>
            <a:r>
              <a:rPr lang="en-US" b="1"/>
              <a:t>report</a:t>
            </a:r>
            <a:r>
              <a:rPr lang="en-US"/>
              <a:t> on the test progress, the product  quality status and the test results</a:t>
            </a:r>
          </a:p>
          <a:p>
            <a:r>
              <a:rPr lang="en-US"/>
              <a:t>Writing a </a:t>
            </a:r>
            <a:r>
              <a:rPr lang="en-US" b="1"/>
              <a:t>test summary report</a:t>
            </a:r>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16</a:t>
            </a:fld>
            <a:endParaRPr lang="en-US"/>
          </a:p>
        </p:txBody>
      </p:sp>
      <p:sp>
        <p:nvSpPr>
          <p:cNvPr id="4" name="Rectangle 3"/>
          <p:cNvSpPr/>
          <p:nvPr/>
        </p:nvSpPr>
        <p:spPr>
          <a:xfrm>
            <a:off x="699654" y="4523646"/>
            <a:ext cx="7834746" cy="830997"/>
          </a:xfrm>
          <a:prstGeom prst="rect">
            <a:avLst/>
          </a:prstGeom>
          <a:ln>
            <a:solidFill>
              <a:schemeClr val="accent1"/>
            </a:solidFill>
          </a:ln>
        </p:spPr>
        <p:txBody>
          <a:bodyPr wrap="square">
            <a:spAutoFit/>
          </a:bodyPr>
          <a:lstStyle/>
          <a:p>
            <a:pPr algn="ctr"/>
            <a:r>
              <a:rPr lang="en-US" sz="2400">
                <a:latin typeface="+mj-lt"/>
              </a:rPr>
              <a:t>May be as a project manager, a development manager or </a:t>
            </a:r>
          </a:p>
          <a:p>
            <a:pPr algn="ctr"/>
            <a:r>
              <a:rPr lang="en-US" sz="2400">
                <a:latin typeface="+mj-lt"/>
              </a:rPr>
              <a:t>a quality assurance manager,...</a:t>
            </a:r>
          </a:p>
        </p:txBody>
      </p:sp>
      <p:sp>
        <p:nvSpPr>
          <p:cNvPr id="5" name="Rectangle 4"/>
          <p:cNvSpPr/>
          <p:nvPr/>
        </p:nvSpPr>
        <p:spPr>
          <a:xfrm>
            <a:off x="1035627" y="5634334"/>
            <a:ext cx="7162800" cy="830997"/>
          </a:xfrm>
          <a:prstGeom prst="rect">
            <a:avLst/>
          </a:prstGeom>
          <a:ln>
            <a:solidFill>
              <a:schemeClr val="accent1"/>
            </a:solidFill>
          </a:ln>
        </p:spPr>
        <p:txBody>
          <a:bodyPr wrap="square">
            <a:spAutoFit/>
          </a:bodyPr>
          <a:lstStyle/>
          <a:p>
            <a:pPr algn="ctr"/>
            <a:r>
              <a:rPr lang="en-US" sz="2400">
                <a:latin typeface="+mj-lt"/>
              </a:rPr>
              <a:t>The ability of planning, monitoring and controlling the testing work</a:t>
            </a:r>
          </a:p>
        </p:txBody>
      </p:sp>
    </p:spTree>
    <p:extLst>
      <p:ext uri="{BB962C8B-B14F-4D97-AF65-F5344CB8AC3E}">
        <p14:creationId xmlns:p14="http://schemas.microsoft.com/office/powerpoint/2010/main" val="421953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of a tester</a:t>
            </a:r>
          </a:p>
        </p:txBody>
      </p:sp>
      <p:sp>
        <p:nvSpPr>
          <p:cNvPr id="3" name="Content Placeholder 2"/>
          <p:cNvSpPr>
            <a:spLocks noGrp="1"/>
          </p:cNvSpPr>
          <p:nvPr>
            <p:ph idx="1"/>
          </p:nvPr>
        </p:nvSpPr>
        <p:spPr/>
        <p:txBody>
          <a:bodyPr>
            <a:normAutofit/>
          </a:bodyPr>
          <a:lstStyle/>
          <a:p>
            <a:r>
              <a:rPr lang="en-US"/>
              <a:t>Review and contribute to </a:t>
            </a:r>
            <a:r>
              <a:rPr lang="en-US" b="1"/>
              <a:t>test plans</a:t>
            </a:r>
          </a:p>
          <a:p>
            <a:r>
              <a:rPr lang="en-US"/>
              <a:t>Analyze, review and assess </a:t>
            </a:r>
            <a:r>
              <a:rPr lang="en-US" b="1"/>
              <a:t>requirements</a:t>
            </a:r>
            <a:r>
              <a:rPr lang="en-US"/>
              <a:t> and </a:t>
            </a:r>
            <a:r>
              <a:rPr lang="en-US" b="1"/>
              <a:t>design specifications</a:t>
            </a:r>
          </a:p>
          <a:p>
            <a:r>
              <a:rPr lang="en-US"/>
              <a:t>Involved in or even be the primary people </a:t>
            </a:r>
            <a:r>
              <a:rPr lang="en-US" b="1"/>
              <a:t>identifying test conditions </a:t>
            </a:r>
            <a:r>
              <a:rPr lang="en-US"/>
              <a:t>and</a:t>
            </a:r>
            <a:r>
              <a:rPr lang="en-US" b="1"/>
              <a:t> creating test cases, test procedure specifications </a:t>
            </a:r>
            <a:r>
              <a:rPr lang="en-US"/>
              <a:t>and</a:t>
            </a:r>
            <a:r>
              <a:rPr lang="en-US" b="1"/>
              <a:t> test data</a:t>
            </a:r>
            <a:r>
              <a:rPr lang="en-US"/>
              <a:t>, and may </a:t>
            </a:r>
            <a:r>
              <a:rPr lang="en-US" b="1"/>
              <a:t>automate or help to automate the tests</a:t>
            </a:r>
          </a:p>
          <a:p>
            <a:r>
              <a:rPr lang="en-US" b="1"/>
              <a:t>Setting</a:t>
            </a:r>
            <a:r>
              <a:rPr lang="en-US"/>
              <a:t> </a:t>
            </a:r>
            <a:r>
              <a:rPr lang="en-US" b="1"/>
              <a:t>up</a:t>
            </a:r>
            <a:r>
              <a:rPr lang="en-US"/>
              <a:t> the test environment or </a:t>
            </a:r>
            <a:r>
              <a:rPr lang="en-US" b="1"/>
              <a:t>assist</a:t>
            </a:r>
            <a:r>
              <a:rPr lang="en-US"/>
              <a:t> system administration and network management staff</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17</a:t>
            </a:fld>
            <a:endParaRPr lang="en-US"/>
          </a:p>
        </p:txBody>
      </p:sp>
    </p:spTree>
    <p:extLst>
      <p:ext uri="{BB962C8B-B14F-4D97-AF65-F5344CB8AC3E}">
        <p14:creationId xmlns:p14="http://schemas.microsoft.com/office/powerpoint/2010/main" val="216956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of a tester (cont’d)</a:t>
            </a:r>
          </a:p>
        </p:txBody>
      </p:sp>
      <p:sp>
        <p:nvSpPr>
          <p:cNvPr id="3" name="Content Placeholder 2"/>
          <p:cNvSpPr>
            <a:spLocks noGrp="1"/>
          </p:cNvSpPr>
          <p:nvPr>
            <p:ph idx="1"/>
          </p:nvPr>
        </p:nvSpPr>
        <p:spPr/>
        <p:txBody>
          <a:bodyPr/>
          <a:lstStyle/>
          <a:p>
            <a:r>
              <a:rPr lang="en-US" b="1"/>
              <a:t>Implement</a:t>
            </a:r>
            <a:r>
              <a:rPr lang="en-US"/>
              <a:t> tests on all test levels, </a:t>
            </a:r>
            <a:r>
              <a:rPr lang="en-US" b="1"/>
              <a:t>evaluating</a:t>
            </a:r>
            <a:r>
              <a:rPr lang="en-US"/>
              <a:t> the results from expected results</a:t>
            </a:r>
          </a:p>
          <a:p>
            <a:r>
              <a:rPr lang="en-US" b="1"/>
              <a:t>Monitor</a:t>
            </a:r>
            <a:r>
              <a:rPr lang="en-US"/>
              <a:t> the testing and the test environment, and often </a:t>
            </a:r>
            <a:r>
              <a:rPr lang="en-US" b="1"/>
              <a:t>gather</a:t>
            </a:r>
            <a:r>
              <a:rPr lang="en-US"/>
              <a:t> performance metrics</a:t>
            </a:r>
          </a:p>
          <a:p>
            <a:r>
              <a:rPr lang="en-US" b="1"/>
              <a:t>Review</a:t>
            </a:r>
            <a:r>
              <a:rPr lang="en-US"/>
              <a:t> each other's work</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18</a:t>
            </a:fld>
            <a:endParaRPr lang="en-US"/>
          </a:p>
        </p:txBody>
      </p:sp>
    </p:spTree>
    <p:extLst>
      <p:ext uri="{BB962C8B-B14F-4D97-AF65-F5344CB8AC3E}">
        <p14:creationId xmlns:p14="http://schemas.microsoft.com/office/powerpoint/2010/main" val="14976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GB"/>
              <a:t>Skills needed in testing</a:t>
            </a:r>
          </a:p>
        </p:txBody>
      </p:sp>
      <p:sp>
        <p:nvSpPr>
          <p:cNvPr id="91139" name="Rectangle 3"/>
          <p:cNvSpPr>
            <a:spLocks noGrp="1" noChangeArrowheads="1"/>
          </p:cNvSpPr>
          <p:nvPr>
            <p:ph type="body" idx="1"/>
          </p:nvPr>
        </p:nvSpPr>
        <p:spPr/>
        <p:txBody>
          <a:bodyPr/>
          <a:lstStyle/>
          <a:p>
            <a:r>
              <a:rPr lang="en-US"/>
              <a:t>Need basic professional and social qualifications</a:t>
            </a:r>
            <a:endParaRPr lang="en-GB"/>
          </a:p>
          <a:p>
            <a:r>
              <a:rPr lang="en-GB"/>
              <a:t>Three main areas</a:t>
            </a:r>
          </a:p>
          <a:p>
            <a:pPr lvl="1"/>
            <a:r>
              <a:rPr lang="en-GB"/>
              <a:t>application or business domain</a:t>
            </a:r>
          </a:p>
          <a:p>
            <a:pPr lvl="1"/>
            <a:r>
              <a:rPr lang="en-GB"/>
              <a:t>technology</a:t>
            </a:r>
          </a:p>
          <a:p>
            <a:pPr lvl="1"/>
            <a:r>
              <a:rPr lang="en-GB"/>
              <a:t>testing</a:t>
            </a:r>
          </a:p>
          <a:p>
            <a:r>
              <a:rPr lang="en-US"/>
              <a:t>Specialization of skills and separation of roles</a:t>
            </a:r>
          </a:p>
          <a:p>
            <a:r>
              <a:rPr lang="en-US"/>
              <a:t>Most projects can benefit from the participation of professional testers, as amateur testing alone will usually not suffice</a:t>
            </a:r>
          </a:p>
          <a:p>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19</a:t>
            </a:fld>
            <a:endParaRPr lang="en-US"/>
          </a:p>
        </p:txBody>
      </p:sp>
    </p:spTree>
    <p:extLst>
      <p:ext uri="{BB962C8B-B14F-4D97-AF65-F5344CB8AC3E}">
        <p14:creationId xmlns:p14="http://schemas.microsoft.com/office/powerpoint/2010/main" val="394447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normAutofit/>
          </a:bodyPr>
          <a:lstStyle/>
          <a:p>
            <a:r>
              <a:rPr lang="en-US" dirty="0"/>
              <a:t>Recognize purpose and substance of test plans </a:t>
            </a:r>
          </a:p>
          <a:p>
            <a:r>
              <a:rPr lang="en-US" dirty="0"/>
              <a:t>Summarize the purpose and content of the</a:t>
            </a:r>
            <a:r>
              <a:rPr lang="en-US" b="1" dirty="0"/>
              <a:t> test summary report document </a:t>
            </a:r>
            <a:r>
              <a:rPr lang="en-US" dirty="0"/>
              <a:t>and </a:t>
            </a:r>
            <a:r>
              <a:rPr lang="en-US" b="1" dirty="0"/>
              <a:t>incident report</a:t>
            </a:r>
            <a:r>
              <a:rPr lang="en-US" dirty="0"/>
              <a:t> according to [IEEE 829]</a:t>
            </a:r>
          </a:p>
          <a:p>
            <a:r>
              <a:rPr lang="en-US" dirty="0"/>
              <a:t>Differentiate between two conceptually different estimation approaches: the </a:t>
            </a:r>
            <a:r>
              <a:rPr lang="en-US" b="1" dirty="0"/>
              <a:t>metrics-based </a:t>
            </a:r>
            <a:r>
              <a:rPr lang="en-US" dirty="0"/>
              <a:t>approach and the </a:t>
            </a:r>
            <a:r>
              <a:rPr lang="en-US" b="1" dirty="0"/>
              <a:t>expert-based</a:t>
            </a:r>
            <a:r>
              <a:rPr lang="en-US" dirty="0"/>
              <a:t> approach</a:t>
            </a:r>
          </a:p>
          <a:p>
            <a:r>
              <a:rPr lang="en-US" dirty="0"/>
              <a:t>Understand and interpret test metrics for test reporting and test control</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2</a:t>
            </a:fld>
            <a:endParaRPr lang="en-US"/>
          </a:p>
        </p:txBody>
      </p:sp>
    </p:spTree>
    <p:extLst>
      <p:ext uri="{BB962C8B-B14F-4D97-AF65-F5344CB8AC3E}">
        <p14:creationId xmlns:p14="http://schemas.microsoft.com/office/powerpoint/2010/main" val="26180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3505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701252"/>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4232258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Fundamental test process</a:t>
            </a:r>
            <a:br>
              <a:rPr lang="en-US" dirty="0"/>
            </a:br>
            <a:endParaRPr lang="en-US" dirty="0"/>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800" b="1" i="0" u="none" strike="noStrike" kern="1200" cap="none" spc="0" normalizeH="0" baseline="0" noProof="0" dirty="0">
                <a:ln>
                  <a:noFill/>
                </a:ln>
                <a:solidFill>
                  <a:prstClr val="black"/>
                </a:solidFill>
                <a:effectLst/>
                <a:uLnTx/>
                <a:uFillTx/>
                <a:latin typeface="Constantia"/>
                <a:ea typeface="+mn-ea"/>
                <a:cs typeface="+mn-cs"/>
              </a:rPr>
              <a:t>Planning and Control</a:t>
            </a: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800" b="1" i="0" u="none" strike="noStrike" kern="1200" cap="none" spc="0" normalizeH="0" baseline="0" noProof="0" dirty="0">
                <a:ln>
                  <a:noFill/>
                </a:ln>
                <a:solidFill>
                  <a:prstClr val="black"/>
                </a:solidFill>
                <a:effectLst/>
                <a:uLnTx/>
                <a:uFillTx/>
                <a:latin typeface="Constantia"/>
                <a:ea typeface="+mn-ea"/>
                <a:cs typeface="+mn-cs"/>
              </a:rPr>
              <a:t>Analysis and Design</a:t>
            </a: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800" b="1" i="0" u="none" strike="noStrike" kern="1200" cap="none" spc="0" normalizeH="0" baseline="0" noProof="0" dirty="0">
                <a:ln>
                  <a:noFill/>
                </a:ln>
                <a:solidFill>
                  <a:prstClr val="black"/>
                </a:solidFill>
                <a:effectLst/>
                <a:uLnTx/>
                <a:uFillTx/>
                <a:latin typeface="Constantia"/>
                <a:ea typeface="+mn-ea"/>
                <a:cs typeface="+mn-cs"/>
              </a:rPr>
              <a:t>Implementation and Execution</a:t>
            </a: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800" b="1" i="0" u="none" strike="noStrike" kern="1200" cap="none" spc="0" normalizeH="0" baseline="0" noProof="0" dirty="0">
                <a:ln>
                  <a:noFill/>
                </a:ln>
                <a:solidFill>
                  <a:prstClr val="black"/>
                </a:solidFill>
                <a:effectLst/>
                <a:uLnTx/>
                <a:uFillTx/>
                <a:latin typeface="Constantia"/>
                <a:ea typeface="+mn-ea"/>
                <a:cs typeface="+mn-cs"/>
              </a:rPr>
              <a:t>Evaluating Exit Criteria and Reporting</a:t>
            </a:r>
          </a:p>
        </p:txBody>
      </p:sp>
      <p:sp>
        <p:nvSpPr>
          <p:cNvPr id="19" name="Rectangle 18"/>
          <p:cNvSpPr/>
          <p:nvPr/>
        </p:nvSpPr>
        <p:spPr>
          <a:xfrm>
            <a:off x="503548" y="5945952"/>
            <a:ext cx="8280920" cy="6072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2800" b="1" i="0" u="none" strike="noStrike" kern="1200" cap="none" spc="0" normalizeH="0" baseline="0" noProof="0" dirty="0">
                <a:ln>
                  <a:noFill/>
                </a:ln>
                <a:solidFill>
                  <a:prstClr val="black"/>
                </a:solidFill>
                <a:effectLst/>
                <a:uLnTx/>
                <a:uFillTx/>
                <a:latin typeface="Constantia"/>
                <a:ea typeface="+mn-ea"/>
                <a:cs typeface="+mn-cs"/>
              </a:rPr>
              <a:t>Test Closure Activities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4617B">
                    <a:shade val="90000"/>
                  </a:srgbClr>
                </a:solidFill>
                <a:effectLst/>
                <a:uLnTx/>
                <a:uFillTx/>
                <a:latin typeface="Constantia"/>
                <a:ea typeface="+mn-ea"/>
                <a:cs typeface="+mn-cs"/>
              </a:rPr>
              <a:t>Slide </a:t>
            </a:r>
            <a:fld id="{3900DC13-0C25-439E-AA75-E5DAAC4C3713}" type="slidenum">
              <a:rPr kumimoji="0" lang="en-US" sz="14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57783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Fundamental test process</a:t>
            </a:r>
            <a:br>
              <a:rPr lang="en-US" dirty="0"/>
            </a:br>
            <a:r>
              <a:rPr lang="en-US" dirty="0"/>
              <a:t>Inputs &amp; Outputs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22</a:t>
            </a:fld>
            <a:endParaRPr lang="en-US"/>
          </a:p>
        </p:txBody>
      </p:sp>
      <p:sp>
        <p:nvSpPr>
          <p:cNvPr id="30" name="Pentagon 29"/>
          <p:cNvSpPr/>
          <p:nvPr/>
        </p:nvSpPr>
        <p:spPr>
          <a:xfrm>
            <a:off x="76200" y="3744461"/>
            <a:ext cx="1828800" cy="566177"/>
          </a:xfrm>
          <a:prstGeom prst="homePlate">
            <a:avLst>
              <a:gd name="adj" fmla="val 48293"/>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a:ea typeface="+mn-ea"/>
                <a:cs typeface="Arial"/>
              </a:rPr>
              <a:t>Planning and Control</a:t>
            </a:r>
          </a:p>
        </p:txBody>
      </p:sp>
      <p:sp>
        <p:nvSpPr>
          <p:cNvPr id="31" name="Pentagon 30"/>
          <p:cNvSpPr/>
          <p:nvPr/>
        </p:nvSpPr>
        <p:spPr>
          <a:xfrm>
            <a:off x="2133780" y="3744458"/>
            <a:ext cx="1515302" cy="58813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a:ea typeface="+mn-ea"/>
                <a:cs typeface="Arial"/>
              </a:rPr>
              <a:t>Analysis and Design</a:t>
            </a:r>
          </a:p>
        </p:txBody>
      </p:sp>
      <p:sp>
        <p:nvSpPr>
          <p:cNvPr id="32" name="Pentagon 31"/>
          <p:cNvSpPr/>
          <p:nvPr/>
        </p:nvSpPr>
        <p:spPr>
          <a:xfrm>
            <a:off x="3887059" y="3744459"/>
            <a:ext cx="1756302"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a:ea typeface="+mn-ea"/>
                <a:cs typeface="Arial"/>
              </a:rPr>
              <a:t>Implementation and Execution</a:t>
            </a:r>
          </a:p>
        </p:txBody>
      </p:sp>
      <p:sp>
        <p:nvSpPr>
          <p:cNvPr id="33" name="Pentagon 32"/>
          <p:cNvSpPr/>
          <p:nvPr/>
        </p:nvSpPr>
        <p:spPr>
          <a:xfrm>
            <a:off x="5811238" y="3744459"/>
            <a:ext cx="1732562"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a:ea typeface="+mn-ea"/>
                <a:cs typeface="Arial"/>
              </a:rPr>
              <a:t>Test Report and Evaluation</a:t>
            </a:r>
          </a:p>
        </p:txBody>
      </p:sp>
      <p:sp>
        <p:nvSpPr>
          <p:cNvPr id="34" name="Pentagon 33"/>
          <p:cNvSpPr/>
          <p:nvPr/>
        </p:nvSpPr>
        <p:spPr>
          <a:xfrm>
            <a:off x="7674477" y="3744459"/>
            <a:ext cx="1393323"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FF"/>
                </a:solidFill>
                <a:effectLst/>
                <a:uLnTx/>
                <a:uFillTx/>
                <a:latin typeface="Arial"/>
                <a:ea typeface="+mn-ea"/>
                <a:cs typeface="Arial"/>
              </a:rPr>
              <a:t>Test Closure</a:t>
            </a:r>
          </a:p>
        </p:txBody>
      </p:sp>
      <p:sp>
        <p:nvSpPr>
          <p:cNvPr id="35" name="TextBox 9"/>
          <p:cNvSpPr txBox="1">
            <a:spLocks noChangeArrowheads="1"/>
          </p:cNvSpPr>
          <p:nvPr/>
        </p:nvSpPr>
        <p:spPr bwMode="auto">
          <a:xfrm>
            <a:off x="-76200" y="1937912"/>
            <a:ext cx="2133780"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Business Requirements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Functional Specification</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User Stories (Draft)</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Project Plan Document</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Solution Document</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Box 10"/>
          <p:cNvSpPr txBox="1">
            <a:spLocks noChangeArrowheads="1"/>
          </p:cNvSpPr>
          <p:nvPr/>
        </p:nvSpPr>
        <p:spPr bwMode="auto">
          <a:xfrm>
            <a:off x="76200" y="4830750"/>
            <a:ext cx="1319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defTabSz="214313"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313"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313"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313"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313"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TextBox 11"/>
          <p:cNvSpPr txBox="1">
            <a:spLocks noChangeArrowheads="1"/>
          </p:cNvSpPr>
          <p:nvPr/>
        </p:nvSpPr>
        <p:spPr bwMode="auto">
          <a:xfrm>
            <a:off x="1892490" y="1937912"/>
            <a:ext cx="22860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Business Requirements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Functional Specification</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User Stories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Project Plan Document</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Solution Document</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Box 12"/>
          <p:cNvSpPr txBox="1">
            <a:spLocks noChangeArrowheads="1"/>
          </p:cNvSpPr>
          <p:nvPr/>
        </p:nvSpPr>
        <p:spPr bwMode="auto">
          <a:xfrm>
            <a:off x="2082890" y="4799972"/>
            <a:ext cx="17271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313"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313"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313"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313"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313"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Designs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Cases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Procedures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Data</a:t>
            </a:r>
          </a:p>
        </p:txBody>
      </p:sp>
      <p:sp>
        <p:nvSpPr>
          <p:cNvPr id="39" name="TextBox 13"/>
          <p:cNvSpPr txBox="1">
            <a:spLocks noChangeArrowheads="1"/>
          </p:cNvSpPr>
          <p:nvPr/>
        </p:nvSpPr>
        <p:spPr bwMode="auto">
          <a:xfrm>
            <a:off x="4089890" y="1937912"/>
            <a:ext cx="157394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Designs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Cases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Procedures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Data</a:t>
            </a:r>
          </a:p>
        </p:txBody>
      </p:sp>
      <p:sp>
        <p:nvSpPr>
          <p:cNvPr id="40" name="TextBox 14"/>
          <p:cNvSpPr txBox="1">
            <a:spLocks noChangeArrowheads="1"/>
          </p:cNvSpPr>
          <p:nvPr/>
        </p:nvSpPr>
        <p:spPr bwMode="auto">
          <a:xfrm>
            <a:off x="3962400" y="4793902"/>
            <a:ext cx="14773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313"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313"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313"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313"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313"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Results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Scripts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Defects</a:t>
            </a:r>
          </a:p>
        </p:txBody>
      </p:sp>
      <p:sp>
        <p:nvSpPr>
          <p:cNvPr id="47" name="TextBox 21"/>
          <p:cNvSpPr txBox="1">
            <a:spLocks noChangeArrowheads="1"/>
          </p:cNvSpPr>
          <p:nvPr/>
        </p:nvSpPr>
        <p:spPr bwMode="auto">
          <a:xfrm>
            <a:off x="6005511" y="1937912"/>
            <a:ext cx="1298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Results</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Scripts</a:t>
            </a:r>
          </a:p>
        </p:txBody>
      </p:sp>
      <p:sp>
        <p:nvSpPr>
          <p:cNvPr id="49" name="TextBox 23"/>
          <p:cNvSpPr txBox="1">
            <a:spLocks noChangeArrowheads="1"/>
          </p:cNvSpPr>
          <p:nvPr/>
        </p:nvSpPr>
        <p:spPr bwMode="auto">
          <a:xfrm>
            <a:off x="5501150" y="4799972"/>
            <a:ext cx="2307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313"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313"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313"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313"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313"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Reports</a:t>
            </a:r>
          </a:p>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Exit Criteria Evaluation </a:t>
            </a:r>
          </a:p>
        </p:txBody>
      </p:sp>
      <p:sp>
        <p:nvSpPr>
          <p:cNvPr id="51" name="TextBox 25"/>
          <p:cNvSpPr txBox="1">
            <a:spLocks noChangeArrowheads="1"/>
          </p:cNvSpPr>
          <p:nvPr/>
        </p:nvSpPr>
        <p:spPr bwMode="auto">
          <a:xfrm>
            <a:off x="7696200" y="4807833"/>
            <a:ext cx="1319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defTabSz="214313"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313"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313"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313"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313"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313"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313" eaLnBrk="1" fontAlgn="auto" latinLnBrk="0" hangingPunct="1">
              <a:lnSpc>
                <a:spcPct val="100000"/>
              </a:lnSpc>
              <a:spcBef>
                <a:spcPct val="0"/>
              </a:spcBef>
              <a:spcAft>
                <a:spcPts val="0"/>
              </a:spcAft>
              <a:buClrTx/>
              <a:buSzTx/>
              <a:buFontTx/>
              <a:buAutoNum type="arabicPeriod"/>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 Summary</a:t>
            </a:r>
          </a:p>
        </p:txBody>
      </p:sp>
      <p:sp>
        <p:nvSpPr>
          <p:cNvPr id="53" name="TextBox 27"/>
          <p:cNvSpPr txBox="1">
            <a:spLocks noChangeArrowheads="1"/>
          </p:cNvSpPr>
          <p:nvPr/>
        </p:nvSpPr>
        <p:spPr bwMode="auto">
          <a:xfrm>
            <a:off x="7673880" y="1937912"/>
            <a:ext cx="1320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p>
          <a:p>
            <a:pPr marL="171450" marR="0" lvl="0" indent="-171450" defTabSz="914400" eaLnBrk="1" fontAlgn="auto" latinLnBrk="0" hangingPunct="1">
              <a:lnSpc>
                <a:spcPct val="100000"/>
              </a:lnSpc>
              <a:spcBef>
                <a:spcPct val="0"/>
              </a:spcBef>
              <a:spcAft>
                <a:spcPts val="0"/>
              </a:spcAft>
              <a:buClrTx/>
              <a:buSzTx/>
              <a:buFontTx/>
              <a:buAutoNum type="arabicPeriod"/>
              <a:tabLst/>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Reports</a:t>
            </a:r>
          </a:p>
        </p:txBody>
      </p:sp>
      <p:sp>
        <p:nvSpPr>
          <p:cNvPr id="54" name="Down Arrow 53"/>
          <p:cNvSpPr/>
          <p:nvPr/>
        </p:nvSpPr>
        <p:spPr>
          <a:xfrm>
            <a:off x="7673880"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59" name="Down Arrow 58"/>
          <p:cNvSpPr/>
          <p:nvPr/>
        </p:nvSpPr>
        <p:spPr>
          <a:xfrm>
            <a:off x="5994399" y="3333654"/>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0" name="Down Arrow 59"/>
          <p:cNvSpPr/>
          <p:nvPr/>
        </p:nvSpPr>
        <p:spPr>
          <a:xfrm>
            <a:off x="4009094"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1" name="Down Arrow 60"/>
          <p:cNvSpPr/>
          <p:nvPr/>
        </p:nvSpPr>
        <p:spPr>
          <a:xfrm>
            <a:off x="2180231"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2" name="Down Arrow 61"/>
          <p:cNvSpPr/>
          <p:nvPr/>
        </p:nvSpPr>
        <p:spPr>
          <a:xfrm>
            <a:off x="238125"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3" name="Down Arrow 62"/>
          <p:cNvSpPr/>
          <p:nvPr/>
        </p:nvSpPr>
        <p:spPr>
          <a:xfrm>
            <a:off x="7747000" y="4405732"/>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4" name="Down Arrow 63"/>
          <p:cNvSpPr/>
          <p:nvPr/>
        </p:nvSpPr>
        <p:spPr>
          <a:xfrm>
            <a:off x="5902818" y="4412040"/>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5" name="Down Arrow 64"/>
          <p:cNvSpPr/>
          <p:nvPr/>
        </p:nvSpPr>
        <p:spPr>
          <a:xfrm>
            <a:off x="4009094" y="4405733"/>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6" name="Down Arrow 65"/>
          <p:cNvSpPr/>
          <p:nvPr/>
        </p:nvSpPr>
        <p:spPr>
          <a:xfrm>
            <a:off x="2180231" y="4440519"/>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
        <p:nvSpPr>
          <p:cNvPr id="67" name="Down Arrow 66"/>
          <p:cNvSpPr/>
          <p:nvPr/>
        </p:nvSpPr>
        <p:spPr>
          <a:xfrm>
            <a:off x="238125" y="4441090"/>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a:endParaRPr>
          </a:p>
        </p:txBody>
      </p:sp>
    </p:spTree>
    <p:extLst>
      <p:ext uri="{BB962C8B-B14F-4D97-AF65-F5344CB8AC3E}">
        <p14:creationId xmlns:p14="http://schemas.microsoft.com/office/powerpoint/2010/main" val="198356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Test plan</a:t>
            </a:r>
          </a:p>
        </p:txBody>
      </p:sp>
      <p:sp>
        <p:nvSpPr>
          <p:cNvPr id="3" name="Content Placeholder 2"/>
          <p:cNvSpPr>
            <a:spLocks noGrp="1"/>
          </p:cNvSpPr>
          <p:nvPr>
            <p:ph idx="1"/>
          </p:nvPr>
        </p:nvSpPr>
        <p:spPr/>
        <p:txBody>
          <a:bodyPr>
            <a:normAutofit lnSpcReduction="10000"/>
          </a:bodyPr>
          <a:lstStyle/>
          <a:p>
            <a:r>
              <a:rPr lang="en-US"/>
              <a:t>A test plan is the project plan for the testing work to be done</a:t>
            </a:r>
          </a:p>
          <a:p>
            <a:pPr lvl="1"/>
            <a:r>
              <a:rPr lang="en-US"/>
              <a:t>it is not a test design specification, a collection of test cases or a set of test procedures</a:t>
            </a:r>
          </a:p>
          <a:p>
            <a:r>
              <a:rPr lang="en-US"/>
              <a:t>Why do we write test plans?</a:t>
            </a:r>
          </a:p>
          <a:p>
            <a:pPr lvl="1"/>
            <a:r>
              <a:rPr lang="en-US"/>
              <a:t>writing a test plan guides our thinking</a:t>
            </a:r>
          </a:p>
          <a:p>
            <a:pPr lvl="1"/>
            <a:r>
              <a:rPr lang="en-US"/>
              <a:t>serve as vehicles for communicating with other members of the project team, testers, peers, managers and  other stakeholders</a:t>
            </a:r>
          </a:p>
          <a:p>
            <a:pPr lvl="1"/>
            <a:r>
              <a:rPr lang="en-US"/>
              <a:t>help to manage change</a:t>
            </a:r>
          </a:p>
          <a:p>
            <a:r>
              <a:rPr lang="en-US">
                <a:hlinkClick r:id="rId3" action="ppaction://hlinkpres?slideindex=1&amp;slidetitle="/>
              </a:rPr>
              <a:t>Test Plan </a:t>
            </a:r>
            <a:r>
              <a:rPr lang="en-US"/>
              <a:t>(FSOFT)</a:t>
            </a:r>
          </a:p>
          <a:p>
            <a:r>
              <a:rPr lang="en-US">
                <a:hlinkClick r:id="rId4" action="ppaction://hlinkfile"/>
              </a:rPr>
              <a:t>Test Plan sample </a:t>
            </a:r>
            <a:r>
              <a:rPr lang="en-US"/>
              <a:t>(FSOFT)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23</a:t>
            </a:fld>
            <a:endParaRPr lang="en-US"/>
          </a:p>
        </p:txBody>
      </p:sp>
    </p:spTree>
    <p:extLst>
      <p:ext uri="{BB962C8B-B14F-4D97-AF65-F5344CB8AC3E}">
        <p14:creationId xmlns:p14="http://schemas.microsoft.com/office/powerpoint/2010/main" val="50864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IEEE 829 Standard Test Plan Template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24</a:t>
            </a:fld>
            <a:endParaRPr lang="en-US"/>
          </a:p>
        </p:txBody>
      </p:sp>
      <p:sp>
        <p:nvSpPr>
          <p:cNvPr id="5" name="Rectangle 4"/>
          <p:cNvSpPr>
            <a:spLocks noGrp="1" noChangeArrowheads="1"/>
          </p:cNvSpPr>
          <p:nvPr/>
        </p:nvSpPr>
        <p:spPr bwMode="auto">
          <a:xfrm>
            <a:off x="647700" y="1676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3"/>
              </a:buBlip>
              <a:defRPr sz="3200">
                <a:solidFill>
                  <a:schemeClr val="tx1"/>
                </a:solidFill>
                <a:latin typeface="+mn-lt"/>
                <a:ea typeface="+mn-ea"/>
                <a:cs typeface="+mn-cs"/>
              </a:defRPr>
            </a:lvl1pPr>
            <a:lvl2pPr marL="742950" indent="-285750" algn="l" rtl="0" fontAlgn="base">
              <a:spcBef>
                <a:spcPct val="20000"/>
              </a:spcBef>
              <a:spcAft>
                <a:spcPct val="0"/>
              </a:spcAft>
              <a:buSzPct val="80000"/>
              <a:buBlip>
                <a:blip r:embed="rId4"/>
              </a:buBlip>
              <a:defRPr sz="2800">
                <a:solidFill>
                  <a:schemeClr val="tx1"/>
                </a:solidFill>
                <a:latin typeface="+mn-lt"/>
              </a:defRPr>
            </a:lvl2pPr>
            <a:lvl3pPr marL="1143000" indent="-228600" algn="l" rtl="0" fontAlgn="base">
              <a:spcBef>
                <a:spcPct val="20000"/>
              </a:spcBef>
              <a:spcAft>
                <a:spcPct val="0"/>
              </a:spcAft>
              <a:buSzPct val="70000"/>
              <a:buBlip>
                <a:blip r:embed="rId5"/>
              </a:buBlip>
              <a:defRPr sz="2400">
                <a:solidFill>
                  <a:schemeClr val="tx1"/>
                </a:solidFill>
                <a:latin typeface="+mn-lt"/>
              </a:defRPr>
            </a:lvl3pPr>
            <a:lvl4pPr marL="1600200" indent="-228600" algn="l" rtl="0" fontAlgn="base">
              <a:spcBef>
                <a:spcPct val="20000"/>
              </a:spcBef>
              <a:spcAft>
                <a:spcPct val="0"/>
              </a:spcAft>
              <a:buSzPct val="70000"/>
              <a:buBlip>
                <a:blip r:embed="rId6"/>
              </a:buBlip>
              <a:defRPr sz="2000">
                <a:solidFill>
                  <a:schemeClr val="tx1"/>
                </a:solidFill>
                <a:latin typeface="+mn-lt"/>
              </a:defRPr>
            </a:lvl4pPr>
            <a:lvl5pPr marL="2057400" indent="-228600" algn="l" rtl="0" fontAlgn="base">
              <a:spcBef>
                <a:spcPct val="20000"/>
              </a:spcBef>
              <a:spcAft>
                <a:spcPct val="0"/>
              </a:spcAft>
              <a:buSzPct val="70000"/>
              <a:buBlip>
                <a:blip r:embed="rId7"/>
              </a:buBlip>
              <a:defRPr sz="2000">
                <a:solidFill>
                  <a:schemeClr val="tx1"/>
                </a:solidFill>
                <a:latin typeface="+mn-lt"/>
              </a:defRPr>
            </a:lvl5pPr>
            <a:lvl6pPr marL="2514600" indent="-228600" algn="l" rtl="0" fontAlgn="base">
              <a:spcBef>
                <a:spcPct val="20000"/>
              </a:spcBef>
              <a:spcAft>
                <a:spcPct val="0"/>
              </a:spcAft>
              <a:buSzPct val="70000"/>
              <a:buBlip>
                <a:blip r:embed="rId7"/>
              </a:buBlip>
              <a:defRPr sz="2000">
                <a:solidFill>
                  <a:schemeClr val="tx1"/>
                </a:solidFill>
                <a:latin typeface="+mn-lt"/>
              </a:defRPr>
            </a:lvl6pPr>
            <a:lvl7pPr marL="2971800" indent="-228600" algn="l" rtl="0" fontAlgn="base">
              <a:spcBef>
                <a:spcPct val="20000"/>
              </a:spcBef>
              <a:spcAft>
                <a:spcPct val="0"/>
              </a:spcAft>
              <a:buSzPct val="70000"/>
              <a:buBlip>
                <a:blip r:embed="rId7"/>
              </a:buBlip>
              <a:defRPr sz="2000">
                <a:solidFill>
                  <a:schemeClr val="tx1"/>
                </a:solidFill>
                <a:latin typeface="+mn-lt"/>
              </a:defRPr>
            </a:lvl7pPr>
            <a:lvl8pPr marL="3429000" indent="-228600" algn="l" rtl="0" fontAlgn="base">
              <a:spcBef>
                <a:spcPct val="20000"/>
              </a:spcBef>
              <a:spcAft>
                <a:spcPct val="0"/>
              </a:spcAft>
              <a:buSzPct val="70000"/>
              <a:buBlip>
                <a:blip r:embed="rId7"/>
              </a:buBlip>
              <a:defRPr sz="2000">
                <a:solidFill>
                  <a:schemeClr val="tx1"/>
                </a:solidFill>
                <a:latin typeface="+mn-lt"/>
              </a:defRPr>
            </a:lvl8pPr>
            <a:lvl9pPr marL="3886200" indent="-228600" algn="l" rtl="0" fontAlgn="base">
              <a:spcBef>
                <a:spcPct val="20000"/>
              </a:spcBef>
              <a:spcAft>
                <a:spcPct val="0"/>
              </a:spcAft>
              <a:buSzPct val="70000"/>
              <a:buBlip>
                <a:blip r:embed="rId7"/>
              </a:buBlip>
              <a:defRPr sz="2000">
                <a:solidFill>
                  <a:schemeClr val="tx1"/>
                </a:solidFill>
                <a:latin typeface="+mn-lt"/>
              </a:defRPr>
            </a:lvl9pPr>
          </a:lstStyle>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Test Plan Identifier</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Introduction</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Test Items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Features to be tested</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Features not to be tested</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Approach</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Item pass/fail criteria</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Suspension criteria and resumption </a:t>
            </a:r>
            <a:r>
              <a:rPr lang="en-US" sz="1800" dirty="0">
                <a:latin typeface="Tahoma" pitchFamily="34" charset="0"/>
                <a:ea typeface="Tahoma" pitchFamily="34" charset="0"/>
                <a:cs typeface="Tahoma" pitchFamily="34" charset="0"/>
              </a:rPr>
              <a:t>requirements</a:t>
            </a:r>
            <a:endParaRPr lang="en-GB" sz="1800" dirty="0">
              <a:latin typeface="Tahoma" pitchFamily="34" charset="0"/>
              <a:ea typeface="Tahoma" pitchFamily="34" charset="0"/>
              <a:cs typeface="Tahoma" pitchFamily="34" charset="0"/>
            </a:endParaRP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Test deliverables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Testing tasks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Environmental needs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Responsibilities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Staffing and training needs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Schedule</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Risks and contingencies</a:t>
            </a:r>
          </a:p>
          <a:p>
            <a:pPr marL="800100" lvl="1" indent="-342900">
              <a:lnSpc>
                <a:spcPct val="90000"/>
              </a:lnSpc>
              <a:buFont typeface="+mj-lt"/>
              <a:buAutoNum type="arabicPeriod"/>
            </a:pPr>
            <a:r>
              <a:rPr lang="en-GB" sz="1800" dirty="0">
                <a:latin typeface="Tahoma" pitchFamily="34" charset="0"/>
                <a:ea typeface="Tahoma" pitchFamily="34" charset="0"/>
                <a:cs typeface="Tahoma" pitchFamily="34" charset="0"/>
              </a:rPr>
              <a:t>Approvals</a:t>
            </a:r>
          </a:p>
        </p:txBody>
      </p:sp>
      <p:sp>
        <p:nvSpPr>
          <p:cNvPr id="6" name="AutoShape 15"/>
          <p:cNvSpPr>
            <a:spLocks noChangeArrowheads="1"/>
          </p:cNvSpPr>
          <p:nvPr/>
        </p:nvSpPr>
        <p:spPr bwMode="auto">
          <a:xfrm>
            <a:off x="800100" y="2326957"/>
            <a:ext cx="7696200" cy="850583"/>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defPPr>
              <a:defRPr lang="en-GB"/>
            </a:defPPr>
            <a:lvl1pPr algn="ctr" rtl="0" fontAlgn="base">
              <a:spcBef>
                <a:spcPct val="0"/>
              </a:spcBef>
              <a:spcAft>
                <a:spcPct val="0"/>
              </a:spcAft>
              <a:defRPr sz="2800" b="1" kern="1200">
                <a:solidFill>
                  <a:schemeClr val="tx1"/>
                </a:solidFill>
                <a:latin typeface="Tahoma" pitchFamily="34" charset="0"/>
                <a:ea typeface="+mn-ea"/>
                <a:cs typeface="+mn-cs"/>
              </a:defRPr>
            </a:lvl1pPr>
            <a:lvl2pPr marL="457200" algn="ctr" rtl="0" fontAlgn="base">
              <a:spcBef>
                <a:spcPct val="0"/>
              </a:spcBef>
              <a:spcAft>
                <a:spcPct val="0"/>
              </a:spcAft>
              <a:defRPr sz="2800" b="1" kern="1200">
                <a:solidFill>
                  <a:schemeClr val="tx1"/>
                </a:solidFill>
                <a:latin typeface="Tahoma" pitchFamily="34" charset="0"/>
                <a:ea typeface="+mn-ea"/>
                <a:cs typeface="+mn-cs"/>
              </a:defRPr>
            </a:lvl2pPr>
            <a:lvl3pPr marL="914400" algn="ctr" rtl="0" fontAlgn="base">
              <a:spcBef>
                <a:spcPct val="0"/>
              </a:spcBef>
              <a:spcAft>
                <a:spcPct val="0"/>
              </a:spcAft>
              <a:defRPr sz="2800" b="1" kern="1200">
                <a:solidFill>
                  <a:schemeClr val="tx1"/>
                </a:solidFill>
                <a:latin typeface="Tahoma" pitchFamily="34" charset="0"/>
                <a:ea typeface="+mn-ea"/>
                <a:cs typeface="+mn-cs"/>
              </a:defRPr>
            </a:lvl3pPr>
            <a:lvl4pPr marL="1371600" algn="ctr" rtl="0" fontAlgn="base">
              <a:spcBef>
                <a:spcPct val="0"/>
              </a:spcBef>
              <a:spcAft>
                <a:spcPct val="0"/>
              </a:spcAft>
              <a:defRPr sz="2800" b="1" kern="1200">
                <a:solidFill>
                  <a:schemeClr val="tx1"/>
                </a:solidFill>
                <a:latin typeface="Tahoma" pitchFamily="34" charset="0"/>
                <a:ea typeface="+mn-ea"/>
                <a:cs typeface="+mn-cs"/>
              </a:defRPr>
            </a:lvl4pPr>
            <a:lvl5pPr marL="1828800" algn="ctr"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a:lstStyle>
          <a:p>
            <a:endParaRPr lang="en-US"/>
          </a:p>
        </p:txBody>
      </p:sp>
      <p:sp>
        <p:nvSpPr>
          <p:cNvPr id="7" name="AutoShape 17"/>
          <p:cNvSpPr>
            <a:spLocks noChangeArrowheads="1"/>
          </p:cNvSpPr>
          <p:nvPr/>
        </p:nvSpPr>
        <p:spPr bwMode="auto">
          <a:xfrm>
            <a:off x="800100" y="3177540"/>
            <a:ext cx="7696200" cy="180594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0"/>
              </a:spcBef>
              <a:spcAft>
                <a:spcPct val="0"/>
              </a:spcAft>
              <a:defRPr sz="2800" b="1" kern="1200">
                <a:solidFill>
                  <a:schemeClr val="tx1"/>
                </a:solidFill>
                <a:latin typeface="Tahoma" pitchFamily="34" charset="0"/>
                <a:ea typeface="+mn-ea"/>
                <a:cs typeface="+mn-cs"/>
              </a:defRPr>
            </a:lvl1pPr>
            <a:lvl2pPr marL="457200" algn="ctr" rtl="0" fontAlgn="base">
              <a:spcBef>
                <a:spcPct val="0"/>
              </a:spcBef>
              <a:spcAft>
                <a:spcPct val="0"/>
              </a:spcAft>
              <a:defRPr sz="2800" b="1" kern="1200">
                <a:solidFill>
                  <a:schemeClr val="tx1"/>
                </a:solidFill>
                <a:latin typeface="Tahoma" pitchFamily="34" charset="0"/>
                <a:ea typeface="+mn-ea"/>
                <a:cs typeface="+mn-cs"/>
              </a:defRPr>
            </a:lvl2pPr>
            <a:lvl3pPr marL="914400" algn="ctr" rtl="0" fontAlgn="base">
              <a:spcBef>
                <a:spcPct val="0"/>
              </a:spcBef>
              <a:spcAft>
                <a:spcPct val="0"/>
              </a:spcAft>
              <a:defRPr sz="2800" b="1" kern="1200">
                <a:solidFill>
                  <a:schemeClr val="tx1"/>
                </a:solidFill>
                <a:latin typeface="Tahoma" pitchFamily="34" charset="0"/>
                <a:ea typeface="+mn-ea"/>
                <a:cs typeface="+mn-cs"/>
              </a:defRPr>
            </a:lvl3pPr>
            <a:lvl4pPr marL="1371600" algn="ctr" rtl="0" fontAlgn="base">
              <a:spcBef>
                <a:spcPct val="0"/>
              </a:spcBef>
              <a:spcAft>
                <a:spcPct val="0"/>
              </a:spcAft>
              <a:defRPr sz="2800" b="1" kern="1200">
                <a:solidFill>
                  <a:schemeClr val="tx1"/>
                </a:solidFill>
                <a:latin typeface="Tahoma" pitchFamily="34" charset="0"/>
                <a:ea typeface="+mn-ea"/>
                <a:cs typeface="+mn-cs"/>
              </a:defRPr>
            </a:lvl4pPr>
            <a:lvl5pPr marL="1828800" algn="ctr"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a:lstStyle>
          <a:p>
            <a:endParaRPr lang="en-US"/>
          </a:p>
        </p:txBody>
      </p:sp>
      <p:sp>
        <p:nvSpPr>
          <p:cNvPr id="8" name="AutoShape 19"/>
          <p:cNvSpPr>
            <a:spLocks noChangeArrowheads="1"/>
          </p:cNvSpPr>
          <p:nvPr/>
        </p:nvSpPr>
        <p:spPr bwMode="auto">
          <a:xfrm>
            <a:off x="800100" y="4983480"/>
            <a:ext cx="7696200" cy="5943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0"/>
              </a:spcBef>
              <a:spcAft>
                <a:spcPct val="0"/>
              </a:spcAft>
              <a:defRPr sz="2800" b="1" kern="1200">
                <a:solidFill>
                  <a:schemeClr val="tx1"/>
                </a:solidFill>
                <a:latin typeface="Tahoma" pitchFamily="34" charset="0"/>
                <a:ea typeface="+mn-ea"/>
                <a:cs typeface="+mn-cs"/>
              </a:defRPr>
            </a:lvl1pPr>
            <a:lvl2pPr marL="457200" algn="ctr" rtl="0" fontAlgn="base">
              <a:spcBef>
                <a:spcPct val="0"/>
              </a:spcBef>
              <a:spcAft>
                <a:spcPct val="0"/>
              </a:spcAft>
              <a:defRPr sz="2800" b="1" kern="1200">
                <a:solidFill>
                  <a:schemeClr val="tx1"/>
                </a:solidFill>
                <a:latin typeface="Tahoma" pitchFamily="34" charset="0"/>
                <a:ea typeface="+mn-ea"/>
                <a:cs typeface="+mn-cs"/>
              </a:defRPr>
            </a:lvl2pPr>
            <a:lvl3pPr marL="914400" algn="ctr" rtl="0" fontAlgn="base">
              <a:spcBef>
                <a:spcPct val="0"/>
              </a:spcBef>
              <a:spcAft>
                <a:spcPct val="0"/>
              </a:spcAft>
              <a:defRPr sz="2800" b="1" kern="1200">
                <a:solidFill>
                  <a:schemeClr val="tx1"/>
                </a:solidFill>
                <a:latin typeface="Tahoma" pitchFamily="34" charset="0"/>
                <a:ea typeface="+mn-ea"/>
                <a:cs typeface="+mn-cs"/>
              </a:defRPr>
            </a:lvl3pPr>
            <a:lvl4pPr marL="1371600" algn="ctr" rtl="0" fontAlgn="base">
              <a:spcBef>
                <a:spcPct val="0"/>
              </a:spcBef>
              <a:spcAft>
                <a:spcPct val="0"/>
              </a:spcAft>
              <a:defRPr sz="2800" b="1" kern="1200">
                <a:solidFill>
                  <a:schemeClr val="tx1"/>
                </a:solidFill>
                <a:latin typeface="Tahoma" pitchFamily="34" charset="0"/>
                <a:ea typeface="+mn-ea"/>
                <a:cs typeface="+mn-cs"/>
              </a:defRPr>
            </a:lvl4pPr>
            <a:lvl5pPr marL="1828800" algn="ctr"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a:lstStyle>
          <a:p>
            <a:endParaRPr lang="en-US"/>
          </a:p>
        </p:txBody>
      </p:sp>
      <p:sp>
        <p:nvSpPr>
          <p:cNvPr id="9" name="AutoShape 21"/>
          <p:cNvSpPr>
            <a:spLocks noChangeArrowheads="1"/>
          </p:cNvSpPr>
          <p:nvPr/>
        </p:nvSpPr>
        <p:spPr bwMode="auto">
          <a:xfrm>
            <a:off x="800100" y="5577840"/>
            <a:ext cx="7696200" cy="3657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0"/>
              </a:spcBef>
              <a:spcAft>
                <a:spcPct val="0"/>
              </a:spcAft>
              <a:defRPr sz="2800" b="1" kern="1200">
                <a:solidFill>
                  <a:schemeClr val="tx1"/>
                </a:solidFill>
                <a:latin typeface="Tahoma" pitchFamily="34" charset="0"/>
                <a:ea typeface="+mn-ea"/>
                <a:cs typeface="+mn-cs"/>
              </a:defRPr>
            </a:lvl1pPr>
            <a:lvl2pPr marL="457200" algn="ctr" rtl="0" fontAlgn="base">
              <a:spcBef>
                <a:spcPct val="0"/>
              </a:spcBef>
              <a:spcAft>
                <a:spcPct val="0"/>
              </a:spcAft>
              <a:defRPr sz="2800" b="1" kern="1200">
                <a:solidFill>
                  <a:schemeClr val="tx1"/>
                </a:solidFill>
                <a:latin typeface="Tahoma" pitchFamily="34" charset="0"/>
                <a:ea typeface="+mn-ea"/>
                <a:cs typeface="+mn-cs"/>
              </a:defRPr>
            </a:lvl2pPr>
            <a:lvl3pPr marL="914400" algn="ctr" rtl="0" fontAlgn="base">
              <a:spcBef>
                <a:spcPct val="0"/>
              </a:spcBef>
              <a:spcAft>
                <a:spcPct val="0"/>
              </a:spcAft>
              <a:defRPr sz="2800" b="1" kern="1200">
                <a:solidFill>
                  <a:schemeClr val="tx1"/>
                </a:solidFill>
                <a:latin typeface="Tahoma" pitchFamily="34" charset="0"/>
                <a:ea typeface="+mn-ea"/>
                <a:cs typeface="+mn-cs"/>
              </a:defRPr>
            </a:lvl3pPr>
            <a:lvl4pPr marL="1371600" algn="ctr" rtl="0" fontAlgn="base">
              <a:spcBef>
                <a:spcPct val="0"/>
              </a:spcBef>
              <a:spcAft>
                <a:spcPct val="0"/>
              </a:spcAft>
              <a:defRPr sz="2800" b="1" kern="1200">
                <a:solidFill>
                  <a:schemeClr val="tx1"/>
                </a:solidFill>
                <a:latin typeface="Tahoma" pitchFamily="34" charset="0"/>
                <a:ea typeface="+mn-ea"/>
                <a:cs typeface="+mn-cs"/>
              </a:defRPr>
            </a:lvl4pPr>
            <a:lvl5pPr marL="1828800" algn="ctr"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a:lstStyle>
          <a:p>
            <a:endParaRPr lang="en-US"/>
          </a:p>
        </p:txBody>
      </p:sp>
      <p:sp>
        <p:nvSpPr>
          <p:cNvPr id="10" name="Text Box 16"/>
          <p:cNvSpPr txBox="1">
            <a:spLocks noChangeArrowheads="1"/>
          </p:cNvSpPr>
          <p:nvPr/>
        </p:nvSpPr>
        <p:spPr bwMode="auto">
          <a:xfrm>
            <a:off x="6810375" y="2510135"/>
            <a:ext cx="11560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400" b="1">
                <a:latin typeface="Tahoma" pitchFamily="34" charset="0"/>
                <a:ea typeface="Tahoma" pitchFamily="34" charset="0"/>
                <a:cs typeface="Tahoma" pitchFamily="34" charset="0"/>
              </a:rPr>
              <a:t>What</a:t>
            </a:r>
            <a:r>
              <a:rPr lang="en-GB" sz="2400" b="0">
                <a:latin typeface="Tahoma" pitchFamily="34" charset="0"/>
                <a:ea typeface="Tahoma" pitchFamily="34" charset="0"/>
                <a:cs typeface="Tahoma" pitchFamily="34" charset="0"/>
              </a:rPr>
              <a:t>?</a:t>
            </a:r>
          </a:p>
        </p:txBody>
      </p:sp>
      <p:sp>
        <p:nvSpPr>
          <p:cNvPr id="11" name="Text Box 18"/>
          <p:cNvSpPr txBox="1">
            <a:spLocks noChangeArrowheads="1"/>
          </p:cNvSpPr>
          <p:nvPr/>
        </p:nvSpPr>
        <p:spPr bwMode="auto">
          <a:xfrm>
            <a:off x="6821488" y="3805535"/>
            <a:ext cx="1031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400" b="1">
                <a:latin typeface="Tahoma" pitchFamily="34" charset="0"/>
                <a:ea typeface="Tahoma" pitchFamily="34" charset="0"/>
                <a:cs typeface="Tahoma" pitchFamily="34" charset="0"/>
              </a:rPr>
              <a:t>How</a:t>
            </a:r>
            <a:r>
              <a:rPr lang="en-GB" sz="2400" b="0">
                <a:latin typeface="Tahoma" pitchFamily="34" charset="0"/>
                <a:ea typeface="Tahoma" pitchFamily="34" charset="0"/>
                <a:cs typeface="Tahoma" pitchFamily="34" charset="0"/>
              </a:rPr>
              <a:t>?</a:t>
            </a:r>
          </a:p>
        </p:txBody>
      </p:sp>
      <p:sp>
        <p:nvSpPr>
          <p:cNvPr id="12" name="Text Box 20"/>
          <p:cNvSpPr txBox="1">
            <a:spLocks noChangeArrowheads="1"/>
          </p:cNvSpPr>
          <p:nvPr/>
        </p:nvSpPr>
        <p:spPr bwMode="auto">
          <a:xfrm>
            <a:off x="6821488" y="5024735"/>
            <a:ext cx="1034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400" b="1">
                <a:latin typeface="Tahoma" pitchFamily="34" charset="0"/>
                <a:ea typeface="Tahoma" pitchFamily="34" charset="0"/>
                <a:cs typeface="Tahoma" pitchFamily="34" charset="0"/>
              </a:rPr>
              <a:t>Who</a:t>
            </a:r>
            <a:r>
              <a:rPr lang="en-GB" sz="2400" b="0">
                <a:latin typeface="Tahoma" pitchFamily="34" charset="0"/>
                <a:ea typeface="Tahoma" pitchFamily="34" charset="0"/>
                <a:cs typeface="Tahoma" pitchFamily="34" charset="0"/>
              </a:rPr>
              <a:t>?</a:t>
            </a:r>
          </a:p>
        </p:txBody>
      </p:sp>
      <p:sp>
        <p:nvSpPr>
          <p:cNvPr id="13" name="Text Box 22"/>
          <p:cNvSpPr txBox="1">
            <a:spLocks noChangeArrowheads="1"/>
          </p:cNvSpPr>
          <p:nvPr/>
        </p:nvSpPr>
        <p:spPr bwMode="auto">
          <a:xfrm>
            <a:off x="6821488" y="5558135"/>
            <a:ext cx="1223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sz="2400" b="1">
                <a:latin typeface="Tahoma" pitchFamily="34" charset="0"/>
                <a:ea typeface="Tahoma" pitchFamily="34" charset="0"/>
                <a:cs typeface="Tahoma" pitchFamily="34" charset="0"/>
              </a:rPr>
              <a:t>When</a:t>
            </a:r>
            <a:r>
              <a:rPr lang="en-GB" sz="2400" b="0">
                <a:latin typeface="Tahoma" pitchFamily="34" charset="0"/>
                <a:ea typeface="Tahoma" pitchFamily="34" charset="0"/>
                <a:cs typeface="Tahoma" pitchFamily="34" charset="0"/>
              </a:rPr>
              <a:t>?</a:t>
            </a:r>
          </a:p>
        </p:txBody>
      </p:sp>
    </p:spTree>
    <p:extLst>
      <p:ext uri="{BB962C8B-B14F-4D97-AF65-F5344CB8AC3E}">
        <p14:creationId xmlns:p14="http://schemas.microsoft.com/office/powerpoint/2010/main" val="402135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metrics-based</a:t>
            </a:r>
            <a:r>
              <a:rPr lang="en-US" dirty="0"/>
              <a:t> approach</a:t>
            </a:r>
          </a:p>
          <a:p>
            <a:pPr lvl="1"/>
            <a:r>
              <a:rPr lang="en-US" dirty="0"/>
              <a:t>rely upon data collected from previous or similar projects</a:t>
            </a:r>
          </a:p>
          <a:p>
            <a:pPr lvl="2"/>
            <a:r>
              <a:rPr lang="en-US" dirty="0"/>
              <a:t>the number of test conditions</a:t>
            </a:r>
          </a:p>
          <a:p>
            <a:pPr lvl="2"/>
            <a:r>
              <a:rPr lang="en-US" dirty="0"/>
              <a:t>the number of test cases written</a:t>
            </a:r>
          </a:p>
          <a:p>
            <a:pPr lvl="2"/>
            <a:r>
              <a:rPr lang="en-US" dirty="0"/>
              <a:t>the number of test cases executed</a:t>
            </a:r>
          </a:p>
          <a:p>
            <a:pPr lvl="2"/>
            <a:r>
              <a:rPr lang="en-US" dirty="0"/>
              <a:t>the time taken to develop test cases</a:t>
            </a:r>
          </a:p>
          <a:p>
            <a:pPr lvl="2"/>
            <a:r>
              <a:rPr lang="en-US" dirty="0"/>
              <a:t>the time taken to run test cases</a:t>
            </a:r>
          </a:p>
          <a:p>
            <a:pPr lvl="2"/>
            <a:r>
              <a:rPr lang="en-US" dirty="0"/>
              <a:t>the number of defects found</a:t>
            </a:r>
          </a:p>
          <a:p>
            <a:pPr lvl="2"/>
            <a:r>
              <a:rPr lang="en-US" dirty="0"/>
              <a:t>the number of environment outages and how long on average each one lasted</a:t>
            </a:r>
          </a:p>
          <a:p>
            <a:r>
              <a:rPr lang="en-US" dirty="0"/>
              <a:t>The </a:t>
            </a:r>
            <a:r>
              <a:rPr lang="en-US" b="1" dirty="0"/>
              <a:t>expert-based</a:t>
            </a:r>
            <a:r>
              <a:rPr lang="en-US" dirty="0"/>
              <a:t> approach</a:t>
            </a:r>
          </a:p>
          <a:p>
            <a:pPr lvl="1"/>
            <a:r>
              <a:rPr lang="en-US" altLang="en-US" dirty="0"/>
              <a:t>involves consulting the people who will do the work and other people with expertise on the tasks to be done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25</a:t>
            </a:fld>
            <a:endParaRPr lang="en-US"/>
          </a:p>
        </p:txBody>
      </p:sp>
    </p:spTree>
    <p:extLst>
      <p:ext uri="{BB962C8B-B14F-4D97-AF65-F5344CB8AC3E}">
        <p14:creationId xmlns:p14="http://schemas.microsoft.com/office/powerpoint/2010/main" val="3523883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Estimation techniques</a:t>
            </a:r>
            <a:br>
              <a:rPr lang="en-US" dirty="0"/>
            </a:br>
            <a:r>
              <a:rPr lang="en-US" altLang="ja-JP" dirty="0"/>
              <a:t>Metric-based estimation</a:t>
            </a:r>
          </a:p>
        </p:txBody>
      </p:sp>
      <p:sp>
        <p:nvSpPr>
          <p:cNvPr id="3" name="Content Placeholder 2"/>
          <p:cNvSpPr>
            <a:spLocks noGrp="1"/>
          </p:cNvSpPr>
          <p:nvPr>
            <p:ph idx="1"/>
          </p:nvPr>
        </p:nvSpPr>
        <p:spPr/>
        <p:txBody>
          <a:bodyPr/>
          <a:lstStyle/>
          <a:p>
            <a:r>
              <a:rPr lang="en-US"/>
              <a:t>Can be as simple or sophisticated as you make it</a:t>
            </a:r>
          </a:p>
          <a:p>
            <a:pPr lvl="1"/>
            <a:r>
              <a:rPr lang="en-US"/>
              <a:t>classifying the project in terms of size (small, medium or large) and complexity (simple, moderate or complex)</a:t>
            </a:r>
          </a:p>
          <a:p>
            <a:pPr lvl="1"/>
            <a:r>
              <a:rPr lang="en-US"/>
              <a:t>look at the average effort per test case in similar past projects</a:t>
            </a:r>
          </a:p>
          <a:p>
            <a:pPr lvl="1"/>
            <a:r>
              <a:rPr lang="en-US"/>
              <a:t>building mathematical models</a:t>
            </a:r>
          </a:p>
          <a:p>
            <a:pPr lvl="1"/>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26</a:t>
            </a:fld>
            <a:endParaRPr lang="en-US"/>
          </a:p>
        </p:txBody>
      </p:sp>
    </p:spTree>
    <p:extLst>
      <p:ext uri="{BB962C8B-B14F-4D97-AF65-F5344CB8AC3E}">
        <p14:creationId xmlns:p14="http://schemas.microsoft.com/office/powerpoint/2010/main" val="2080379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r>
              <a:rPr lang="en-US" dirty="0"/>
              <a:t>Estimation techniques</a:t>
            </a:r>
            <a:br>
              <a:rPr lang="en-US" dirty="0"/>
            </a:br>
            <a:r>
              <a:rPr lang="en-US" altLang="ja-JP" dirty="0"/>
              <a:t>Expert-based estimation</a:t>
            </a:r>
          </a:p>
        </p:txBody>
      </p:sp>
      <p:sp>
        <p:nvSpPr>
          <p:cNvPr id="55299" name="Content Placeholder 2"/>
          <p:cNvSpPr>
            <a:spLocks noGrp="1"/>
          </p:cNvSpPr>
          <p:nvPr>
            <p:ph idx="1"/>
          </p:nvPr>
        </p:nvSpPr>
        <p:spPr/>
        <p:txBody>
          <a:bodyPr>
            <a:normAutofit/>
          </a:bodyPr>
          <a:lstStyle/>
          <a:p>
            <a:r>
              <a:rPr lang="en-US" altLang="en-US"/>
              <a:t>Use the experience of owners of the relevant tasks or experts to derive an estimate</a:t>
            </a:r>
          </a:p>
          <a:p>
            <a:pPr lvl="1"/>
            <a:r>
              <a:rPr lang="en-US" altLang="en-US"/>
              <a:t>business experts</a:t>
            </a:r>
          </a:p>
          <a:p>
            <a:pPr lvl="1"/>
            <a:r>
              <a:rPr lang="en-US" altLang="en-US"/>
              <a:t>test process consultants</a:t>
            </a:r>
          </a:p>
          <a:p>
            <a:pPr lvl="1"/>
            <a:r>
              <a:rPr lang="en-US" altLang="en-US"/>
              <a:t>developers</a:t>
            </a:r>
          </a:p>
          <a:p>
            <a:pPr lvl="1"/>
            <a:r>
              <a:rPr lang="en-US" altLang="en-US"/>
              <a:t>technical architects</a:t>
            </a:r>
          </a:p>
          <a:p>
            <a:pPr lvl="1"/>
            <a:r>
              <a:rPr lang="en-US" altLang="en-US"/>
              <a:t>analysts and designers</a:t>
            </a:r>
          </a:p>
          <a:p>
            <a:pPr lvl="1"/>
            <a:r>
              <a:rPr lang="en-US" altLang="en-US"/>
              <a:t>anyone with knowledge of the application to be tested or the tasks involved in the process</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27</a:t>
            </a:fld>
            <a:endParaRPr lang="en-US"/>
          </a:p>
        </p:txBody>
      </p:sp>
    </p:spTree>
    <p:extLst>
      <p:ext uri="{BB962C8B-B14F-4D97-AF65-F5344CB8AC3E}">
        <p14:creationId xmlns:p14="http://schemas.microsoft.com/office/powerpoint/2010/main" val="281254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40386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701252"/>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4232258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 progress monitoring and control</a:t>
            </a:r>
          </a:p>
        </p:txBody>
      </p:sp>
      <p:sp>
        <p:nvSpPr>
          <p:cNvPr id="3" name="Content Placeholder 2"/>
          <p:cNvSpPr>
            <a:spLocks noGrp="1"/>
          </p:cNvSpPr>
          <p:nvPr>
            <p:ph idx="1"/>
          </p:nvPr>
        </p:nvSpPr>
        <p:spPr/>
        <p:txBody>
          <a:bodyPr/>
          <a:lstStyle/>
          <a:p>
            <a:r>
              <a:rPr lang="en-US"/>
              <a:t>Include:</a:t>
            </a:r>
          </a:p>
          <a:p>
            <a:pPr lvl="1"/>
            <a:r>
              <a:rPr lang="en-US"/>
              <a:t>Test progress monitoring</a:t>
            </a:r>
          </a:p>
          <a:p>
            <a:pPr lvl="1"/>
            <a:r>
              <a:rPr lang="en-US"/>
              <a:t>Reporting test status</a:t>
            </a:r>
          </a:p>
          <a:p>
            <a:pPr lvl="1"/>
            <a:r>
              <a:rPr lang="en-US"/>
              <a:t>Test control </a:t>
            </a:r>
          </a:p>
          <a:p>
            <a:pPr lvl="1"/>
            <a:endParaRPr lang="en-US"/>
          </a:p>
          <a:p>
            <a:r>
              <a:rPr lang="en-US"/>
              <a:t>Reference:</a:t>
            </a:r>
          </a:p>
          <a:p>
            <a:pPr lvl="1"/>
            <a:r>
              <a:rPr lang="en-US">
                <a:hlinkClick r:id="rId3" action="ppaction://hlinkpres?slideindex=1&amp;slidetitle="/>
              </a:rPr>
              <a:t>Test Report_v1.0 </a:t>
            </a:r>
            <a:r>
              <a:rPr lang="en-US"/>
              <a:t>(FSOFT)</a:t>
            </a:r>
          </a:p>
          <a:p>
            <a:pPr lvl="1"/>
            <a:r>
              <a:rPr lang="en-US">
                <a:hlinkClick r:id="rId4" action="ppaction://hlinkfile"/>
              </a:rPr>
              <a:t>Test Summary Report – Template </a:t>
            </a:r>
            <a:r>
              <a:rPr lang="en-US"/>
              <a:t>(FSOFT)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29</a:t>
            </a:fld>
            <a:endParaRPr lang="en-US"/>
          </a:p>
        </p:txBody>
      </p:sp>
    </p:spTree>
    <p:extLst>
      <p:ext uri="{BB962C8B-B14F-4D97-AF65-F5344CB8AC3E}">
        <p14:creationId xmlns:p14="http://schemas.microsoft.com/office/powerpoint/2010/main" val="261389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p>
          <a:p>
            <a:r>
              <a:rPr lang="en-US"/>
              <a:t>FSOFT course</a:t>
            </a:r>
          </a:p>
          <a:p>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345540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progress monitoring</a:t>
            </a:r>
          </a:p>
        </p:txBody>
      </p:sp>
      <p:sp>
        <p:nvSpPr>
          <p:cNvPr id="3" name="Content Placeholder 2"/>
          <p:cNvSpPr>
            <a:spLocks noGrp="1"/>
          </p:cNvSpPr>
          <p:nvPr>
            <p:ph idx="1"/>
          </p:nvPr>
        </p:nvSpPr>
        <p:spPr/>
        <p:txBody>
          <a:bodyPr>
            <a:normAutofit/>
          </a:bodyPr>
          <a:lstStyle/>
          <a:p>
            <a:r>
              <a:rPr lang="en-US"/>
              <a:t>Purposes</a:t>
            </a:r>
          </a:p>
          <a:p>
            <a:pPr lvl="1"/>
            <a:r>
              <a:rPr lang="en-US"/>
              <a:t>give the test team and the test manager feedback</a:t>
            </a:r>
          </a:p>
          <a:p>
            <a:pPr lvl="1"/>
            <a:r>
              <a:rPr lang="en-US"/>
              <a:t>provide visibility about the test results</a:t>
            </a:r>
          </a:p>
          <a:p>
            <a:pPr lvl="1"/>
            <a:r>
              <a:rPr lang="en-US"/>
              <a:t>measure the status of the testing against the exit criteria</a:t>
            </a:r>
          </a:p>
          <a:p>
            <a:pPr lvl="1"/>
            <a:r>
              <a:rPr lang="en-US"/>
              <a:t>gather data for use in estimating future test efforts</a:t>
            </a:r>
          </a:p>
          <a:p>
            <a:r>
              <a:rPr lang="en-US"/>
              <a:t>How to monitor test progress information?</a:t>
            </a:r>
          </a:p>
          <a:p>
            <a:pPr lvl="1"/>
            <a:r>
              <a:rPr lang="en-US"/>
              <a:t>manually using documents, spreadsheets and simple databases</a:t>
            </a:r>
          </a:p>
          <a:p>
            <a:pPr lvl="1"/>
            <a:r>
              <a:rPr lang="en-US"/>
              <a:t>using automated tools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30</a:t>
            </a:fld>
            <a:endParaRPr lang="en-US"/>
          </a:p>
        </p:txBody>
      </p:sp>
    </p:spTree>
    <p:extLst>
      <p:ext uri="{BB962C8B-B14F-4D97-AF65-F5344CB8AC3E}">
        <p14:creationId xmlns:p14="http://schemas.microsoft.com/office/powerpoint/2010/main" val="2873507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Test progress monitoring</a:t>
            </a:r>
          </a:p>
        </p:txBody>
      </p:sp>
      <p:sp>
        <p:nvSpPr>
          <p:cNvPr id="3" name="Content Placeholder 2"/>
          <p:cNvSpPr>
            <a:spLocks noGrp="1"/>
          </p:cNvSpPr>
          <p:nvPr>
            <p:ph idx="1"/>
          </p:nvPr>
        </p:nvSpPr>
        <p:spPr/>
        <p:txBody>
          <a:bodyPr/>
          <a:lstStyle/>
          <a:p>
            <a:r>
              <a:rPr lang="en-US"/>
              <a:t>Common metrics for test progress monitoring</a:t>
            </a:r>
          </a:p>
          <a:p>
            <a:pPr lvl="1"/>
            <a:r>
              <a:rPr lang="en-US"/>
              <a:t>test case based metrics</a:t>
            </a:r>
          </a:p>
          <a:p>
            <a:pPr lvl="1"/>
            <a:r>
              <a:rPr lang="en-US"/>
              <a:t>percentage of work done in test environment preparation</a:t>
            </a:r>
          </a:p>
          <a:p>
            <a:pPr lvl="1"/>
            <a:r>
              <a:rPr lang="en-US"/>
              <a:t>test coverage based metrics (requirements, risks, code, configurations or other areas of interest)</a:t>
            </a:r>
          </a:p>
          <a:p>
            <a:pPr lvl="1"/>
            <a:r>
              <a:rPr lang="en-US"/>
              <a:t>cost based metrics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31</a:t>
            </a:fld>
            <a:endParaRPr lang="en-US"/>
          </a:p>
        </p:txBody>
      </p:sp>
    </p:spTree>
    <p:extLst>
      <p:ext uri="{BB962C8B-B14F-4D97-AF65-F5344CB8AC3E}">
        <p14:creationId xmlns:p14="http://schemas.microsoft.com/office/powerpoint/2010/main" val="341801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Test progress monitoring</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32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6" y="2895600"/>
            <a:ext cx="872836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2032352"/>
            <a:ext cx="6261907" cy="523220"/>
          </a:xfrm>
          <a:prstGeom prst="rect">
            <a:avLst/>
          </a:prstGeom>
        </p:spPr>
        <p:txBody>
          <a:bodyPr wrap="none">
            <a:spAutoFit/>
          </a:bodyPr>
          <a:lstStyle/>
          <a:p>
            <a:r>
              <a:rPr lang="en-US" sz="2800"/>
              <a:t>Example: Test case summary worksheet</a:t>
            </a:r>
          </a:p>
        </p:txBody>
      </p:sp>
    </p:spTree>
    <p:extLst>
      <p:ext uri="{BB962C8B-B14F-4D97-AF65-F5344CB8AC3E}">
        <p14:creationId xmlns:p14="http://schemas.microsoft.com/office/powerpoint/2010/main" val="2327162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Reporting test status</a:t>
            </a:r>
          </a:p>
        </p:txBody>
      </p:sp>
      <p:sp>
        <p:nvSpPr>
          <p:cNvPr id="3" name="Content Placeholder 2"/>
          <p:cNvSpPr>
            <a:spLocks noGrp="1"/>
          </p:cNvSpPr>
          <p:nvPr>
            <p:ph idx="1"/>
          </p:nvPr>
        </p:nvSpPr>
        <p:spPr/>
        <p:txBody>
          <a:bodyPr/>
          <a:lstStyle/>
          <a:p>
            <a:r>
              <a:rPr lang="en-US"/>
              <a:t>Benefits</a:t>
            </a:r>
          </a:p>
          <a:p>
            <a:pPr lvl="1"/>
            <a:r>
              <a:rPr lang="en-US"/>
              <a:t>effectively communicating test results to other project stakeholders</a:t>
            </a:r>
          </a:p>
          <a:p>
            <a:pPr lvl="1"/>
            <a:r>
              <a:rPr lang="en-US"/>
              <a:t>support conclusions, recommendations, and decisions</a:t>
            </a:r>
          </a:p>
          <a:p>
            <a:r>
              <a:rPr lang="en-US"/>
              <a:t>How to report?</a:t>
            </a:r>
          </a:p>
          <a:p>
            <a:pPr lvl="1"/>
            <a:r>
              <a:rPr lang="en-US"/>
              <a:t>IEEE 829 test summary report</a:t>
            </a:r>
          </a:p>
          <a:p>
            <a:pPr lvl="1"/>
            <a:r>
              <a:rPr lang="en-US"/>
              <a:t>summaries of the metrics, charts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33</a:t>
            </a:fld>
            <a:endParaRPr lang="en-US"/>
          </a:p>
        </p:txBody>
      </p:sp>
    </p:spTree>
    <p:extLst>
      <p:ext uri="{BB962C8B-B14F-4D97-AF65-F5344CB8AC3E}">
        <p14:creationId xmlns:p14="http://schemas.microsoft.com/office/powerpoint/2010/main" val="445197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Reporting test status</a:t>
            </a:r>
          </a:p>
        </p:txBody>
      </p:sp>
      <p:sp>
        <p:nvSpPr>
          <p:cNvPr id="3" name="Content Placeholder 2"/>
          <p:cNvSpPr>
            <a:spLocks noGrp="1"/>
          </p:cNvSpPr>
          <p:nvPr>
            <p:ph idx="1"/>
          </p:nvPr>
        </p:nvSpPr>
        <p:spPr/>
        <p:txBody>
          <a:bodyPr/>
          <a:lstStyle/>
          <a:p>
            <a:r>
              <a:rPr lang="en-US"/>
              <a:t>Example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01" y="2357438"/>
            <a:ext cx="8330797" cy="30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661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control</a:t>
            </a:r>
          </a:p>
        </p:txBody>
      </p:sp>
      <p:sp>
        <p:nvSpPr>
          <p:cNvPr id="3" name="Content Placeholder 2"/>
          <p:cNvSpPr>
            <a:spLocks noGrp="1"/>
          </p:cNvSpPr>
          <p:nvPr>
            <p:ph idx="1"/>
          </p:nvPr>
        </p:nvSpPr>
        <p:spPr/>
        <p:txBody>
          <a:bodyPr/>
          <a:lstStyle/>
          <a:p>
            <a:r>
              <a:rPr lang="en-US"/>
              <a:t>Test control is about </a:t>
            </a:r>
            <a:r>
              <a:rPr lang="en-US" b="1"/>
              <a:t>guiding</a:t>
            </a:r>
            <a:r>
              <a:rPr lang="en-US"/>
              <a:t> and </a:t>
            </a:r>
            <a:r>
              <a:rPr lang="en-US" b="1"/>
              <a:t>corrective</a:t>
            </a:r>
            <a:r>
              <a:rPr lang="en-US"/>
              <a:t> actions to try to achieve the best possible outcome for the project</a:t>
            </a:r>
          </a:p>
          <a:p>
            <a:r>
              <a:rPr lang="en-US"/>
              <a:t>Examples of test control activities</a:t>
            </a:r>
          </a:p>
          <a:p>
            <a:pPr lvl="1"/>
            <a:r>
              <a:rPr lang="en-US"/>
              <a:t>reprioritise tests when an identified project risk occurs</a:t>
            </a:r>
          </a:p>
          <a:p>
            <a:pPr lvl="1"/>
            <a:r>
              <a:rPr lang="en-US"/>
              <a:t>change the test schedule</a:t>
            </a:r>
          </a:p>
          <a:p>
            <a:pPr lvl="1"/>
            <a:r>
              <a:rPr lang="en-US"/>
              <a:t>tighten entry / exit criteria</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35</a:t>
            </a:fld>
            <a:endParaRPr lang="en-US"/>
          </a:p>
        </p:txBody>
      </p:sp>
    </p:spTree>
    <p:extLst>
      <p:ext uri="{BB962C8B-B14F-4D97-AF65-F5344CB8AC3E}">
        <p14:creationId xmlns:p14="http://schemas.microsoft.com/office/powerpoint/2010/main" val="2422714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44826" y="45720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701252"/>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1409655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a:t>
            </a:r>
          </a:p>
        </p:txBody>
      </p:sp>
      <p:sp>
        <p:nvSpPr>
          <p:cNvPr id="3" name="Content Placeholder 2"/>
          <p:cNvSpPr>
            <a:spLocks noGrp="1"/>
          </p:cNvSpPr>
          <p:nvPr>
            <p:ph idx="1"/>
          </p:nvPr>
        </p:nvSpPr>
        <p:spPr/>
        <p:txBody>
          <a:bodyPr/>
          <a:lstStyle/>
          <a:p>
            <a:r>
              <a:rPr lang="en-US"/>
              <a:t>The possibility of an undesirable outcome</a:t>
            </a:r>
          </a:p>
          <a:p>
            <a:r>
              <a:rPr lang="en-US"/>
              <a:t>Determined by</a:t>
            </a:r>
          </a:p>
          <a:p>
            <a:pPr lvl="1"/>
            <a:r>
              <a:rPr lang="en-US"/>
              <a:t>likelihood (probability of the risk occurring): between 0% and 100%</a:t>
            </a:r>
          </a:p>
          <a:p>
            <a:pPr lvl="1"/>
            <a:r>
              <a:rPr lang="en-US"/>
              <a:t>impact if it did happen</a:t>
            </a:r>
          </a:p>
          <a:p>
            <a:r>
              <a:rPr lang="en-US"/>
              <a:t>Two different ways</a:t>
            </a:r>
          </a:p>
          <a:p>
            <a:pPr lvl="1"/>
            <a:r>
              <a:rPr lang="en-US"/>
              <a:t>product risks</a:t>
            </a:r>
          </a:p>
          <a:p>
            <a:pPr lvl="1"/>
            <a:r>
              <a:rPr lang="en-US"/>
              <a:t>project risks</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37</a:t>
            </a:fld>
            <a:endParaRPr lang="en-US">
              <a:solidFill>
                <a:srgbClr val="04617B">
                  <a:shade val="90000"/>
                </a:srgbClr>
              </a:solidFill>
            </a:endParaRPr>
          </a:p>
        </p:txBody>
      </p:sp>
    </p:spTree>
    <p:extLst>
      <p:ext uri="{BB962C8B-B14F-4D97-AF65-F5344CB8AC3E}">
        <p14:creationId xmlns:p14="http://schemas.microsoft.com/office/powerpoint/2010/main" val="2800764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risks</a:t>
            </a:r>
          </a:p>
        </p:txBody>
      </p:sp>
      <p:sp>
        <p:nvSpPr>
          <p:cNvPr id="3" name="Content Placeholder 2"/>
          <p:cNvSpPr>
            <a:spLocks noGrp="1"/>
          </p:cNvSpPr>
          <p:nvPr>
            <p:ph idx="1"/>
          </p:nvPr>
        </p:nvSpPr>
        <p:spPr/>
        <p:txBody>
          <a:bodyPr/>
          <a:lstStyle/>
          <a:p>
            <a:r>
              <a:rPr lang="en-US"/>
              <a:t>Factors relating to what is produced by the work, i.e. the thing we are testing</a:t>
            </a:r>
          </a:p>
          <a:p>
            <a:r>
              <a:rPr lang="en-US"/>
              <a:t>Possibility that the system or software might fail to satisfy some customer, user, or stakeholder expectation</a:t>
            </a:r>
          </a:p>
          <a:p>
            <a:pPr lvl="1"/>
            <a:r>
              <a:rPr lang="en-US"/>
              <a:t>omit some key function</a:t>
            </a:r>
          </a:p>
          <a:p>
            <a:pPr lvl="1"/>
            <a:r>
              <a:rPr lang="en-US"/>
              <a:t>unreliable and frequently fail to behave normally</a:t>
            </a:r>
          </a:p>
          <a:p>
            <a:pPr lvl="1"/>
            <a:r>
              <a:rPr lang="en-US"/>
              <a:t>cause financial or other damage to a user or the company</a:t>
            </a:r>
          </a:p>
          <a:p>
            <a:pPr lvl="1"/>
            <a:r>
              <a:rPr lang="en-US"/>
              <a:t>poor quality characteristic</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38</a:t>
            </a:fld>
            <a:endParaRPr lang="en-US"/>
          </a:p>
        </p:txBody>
      </p:sp>
    </p:spTree>
    <p:extLst>
      <p:ext uri="{BB962C8B-B14F-4D97-AF65-F5344CB8AC3E}">
        <p14:creationId xmlns:p14="http://schemas.microsoft.com/office/powerpoint/2010/main" val="328654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risks</a:t>
            </a:r>
          </a:p>
        </p:txBody>
      </p:sp>
      <p:sp>
        <p:nvSpPr>
          <p:cNvPr id="3" name="Content Placeholder 2"/>
          <p:cNvSpPr>
            <a:spLocks noGrp="1"/>
          </p:cNvSpPr>
          <p:nvPr>
            <p:ph idx="1"/>
          </p:nvPr>
        </p:nvSpPr>
        <p:spPr/>
        <p:txBody>
          <a:bodyPr/>
          <a:lstStyle/>
          <a:p>
            <a:r>
              <a:rPr lang="en-US"/>
              <a:t>Risk-based testing</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39</a:t>
            </a:fld>
            <a:endParaRPr lang="en-US">
              <a:solidFill>
                <a:srgbClr val="04617B">
                  <a:shade val="90000"/>
                </a:srgbClr>
              </a:solidFill>
            </a:endParaRPr>
          </a:p>
        </p:txBody>
      </p:sp>
    </p:spTree>
    <p:extLst>
      <p:ext uri="{BB962C8B-B14F-4D97-AF65-F5344CB8AC3E}">
        <p14:creationId xmlns:p14="http://schemas.microsoft.com/office/powerpoint/2010/main" val="105803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Why needs test management?</a:t>
            </a:r>
          </a:p>
        </p:txBody>
      </p:sp>
      <p:pic>
        <p:nvPicPr>
          <p:cNvPr id="330758" name="Picture 6" descr="Computer-01-jun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285512" y="3412596"/>
            <a:ext cx="628894" cy="94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62" name="AutoShape 10"/>
          <p:cNvSpPr>
            <a:spLocks noChangeArrowheads="1"/>
          </p:cNvSpPr>
          <p:nvPr/>
        </p:nvSpPr>
        <p:spPr bwMode="auto">
          <a:xfrm>
            <a:off x="152156" y="3108325"/>
            <a:ext cx="1371356" cy="1524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1421" tIns="45712" rIns="91421" bIns="45712" anchor="ctr"/>
          <a:lstStyle/>
          <a:p>
            <a:pPr algn="ctr" fontAlgn="base">
              <a:spcBef>
                <a:spcPct val="0"/>
              </a:spcBef>
              <a:spcAft>
                <a:spcPct val="0"/>
              </a:spcAft>
              <a:defRPr/>
            </a:pPr>
            <a:r>
              <a:rPr lang="en-US" sz="2000">
                <a:solidFill>
                  <a:srgbClr val="FFFFFF"/>
                </a:solidFill>
                <a:latin typeface="+mj-lt"/>
              </a:rPr>
              <a:t>Many</a:t>
            </a:r>
            <a:endParaRPr lang="en-US" sz="2000" dirty="0">
              <a:solidFill>
                <a:srgbClr val="FFFFFF"/>
              </a:solidFill>
              <a:latin typeface="+mj-lt"/>
            </a:endParaRPr>
          </a:p>
          <a:p>
            <a:pPr algn="ctr" fontAlgn="base">
              <a:spcBef>
                <a:spcPct val="0"/>
              </a:spcBef>
              <a:spcAft>
                <a:spcPct val="0"/>
              </a:spcAft>
              <a:defRPr/>
            </a:pPr>
            <a:r>
              <a:rPr lang="en-US" sz="2000">
                <a:solidFill>
                  <a:srgbClr val="FFFFFF"/>
                </a:solidFill>
                <a:latin typeface="+mj-lt"/>
              </a:rPr>
              <a:t> test cases</a:t>
            </a:r>
            <a:endParaRPr lang="en-US" sz="2000" dirty="0">
              <a:solidFill>
                <a:srgbClr val="FFFFFF"/>
              </a:solidFill>
              <a:latin typeface="+mj-lt"/>
            </a:endParaRPr>
          </a:p>
        </p:txBody>
      </p:sp>
      <p:sp>
        <p:nvSpPr>
          <p:cNvPr id="330763" name="AutoShape 11"/>
          <p:cNvSpPr>
            <a:spLocks noChangeArrowheads="1"/>
          </p:cNvSpPr>
          <p:nvPr/>
        </p:nvSpPr>
        <p:spPr bwMode="auto">
          <a:xfrm>
            <a:off x="1676156" y="3641461"/>
            <a:ext cx="456712" cy="228864"/>
          </a:xfrm>
          <a:prstGeom prst="rightArrow">
            <a:avLst>
              <a:gd name="adj1" fmla="val 50000"/>
              <a:gd name="adj2" fmla="val 49893"/>
            </a:avLst>
          </a:prstGeom>
          <a:solidFill>
            <a:schemeClr val="tx1"/>
          </a:solidFill>
          <a:ln w="9525">
            <a:solidFill>
              <a:srgbClr val="FF3300"/>
            </a:solidFill>
            <a:miter lim="800000"/>
            <a:headEnd/>
            <a:tailEnd/>
          </a:ln>
        </p:spPr>
        <p:txBody>
          <a:bodyPr wrap="none" lIns="91421" tIns="45712" rIns="91421" bIns="45712" anchor="ctr"/>
          <a:lstStyle/>
          <a:p>
            <a:pPr algn="ctr" fontAlgn="base">
              <a:spcBef>
                <a:spcPct val="0"/>
              </a:spcBef>
              <a:spcAft>
                <a:spcPct val="0"/>
              </a:spcAft>
            </a:pPr>
            <a:endParaRPr lang="en-US" sz="4100">
              <a:solidFill>
                <a:srgbClr val="808080"/>
              </a:solidFill>
            </a:endParaRPr>
          </a:p>
        </p:txBody>
      </p:sp>
      <p:sp>
        <p:nvSpPr>
          <p:cNvPr id="330765" name="AutoShape 13"/>
          <p:cNvSpPr>
            <a:spLocks noChangeArrowheads="1"/>
          </p:cNvSpPr>
          <p:nvPr/>
        </p:nvSpPr>
        <p:spPr bwMode="auto">
          <a:xfrm>
            <a:off x="4114801" y="2879462"/>
            <a:ext cx="1218712" cy="1219729"/>
          </a:xfrm>
          <a:prstGeom prst="flowChartMultidocument">
            <a:avLst/>
          </a:prstGeom>
          <a:solidFill>
            <a:schemeClr val="accent1"/>
          </a:solidFill>
          <a:ln w="9525">
            <a:solidFill>
              <a:srgbClr val="FF3300"/>
            </a:solidFill>
            <a:miter lim="800000"/>
            <a:headEnd/>
            <a:tailEnd/>
          </a:ln>
        </p:spPr>
        <p:txBody>
          <a:bodyPr wrap="none" lIns="91421" tIns="45712" rIns="91421" bIns="45712" anchor="ctr"/>
          <a:lstStyle/>
          <a:p>
            <a:pPr algn="ctr" fontAlgn="base">
              <a:spcBef>
                <a:spcPct val="0"/>
              </a:spcBef>
              <a:spcAft>
                <a:spcPct val="0"/>
              </a:spcAft>
            </a:pPr>
            <a:endParaRPr lang="en-US" sz="4100">
              <a:solidFill>
                <a:srgbClr val="808080"/>
              </a:solidFill>
            </a:endParaRPr>
          </a:p>
        </p:txBody>
      </p:sp>
      <p:sp>
        <p:nvSpPr>
          <p:cNvPr id="330767" name="AutoShape 15"/>
          <p:cNvSpPr>
            <a:spLocks noChangeArrowheads="1"/>
          </p:cNvSpPr>
          <p:nvPr/>
        </p:nvSpPr>
        <p:spPr bwMode="auto">
          <a:xfrm>
            <a:off x="3886445" y="3185055"/>
            <a:ext cx="1218712" cy="1218407"/>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1421" tIns="45712" rIns="91421" bIns="45712" anchor="ctr"/>
          <a:lstStyle/>
          <a:p>
            <a:pPr algn="ctr" fontAlgn="base">
              <a:spcBef>
                <a:spcPct val="0"/>
              </a:spcBef>
              <a:spcAft>
                <a:spcPct val="0"/>
              </a:spcAft>
              <a:defRPr/>
            </a:pPr>
            <a:r>
              <a:rPr lang="en-US" sz="2000">
                <a:solidFill>
                  <a:srgbClr val="FFFFFF"/>
                </a:solidFill>
                <a:latin typeface="+mj-lt"/>
              </a:rPr>
              <a:t>Results</a:t>
            </a:r>
            <a:endParaRPr lang="en-US" sz="2000" dirty="0">
              <a:solidFill>
                <a:srgbClr val="FFFFFF"/>
              </a:solidFill>
              <a:latin typeface="+mj-lt"/>
            </a:endParaRPr>
          </a:p>
        </p:txBody>
      </p:sp>
      <p:sp>
        <p:nvSpPr>
          <p:cNvPr id="330770" name="AutoShape 18"/>
          <p:cNvSpPr>
            <a:spLocks noChangeArrowheads="1"/>
          </p:cNvSpPr>
          <p:nvPr/>
        </p:nvSpPr>
        <p:spPr bwMode="auto">
          <a:xfrm>
            <a:off x="2057643" y="1752336"/>
            <a:ext cx="2361713" cy="1371864"/>
          </a:xfrm>
          <a:prstGeom prst="cloudCallout">
            <a:avLst>
              <a:gd name="adj1" fmla="val -30968"/>
              <a:gd name="adj2" fmla="val 6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1421" tIns="45712" rIns="91421" bIns="45712"/>
          <a:lstStyle/>
          <a:p>
            <a:pPr algn="ctr" fontAlgn="base">
              <a:spcBef>
                <a:spcPct val="0"/>
              </a:spcBef>
              <a:spcAft>
                <a:spcPct val="0"/>
              </a:spcAft>
              <a:defRPr/>
            </a:pPr>
            <a:r>
              <a:rPr lang="en-US" sz="2000">
                <a:solidFill>
                  <a:srgbClr val="FFFFFF"/>
                </a:solidFill>
              </a:rPr>
              <a:t>Which test case has not yet tested?</a:t>
            </a:r>
            <a:endParaRPr lang="en-US" sz="2000" dirty="0">
              <a:solidFill>
                <a:srgbClr val="FFFFFF"/>
              </a:solidFill>
            </a:endParaRPr>
          </a:p>
        </p:txBody>
      </p:sp>
      <p:sp>
        <p:nvSpPr>
          <p:cNvPr id="330772" name="AutoShape 20"/>
          <p:cNvSpPr>
            <a:spLocks noChangeArrowheads="1"/>
          </p:cNvSpPr>
          <p:nvPr/>
        </p:nvSpPr>
        <p:spPr bwMode="auto">
          <a:xfrm>
            <a:off x="3352801" y="3641461"/>
            <a:ext cx="456712" cy="228864"/>
          </a:xfrm>
          <a:prstGeom prst="rightArrow">
            <a:avLst>
              <a:gd name="adj1" fmla="val 50000"/>
              <a:gd name="adj2" fmla="val 49893"/>
            </a:avLst>
          </a:prstGeom>
          <a:solidFill>
            <a:schemeClr val="tx1"/>
          </a:solidFill>
          <a:ln w="9525">
            <a:solidFill>
              <a:srgbClr val="FF3300"/>
            </a:solidFill>
            <a:miter lim="800000"/>
            <a:headEnd/>
            <a:tailEnd/>
          </a:ln>
        </p:spPr>
        <p:txBody>
          <a:bodyPr wrap="none" lIns="91421" tIns="45712" rIns="91421" bIns="45712" anchor="ctr"/>
          <a:lstStyle/>
          <a:p>
            <a:pPr algn="ctr" fontAlgn="base">
              <a:spcBef>
                <a:spcPct val="0"/>
              </a:spcBef>
              <a:spcAft>
                <a:spcPct val="0"/>
              </a:spcAft>
            </a:pPr>
            <a:endParaRPr lang="en-US" sz="4100">
              <a:solidFill>
                <a:srgbClr val="808080"/>
              </a:solidFill>
            </a:endParaRPr>
          </a:p>
        </p:txBody>
      </p:sp>
      <p:pic>
        <p:nvPicPr>
          <p:cNvPr id="330773" name="Picture 21" descr="493951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172445" y="3031596"/>
            <a:ext cx="1161318" cy="106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74" name="AutoShape 22"/>
          <p:cNvSpPr>
            <a:spLocks noChangeArrowheads="1"/>
          </p:cNvSpPr>
          <p:nvPr/>
        </p:nvSpPr>
        <p:spPr bwMode="auto">
          <a:xfrm>
            <a:off x="7086356" y="2143126"/>
            <a:ext cx="1600446" cy="828674"/>
          </a:xfrm>
          <a:prstGeom prst="cloudCallout">
            <a:avLst>
              <a:gd name="adj1" fmla="val -43750"/>
              <a:gd name="adj2" fmla="val 70000"/>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1421" tIns="45712" rIns="91421" bIns="45712"/>
          <a:lstStyle/>
          <a:p>
            <a:pPr algn="ctr" fontAlgn="base">
              <a:spcBef>
                <a:spcPct val="0"/>
              </a:spcBef>
              <a:spcAft>
                <a:spcPct val="0"/>
              </a:spcAft>
              <a:defRPr/>
            </a:pPr>
            <a:r>
              <a:rPr lang="en-US" sz="2000">
                <a:solidFill>
                  <a:srgbClr val="FFFFFF"/>
                </a:solidFill>
                <a:latin typeface="+mj-lt"/>
              </a:rPr>
              <a:t>Defect?</a:t>
            </a:r>
            <a:endParaRPr lang="en-US" sz="2000" dirty="0">
              <a:solidFill>
                <a:srgbClr val="FFFFFF"/>
              </a:solidFill>
              <a:latin typeface="+mj-lt"/>
            </a:endParaRPr>
          </a:p>
        </p:txBody>
      </p:sp>
      <p:sp>
        <p:nvSpPr>
          <p:cNvPr id="330775" name="AutoShape 23"/>
          <p:cNvSpPr>
            <a:spLocks noChangeArrowheads="1"/>
          </p:cNvSpPr>
          <p:nvPr/>
        </p:nvSpPr>
        <p:spPr bwMode="auto">
          <a:xfrm>
            <a:off x="5486156" y="3641461"/>
            <a:ext cx="456712" cy="228864"/>
          </a:xfrm>
          <a:prstGeom prst="rightArrow">
            <a:avLst>
              <a:gd name="adj1" fmla="val 50000"/>
              <a:gd name="adj2" fmla="val 49893"/>
            </a:avLst>
          </a:prstGeom>
          <a:solidFill>
            <a:schemeClr val="tx1"/>
          </a:solidFill>
          <a:ln w="9525">
            <a:solidFill>
              <a:srgbClr val="FF3300"/>
            </a:solidFill>
            <a:miter lim="800000"/>
            <a:headEnd/>
            <a:tailEnd/>
          </a:ln>
        </p:spPr>
        <p:txBody>
          <a:bodyPr wrap="none" lIns="91421" tIns="45712" rIns="91421" bIns="45712" anchor="ctr"/>
          <a:lstStyle/>
          <a:p>
            <a:pPr algn="ctr" fontAlgn="base">
              <a:spcBef>
                <a:spcPct val="0"/>
              </a:spcBef>
              <a:spcAft>
                <a:spcPct val="0"/>
              </a:spcAft>
            </a:pPr>
            <a:endParaRPr lang="en-US" sz="4100">
              <a:solidFill>
                <a:srgbClr val="808080"/>
              </a:solidFill>
            </a:endParaRPr>
          </a:p>
        </p:txBody>
      </p:sp>
      <p:pic>
        <p:nvPicPr>
          <p:cNvPr id="330776" name="Picture 24" descr="monica_modeling_vogue_sm_nwm"/>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861191"/>
            <a:ext cx="990356" cy="129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0779" name="AutoShape 27"/>
          <p:cNvSpPr>
            <a:spLocks noChangeArrowheads="1"/>
          </p:cNvSpPr>
          <p:nvPr/>
        </p:nvSpPr>
        <p:spPr bwMode="auto">
          <a:xfrm>
            <a:off x="6553444" y="4251327"/>
            <a:ext cx="304068" cy="457729"/>
          </a:xfrm>
          <a:prstGeom prst="downArrow">
            <a:avLst>
              <a:gd name="adj1" fmla="val 50000"/>
              <a:gd name="adj2" fmla="val 37634"/>
            </a:avLst>
          </a:prstGeom>
          <a:solidFill>
            <a:schemeClr val="tx1"/>
          </a:solidFill>
          <a:ln w="9525">
            <a:solidFill>
              <a:srgbClr val="FF3300"/>
            </a:solidFill>
            <a:miter lim="800000"/>
            <a:headEnd/>
            <a:tailEnd/>
          </a:ln>
        </p:spPr>
        <p:txBody>
          <a:bodyPr wrap="none" lIns="91421" tIns="45712" rIns="91421" bIns="45712" anchor="ctr"/>
          <a:lstStyle/>
          <a:p>
            <a:pPr algn="ctr" fontAlgn="base">
              <a:spcBef>
                <a:spcPct val="0"/>
              </a:spcBef>
              <a:spcAft>
                <a:spcPct val="0"/>
              </a:spcAft>
            </a:pPr>
            <a:endParaRPr lang="en-US" sz="4100">
              <a:solidFill>
                <a:srgbClr val="808080"/>
              </a:solidFill>
            </a:endParaRPr>
          </a:p>
        </p:txBody>
      </p:sp>
      <p:sp>
        <p:nvSpPr>
          <p:cNvPr id="330781" name="AutoShape 29"/>
          <p:cNvSpPr>
            <a:spLocks noChangeArrowheads="1"/>
          </p:cNvSpPr>
          <p:nvPr/>
        </p:nvSpPr>
        <p:spPr bwMode="auto">
          <a:xfrm>
            <a:off x="7010400" y="3733800"/>
            <a:ext cx="2057644" cy="1296458"/>
          </a:xfrm>
          <a:prstGeom prst="wedgeEllipseCallout">
            <a:avLst>
              <a:gd name="adj1" fmla="val -60520"/>
              <a:gd name="adj2" fmla="val 49350"/>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1421" tIns="45712" rIns="91421" bIns="45712"/>
          <a:lstStyle/>
          <a:p>
            <a:pPr algn="ctr" fontAlgn="base">
              <a:spcBef>
                <a:spcPct val="0"/>
              </a:spcBef>
              <a:spcAft>
                <a:spcPct val="0"/>
              </a:spcAft>
              <a:defRPr/>
            </a:pPr>
            <a:r>
              <a:rPr lang="en-US" sz="2000">
                <a:latin typeface="+mj-lt"/>
              </a:rPr>
              <a:t>Who is responsible?</a:t>
            </a:r>
            <a:endParaRPr lang="en-US" sz="2000" dirty="0">
              <a:solidFill>
                <a:srgbClr val="FFFFFF"/>
              </a:solidFill>
              <a:latin typeface="+mj-lt"/>
            </a:endParaRPr>
          </a:p>
        </p:txBody>
      </p:sp>
      <p:sp>
        <p:nvSpPr>
          <p:cNvPr id="330784" name="AutoShape 32"/>
          <p:cNvSpPr>
            <a:spLocks noChangeArrowheads="1"/>
          </p:cNvSpPr>
          <p:nvPr/>
        </p:nvSpPr>
        <p:spPr bwMode="auto">
          <a:xfrm>
            <a:off x="3200400" y="5013060"/>
            <a:ext cx="2667000" cy="1235340"/>
          </a:xfrm>
          <a:prstGeom prst="wedgeEllipseCallout">
            <a:avLst>
              <a:gd name="adj1" fmla="val -8975"/>
              <a:gd name="adj2" fmla="val -10267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1421" tIns="45712" rIns="91421" bIns="45712"/>
          <a:lstStyle/>
          <a:p>
            <a:pPr algn="ctr" fontAlgn="base">
              <a:spcBef>
                <a:spcPct val="0"/>
              </a:spcBef>
              <a:spcAft>
                <a:spcPct val="0"/>
              </a:spcAft>
              <a:defRPr/>
            </a:pPr>
            <a:r>
              <a:rPr lang="en-US" sz="2000">
                <a:solidFill>
                  <a:srgbClr val="FFFFFF"/>
                </a:solidFill>
                <a:latin typeface="+mj-lt"/>
              </a:rPr>
              <a:t>Which passed,</a:t>
            </a:r>
            <a:endParaRPr lang="en-US" sz="2000" dirty="0">
              <a:solidFill>
                <a:srgbClr val="FFFFFF"/>
              </a:solidFill>
              <a:latin typeface="+mj-lt"/>
            </a:endParaRPr>
          </a:p>
          <a:p>
            <a:pPr algn="ctr" fontAlgn="base">
              <a:spcBef>
                <a:spcPct val="0"/>
              </a:spcBef>
              <a:spcAft>
                <a:spcPct val="0"/>
              </a:spcAft>
              <a:defRPr/>
            </a:pPr>
            <a:r>
              <a:rPr lang="en-US" sz="2000">
                <a:solidFill>
                  <a:srgbClr val="FFFFFF"/>
                </a:solidFill>
                <a:latin typeface="+mj-lt"/>
              </a:rPr>
              <a:t>failed and causes?</a:t>
            </a:r>
            <a:endParaRPr lang="en-US" sz="2000" dirty="0">
              <a:solidFill>
                <a:srgbClr val="FFFFFF"/>
              </a:solidFill>
              <a:latin typeface="+mj-lt"/>
            </a:endParaRP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a:t>
            </a:fld>
            <a:endParaRPr lang="en-US"/>
          </a:p>
        </p:txBody>
      </p:sp>
    </p:spTree>
    <p:extLst>
      <p:ext uri="{BB962C8B-B14F-4D97-AF65-F5344CB8AC3E}">
        <p14:creationId xmlns:p14="http://schemas.microsoft.com/office/powerpoint/2010/main" val="244525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30754"/>
                                        </p:tgtEl>
                                        <p:attrNameLst>
                                          <p:attrName>style.visibility</p:attrName>
                                        </p:attrNameLst>
                                      </p:cBhvr>
                                      <p:to>
                                        <p:strVal val="visible"/>
                                      </p:to>
                                    </p:set>
                                    <p:anim calcmode="lin" valueType="num">
                                      <p:cBhvr additive="base">
                                        <p:cTn id="7" dur="500" fill="hold"/>
                                        <p:tgtEl>
                                          <p:spTgt spid="330754"/>
                                        </p:tgtEl>
                                        <p:attrNameLst>
                                          <p:attrName>ppt_x</p:attrName>
                                        </p:attrNameLst>
                                      </p:cBhvr>
                                      <p:tavLst>
                                        <p:tav tm="0">
                                          <p:val>
                                            <p:strVal val="0-#ppt_w/2"/>
                                          </p:val>
                                        </p:tav>
                                        <p:tav tm="100000">
                                          <p:val>
                                            <p:strVal val="#ppt_x"/>
                                          </p:val>
                                        </p:tav>
                                      </p:tavLst>
                                    </p:anim>
                                    <p:anim calcmode="lin" valueType="num">
                                      <p:cBhvr additive="base">
                                        <p:cTn id="8" dur="500" fill="hold"/>
                                        <p:tgtEl>
                                          <p:spTgt spid="3307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330758"/>
                                        </p:tgtEl>
                                        <p:attrNameLst>
                                          <p:attrName>style.visibility</p:attrName>
                                        </p:attrNameLst>
                                      </p:cBhvr>
                                      <p:to>
                                        <p:strVal val="visible"/>
                                      </p:to>
                                    </p:set>
                                    <p:anim calcmode="lin" valueType="num">
                                      <p:cBhvr>
                                        <p:cTn id="13" dur="500" fill="hold"/>
                                        <p:tgtEl>
                                          <p:spTgt spid="330758"/>
                                        </p:tgtEl>
                                        <p:attrNameLst>
                                          <p:attrName>ppt_w</p:attrName>
                                        </p:attrNameLst>
                                      </p:cBhvr>
                                      <p:tavLst>
                                        <p:tav tm="0">
                                          <p:val>
                                            <p:fltVal val="0"/>
                                          </p:val>
                                        </p:tav>
                                        <p:tav tm="100000">
                                          <p:val>
                                            <p:strVal val="#ppt_w"/>
                                          </p:val>
                                        </p:tav>
                                      </p:tavLst>
                                    </p:anim>
                                    <p:anim calcmode="lin" valueType="num">
                                      <p:cBhvr>
                                        <p:cTn id="14" dur="500" fill="hold"/>
                                        <p:tgtEl>
                                          <p:spTgt spid="330758"/>
                                        </p:tgtEl>
                                        <p:attrNameLst>
                                          <p:attrName>ppt_h</p:attrName>
                                        </p:attrNameLst>
                                      </p:cBhvr>
                                      <p:tavLst>
                                        <p:tav tm="0">
                                          <p:val>
                                            <p:fltVal val="0"/>
                                          </p:val>
                                        </p:tav>
                                        <p:tav tm="100000">
                                          <p:val>
                                            <p:strVal val="#ppt_h"/>
                                          </p:val>
                                        </p:tav>
                                      </p:tavLst>
                                    </p:anim>
                                    <p:animEffect transition="in" filter="fade">
                                      <p:cBhvr>
                                        <p:cTn id="15" dur="500"/>
                                        <p:tgtEl>
                                          <p:spTgt spid="330758"/>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330762"/>
                                        </p:tgtEl>
                                        <p:attrNameLst>
                                          <p:attrName>style.visibility</p:attrName>
                                        </p:attrNameLst>
                                      </p:cBhvr>
                                      <p:to>
                                        <p:strVal val="visible"/>
                                      </p:to>
                                    </p:set>
                                    <p:anim calcmode="lin" valueType="num">
                                      <p:cBhvr>
                                        <p:cTn id="18" dur="500" fill="hold"/>
                                        <p:tgtEl>
                                          <p:spTgt spid="330762"/>
                                        </p:tgtEl>
                                        <p:attrNameLst>
                                          <p:attrName>ppt_w</p:attrName>
                                        </p:attrNameLst>
                                      </p:cBhvr>
                                      <p:tavLst>
                                        <p:tav tm="0">
                                          <p:val>
                                            <p:fltVal val="0"/>
                                          </p:val>
                                        </p:tav>
                                        <p:tav tm="100000">
                                          <p:val>
                                            <p:strVal val="#ppt_w"/>
                                          </p:val>
                                        </p:tav>
                                      </p:tavLst>
                                    </p:anim>
                                    <p:anim calcmode="lin" valueType="num">
                                      <p:cBhvr>
                                        <p:cTn id="19" dur="500" fill="hold"/>
                                        <p:tgtEl>
                                          <p:spTgt spid="330762"/>
                                        </p:tgtEl>
                                        <p:attrNameLst>
                                          <p:attrName>ppt_h</p:attrName>
                                        </p:attrNameLst>
                                      </p:cBhvr>
                                      <p:tavLst>
                                        <p:tav tm="0">
                                          <p:val>
                                            <p:fltVal val="0"/>
                                          </p:val>
                                        </p:tav>
                                        <p:tav tm="100000">
                                          <p:val>
                                            <p:strVal val="#ppt_h"/>
                                          </p:val>
                                        </p:tav>
                                      </p:tavLst>
                                    </p:anim>
                                    <p:animEffect transition="in" filter="fade">
                                      <p:cBhvr>
                                        <p:cTn id="20" dur="500"/>
                                        <p:tgtEl>
                                          <p:spTgt spid="330762"/>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330763"/>
                                        </p:tgtEl>
                                        <p:attrNameLst>
                                          <p:attrName>style.visibility</p:attrName>
                                        </p:attrNameLst>
                                      </p:cBhvr>
                                      <p:to>
                                        <p:strVal val="visible"/>
                                      </p:to>
                                    </p:set>
                                    <p:anim calcmode="lin" valueType="num">
                                      <p:cBhvr>
                                        <p:cTn id="23" dur="500" fill="hold"/>
                                        <p:tgtEl>
                                          <p:spTgt spid="330763"/>
                                        </p:tgtEl>
                                        <p:attrNameLst>
                                          <p:attrName>ppt_w</p:attrName>
                                        </p:attrNameLst>
                                      </p:cBhvr>
                                      <p:tavLst>
                                        <p:tav tm="0">
                                          <p:val>
                                            <p:fltVal val="0"/>
                                          </p:val>
                                        </p:tav>
                                        <p:tav tm="100000">
                                          <p:val>
                                            <p:strVal val="#ppt_w"/>
                                          </p:val>
                                        </p:tav>
                                      </p:tavLst>
                                    </p:anim>
                                    <p:anim calcmode="lin" valueType="num">
                                      <p:cBhvr>
                                        <p:cTn id="24" dur="500" fill="hold"/>
                                        <p:tgtEl>
                                          <p:spTgt spid="330763"/>
                                        </p:tgtEl>
                                        <p:attrNameLst>
                                          <p:attrName>ppt_h</p:attrName>
                                        </p:attrNameLst>
                                      </p:cBhvr>
                                      <p:tavLst>
                                        <p:tav tm="0">
                                          <p:val>
                                            <p:fltVal val="0"/>
                                          </p:val>
                                        </p:tav>
                                        <p:tav tm="100000">
                                          <p:val>
                                            <p:strVal val="#ppt_h"/>
                                          </p:val>
                                        </p:tav>
                                      </p:tavLst>
                                    </p:anim>
                                    <p:animEffect transition="in" filter="fade">
                                      <p:cBhvr>
                                        <p:cTn id="25" dur="500"/>
                                        <p:tgtEl>
                                          <p:spTgt spid="330763"/>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330765"/>
                                        </p:tgtEl>
                                        <p:attrNameLst>
                                          <p:attrName>style.visibility</p:attrName>
                                        </p:attrNameLst>
                                      </p:cBhvr>
                                      <p:to>
                                        <p:strVal val="visible"/>
                                      </p:to>
                                    </p:set>
                                    <p:anim calcmode="lin" valueType="num">
                                      <p:cBhvr>
                                        <p:cTn id="28" dur="500" fill="hold"/>
                                        <p:tgtEl>
                                          <p:spTgt spid="330765"/>
                                        </p:tgtEl>
                                        <p:attrNameLst>
                                          <p:attrName>ppt_w</p:attrName>
                                        </p:attrNameLst>
                                      </p:cBhvr>
                                      <p:tavLst>
                                        <p:tav tm="0">
                                          <p:val>
                                            <p:fltVal val="0"/>
                                          </p:val>
                                        </p:tav>
                                        <p:tav tm="100000">
                                          <p:val>
                                            <p:strVal val="#ppt_w"/>
                                          </p:val>
                                        </p:tav>
                                      </p:tavLst>
                                    </p:anim>
                                    <p:anim calcmode="lin" valueType="num">
                                      <p:cBhvr>
                                        <p:cTn id="29" dur="500" fill="hold"/>
                                        <p:tgtEl>
                                          <p:spTgt spid="330765"/>
                                        </p:tgtEl>
                                        <p:attrNameLst>
                                          <p:attrName>ppt_h</p:attrName>
                                        </p:attrNameLst>
                                      </p:cBhvr>
                                      <p:tavLst>
                                        <p:tav tm="0">
                                          <p:val>
                                            <p:fltVal val="0"/>
                                          </p:val>
                                        </p:tav>
                                        <p:tav tm="100000">
                                          <p:val>
                                            <p:strVal val="#ppt_h"/>
                                          </p:val>
                                        </p:tav>
                                      </p:tavLst>
                                    </p:anim>
                                    <p:animEffect transition="in" filter="fade">
                                      <p:cBhvr>
                                        <p:cTn id="30" dur="500"/>
                                        <p:tgtEl>
                                          <p:spTgt spid="330765"/>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330767"/>
                                        </p:tgtEl>
                                        <p:attrNameLst>
                                          <p:attrName>style.visibility</p:attrName>
                                        </p:attrNameLst>
                                      </p:cBhvr>
                                      <p:to>
                                        <p:strVal val="visible"/>
                                      </p:to>
                                    </p:set>
                                    <p:anim calcmode="lin" valueType="num">
                                      <p:cBhvr>
                                        <p:cTn id="33" dur="500" fill="hold"/>
                                        <p:tgtEl>
                                          <p:spTgt spid="330767"/>
                                        </p:tgtEl>
                                        <p:attrNameLst>
                                          <p:attrName>ppt_w</p:attrName>
                                        </p:attrNameLst>
                                      </p:cBhvr>
                                      <p:tavLst>
                                        <p:tav tm="0">
                                          <p:val>
                                            <p:fltVal val="0"/>
                                          </p:val>
                                        </p:tav>
                                        <p:tav tm="100000">
                                          <p:val>
                                            <p:strVal val="#ppt_w"/>
                                          </p:val>
                                        </p:tav>
                                      </p:tavLst>
                                    </p:anim>
                                    <p:anim calcmode="lin" valueType="num">
                                      <p:cBhvr>
                                        <p:cTn id="34" dur="500" fill="hold"/>
                                        <p:tgtEl>
                                          <p:spTgt spid="330767"/>
                                        </p:tgtEl>
                                        <p:attrNameLst>
                                          <p:attrName>ppt_h</p:attrName>
                                        </p:attrNameLst>
                                      </p:cBhvr>
                                      <p:tavLst>
                                        <p:tav tm="0">
                                          <p:val>
                                            <p:fltVal val="0"/>
                                          </p:val>
                                        </p:tav>
                                        <p:tav tm="100000">
                                          <p:val>
                                            <p:strVal val="#ppt_h"/>
                                          </p:val>
                                        </p:tav>
                                      </p:tavLst>
                                    </p:anim>
                                    <p:animEffect transition="in" filter="fade">
                                      <p:cBhvr>
                                        <p:cTn id="35" dur="500"/>
                                        <p:tgtEl>
                                          <p:spTgt spid="330767"/>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330770"/>
                                        </p:tgtEl>
                                        <p:attrNameLst>
                                          <p:attrName>style.visibility</p:attrName>
                                        </p:attrNameLst>
                                      </p:cBhvr>
                                      <p:to>
                                        <p:strVal val="visible"/>
                                      </p:to>
                                    </p:set>
                                    <p:anim calcmode="lin" valueType="num">
                                      <p:cBhvr>
                                        <p:cTn id="38" dur="500" fill="hold"/>
                                        <p:tgtEl>
                                          <p:spTgt spid="330770"/>
                                        </p:tgtEl>
                                        <p:attrNameLst>
                                          <p:attrName>ppt_w</p:attrName>
                                        </p:attrNameLst>
                                      </p:cBhvr>
                                      <p:tavLst>
                                        <p:tav tm="0">
                                          <p:val>
                                            <p:fltVal val="0"/>
                                          </p:val>
                                        </p:tav>
                                        <p:tav tm="100000">
                                          <p:val>
                                            <p:strVal val="#ppt_w"/>
                                          </p:val>
                                        </p:tav>
                                      </p:tavLst>
                                    </p:anim>
                                    <p:anim calcmode="lin" valueType="num">
                                      <p:cBhvr>
                                        <p:cTn id="39" dur="500" fill="hold"/>
                                        <p:tgtEl>
                                          <p:spTgt spid="330770"/>
                                        </p:tgtEl>
                                        <p:attrNameLst>
                                          <p:attrName>ppt_h</p:attrName>
                                        </p:attrNameLst>
                                      </p:cBhvr>
                                      <p:tavLst>
                                        <p:tav tm="0">
                                          <p:val>
                                            <p:fltVal val="0"/>
                                          </p:val>
                                        </p:tav>
                                        <p:tav tm="100000">
                                          <p:val>
                                            <p:strVal val="#ppt_h"/>
                                          </p:val>
                                        </p:tav>
                                      </p:tavLst>
                                    </p:anim>
                                    <p:animEffect transition="in" filter="fade">
                                      <p:cBhvr>
                                        <p:cTn id="40" dur="500"/>
                                        <p:tgtEl>
                                          <p:spTgt spid="330770"/>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330772"/>
                                        </p:tgtEl>
                                        <p:attrNameLst>
                                          <p:attrName>style.visibility</p:attrName>
                                        </p:attrNameLst>
                                      </p:cBhvr>
                                      <p:to>
                                        <p:strVal val="visible"/>
                                      </p:to>
                                    </p:set>
                                    <p:anim calcmode="lin" valueType="num">
                                      <p:cBhvr>
                                        <p:cTn id="43" dur="500" fill="hold"/>
                                        <p:tgtEl>
                                          <p:spTgt spid="330772"/>
                                        </p:tgtEl>
                                        <p:attrNameLst>
                                          <p:attrName>ppt_w</p:attrName>
                                        </p:attrNameLst>
                                      </p:cBhvr>
                                      <p:tavLst>
                                        <p:tav tm="0">
                                          <p:val>
                                            <p:fltVal val="0"/>
                                          </p:val>
                                        </p:tav>
                                        <p:tav tm="100000">
                                          <p:val>
                                            <p:strVal val="#ppt_w"/>
                                          </p:val>
                                        </p:tav>
                                      </p:tavLst>
                                    </p:anim>
                                    <p:anim calcmode="lin" valueType="num">
                                      <p:cBhvr>
                                        <p:cTn id="44" dur="500" fill="hold"/>
                                        <p:tgtEl>
                                          <p:spTgt spid="330772"/>
                                        </p:tgtEl>
                                        <p:attrNameLst>
                                          <p:attrName>ppt_h</p:attrName>
                                        </p:attrNameLst>
                                      </p:cBhvr>
                                      <p:tavLst>
                                        <p:tav tm="0">
                                          <p:val>
                                            <p:fltVal val="0"/>
                                          </p:val>
                                        </p:tav>
                                        <p:tav tm="100000">
                                          <p:val>
                                            <p:strVal val="#ppt_h"/>
                                          </p:val>
                                        </p:tav>
                                      </p:tavLst>
                                    </p:anim>
                                    <p:animEffect transition="in" filter="fade">
                                      <p:cBhvr>
                                        <p:cTn id="45" dur="500"/>
                                        <p:tgtEl>
                                          <p:spTgt spid="330772"/>
                                        </p:tgtEl>
                                      </p:cBhvr>
                                    </p:animEffect>
                                  </p:childTnLst>
                                </p:cTn>
                              </p:par>
                              <p:par>
                                <p:cTn id="46" presetID="53" presetClass="entr" presetSubtype="0" fill="hold" nodeType="withEffect">
                                  <p:stCondLst>
                                    <p:cond delay="0"/>
                                  </p:stCondLst>
                                  <p:childTnLst>
                                    <p:set>
                                      <p:cBhvr>
                                        <p:cTn id="47" dur="1" fill="hold">
                                          <p:stCondLst>
                                            <p:cond delay="0"/>
                                          </p:stCondLst>
                                        </p:cTn>
                                        <p:tgtEl>
                                          <p:spTgt spid="330773"/>
                                        </p:tgtEl>
                                        <p:attrNameLst>
                                          <p:attrName>style.visibility</p:attrName>
                                        </p:attrNameLst>
                                      </p:cBhvr>
                                      <p:to>
                                        <p:strVal val="visible"/>
                                      </p:to>
                                    </p:set>
                                    <p:anim calcmode="lin" valueType="num">
                                      <p:cBhvr>
                                        <p:cTn id="48" dur="500" fill="hold"/>
                                        <p:tgtEl>
                                          <p:spTgt spid="330773"/>
                                        </p:tgtEl>
                                        <p:attrNameLst>
                                          <p:attrName>ppt_w</p:attrName>
                                        </p:attrNameLst>
                                      </p:cBhvr>
                                      <p:tavLst>
                                        <p:tav tm="0">
                                          <p:val>
                                            <p:fltVal val="0"/>
                                          </p:val>
                                        </p:tav>
                                        <p:tav tm="100000">
                                          <p:val>
                                            <p:strVal val="#ppt_w"/>
                                          </p:val>
                                        </p:tav>
                                      </p:tavLst>
                                    </p:anim>
                                    <p:anim calcmode="lin" valueType="num">
                                      <p:cBhvr>
                                        <p:cTn id="49" dur="500" fill="hold"/>
                                        <p:tgtEl>
                                          <p:spTgt spid="330773"/>
                                        </p:tgtEl>
                                        <p:attrNameLst>
                                          <p:attrName>ppt_h</p:attrName>
                                        </p:attrNameLst>
                                      </p:cBhvr>
                                      <p:tavLst>
                                        <p:tav tm="0">
                                          <p:val>
                                            <p:fltVal val="0"/>
                                          </p:val>
                                        </p:tav>
                                        <p:tav tm="100000">
                                          <p:val>
                                            <p:strVal val="#ppt_h"/>
                                          </p:val>
                                        </p:tav>
                                      </p:tavLst>
                                    </p:anim>
                                    <p:animEffect transition="in" filter="fade">
                                      <p:cBhvr>
                                        <p:cTn id="50" dur="500"/>
                                        <p:tgtEl>
                                          <p:spTgt spid="330773"/>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330774"/>
                                        </p:tgtEl>
                                        <p:attrNameLst>
                                          <p:attrName>style.visibility</p:attrName>
                                        </p:attrNameLst>
                                      </p:cBhvr>
                                      <p:to>
                                        <p:strVal val="visible"/>
                                      </p:to>
                                    </p:set>
                                    <p:anim calcmode="lin" valueType="num">
                                      <p:cBhvr>
                                        <p:cTn id="53" dur="500" fill="hold"/>
                                        <p:tgtEl>
                                          <p:spTgt spid="330774"/>
                                        </p:tgtEl>
                                        <p:attrNameLst>
                                          <p:attrName>ppt_w</p:attrName>
                                        </p:attrNameLst>
                                      </p:cBhvr>
                                      <p:tavLst>
                                        <p:tav tm="0">
                                          <p:val>
                                            <p:fltVal val="0"/>
                                          </p:val>
                                        </p:tav>
                                        <p:tav tm="100000">
                                          <p:val>
                                            <p:strVal val="#ppt_w"/>
                                          </p:val>
                                        </p:tav>
                                      </p:tavLst>
                                    </p:anim>
                                    <p:anim calcmode="lin" valueType="num">
                                      <p:cBhvr>
                                        <p:cTn id="54" dur="500" fill="hold"/>
                                        <p:tgtEl>
                                          <p:spTgt spid="330774"/>
                                        </p:tgtEl>
                                        <p:attrNameLst>
                                          <p:attrName>ppt_h</p:attrName>
                                        </p:attrNameLst>
                                      </p:cBhvr>
                                      <p:tavLst>
                                        <p:tav tm="0">
                                          <p:val>
                                            <p:fltVal val="0"/>
                                          </p:val>
                                        </p:tav>
                                        <p:tav tm="100000">
                                          <p:val>
                                            <p:strVal val="#ppt_h"/>
                                          </p:val>
                                        </p:tav>
                                      </p:tavLst>
                                    </p:anim>
                                    <p:animEffect transition="in" filter="fade">
                                      <p:cBhvr>
                                        <p:cTn id="55" dur="500"/>
                                        <p:tgtEl>
                                          <p:spTgt spid="330774"/>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330775"/>
                                        </p:tgtEl>
                                        <p:attrNameLst>
                                          <p:attrName>style.visibility</p:attrName>
                                        </p:attrNameLst>
                                      </p:cBhvr>
                                      <p:to>
                                        <p:strVal val="visible"/>
                                      </p:to>
                                    </p:set>
                                    <p:anim calcmode="lin" valueType="num">
                                      <p:cBhvr>
                                        <p:cTn id="58" dur="500" fill="hold"/>
                                        <p:tgtEl>
                                          <p:spTgt spid="330775"/>
                                        </p:tgtEl>
                                        <p:attrNameLst>
                                          <p:attrName>ppt_w</p:attrName>
                                        </p:attrNameLst>
                                      </p:cBhvr>
                                      <p:tavLst>
                                        <p:tav tm="0">
                                          <p:val>
                                            <p:fltVal val="0"/>
                                          </p:val>
                                        </p:tav>
                                        <p:tav tm="100000">
                                          <p:val>
                                            <p:strVal val="#ppt_w"/>
                                          </p:val>
                                        </p:tav>
                                      </p:tavLst>
                                    </p:anim>
                                    <p:anim calcmode="lin" valueType="num">
                                      <p:cBhvr>
                                        <p:cTn id="59" dur="500" fill="hold"/>
                                        <p:tgtEl>
                                          <p:spTgt spid="330775"/>
                                        </p:tgtEl>
                                        <p:attrNameLst>
                                          <p:attrName>ppt_h</p:attrName>
                                        </p:attrNameLst>
                                      </p:cBhvr>
                                      <p:tavLst>
                                        <p:tav tm="0">
                                          <p:val>
                                            <p:fltVal val="0"/>
                                          </p:val>
                                        </p:tav>
                                        <p:tav tm="100000">
                                          <p:val>
                                            <p:strVal val="#ppt_h"/>
                                          </p:val>
                                        </p:tav>
                                      </p:tavLst>
                                    </p:anim>
                                    <p:animEffect transition="in" filter="fade">
                                      <p:cBhvr>
                                        <p:cTn id="60" dur="500"/>
                                        <p:tgtEl>
                                          <p:spTgt spid="330775"/>
                                        </p:tgtEl>
                                      </p:cBhvr>
                                    </p:animEffect>
                                  </p:childTnLst>
                                </p:cTn>
                              </p:par>
                              <p:par>
                                <p:cTn id="61" presetID="53" presetClass="entr" presetSubtype="0" fill="hold" nodeType="withEffect">
                                  <p:stCondLst>
                                    <p:cond delay="0"/>
                                  </p:stCondLst>
                                  <p:childTnLst>
                                    <p:set>
                                      <p:cBhvr>
                                        <p:cTn id="62" dur="1" fill="hold">
                                          <p:stCondLst>
                                            <p:cond delay="0"/>
                                          </p:stCondLst>
                                        </p:cTn>
                                        <p:tgtEl>
                                          <p:spTgt spid="330776"/>
                                        </p:tgtEl>
                                        <p:attrNameLst>
                                          <p:attrName>style.visibility</p:attrName>
                                        </p:attrNameLst>
                                      </p:cBhvr>
                                      <p:to>
                                        <p:strVal val="visible"/>
                                      </p:to>
                                    </p:set>
                                    <p:anim calcmode="lin" valueType="num">
                                      <p:cBhvr>
                                        <p:cTn id="63" dur="500" fill="hold"/>
                                        <p:tgtEl>
                                          <p:spTgt spid="330776"/>
                                        </p:tgtEl>
                                        <p:attrNameLst>
                                          <p:attrName>ppt_w</p:attrName>
                                        </p:attrNameLst>
                                      </p:cBhvr>
                                      <p:tavLst>
                                        <p:tav tm="0">
                                          <p:val>
                                            <p:fltVal val="0"/>
                                          </p:val>
                                        </p:tav>
                                        <p:tav tm="100000">
                                          <p:val>
                                            <p:strVal val="#ppt_w"/>
                                          </p:val>
                                        </p:tav>
                                      </p:tavLst>
                                    </p:anim>
                                    <p:anim calcmode="lin" valueType="num">
                                      <p:cBhvr>
                                        <p:cTn id="64" dur="500" fill="hold"/>
                                        <p:tgtEl>
                                          <p:spTgt spid="330776"/>
                                        </p:tgtEl>
                                        <p:attrNameLst>
                                          <p:attrName>ppt_h</p:attrName>
                                        </p:attrNameLst>
                                      </p:cBhvr>
                                      <p:tavLst>
                                        <p:tav tm="0">
                                          <p:val>
                                            <p:fltVal val="0"/>
                                          </p:val>
                                        </p:tav>
                                        <p:tav tm="100000">
                                          <p:val>
                                            <p:strVal val="#ppt_h"/>
                                          </p:val>
                                        </p:tav>
                                      </p:tavLst>
                                    </p:anim>
                                    <p:animEffect transition="in" filter="fade">
                                      <p:cBhvr>
                                        <p:cTn id="65" dur="500"/>
                                        <p:tgtEl>
                                          <p:spTgt spid="330776"/>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330779"/>
                                        </p:tgtEl>
                                        <p:attrNameLst>
                                          <p:attrName>style.visibility</p:attrName>
                                        </p:attrNameLst>
                                      </p:cBhvr>
                                      <p:to>
                                        <p:strVal val="visible"/>
                                      </p:to>
                                    </p:set>
                                    <p:anim calcmode="lin" valueType="num">
                                      <p:cBhvr>
                                        <p:cTn id="68" dur="500" fill="hold"/>
                                        <p:tgtEl>
                                          <p:spTgt spid="330779"/>
                                        </p:tgtEl>
                                        <p:attrNameLst>
                                          <p:attrName>ppt_w</p:attrName>
                                        </p:attrNameLst>
                                      </p:cBhvr>
                                      <p:tavLst>
                                        <p:tav tm="0">
                                          <p:val>
                                            <p:fltVal val="0"/>
                                          </p:val>
                                        </p:tav>
                                        <p:tav tm="100000">
                                          <p:val>
                                            <p:strVal val="#ppt_w"/>
                                          </p:val>
                                        </p:tav>
                                      </p:tavLst>
                                    </p:anim>
                                    <p:anim calcmode="lin" valueType="num">
                                      <p:cBhvr>
                                        <p:cTn id="69" dur="500" fill="hold"/>
                                        <p:tgtEl>
                                          <p:spTgt spid="330779"/>
                                        </p:tgtEl>
                                        <p:attrNameLst>
                                          <p:attrName>ppt_h</p:attrName>
                                        </p:attrNameLst>
                                      </p:cBhvr>
                                      <p:tavLst>
                                        <p:tav tm="0">
                                          <p:val>
                                            <p:fltVal val="0"/>
                                          </p:val>
                                        </p:tav>
                                        <p:tav tm="100000">
                                          <p:val>
                                            <p:strVal val="#ppt_h"/>
                                          </p:val>
                                        </p:tav>
                                      </p:tavLst>
                                    </p:anim>
                                    <p:animEffect transition="in" filter="fade">
                                      <p:cBhvr>
                                        <p:cTn id="70" dur="500"/>
                                        <p:tgtEl>
                                          <p:spTgt spid="330779"/>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330781"/>
                                        </p:tgtEl>
                                        <p:attrNameLst>
                                          <p:attrName>style.visibility</p:attrName>
                                        </p:attrNameLst>
                                      </p:cBhvr>
                                      <p:to>
                                        <p:strVal val="visible"/>
                                      </p:to>
                                    </p:set>
                                    <p:anim calcmode="lin" valueType="num">
                                      <p:cBhvr>
                                        <p:cTn id="73" dur="500" fill="hold"/>
                                        <p:tgtEl>
                                          <p:spTgt spid="330781"/>
                                        </p:tgtEl>
                                        <p:attrNameLst>
                                          <p:attrName>ppt_w</p:attrName>
                                        </p:attrNameLst>
                                      </p:cBhvr>
                                      <p:tavLst>
                                        <p:tav tm="0">
                                          <p:val>
                                            <p:fltVal val="0"/>
                                          </p:val>
                                        </p:tav>
                                        <p:tav tm="100000">
                                          <p:val>
                                            <p:strVal val="#ppt_w"/>
                                          </p:val>
                                        </p:tav>
                                      </p:tavLst>
                                    </p:anim>
                                    <p:anim calcmode="lin" valueType="num">
                                      <p:cBhvr>
                                        <p:cTn id="74" dur="500" fill="hold"/>
                                        <p:tgtEl>
                                          <p:spTgt spid="330781"/>
                                        </p:tgtEl>
                                        <p:attrNameLst>
                                          <p:attrName>ppt_h</p:attrName>
                                        </p:attrNameLst>
                                      </p:cBhvr>
                                      <p:tavLst>
                                        <p:tav tm="0">
                                          <p:val>
                                            <p:fltVal val="0"/>
                                          </p:val>
                                        </p:tav>
                                        <p:tav tm="100000">
                                          <p:val>
                                            <p:strVal val="#ppt_h"/>
                                          </p:val>
                                        </p:tav>
                                      </p:tavLst>
                                    </p:anim>
                                    <p:animEffect transition="in" filter="fade">
                                      <p:cBhvr>
                                        <p:cTn id="75" dur="500"/>
                                        <p:tgtEl>
                                          <p:spTgt spid="330781"/>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30784"/>
                                        </p:tgtEl>
                                        <p:attrNameLst>
                                          <p:attrName>style.visibility</p:attrName>
                                        </p:attrNameLst>
                                      </p:cBhvr>
                                      <p:to>
                                        <p:strVal val="visible"/>
                                      </p:to>
                                    </p:set>
                                    <p:anim calcmode="lin" valueType="num">
                                      <p:cBhvr>
                                        <p:cTn id="78" dur="500" fill="hold"/>
                                        <p:tgtEl>
                                          <p:spTgt spid="330784"/>
                                        </p:tgtEl>
                                        <p:attrNameLst>
                                          <p:attrName>ppt_w</p:attrName>
                                        </p:attrNameLst>
                                      </p:cBhvr>
                                      <p:tavLst>
                                        <p:tav tm="0">
                                          <p:val>
                                            <p:fltVal val="0"/>
                                          </p:val>
                                        </p:tav>
                                        <p:tav tm="100000">
                                          <p:val>
                                            <p:strVal val="#ppt_w"/>
                                          </p:val>
                                        </p:tav>
                                      </p:tavLst>
                                    </p:anim>
                                    <p:anim calcmode="lin" valueType="num">
                                      <p:cBhvr>
                                        <p:cTn id="79" dur="500" fill="hold"/>
                                        <p:tgtEl>
                                          <p:spTgt spid="330784"/>
                                        </p:tgtEl>
                                        <p:attrNameLst>
                                          <p:attrName>ppt_h</p:attrName>
                                        </p:attrNameLst>
                                      </p:cBhvr>
                                      <p:tavLst>
                                        <p:tav tm="0">
                                          <p:val>
                                            <p:fltVal val="0"/>
                                          </p:val>
                                        </p:tav>
                                        <p:tav tm="100000">
                                          <p:val>
                                            <p:strVal val="#ppt_h"/>
                                          </p:val>
                                        </p:tav>
                                      </p:tavLst>
                                    </p:anim>
                                    <p:animEffect transition="in" filter="fade">
                                      <p:cBhvr>
                                        <p:cTn id="80" dur="500"/>
                                        <p:tgtEl>
                                          <p:spTgt spid="330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p:bldP spid="330762" grpId="0" animBg="1"/>
      <p:bldP spid="330763" grpId="0" animBg="1"/>
      <p:bldP spid="330765" grpId="0" animBg="1"/>
      <p:bldP spid="330767" grpId="0" animBg="1"/>
      <p:bldP spid="330770" grpId="0" animBg="1"/>
      <p:bldP spid="330772" grpId="0" animBg="1"/>
      <p:bldP spid="330774" grpId="0" animBg="1"/>
      <p:bldP spid="330775" grpId="0" animBg="1"/>
      <p:bldP spid="330779" grpId="0" animBg="1"/>
      <p:bldP spid="330781" grpId="0" animBg="1"/>
      <p:bldP spid="33078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to calculate a risk priority?</a:t>
            </a:r>
          </a:p>
        </p:txBody>
      </p:sp>
      <p:sp>
        <p:nvSpPr>
          <p:cNvPr id="3" name="Content Placeholder 2"/>
          <p:cNvSpPr>
            <a:spLocks noGrp="1"/>
          </p:cNvSpPr>
          <p:nvPr>
            <p:ph idx="1"/>
          </p:nvPr>
        </p:nvSpPr>
        <p:spPr/>
        <p:txBody>
          <a:bodyPr/>
          <a:lstStyle/>
          <a:p>
            <a:r>
              <a:rPr lang="en-US"/>
              <a:t>Use five-point scale to rate </a:t>
            </a:r>
            <a:r>
              <a:rPr lang="en-US" b="1"/>
              <a:t>likelihood</a:t>
            </a:r>
            <a:r>
              <a:rPr lang="en-US"/>
              <a:t> and </a:t>
            </a:r>
            <a:r>
              <a:rPr lang="en-US" b="1"/>
              <a:t>impact</a:t>
            </a:r>
          </a:p>
          <a:p>
            <a:pPr lvl="1"/>
            <a:endParaRPr lang="en-US"/>
          </a:p>
          <a:p>
            <a:endParaRPr lang="en-US"/>
          </a:p>
          <a:p>
            <a:endParaRPr lang="en-US"/>
          </a:p>
          <a:p>
            <a:r>
              <a:rPr lang="en-US"/>
              <a:t>e.g. a particular risk has a </a:t>
            </a:r>
            <a:r>
              <a:rPr lang="en-US" i="1"/>
              <a:t>high</a:t>
            </a:r>
            <a:r>
              <a:rPr lang="en-US"/>
              <a:t> likelihood and a </a:t>
            </a:r>
            <a:r>
              <a:rPr lang="en-US" i="1"/>
              <a:t>medium</a:t>
            </a:r>
            <a:r>
              <a:rPr lang="en-US"/>
              <a:t> impact. The </a:t>
            </a:r>
            <a:r>
              <a:rPr lang="en-US" u="sng"/>
              <a:t>risk priority number</a:t>
            </a:r>
            <a:r>
              <a:rPr lang="en-US"/>
              <a:t> would then be 6 (2 times 3)</a:t>
            </a:r>
          </a:p>
        </p:txBody>
      </p:sp>
      <p:sp>
        <p:nvSpPr>
          <p:cNvPr id="5" name="Rectangle 4"/>
          <p:cNvSpPr/>
          <p:nvPr/>
        </p:nvSpPr>
        <p:spPr>
          <a:xfrm>
            <a:off x="1295400" y="2669232"/>
            <a:ext cx="5943600" cy="461665"/>
          </a:xfrm>
          <a:prstGeom prst="rect">
            <a:avLst/>
          </a:prstGeom>
        </p:spPr>
        <p:txBody>
          <a:bodyPr wrap="square">
            <a:spAutoFit/>
          </a:bodyPr>
          <a:lstStyle/>
          <a:p>
            <a:r>
              <a:rPr lang="en-US" sz="2400">
                <a:solidFill>
                  <a:prstClr val="black"/>
                </a:solidFill>
                <a:latin typeface="Calibri"/>
              </a:rPr>
              <a:t>very high, high, medium, low , very low</a:t>
            </a:r>
          </a:p>
        </p:txBody>
      </p:sp>
      <p:sp>
        <p:nvSpPr>
          <p:cNvPr id="6" name="Rectangle 5"/>
          <p:cNvSpPr/>
          <p:nvPr/>
        </p:nvSpPr>
        <p:spPr>
          <a:xfrm>
            <a:off x="1295400" y="2209800"/>
            <a:ext cx="5943600" cy="523220"/>
          </a:xfrm>
          <a:prstGeom prst="rect">
            <a:avLst/>
          </a:prstGeom>
        </p:spPr>
        <p:txBody>
          <a:bodyPr wrap="square">
            <a:spAutoFit/>
          </a:bodyPr>
          <a:lstStyle/>
          <a:p>
            <a:r>
              <a:rPr lang="en-US" sz="2800">
                <a:solidFill>
                  <a:prstClr val="black"/>
                </a:solidFill>
                <a:latin typeface="Calibri"/>
              </a:rPr>
              <a:t>       1 	       2 	         3        4         5</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40</a:t>
            </a:fld>
            <a:endParaRPr lang="en-US">
              <a:solidFill>
                <a:srgbClr val="04617B">
                  <a:shade val="90000"/>
                </a:srgbClr>
              </a:solidFill>
            </a:endParaRPr>
          </a:p>
        </p:txBody>
      </p:sp>
    </p:spTree>
    <p:extLst>
      <p:ext uri="{BB962C8B-B14F-4D97-AF65-F5344CB8AC3E}">
        <p14:creationId xmlns:p14="http://schemas.microsoft.com/office/powerpoint/2010/main" val="3147580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risks</a:t>
            </a:r>
          </a:p>
        </p:txBody>
      </p:sp>
      <p:sp>
        <p:nvSpPr>
          <p:cNvPr id="3" name="Content Placeholder 2"/>
          <p:cNvSpPr>
            <a:spLocks noGrp="1"/>
          </p:cNvSpPr>
          <p:nvPr>
            <p:ph idx="1"/>
          </p:nvPr>
        </p:nvSpPr>
        <p:spPr/>
        <p:txBody>
          <a:bodyPr/>
          <a:lstStyle/>
          <a:p>
            <a:r>
              <a:rPr lang="en-US"/>
              <a:t>Factors relating to the way the work is carried out</a:t>
            </a:r>
          </a:p>
          <a:p>
            <a:r>
              <a:rPr lang="en-US"/>
              <a:t>Project risks include</a:t>
            </a:r>
          </a:p>
          <a:p>
            <a:pPr lvl="1"/>
            <a:r>
              <a:rPr lang="en-US"/>
              <a:t>supplier issues</a:t>
            </a:r>
          </a:p>
          <a:p>
            <a:pPr lvl="1"/>
            <a:r>
              <a:rPr lang="en-US"/>
              <a:t>organisational factors</a:t>
            </a:r>
          </a:p>
          <a:p>
            <a:pPr lvl="1"/>
            <a:r>
              <a:rPr lang="en-US"/>
              <a:t>technical issues</a:t>
            </a:r>
          </a:p>
          <a:p>
            <a:r>
              <a:rPr lang="en-US"/>
              <a:t>What project risks affect testing? - e.g.</a:t>
            </a:r>
          </a:p>
          <a:p>
            <a:pPr lvl="1"/>
            <a:r>
              <a:rPr lang="en-US"/>
              <a:t>the late delivery of the test items to the test team</a:t>
            </a:r>
          </a:p>
          <a:p>
            <a:pPr lvl="1"/>
            <a:r>
              <a:rPr lang="en-US"/>
              <a:t>availability issues with the test environment</a:t>
            </a:r>
          </a:p>
          <a:p>
            <a:pPr lvl="1"/>
            <a:r>
              <a:rPr lang="en-US"/>
              <a:t>excessive delays in repairing defects found in testing</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41</a:t>
            </a:fld>
            <a:endParaRPr lang="en-US">
              <a:solidFill>
                <a:srgbClr val="04617B">
                  <a:shade val="90000"/>
                </a:srgbClr>
              </a:solidFill>
            </a:endParaRPr>
          </a:p>
        </p:txBody>
      </p:sp>
    </p:spTree>
    <p:extLst>
      <p:ext uri="{BB962C8B-B14F-4D97-AF65-F5344CB8AC3E}">
        <p14:creationId xmlns:p14="http://schemas.microsoft.com/office/powerpoint/2010/main" val="3078607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Typical risk-management options</a:t>
            </a:r>
          </a:p>
        </p:txBody>
      </p:sp>
      <p:sp>
        <p:nvSpPr>
          <p:cNvPr id="3" name="Content Placeholder 2"/>
          <p:cNvSpPr>
            <a:spLocks noGrp="1"/>
          </p:cNvSpPr>
          <p:nvPr>
            <p:ph idx="1"/>
          </p:nvPr>
        </p:nvSpPr>
        <p:spPr/>
        <p:txBody>
          <a:bodyPr/>
          <a:lstStyle/>
          <a:p>
            <a:r>
              <a:rPr lang="en-US"/>
              <a:t>Mitigation</a:t>
            </a:r>
          </a:p>
          <a:p>
            <a:pPr lvl="1"/>
            <a:r>
              <a:rPr lang="en-US"/>
              <a:t>take steps in advance</a:t>
            </a:r>
          </a:p>
          <a:p>
            <a:r>
              <a:rPr lang="en-US"/>
              <a:t>Contingency</a:t>
            </a:r>
          </a:p>
          <a:p>
            <a:pPr lvl="1"/>
            <a:r>
              <a:rPr lang="en-US"/>
              <a:t>have a plan in place</a:t>
            </a:r>
          </a:p>
          <a:p>
            <a:r>
              <a:rPr lang="en-US"/>
              <a:t>Transfer</a:t>
            </a:r>
          </a:p>
          <a:p>
            <a:pPr lvl="1"/>
            <a:r>
              <a:rPr lang="en-US"/>
              <a:t>convince some other member of the team or project stakeholder </a:t>
            </a:r>
          </a:p>
          <a:p>
            <a:r>
              <a:rPr lang="en-US"/>
              <a:t>Ignore</a:t>
            </a:r>
          </a:p>
          <a:p>
            <a:pPr lvl="1"/>
            <a:r>
              <a:rPr lang="en-US"/>
              <a:t>do nothing about the risk</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42</a:t>
            </a:fld>
            <a:endParaRPr lang="en-US"/>
          </a:p>
        </p:txBody>
      </p:sp>
    </p:spTree>
    <p:extLst>
      <p:ext uri="{BB962C8B-B14F-4D97-AF65-F5344CB8AC3E}">
        <p14:creationId xmlns:p14="http://schemas.microsoft.com/office/powerpoint/2010/main" val="3773292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52879" y="5158409"/>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701252"/>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2647799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Incident</a:t>
            </a:r>
          </a:p>
        </p:txBody>
      </p:sp>
      <p:sp>
        <p:nvSpPr>
          <p:cNvPr id="139267" name="Rectangle 3"/>
          <p:cNvSpPr>
            <a:spLocks noGrp="1" noChangeArrowheads="1"/>
          </p:cNvSpPr>
          <p:nvPr>
            <p:ph idx="1"/>
          </p:nvPr>
        </p:nvSpPr>
        <p:spPr/>
        <p:txBody>
          <a:bodyPr/>
          <a:lstStyle/>
          <a:p>
            <a:r>
              <a:rPr lang="en-GB"/>
              <a:t>Incident is any event that occurs during testing that requires subsequent investigation or correction</a:t>
            </a:r>
          </a:p>
          <a:p>
            <a:pPr lvl="1"/>
            <a:r>
              <a:rPr lang="en-GB"/>
              <a:t>actual results do not match expected results (defect)</a:t>
            </a:r>
          </a:p>
          <a:p>
            <a:pPr lvl="1"/>
            <a:r>
              <a:rPr lang="en-US"/>
              <a:t>failure of the test environment</a:t>
            </a:r>
          </a:p>
          <a:p>
            <a:pPr lvl="1"/>
            <a:r>
              <a:rPr lang="en-GB"/>
              <a:t>corrupted test data</a:t>
            </a:r>
          </a:p>
          <a:p>
            <a:pPr lvl="1"/>
            <a:r>
              <a:rPr lang="en-GB"/>
              <a:t>expected results incorrect</a:t>
            </a:r>
          </a:p>
          <a:p>
            <a:pPr lvl="1"/>
            <a:r>
              <a:rPr lang="en-GB"/>
              <a:t>tester mistakes</a:t>
            </a:r>
          </a:p>
          <a:p>
            <a:r>
              <a:rPr lang="en-GB"/>
              <a:t>Incident can be raised for documentation as well as code</a:t>
            </a:r>
          </a:p>
          <a:p>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44</a:t>
            </a:fld>
            <a:endParaRPr lang="en-US"/>
          </a:p>
        </p:txBody>
      </p:sp>
    </p:spTree>
    <p:extLst>
      <p:ext uri="{BB962C8B-B14F-4D97-AF65-F5344CB8AC3E}">
        <p14:creationId xmlns:p14="http://schemas.microsoft.com/office/powerpoint/2010/main" val="2678581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Incident report</a:t>
            </a:r>
          </a:p>
        </p:txBody>
      </p:sp>
      <p:sp>
        <p:nvSpPr>
          <p:cNvPr id="3" name="Content Placeholder 2"/>
          <p:cNvSpPr>
            <a:spLocks noGrp="1"/>
          </p:cNvSpPr>
          <p:nvPr>
            <p:ph idx="1"/>
          </p:nvPr>
        </p:nvSpPr>
        <p:spPr/>
        <p:txBody>
          <a:bodyPr/>
          <a:lstStyle/>
          <a:p>
            <a:r>
              <a:rPr lang="en-US"/>
              <a:t>The process of incident management</a:t>
            </a:r>
          </a:p>
          <a:p>
            <a:r>
              <a:rPr lang="en-US"/>
              <a:t>Goals</a:t>
            </a:r>
          </a:p>
          <a:p>
            <a:pPr lvl="1"/>
            <a:r>
              <a:rPr lang="en-US"/>
              <a:t>to </a:t>
            </a:r>
            <a:r>
              <a:rPr lang="en-US" b="1"/>
              <a:t>provide programmers, managers and others with detailed information </a:t>
            </a:r>
            <a:r>
              <a:rPr lang="en-US"/>
              <a:t>about the behavior observed and the defect</a:t>
            </a:r>
          </a:p>
          <a:p>
            <a:pPr lvl="1"/>
            <a:r>
              <a:rPr lang="en-US"/>
              <a:t>to </a:t>
            </a:r>
            <a:r>
              <a:rPr lang="en-US" b="1"/>
              <a:t>provide test leaders with a means of tracking the quality </a:t>
            </a:r>
            <a:r>
              <a:rPr lang="en-US"/>
              <a:t>of the system under test and </a:t>
            </a:r>
            <a:r>
              <a:rPr lang="en-US" b="1"/>
              <a:t>the progress of the testing</a:t>
            </a:r>
          </a:p>
          <a:p>
            <a:pPr lvl="1"/>
            <a:r>
              <a:rPr lang="en-US"/>
              <a:t>to </a:t>
            </a:r>
            <a:r>
              <a:rPr lang="en-US" b="1"/>
              <a:t>provide ideas for development </a:t>
            </a:r>
            <a:r>
              <a:rPr lang="en-US"/>
              <a:t>and</a:t>
            </a:r>
            <a:r>
              <a:rPr lang="en-US" b="1"/>
              <a:t> test process improvements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45</a:t>
            </a:fld>
            <a:endParaRPr lang="en-US"/>
          </a:p>
        </p:txBody>
      </p:sp>
    </p:spTree>
    <p:extLst>
      <p:ext uri="{BB962C8B-B14F-4D97-AF65-F5344CB8AC3E}">
        <p14:creationId xmlns:p14="http://schemas.microsoft.com/office/powerpoint/2010/main" val="96510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goes in an incident report?</a:t>
            </a:r>
          </a:p>
        </p:txBody>
      </p:sp>
      <p:sp>
        <p:nvSpPr>
          <p:cNvPr id="3" name="Content Placeholder 2"/>
          <p:cNvSpPr>
            <a:spLocks noGrp="1"/>
          </p:cNvSpPr>
          <p:nvPr>
            <p:ph idx="1"/>
          </p:nvPr>
        </p:nvSpPr>
        <p:spPr/>
        <p:txBody>
          <a:bodyPr/>
          <a:lstStyle/>
          <a:p>
            <a:r>
              <a:rPr lang="en-US"/>
              <a:t>The outline of a test incident report (IEEE 829)</a:t>
            </a:r>
          </a:p>
          <a:p>
            <a:pPr lvl="1"/>
            <a:endParaRPr lang="en-US"/>
          </a:p>
          <a:p>
            <a:pPr lvl="1"/>
            <a:endParaRPr lang="en-US"/>
          </a:p>
        </p:txBody>
      </p:sp>
      <p:sp>
        <p:nvSpPr>
          <p:cNvPr id="4" name="Rectangle 3"/>
          <p:cNvSpPr/>
          <p:nvPr/>
        </p:nvSpPr>
        <p:spPr>
          <a:xfrm>
            <a:off x="762000" y="2288500"/>
            <a:ext cx="7696200" cy="2893100"/>
          </a:xfrm>
          <a:prstGeom prst="rect">
            <a:avLst/>
          </a:prstGeom>
        </p:spPr>
        <p:txBody>
          <a:bodyPr wrap="square">
            <a:spAutoFit/>
          </a:bodyPr>
          <a:lstStyle/>
          <a:p>
            <a:pPr marL="342900" indent="-342900">
              <a:buAutoNum type="arabicPeriod"/>
            </a:pPr>
            <a:r>
              <a:rPr lang="en-US" sz="2600">
                <a:latin typeface="+mj-lt"/>
              </a:rPr>
              <a:t> Test incident report identifier</a:t>
            </a:r>
          </a:p>
          <a:p>
            <a:pPr marL="342900" indent="-342900">
              <a:buAutoNum type="arabicPeriod"/>
            </a:pPr>
            <a:r>
              <a:rPr lang="en-US" sz="2600">
                <a:latin typeface="+mj-lt"/>
              </a:rPr>
              <a:t> Summary </a:t>
            </a:r>
          </a:p>
          <a:p>
            <a:pPr marL="392113" indent="-392113">
              <a:buAutoNum type="arabicPeriod"/>
            </a:pPr>
            <a:r>
              <a:rPr lang="en-US" sz="2600">
                <a:latin typeface="+mj-lt"/>
              </a:rPr>
              <a:t>Incident description (inputs, expected results, actual results, anomalies, date and time, procedure step, environment, attempts to repeat, testers’ and observers’ comments)</a:t>
            </a:r>
          </a:p>
          <a:p>
            <a:pPr marL="342900" indent="-342900">
              <a:buAutoNum type="arabicPeriod"/>
            </a:pPr>
            <a:r>
              <a:rPr lang="en-US" sz="2600">
                <a:latin typeface="+mj-lt"/>
              </a:rPr>
              <a:t> Impact</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46</a:t>
            </a:fld>
            <a:endParaRPr lang="en-US"/>
          </a:p>
        </p:txBody>
      </p:sp>
    </p:spTree>
    <p:extLst>
      <p:ext uri="{BB962C8B-B14F-4D97-AF65-F5344CB8AC3E}">
        <p14:creationId xmlns:p14="http://schemas.microsoft.com/office/powerpoint/2010/main" val="3379868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Severity versus priority</a:t>
            </a:r>
            <a:endParaRPr lang="en-US"/>
          </a:p>
        </p:txBody>
      </p:sp>
      <p:sp>
        <p:nvSpPr>
          <p:cNvPr id="3" name="Content Placeholder 2"/>
          <p:cNvSpPr>
            <a:spLocks noGrp="1"/>
          </p:cNvSpPr>
          <p:nvPr>
            <p:ph idx="1"/>
          </p:nvPr>
        </p:nvSpPr>
        <p:spPr/>
        <p:txBody>
          <a:bodyPr>
            <a:normAutofit fontScale="92500"/>
          </a:bodyPr>
          <a:lstStyle/>
          <a:p>
            <a:r>
              <a:rPr lang="en-US"/>
              <a:t>Severity – the potential impact to the system </a:t>
            </a:r>
          </a:p>
          <a:p>
            <a:pPr lvl="1"/>
            <a:r>
              <a:rPr lang="en-US"/>
              <a:t>Mission Critical - Application will not function or system fails </a:t>
            </a:r>
          </a:p>
          <a:p>
            <a:pPr lvl="1"/>
            <a:r>
              <a:rPr lang="en-US"/>
              <a:t>Major - Severe problems but possible to work around </a:t>
            </a:r>
          </a:p>
          <a:p>
            <a:pPr lvl="1"/>
            <a:r>
              <a:rPr lang="en-US"/>
              <a:t>Minor – Does not impact the functionality or usability of the process but is not according to requirements/design specifications</a:t>
            </a:r>
          </a:p>
          <a:p>
            <a:r>
              <a:rPr lang="en-US"/>
              <a:t>Priority – the order in which the incidents are to be addressed </a:t>
            </a:r>
          </a:p>
          <a:p>
            <a:pPr lvl="1"/>
            <a:r>
              <a:rPr lang="en-US"/>
              <a:t>Immediate – Must be fixed as soon as possible </a:t>
            </a:r>
          </a:p>
          <a:p>
            <a:pPr lvl="1"/>
            <a:r>
              <a:rPr lang="en-US"/>
              <a:t>Delayed – System is usable but incident must be fixed prior to next level of test or shipment </a:t>
            </a:r>
          </a:p>
          <a:p>
            <a:pPr lvl="1"/>
            <a:r>
              <a:rPr lang="en-US"/>
              <a:t>Deferred – Defect can be left in if necessary due to time or costs </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47</a:t>
            </a:fld>
            <a:endParaRPr lang="en-US"/>
          </a:p>
        </p:txBody>
      </p:sp>
    </p:spTree>
    <p:extLst>
      <p:ext uri="{BB962C8B-B14F-4D97-AF65-F5344CB8AC3E}">
        <p14:creationId xmlns:p14="http://schemas.microsoft.com/office/powerpoint/2010/main" val="20689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Incident report life cycle</a:t>
            </a:r>
          </a:p>
        </p:txBody>
      </p:sp>
      <p:sp>
        <p:nvSpPr>
          <p:cNvPr id="4" name="Oval 3"/>
          <p:cNvSpPr/>
          <p:nvPr/>
        </p:nvSpPr>
        <p:spPr>
          <a:xfrm>
            <a:off x="358127" y="2269628"/>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chemeClr val="tx1"/>
                </a:solidFill>
                <a:latin typeface="+mj-lt"/>
              </a:rPr>
              <a:t>Reported</a:t>
            </a:r>
          </a:p>
        </p:txBody>
      </p:sp>
      <p:sp>
        <p:nvSpPr>
          <p:cNvPr id="5" name="Oval 4"/>
          <p:cNvSpPr/>
          <p:nvPr/>
        </p:nvSpPr>
        <p:spPr>
          <a:xfrm>
            <a:off x="2263127" y="22522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chemeClr val="tx1"/>
                </a:solidFill>
                <a:latin typeface="+mj-lt"/>
              </a:rPr>
              <a:t>Opened</a:t>
            </a:r>
          </a:p>
        </p:txBody>
      </p:sp>
      <p:cxnSp>
        <p:nvCxnSpPr>
          <p:cNvPr id="7" name="Curved Connector 6"/>
          <p:cNvCxnSpPr>
            <a:stCxn id="4" idx="0"/>
            <a:endCxn id="5" idx="0"/>
          </p:cNvCxnSpPr>
          <p:nvPr/>
        </p:nvCxnSpPr>
        <p:spPr>
          <a:xfrm rot="5400000" flipH="1" flipV="1">
            <a:off x="1808673" y="1308437"/>
            <a:ext cx="17382" cy="1905000"/>
          </a:xfrm>
          <a:prstGeom prst="curvedConnector3">
            <a:avLst>
              <a:gd name="adj1" fmla="val 262071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71600" y="1700872"/>
            <a:ext cx="1024639" cy="338554"/>
          </a:xfrm>
          <a:prstGeom prst="rect">
            <a:avLst/>
          </a:prstGeom>
          <a:solidFill>
            <a:schemeClr val="bg1"/>
          </a:solidFill>
        </p:spPr>
        <p:txBody>
          <a:bodyPr wrap="none" rtlCol="0">
            <a:spAutoFit/>
          </a:bodyPr>
          <a:lstStyle/>
          <a:p>
            <a:r>
              <a:rPr lang="en-US" sz="1600"/>
              <a:t>Reviewed</a:t>
            </a:r>
          </a:p>
        </p:txBody>
      </p:sp>
      <p:sp>
        <p:nvSpPr>
          <p:cNvPr id="12" name="Oval 11"/>
          <p:cNvSpPr/>
          <p:nvPr/>
        </p:nvSpPr>
        <p:spPr>
          <a:xfrm>
            <a:off x="4396727" y="22522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chemeClr val="tx1"/>
                </a:solidFill>
                <a:latin typeface="+mj-lt"/>
              </a:rPr>
              <a:t>Assigned</a:t>
            </a:r>
          </a:p>
        </p:txBody>
      </p:sp>
      <p:sp>
        <p:nvSpPr>
          <p:cNvPr id="13" name="Oval 12"/>
          <p:cNvSpPr/>
          <p:nvPr/>
        </p:nvSpPr>
        <p:spPr>
          <a:xfrm>
            <a:off x="6858000" y="22522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chemeClr val="tx1"/>
                </a:solidFill>
                <a:latin typeface="+mj-lt"/>
              </a:rPr>
              <a:t>Fixed</a:t>
            </a:r>
          </a:p>
        </p:txBody>
      </p:sp>
      <p:sp>
        <p:nvSpPr>
          <p:cNvPr id="14" name="Oval 13"/>
          <p:cNvSpPr/>
          <p:nvPr/>
        </p:nvSpPr>
        <p:spPr>
          <a:xfrm>
            <a:off x="1196327" y="5165228"/>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rgbClr val="FF0000"/>
                </a:solidFill>
                <a:latin typeface="+mj-lt"/>
              </a:rPr>
              <a:t>Rejected</a:t>
            </a:r>
          </a:p>
        </p:txBody>
      </p:sp>
      <p:sp>
        <p:nvSpPr>
          <p:cNvPr id="15" name="Oval 14"/>
          <p:cNvSpPr/>
          <p:nvPr/>
        </p:nvSpPr>
        <p:spPr>
          <a:xfrm>
            <a:off x="3253727" y="51478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rgbClr val="FF0000"/>
                </a:solidFill>
                <a:latin typeface="+mj-lt"/>
              </a:rPr>
              <a:t>Deferred</a:t>
            </a:r>
          </a:p>
        </p:txBody>
      </p:sp>
      <p:sp>
        <p:nvSpPr>
          <p:cNvPr id="16" name="Oval 15"/>
          <p:cNvSpPr/>
          <p:nvPr/>
        </p:nvSpPr>
        <p:spPr>
          <a:xfrm>
            <a:off x="5539727" y="51478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chemeClr val="tx1"/>
                </a:solidFill>
                <a:latin typeface="+mj-lt"/>
              </a:rPr>
              <a:t>Reopened</a:t>
            </a:r>
          </a:p>
        </p:txBody>
      </p:sp>
      <p:sp>
        <p:nvSpPr>
          <p:cNvPr id="17" name="Oval 16"/>
          <p:cNvSpPr/>
          <p:nvPr/>
        </p:nvSpPr>
        <p:spPr>
          <a:xfrm>
            <a:off x="8054327" y="5147846"/>
            <a:ext cx="1013473" cy="7446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US" sz="1600" b="1">
                <a:solidFill>
                  <a:srgbClr val="FF0000"/>
                </a:solidFill>
                <a:latin typeface="+mj-lt"/>
              </a:rPr>
              <a:t>Closed</a:t>
            </a:r>
          </a:p>
        </p:txBody>
      </p:sp>
      <p:cxnSp>
        <p:nvCxnSpPr>
          <p:cNvPr id="28" name="Curved Connector 27"/>
          <p:cNvCxnSpPr>
            <a:stCxn id="5" idx="7"/>
            <a:endCxn id="12" idx="0"/>
          </p:cNvCxnSpPr>
          <p:nvPr/>
        </p:nvCxnSpPr>
        <p:spPr>
          <a:xfrm rot="5400000" flipH="1" flipV="1">
            <a:off x="3961299" y="1419128"/>
            <a:ext cx="109047" cy="1775284"/>
          </a:xfrm>
          <a:prstGeom prst="curvedConnector3">
            <a:avLst>
              <a:gd name="adj1" fmla="val 469355"/>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52116" y="1683490"/>
            <a:ext cx="1043684" cy="584775"/>
          </a:xfrm>
          <a:prstGeom prst="rect">
            <a:avLst/>
          </a:prstGeom>
          <a:solidFill>
            <a:schemeClr val="bg1"/>
          </a:solidFill>
        </p:spPr>
        <p:txBody>
          <a:bodyPr wrap="none" rtlCol="0">
            <a:spAutoFit/>
          </a:bodyPr>
          <a:lstStyle/>
          <a:p>
            <a:r>
              <a:rPr lang="en-US" sz="1600"/>
              <a:t>Approved</a:t>
            </a:r>
          </a:p>
          <a:p>
            <a:r>
              <a:rPr lang="en-US" sz="1600"/>
              <a:t>for repair</a:t>
            </a:r>
          </a:p>
        </p:txBody>
      </p:sp>
      <p:cxnSp>
        <p:nvCxnSpPr>
          <p:cNvPr id="37" name="Curved Connector 36"/>
          <p:cNvCxnSpPr>
            <a:stCxn id="12" idx="7"/>
            <a:endCxn id="13" idx="1"/>
          </p:cNvCxnSpPr>
          <p:nvPr/>
        </p:nvCxnSpPr>
        <p:spPr>
          <a:xfrm rot="5400000" flipH="1" flipV="1">
            <a:off x="6134100" y="1488973"/>
            <a:ext cx="12700" cy="1744640"/>
          </a:xfrm>
          <a:prstGeom prst="curvedConnector3">
            <a:avLst>
              <a:gd name="adj1" fmla="val 3441244"/>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28130" y="1828800"/>
            <a:ext cx="970522" cy="338554"/>
          </a:xfrm>
          <a:prstGeom prst="rect">
            <a:avLst/>
          </a:prstGeom>
          <a:solidFill>
            <a:schemeClr val="bg1"/>
          </a:solidFill>
        </p:spPr>
        <p:txBody>
          <a:bodyPr wrap="none" rtlCol="0">
            <a:spAutoFit/>
          </a:bodyPr>
          <a:lstStyle/>
          <a:p>
            <a:r>
              <a:rPr lang="en-US" sz="1600"/>
              <a:t>Repaired</a:t>
            </a:r>
          </a:p>
        </p:txBody>
      </p:sp>
      <p:cxnSp>
        <p:nvCxnSpPr>
          <p:cNvPr id="41" name="Curved Connector 40"/>
          <p:cNvCxnSpPr>
            <a:stCxn id="13" idx="6"/>
          </p:cNvCxnSpPr>
          <p:nvPr/>
        </p:nvCxnSpPr>
        <p:spPr>
          <a:xfrm>
            <a:off x="7871473" y="2624555"/>
            <a:ext cx="891527" cy="2523291"/>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96200" y="3225225"/>
            <a:ext cx="1400127" cy="584775"/>
          </a:xfrm>
          <a:prstGeom prst="rect">
            <a:avLst/>
          </a:prstGeom>
          <a:solidFill>
            <a:schemeClr val="bg1"/>
          </a:solidFill>
        </p:spPr>
        <p:txBody>
          <a:bodyPr wrap="none" rtlCol="0">
            <a:spAutoFit/>
          </a:bodyPr>
          <a:lstStyle/>
          <a:p>
            <a:r>
              <a:rPr lang="en-US" sz="1600"/>
              <a:t>Confirmed</a:t>
            </a:r>
          </a:p>
          <a:p>
            <a:r>
              <a:rPr lang="en-US" sz="1600"/>
              <a:t>to be repaired</a:t>
            </a:r>
          </a:p>
        </p:txBody>
      </p:sp>
      <p:cxnSp>
        <p:nvCxnSpPr>
          <p:cNvPr id="97" name="Curved Connector 96"/>
          <p:cNvCxnSpPr>
            <a:stCxn id="13" idx="4"/>
            <a:endCxn id="16" idx="7"/>
          </p:cNvCxnSpPr>
          <p:nvPr/>
        </p:nvCxnSpPr>
        <p:spPr>
          <a:xfrm rot="5400000">
            <a:off x="5754745" y="3646900"/>
            <a:ext cx="2260029" cy="959957"/>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208304" y="3810000"/>
            <a:ext cx="1716496" cy="584775"/>
          </a:xfrm>
          <a:prstGeom prst="rect">
            <a:avLst/>
          </a:prstGeom>
          <a:solidFill>
            <a:schemeClr val="bg1"/>
          </a:solidFill>
        </p:spPr>
        <p:txBody>
          <a:bodyPr wrap="none" rtlCol="0">
            <a:spAutoFit/>
          </a:bodyPr>
          <a:lstStyle/>
          <a:p>
            <a:pPr algn="ctr"/>
            <a:r>
              <a:rPr lang="en-US" sz="1600"/>
              <a:t>Failed</a:t>
            </a:r>
          </a:p>
          <a:p>
            <a:pPr algn="ctr"/>
            <a:r>
              <a:rPr lang="en-US" sz="1600"/>
              <a:t>confirmation test</a:t>
            </a:r>
          </a:p>
        </p:txBody>
      </p:sp>
      <p:cxnSp>
        <p:nvCxnSpPr>
          <p:cNvPr id="111" name="Curved Connector 110"/>
          <p:cNvCxnSpPr>
            <a:stCxn id="16" idx="1"/>
            <a:endCxn id="12" idx="4"/>
          </p:cNvCxnSpPr>
          <p:nvPr/>
        </p:nvCxnSpPr>
        <p:spPr>
          <a:xfrm rot="16200000" flipV="1">
            <a:off x="4165792" y="3734537"/>
            <a:ext cx="2260029" cy="784683"/>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800600" y="4114800"/>
            <a:ext cx="1247586" cy="584775"/>
          </a:xfrm>
          <a:prstGeom prst="rect">
            <a:avLst/>
          </a:prstGeom>
          <a:solidFill>
            <a:schemeClr val="bg1"/>
          </a:solidFill>
        </p:spPr>
        <p:txBody>
          <a:bodyPr wrap="none" rtlCol="0">
            <a:spAutoFit/>
          </a:bodyPr>
          <a:lstStyle/>
          <a:p>
            <a:pPr algn="ctr"/>
            <a:r>
              <a:rPr lang="en-US" sz="1600"/>
              <a:t>Approved</a:t>
            </a:r>
          </a:p>
          <a:p>
            <a:pPr algn="ctr"/>
            <a:r>
              <a:rPr lang="en-US" sz="1600"/>
              <a:t>for re-repair</a:t>
            </a:r>
          </a:p>
        </p:txBody>
      </p:sp>
      <p:cxnSp>
        <p:nvCxnSpPr>
          <p:cNvPr id="122" name="Curved Connector 121"/>
          <p:cNvCxnSpPr>
            <a:stCxn id="17" idx="4"/>
            <a:endCxn id="16" idx="5"/>
          </p:cNvCxnSpPr>
          <p:nvPr/>
        </p:nvCxnSpPr>
        <p:spPr>
          <a:xfrm rot="5400000" flipH="1">
            <a:off x="7428398" y="4759799"/>
            <a:ext cx="109047" cy="2156284"/>
          </a:xfrm>
          <a:prstGeom prst="curvedConnector3">
            <a:avLst>
              <a:gd name="adj1" fmla="val -41015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stCxn id="15" idx="4"/>
            <a:endCxn id="16" idx="3"/>
          </p:cNvCxnSpPr>
          <p:nvPr/>
        </p:nvCxnSpPr>
        <p:spPr>
          <a:xfrm rot="5400000" flipH="1" flipV="1">
            <a:off x="4669781" y="4874099"/>
            <a:ext cx="109047" cy="1927683"/>
          </a:xfrm>
          <a:prstGeom prst="curvedConnector3">
            <a:avLst>
              <a:gd name="adj1" fmla="val -36733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Curved Connector 137"/>
          <p:cNvCxnSpPr>
            <a:stCxn id="5" idx="4"/>
            <a:endCxn id="14" idx="7"/>
          </p:cNvCxnSpPr>
          <p:nvPr/>
        </p:nvCxnSpPr>
        <p:spPr>
          <a:xfrm rot="5400000">
            <a:off x="1276917" y="3781327"/>
            <a:ext cx="2277411" cy="708484"/>
          </a:xfrm>
          <a:prstGeom prst="curved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a:stCxn id="5" idx="6"/>
            <a:endCxn id="15" idx="0"/>
          </p:cNvCxnSpPr>
          <p:nvPr/>
        </p:nvCxnSpPr>
        <p:spPr>
          <a:xfrm>
            <a:off x="3276600" y="2624555"/>
            <a:ext cx="483864" cy="2523291"/>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Curved Connector 141"/>
          <p:cNvCxnSpPr>
            <a:stCxn id="4" idx="3"/>
            <a:endCxn id="14" idx="2"/>
          </p:cNvCxnSpPr>
          <p:nvPr/>
        </p:nvCxnSpPr>
        <p:spPr>
          <a:xfrm rot="16200000" flipH="1">
            <a:off x="-464732" y="3876478"/>
            <a:ext cx="2632338" cy="68978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Curved Connector 176"/>
          <p:cNvCxnSpPr>
            <a:endCxn id="4" idx="6"/>
          </p:cNvCxnSpPr>
          <p:nvPr/>
        </p:nvCxnSpPr>
        <p:spPr>
          <a:xfrm rot="16200000" flipV="1">
            <a:off x="341528" y="3672010"/>
            <a:ext cx="2505909" cy="445764"/>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3196080" y="3524603"/>
            <a:ext cx="1000530" cy="584775"/>
          </a:xfrm>
          <a:prstGeom prst="rect">
            <a:avLst/>
          </a:prstGeom>
          <a:solidFill>
            <a:schemeClr val="bg1"/>
          </a:solidFill>
        </p:spPr>
        <p:txBody>
          <a:bodyPr wrap="none" rtlCol="0">
            <a:spAutoFit/>
          </a:bodyPr>
          <a:lstStyle/>
          <a:p>
            <a:pPr algn="ctr"/>
            <a:r>
              <a:rPr lang="en-US" sz="1600"/>
              <a:t>Declined</a:t>
            </a:r>
          </a:p>
          <a:p>
            <a:pPr algn="ctr"/>
            <a:r>
              <a:rPr lang="en-US" sz="1600"/>
              <a:t>for repair</a:t>
            </a:r>
          </a:p>
        </p:txBody>
      </p:sp>
      <p:sp>
        <p:nvSpPr>
          <p:cNvPr id="182" name="TextBox 181"/>
          <p:cNvSpPr txBox="1"/>
          <p:nvPr/>
        </p:nvSpPr>
        <p:spPr>
          <a:xfrm>
            <a:off x="1981200" y="3926182"/>
            <a:ext cx="933461" cy="584775"/>
          </a:xfrm>
          <a:prstGeom prst="rect">
            <a:avLst/>
          </a:prstGeom>
          <a:solidFill>
            <a:schemeClr val="bg1"/>
          </a:solidFill>
        </p:spPr>
        <p:txBody>
          <a:bodyPr wrap="none" rtlCol="0">
            <a:spAutoFit/>
          </a:bodyPr>
          <a:lstStyle/>
          <a:p>
            <a:pPr algn="ctr"/>
            <a:r>
              <a:rPr lang="en-US" sz="1600"/>
              <a:t>Not a</a:t>
            </a:r>
          </a:p>
          <a:p>
            <a:pPr algn="ctr"/>
            <a:r>
              <a:rPr lang="en-US" sz="1600"/>
              <a:t>problem</a:t>
            </a:r>
          </a:p>
        </p:txBody>
      </p:sp>
      <p:sp>
        <p:nvSpPr>
          <p:cNvPr id="183" name="TextBox 182"/>
          <p:cNvSpPr txBox="1"/>
          <p:nvPr/>
        </p:nvSpPr>
        <p:spPr>
          <a:xfrm>
            <a:off x="1185161" y="3319046"/>
            <a:ext cx="1052468" cy="338554"/>
          </a:xfrm>
          <a:prstGeom prst="rect">
            <a:avLst/>
          </a:prstGeom>
          <a:solidFill>
            <a:schemeClr val="bg1"/>
          </a:solidFill>
        </p:spPr>
        <p:txBody>
          <a:bodyPr wrap="none" rtlCol="0">
            <a:spAutoFit/>
          </a:bodyPr>
          <a:lstStyle/>
          <a:p>
            <a:r>
              <a:rPr lang="en-US" sz="1600"/>
              <a:t>Rewritten</a:t>
            </a:r>
          </a:p>
        </p:txBody>
      </p:sp>
      <p:sp>
        <p:nvSpPr>
          <p:cNvPr id="184" name="TextBox 183"/>
          <p:cNvSpPr txBox="1"/>
          <p:nvPr/>
        </p:nvSpPr>
        <p:spPr>
          <a:xfrm>
            <a:off x="76200" y="4309646"/>
            <a:ext cx="1119602" cy="338554"/>
          </a:xfrm>
          <a:prstGeom prst="rect">
            <a:avLst/>
          </a:prstGeom>
          <a:solidFill>
            <a:schemeClr val="bg1"/>
          </a:solidFill>
        </p:spPr>
        <p:txBody>
          <a:bodyPr wrap="none" rtlCol="0">
            <a:spAutoFit/>
          </a:bodyPr>
          <a:lstStyle/>
          <a:p>
            <a:r>
              <a:rPr lang="en-US" sz="1600"/>
              <a:t>Bad report</a:t>
            </a:r>
          </a:p>
        </p:txBody>
      </p:sp>
      <p:sp>
        <p:nvSpPr>
          <p:cNvPr id="185" name="TextBox 184"/>
          <p:cNvSpPr txBox="1"/>
          <p:nvPr/>
        </p:nvSpPr>
        <p:spPr>
          <a:xfrm>
            <a:off x="4038600" y="6044625"/>
            <a:ext cx="1425583" cy="584775"/>
          </a:xfrm>
          <a:prstGeom prst="rect">
            <a:avLst/>
          </a:prstGeom>
          <a:solidFill>
            <a:schemeClr val="bg1"/>
          </a:solidFill>
        </p:spPr>
        <p:txBody>
          <a:bodyPr wrap="none" rtlCol="0">
            <a:spAutoFit/>
          </a:bodyPr>
          <a:lstStyle/>
          <a:p>
            <a:pPr algn="ctr"/>
            <a:r>
              <a:rPr lang="en-US" sz="1600"/>
              <a:t>Gathered new</a:t>
            </a:r>
          </a:p>
          <a:p>
            <a:pPr algn="ctr"/>
            <a:r>
              <a:rPr lang="en-US" sz="1600"/>
              <a:t>information</a:t>
            </a:r>
          </a:p>
        </p:txBody>
      </p:sp>
      <p:sp>
        <p:nvSpPr>
          <p:cNvPr id="186" name="TextBox 185"/>
          <p:cNvSpPr txBox="1"/>
          <p:nvPr/>
        </p:nvSpPr>
        <p:spPr>
          <a:xfrm>
            <a:off x="6976361" y="6044625"/>
            <a:ext cx="960712" cy="584775"/>
          </a:xfrm>
          <a:prstGeom prst="rect">
            <a:avLst/>
          </a:prstGeom>
          <a:solidFill>
            <a:schemeClr val="bg1"/>
          </a:solidFill>
        </p:spPr>
        <p:txBody>
          <a:bodyPr wrap="none" rtlCol="0">
            <a:spAutoFit/>
          </a:bodyPr>
          <a:lstStyle/>
          <a:p>
            <a:r>
              <a:rPr lang="en-US" sz="1600"/>
              <a:t>Problem</a:t>
            </a:r>
          </a:p>
          <a:p>
            <a:r>
              <a:rPr lang="en-US" sz="1600"/>
              <a:t>returned</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48</a:t>
            </a:fld>
            <a:endParaRPr lang="en-US"/>
          </a:p>
        </p:txBody>
      </p:sp>
    </p:spTree>
    <p:extLst>
      <p:ext uri="{BB962C8B-B14F-4D97-AF65-F5344CB8AC3E}">
        <p14:creationId xmlns:p14="http://schemas.microsoft.com/office/powerpoint/2010/main" val="171053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animEffect transition="in" filter="wipe(up)">
                                      <p:cBhvr>
                                        <p:cTn id="11" dur="500"/>
                                        <p:tgtEl>
                                          <p:spTgt spid="14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8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77"/>
                                        </p:tgtEl>
                                        <p:attrNameLst>
                                          <p:attrName>style.visibility</p:attrName>
                                        </p:attrNameLst>
                                      </p:cBhvr>
                                      <p:to>
                                        <p:strVal val="visible"/>
                                      </p:to>
                                    </p:set>
                                    <p:animEffect transition="in" filter="wipe(down)">
                                      <p:cBhvr>
                                        <p:cTn id="20" dur="500"/>
                                        <p:tgtEl>
                                          <p:spTgt spid="17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250"/>
                                        <p:tgtEl>
                                          <p:spTgt spid="7"/>
                                        </p:tgtEl>
                                      </p:cBhvr>
                                    </p:animEffect>
                                  </p:childTnLst>
                                </p:cTn>
                              </p:par>
                            </p:childTnLst>
                          </p:cTn>
                        </p:par>
                        <p:par>
                          <p:cTn id="28" fill="hold">
                            <p:stCondLst>
                              <p:cond delay="1250"/>
                            </p:stCondLst>
                            <p:childTnLst>
                              <p:par>
                                <p:cTn id="29" presetID="1"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up)">
                                      <p:cBhvr>
                                        <p:cTn id="39" dur="500"/>
                                        <p:tgtEl>
                                          <p:spTgt spid="138"/>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8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up)">
                                      <p:cBhvr>
                                        <p:cTn id="68" dur="500"/>
                                        <p:tgtEl>
                                          <p:spTgt spid="41"/>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wipe(up)">
                                      <p:cBhvr>
                                        <p:cTn id="79" dur="500"/>
                                        <p:tgtEl>
                                          <p:spTgt spid="97"/>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11"/>
                                        </p:tgtEl>
                                        <p:attrNameLst>
                                          <p:attrName>style.visibility</p:attrName>
                                        </p:attrNameLst>
                                      </p:cBhvr>
                                      <p:to>
                                        <p:strVal val="visible"/>
                                      </p:to>
                                    </p:set>
                                    <p:animEffect transition="in" filter="wipe(down)">
                                      <p:cBhvr>
                                        <p:cTn id="89" dur="500"/>
                                        <p:tgtEl>
                                          <p:spTgt spid="111"/>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11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140"/>
                                        </p:tgtEl>
                                        <p:attrNameLst>
                                          <p:attrName>style.visibility</p:attrName>
                                        </p:attrNameLst>
                                      </p:cBhvr>
                                      <p:to>
                                        <p:strVal val="visible"/>
                                      </p:to>
                                    </p:set>
                                    <p:animEffect transition="in" filter="wipe(up)">
                                      <p:cBhvr>
                                        <p:cTn id="96" dur="500"/>
                                        <p:tgtEl>
                                          <p:spTgt spid="140"/>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28"/>
                                        </p:tgtEl>
                                        <p:attrNameLst>
                                          <p:attrName>style.visibility</p:attrName>
                                        </p:attrNameLst>
                                      </p:cBhvr>
                                      <p:to>
                                        <p:strVal val="visible"/>
                                      </p:to>
                                    </p:set>
                                    <p:animEffect transition="in" filter="wipe(left)">
                                      <p:cBhvr>
                                        <p:cTn id="105" dur="500"/>
                                        <p:tgtEl>
                                          <p:spTgt spid="128"/>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18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nodeType="clickEffect">
                                  <p:stCondLst>
                                    <p:cond delay="0"/>
                                  </p:stCondLst>
                                  <p:childTnLst>
                                    <p:set>
                                      <p:cBhvr>
                                        <p:cTn id="111" dur="1" fill="hold">
                                          <p:stCondLst>
                                            <p:cond delay="0"/>
                                          </p:stCondLst>
                                        </p:cTn>
                                        <p:tgtEl>
                                          <p:spTgt spid="122"/>
                                        </p:tgtEl>
                                        <p:attrNameLst>
                                          <p:attrName>style.visibility</p:attrName>
                                        </p:attrNameLst>
                                      </p:cBhvr>
                                      <p:to>
                                        <p:strVal val="visible"/>
                                      </p:to>
                                    </p:set>
                                    <p:animEffect transition="in" filter="wipe(right)">
                                      <p:cBhvr>
                                        <p:cTn id="112" dur="500"/>
                                        <p:tgtEl>
                                          <p:spTgt spid="122"/>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3" grpId="0" animBg="1"/>
      <p:bldP spid="14" grpId="0" animBg="1"/>
      <p:bldP spid="15" grpId="0" animBg="1"/>
      <p:bldP spid="16" grpId="0" animBg="1"/>
      <p:bldP spid="17" grpId="0" animBg="1"/>
      <p:bldP spid="19" grpId="0" animBg="1"/>
      <p:bldP spid="38" grpId="0" animBg="1"/>
      <p:bldP spid="42" grpId="0" animBg="1"/>
      <p:bldP spid="83" grpId="0" animBg="1"/>
      <p:bldP spid="112" grpId="0" animBg="1"/>
      <p:bldP spid="181" grpId="0" animBg="1"/>
      <p:bldP spid="182" grpId="0" animBg="1"/>
      <p:bldP spid="183" grpId="0" animBg="1"/>
      <p:bldP spid="184" grpId="0" animBg="1"/>
      <p:bldP spid="185" grpId="0" animBg="1"/>
      <p:bldP spid="18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Fundamental test process</a:t>
            </a:r>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49</a:t>
            </a:fld>
            <a:endParaRPr lang="en-US"/>
          </a:p>
        </p:txBody>
      </p:sp>
    </p:spTree>
    <p:extLst>
      <p:ext uri="{BB962C8B-B14F-4D97-AF65-F5344CB8AC3E}">
        <p14:creationId xmlns:p14="http://schemas.microsoft.com/office/powerpoint/2010/main" val="106554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9"/>
                                        </p:tgtEl>
                                        <p:attrNameLst>
                                          <p:attrName>fillcolor</p:attrName>
                                        </p:attrNameLst>
                                      </p:cBhvr>
                                      <p:to>
                                        <a:schemeClr val="accent2"/>
                                      </p:to>
                                    </p:animClr>
                                    <p:set>
                                      <p:cBhvr>
                                        <p:cTn id="28" dur="2000" fill="hold"/>
                                        <p:tgtEl>
                                          <p:spTgt spid="9"/>
                                        </p:tgtEl>
                                        <p:attrNameLst>
                                          <p:attrName>fill.type</p:attrName>
                                        </p:attrNameLst>
                                      </p:cBhvr>
                                      <p:to>
                                        <p:strVal val="solid"/>
                                      </p:to>
                                    </p:set>
                                    <p:set>
                                      <p:cBhvr>
                                        <p:cTn id="29"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hiểu bài</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Quản lý kiểm thử gồm có những hoạt </a:t>
            </a:r>
            <a:r>
              <a:rPr lang="vi-VN">
                <a:latin typeface="Calibri" pitchFamily="34" charset="0"/>
              </a:rPr>
              <a:t>độ</a:t>
            </a:r>
            <a:r>
              <a:rPr lang="en-US"/>
              <a:t>ng chính nào?</a:t>
            </a:r>
          </a:p>
          <a:p>
            <a:pPr marL="514350" indent="-514350">
              <a:buFont typeface="+mj-lt"/>
              <a:buAutoNum type="arabicPeriod"/>
            </a:pPr>
            <a:r>
              <a:rPr lang="en-US"/>
              <a:t>Nhiệm vụ của test leader? Của tester?</a:t>
            </a:r>
          </a:p>
          <a:p>
            <a:pPr marL="514350" indent="-514350">
              <a:buFont typeface="+mj-lt"/>
              <a:buAutoNum type="arabicPeriod"/>
            </a:pPr>
            <a:r>
              <a:rPr lang="en-US"/>
              <a:t>Nêu các thành phần của 1 test plan.</a:t>
            </a:r>
          </a:p>
          <a:p>
            <a:pPr marL="514350" indent="-514350">
              <a:buFont typeface="+mj-lt"/>
              <a:buAutoNum type="arabicPeriod"/>
            </a:pPr>
            <a:r>
              <a:rPr lang="en-US"/>
              <a:t>Có các kỹ thuật </a:t>
            </a:r>
            <a:r>
              <a:rPr lang="vi-VN">
                <a:latin typeface="Calibri" pitchFamily="34" charset="0"/>
              </a:rPr>
              <a:t>ướ</a:t>
            </a:r>
            <a:r>
              <a:rPr lang="en-US">
                <a:latin typeface="Calibri" pitchFamily="34" charset="0"/>
              </a:rPr>
              <a:t>c l</a:t>
            </a:r>
            <a:r>
              <a:rPr lang="vi-VN">
                <a:latin typeface="Calibri" pitchFamily="34" charset="0"/>
              </a:rPr>
              <a:t>ượ</a:t>
            </a:r>
            <a:r>
              <a:rPr lang="en-US">
                <a:latin typeface="Calibri" pitchFamily="34" charset="0"/>
              </a:rPr>
              <a:t>ng </a:t>
            </a:r>
            <a:r>
              <a:rPr lang="en-US"/>
              <a:t>nào? Giải thích</a:t>
            </a:r>
          </a:p>
          <a:p>
            <a:pPr marL="514350" indent="-514350">
              <a:buFont typeface="+mj-lt"/>
              <a:buAutoNum type="arabicPeriod"/>
            </a:pPr>
            <a:r>
              <a:rPr lang="en-US"/>
              <a:t>Các độ đo thông dụng cần thu thập khi giám sát kiểm thử.</a:t>
            </a:r>
          </a:p>
          <a:p>
            <a:pPr marL="514350" indent="-514350">
              <a:buFont typeface="+mj-lt"/>
              <a:buAutoNum type="arabicPeriod"/>
            </a:pPr>
            <a:r>
              <a:rPr lang="en-US"/>
              <a:t>Cách thức viết test report và test summary report (gồm những thông tin gì). Cho ví dụ.</a:t>
            </a:r>
          </a:p>
          <a:p>
            <a:pPr marL="514350" indent="-514350">
              <a:buFont typeface="+mj-lt"/>
              <a:buAutoNum type="arabicPeriod"/>
            </a:pPr>
            <a:r>
              <a:rPr lang="en-US"/>
              <a:t>Sự cố là gì? Trong testing, có những sự cố gì? Vòng </a:t>
            </a:r>
            <a:r>
              <a:rPr lang="vi-VN">
                <a:latin typeface="Calibri" pitchFamily="34" charset="0"/>
              </a:rPr>
              <a:t>đờ</a:t>
            </a:r>
            <a:r>
              <a:rPr lang="en-US"/>
              <a:t>i của 1 báo cáo sự cố.</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a:t>
            </a:fld>
            <a:endParaRPr lang="en-US"/>
          </a:p>
        </p:txBody>
      </p:sp>
    </p:spTree>
    <p:extLst>
      <p:ext uri="{BB962C8B-B14F-4D97-AF65-F5344CB8AC3E}">
        <p14:creationId xmlns:p14="http://schemas.microsoft.com/office/powerpoint/2010/main" val="2344018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r>
              <a:rPr lang="en-GB"/>
              <a:t>Test planning and control </a:t>
            </a:r>
          </a:p>
        </p:txBody>
      </p:sp>
      <p:sp>
        <p:nvSpPr>
          <p:cNvPr id="121859" name="Rectangle 3"/>
          <p:cNvSpPr>
            <a:spLocks noGrp="1" noChangeArrowheads="1"/>
          </p:cNvSpPr>
          <p:nvPr>
            <p:ph type="body" idx="1"/>
          </p:nvPr>
        </p:nvSpPr>
        <p:spPr/>
        <p:txBody>
          <a:bodyPr>
            <a:normAutofit/>
          </a:bodyPr>
          <a:lstStyle/>
          <a:p>
            <a:r>
              <a:rPr lang="en-GB"/>
              <a:t>Test planning has the following major tasks:</a:t>
            </a:r>
          </a:p>
          <a:p>
            <a:pPr lvl="1"/>
            <a:r>
              <a:rPr lang="en-GB"/>
              <a:t>determine the </a:t>
            </a:r>
            <a:r>
              <a:rPr lang="en-GB" b="1"/>
              <a:t>scope</a:t>
            </a:r>
            <a:r>
              <a:rPr lang="en-GB"/>
              <a:t>, </a:t>
            </a:r>
            <a:r>
              <a:rPr lang="en-GB" b="1"/>
              <a:t>risks</a:t>
            </a:r>
            <a:r>
              <a:rPr lang="en-GB"/>
              <a:t> and the </a:t>
            </a:r>
            <a:r>
              <a:rPr lang="en-GB" b="1"/>
              <a:t>objectives</a:t>
            </a:r>
            <a:r>
              <a:rPr lang="en-GB"/>
              <a:t> of testing </a:t>
            </a:r>
          </a:p>
          <a:p>
            <a:pPr lvl="1"/>
            <a:r>
              <a:rPr lang="en-GB"/>
              <a:t>determine the </a:t>
            </a:r>
            <a:r>
              <a:rPr lang="en-GB" b="1"/>
              <a:t>test approach </a:t>
            </a:r>
            <a:r>
              <a:rPr lang="en-GB"/>
              <a:t>(techniques</a:t>
            </a:r>
            <a:r>
              <a:rPr lang="en-US"/>
              <a:t>test items, coverage, identifying and interfacing with the teams involved in testing, testware</a:t>
            </a:r>
            <a:r>
              <a:rPr lang="en-GB"/>
              <a:t>)</a:t>
            </a:r>
          </a:p>
          <a:p>
            <a:pPr lvl="1"/>
            <a:r>
              <a:rPr lang="en-GB"/>
              <a:t>determine the required test</a:t>
            </a:r>
            <a:r>
              <a:rPr lang="en-GB" b="1"/>
              <a:t> resources </a:t>
            </a:r>
            <a:r>
              <a:rPr lang="en-GB"/>
              <a:t>(e.g. people, test environment, PCs)</a:t>
            </a:r>
          </a:p>
          <a:p>
            <a:pPr lvl="1"/>
            <a:r>
              <a:rPr lang="en-GB" b="1"/>
              <a:t>schedule</a:t>
            </a:r>
            <a:r>
              <a:rPr lang="en-GB"/>
              <a:t> test analysis and design tasks, test implementation, execution and evaluation</a:t>
            </a:r>
          </a:p>
          <a:p>
            <a:pPr lvl="1"/>
            <a:r>
              <a:rPr lang="en-GB"/>
              <a:t>determine the </a:t>
            </a:r>
            <a:r>
              <a:rPr lang="en-GB" b="1"/>
              <a:t>exit criteria</a:t>
            </a:r>
            <a:r>
              <a:rPr lang="en-GB"/>
              <a:t> to </a:t>
            </a:r>
            <a:r>
              <a:rPr lang="en-US"/>
              <a:t>know when testing is finished</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50</a:t>
            </a:fld>
            <a:endParaRPr lang="en-US"/>
          </a:p>
        </p:txBody>
      </p:sp>
      <p:sp>
        <p:nvSpPr>
          <p:cNvPr id="2" name="Rectangle 1"/>
          <p:cNvSpPr/>
          <p:nvPr/>
        </p:nvSpPr>
        <p:spPr>
          <a:xfrm>
            <a:off x="3319459" y="6060681"/>
            <a:ext cx="2346412" cy="400110"/>
          </a:xfrm>
          <a:prstGeom prst="rect">
            <a:avLst/>
          </a:prstGeom>
        </p:spPr>
        <p:txBody>
          <a:bodyPr wrap="none">
            <a:spAutoFit/>
          </a:bodyPr>
          <a:lstStyle/>
          <a:p>
            <a:r>
              <a:rPr lang="en-US" sz="2000">
                <a:hlinkClick r:id="rId3" action="ppaction://hlinkfile"/>
              </a:rPr>
              <a:t>Template_Test Plan</a:t>
            </a:r>
            <a:endParaRPr lang="en-US" sz="2000"/>
          </a:p>
        </p:txBody>
      </p:sp>
    </p:spTree>
    <p:extLst>
      <p:ext uri="{BB962C8B-B14F-4D97-AF65-F5344CB8AC3E}">
        <p14:creationId xmlns:p14="http://schemas.microsoft.com/office/powerpoint/2010/main" val="465927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a:t>Test planning and control (cont’d)</a:t>
            </a:r>
          </a:p>
        </p:txBody>
      </p:sp>
      <p:sp>
        <p:nvSpPr>
          <p:cNvPr id="131075" name="Rectangle 3"/>
          <p:cNvSpPr>
            <a:spLocks noGrp="1" noChangeArrowheads="1"/>
          </p:cNvSpPr>
          <p:nvPr>
            <p:ph type="body" idx="1"/>
          </p:nvPr>
        </p:nvSpPr>
        <p:spPr/>
        <p:txBody>
          <a:bodyPr>
            <a:normAutofit/>
          </a:bodyPr>
          <a:lstStyle/>
          <a:p>
            <a:r>
              <a:rPr lang="en-US"/>
              <a:t>Test control is an ongoing activity</a:t>
            </a:r>
          </a:p>
          <a:p>
            <a:r>
              <a:rPr lang="en-GB"/>
              <a:t>Monitor status and take corrective action if necessary</a:t>
            </a:r>
          </a:p>
          <a:p>
            <a:r>
              <a:rPr lang="en-GB"/>
              <a:t>Test control has the following major tasks: </a:t>
            </a:r>
          </a:p>
          <a:p>
            <a:pPr lvl="1"/>
            <a:r>
              <a:rPr lang="en-GB" b="1"/>
              <a:t>measure</a:t>
            </a:r>
            <a:r>
              <a:rPr lang="en-GB" b="1" i="1"/>
              <a:t> </a:t>
            </a:r>
            <a:r>
              <a:rPr lang="en-GB"/>
              <a:t>and</a:t>
            </a:r>
            <a:r>
              <a:rPr lang="en-GB" b="1" i="1"/>
              <a:t> </a:t>
            </a:r>
            <a:r>
              <a:rPr lang="en-GB" b="1"/>
              <a:t>analyze</a:t>
            </a:r>
            <a:r>
              <a:rPr lang="en-GB" b="1" i="1"/>
              <a:t> </a:t>
            </a:r>
            <a:r>
              <a:rPr lang="en-GB"/>
              <a:t>the results of reviews and testing</a:t>
            </a:r>
          </a:p>
          <a:p>
            <a:pPr lvl="1"/>
            <a:r>
              <a:rPr lang="en-GB" b="1"/>
              <a:t>monitor </a:t>
            </a:r>
            <a:r>
              <a:rPr lang="en-GB"/>
              <a:t>and</a:t>
            </a:r>
            <a:r>
              <a:rPr lang="en-GB" b="1"/>
              <a:t> document </a:t>
            </a:r>
            <a:r>
              <a:rPr lang="en-GB"/>
              <a:t>progress, test coverage and exit criteria</a:t>
            </a:r>
          </a:p>
          <a:p>
            <a:pPr lvl="1"/>
            <a:r>
              <a:rPr lang="en-GB" b="1"/>
              <a:t>provide information </a:t>
            </a:r>
            <a:r>
              <a:rPr lang="en-GB"/>
              <a:t>on testing</a:t>
            </a:r>
          </a:p>
          <a:p>
            <a:pPr lvl="1"/>
            <a:r>
              <a:rPr lang="en-GB"/>
              <a:t>initiate </a:t>
            </a:r>
            <a:r>
              <a:rPr lang="en-GB" b="1"/>
              <a:t>corrective</a:t>
            </a:r>
            <a:r>
              <a:rPr lang="en-GB"/>
              <a:t> </a:t>
            </a:r>
            <a:r>
              <a:rPr lang="en-GB" b="1"/>
              <a:t>actions</a:t>
            </a:r>
            <a:r>
              <a:rPr lang="en-GB"/>
              <a:t> </a:t>
            </a:r>
          </a:p>
          <a:p>
            <a:pPr lvl="1"/>
            <a:r>
              <a:rPr lang="en-GB" b="1"/>
              <a:t>make decisions:</a:t>
            </a:r>
            <a:r>
              <a:rPr lang="en-GB"/>
              <a:t> to continue testing, to stop testing, to release the software or to retain it for further work </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51</a:t>
            </a:fld>
            <a:endParaRPr lang="en-US"/>
          </a:p>
        </p:txBody>
      </p:sp>
    </p:spTree>
    <p:extLst>
      <p:ext uri="{BB962C8B-B14F-4D97-AF65-F5344CB8AC3E}">
        <p14:creationId xmlns:p14="http://schemas.microsoft.com/office/powerpoint/2010/main" val="3054298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Fundamental test process</a:t>
            </a:r>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p>
        </p:txBody>
      </p:sp>
      <p:sp>
        <p:nvSpPr>
          <p:cNvPr id="13" name="Right Arrow Callout 12"/>
          <p:cNvSpPr/>
          <p:nvPr/>
        </p:nvSpPr>
        <p:spPr>
          <a:xfrm rot="5400000">
            <a:off x="4176210" y="-759551"/>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52</a:t>
            </a:fld>
            <a:endParaRPr lang="en-US"/>
          </a:p>
        </p:txBody>
      </p:sp>
    </p:spTree>
    <p:extLst>
      <p:ext uri="{BB962C8B-B14F-4D97-AF65-F5344CB8AC3E}">
        <p14:creationId xmlns:p14="http://schemas.microsoft.com/office/powerpoint/2010/main" val="2428003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Autofit/>
          </a:bodyPr>
          <a:lstStyle/>
          <a:p>
            <a:r>
              <a:rPr lang="en-GB"/>
              <a:t>Test analysis and design </a:t>
            </a:r>
          </a:p>
        </p:txBody>
      </p:sp>
      <p:sp>
        <p:nvSpPr>
          <p:cNvPr id="128003" name="Rectangle 3"/>
          <p:cNvSpPr>
            <a:spLocks noGrp="1" noChangeArrowheads="1"/>
          </p:cNvSpPr>
          <p:nvPr>
            <p:ph type="body" idx="1"/>
          </p:nvPr>
        </p:nvSpPr>
        <p:spPr/>
        <p:txBody>
          <a:bodyPr/>
          <a:lstStyle/>
          <a:p>
            <a:endParaRPr lang="en-GB"/>
          </a:p>
          <a:p>
            <a:endParaRPr lang="en-GB"/>
          </a:p>
          <a:p>
            <a:r>
              <a:rPr lang="en-US" sz="3200"/>
              <a:t>Test analysis and design is the activity where general testing objectives are transformed into tangible </a:t>
            </a:r>
            <a:r>
              <a:rPr lang="en-US" sz="3200" b="1"/>
              <a:t>test conditions </a:t>
            </a:r>
            <a:r>
              <a:rPr lang="en-US" sz="3200"/>
              <a:t>and </a:t>
            </a:r>
            <a:r>
              <a:rPr lang="en-US" sz="3200" b="1"/>
              <a:t>test cases</a:t>
            </a:r>
            <a:r>
              <a:rPr lang="en-GB" sz="3200" b="1"/>
              <a:t> </a:t>
            </a:r>
          </a:p>
          <a:p>
            <a:endParaRPr lang="en-GB" sz="3200"/>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53</a:t>
            </a:fld>
            <a:endParaRPr lang="en-US"/>
          </a:p>
        </p:txBody>
      </p:sp>
    </p:spTree>
    <p:extLst>
      <p:ext uri="{BB962C8B-B14F-4D97-AF65-F5344CB8AC3E}">
        <p14:creationId xmlns:p14="http://schemas.microsoft.com/office/powerpoint/2010/main" val="181639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Autofit/>
          </a:bodyPr>
          <a:lstStyle/>
          <a:p>
            <a:r>
              <a:rPr lang="en-GB"/>
              <a:t>Test analysis and design </a:t>
            </a:r>
          </a:p>
        </p:txBody>
      </p:sp>
      <p:sp>
        <p:nvSpPr>
          <p:cNvPr id="133123" name="Rectangle 3"/>
          <p:cNvSpPr>
            <a:spLocks noGrp="1" noChangeArrowheads="1"/>
          </p:cNvSpPr>
          <p:nvPr>
            <p:ph type="body" idx="1"/>
          </p:nvPr>
        </p:nvSpPr>
        <p:spPr/>
        <p:txBody>
          <a:bodyPr/>
          <a:lstStyle/>
          <a:p>
            <a:r>
              <a:rPr lang="en-GB"/>
              <a:t>Major tasks: </a:t>
            </a:r>
          </a:p>
          <a:p>
            <a:pPr lvl="1"/>
            <a:endParaRPr lang="en-GB"/>
          </a:p>
          <a:p>
            <a:pPr lvl="1"/>
            <a:r>
              <a:rPr lang="en-GB"/>
              <a:t>review the </a:t>
            </a:r>
            <a:r>
              <a:rPr lang="en-GB" b="1"/>
              <a:t>test basis </a:t>
            </a:r>
            <a:r>
              <a:rPr lang="en-GB"/>
              <a:t>(</a:t>
            </a:r>
            <a:r>
              <a:rPr lang="en-US"/>
              <a:t>such as requirements, architecture, design, interfaces</a:t>
            </a:r>
            <a:r>
              <a:rPr lang="en-GB"/>
              <a:t>), examining the </a:t>
            </a:r>
            <a:r>
              <a:rPr lang="en-GB" b="1"/>
              <a:t>specifications</a:t>
            </a:r>
            <a:r>
              <a:rPr lang="en-GB"/>
              <a:t> for the software under test</a:t>
            </a:r>
          </a:p>
          <a:p>
            <a:pPr marL="620713" lvl="1" indent="0">
              <a:buNone/>
            </a:pPr>
            <a:endParaRPr lang="en-GB"/>
          </a:p>
          <a:p>
            <a:pPr marL="620713" lvl="1" indent="0">
              <a:buNone/>
            </a:pPr>
            <a:r>
              <a:rPr lang="en-GB" i="1"/>
              <a:t>we can start designing certain kinds of tests before the code exists (called black-box tests), as we can use the test basis documents to understand what the system should do once built</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54</a:t>
            </a:fld>
            <a:endParaRPr lang="en-US"/>
          </a:p>
        </p:txBody>
      </p:sp>
    </p:spTree>
    <p:extLst>
      <p:ext uri="{BB962C8B-B14F-4D97-AF65-F5344CB8AC3E}">
        <p14:creationId xmlns:p14="http://schemas.microsoft.com/office/powerpoint/2010/main" val="11749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Autofit/>
          </a:bodyPr>
          <a:lstStyle/>
          <a:p>
            <a:r>
              <a:rPr lang="en-GB"/>
              <a:t>Test analysis and design </a:t>
            </a:r>
          </a:p>
        </p:txBody>
      </p:sp>
      <p:sp>
        <p:nvSpPr>
          <p:cNvPr id="139267" name="Rectangle 3"/>
          <p:cNvSpPr>
            <a:spLocks noGrp="1" noChangeArrowheads="1"/>
          </p:cNvSpPr>
          <p:nvPr>
            <p:ph type="body" idx="1"/>
          </p:nvPr>
        </p:nvSpPr>
        <p:spPr/>
        <p:txBody>
          <a:bodyPr/>
          <a:lstStyle/>
          <a:p>
            <a:r>
              <a:rPr lang="en-GB"/>
              <a:t>Major tasks: </a:t>
            </a:r>
          </a:p>
          <a:p>
            <a:pPr lvl="1"/>
            <a:endParaRPr lang="en-GB"/>
          </a:p>
          <a:p>
            <a:pPr lvl="1"/>
            <a:r>
              <a:rPr lang="en-GB"/>
              <a:t>evaluate</a:t>
            </a:r>
            <a:r>
              <a:rPr lang="en-GB" b="1"/>
              <a:t> testability </a:t>
            </a:r>
            <a:r>
              <a:rPr lang="en-GB"/>
              <a:t>of the </a:t>
            </a:r>
            <a:r>
              <a:rPr lang="en-US"/>
              <a:t>test basis and test objects</a:t>
            </a:r>
            <a:r>
              <a:rPr lang="en-GB"/>
              <a:t>, e.g.</a:t>
            </a:r>
          </a:p>
          <a:p>
            <a:pPr marL="620713" lvl="1" indent="0">
              <a:buNone/>
            </a:pPr>
            <a:endParaRPr lang="en-GB"/>
          </a:p>
          <a:p>
            <a:pPr marL="620713" lvl="1" indent="0">
              <a:buNone/>
            </a:pPr>
            <a:r>
              <a:rPr lang="en-GB"/>
              <a:t>- if the requirements just say 'the software needs to respond quickly enough' that is not testable, because 'quick enough' may mean different things to different people</a:t>
            </a:r>
          </a:p>
          <a:p>
            <a:pPr marL="620713" lvl="1" indent="0">
              <a:buNone/>
            </a:pPr>
            <a:r>
              <a:rPr lang="en-GB"/>
              <a:t>- a more testable requirement would be 'the software needs to respond in 5 seconds with 20 people logged on' </a:t>
            </a:r>
          </a:p>
          <a:p>
            <a:pPr lvl="1"/>
            <a:endParaRPr lang="en-GB"/>
          </a:p>
          <a:p>
            <a:endParaRPr lang="en-GB"/>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55</a:t>
            </a:fld>
            <a:endParaRPr lang="en-US"/>
          </a:p>
        </p:txBody>
      </p:sp>
    </p:spTree>
    <p:extLst>
      <p:ext uri="{BB962C8B-B14F-4D97-AF65-F5344CB8AC3E}">
        <p14:creationId xmlns:p14="http://schemas.microsoft.com/office/powerpoint/2010/main" val="3591295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GB"/>
              <a:t>Test analysis and design </a:t>
            </a:r>
          </a:p>
        </p:txBody>
      </p:sp>
      <p:sp>
        <p:nvSpPr>
          <p:cNvPr id="135171" name="Rectangle 3"/>
          <p:cNvSpPr>
            <a:spLocks noGrp="1" noChangeArrowheads="1"/>
          </p:cNvSpPr>
          <p:nvPr>
            <p:ph type="body" idx="1"/>
          </p:nvPr>
        </p:nvSpPr>
        <p:spPr/>
        <p:txBody>
          <a:bodyPr>
            <a:normAutofit/>
          </a:bodyPr>
          <a:lstStyle/>
          <a:p>
            <a:r>
              <a:rPr lang="en-GB"/>
              <a:t>Major tasks: </a:t>
            </a:r>
          </a:p>
          <a:p>
            <a:pPr lvl="1"/>
            <a:endParaRPr lang="en-GB"/>
          </a:p>
          <a:p>
            <a:pPr lvl="1"/>
            <a:r>
              <a:rPr lang="en-US"/>
              <a:t>Identifying and prioritizing </a:t>
            </a:r>
            <a:r>
              <a:rPr lang="en-US" b="1"/>
              <a:t>test conditions</a:t>
            </a:r>
            <a:r>
              <a:rPr lang="en-GB"/>
              <a:t>, based on analysis of test items, the specifications, behavior and structure, i.e. determine ‘what’ is to be tested </a:t>
            </a:r>
          </a:p>
          <a:p>
            <a:pPr marL="620713" lvl="1" indent="0">
              <a:buNone/>
            </a:pPr>
            <a:endParaRPr lang="en-GB"/>
          </a:p>
          <a:p>
            <a:pPr marL="620713" lvl="1" indent="0">
              <a:buNone/>
            </a:pPr>
            <a:r>
              <a:rPr lang="en-GB"/>
              <a:t>this gives us a high-level list of what we are interested in testing, e.g.</a:t>
            </a:r>
          </a:p>
          <a:p>
            <a:pPr marL="941832" lvl="3" indent="0">
              <a:buNone/>
              <a:defRPr/>
            </a:pPr>
            <a:r>
              <a:rPr lang="en-GB" sz="2400"/>
              <a:t>“number items ordered &gt; 99”</a:t>
            </a:r>
          </a:p>
          <a:p>
            <a:pPr marL="941832" lvl="3" indent="0">
              <a:buNone/>
              <a:defRPr/>
            </a:pPr>
            <a:r>
              <a:rPr lang="en-GB" sz="2400"/>
              <a:t>“the ID must be numeric”</a:t>
            </a:r>
          </a:p>
          <a:p>
            <a:pPr marL="0" indent="0">
              <a:buNone/>
            </a:pP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56</a:t>
            </a:fld>
            <a:endParaRPr lang="en-US"/>
          </a:p>
        </p:txBody>
      </p:sp>
    </p:spTree>
    <p:extLst>
      <p:ext uri="{BB962C8B-B14F-4D97-AF65-F5344CB8AC3E}">
        <p14:creationId xmlns:p14="http://schemas.microsoft.com/office/powerpoint/2010/main" val="929944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Autofit/>
          </a:bodyPr>
          <a:lstStyle/>
          <a:p>
            <a:r>
              <a:rPr lang="en-GB"/>
              <a:t>Test analysis and design </a:t>
            </a:r>
          </a:p>
        </p:txBody>
      </p:sp>
      <p:sp>
        <p:nvSpPr>
          <p:cNvPr id="137219" name="Rectangle 3"/>
          <p:cNvSpPr>
            <a:spLocks noGrp="1" noChangeArrowheads="1"/>
          </p:cNvSpPr>
          <p:nvPr>
            <p:ph type="body" idx="1"/>
          </p:nvPr>
        </p:nvSpPr>
        <p:spPr/>
        <p:txBody>
          <a:bodyPr/>
          <a:lstStyle/>
          <a:p>
            <a:r>
              <a:rPr lang="en-GB"/>
              <a:t>Major tasks: </a:t>
            </a:r>
          </a:p>
          <a:p>
            <a:pPr lvl="1"/>
            <a:endParaRPr lang="en-GB"/>
          </a:p>
          <a:p>
            <a:pPr lvl="1"/>
            <a:r>
              <a:rPr lang="en-US"/>
              <a:t>Designing and prioritizing </a:t>
            </a:r>
            <a:r>
              <a:rPr lang="en-US" b="1"/>
              <a:t>test cases</a:t>
            </a:r>
            <a:r>
              <a:rPr lang="en-GB"/>
              <a:t>, using techniques to help select representative tests which carry risks or which are of particular interest, based on the test conditions and going into more detail</a:t>
            </a:r>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57</a:t>
            </a:fld>
            <a:endParaRPr lang="en-US"/>
          </a:p>
        </p:txBody>
      </p:sp>
      <p:sp>
        <p:nvSpPr>
          <p:cNvPr id="2" name="Rectangle 1"/>
          <p:cNvSpPr/>
          <p:nvPr/>
        </p:nvSpPr>
        <p:spPr>
          <a:xfrm>
            <a:off x="838200" y="4533900"/>
            <a:ext cx="7543800" cy="461665"/>
          </a:xfrm>
          <a:prstGeom prst="rect">
            <a:avLst/>
          </a:prstGeom>
        </p:spPr>
        <p:txBody>
          <a:bodyPr wrap="square">
            <a:spAutoFit/>
          </a:bodyPr>
          <a:lstStyle/>
          <a:p>
            <a:r>
              <a:rPr lang="en-US" sz="2400">
                <a:latin typeface="+mj-lt"/>
                <a:cs typeface="Arial" pitchFamily="34" charset="0"/>
                <a:sym typeface="Wingdings" pitchFamily="2" charset="2"/>
              </a:rPr>
              <a:t> </a:t>
            </a:r>
            <a:r>
              <a:rPr lang="en-US" sz="2400">
                <a:latin typeface="+mj-lt"/>
                <a:cs typeface="Arial" pitchFamily="34" charset="0"/>
              </a:rPr>
              <a:t>define the test case and </a:t>
            </a:r>
            <a:r>
              <a:rPr lang="en-US" sz="2400" b="1">
                <a:latin typeface="+mj-lt"/>
                <a:cs typeface="Arial" pitchFamily="34" charset="0"/>
              </a:rPr>
              <a:t>test procedures</a:t>
            </a:r>
          </a:p>
        </p:txBody>
      </p:sp>
    </p:spTree>
    <p:extLst>
      <p:ext uri="{BB962C8B-B14F-4D97-AF65-F5344CB8AC3E}">
        <p14:creationId xmlns:p14="http://schemas.microsoft.com/office/powerpoint/2010/main" val="1905221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Autofit/>
          </a:bodyPr>
          <a:lstStyle/>
          <a:p>
            <a:r>
              <a:rPr lang="en-GB"/>
              <a:t>Test analysis and design </a:t>
            </a:r>
          </a:p>
        </p:txBody>
      </p:sp>
      <p:sp>
        <p:nvSpPr>
          <p:cNvPr id="141315" name="Rectangle 3"/>
          <p:cNvSpPr>
            <a:spLocks noGrp="1" noChangeArrowheads="1"/>
          </p:cNvSpPr>
          <p:nvPr>
            <p:ph type="body" idx="1"/>
          </p:nvPr>
        </p:nvSpPr>
        <p:spPr/>
        <p:txBody>
          <a:bodyPr/>
          <a:lstStyle/>
          <a:p>
            <a:r>
              <a:rPr lang="en-GB"/>
              <a:t>Major tasks: </a:t>
            </a:r>
          </a:p>
          <a:p>
            <a:pPr lvl="1"/>
            <a:endParaRPr lang="en-GB"/>
          </a:p>
          <a:p>
            <a:pPr lvl="1"/>
            <a:r>
              <a:rPr lang="en-GB"/>
              <a:t>design</a:t>
            </a:r>
            <a:r>
              <a:rPr lang="en-GB" b="1"/>
              <a:t> </a:t>
            </a:r>
            <a:r>
              <a:rPr lang="en-GB"/>
              <a:t>the</a:t>
            </a:r>
            <a:r>
              <a:rPr lang="en-GB" b="1"/>
              <a:t> test environment set-up </a:t>
            </a:r>
            <a:r>
              <a:rPr lang="en-GB"/>
              <a:t>and identify any </a:t>
            </a:r>
            <a:r>
              <a:rPr lang="en-GB" b="1"/>
              <a:t>required infrastructure </a:t>
            </a:r>
            <a:r>
              <a:rPr lang="en-GB"/>
              <a:t>and</a:t>
            </a:r>
            <a:r>
              <a:rPr lang="en-GB" b="1"/>
              <a:t> tools</a:t>
            </a:r>
          </a:p>
          <a:p>
            <a:pPr marL="393192" lvl="1" indent="0">
              <a:buNone/>
            </a:pPr>
            <a:endParaRPr lang="en-GB"/>
          </a:p>
          <a:p>
            <a:pPr marL="620713" lvl="1" indent="0">
              <a:buNone/>
            </a:pPr>
            <a:r>
              <a:rPr lang="en-GB"/>
              <a:t>this includes testing tools and support tools such as spreadsheets, word processors, project planning tools, and non-IT tools and equipment - everything we need to carry out our work</a:t>
            </a:r>
          </a:p>
          <a:p>
            <a:pPr lvl="1"/>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58</a:t>
            </a:fld>
            <a:endParaRPr lang="en-US"/>
          </a:p>
        </p:txBody>
      </p:sp>
    </p:spTree>
    <p:extLst>
      <p:ext uri="{BB962C8B-B14F-4D97-AF65-F5344CB8AC3E}">
        <p14:creationId xmlns:p14="http://schemas.microsoft.com/office/powerpoint/2010/main" val="4143600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Fundamental test process</a:t>
            </a:r>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p>
        </p:txBody>
      </p:sp>
      <p:sp>
        <p:nvSpPr>
          <p:cNvPr id="15" name="Right Arrow Callout 14"/>
          <p:cNvSpPr/>
          <p:nvPr/>
        </p:nvSpPr>
        <p:spPr>
          <a:xfrm rot="5400000">
            <a:off x="4176210" y="248562"/>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59</a:t>
            </a:fld>
            <a:endParaRPr lang="en-US"/>
          </a:p>
        </p:txBody>
      </p:sp>
    </p:spTree>
    <p:extLst>
      <p:ext uri="{BB962C8B-B14F-4D97-AF65-F5344CB8AC3E}">
        <p14:creationId xmlns:p14="http://schemas.microsoft.com/office/powerpoint/2010/main" val="324887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28956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701252"/>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3914512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Test implementation and execution</a:t>
            </a:r>
          </a:p>
        </p:txBody>
      </p:sp>
      <p:sp>
        <p:nvSpPr>
          <p:cNvPr id="145411" name="Rectangle 3"/>
          <p:cNvSpPr>
            <a:spLocks noGrp="1" noChangeArrowheads="1"/>
          </p:cNvSpPr>
          <p:nvPr>
            <p:ph type="body" idx="1"/>
          </p:nvPr>
        </p:nvSpPr>
        <p:spPr/>
        <p:txBody>
          <a:bodyPr>
            <a:normAutofit/>
          </a:bodyPr>
          <a:lstStyle/>
          <a:p>
            <a:r>
              <a:rPr lang="en-GB"/>
              <a:t>Major tasks:</a:t>
            </a:r>
          </a:p>
          <a:p>
            <a:pPr lvl="1"/>
            <a:r>
              <a:rPr lang="en-GB" b="1"/>
              <a:t>develop </a:t>
            </a:r>
            <a:r>
              <a:rPr lang="en-GB"/>
              <a:t>and</a:t>
            </a:r>
            <a:r>
              <a:rPr lang="en-GB" b="1"/>
              <a:t> prioritize </a:t>
            </a:r>
            <a:r>
              <a:rPr lang="en-GB"/>
              <a:t>test cases, create test data for those tests, write</a:t>
            </a:r>
            <a:r>
              <a:rPr lang="en-GB" b="1"/>
              <a:t> </a:t>
            </a:r>
            <a:r>
              <a:rPr lang="en-GB"/>
              <a:t>test procedures</a:t>
            </a:r>
          </a:p>
          <a:p>
            <a:pPr lvl="1"/>
            <a:r>
              <a:rPr lang="en-GB" b="1"/>
              <a:t>create test suites </a:t>
            </a:r>
            <a:r>
              <a:rPr lang="en-GB"/>
              <a:t>from the test cases for efficient test execution (a test suite is a logical collection of test cases which naturally work together)</a:t>
            </a:r>
          </a:p>
          <a:p>
            <a:pPr lvl="1"/>
            <a:r>
              <a:rPr lang="en-GB"/>
              <a:t>also set up a </a:t>
            </a:r>
            <a:r>
              <a:rPr lang="en-GB" b="1"/>
              <a:t>test execution schedule</a:t>
            </a:r>
          </a:p>
          <a:p>
            <a:pPr lvl="1"/>
            <a:r>
              <a:rPr lang="en-US"/>
              <a:t>verifying</a:t>
            </a:r>
            <a:r>
              <a:rPr lang="en-US" b="1"/>
              <a:t> </a:t>
            </a:r>
            <a:r>
              <a:rPr lang="en-US"/>
              <a:t>that</a:t>
            </a:r>
            <a:r>
              <a:rPr lang="en-US" b="1"/>
              <a:t> the test environment has been set up correctly</a:t>
            </a:r>
            <a:r>
              <a:rPr lang="en-GB"/>
              <a:t>, possibly even running specific tests on it</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60</a:t>
            </a:fld>
            <a:endParaRPr lang="en-US"/>
          </a:p>
        </p:txBody>
      </p:sp>
    </p:spTree>
    <p:extLst>
      <p:ext uri="{BB962C8B-B14F-4D97-AF65-F5344CB8AC3E}">
        <p14:creationId xmlns:p14="http://schemas.microsoft.com/office/powerpoint/2010/main" val="385255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GB"/>
              <a:t>Test implementation and execution</a:t>
            </a:r>
          </a:p>
        </p:txBody>
      </p:sp>
      <p:sp>
        <p:nvSpPr>
          <p:cNvPr id="149507" name="Rectangle 3"/>
          <p:cNvSpPr>
            <a:spLocks noGrp="1" noChangeArrowheads="1"/>
          </p:cNvSpPr>
          <p:nvPr>
            <p:ph type="body" idx="1"/>
          </p:nvPr>
        </p:nvSpPr>
        <p:spPr/>
        <p:txBody>
          <a:bodyPr/>
          <a:lstStyle/>
          <a:p>
            <a:r>
              <a:rPr lang="en-GB"/>
              <a:t>Major tasks:</a:t>
            </a:r>
          </a:p>
          <a:p>
            <a:pPr lvl="1"/>
            <a:endParaRPr lang="en-GB"/>
          </a:p>
          <a:p>
            <a:pPr lvl="1"/>
            <a:r>
              <a:rPr lang="en-GB" b="1"/>
              <a:t>execute</a:t>
            </a:r>
            <a:r>
              <a:rPr lang="en-GB"/>
              <a:t> the test suites and individual test cases, following the test procedures</a:t>
            </a:r>
          </a:p>
          <a:p>
            <a:pPr lvl="2"/>
            <a:r>
              <a:rPr lang="en-GB"/>
              <a:t>do this manually or by using test execution tools, according to the planned sequence</a:t>
            </a:r>
          </a:p>
          <a:p>
            <a:pPr lvl="1"/>
            <a:r>
              <a:rPr lang="en-GB" b="1"/>
              <a:t>log</a:t>
            </a:r>
            <a:r>
              <a:rPr lang="en-GB"/>
              <a:t> the outcome of test execution, </a:t>
            </a:r>
            <a:r>
              <a:rPr lang="en-GB" b="1"/>
              <a:t>record</a:t>
            </a:r>
            <a:r>
              <a:rPr lang="en-GB"/>
              <a:t> the identities and </a:t>
            </a:r>
            <a:r>
              <a:rPr lang="en-GB" i="1"/>
              <a:t>versions</a:t>
            </a:r>
            <a:r>
              <a:rPr lang="en-GB"/>
              <a:t> </a:t>
            </a:r>
            <a:r>
              <a:rPr lang="en-GB" i="1"/>
              <a:t>of the software under test</a:t>
            </a:r>
            <a:r>
              <a:rPr lang="en-GB"/>
              <a:t>, test tools and testware</a:t>
            </a:r>
          </a:p>
          <a:p>
            <a:pPr lvl="1"/>
            <a:r>
              <a:rPr lang="en-GB" b="1"/>
              <a:t>compare</a:t>
            </a:r>
            <a:r>
              <a:rPr lang="en-GB"/>
              <a:t> </a:t>
            </a:r>
            <a:r>
              <a:rPr lang="en-GB" u="sng"/>
              <a:t>actual results</a:t>
            </a:r>
            <a:r>
              <a:rPr lang="en-GB"/>
              <a:t> with </a:t>
            </a:r>
            <a:r>
              <a:rPr lang="en-GB" u="sng"/>
              <a:t>expected results</a:t>
            </a:r>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61</a:t>
            </a:fld>
            <a:endParaRPr lang="en-US"/>
          </a:p>
        </p:txBody>
      </p:sp>
    </p:spTree>
    <p:extLst>
      <p:ext uri="{BB962C8B-B14F-4D97-AF65-F5344CB8AC3E}">
        <p14:creationId xmlns:p14="http://schemas.microsoft.com/office/powerpoint/2010/main" val="279044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Test implementation and execution</a:t>
            </a:r>
          </a:p>
        </p:txBody>
      </p:sp>
      <p:sp>
        <p:nvSpPr>
          <p:cNvPr id="151555" name="Rectangle 3"/>
          <p:cNvSpPr>
            <a:spLocks noGrp="1" noChangeArrowheads="1"/>
          </p:cNvSpPr>
          <p:nvPr>
            <p:ph type="body" idx="1"/>
          </p:nvPr>
        </p:nvSpPr>
        <p:spPr/>
        <p:txBody>
          <a:bodyPr>
            <a:normAutofit/>
          </a:bodyPr>
          <a:lstStyle/>
          <a:p>
            <a:r>
              <a:rPr lang="en-GB"/>
              <a:t>Major tasks:</a:t>
            </a:r>
          </a:p>
          <a:p>
            <a:pPr lvl="1"/>
            <a:endParaRPr lang="en-GB"/>
          </a:p>
          <a:p>
            <a:pPr lvl="1"/>
            <a:r>
              <a:rPr lang="en-GB"/>
              <a:t>where there are differences between actual and expected results, </a:t>
            </a:r>
            <a:r>
              <a:rPr lang="en-US" b="1"/>
              <a:t>reporting discrepancies </a:t>
            </a:r>
            <a:r>
              <a:rPr lang="en-US"/>
              <a:t>as </a:t>
            </a:r>
            <a:r>
              <a:rPr lang="en-US" u="sng"/>
              <a:t>incidents</a:t>
            </a:r>
            <a:r>
              <a:rPr lang="en-US"/>
              <a:t> with as much information as possible, including possible causal analysis (e.g. a defect in the code, in specified test data, in the test document, or a mistake in the way the test was executed)</a:t>
            </a:r>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62</a:t>
            </a:fld>
            <a:endParaRPr lang="en-US"/>
          </a:p>
        </p:txBody>
      </p:sp>
    </p:spTree>
    <p:extLst>
      <p:ext uri="{BB962C8B-B14F-4D97-AF65-F5344CB8AC3E}">
        <p14:creationId xmlns:p14="http://schemas.microsoft.com/office/powerpoint/2010/main" val="4126405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GB"/>
              <a:t>Test implementation and execution</a:t>
            </a:r>
          </a:p>
        </p:txBody>
      </p:sp>
      <p:sp>
        <p:nvSpPr>
          <p:cNvPr id="153603" name="Rectangle 3"/>
          <p:cNvSpPr>
            <a:spLocks noGrp="1" noChangeArrowheads="1"/>
          </p:cNvSpPr>
          <p:nvPr>
            <p:ph type="body" idx="1"/>
          </p:nvPr>
        </p:nvSpPr>
        <p:spPr/>
        <p:txBody>
          <a:bodyPr/>
          <a:lstStyle/>
          <a:p>
            <a:r>
              <a:rPr lang="en-GB"/>
              <a:t>Major tasks:</a:t>
            </a:r>
          </a:p>
          <a:p>
            <a:pPr lvl="1"/>
            <a:endParaRPr lang="en-GB"/>
          </a:p>
          <a:p>
            <a:pPr lvl="1"/>
            <a:r>
              <a:rPr lang="en-GB" b="1"/>
              <a:t>repeat</a:t>
            </a:r>
            <a:r>
              <a:rPr lang="en-GB"/>
              <a:t> test activities </a:t>
            </a:r>
            <a:r>
              <a:rPr lang="en-US"/>
              <a:t>when changes have been made following incidents</a:t>
            </a:r>
            <a:endParaRPr lang="en-GB"/>
          </a:p>
          <a:p>
            <a:pPr marL="620713" lvl="1" indent="0">
              <a:buNone/>
            </a:pPr>
            <a:r>
              <a:rPr lang="en-GB"/>
              <a:t>re-execute tests that previously failed in order to confirm a fix (</a:t>
            </a:r>
            <a:r>
              <a:rPr lang="en-GB" u="sng"/>
              <a:t>confirmation testing</a:t>
            </a:r>
            <a:r>
              <a:rPr lang="en-GB"/>
              <a:t> or </a:t>
            </a:r>
            <a:r>
              <a:rPr lang="en-GB" u="sng"/>
              <a:t>re-testing</a:t>
            </a:r>
            <a:r>
              <a:rPr lang="en-GB"/>
              <a:t>)</a:t>
            </a:r>
          </a:p>
          <a:p>
            <a:pPr marL="620713" lvl="1" indent="0">
              <a:buNone/>
            </a:pPr>
            <a:r>
              <a:rPr lang="en-US"/>
              <a:t>execution of a corrected test and/or execution of tests in order to ensure that defects have not been introduced in unchanged areas of the software or that defect fixing did not uncover other defects (</a:t>
            </a:r>
            <a:r>
              <a:rPr lang="en-US" u="sng"/>
              <a:t>regression testing</a:t>
            </a:r>
            <a:r>
              <a:rPr lang="en-US"/>
              <a:t>)</a:t>
            </a:r>
            <a:endParaRPr lang="en-GB"/>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63</a:t>
            </a:fld>
            <a:endParaRPr lang="en-US"/>
          </a:p>
        </p:txBody>
      </p:sp>
    </p:spTree>
    <p:extLst>
      <p:ext uri="{BB962C8B-B14F-4D97-AF65-F5344CB8AC3E}">
        <p14:creationId xmlns:p14="http://schemas.microsoft.com/office/powerpoint/2010/main" val="3821719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Fundamental test process</a:t>
            </a:r>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p>
        </p:txBody>
      </p:sp>
      <p:sp>
        <p:nvSpPr>
          <p:cNvPr id="18" name="Right Arrow Callout 17"/>
          <p:cNvSpPr/>
          <p:nvPr/>
        </p:nvSpPr>
        <p:spPr>
          <a:xfrm rot="5400000">
            <a:off x="4140206" y="1256674"/>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64</a:t>
            </a:fld>
            <a:endParaRPr lang="en-US"/>
          </a:p>
        </p:txBody>
      </p:sp>
    </p:spTree>
    <p:extLst>
      <p:ext uri="{BB962C8B-B14F-4D97-AF65-F5344CB8AC3E}">
        <p14:creationId xmlns:p14="http://schemas.microsoft.com/office/powerpoint/2010/main" val="1621655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fontScale="90000"/>
          </a:bodyPr>
          <a:lstStyle/>
          <a:p>
            <a:r>
              <a:rPr lang="en-GB"/>
              <a:t>Evaluating exit criteria and reporting </a:t>
            </a:r>
          </a:p>
        </p:txBody>
      </p:sp>
      <p:sp>
        <p:nvSpPr>
          <p:cNvPr id="157699" name="Rectangle 3"/>
          <p:cNvSpPr>
            <a:spLocks noGrp="1" noChangeArrowheads="1"/>
          </p:cNvSpPr>
          <p:nvPr>
            <p:ph type="body" idx="1"/>
          </p:nvPr>
        </p:nvSpPr>
        <p:spPr/>
        <p:txBody>
          <a:bodyPr>
            <a:normAutofit/>
          </a:bodyPr>
          <a:lstStyle/>
          <a:p>
            <a:r>
              <a:rPr lang="en-GB"/>
              <a:t>Evaluating exit criteria is the activity where </a:t>
            </a:r>
            <a:r>
              <a:rPr lang="en-GB" b="1"/>
              <a:t>test execution is assessed against the defined objectives, </a:t>
            </a:r>
            <a:r>
              <a:rPr lang="en-GB"/>
              <a:t>to know whether we have done enough testing</a:t>
            </a:r>
          </a:p>
          <a:p>
            <a:r>
              <a:rPr lang="en-GB"/>
              <a:t>Major tasks:</a:t>
            </a:r>
          </a:p>
          <a:p>
            <a:pPr lvl="1"/>
            <a:r>
              <a:rPr lang="en-GB" b="1"/>
              <a:t>check </a:t>
            </a:r>
            <a:r>
              <a:rPr lang="en-GB"/>
              <a:t>test logs against the exit criteria specified in test planning</a:t>
            </a:r>
          </a:p>
          <a:p>
            <a:pPr lvl="1"/>
            <a:r>
              <a:rPr lang="en-GB" b="1"/>
              <a:t>assess</a:t>
            </a:r>
            <a:r>
              <a:rPr lang="en-GB"/>
              <a:t> if more tests are needed or if the exit criteria specified should be changed</a:t>
            </a:r>
          </a:p>
          <a:p>
            <a:pPr lvl="1"/>
            <a:r>
              <a:rPr lang="en-GB"/>
              <a:t>write a </a:t>
            </a:r>
            <a:r>
              <a:rPr lang="en-GB" b="1"/>
              <a:t>test summary report </a:t>
            </a:r>
            <a:r>
              <a:rPr lang="en-GB"/>
              <a:t>for stakeholders </a:t>
            </a:r>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65</a:t>
            </a:fld>
            <a:endParaRPr lang="en-US"/>
          </a:p>
        </p:txBody>
      </p:sp>
    </p:spTree>
    <p:extLst>
      <p:ext uri="{BB962C8B-B14F-4D97-AF65-F5344CB8AC3E}">
        <p14:creationId xmlns:p14="http://schemas.microsoft.com/office/powerpoint/2010/main" val="1821208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Fundamental test process</a:t>
            </a:r>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p>
        </p:txBody>
      </p:sp>
      <p:sp>
        <p:nvSpPr>
          <p:cNvPr id="19" name="Rectangle 18"/>
          <p:cNvSpPr/>
          <p:nvPr/>
        </p:nvSpPr>
        <p:spPr>
          <a:xfrm>
            <a:off x="503548" y="5945952"/>
            <a:ext cx="8280920" cy="6072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66</a:t>
            </a:fld>
            <a:endParaRPr lang="en-US"/>
          </a:p>
        </p:txBody>
      </p:sp>
    </p:spTree>
    <p:extLst>
      <p:ext uri="{BB962C8B-B14F-4D97-AF65-F5344CB8AC3E}">
        <p14:creationId xmlns:p14="http://schemas.microsoft.com/office/powerpoint/2010/main" val="4212421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GB"/>
              <a:t>Test closure activities</a:t>
            </a:r>
          </a:p>
        </p:txBody>
      </p:sp>
      <p:sp>
        <p:nvSpPr>
          <p:cNvPr id="159747" name="Rectangle 3"/>
          <p:cNvSpPr>
            <a:spLocks noGrp="1" noChangeArrowheads="1"/>
          </p:cNvSpPr>
          <p:nvPr>
            <p:ph type="body" idx="1"/>
          </p:nvPr>
        </p:nvSpPr>
        <p:spPr/>
        <p:txBody>
          <a:bodyPr>
            <a:normAutofit/>
          </a:bodyPr>
          <a:lstStyle/>
          <a:p>
            <a:r>
              <a:rPr lang="en-US"/>
              <a:t>Collect data from completed test activities to consolidate experience</a:t>
            </a:r>
            <a:endParaRPr lang="en-GB"/>
          </a:p>
          <a:p>
            <a:r>
              <a:rPr lang="en-GB"/>
              <a:t>We may need to do this when:</a:t>
            </a:r>
          </a:p>
          <a:p>
            <a:pPr lvl="1"/>
            <a:r>
              <a:rPr lang="en-GB"/>
              <a:t>software is delivered</a:t>
            </a:r>
          </a:p>
          <a:p>
            <a:pPr lvl="1"/>
            <a:r>
              <a:rPr lang="en-GB"/>
              <a:t>have gathered the information needed from testing</a:t>
            </a:r>
          </a:p>
          <a:p>
            <a:pPr lvl="1"/>
            <a:r>
              <a:rPr lang="en-GB"/>
              <a:t>the project is cancelled</a:t>
            </a:r>
          </a:p>
          <a:p>
            <a:pPr lvl="1"/>
            <a:r>
              <a:rPr lang="en-GB"/>
              <a:t>a particular milestone is achieved</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67</a:t>
            </a:fld>
            <a:endParaRPr lang="en-US"/>
          </a:p>
        </p:txBody>
      </p:sp>
    </p:spTree>
    <p:extLst>
      <p:ext uri="{BB962C8B-B14F-4D97-AF65-F5344CB8AC3E}">
        <p14:creationId xmlns:p14="http://schemas.microsoft.com/office/powerpoint/2010/main" val="31940805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GB"/>
              <a:t>Test closure activities</a:t>
            </a:r>
          </a:p>
        </p:txBody>
      </p:sp>
      <p:sp>
        <p:nvSpPr>
          <p:cNvPr id="161795" name="Rectangle 3"/>
          <p:cNvSpPr>
            <a:spLocks noGrp="1" noChangeArrowheads="1"/>
          </p:cNvSpPr>
          <p:nvPr>
            <p:ph type="body" idx="1"/>
          </p:nvPr>
        </p:nvSpPr>
        <p:spPr/>
        <p:txBody>
          <a:bodyPr/>
          <a:lstStyle/>
          <a:p>
            <a:r>
              <a:rPr lang="en-GB"/>
              <a:t>Major tasks: </a:t>
            </a:r>
          </a:p>
          <a:p>
            <a:pPr lvl="1"/>
            <a:r>
              <a:rPr lang="en-GB" b="1"/>
              <a:t>check</a:t>
            </a:r>
            <a:r>
              <a:rPr lang="en-GB"/>
              <a:t> which planned deliverables we actually delivered and ensure all incident reports have been resolved </a:t>
            </a:r>
          </a:p>
          <a:p>
            <a:pPr lvl="1"/>
            <a:r>
              <a:rPr lang="en-GB" b="1"/>
              <a:t>finalize </a:t>
            </a:r>
            <a:r>
              <a:rPr lang="en-GB"/>
              <a:t>and</a:t>
            </a:r>
            <a:r>
              <a:rPr lang="en-GB" b="1"/>
              <a:t> archive </a:t>
            </a:r>
            <a:r>
              <a:rPr lang="en-GB"/>
              <a:t>testware (such as scripts, test environment, and any other test infrastructure) for later reuse</a:t>
            </a:r>
          </a:p>
          <a:p>
            <a:pPr lvl="1"/>
            <a:r>
              <a:rPr lang="en-GB" b="1"/>
              <a:t>hand over testware </a:t>
            </a:r>
            <a:r>
              <a:rPr lang="en-GB"/>
              <a:t>to the maintenance organization</a:t>
            </a:r>
          </a:p>
          <a:p>
            <a:pPr lvl="1"/>
            <a:r>
              <a:rPr lang="en-US" b="1"/>
              <a:t>analyzing lessons learned </a:t>
            </a:r>
            <a:r>
              <a:rPr lang="en-US"/>
              <a:t>for future releases and projects, and incorporating lessons to improve the testing process</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68</a:t>
            </a:fld>
            <a:endParaRPr lang="en-US"/>
          </a:p>
        </p:txBody>
      </p:sp>
    </p:spTree>
    <p:extLst>
      <p:ext uri="{BB962C8B-B14F-4D97-AF65-F5344CB8AC3E}">
        <p14:creationId xmlns:p14="http://schemas.microsoft.com/office/powerpoint/2010/main" val="36769775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69</a:t>
            </a:fld>
            <a:endParaRPr lang="en-US"/>
          </a:p>
        </p:txBody>
      </p:sp>
    </p:spTree>
    <p:extLst>
      <p:ext uri="{BB962C8B-B14F-4D97-AF65-F5344CB8AC3E}">
        <p14:creationId xmlns:p14="http://schemas.microsoft.com/office/powerpoint/2010/main" val="231235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Grp="1" noChangeArrowheads="1"/>
          </p:cNvSpPr>
          <p:nvPr>
            <p:ph type="title"/>
          </p:nvPr>
        </p:nvSpPr>
        <p:spPr/>
        <p:txBody>
          <a:bodyPr/>
          <a:lstStyle/>
          <a:p>
            <a:r>
              <a:rPr lang="en-GB"/>
              <a:t>Organisational structures for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5441213"/>
              </p:ext>
            </p:extLst>
          </p:nvPr>
        </p:nvGraphicFramePr>
        <p:xfrm>
          <a:off x="838200" y="2148840"/>
          <a:ext cx="6019800" cy="3931920"/>
        </p:xfrm>
        <a:graphic>
          <a:graphicData uri="http://schemas.openxmlformats.org/drawingml/2006/table">
            <a:tbl>
              <a:tblPr firstRow="1" bandRow="1">
                <a:tableStyleId>{22838BEF-8BB2-4498-84A7-C5851F593DF1}</a:tableStyleId>
              </a:tblPr>
              <a:tblGrid>
                <a:gridCol w="6019800">
                  <a:extLst>
                    <a:ext uri="{9D8B030D-6E8A-4147-A177-3AD203B41FA5}">
                      <a16:colId xmlns:a16="http://schemas.microsoft.com/office/drawing/2014/main" val="20000"/>
                    </a:ext>
                  </a:extLst>
                </a:gridCol>
              </a:tblGrid>
              <a:tr h="578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latin typeface="+mj-lt"/>
                        </a:rPr>
                        <a:t>Only developer responsibility</a:t>
                      </a:r>
                    </a:p>
                  </a:txBody>
                  <a:tcPr anchor="ctr"/>
                </a:tc>
                <a:extLst>
                  <a:ext uri="{0D108BD9-81ED-4DB2-BD59-A6C34878D82A}">
                    <a16:rowId xmlns:a16="http://schemas.microsoft.com/office/drawing/2014/main" val="10000"/>
                  </a:ext>
                </a:extLst>
              </a:tr>
              <a:tr h="578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a:latin typeface="+mj-lt"/>
                        </a:rPr>
                        <a:t>Development team responsibility</a:t>
                      </a:r>
                    </a:p>
                  </a:txBody>
                  <a:tcPr anchor="ctr"/>
                </a:tc>
                <a:extLst>
                  <a:ext uri="{0D108BD9-81ED-4DB2-BD59-A6C34878D82A}">
                    <a16:rowId xmlns:a16="http://schemas.microsoft.com/office/drawing/2014/main" val="10001"/>
                  </a:ext>
                </a:extLst>
              </a:tr>
              <a:tr h="578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2400" b="1" kern="1200">
                          <a:solidFill>
                            <a:schemeClr val="dk1"/>
                          </a:solidFill>
                          <a:latin typeface="+mj-lt"/>
                          <a:ea typeface="+mn-ea"/>
                          <a:cs typeface="+mn-cs"/>
                        </a:rPr>
                        <a:t>Tester(s) on the development team</a:t>
                      </a:r>
                    </a:p>
                  </a:txBody>
                  <a:tcPr anchor="ctr"/>
                </a:tc>
                <a:extLst>
                  <a:ext uri="{0D108BD9-81ED-4DB2-BD59-A6C34878D82A}">
                    <a16:rowId xmlns:a16="http://schemas.microsoft.com/office/drawing/2014/main" val="10002"/>
                  </a:ext>
                </a:extLst>
              </a:tr>
              <a:tr h="578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a:latin typeface="+mj-lt"/>
                        </a:rPr>
                        <a:t>Dedicated team of testers (not developers)</a:t>
                      </a:r>
                    </a:p>
                  </a:txBody>
                  <a:tcPr anchor="ctr"/>
                </a:tc>
                <a:extLst>
                  <a:ext uri="{0D108BD9-81ED-4DB2-BD59-A6C34878D82A}">
                    <a16:rowId xmlns:a16="http://schemas.microsoft.com/office/drawing/2014/main" val="10003"/>
                  </a:ext>
                </a:extLst>
              </a:tr>
              <a:tr h="10408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a:latin typeface="+mj-lt"/>
                        </a:rPr>
                        <a:t>Internal test consultants (advice, review, support, not perform the testing)</a:t>
                      </a:r>
                    </a:p>
                  </a:txBody>
                  <a:tcPr anchor="ctr"/>
                </a:tc>
                <a:extLst>
                  <a:ext uri="{0D108BD9-81ED-4DB2-BD59-A6C34878D82A}">
                    <a16:rowId xmlns:a16="http://schemas.microsoft.com/office/drawing/2014/main" val="10004"/>
                  </a:ext>
                </a:extLst>
              </a:tr>
              <a:tr h="578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latin typeface="+mj-lt"/>
                        </a:rPr>
                        <a:t>Outside organisation (3</a:t>
                      </a:r>
                      <a:r>
                        <a:rPr lang="en-GB" sz="2400" b="1" baseline="30000" dirty="0">
                          <a:latin typeface="+mj-lt"/>
                        </a:rPr>
                        <a:t>rd</a:t>
                      </a:r>
                      <a:r>
                        <a:rPr lang="en-GB" sz="2400" b="1" dirty="0">
                          <a:latin typeface="+mj-lt"/>
                        </a:rPr>
                        <a:t> party testers)</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7086600" y="2133600"/>
            <a:ext cx="1524000" cy="3962400"/>
            <a:chOff x="6705600" y="2362200"/>
            <a:chExt cx="1524000" cy="3505200"/>
          </a:xfrm>
        </p:grpSpPr>
        <p:sp>
          <p:nvSpPr>
            <p:cNvPr id="5" name="Isosceles Triangle 4"/>
            <p:cNvSpPr/>
            <p:nvPr/>
          </p:nvSpPr>
          <p:spPr>
            <a:xfrm>
              <a:off x="6705600" y="2362200"/>
              <a:ext cx="1524000" cy="3505200"/>
            </a:xfrm>
            <a:prstGeom prst="triangle">
              <a:avLst/>
            </a:prstGeom>
            <a:solidFill>
              <a:schemeClr val="accent4">
                <a:lumMod val="60000"/>
                <a:lumOff val="40000"/>
              </a:schemeClr>
            </a:solidFill>
            <a:ln>
              <a:solidFill>
                <a:schemeClr val="accent4">
                  <a:lumMod val="60000"/>
                  <a:lumOff val="4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6463959" y="4430408"/>
              <a:ext cx="2007281" cy="461665"/>
            </a:xfrm>
            <a:prstGeom prst="rect">
              <a:avLst/>
            </a:prstGeom>
            <a:noFill/>
          </p:spPr>
          <p:txBody>
            <a:bodyPr wrap="none" rtlCol="0">
              <a:spAutoFit/>
            </a:bodyPr>
            <a:lstStyle/>
            <a:p>
              <a:pPr algn="ctr"/>
              <a:r>
                <a:rPr lang="en-GB" sz="2400" b="1">
                  <a:latin typeface="+mj-lt"/>
                </a:rPr>
                <a:t>Independence</a:t>
              </a:r>
              <a:endParaRPr lang="en-US" sz="2400" b="1">
                <a:latin typeface="+mj-lt"/>
              </a:endParaRPr>
            </a:p>
          </p:txBody>
        </p:sp>
      </p:gr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7</a:t>
            </a:fld>
            <a:endParaRPr lang="en-US"/>
          </a:p>
        </p:txBody>
      </p:sp>
    </p:spTree>
    <p:extLst>
      <p:ext uri="{BB962C8B-B14F-4D97-AF65-F5344CB8AC3E}">
        <p14:creationId xmlns:p14="http://schemas.microsoft.com/office/powerpoint/2010/main" val="1119199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pSp>
        <p:nvGrpSpPr>
          <p:cNvPr id="217102" name="Group 14"/>
          <p:cNvGrpSpPr>
            <a:grpSpLocks/>
          </p:cNvGrpSpPr>
          <p:nvPr/>
        </p:nvGrpSpPr>
        <p:grpSpPr bwMode="auto">
          <a:xfrm>
            <a:off x="492369" y="1219200"/>
            <a:ext cx="3938954" cy="5181600"/>
            <a:chOff x="336" y="768"/>
            <a:chExt cx="2688" cy="3264"/>
          </a:xfrm>
        </p:grpSpPr>
        <p:sp>
          <p:nvSpPr>
            <p:cNvPr id="217094" name="Rectangle 6"/>
            <p:cNvSpPr>
              <a:spLocks noChangeArrowheads="1"/>
            </p:cNvSpPr>
            <p:nvPr/>
          </p:nvSpPr>
          <p:spPr bwMode="auto">
            <a:xfrm>
              <a:off x="336" y="1056"/>
              <a:ext cx="2688" cy="2976"/>
            </a:xfrm>
            <a:prstGeom prst="rect">
              <a:avLst/>
            </a:prstGeom>
            <a:solidFill>
              <a:schemeClr val="accent4">
                <a:lumMod val="60000"/>
                <a:lumOff val="4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latin typeface="+mj-lt"/>
              </a:endParaRPr>
            </a:p>
          </p:txBody>
        </p:sp>
        <p:sp>
          <p:nvSpPr>
            <p:cNvPr id="217096" name="Text Box 8"/>
            <p:cNvSpPr txBox="1">
              <a:spLocks noChangeArrowheads="1"/>
            </p:cNvSpPr>
            <p:nvPr/>
          </p:nvSpPr>
          <p:spPr bwMode="auto">
            <a:xfrm>
              <a:off x="936" y="768"/>
              <a:ext cx="14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800" b="1">
                  <a:solidFill>
                    <a:prstClr val="black"/>
                  </a:solidFill>
                </a:rPr>
                <a:t>Tester tasks</a:t>
              </a:r>
            </a:p>
          </p:txBody>
        </p:sp>
      </p:grpSp>
      <p:grpSp>
        <p:nvGrpSpPr>
          <p:cNvPr id="217103" name="Group 15"/>
          <p:cNvGrpSpPr>
            <a:grpSpLocks/>
          </p:cNvGrpSpPr>
          <p:nvPr/>
        </p:nvGrpSpPr>
        <p:grpSpPr bwMode="auto">
          <a:xfrm>
            <a:off x="4572000" y="1219200"/>
            <a:ext cx="3938954" cy="5181600"/>
            <a:chOff x="3120" y="768"/>
            <a:chExt cx="2688" cy="3264"/>
          </a:xfrm>
        </p:grpSpPr>
        <p:sp>
          <p:nvSpPr>
            <p:cNvPr id="217095" name="Rectangle 7"/>
            <p:cNvSpPr>
              <a:spLocks noChangeArrowheads="1"/>
            </p:cNvSpPr>
            <p:nvPr/>
          </p:nvSpPr>
          <p:spPr bwMode="auto">
            <a:xfrm>
              <a:off x="3120" y="1056"/>
              <a:ext cx="2688" cy="2976"/>
            </a:xfrm>
            <a:prstGeom prst="rect">
              <a:avLst/>
            </a:prstGeom>
            <a:solidFill>
              <a:schemeClr val="accent4">
                <a:lumMod val="60000"/>
                <a:lumOff val="4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17097" name="Text Box 9"/>
            <p:cNvSpPr txBox="1">
              <a:spLocks noChangeArrowheads="1"/>
            </p:cNvSpPr>
            <p:nvPr/>
          </p:nvSpPr>
          <p:spPr bwMode="auto">
            <a:xfrm>
              <a:off x="3520" y="768"/>
              <a:ext cx="19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800" b="1">
                  <a:solidFill>
                    <a:prstClr val="black"/>
                  </a:solidFill>
                </a:rPr>
                <a:t>Developer tasks</a:t>
              </a:r>
            </a:p>
          </p:txBody>
        </p:sp>
      </p:grpSp>
      <p:sp>
        <p:nvSpPr>
          <p:cNvPr id="217093" name="AutoShape 5"/>
          <p:cNvSpPr>
            <a:spLocks noChangeArrowheads="1"/>
          </p:cNvSpPr>
          <p:nvPr/>
        </p:nvSpPr>
        <p:spPr bwMode="auto">
          <a:xfrm>
            <a:off x="3727938" y="2743200"/>
            <a:ext cx="1828800" cy="3581400"/>
          </a:xfrm>
          <a:prstGeom prst="curvedLeftArrow">
            <a:avLst>
              <a:gd name="adj1" fmla="val 36154"/>
              <a:gd name="adj2" fmla="val 72308"/>
              <a:gd name="adj3" fmla="val 33333"/>
            </a:avLst>
          </a:prstGeom>
          <a:solidFill>
            <a:srgbClr val="00CC66"/>
          </a:solidFill>
          <a:ln w="12700">
            <a:solidFill>
              <a:srgbClr val="00CC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17090" name="Rectangle 2"/>
          <p:cNvSpPr>
            <a:spLocks noGrp="1" noChangeArrowheads="1"/>
          </p:cNvSpPr>
          <p:nvPr>
            <p:ph type="title"/>
          </p:nvPr>
        </p:nvSpPr>
        <p:spPr/>
        <p:txBody>
          <a:bodyPr/>
          <a:lstStyle/>
          <a:p>
            <a:r>
              <a:rPr lang="en-GB"/>
              <a:t>Incident lifecycle</a:t>
            </a:r>
          </a:p>
        </p:txBody>
      </p:sp>
      <p:sp>
        <p:nvSpPr>
          <p:cNvPr id="217091" name="Rectangle 3"/>
          <p:cNvSpPr>
            <a:spLocks noGrp="1" noChangeArrowheads="1"/>
          </p:cNvSpPr>
          <p:nvPr>
            <p:ph idx="1"/>
          </p:nvPr>
        </p:nvSpPr>
        <p:spPr>
          <a:xfrm>
            <a:off x="457200" y="1676400"/>
            <a:ext cx="4114800" cy="4724400"/>
          </a:xfrm>
        </p:spPr>
        <p:txBody>
          <a:bodyPr/>
          <a:lstStyle/>
          <a:p>
            <a:pPr>
              <a:buFont typeface="Monotype Sorts" pitchFamily="2" charset="2"/>
              <a:buNone/>
            </a:pPr>
            <a:r>
              <a:rPr lang="en-GB" sz="2400" b="1">
                <a:solidFill>
                  <a:srgbClr val="000000"/>
                </a:solidFill>
              </a:rPr>
              <a:t>1	steps to reproduce a fault</a:t>
            </a:r>
          </a:p>
          <a:p>
            <a:pPr>
              <a:buFont typeface="Monotype Sorts" pitchFamily="2" charset="2"/>
              <a:buNone/>
            </a:pPr>
            <a:r>
              <a:rPr lang="en-GB" sz="2400" b="1">
                <a:solidFill>
                  <a:srgbClr val="000000"/>
                </a:solidFill>
              </a:rPr>
              <a:t>2	test fault or system fault</a:t>
            </a:r>
          </a:p>
          <a:p>
            <a:pPr>
              <a:buFont typeface="Monotype Sorts" pitchFamily="2" charset="2"/>
              <a:buNone/>
            </a:pPr>
            <a:r>
              <a:rPr lang="en-GB" sz="2400" b="1">
                <a:solidFill>
                  <a:srgbClr val="000000"/>
                </a:solidFill>
              </a:rPr>
              <a:t>3	external factors that influence the symptoms</a:t>
            </a:r>
          </a:p>
        </p:txBody>
      </p:sp>
      <p:sp>
        <p:nvSpPr>
          <p:cNvPr id="217092" name="Rectangle 4"/>
          <p:cNvSpPr>
            <a:spLocks noGrp="1" noChangeArrowheads="1"/>
          </p:cNvSpPr>
          <p:nvPr>
            <p:ph type="body" sz="half" idx="4294967295"/>
          </p:nvPr>
        </p:nvSpPr>
        <p:spPr>
          <a:xfrm>
            <a:off x="4794250" y="2971800"/>
            <a:ext cx="3816350" cy="3124200"/>
          </a:xfrm>
        </p:spPr>
        <p:txBody>
          <a:bodyPr/>
          <a:lstStyle/>
          <a:p>
            <a:pPr>
              <a:buFont typeface="Monotype Sorts" pitchFamily="2" charset="2"/>
              <a:buNone/>
            </a:pPr>
            <a:r>
              <a:rPr lang="en-GB" sz="2400" b="1">
                <a:solidFill>
                  <a:srgbClr val="000000"/>
                </a:solidFill>
                <a:latin typeface="+mj-lt"/>
              </a:rPr>
              <a:t>4	root cause of the problem</a:t>
            </a:r>
          </a:p>
          <a:p>
            <a:pPr>
              <a:buFont typeface="Monotype Sorts" pitchFamily="2" charset="2"/>
              <a:buNone/>
            </a:pPr>
            <a:r>
              <a:rPr lang="en-GB" sz="2400" b="1">
                <a:solidFill>
                  <a:srgbClr val="000000"/>
                </a:solidFill>
                <a:latin typeface="+mj-lt"/>
              </a:rPr>
              <a:t>5	how to repair (without introducing new problems)</a:t>
            </a:r>
          </a:p>
          <a:p>
            <a:pPr>
              <a:buFont typeface="Monotype Sorts" pitchFamily="2" charset="2"/>
              <a:buNone/>
            </a:pPr>
            <a:r>
              <a:rPr lang="en-GB" sz="2400" b="1">
                <a:solidFill>
                  <a:srgbClr val="000000"/>
                </a:solidFill>
                <a:latin typeface="+mj-lt"/>
              </a:rPr>
              <a:t>6	changes debugged and properly component tested</a:t>
            </a:r>
          </a:p>
          <a:p>
            <a:endParaRPr lang="en-GB" sz="2400" b="1">
              <a:solidFill>
                <a:srgbClr val="000000"/>
              </a:solidFill>
              <a:latin typeface="+mj-lt"/>
            </a:endParaRPr>
          </a:p>
        </p:txBody>
      </p:sp>
      <p:sp>
        <p:nvSpPr>
          <p:cNvPr id="217098" name="Rectangle 10"/>
          <p:cNvSpPr>
            <a:spLocks noChangeArrowheads="1"/>
          </p:cNvSpPr>
          <p:nvPr/>
        </p:nvSpPr>
        <p:spPr bwMode="auto">
          <a:xfrm>
            <a:off x="685800" y="5867400"/>
            <a:ext cx="3815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p>
            <a:pPr marL="346075" indent="-346075" defTabSz="930275">
              <a:spcBef>
                <a:spcPct val="20000"/>
              </a:spcBef>
              <a:buClr>
                <a:srgbClr val="04617B"/>
              </a:buClr>
              <a:buSzPct val="50000"/>
              <a:buFont typeface="Monotype Sorts" pitchFamily="2" charset="2"/>
              <a:buNone/>
            </a:pPr>
            <a:r>
              <a:rPr lang="en-GB" sz="2400" b="1">
                <a:solidFill>
                  <a:srgbClr val="000000"/>
                </a:solidFill>
                <a:latin typeface="+mj-lt"/>
              </a:rPr>
              <a:t>7	is the fault fixed?</a:t>
            </a:r>
          </a:p>
        </p:txBody>
      </p:sp>
      <p:sp>
        <p:nvSpPr>
          <p:cNvPr id="217101" name="Text Box 13"/>
          <p:cNvSpPr txBox="1">
            <a:spLocks noChangeArrowheads="1"/>
          </p:cNvSpPr>
          <p:nvPr/>
        </p:nvSpPr>
        <p:spPr bwMode="auto">
          <a:xfrm>
            <a:off x="140677" y="6400800"/>
            <a:ext cx="66520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prstClr val="black"/>
                </a:solidFill>
              </a:rPr>
              <a:t>Source: Rex Black “Managing the Testing Process”, MS Press, 1999</a:t>
            </a:r>
          </a:p>
        </p:txBody>
      </p:sp>
      <p:sp>
        <p:nvSpPr>
          <p:cNvPr id="2" name="Slide Number Placeholder 1"/>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70</a:t>
            </a:fld>
            <a:endParaRPr lang="en-US">
              <a:solidFill>
                <a:srgbClr val="04617B">
                  <a:shade val="90000"/>
                </a:srgbClr>
              </a:solidFill>
            </a:endParaRPr>
          </a:p>
        </p:txBody>
      </p:sp>
    </p:spTree>
    <p:extLst>
      <p:ext uri="{BB962C8B-B14F-4D97-AF65-F5344CB8AC3E}">
        <p14:creationId xmlns:p14="http://schemas.microsoft.com/office/powerpoint/2010/main" val="2971682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102"/>
                                        </p:tgtEl>
                                        <p:attrNameLst>
                                          <p:attrName>style.visibility</p:attrName>
                                        </p:attrNameLst>
                                      </p:cBhvr>
                                      <p:to>
                                        <p:strVal val="visible"/>
                                      </p:to>
                                    </p:set>
                                    <p:animEffect transition="in" filter="wipe(up)">
                                      <p:cBhvr>
                                        <p:cTn id="7" dur="500"/>
                                        <p:tgtEl>
                                          <p:spTgt spid="21710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7103"/>
                                        </p:tgtEl>
                                        <p:attrNameLst>
                                          <p:attrName>style.visibility</p:attrName>
                                        </p:attrNameLst>
                                      </p:cBhvr>
                                      <p:to>
                                        <p:strVal val="visible"/>
                                      </p:to>
                                    </p:set>
                                    <p:animEffect transition="in" filter="wipe(up)">
                                      <p:cBhvr>
                                        <p:cTn id="11" dur="500"/>
                                        <p:tgtEl>
                                          <p:spTgt spid="2171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7091">
                                            <p:txEl>
                                              <p:pRg st="0" end="0"/>
                                            </p:txEl>
                                          </p:spTgt>
                                        </p:tgtEl>
                                        <p:attrNameLst>
                                          <p:attrName>style.visibility</p:attrName>
                                        </p:attrNameLst>
                                      </p:cBhvr>
                                      <p:to>
                                        <p:strVal val="visible"/>
                                      </p:to>
                                    </p:set>
                                    <p:animEffect transition="in" filter="wipe(up)">
                                      <p:cBhvr>
                                        <p:cTn id="16" dur="500"/>
                                        <p:tgtEl>
                                          <p:spTgt spid="217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7091">
                                            <p:txEl>
                                              <p:pRg st="1" end="1"/>
                                            </p:txEl>
                                          </p:spTgt>
                                        </p:tgtEl>
                                        <p:attrNameLst>
                                          <p:attrName>style.visibility</p:attrName>
                                        </p:attrNameLst>
                                      </p:cBhvr>
                                      <p:to>
                                        <p:strVal val="visible"/>
                                      </p:to>
                                    </p:set>
                                    <p:animEffect transition="in" filter="wipe(up)">
                                      <p:cBhvr>
                                        <p:cTn id="21" dur="500"/>
                                        <p:tgtEl>
                                          <p:spTgt spid="2170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17091">
                                            <p:txEl>
                                              <p:pRg st="2" end="2"/>
                                            </p:txEl>
                                          </p:spTgt>
                                        </p:tgtEl>
                                        <p:attrNameLst>
                                          <p:attrName>style.visibility</p:attrName>
                                        </p:attrNameLst>
                                      </p:cBhvr>
                                      <p:to>
                                        <p:strVal val="visible"/>
                                      </p:to>
                                    </p:set>
                                    <p:animEffect transition="in" filter="wipe(up)">
                                      <p:cBhvr>
                                        <p:cTn id="26" dur="500"/>
                                        <p:tgtEl>
                                          <p:spTgt spid="21709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17092">
                                            <p:txEl>
                                              <p:pRg st="0" end="0"/>
                                            </p:txEl>
                                          </p:spTgt>
                                        </p:tgtEl>
                                        <p:attrNameLst>
                                          <p:attrName>style.visibility</p:attrName>
                                        </p:attrNameLst>
                                      </p:cBhvr>
                                      <p:to>
                                        <p:strVal val="visible"/>
                                      </p:to>
                                    </p:set>
                                    <p:animEffect transition="in" filter="wipe(up)">
                                      <p:cBhvr>
                                        <p:cTn id="31" dur="500"/>
                                        <p:tgtEl>
                                          <p:spTgt spid="21709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17092">
                                            <p:txEl>
                                              <p:pRg st="1" end="1"/>
                                            </p:txEl>
                                          </p:spTgt>
                                        </p:tgtEl>
                                        <p:attrNameLst>
                                          <p:attrName>style.visibility</p:attrName>
                                        </p:attrNameLst>
                                      </p:cBhvr>
                                      <p:to>
                                        <p:strVal val="visible"/>
                                      </p:to>
                                    </p:set>
                                    <p:animEffect transition="in" filter="wipe(up)">
                                      <p:cBhvr>
                                        <p:cTn id="36" dur="500"/>
                                        <p:tgtEl>
                                          <p:spTgt spid="21709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17092">
                                            <p:txEl>
                                              <p:pRg st="2" end="2"/>
                                            </p:txEl>
                                          </p:spTgt>
                                        </p:tgtEl>
                                        <p:attrNameLst>
                                          <p:attrName>style.visibility</p:attrName>
                                        </p:attrNameLst>
                                      </p:cBhvr>
                                      <p:to>
                                        <p:strVal val="visible"/>
                                      </p:to>
                                    </p:set>
                                    <p:animEffect transition="in" filter="wipe(up)">
                                      <p:cBhvr>
                                        <p:cTn id="41" dur="500"/>
                                        <p:tgtEl>
                                          <p:spTgt spid="21709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17098">
                                            <p:txEl>
                                              <p:pRg st="0" end="0"/>
                                            </p:txEl>
                                          </p:spTgt>
                                        </p:tgtEl>
                                        <p:attrNameLst>
                                          <p:attrName>style.visibility</p:attrName>
                                        </p:attrNameLst>
                                      </p:cBhvr>
                                      <p:to>
                                        <p:strVal val="visible"/>
                                      </p:to>
                                    </p:set>
                                    <p:animEffect transition="in" filter="wipe(up)">
                                      <p:cBhvr>
                                        <p:cTn id="46" dur="500"/>
                                        <p:tgtEl>
                                          <p:spTgt spid="21709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17093"/>
                                        </p:tgtEl>
                                        <p:attrNameLst>
                                          <p:attrName>style.visibility</p:attrName>
                                        </p:attrNameLst>
                                      </p:cBhvr>
                                      <p:to>
                                        <p:strVal val="visible"/>
                                      </p:to>
                                    </p:set>
                                    <p:animEffect transition="in" filter="wipe(up)">
                                      <p:cBhvr>
                                        <p:cTn id="51"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1" grpId="0" build="p" autoUpdateAnimBg="0"/>
      <p:bldP spid="217092" grpId="0" build="p" autoUpdateAnimBg="0"/>
      <p:bldP spid="21709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How to write a good incident report?</a:t>
            </a:r>
          </a:p>
        </p:txBody>
      </p:sp>
      <p:sp>
        <p:nvSpPr>
          <p:cNvPr id="3" name="Content Placeholder 2"/>
          <p:cNvSpPr>
            <a:spLocks noGrp="1"/>
          </p:cNvSpPr>
          <p:nvPr>
            <p:ph idx="1"/>
          </p:nvPr>
        </p:nvSpPr>
        <p:spPr/>
        <p:txBody>
          <a:bodyPr/>
          <a:lstStyle/>
          <a:p>
            <a:r>
              <a:rPr lang="en-US"/>
              <a:t>Running tests carefully</a:t>
            </a:r>
          </a:p>
          <a:p>
            <a:r>
              <a:rPr lang="en-US"/>
              <a:t>Try to reproduce symptoms</a:t>
            </a:r>
          </a:p>
          <a:p>
            <a:r>
              <a:rPr lang="en-US"/>
              <a:t>Isolating the defect</a:t>
            </a:r>
          </a:p>
          <a:p>
            <a:r>
              <a:rPr lang="en-US"/>
              <a:t>Have a title or summary field mention the impact</a:t>
            </a:r>
          </a:p>
          <a:p>
            <a:r>
              <a:rPr lang="en-US"/>
              <a:t>Express problems impartially</a:t>
            </a:r>
          </a:p>
          <a:p>
            <a:r>
              <a:rPr lang="en-US"/>
              <a:t>Choice of words definitely matters</a:t>
            </a:r>
          </a:p>
          <a:p>
            <a:r>
              <a:rPr lang="en-US"/>
              <a:t>Keeping the report concise</a:t>
            </a:r>
          </a:p>
          <a:p>
            <a:r>
              <a:rPr lang="en-US"/>
              <a:t>Use a review process for all reports filed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71</a:t>
            </a:fld>
            <a:endParaRPr lang="en-US"/>
          </a:p>
        </p:txBody>
      </p:sp>
    </p:spTree>
    <p:extLst>
      <p:ext uri="{BB962C8B-B14F-4D97-AF65-F5344CB8AC3E}">
        <p14:creationId xmlns:p14="http://schemas.microsoft.com/office/powerpoint/2010/main" val="13612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management challenges</a:t>
            </a:r>
          </a:p>
        </p:txBody>
      </p:sp>
      <p:sp>
        <p:nvSpPr>
          <p:cNvPr id="3" name="Content Placeholder 2"/>
          <p:cNvSpPr>
            <a:spLocks noGrp="1"/>
          </p:cNvSpPr>
          <p:nvPr>
            <p:ph idx="1"/>
          </p:nvPr>
        </p:nvSpPr>
        <p:spPr/>
        <p:txBody>
          <a:bodyPr/>
          <a:lstStyle/>
          <a:p>
            <a:r>
              <a:rPr lang="en-US"/>
              <a:t>Not enough time to test</a:t>
            </a:r>
          </a:p>
          <a:p>
            <a:r>
              <a:rPr lang="en-US"/>
              <a:t>Not enough resources to test</a:t>
            </a:r>
          </a:p>
          <a:p>
            <a:r>
              <a:rPr lang="en-US"/>
              <a:t>Testing teams are not always in one place</a:t>
            </a:r>
          </a:p>
          <a:p>
            <a:r>
              <a:rPr lang="en-US"/>
              <a:t>Difficulties with requirements</a:t>
            </a:r>
          </a:p>
          <a:p>
            <a:r>
              <a:rPr lang="en-US"/>
              <a:t>Keeping in synch with development</a:t>
            </a:r>
          </a:p>
          <a:p>
            <a:r>
              <a:rPr lang="en-US"/>
              <a:t>Reporting the right information</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72</a:t>
            </a:fld>
            <a:endParaRPr lang="en-US">
              <a:solidFill>
                <a:srgbClr val="04617B">
                  <a:shade val="90000"/>
                </a:srgbClr>
              </a:solidFill>
            </a:endParaRPr>
          </a:p>
        </p:txBody>
      </p:sp>
    </p:spTree>
    <p:extLst>
      <p:ext uri="{BB962C8B-B14F-4D97-AF65-F5344CB8AC3E}">
        <p14:creationId xmlns:p14="http://schemas.microsoft.com/office/powerpoint/2010/main" val="2000972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Test management recommendations</a:t>
            </a:r>
          </a:p>
        </p:txBody>
      </p:sp>
      <p:sp>
        <p:nvSpPr>
          <p:cNvPr id="3" name="Content Placeholder 2"/>
          <p:cNvSpPr>
            <a:spLocks noGrp="1"/>
          </p:cNvSpPr>
          <p:nvPr>
            <p:ph idx="1"/>
          </p:nvPr>
        </p:nvSpPr>
        <p:spPr/>
        <p:txBody>
          <a:bodyPr/>
          <a:lstStyle/>
          <a:p>
            <a:r>
              <a:rPr lang="en-US"/>
              <a:t>Start test management activities early</a:t>
            </a:r>
          </a:p>
          <a:p>
            <a:r>
              <a:rPr lang="en-US"/>
              <a:t>Test iteratively</a:t>
            </a:r>
          </a:p>
          <a:p>
            <a:r>
              <a:rPr lang="en-US"/>
              <a:t>Reuse test artifacts</a:t>
            </a:r>
          </a:p>
          <a:p>
            <a:r>
              <a:rPr lang="en-US"/>
              <a:t>Utilize requirements-based testing</a:t>
            </a:r>
          </a:p>
          <a:p>
            <a:r>
              <a:rPr lang="en-US"/>
              <a:t>Defining and enforcing a flexible testing process</a:t>
            </a:r>
          </a:p>
          <a:p>
            <a:r>
              <a:rPr lang="en-US"/>
              <a:t>Coordinate and integrate with the rest of development</a:t>
            </a:r>
          </a:p>
          <a:p>
            <a:r>
              <a:rPr lang="en-US"/>
              <a:t>Focus on goals and results</a:t>
            </a:r>
          </a:p>
          <a:p>
            <a:r>
              <a:rPr lang="en-US"/>
              <a:t>Automate to save time</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73</a:t>
            </a:fld>
            <a:endParaRPr lang="en-US">
              <a:solidFill>
                <a:srgbClr val="04617B">
                  <a:shade val="90000"/>
                </a:srgbClr>
              </a:solidFill>
            </a:endParaRPr>
          </a:p>
        </p:txBody>
      </p:sp>
    </p:spTree>
    <p:extLst>
      <p:ext uri="{BB962C8B-B14F-4D97-AF65-F5344CB8AC3E}">
        <p14:creationId xmlns:p14="http://schemas.microsoft.com/office/powerpoint/2010/main" val="3320758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050"/>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26979" name="Rectangle 2051"/>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26980" name="Rectangle 2052"/>
          <p:cNvSpPr>
            <a:spLocks noGrp="1" noChangeArrowheads="1"/>
          </p:cNvSpPr>
          <p:nvPr>
            <p:ph type="title"/>
          </p:nvPr>
        </p:nvSpPr>
        <p:spPr/>
        <p:txBody>
          <a:bodyPr/>
          <a:lstStyle/>
          <a:p>
            <a:r>
              <a:rPr lang="en-GB"/>
              <a:t>So what we have seen thus far..</a:t>
            </a:r>
          </a:p>
        </p:txBody>
      </p:sp>
      <p:sp>
        <p:nvSpPr>
          <p:cNvPr id="126981" name="Rectangle 2053"/>
          <p:cNvSpPr>
            <a:spLocks noGrp="1" noChangeArrowheads="1"/>
          </p:cNvSpPr>
          <p:nvPr>
            <p:ph type="body" idx="1"/>
          </p:nvPr>
        </p:nvSpPr>
        <p:spPr/>
        <p:txBody>
          <a:bodyPr/>
          <a:lstStyle/>
          <a:p>
            <a:r>
              <a:rPr lang="en-GB"/>
              <a:t>independence is important</a:t>
            </a:r>
          </a:p>
          <a:p>
            <a:pPr lvl="1"/>
            <a:r>
              <a:rPr lang="en-GB"/>
              <a:t>not a replacement for familiarity</a:t>
            </a:r>
          </a:p>
          <a:p>
            <a:r>
              <a:rPr lang="en-GB"/>
              <a:t>different levels of independence</a:t>
            </a:r>
          </a:p>
          <a:p>
            <a:pPr lvl="1"/>
            <a:r>
              <a:rPr lang="en-GB"/>
              <a:t>pro's and con's at all levels</a:t>
            </a:r>
          </a:p>
          <a:p>
            <a:r>
              <a:rPr lang="en-GB"/>
              <a:t>test strategy should use a good mix</a:t>
            </a:r>
          </a:p>
          <a:p>
            <a:pPr lvl="1"/>
            <a:r>
              <a:rPr lang="en-GB"/>
              <a:t>"declaration of independence”</a:t>
            </a:r>
          </a:p>
          <a:p>
            <a:r>
              <a:rPr lang="en-GB"/>
              <a:t>balance of skills needed</a:t>
            </a:r>
          </a:p>
        </p:txBody>
      </p:sp>
      <p:sp>
        <p:nvSpPr>
          <p:cNvPr id="2" name="Slide Number Placeholder 1"/>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74</a:t>
            </a:fld>
            <a:endParaRPr lang="en-US">
              <a:solidFill>
                <a:srgbClr val="04617B">
                  <a:shade val="90000"/>
                </a:srgbClr>
              </a:solidFill>
            </a:endParaRPr>
          </a:p>
        </p:txBody>
      </p:sp>
    </p:spTree>
    <p:extLst>
      <p:ext uri="{BB962C8B-B14F-4D97-AF65-F5344CB8AC3E}">
        <p14:creationId xmlns:p14="http://schemas.microsoft.com/office/powerpoint/2010/main" val="19449521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Use of incident metrics</a:t>
            </a:r>
          </a:p>
        </p:txBody>
      </p:sp>
      <p:sp>
        <p:nvSpPr>
          <p:cNvPr id="2" name="Content Placeholder 1"/>
          <p:cNvSpPr>
            <a:spLocks noGrp="1"/>
          </p:cNvSpPr>
          <p:nvPr>
            <p:ph idx="1"/>
          </p:nvPr>
        </p:nvSpPr>
        <p:spPr/>
        <p:txBody>
          <a:bodyPr/>
          <a:lstStyle/>
          <a:p>
            <a:endParaRPr lang="en-US"/>
          </a:p>
        </p:txBody>
      </p:sp>
      <p:sp>
        <p:nvSpPr>
          <p:cNvPr id="152579" name="Line 3"/>
          <p:cNvSpPr>
            <a:spLocks noChangeShapeType="1"/>
          </p:cNvSpPr>
          <p:nvPr/>
        </p:nvSpPr>
        <p:spPr bwMode="auto">
          <a:xfrm>
            <a:off x="2470639" y="1835151"/>
            <a:ext cx="284285" cy="32067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0" name="Line 4"/>
          <p:cNvSpPr>
            <a:spLocks noChangeShapeType="1"/>
          </p:cNvSpPr>
          <p:nvPr/>
        </p:nvSpPr>
        <p:spPr bwMode="auto">
          <a:xfrm>
            <a:off x="2754923" y="2155826"/>
            <a:ext cx="212481" cy="398463"/>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1" name="Line 5"/>
          <p:cNvSpPr>
            <a:spLocks noChangeShapeType="1"/>
          </p:cNvSpPr>
          <p:nvPr/>
        </p:nvSpPr>
        <p:spPr bwMode="auto">
          <a:xfrm>
            <a:off x="2967405" y="2554288"/>
            <a:ext cx="338503" cy="26511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2" name="Line 6"/>
          <p:cNvSpPr>
            <a:spLocks noChangeShapeType="1"/>
          </p:cNvSpPr>
          <p:nvPr/>
        </p:nvSpPr>
        <p:spPr bwMode="auto">
          <a:xfrm>
            <a:off x="1903535" y="1676400"/>
            <a:ext cx="567103"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3" name="Line 7"/>
          <p:cNvSpPr>
            <a:spLocks noChangeShapeType="1"/>
          </p:cNvSpPr>
          <p:nvPr/>
        </p:nvSpPr>
        <p:spPr bwMode="auto">
          <a:xfrm flipV="1">
            <a:off x="1406770" y="1676400"/>
            <a:ext cx="496766"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4" name="Line 8"/>
          <p:cNvSpPr>
            <a:spLocks noChangeShapeType="1"/>
          </p:cNvSpPr>
          <p:nvPr/>
        </p:nvSpPr>
        <p:spPr bwMode="auto">
          <a:xfrm flipV="1">
            <a:off x="625720" y="2314575"/>
            <a:ext cx="284285" cy="560388"/>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5" name="Line 9"/>
          <p:cNvSpPr>
            <a:spLocks noChangeShapeType="1"/>
          </p:cNvSpPr>
          <p:nvPr/>
        </p:nvSpPr>
        <p:spPr bwMode="auto">
          <a:xfrm flipV="1">
            <a:off x="910004" y="1835151"/>
            <a:ext cx="496765" cy="47942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6" name="Line 10"/>
          <p:cNvSpPr>
            <a:spLocks noChangeShapeType="1"/>
          </p:cNvSpPr>
          <p:nvPr/>
        </p:nvSpPr>
        <p:spPr bwMode="auto">
          <a:xfrm>
            <a:off x="3305908" y="2819400"/>
            <a:ext cx="562708" cy="3048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7" name="Line 11"/>
          <p:cNvSpPr>
            <a:spLocks noChangeShapeType="1"/>
          </p:cNvSpPr>
          <p:nvPr/>
        </p:nvSpPr>
        <p:spPr bwMode="auto">
          <a:xfrm flipV="1">
            <a:off x="422031" y="2819400"/>
            <a:ext cx="213946" cy="5334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8" name="Line 12"/>
          <p:cNvSpPr>
            <a:spLocks noChangeShapeType="1"/>
          </p:cNvSpPr>
          <p:nvPr/>
        </p:nvSpPr>
        <p:spPr bwMode="auto">
          <a:xfrm>
            <a:off x="422031" y="3352800"/>
            <a:ext cx="40796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9" name="Line 13"/>
          <p:cNvSpPr>
            <a:spLocks noChangeShapeType="1"/>
          </p:cNvSpPr>
          <p:nvPr/>
        </p:nvSpPr>
        <p:spPr bwMode="auto">
          <a:xfrm flipV="1">
            <a:off x="422031" y="13716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0" name="Line 14"/>
          <p:cNvSpPr>
            <a:spLocks noChangeShapeType="1"/>
          </p:cNvSpPr>
          <p:nvPr/>
        </p:nvSpPr>
        <p:spPr bwMode="auto">
          <a:xfrm>
            <a:off x="3868615" y="3124200"/>
            <a:ext cx="633046" cy="762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1" name="Text Box 15"/>
          <p:cNvSpPr txBox="1">
            <a:spLocks noChangeArrowheads="1"/>
          </p:cNvSpPr>
          <p:nvPr/>
        </p:nvSpPr>
        <p:spPr bwMode="auto">
          <a:xfrm>
            <a:off x="211015" y="3505200"/>
            <a:ext cx="399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Is this testing approach “wearing out”?</a:t>
            </a:r>
          </a:p>
        </p:txBody>
      </p:sp>
      <p:sp>
        <p:nvSpPr>
          <p:cNvPr id="152592" name="Line 16"/>
          <p:cNvSpPr>
            <a:spLocks noChangeShapeType="1"/>
          </p:cNvSpPr>
          <p:nvPr/>
        </p:nvSpPr>
        <p:spPr bwMode="auto">
          <a:xfrm>
            <a:off x="562708" y="6324600"/>
            <a:ext cx="407963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3" name="Line 17"/>
          <p:cNvSpPr>
            <a:spLocks noChangeShapeType="1"/>
          </p:cNvSpPr>
          <p:nvPr/>
        </p:nvSpPr>
        <p:spPr bwMode="auto">
          <a:xfrm flipV="1">
            <a:off x="562708" y="43434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4" name="Line 18"/>
          <p:cNvSpPr>
            <a:spLocks noChangeShapeType="1"/>
          </p:cNvSpPr>
          <p:nvPr/>
        </p:nvSpPr>
        <p:spPr bwMode="auto">
          <a:xfrm flipV="1">
            <a:off x="562708" y="5562600"/>
            <a:ext cx="140677"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5" name="Line 19"/>
          <p:cNvSpPr>
            <a:spLocks noChangeShapeType="1"/>
          </p:cNvSpPr>
          <p:nvPr/>
        </p:nvSpPr>
        <p:spPr bwMode="auto">
          <a:xfrm>
            <a:off x="703385" y="5562600"/>
            <a:ext cx="140677"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6" name="Line 20"/>
          <p:cNvSpPr>
            <a:spLocks noChangeShapeType="1"/>
          </p:cNvSpPr>
          <p:nvPr/>
        </p:nvSpPr>
        <p:spPr bwMode="auto">
          <a:xfrm flipV="1">
            <a:off x="844062" y="5410200"/>
            <a:ext cx="140677"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7" name="Line 21"/>
          <p:cNvSpPr>
            <a:spLocks noChangeShapeType="1"/>
          </p:cNvSpPr>
          <p:nvPr/>
        </p:nvSpPr>
        <p:spPr bwMode="auto">
          <a:xfrm>
            <a:off x="984738" y="5410200"/>
            <a:ext cx="140677"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8" name="Line 22"/>
          <p:cNvSpPr>
            <a:spLocks noChangeShapeType="1"/>
          </p:cNvSpPr>
          <p:nvPr/>
        </p:nvSpPr>
        <p:spPr bwMode="auto">
          <a:xfrm flipV="1">
            <a:off x="1125416" y="5791200"/>
            <a:ext cx="70338"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9" name="Line 23"/>
          <p:cNvSpPr>
            <a:spLocks noChangeShapeType="1"/>
          </p:cNvSpPr>
          <p:nvPr/>
        </p:nvSpPr>
        <p:spPr bwMode="auto">
          <a:xfrm flipV="1">
            <a:off x="1195754" y="5715000"/>
            <a:ext cx="140677" cy="762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0" name="Line 24"/>
          <p:cNvSpPr>
            <a:spLocks noChangeShapeType="1"/>
          </p:cNvSpPr>
          <p:nvPr/>
        </p:nvSpPr>
        <p:spPr bwMode="auto">
          <a:xfrm>
            <a:off x="1336431" y="5715000"/>
            <a:ext cx="140677"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1" name="Line 25"/>
          <p:cNvSpPr>
            <a:spLocks noChangeShapeType="1"/>
          </p:cNvSpPr>
          <p:nvPr/>
        </p:nvSpPr>
        <p:spPr bwMode="auto">
          <a:xfrm flipV="1">
            <a:off x="1477108" y="4343400"/>
            <a:ext cx="140677" cy="17526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2" name="Line 26"/>
          <p:cNvSpPr>
            <a:spLocks noChangeShapeType="1"/>
          </p:cNvSpPr>
          <p:nvPr/>
        </p:nvSpPr>
        <p:spPr bwMode="auto">
          <a:xfrm>
            <a:off x="1617785" y="4343400"/>
            <a:ext cx="140677" cy="1295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3" name="Line 27"/>
          <p:cNvSpPr>
            <a:spLocks noChangeShapeType="1"/>
          </p:cNvSpPr>
          <p:nvPr/>
        </p:nvSpPr>
        <p:spPr bwMode="auto">
          <a:xfrm flipV="1">
            <a:off x="1758462" y="4876800"/>
            <a:ext cx="140677"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4" name="Line 28"/>
          <p:cNvSpPr>
            <a:spLocks noChangeShapeType="1"/>
          </p:cNvSpPr>
          <p:nvPr/>
        </p:nvSpPr>
        <p:spPr bwMode="auto">
          <a:xfrm>
            <a:off x="1899138" y="4876800"/>
            <a:ext cx="140677"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5" name="Line 29"/>
          <p:cNvSpPr>
            <a:spLocks noChangeShapeType="1"/>
          </p:cNvSpPr>
          <p:nvPr/>
        </p:nvSpPr>
        <p:spPr bwMode="auto">
          <a:xfrm flipV="1">
            <a:off x="2039815" y="4724400"/>
            <a:ext cx="140677"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6" name="Line 30"/>
          <p:cNvSpPr>
            <a:spLocks noChangeShapeType="1"/>
          </p:cNvSpPr>
          <p:nvPr/>
        </p:nvSpPr>
        <p:spPr bwMode="auto">
          <a:xfrm>
            <a:off x="2180492" y="4724400"/>
            <a:ext cx="140677"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7" name="Text Box 31"/>
          <p:cNvSpPr txBox="1">
            <a:spLocks noChangeArrowheads="1"/>
          </p:cNvSpPr>
          <p:nvPr/>
        </p:nvSpPr>
        <p:spPr bwMode="auto">
          <a:xfrm>
            <a:off x="2672862" y="4876801"/>
            <a:ext cx="17884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What happened</a:t>
            </a:r>
          </a:p>
          <a:p>
            <a:r>
              <a:rPr lang="en-GB"/>
              <a:t>in that week?</a:t>
            </a:r>
          </a:p>
        </p:txBody>
      </p:sp>
      <p:sp>
        <p:nvSpPr>
          <p:cNvPr id="152608" name="Line 32"/>
          <p:cNvSpPr>
            <a:spLocks noChangeShapeType="1"/>
          </p:cNvSpPr>
          <p:nvPr/>
        </p:nvSpPr>
        <p:spPr bwMode="auto">
          <a:xfrm>
            <a:off x="5064369" y="3200400"/>
            <a:ext cx="33059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9" name="Line 33"/>
          <p:cNvSpPr>
            <a:spLocks noChangeShapeType="1"/>
          </p:cNvSpPr>
          <p:nvPr/>
        </p:nvSpPr>
        <p:spPr bwMode="auto">
          <a:xfrm flipV="1">
            <a:off x="5064369" y="12192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0" name="Rectangle 34"/>
          <p:cNvSpPr>
            <a:spLocks noChangeArrowheads="1"/>
          </p:cNvSpPr>
          <p:nvPr/>
        </p:nvSpPr>
        <p:spPr bwMode="auto">
          <a:xfrm>
            <a:off x="5275385" y="1219200"/>
            <a:ext cx="140677" cy="1981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1" name="Rectangle 35"/>
          <p:cNvSpPr>
            <a:spLocks noChangeArrowheads="1"/>
          </p:cNvSpPr>
          <p:nvPr/>
        </p:nvSpPr>
        <p:spPr bwMode="auto">
          <a:xfrm>
            <a:off x="5627077" y="1524000"/>
            <a:ext cx="140677" cy="1676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2" name="Rectangle 36"/>
          <p:cNvSpPr>
            <a:spLocks noChangeArrowheads="1"/>
          </p:cNvSpPr>
          <p:nvPr/>
        </p:nvSpPr>
        <p:spPr bwMode="auto">
          <a:xfrm>
            <a:off x="5978769" y="1905000"/>
            <a:ext cx="140677"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3" name="Rectangle 37"/>
          <p:cNvSpPr>
            <a:spLocks noChangeArrowheads="1"/>
          </p:cNvSpPr>
          <p:nvPr/>
        </p:nvSpPr>
        <p:spPr bwMode="auto">
          <a:xfrm>
            <a:off x="6330462" y="2362200"/>
            <a:ext cx="140677" cy="838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4" name="Rectangle 38"/>
          <p:cNvSpPr>
            <a:spLocks noChangeArrowheads="1"/>
          </p:cNvSpPr>
          <p:nvPr/>
        </p:nvSpPr>
        <p:spPr bwMode="auto">
          <a:xfrm>
            <a:off x="6682154" y="2590800"/>
            <a:ext cx="140677"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5" name="Rectangle 39"/>
          <p:cNvSpPr>
            <a:spLocks noChangeArrowheads="1"/>
          </p:cNvSpPr>
          <p:nvPr/>
        </p:nvSpPr>
        <p:spPr bwMode="auto">
          <a:xfrm>
            <a:off x="7033846" y="2667000"/>
            <a:ext cx="140677"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6" name="Rectangle 40"/>
          <p:cNvSpPr>
            <a:spLocks noChangeArrowheads="1"/>
          </p:cNvSpPr>
          <p:nvPr/>
        </p:nvSpPr>
        <p:spPr bwMode="auto">
          <a:xfrm>
            <a:off x="5416062" y="2362200"/>
            <a:ext cx="140677" cy="8382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7" name="Rectangle 41"/>
          <p:cNvSpPr>
            <a:spLocks noChangeArrowheads="1"/>
          </p:cNvSpPr>
          <p:nvPr/>
        </p:nvSpPr>
        <p:spPr bwMode="auto">
          <a:xfrm>
            <a:off x="5767754" y="2590800"/>
            <a:ext cx="140677" cy="609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8" name="Rectangle 42"/>
          <p:cNvSpPr>
            <a:spLocks noChangeArrowheads="1"/>
          </p:cNvSpPr>
          <p:nvPr/>
        </p:nvSpPr>
        <p:spPr bwMode="auto">
          <a:xfrm>
            <a:off x="6119446" y="2667000"/>
            <a:ext cx="140677" cy="533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19" name="Rectangle 43"/>
          <p:cNvSpPr>
            <a:spLocks noChangeArrowheads="1"/>
          </p:cNvSpPr>
          <p:nvPr/>
        </p:nvSpPr>
        <p:spPr bwMode="auto">
          <a:xfrm>
            <a:off x="6471138" y="2895600"/>
            <a:ext cx="140677" cy="304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20" name="Rectangle 44"/>
          <p:cNvSpPr>
            <a:spLocks noChangeArrowheads="1"/>
          </p:cNvSpPr>
          <p:nvPr/>
        </p:nvSpPr>
        <p:spPr bwMode="auto">
          <a:xfrm>
            <a:off x="6822831" y="2971800"/>
            <a:ext cx="140677"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21" name="Rectangle 45"/>
          <p:cNvSpPr>
            <a:spLocks noChangeArrowheads="1"/>
          </p:cNvSpPr>
          <p:nvPr/>
        </p:nvSpPr>
        <p:spPr bwMode="auto">
          <a:xfrm>
            <a:off x="7174523" y="3048000"/>
            <a:ext cx="140677" cy="152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22" name="Text Box 46"/>
          <p:cNvSpPr txBox="1">
            <a:spLocks noChangeArrowheads="1"/>
          </p:cNvSpPr>
          <p:nvPr/>
        </p:nvSpPr>
        <p:spPr bwMode="auto">
          <a:xfrm>
            <a:off x="6400800" y="1143001"/>
            <a:ext cx="15081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We’re better</a:t>
            </a:r>
          </a:p>
          <a:p>
            <a:r>
              <a:rPr lang="en-GB"/>
              <a:t>than last year</a:t>
            </a:r>
          </a:p>
        </p:txBody>
      </p:sp>
      <p:sp>
        <p:nvSpPr>
          <p:cNvPr id="152623" name="Text Box 47"/>
          <p:cNvSpPr txBox="1">
            <a:spLocks noChangeArrowheads="1"/>
          </p:cNvSpPr>
          <p:nvPr/>
        </p:nvSpPr>
        <p:spPr bwMode="auto">
          <a:xfrm>
            <a:off x="5627077" y="4876801"/>
            <a:ext cx="18612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How many faults</a:t>
            </a:r>
          </a:p>
          <a:p>
            <a:r>
              <a:rPr lang="en-GB"/>
              <a:t>can we expect?</a:t>
            </a:r>
          </a:p>
        </p:txBody>
      </p:sp>
      <p:sp>
        <p:nvSpPr>
          <p:cNvPr id="152624" name="Oval 48"/>
          <p:cNvSpPr>
            <a:spLocks noChangeArrowheads="1"/>
          </p:cNvSpPr>
          <p:nvPr/>
        </p:nvSpPr>
        <p:spPr bwMode="auto">
          <a:xfrm>
            <a:off x="1266092" y="4114800"/>
            <a:ext cx="633046" cy="457200"/>
          </a:xfrm>
          <a:prstGeom prst="ellipse">
            <a:avLst/>
          </a:prstGeom>
          <a:noFill/>
          <a:ln w="38100">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folHlink"/>
              </a:solidFill>
            </a:endParaRPr>
          </a:p>
        </p:txBody>
      </p:sp>
      <p:sp>
        <p:nvSpPr>
          <p:cNvPr id="152625" name="Line 49"/>
          <p:cNvSpPr>
            <a:spLocks noChangeShapeType="1"/>
          </p:cNvSpPr>
          <p:nvPr/>
        </p:nvSpPr>
        <p:spPr bwMode="auto">
          <a:xfrm>
            <a:off x="1899138" y="4419600"/>
            <a:ext cx="844062" cy="533400"/>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75</a:t>
            </a:fld>
            <a:endParaRPr lang="en-US"/>
          </a:p>
        </p:txBody>
      </p:sp>
    </p:spTree>
    <p:extLst>
      <p:ext uri="{BB962C8B-B14F-4D97-AF65-F5344CB8AC3E}">
        <p14:creationId xmlns:p14="http://schemas.microsoft.com/office/powerpoint/2010/main" val="42478892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expert-based approach</a:t>
            </a:r>
          </a:p>
        </p:txBody>
      </p:sp>
      <p:sp>
        <p:nvSpPr>
          <p:cNvPr id="3" name="Content Placeholder 2"/>
          <p:cNvSpPr>
            <a:spLocks noGrp="1"/>
          </p:cNvSpPr>
          <p:nvPr>
            <p:ph idx="1"/>
          </p:nvPr>
        </p:nvSpPr>
        <p:spPr/>
        <p:txBody>
          <a:bodyPr/>
          <a:lstStyle/>
          <a:p>
            <a:r>
              <a:rPr lang="en-US">
                <a:solidFill>
                  <a:srgbClr val="FF0000"/>
                </a:solidFill>
              </a:rPr>
              <a:t>Called 'bottom up' estimation</a:t>
            </a:r>
          </a:p>
          <a:p>
            <a:r>
              <a:rPr lang="en-US">
                <a:solidFill>
                  <a:srgbClr val="FF0000"/>
                </a:solidFill>
              </a:rPr>
              <a:t>Develop a work-breakdown structure for the project</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7225862"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76</a:t>
            </a:fld>
            <a:endParaRPr lang="en-US"/>
          </a:p>
        </p:txBody>
      </p:sp>
    </p:spTree>
    <p:extLst>
      <p:ext uri="{BB962C8B-B14F-4D97-AF65-F5344CB8AC3E}">
        <p14:creationId xmlns:p14="http://schemas.microsoft.com/office/powerpoint/2010/main" val="422655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Work-breakdown structure</a:t>
            </a:r>
          </a:p>
        </p:txBody>
      </p:sp>
      <p:sp>
        <p:nvSpPr>
          <p:cNvPr id="3" name="Content Placeholder 2"/>
          <p:cNvSpPr>
            <a:spLocks noGrp="1"/>
          </p:cNvSpPr>
          <p:nvPr>
            <p:ph idx="1"/>
          </p:nvPr>
        </p:nvSpPr>
        <p:spPr/>
        <p:txBody>
          <a:bodyPr/>
          <a:lstStyle/>
          <a:p>
            <a:r>
              <a:rPr lang="en-US"/>
              <a:t>Break down a testing project into phases</a:t>
            </a:r>
          </a:p>
          <a:p>
            <a:r>
              <a:rPr lang="en-US"/>
              <a:t>Within each phase we identify activities and within each activity we identify tasks and perhaps subtasks</a:t>
            </a:r>
          </a:p>
        </p:txBody>
      </p:sp>
      <p:graphicFrame>
        <p:nvGraphicFramePr>
          <p:cNvPr id="4" name="Table 3"/>
          <p:cNvGraphicFramePr>
            <a:graphicFrameLocks noGrp="1"/>
          </p:cNvGraphicFramePr>
          <p:nvPr>
            <p:extLst>
              <p:ext uri="{D42A27DB-BD31-4B8C-83A1-F6EECF244321}">
                <p14:modId xmlns:p14="http://schemas.microsoft.com/office/powerpoint/2010/main" val="21597655"/>
              </p:ext>
            </p:extLst>
          </p:nvPr>
        </p:nvGraphicFramePr>
        <p:xfrm>
          <a:off x="762000" y="3124200"/>
          <a:ext cx="8001000" cy="34290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685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685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685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685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685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77</a:t>
            </a:fld>
            <a:endParaRPr lang="en-US"/>
          </a:p>
        </p:txBody>
      </p:sp>
    </p:spTree>
    <p:extLst>
      <p:ext uri="{BB962C8B-B14F-4D97-AF65-F5344CB8AC3E}">
        <p14:creationId xmlns:p14="http://schemas.microsoft.com/office/powerpoint/2010/main" val="32635791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approaches/strategies</a:t>
            </a:r>
          </a:p>
        </p:txBody>
      </p:sp>
      <p:sp>
        <p:nvSpPr>
          <p:cNvPr id="3" name="Content Placeholder 2"/>
          <p:cNvSpPr>
            <a:spLocks noGrp="1"/>
          </p:cNvSpPr>
          <p:nvPr>
            <p:ph idx="1"/>
          </p:nvPr>
        </p:nvSpPr>
        <p:spPr/>
        <p:txBody>
          <a:bodyPr>
            <a:normAutofit fontScale="92500"/>
          </a:bodyPr>
          <a:lstStyle/>
          <a:p>
            <a:r>
              <a:rPr lang="en-US"/>
              <a:t>A test approach can reflect testing for a whole organisation, a programme of work or an individual project.</a:t>
            </a:r>
          </a:p>
          <a:p>
            <a:r>
              <a:rPr lang="en-US"/>
              <a:t>Some approaches or strategies</a:t>
            </a:r>
          </a:p>
          <a:p>
            <a:pPr lvl="1"/>
            <a:r>
              <a:rPr lang="en-US"/>
              <a:t>Analytical approaches.</a:t>
            </a:r>
          </a:p>
          <a:p>
            <a:pPr lvl="1"/>
            <a:r>
              <a:rPr lang="en-US"/>
              <a:t>Model-based approaches.</a:t>
            </a:r>
          </a:p>
          <a:p>
            <a:pPr lvl="1"/>
            <a:r>
              <a:rPr lang="en-US"/>
              <a:t>Methodical approaches.</a:t>
            </a:r>
          </a:p>
          <a:p>
            <a:pPr lvl="1"/>
            <a:r>
              <a:rPr lang="en-US"/>
              <a:t>Standard-compliant approaches.</a:t>
            </a:r>
          </a:p>
          <a:p>
            <a:pPr lvl="1"/>
            <a:r>
              <a:rPr lang="en-US"/>
              <a:t>Process-compliant approaches.</a:t>
            </a:r>
          </a:p>
          <a:p>
            <a:pPr lvl="1"/>
            <a:r>
              <a:rPr lang="en-US"/>
              <a:t>Dynamic and heuristic approaches.</a:t>
            </a:r>
          </a:p>
          <a:p>
            <a:pPr lvl="1"/>
            <a:r>
              <a:rPr lang="en-US"/>
              <a:t>Consultative approaches.</a:t>
            </a:r>
          </a:p>
          <a:p>
            <a:pPr lvl="1"/>
            <a:r>
              <a:rPr lang="en-US"/>
              <a:t>Regression-averse approaches.</a:t>
            </a:r>
          </a:p>
          <a:p>
            <a:pPr lvl="1"/>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78</a:t>
            </a:fld>
            <a:endParaRPr lang="en-US"/>
          </a:p>
        </p:txBody>
      </p:sp>
    </p:spTree>
    <p:extLst>
      <p:ext uri="{BB962C8B-B14F-4D97-AF65-F5344CB8AC3E}">
        <p14:creationId xmlns:p14="http://schemas.microsoft.com/office/powerpoint/2010/main" val="18333923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approaches/strategies (con’t)</a:t>
            </a:r>
          </a:p>
        </p:txBody>
      </p:sp>
      <p:sp>
        <p:nvSpPr>
          <p:cNvPr id="3" name="Content Placeholder 2"/>
          <p:cNvSpPr>
            <a:spLocks noGrp="1"/>
          </p:cNvSpPr>
          <p:nvPr>
            <p:ph idx="1"/>
          </p:nvPr>
        </p:nvSpPr>
        <p:spPr/>
        <p:txBody>
          <a:bodyPr/>
          <a:lstStyle/>
          <a:p>
            <a:r>
              <a:rPr lang="en-US"/>
              <a:t> Factors should be considered</a:t>
            </a:r>
          </a:p>
          <a:p>
            <a:pPr lvl="1"/>
            <a:r>
              <a:rPr lang="en-US"/>
              <a:t>Risk of failure of the project, hazards to humans, the environment and the company.</a:t>
            </a:r>
          </a:p>
          <a:p>
            <a:pPr lvl="1"/>
            <a:r>
              <a:rPr lang="en-US">
                <a:solidFill>
                  <a:srgbClr val="FF0000"/>
                </a:solidFill>
              </a:rPr>
              <a:t>Skills and experience; tools and methods.</a:t>
            </a:r>
          </a:p>
          <a:p>
            <a:pPr lvl="1"/>
            <a:r>
              <a:rPr lang="en-US"/>
              <a:t>The objective of the testing.</a:t>
            </a:r>
          </a:p>
          <a:p>
            <a:pPr lvl="1"/>
            <a:r>
              <a:rPr lang="en-US"/>
              <a:t>Regulatory aspects.</a:t>
            </a:r>
          </a:p>
          <a:p>
            <a:pPr lvl="1"/>
            <a:r>
              <a:rPr lang="en-US"/>
              <a:t>The nature of the product and the business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79</a:t>
            </a:fld>
            <a:endParaRPr lang="en-US"/>
          </a:p>
        </p:txBody>
      </p:sp>
    </p:spTree>
    <p:extLst>
      <p:ext uri="{BB962C8B-B14F-4D97-AF65-F5344CB8AC3E}">
        <p14:creationId xmlns:p14="http://schemas.microsoft.com/office/powerpoint/2010/main" val="64951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5" name="Rectangle 1027"/>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6" name="Rectangle 1028"/>
          <p:cNvSpPr>
            <a:spLocks noGrp="1" noChangeArrowheads="1"/>
          </p:cNvSpPr>
          <p:nvPr>
            <p:ph type="title"/>
          </p:nvPr>
        </p:nvSpPr>
        <p:spPr/>
        <p:txBody>
          <a:bodyPr/>
          <a:lstStyle/>
          <a:p>
            <a:r>
              <a:rPr lang="en-GB"/>
              <a:t>Testing by developers</a:t>
            </a:r>
          </a:p>
        </p:txBody>
      </p:sp>
      <p:sp>
        <p:nvSpPr>
          <p:cNvPr id="110597" name="Rectangle 1029"/>
          <p:cNvSpPr>
            <a:spLocks noGrp="1" noChangeArrowheads="1"/>
          </p:cNvSpPr>
          <p:nvPr>
            <p:ph type="body" idx="1"/>
          </p:nvPr>
        </p:nvSpPr>
        <p:spPr/>
        <p:txBody>
          <a:bodyPr/>
          <a:lstStyle/>
          <a:p>
            <a:r>
              <a:rPr lang="en-GB"/>
              <a:t>Pro’s:</a:t>
            </a:r>
          </a:p>
          <a:p>
            <a:pPr lvl="1"/>
            <a:r>
              <a:rPr lang="en-GB"/>
              <a:t>know the code best</a:t>
            </a:r>
          </a:p>
          <a:p>
            <a:pPr lvl="1"/>
            <a:r>
              <a:rPr lang="en-GB"/>
              <a:t>will find problems that the testers will miss</a:t>
            </a:r>
          </a:p>
          <a:p>
            <a:pPr lvl="1"/>
            <a:r>
              <a:rPr lang="en-GB"/>
              <a:t>they can find and fix faults cheaply</a:t>
            </a:r>
          </a:p>
          <a:p>
            <a:r>
              <a:rPr lang="en-GB"/>
              <a:t>Con’s</a:t>
            </a:r>
          </a:p>
          <a:p>
            <a:pPr lvl="1"/>
            <a:r>
              <a:rPr lang="en-GB"/>
              <a:t>difficult to destroy own work</a:t>
            </a:r>
          </a:p>
          <a:p>
            <a:pPr lvl="1"/>
            <a:r>
              <a:rPr lang="en-GB"/>
              <a:t>tendency to 'see' expected results, not actual results</a:t>
            </a:r>
          </a:p>
          <a:p>
            <a:pPr lvl="1"/>
            <a:r>
              <a:rPr lang="en-GB"/>
              <a:t>subjective assessment</a:t>
            </a:r>
          </a:p>
          <a:p>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a:t>
            </a:fld>
            <a:endParaRPr lang="en-US"/>
          </a:p>
        </p:txBody>
      </p:sp>
    </p:spTree>
    <p:extLst>
      <p:ext uri="{BB962C8B-B14F-4D97-AF65-F5344CB8AC3E}">
        <p14:creationId xmlns:p14="http://schemas.microsoft.com/office/powerpoint/2010/main" val="35743228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45720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3282950"/>
          </a:xfrm>
          <a:noFill/>
          <a:ln/>
        </p:spPr>
        <p:txBody>
          <a:bodyPr lIns="63500" tIns="25400" rIns="63500" bIns="25400">
            <a:spAutoFit/>
          </a:bodyPr>
          <a:lstStyle/>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Organisation</a:t>
            </a:r>
          </a:p>
          <a:p>
            <a:pPr marL="342900" indent="-342900" algn="ctr" defTabSz="914400">
              <a:lnSpc>
                <a:spcPct val="90000"/>
              </a:lnSpc>
              <a:spcBef>
                <a:spcPct val="45000"/>
              </a:spcBef>
            </a:pPr>
            <a:r>
              <a:rPr lang="en-US" sz="2800" b="1">
                <a:effectLst>
                  <a:outerShdw blurRad="38100" dist="38100" dir="2700000" algn="tl">
                    <a:srgbClr val="000000">
                      <a:alpha val="43137"/>
                    </a:srgbClr>
                  </a:outerShdw>
                </a:effectLst>
              </a:rPr>
              <a:t>Test plans, estimates</a:t>
            </a:r>
          </a:p>
          <a:p>
            <a:pPr algn="ctr"/>
            <a:r>
              <a:rPr lang="en-US" sz="2800" b="1">
                <a:effectLst>
                  <a:outerShdw blurRad="38100" dist="38100" dir="2700000" algn="tl">
                    <a:srgbClr val="000000">
                      <a:alpha val="43137"/>
                    </a:srgbClr>
                  </a:outerShdw>
                </a:effectLst>
              </a:rPr>
              <a:t>Test progress monitoring and control</a:t>
            </a:r>
          </a:p>
          <a:p>
            <a:pPr marL="342900" indent="-342900" algn="ctr">
              <a:lnSpc>
                <a:spcPct val="90000"/>
              </a:lnSpc>
              <a:spcBef>
                <a:spcPct val="45000"/>
              </a:spcBef>
            </a:pPr>
            <a:r>
              <a:rPr lang="en-GB" sz="2800" b="1">
                <a:effectLst>
                  <a:outerShdw blurRad="38100" dist="38100" dir="2700000" algn="tl">
                    <a:srgbClr val="000000">
                      <a:alpha val="43137"/>
                    </a:srgbClr>
                  </a:outerShdw>
                </a:effectLst>
              </a:rPr>
              <a:t>Configuration management</a:t>
            </a:r>
          </a:p>
          <a:p>
            <a:pPr marL="342900" indent="-342900" algn="ctr">
              <a:lnSpc>
                <a:spcPct val="90000"/>
              </a:lnSpc>
              <a:spcBef>
                <a:spcPct val="45000"/>
              </a:spcBef>
            </a:pPr>
            <a:r>
              <a:rPr lang="en-US" sz="2800" b="1">
                <a:effectLst>
                  <a:outerShdw blurRad="38100" dist="38100" dir="2700000" algn="tl">
                    <a:srgbClr val="000000">
                      <a:alpha val="43137"/>
                    </a:srgbClr>
                  </a:outerShdw>
                </a:effectLst>
              </a:rPr>
              <a:t>Risk and testing</a:t>
            </a:r>
          </a:p>
          <a:p>
            <a:pPr marL="342900" indent="-342900" algn="ctr" defTabSz="914400">
              <a:lnSpc>
                <a:spcPct val="90000"/>
              </a:lnSpc>
              <a:spcBef>
                <a:spcPct val="45000"/>
              </a:spcBef>
            </a:pPr>
            <a:r>
              <a:rPr lang="en-GB" sz="2800" b="1">
                <a:effectLst>
                  <a:outerShdw blurRad="38100" dist="38100" dir="2700000" algn="tl">
                    <a:srgbClr val="000000">
                      <a:alpha val="43137"/>
                    </a:srgbClr>
                  </a:outerShdw>
                </a:effectLst>
              </a:rPr>
              <a:t>Incident management</a:t>
            </a: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defTabSz="914306"/>
              <a:r>
                <a:rPr lang="en-GB" b="1">
                  <a:solidFill>
                    <a:srgbClr val="001412"/>
                  </a:solidFill>
                </a:rPr>
                <a:t>5</a:t>
              </a:r>
            </a:p>
          </p:txBody>
        </p:sp>
        <p:sp>
          <p:nvSpPr>
            <p:cNvPr id="17" name="Rectangle 18"/>
            <p:cNvSpPr>
              <a:spLocks noChangeArrowheads="1"/>
            </p:cNvSpPr>
            <p:nvPr/>
          </p:nvSpPr>
          <p:spPr bwMode="auto">
            <a:xfrm>
              <a:off x="685473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7</a:t>
              </a: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
        <p:nvSpPr>
          <p:cNvPr id="2" name="Slide Number Placeholder 1"/>
          <p:cNvSpPr>
            <a:spLocks noGrp="1"/>
          </p:cNvSpPr>
          <p:nvPr>
            <p:ph type="sldNum" sz="quarter" idx="12"/>
          </p:nvPr>
        </p:nvSpPr>
        <p:spPr/>
        <p:txBody>
          <a:bodyPr/>
          <a:lstStyle/>
          <a:p>
            <a:fld id="{3900DC13-0C25-439E-AA75-E5DAAC4C3713}" type="slidenum">
              <a:rPr lang="en-US" smtClean="0"/>
              <a:t>80</a:t>
            </a:fld>
            <a:endParaRPr lang="en-US"/>
          </a:p>
        </p:txBody>
      </p:sp>
    </p:spTree>
    <p:extLst>
      <p:ext uri="{BB962C8B-B14F-4D97-AF65-F5344CB8AC3E}">
        <p14:creationId xmlns:p14="http://schemas.microsoft.com/office/powerpoint/2010/main" val="1210032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a:xfrm>
            <a:off x="457200" y="304800"/>
            <a:ext cx="8229600" cy="1600200"/>
          </a:xfrm>
          <a:noFill/>
          <a:ln/>
        </p:spPr>
        <p:txBody>
          <a:bodyPr lIns="94358" tIns="47180" rIns="94358" bIns="47180">
            <a:normAutofit/>
          </a:bodyPr>
          <a:lstStyle/>
          <a:p>
            <a:r>
              <a:rPr lang="en-GB" sz="4000"/>
              <a:t>Problems resulting from poor configuration management</a:t>
            </a:r>
          </a:p>
        </p:txBody>
      </p:sp>
      <p:sp>
        <p:nvSpPr>
          <p:cNvPr id="100357" name="Rectangle 5"/>
          <p:cNvSpPr>
            <a:spLocks noGrp="1" noChangeArrowheads="1"/>
          </p:cNvSpPr>
          <p:nvPr>
            <p:ph type="body" idx="1"/>
          </p:nvPr>
        </p:nvSpPr>
        <p:spPr>
          <a:xfrm>
            <a:off x="457200" y="2057400"/>
            <a:ext cx="8229600" cy="4343400"/>
          </a:xfrm>
          <a:noFill/>
          <a:ln/>
        </p:spPr>
        <p:txBody>
          <a:bodyPr lIns="94358" tIns="47180" rIns="94358" bIns="47180"/>
          <a:lstStyle/>
          <a:p>
            <a:r>
              <a:rPr lang="en-GB"/>
              <a:t>faults which were fixed re-appear</a:t>
            </a:r>
          </a:p>
          <a:p>
            <a:r>
              <a:rPr lang="en-GB"/>
              <a:t>can’t reproduce a fault reported by a customer</a:t>
            </a:r>
          </a:p>
          <a:p>
            <a:r>
              <a:rPr lang="en-GB"/>
              <a:t>can’t roll back to previous subsystem</a:t>
            </a:r>
          </a:p>
          <a:p>
            <a:r>
              <a:rPr lang="en-GB"/>
              <a:t>which code changes belong to which version?</a:t>
            </a:r>
          </a:p>
          <a:p>
            <a:r>
              <a:rPr lang="en-GB"/>
              <a:t>one change overwrites another</a:t>
            </a:r>
          </a:p>
          <a:p>
            <a:r>
              <a:rPr lang="en-GB"/>
              <a:t>emergency fault fix needs testing but tests have been updated to new software version</a:t>
            </a:r>
          </a:p>
          <a:p>
            <a:r>
              <a:rPr lang="en-GB"/>
              <a:t>“Shouldn’t that feature be in this version?”</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81</a:t>
            </a:fld>
            <a:endParaRPr lang="en-US"/>
          </a:p>
        </p:txBody>
      </p:sp>
    </p:spTree>
    <p:extLst>
      <p:ext uri="{BB962C8B-B14F-4D97-AF65-F5344CB8AC3E}">
        <p14:creationId xmlns:p14="http://schemas.microsoft.com/office/powerpoint/2010/main" val="4232662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fade">
                                      <p:cBhvr>
                                        <p:cTn id="7" dur="500"/>
                                        <p:tgtEl>
                                          <p:spTgt spid="100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357">
                                            <p:txEl>
                                              <p:pRg st="1" end="1"/>
                                            </p:txEl>
                                          </p:spTgt>
                                        </p:tgtEl>
                                        <p:attrNameLst>
                                          <p:attrName>style.visibility</p:attrName>
                                        </p:attrNameLst>
                                      </p:cBhvr>
                                      <p:to>
                                        <p:strVal val="visible"/>
                                      </p:to>
                                    </p:set>
                                    <p:animEffect transition="in" filter="fade">
                                      <p:cBhvr>
                                        <p:cTn id="12" dur="500"/>
                                        <p:tgtEl>
                                          <p:spTgt spid="100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357">
                                            <p:txEl>
                                              <p:pRg st="2" end="2"/>
                                            </p:txEl>
                                          </p:spTgt>
                                        </p:tgtEl>
                                        <p:attrNameLst>
                                          <p:attrName>style.visibility</p:attrName>
                                        </p:attrNameLst>
                                      </p:cBhvr>
                                      <p:to>
                                        <p:strVal val="visible"/>
                                      </p:to>
                                    </p:set>
                                    <p:animEffect transition="in" filter="fade">
                                      <p:cBhvr>
                                        <p:cTn id="17" dur="500"/>
                                        <p:tgtEl>
                                          <p:spTgt spid="1003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357">
                                            <p:txEl>
                                              <p:pRg st="3" end="3"/>
                                            </p:txEl>
                                          </p:spTgt>
                                        </p:tgtEl>
                                        <p:attrNameLst>
                                          <p:attrName>style.visibility</p:attrName>
                                        </p:attrNameLst>
                                      </p:cBhvr>
                                      <p:to>
                                        <p:strVal val="visible"/>
                                      </p:to>
                                    </p:set>
                                    <p:animEffect transition="in" filter="fade">
                                      <p:cBhvr>
                                        <p:cTn id="22" dur="500"/>
                                        <p:tgtEl>
                                          <p:spTgt spid="1003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357">
                                            <p:txEl>
                                              <p:pRg st="4" end="4"/>
                                            </p:txEl>
                                          </p:spTgt>
                                        </p:tgtEl>
                                        <p:attrNameLst>
                                          <p:attrName>style.visibility</p:attrName>
                                        </p:attrNameLst>
                                      </p:cBhvr>
                                      <p:to>
                                        <p:strVal val="visible"/>
                                      </p:to>
                                    </p:set>
                                    <p:animEffect transition="in" filter="fade">
                                      <p:cBhvr>
                                        <p:cTn id="27" dur="500"/>
                                        <p:tgtEl>
                                          <p:spTgt spid="10035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0357">
                                            <p:txEl>
                                              <p:pRg st="5" end="5"/>
                                            </p:txEl>
                                          </p:spTgt>
                                        </p:tgtEl>
                                        <p:attrNameLst>
                                          <p:attrName>style.visibility</p:attrName>
                                        </p:attrNameLst>
                                      </p:cBhvr>
                                      <p:to>
                                        <p:strVal val="visible"/>
                                      </p:to>
                                    </p:set>
                                    <p:animEffect transition="in" filter="fade">
                                      <p:cBhvr>
                                        <p:cTn id="30" dur="500"/>
                                        <p:tgtEl>
                                          <p:spTgt spid="10035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0357">
                                            <p:txEl>
                                              <p:pRg st="6" end="6"/>
                                            </p:txEl>
                                          </p:spTgt>
                                        </p:tgtEl>
                                        <p:attrNameLst>
                                          <p:attrName>style.visibility</p:attrName>
                                        </p:attrNameLst>
                                      </p:cBhvr>
                                      <p:to>
                                        <p:strVal val="visible"/>
                                      </p:to>
                                    </p:set>
                                    <p:animEffect transition="in" filter="fade">
                                      <p:cBhvr>
                                        <p:cTn id="33" dur="500"/>
                                        <p:tgtEl>
                                          <p:spTgt spid="1003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a:t>
            </a:r>
          </a:p>
        </p:txBody>
      </p:sp>
      <p:sp>
        <p:nvSpPr>
          <p:cNvPr id="3" name="Content Placeholder 2"/>
          <p:cNvSpPr>
            <a:spLocks noGrp="1"/>
          </p:cNvSpPr>
          <p:nvPr>
            <p:ph idx="1"/>
          </p:nvPr>
        </p:nvSpPr>
        <p:spPr/>
        <p:txBody>
          <a:bodyPr>
            <a:normAutofit/>
          </a:bodyPr>
          <a:lstStyle/>
          <a:p>
            <a:r>
              <a:rPr lang="en-US"/>
              <a:t>For testing:</a:t>
            </a:r>
          </a:p>
          <a:p>
            <a:pPr lvl="1"/>
            <a:r>
              <a:rPr lang="en-US"/>
              <a:t>involve controlling both the versions of </a:t>
            </a:r>
            <a:r>
              <a:rPr lang="en-US" b="1"/>
              <a:t>code</a:t>
            </a:r>
            <a:r>
              <a:rPr lang="en-US"/>
              <a:t> to be tested and the </a:t>
            </a:r>
            <a:r>
              <a:rPr lang="en-US" b="1"/>
              <a:t>documents</a:t>
            </a:r>
            <a:r>
              <a:rPr lang="en-US"/>
              <a:t> used during the development process, ensure traceability throughout the test process</a:t>
            </a:r>
          </a:p>
          <a:p>
            <a:r>
              <a:rPr lang="en-US"/>
              <a:t>A good configuration management system will ensure that the testers can identify exactly what code they are testing, as well as have control over the test documentation such as test plans, test specification, defect logs, etc</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82</a:t>
            </a:fld>
            <a:endParaRPr lang="en-US"/>
          </a:p>
        </p:txBody>
      </p:sp>
    </p:spTree>
    <p:extLst>
      <p:ext uri="{BB962C8B-B14F-4D97-AF65-F5344CB8AC3E}">
        <p14:creationId xmlns:p14="http://schemas.microsoft.com/office/powerpoint/2010/main" val="160534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a:bodyPr>
          <a:lstStyle/>
          <a:p>
            <a:r>
              <a:rPr lang="en-GB" sz="3600"/>
              <a:t>A definition of configuration management</a:t>
            </a:r>
          </a:p>
        </p:txBody>
      </p:sp>
      <p:sp>
        <p:nvSpPr>
          <p:cNvPr id="129027" name="Rectangle 3"/>
          <p:cNvSpPr>
            <a:spLocks noGrp="1" noChangeArrowheads="1"/>
          </p:cNvSpPr>
          <p:nvPr>
            <p:ph type="body" idx="1"/>
          </p:nvPr>
        </p:nvSpPr>
        <p:spPr/>
        <p:txBody>
          <a:bodyPr>
            <a:normAutofit/>
          </a:bodyPr>
          <a:lstStyle/>
          <a:p>
            <a:r>
              <a:rPr lang="en-GB"/>
              <a:t>“The process of </a:t>
            </a:r>
          </a:p>
          <a:p>
            <a:pPr lvl="1"/>
            <a:r>
              <a:rPr lang="en-GB"/>
              <a:t>identifying and defining the </a:t>
            </a:r>
            <a:r>
              <a:rPr lang="en-GB" b="1"/>
              <a:t>configuration items </a:t>
            </a:r>
            <a:r>
              <a:rPr lang="en-GB"/>
              <a:t>in a system,</a:t>
            </a:r>
          </a:p>
          <a:p>
            <a:pPr lvl="1"/>
            <a:r>
              <a:rPr lang="en-GB"/>
              <a:t>controlling the release and change of these items throughout the system life cycle,</a:t>
            </a:r>
          </a:p>
          <a:p>
            <a:pPr lvl="1"/>
            <a:r>
              <a:rPr lang="en-GB"/>
              <a:t>recording and reporting the status of configuration items and change requests,</a:t>
            </a:r>
          </a:p>
          <a:p>
            <a:pPr lvl="1"/>
            <a:r>
              <a:rPr lang="en-GB"/>
              <a:t>and verifying the completeness and correctness of configuration items.”</a:t>
            </a:r>
          </a:p>
          <a:p>
            <a:pPr marL="0" indent="0">
              <a:buNone/>
            </a:pPr>
            <a:r>
              <a:rPr lang="en-GB"/>
              <a:t>[ANSI/IEEE Std 729-1983, Software Engineering Terminology]</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83</a:t>
            </a:fld>
            <a:endParaRPr lang="en-US"/>
          </a:p>
        </p:txBody>
      </p:sp>
    </p:spTree>
    <p:extLst>
      <p:ext uri="{BB962C8B-B14F-4D97-AF65-F5344CB8AC3E}">
        <p14:creationId xmlns:p14="http://schemas.microsoft.com/office/powerpoint/2010/main" val="17823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fade">
                                      <p:cBhvr>
                                        <p:cTn id="7" dur="500"/>
                                        <p:tgtEl>
                                          <p:spTgt spid="129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fade">
                                      <p:cBhvr>
                                        <p:cTn id="12" dur="500"/>
                                        <p:tgtEl>
                                          <p:spTgt spid="1290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fade">
                                      <p:cBhvr>
                                        <p:cTn id="17" dur="500"/>
                                        <p:tgtEl>
                                          <p:spTgt spid="1290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fade">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Configuration management activities</a:t>
            </a:r>
            <a:endParaRPr lang="en-US"/>
          </a:p>
        </p:txBody>
      </p:sp>
      <p:sp>
        <p:nvSpPr>
          <p:cNvPr id="3" name="Content Placeholder 2"/>
          <p:cNvSpPr>
            <a:spLocks noGrp="1"/>
          </p:cNvSpPr>
          <p:nvPr>
            <p:ph idx="1"/>
          </p:nvPr>
        </p:nvSpPr>
        <p:spPr/>
        <p:txBody>
          <a:bodyPr/>
          <a:lstStyle/>
          <a:p>
            <a:r>
              <a:rPr lang="en-GB"/>
              <a:t>An engineering management procedure that includes</a:t>
            </a:r>
          </a:p>
          <a:p>
            <a:pPr lvl="1"/>
            <a:r>
              <a:rPr lang="en-GB"/>
              <a:t>configuration identification</a:t>
            </a:r>
          </a:p>
          <a:p>
            <a:pPr lvl="1"/>
            <a:r>
              <a:rPr lang="en-GB"/>
              <a:t>configuration </a:t>
            </a:r>
            <a:r>
              <a:rPr lang="en-US"/>
              <a:t>control</a:t>
            </a:r>
            <a:endParaRPr lang="en-GB"/>
          </a:p>
          <a:p>
            <a:pPr lvl="1"/>
            <a:r>
              <a:rPr lang="en-GB"/>
              <a:t>configuration status accounting</a:t>
            </a:r>
          </a:p>
          <a:p>
            <a:pPr lvl="1"/>
            <a:r>
              <a:rPr lang="en-GB"/>
              <a:t>configuration audit</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84</a:t>
            </a:fld>
            <a:endParaRPr lang="en-US"/>
          </a:p>
        </p:txBody>
      </p:sp>
    </p:spTree>
    <p:extLst>
      <p:ext uri="{BB962C8B-B14F-4D97-AF65-F5344CB8AC3E}">
        <p14:creationId xmlns:p14="http://schemas.microsoft.com/office/powerpoint/2010/main" val="3544475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r>
              <a:rPr lang="en-GB"/>
              <a:t>Configuration identification</a:t>
            </a:r>
          </a:p>
        </p:txBody>
      </p:sp>
      <p:sp>
        <p:nvSpPr>
          <p:cNvPr id="131075" name="Rectangle 1027"/>
          <p:cNvSpPr>
            <a:spLocks noChangeArrowheads="1"/>
          </p:cNvSpPr>
          <p:nvPr/>
        </p:nvSpPr>
        <p:spPr bwMode="auto">
          <a:xfrm>
            <a:off x="562707" y="1676399"/>
            <a:ext cx="1871296" cy="838201"/>
          </a:xfrm>
          <a:prstGeom prst="rect">
            <a:avLst/>
          </a:prstGeom>
          <a:solidFill>
            <a:srgbClr val="618FF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Identification</a:t>
            </a:r>
          </a:p>
        </p:txBody>
      </p:sp>
      <p:sp>
        <p:nvSpPr>
          <p:cNvPr id="131076" name="Rectangle 1028"/>
          <p:cNvSpPr>
            <a:spLocks noChangeArrowheads="1"/>
          </p:cNvSpPr>
          <p:nvPr/>
        </p:nvSpPr>
        <p:spPr bwMode="auto">
          <a:xfrm>
            <a:off x="2813538" y="1676399"/>
            <a:ext cx="1623647"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Control</a:t>
            </a:r>
          </a:p>
        </p:txBody>
      </p:sp>
      <p:grpSp>
        <p:nvGrpSpPr>
          <p:cNvPr id="131112" name="Group 1064"/>
          <p:cNvGrpSpPr>
            <a:grpSpLocks/>
          </p:cNvGrpSpPr>
          <p:nvPr/>
        </p:nvGrpSpPr>
        <p:grpSpPr bwMode="auto">
          <a:xfrm>
            <a:off x="622788" y="2514600"/>
            <a:ext cx="5665177" cy="3962400"/>
            <a:chOff x="480" y="1450"/>
            <a:chExt cx="3866" cy="2496"/>
          </a:xfrm>
        </p:grpSpPr>
        <p:sp>
          <p:nvSpPr>
            <p:cNvPr id="131079" name="Line 1031"/>
            <p:cNvSpPr>
              <a:spLocks noChangeShapeType="1"/>
            </p:cNvSpPr>
            <p:nvPr/>
          </p:nvSpPr>
          <p:spPr bwMode="auto">
            <a:xfrm>
              <a:off x="480" y="1450"/>
              <a:ext cx="0" cy="22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0" name="Rectangle 1032"/>
            <p:cNvSpPr>
              <a:spLocks noChangeArrowheads="1"/>
            </p:cNvSpPr>
            <p:nvPr/>
          </p:nvSpPr>
          <p:spPr bwMode="auto">
            <a:xfrm>
              <a:off x="624" y="1968"/>
              <a:ext cx="1092"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Configuration</a:t>
              </a:r>
            </a:p>
            <a:p>
              <a:pPr algn="ctr"/>
              <a:r>
                <a:rPr lang="en-GB" sz="1600" b="1">
                  <a:solidFill>
                    <a:srgbClr val="000000"/>
                  </a:solidFill>
                </a:rPr>
                <a:t>Structures</a:t>
              </a:r>
            </a:p>
          </p:txBody>
        </p:sp>
        <p:sp>
          <p:nvSpPr>
            <p:cNvPr id="131081" name="Rectangle 1033"/>
            <p:cNvSpPr>
              <a:spLocks noChangeArrowheads="1"/>
            </p:cNvSpPr>
            <p:nvPr/>
          </p:nvSpPr>
          <p:spPr bwMode="auto">
            <a:xfrm>
              <a:off x="624" y="1584"/>
              <a:ext cx="1092"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CI Planning</a:t>
              </a:r>
            </a:p>
          </p:txBody>
        </p:sp>
        <p:sp>
          <p:nvSpPr>
            <p:cNvPr id="131082" name="Rectangle 1034"/>
            <p:cNvSpPr>
              <a:spLocks noChangeArrowheads="1"/>
            </p:cNvSpPr>
            <p:nvPr/>
          </p:nvSpPr>
          <p:spPr bwMode="auto">
            <a:xfrm>
              <a:off x="624" y="3130"/>
              <a:ext cx="1092"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Version/issue</a:t>
              </a:r>
            </a:p>
            <a:p>
              <a:pPr algn="ctr"/>
              <a:r>
                <a:rPr lang="en-GB" sz="1600" b="1">
                  <a:solidFill>
                    <a:srgbClr val="000000"/>
                  </a:solidFill>
                </a:rPr>
                <a:t>Numbering</a:t>
              </a:r>
            </a:p>
          </p:txBody>
        </p:sp>
        <p:sp>
          <p:nvSpPr>
            <p:cNvPr id="131083" name="Rectangle 1035"/>
            <p:cNvSpPr>
              <a:spLocks noChangeArrowheads="1"/>
            </p:cNvSpPr>
            <p:nvPr/>
          </p:nvSpPr>
          <p:spPr bwMode="auto">
            <a:xfrm>
              <a:off x="624" y="3514"/>
              <a:ext cx="1092" cy="432"/>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Baseline/release</a:t>
              </a:r>
            </a:p>
            <a:p>
              <a:pPr algn="ctr"/>
              <a:r>
                <a:rPr lang="en-GB" sz="1600" b="1">
                  <a:solidFill>
                    <a:srgbClr val="000000"/>
                  </a:solidFill>
                </a:rPr>
                <a:t>Planning</a:t>
              </a:r>
            </a:p>
          </p:txBody>
        </p:sp>
        <p:sp>
          <p:nvSpPr>
            <p:cNvPr id="131085" name="Rectangle 1037"/>
            <p:cNvSpPr>
              <a:spLocks noChangeArrowheads="1"/>
            </p:cNvSpPr>
            <p:nvPr/>
          </p:nvSpPr>
          <p:spPr bwMode="auto">
            <a:xfrm>
              <a:off x="624" y="2746"/>
              <a:ext cx="1092"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Naming</a:t>
              </a:r>
            </a:p>
            <a:p>
              <a:pPr algn="ctr"/>
              <a:r>
                <a:rPr lang="en-GB" sz="1600" b="1">
                  <a:solidFill>
                    <a:srgbClr val="000000"/>
                  </a:solidFill>
                </a:rPr>
                <a:t>Conventions</a:t>
              </a:r>
            </a:p>
          </p:txBody>
        </p:sp>
        <p:sp>
          <p:nvSpPr>
            <p:cNvPr id="131098" name="Line 1050"/>
            <p:cNvSpPr>
              <a:spLocks noChangeShapeType="1"/>
            </p:cNvSpPr>
            <p:nvPr/>
          </p:nvSpPr>
          <p:spPr bwMode="auto">
            <a:xfrm>
              <a:off x="490" y="1728"/>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9" name="Line 1051"/>
            <p:cNvSpPr>
              <a:spLocks noChangeShapeType="1"/>
            </p:cNvSpPr>
            <p:nvPr/>
          </p:nvSpPr>
          <p:spPr bwMode="auto">
            <a:xfrm>
              <a:off x="490" y="2112"/>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0" name="Line 1052"/>
            <p:cNvSpPr>
              <a:spLocks noChangeShapeType="1"/>
            </p:cNvSpPr>
            <p:nvPr/>
          </p:nvSpPr>
          <p:spPr bwMode="auto">
            <a:xfrm>
              <a:off x="490" y="2880"/>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1" name="Line 1053"/>
            <p:cNvSpPr>
              <a:spLocks noChangeShapeType="1"/>
            </p:cNvSpPr>
            <p:nvPr/>
          </p:nvSpPr>
          <p:spPr bwMode="auto">
            <a:xfrm>
              <a:off x="490" y="3264"/>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2" name="Line 1054"/>
            <p:cNvSpPr>
              <a:spLocks noChangeShapeType="1"/>
            </p:cNvSpPr>
            <p:nvPr/>
          </p:nvSpPr>
          <p:spPr bwMode="auto">
            <a:xfrm>
              <a:off x="490" y="3696"/>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9" name="Text Box 1061"/>
            <p:cNvSpPr txBox="1">
              <a:spLocks noChangeArrowheads="1"/>
            </p:cNvSpPr>
            <p:nvPr/>
          </p:nvSpPr>
          <p:spPr bwMode="auto">
            <a:xfrm>
              <a:off x="1920" y="2112"/>
              <a:ext cx="242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mj-lt"/>
                </a:rPr>
                <a:t>CI: Configuration item: stand alone, </a:t>
              </a:r>
            </a:p>
            <a:p>
              <a:r>
                <a:rPr lang="en-GB" sz="1800">
                  <a:latin typeface="+mj-lt"/>
                </a:rPr>
                <a:t>test alone, use alone element</a:t>
              </a:r>
            </a:p>
            <a:p>
              <a:r>
                <a:rPr lang="en-GB">
                  <a:latin typeface="+mj-lt"/>
                </a:rPr>
                <a:t>Example: </a:t>
              </a:r>
              <a:endParaRPr lang="en-GB" sz="1800">
                <a:latin typeface="+mj-lt"/>
              </a:endParaRPr>
            </a:p>
          </p:txBody>
        </p:sp>
        <p:sp>
          <p:nvSpPr>
            <p:cNvPr id="131110" name="Rectangle 1062"/>
            <p:cNvSpPr>
              <a:spLocks noChangeArrowheads="1"/>
            </p:cNvSpPr>
            <p:nvPr/>
          </p:nvSpPr>
          <p:spPr bwMode="auto">
            <a:xfrm>
              <a:off x="624" y="2362"/>
              <a:ext cx="1092"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Selection</a:t>
              </a:r>
            </a:p>
            <a:p>
              <a:pPr algn="ctr"/>
              <a:r>
                <a:rPr lang="en-GB" sz="1600" b="1">
                  <a:solidFill>
                    <a:srgbClr val="000000"/>
                  </a:solidFill>
                </a:rPr>
                <a:t>criteria</a:t>
              </a:r>
            </a:p>
          </p:txBody>
        </p:sp>
        <p:sp>
          <p:nvSpPr>
            <p:cNvPr id="131111" name="Line 1063"/>
            <p:cNvSpPr>
              <a:spLocks noChangeShapeType="1"/>
            </p:cNvSpPr>
            <p:nvPr/>
          </p:nvSpPr>
          <p:spPr bwMode="auto">
            <a:xfrm>
              <a:off x="490" y="2496"/>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Rectangle 1029"/>
          <p:cNvSpPr>
            <a:spLocks noChangeArrowheads="1"/>
          </p:cNvSpPr>
          <p:nvPr/>
        </p:nvSpPr>
        <p:spPr bwMode="auto">
          <a:xfrm>
            <a:off x="4841630" y="1676400"/>
            <a:ext cx="1787770"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Status</a:t>
            </a:r>
          </a:p>
          <a:p>
            <a:pPr algn="ctr"/>
            <a:r>
              <a:rPr lang="en-GB" b="1">
                <a:solidFill>
                  <a:srgbClr val="000000"/>
                </a:solidFill>
              </a:rPr>
              <a:t>Accounting</a:t>
            </a:r>
          </a:p>
        </p:txBody>
      </p:sp>
      <p:sp>
        <p:nvSpPr>
          <p:cNvPr id="27" name="Rectangle 1030"/>
          <p:cNvSpPr>
            <a:spLocks noChangeArrowheads="1"/>
          </p:cNvSpPr>
          <p:nvPr/>
        </p:nvSpPr>
        <p:spPr bwMode="auto">
          <a:xfrm>
            <a:off x="6907823" y="1676400"/>
            <a:ext cx="1793631"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Auditing</a:t>
            </a:r>
          </a:p>
        </p:txBody>
      </p:sp>
      <p:sp>
        <p:nvSpPr>
          <p:cNvPr id="7" name="Rectangle 6"/>
          <p:cNvSpPr/>
          <p:nvPr/>
        </p:nvSpPr>
        <p:spPr>
          <a:xfrm>
            <a:off x="3733800" y="4120118"/>
            <a:ext cx="2972160" cy="369332"/>
          </a:xfrm>
          <a:prstGeom prst="rect">
            <a:avLst/>
          </a:prstGeom>
        </p:spPr>
        <p:txBody>
          <a:bodyPr wrap="none">
            <a:spAutoFit/>
          </a:bodyPr>
          <a:lstStyle/>
          <a:p>
            <a:r>
              <a:rPr lang="en-US">
                <a:latin typeface="+mj-lt"/>
              </a:rPr>
              <a:t>PRJ001_REQB_1.0.4_draft_B</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85</a:t>
            </a:fld>
            <a:endParaRPr lang="en-US"/>
          </a:p>
        </p:txBody>
      </p:sp>
    </p:spTree>
    <p:extLst>
      <p:ext uri="{BB962C8B-B14F-4D97-AF65-F5344CB8AC3E}">
        <p14:creationId xmlns:p14="http://schemas.microsoft.com/office/powerpoint/2010/main" val="2864040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1112"/>
                                        </p:tgtEl>
                                        <p:attrNameLst>
                                          <p:attrName>style.visibility</p:attrName>
                                        </p:attrNameLst>
                                      </p:cBhvr>
                                      <p:to>
                                        <p:strVal val="visible"/>
                                      </p:to>
                                    </p:set>
                                    <p:animEffect transition="in" filter="wipe(up)">
                                      <p:cBhvr>
                                        <p:cTn id="7" dur="500"/>
                                        <p:tgtEl>
                                          <p:spTgt spid="131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3074"/>
          <p:cNvSpPr>
            <a:spLocks noGrp="1" noChangeArrowheads="1"/>
          </p:cNvSpPr>
          <p:nvPr>
            <p:ph type="title"/>
          </p:nvPr>
        </p:nvSpPr>
        <p:spPr/>
        <p:txBody>
          <a:bodyPr/>
          <a:lstStyle/>
          <a:p>
            <a:r>
              <a:rPr lang="en-GB"/>
              <a:t>Configuration control</a:t>
            </a:r>
          </a:p>
        </p:txBody>
      </p:sp>
      <p:grpSp>
        <p:nvGrpSpPr>
          <p:cNvPr id="132133" name="Group 3109"/>
          <p:cNvGrpSpPr>
            <a:grpSpLocks/>
          </p:cNvGrpSpPr>
          <p:nvPr/>
        </p:nvGrpSpPr>
        <p:grpSpPr bwMode="auto">
          <a:xfrm>
            <a:off x="3030414" y="3465513"/>
            <a:ext cx="1406769" cy="2727325"/>
            <a:chOff x="3350" y="2074"/>
            <a:chExt cx="960" cy="1718"/>
          </a:xfrm>
        </p:grpSpPr>
        <p:sp>
          <p:nvSpPr>
            <p:cNvPr id="132099" name="Rectangle 3075"/>
            <p:cNvSpPr>
              <a:spLocks noChangeArrowheads="1"/>
            </p:cNvSpPr>
            <p:nvPr/>
          </p:nvSpPr>
          <p:spPr bwMode="auto">
            <a:xfrm>
              <a:off x="3471" y="2352"/>
              <a:ext cx="839" cy="384"/>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400" b="1">
                  <a:solidFill>
                    <a:srgbClr val="000000"/>
                  </a:solidFill>
                </a:rPr>
                <a:t>Impact</a:t>
              </a:r>
            </a:p>
            <a:p>
              <a:pPr algn="ctr"/>
              <a:r>
                <a:rPr lang="en-GB" sz="1400" b="1">
                  <a:solidFill>
                    <a:srgbClr val="000000"/>
                  </a:solidFill>
                </a:rPr>
                <a:t>Analysis</a:t>
              </a:r>
            </a:p>
          </p:txBody>
        </p:sp>
        <p:sp>
          <p:nvSpPr>
            <p:cNvPr id="132104" name="Rectangle 3080"/>
            <p:cNvSpPr>
              <a:spLocks noChangeArrowheads="1"/>
            </p:cNvSpPr>
            <p:nvPr/>
          </p:nvSpPr>
          <p:spPr bwMode="auto">
            <a:xfrm>
              <a:off x="3471" y="2880"/>
              <a:ext cx="839" cy="384"/>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400" b="1">
                  <a:solidFill>
                    <a:srgbClr val="000000"/>
                  </a:solidFill>
                </a:rPr>
                <a:t>Authorised</a:t>
              </a:r>
            </a:p>
            <a:p>
              <a:pPr algn="ctr"/>
              <a:r>
                <a:rPr lang="en-GB" sz="1400" b="1">
                  <a:solidFill>
                    <a:srgbClr val="000000"/>
                  </a:solidFill>
                </a:rPr>
                <a:t>Amendment</a:t>
              </a:r>
            </a:p>
          </p:txBody>
        </p:sp>
        <p:sp>
          <p:nvSpPr>
            <p:cNvPr id="132110" name="Rectangle 3086"/>
            <p:cNvSpPr>
              <a:spLocks noChangeArrowheads="1"/>
            </p:cNvSpPr>
            <p:nvPr/>
          </p:nvSpPr>
          <p:spPr bwMode="auto">
            <a:xfrm>
              <a:off x="3466" y="3408"/>
              <a:ext cx="844" cy="384"/>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400" b="1">
                  <a:solidFill>
                    <a:srgbClr val="000000"/>
                  </a:solidFill>
                </a:rPr>
                <a:t>Review/</a:t>
              </a:r>
            </a:p>
            <a:p>
              <a:pPr algn="ctr"/>
              <a:r>
                <a:rPr lang="en-GB" sz="1400" b="1">
                  <a:solidFill>
                    <a:srgbClr val="000000"/>
                  </a:solidFill>
                </a:rPr>
                <a:t>Test</a:t>
              </a:r>
            </a:p>
          </p:txBody>
        </p:sp>
        <p:sp>
          <p:nvSpPr>
            <p:cNvPr id="132122" name="Line 3098"/>
            <p:cNvSpPr>
              <a:spLocks noChangeShapeType="1"/>
            </p:cNvSpPr>
            <p:nvPr/>
          </p:nvSpPr>
          <p:spPr bwMode="auto">
            <a:xfrm>
              <a:off x="3350" y="2074"/>
              <a:ext cx="0" cy="15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3" name="Line 3099"/>
            <p:cNvSpPr>
              <a:spLocks noChangeShapeType="1"/>
            </p:cNvSpPr>
            <p:nvPr/>
          </p:nvSpPr>
          <p:spPr bwMode="auto">
            <a:xfrm>
              <a:off x="3360" y="2544"/>
              <a:ext cx="10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4" name="Line 3100"/>
            <p:cNvSpPr>
              <a:spLocks noChangeShapeType="1"/>
            </p:cNvSpPr>
            <p:nvPr/>
          </p:nvSpPr>
          <p:spPr bwMode="auto">
            <a:xfrm>
              <a:off x="3360" y="3072"/>
              <a:ext cx="1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5" name="Line 3101"/>
            <p:cNvSpPr>
              <a:spLocks noChangeShapeType="1"/>
            </p:cNvSpPr>
            <p:nvPr/>
          </p:nvSpPr>
          <p:spPr bwMode="auto">
            <a:xfrm>
              <a:off x="3360" y="3600"/>
              <a:ext cx="10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102" name="Rectangle 3078"/>
          <p:cNvSpPr>
            <a:spLocks noChangeArrowheads="1"/>
          </p:cNvSpPr>
          <p:nvPr/>
        </p:nvSpPr>
        <p:spPr bwMode="auto">
          <a:xfrm>
            <a:off x="2819400" y="2879724"/>
            <a:ext cx="1617783"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Change</a:t>
            </a:r>
          </a:p>
          <a:p>
            <a:pPr algn="ctr"/>
            <a:r>
              <a:rPr lang="en-GB" sz="1600" b="1">
                <a:solidFill>
                  <a:srgbClr val="000000"/>
                </a:solidFill>
              </a:rPr>
              <a:t>Control</a:t>
            </a:r>
          </a:p>
        </p:txBody>
      </p:sp>
      <p:sp>
        <p:nvSpPr>
          <p:cNvPr id="132115" name="Line 3091"/>
          <p:cNvSpPr>
            <a:spLocks noChangeShapeType="1"/>
          </p:cNvSpPr>
          <p:nvPr/>
        </p:nvSpPr>
        <p:spPr bwMode="auto">
          <a:xfrm>
            <a:off x="3657600" y="2514599"/>
            <a:ext cx="0" cy="352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Rectangle 1027"/>
          <p:cNvSpPr>
            <a:spLocks noChangeArrowheads="1"/>
          </p:cNvSpPr>
          <p:nvPr/>
        </p:nvSpPr>
        <p:spPr bwMode="auto">
          <a:xfrm>
            <a:off x="562707" y="1676399"/>
            <a:ext cx="1871296" cy="838201"/>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Identification</a:t>
            </a:r>
          </a:p>
        </p:txBody>
      </p:sp>
      <p:sp>
        <p:nvSpPr>
          <p:cNvPr id="44" name="Rectangle 1028"/>
          <p:cNvSpPr>
            <a:spLocks noChangeArrowheads="1"/>
          </p:cNvSpPr>
          <p:nvPr/>
        </p:nvSpPr>
        <p:spPr bwMode="auto">
          <a:xfrm>
            <a:off x="2813538" y="1676399"/>
            <a:ext cx="1623647" cy="838200"/>
          </a:xfrm>
          <a:prstGeom prst="rect">
            <a:avLst/>
          </a:prstGeom>
          <a:solidFill>
            <a:srgbClr val="618FF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Control</a:t>
            </a:r>
          </a:p>
        </p:txBody>
      </p:sp>
      <p:sp>
        <p:nvSpPr>
          <p:cNvPr id="47" name="Rectangle 1029"/>
          <p:cNvSpPr>
            <a:spLocks noChangeArrowheads="1"/>
          </p:cNvSpPr>
          <p:nvPr/>
        </p:nvSpPr>
        <p:spPr bwMode="auto">
          <a:xfrm>
            <a:off x="4841630" y="1676400"/>
            <a:ext cx="1787770"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Status</a:t>
            </a:r>
          </a:p>
          <a:p>
            <a:pPr algn="ctr"/>
            <a:r>
              <a:rPr lang="en-GB" b="1">
                <a:solidFill>
                  <a:srgbClr val="000000"/>
                </a:solidFill>
              </a:rPr>
              <a:t>Accounting</a:t>
            </a:r>
          </a:p>
        </p:txBody>
      </p:sp>
      <p:sp>
        <p:nvSpPr>
          <p:cNvPr id="48" name="Rectangle 1030"/>
          <p:cNvSpPr>
            <a:spLocks noChangeArrowheads="1"/>
          </p:cNvSpPr>
          <p:nvPr/>
        </p:nvSpPr>
        <p:spPr bwMode="auto">
          <a:xfrm>
            <a:off x="6907823" y="1676400"/>
            <a:ext cx="1793631"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Auditing</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86</a:t>
            </a:fld>
            <a:endParaRPr lang="en-US"/>
          </a:p>
        </p:txBody>
      </p:sp>
    </p:spTree>
    <p:extLst>
      <p:ext uri="{BB962C8B-B14F-4D97-AF65-F5344CB8AC3E}">
        <p14:creationId xmlns:p14="http://schemas.microsoft.com/office/powerpoint/2010/main" val="160369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2133"/>
                                        </p:tgtEl>
                                        <p:attrNameLst>
                                          <p:attrName>style.visibility</p:attrName>
                                        </p:attrNameLst>
                                      </p:cBhvr>
                                      <p:to>
                                        <p:strVal val="visible"/>
                                      </p:to>
                                    </p:set>
                                    <p:animEffect transition="in" filter="wipe(up)">
                                      <p:cBhvr>
                                        <p:cTn id="7" dur="500"/>
                                        <p:tgtEl>
                                          <p:spTgt spid="132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Autofit/>
          </a:bodyPr>
          <a:lstStyle/>
          <a:p>
            <a:r>
              <a:rPr lang="en-GB" sz="3600"/>
              <a:t>Status accounting &amp; Configuration auditing</a:t>
            </a:r>
          </a:p>
        </p:txBody>
      </p:sp>
      <p:grpSp>
        <p:nvGrpSpPr>
          <p:cNvPr id="160808" name="Group 40"/>
          <p:cNvGrpSpPr>
            <a:grpSpLocks/>
          </p:cNvGrpSpPr>
          <p:nvPr/>
        </p:nvGrpSpPr>
        <p:grpSpPr bwMode="auto">
          <a:xfrm>
            <a:off x="2813539" y="2514601"/>
            <a:ext cx="3815862" cy="3505200"/>
            <a:chOff x="1716" y="1450"/>
            <a:chExt cx="2604" cy="2208"/>
          </a:xfrm>
        </p:grpSpPr>
        <p:sp>
          <p:nvSpPr>
            <p:cNvPr id="160783" name="Rectangle 15"/>
            <p:cNvSpPr>
              <a:spLocks noChangeArrowheads="1"/>
            </p:cNvSpPr>
            <p:nvPr/>
          </p:nvSpPr>
          <p:spPr bwMode="auto">
            <a:xfrm>
              <a:off x="3312" y="1776"/>
              <a:ext cx="1008" cy="48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lstStyle/>
            <a:p>
              <a:pPr algn="ctr"/>
              <a:r>
                <a:rPr lang="en-GB" sz="1600" b="1">
                  <a:solidFill>
                    <a:srgbClr val="000000"/>
                  </a:solidFill>
                </a:rPr>
                <a:t>Status Accounting</a:t>
              </a:r>
            </a:p>
            <a:p>
              <a:pPr algn="ctr"/>
              <a:r>
                <a:rPr lang="en-GB" sz="1600" b="1">
                  <a:solidFill>
                    <a:srgbClr val="000000"/>
                  </a:solidFill>
                </a:rPr>
                <a:t>Database</a:t>
              </a:r>
            </a:p>
          </p:txBody>
        </p:sp>
        <p:sp>
          <p:nvSpPr>
            <p:cNvPr id="160784" name="Rectangle 16"/>
            <p:cNvSpPr>
              <a:spLocks noChangeArrowheads="1"/>
            </p:cNvSpPr>
            <p:nvPr/>
          </p:nvSpPr>
          <p:spPr bwMode="auto">
            <a:xfrm>
              <a:off x="3312" y="2362"/>
              <a:ext cx="1008"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Input to SA</a:t>
              </a:r>
            </a:p>
            <a:p>
              <a:pPr algn="ctr"/>
              <a:r>
                <a:rPr lang="en-GB" sz="1600" b="1">
                  <a:solidFill>
                    <a:srgbClr val="000000"/>
                  </a:solidFill>
                </a:rPr>
                <a:t>Database</a:t>
              </a:r>
            </a:p>
          </p:txBody>
        </p:sp>
        <p:sp>
          <p:nvSpPr>
            <p:cNvPr id="160785" name="Rectangle 17"/>
            <p:cNvSpPr>
              <a:spLocks noChangeArrowheads="1"/>
            </p:cNvSpPr>
            <p:nvPr/>
          </p:nvSpPr>
          <p:spPr bwMode="auto">
            <a:xfrm>
              <a:off x="3312" y="2842"/>
              <a:ext cx="1008"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Queries and</a:t>
              </a:r>
            </a:p>
            <a:p>
              <a:pPr algn="ctr"/>
              <a:r>
                <a:rPr lang="en-GB" sz="1600" b="1">
                  <a:solidFill>
                    <a:srgbClr val="000000"/>
                  </a:solidFill>
                </a:rPr>
                <a:t>Reports</a:t>
              </a:r>
            </a:p>
          </p:txBody>
        </p:sp>
        <p:sp>
          <p:nvSpPr>
            <p:cNvPr id="160789" name="Line 21"/>
            <p:cNvSpPr>
              <a:spLocks noChangeShapeType="1"/>
            </p:cNvSpPr>
            <p:nvPr/>
          </p:nvSpPr>
          <p:spPr bwMode="auto">
            <a:xfrm>
              <a:off x="3168" y="1450"/>
              <a:ext cx="0" cy="19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0" name="Line 22"/>
            <p:cNvSpPr>
              <a:spLocks noChangeShapeType="1"/>
            </p:cNvSpPr>
            <p:nvPr/>
          </p:nvSpPr>
          <p:spPr bwMode="auto">
            <a:xfrm>
              <a:off x="3178" y="1834"/>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1" name="Line 23"/>
            <p:cNvSpPr>
              <a:spLocks noChangeShapeType="1"/>
            </p:cNvSpPr>
            <p:nvPr/>
          </p:nvSpPr>
          <p:spPr bwMode="auto">
            <a:xfrm>
              <a:off x="3178" y="2400"/>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2" name="Line 24"/>
            <p:cNvSpPr>
              <a:spLocks noChangeShapeType="1"/>
            </p:cNvSpPr>
            <p:nvPr/>
          </p:nvSpPr>
          <p:spPr bwMode="auto">
            <a:xfrm>
              <a:off x="3178" y="2890"/>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01" name="Rectangle 33"/>
            <p:cNvSpPr>
              <a:spLocks noChangeArrowheads="1"/>
            </p:cNvSpPr>
            <p:nvPr/>
          </p:nvSpPr>
          <p:spPr bwMode="auto">
            <a:xfrm>
              <a:off x="3312" y="3322"/>
              <a:ext cx="1008" cy="336"/>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600" b="1">
                  <a:solidFill>
                    <a:srgbClr val="000000"/>
                  </a:solidFill>
                </a:rPr>
                <a:t>Data </a:t>
              </a:r>
            </a:p>
            <a:p>
              <a:pPr algn="ctr"/>
              <a:r>
                <a:rPr lang="en-GB" sz="1600" b="1">
                  <a:solidFill>
                    <a:srgbClr val="000000"/>
                  </a:solidFill>
                </a:rPr>
                <a:t>Analysis</a:t>
              </a:r>
            </a:p>
          </p:txBody>
        </p:sp>
        <p:sp>
          <p:nvSpPr>
            <p:cNvPr id="160802" name="Line 34"/>
            <p:cNvSpPr>
              <a:spLocks noChangeShapeType="1"/>
            </p:cNvSpPr>
            <p:nvPr/>
          </p:nvSpPr>
          <p:spPr bwMode="auto">
            <a:xfrm>
              <a:off x="3178" y="3418"/>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06" name="Text Box 38"/>
            <p:cNvSpPr txBox="1">
              <a:spLocks noChangeArrowheads="1"/>
            </p:cNvSpPr>
            <p:nvPr/>
          </p:nvSpPr>
          <p:spPr bwMode="auto">
            <a:xfrm>
              <a:off x="1716" y="2496"/>
              <a:ext cx="138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t>Record and report the status of configuration items</a:t>
              </a:r>
              <a:endParaRPr lang="en-GB" sz="1800"/>
            </a:p>
          </p:txBody>
        </p:sp>
      </p:grpSp>
      <p:grpSp>
        <p:nvGrpSpPr>
          <p:cNvPr id="160809" name="Group 41"/>
          <p:cNvGrpSpPr>
            <a:grpSpLocks/>
          </p:cNvGrpSpPr>
          <p:nvPr/>
        </p:nvGrpSpPr>
        <p:grpSpPr bwMode="auto">
          <a:xfrm>
            <a:off x="6986954" y="2514600"/>
            <a:ext cx="2157046" cy="3546475"/>
            <a:chOff x="4560" y="1450"/>
            <a:chExt cx="1472" cy="2234"/>
          </a:xfrm>
        </p:grpSpPr>
        <p:sp>
          <p:nvSpPr>
            <p:cNvPr id="160781" name="Rectangle 13"/>
            <p:cNvSpPr>
              <a:spLocks noChangeArrowheads="1"/>
            </p:cNvSpPr>
            <p:nvPr/>
          </p:nvSpPr>
          <p:spPr bwMode="auto">
            <a:xfrm>
              <a:off x="4704" y="1776"/>
              <a:ext cx="1026" cy="48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lstStyle/>
            <a:p>
              <a:pPr algn="ctr"/>
              <a:r>
                <a:rPr lang="en-US" sz="1600" b="1"/>
                <a:t>Physical configuration audit</a:t>
              </a:r>
              <a:endParaRPr lang="en-GB" sz="1600" b="1">
                <a:solidFill>
                  <a:srgbClr val="000000"/>
                </a:solidFill>
              </a:endParaRPr>
            </a:p>
          </p:txBody>
        </p:sp>
        <p:sp>
          <p:nvSpPr>
            <p:cNvPr id="160782" name="Rectangle 14"/>
            <p:cNvSpPr>
              <a:spLocks noChangeArrowheads="1"/>
            </p:cNvSpPr>
            <p:nvPr/>
          </p:nvSpPr>
          <p:spPr bwMode="auto">
            <a:xfrm>
              <a:off x="4704" y="2410"/>
              <a:ext cx="1026" cy="48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nchor="ctr"/>
            <a:lstStyle/>
            <a:p>
              <a:pPr algn="ctr"/>
              <a:r>
                <a:rPr lang="en-US" sz="1600" b="1"/>
                <a:t>Functional configuration audit</a:t>
              </a:r>
              <a:endParaRPr lang="en-GB" sz="1600" b="1">
                <a:solidFill>
                  <a:srgbClr val="000000"/>
                </a:solidFill>
              </a:endParaRPr>
            </a:p>
          </p:txBody>
        </p:sp>
        <p:sp>
          <p:nvSpPr>
            <p:cNvPr id="160786" name="Line 18"/>
            <p:cNvSpPr>
              <a:spLocks noChangeShapeType="1"/>
            </p:cNvSpPr>
            <p:nvPr/>
          </p:nvSpPr>
          <p:spPr bwMode="auto">
            <a:xfrm>
              <a:off x="4560" y="1450"/>
              <a:ext cx="0" cy="10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7" name="Line 19"/>
            <p:cNvSpPr>
              <a:spLocks noChangeShapeType="1"/>
            </p:cNvSpPr>
            <p:nvPr/>
          </p:nvSpPr>
          <p:spPr bwMode="auto">
            <a:xfrm>
              <a:off x="4570" y="1834"/>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8" name="Line 20"/>
            <p:cNvSpPr>
              <a:spLocks noChangeShapeType="1"/>
            </p:cNvSpPr>
            <p:nvPr/>
          </p:nvSpPr>
          <p:spPr bwMode="auto">
            <a:xfrm>
              <a:off x="4570" y="2458"/>
              <a:ext cx="1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07" name="Text Box 39"/>
            <p:cNvSpPr txBox="1">
              <a:spLocks noChangeArrowheads="1"/>
            </p:cNvSpPr>
            <p:nvPr/>
          </p:nvSpPr>
          <p:spPr bwMode="auto">
            <a:xfrm>
              <a:off x="4690" y="2928"/>
              <a:ext cx="134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t>Agree with</a:t>
              </a:r>
            </a:p>
            <a:p>
              <a:r>
                <a:rPr lang="en-GB" sz="1800"/>
                <a:t>customer what</a:t>
              </a:r>
            </a:p>
            <a:p>
              <a:r>
                <a:rPr lang="en-GB" sz="1800"/>
                <a:t>has been built,</a:t>
              </a:r>
            </a:p>
            <a:p>
              <a:r>
                <a:rPr lang="en-GB" sz="1800"/>
                <a:t>tested &amp; delivered</a:t>
              </a:r>
            </a:p>
          </p:txBody>
        </p:sp>
      </p:grpSp>
      <p:sp>
        <p:nvSpPr>
          <p:cNvPr id="29" name="Rectangle 1027"/>
          <p:cNvSpPr>
            <a:spLocks noChangeArrowheads="1"/>
          </p:cNvSpPr>
          <p:nvPr/>
        </p:nvSpPr>
        <p:spPr bwMode="auto">
          <a:xfrm>
            <a:off x="562707" y="1676399"/>
            <a:ext cx="1871296" cy="838201"/>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Identification</a:t>
            </a:r>
          </a:p>
        </p:txBody>
      </p:sp>
      <p:sp>
        <p:nvSpPr>
          <p:cNvPr id="30" name="Rectangle 1028"/>
          <p:cNvSpPr>
            <a:spLocks noChangeArrowheads="1"/>
          </p:cNvSpPr>
          <p:nvPr/>
        </p:nvSpPr>
        <p:spPr bwMode="auto">
          <a:xfrm>
            <a:off x="2813538" y="1676399"/>
            <a:ext cx="1623647"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Control</a:t>
            </a:r>
          </a:p>
        </p:txBody>
      </p:sp>
      <p:sp>
        <p:nvSpPr>
          <p:cNvPr id="31" name="Rectangle 1029"/>
          <p:cNvSpPr>
            <a:spLocks noChangeArrowheads="1"/>
          </p:cNvSpPr>
          <p:nvPr/>
        </p:nvSpPr>
        <p:spPr bwMode="auto">
          <a:xfrm>
            <a:off x="4841630" y="1676400"/>
            <a:ext cx="1787770" cy="838200"/>
          </a:xfrm>
          <a:prstGeom prst="rect">
            <a:avLst/>
          </a:prstGeom>
          <a:solidFill>
            <a:srgbClr val="618FF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Status</a:t>
            </a:r>
          </a:p>
          <a:p>
            <a:pPr algn="ctr"/>
            <a:r>
              <a:rPr lang="en-GB" b="1">
                <a:solidFill>
                  <a:srgbClr val="000000"/>
                </a:solidFill>
              </a:rPr>
              <a:t>Accounting</a:t>
            </a:r>
          </a:p>
        </p:txBody>
      </p:sp>
      <p:sp>
        <p:nvSpPr>
          <p:cNvPr id="32" name="Rectangle 1030"/>
          <p:cNvSpPr>
            <a:spLocks noChangeArrowheads="1"/>
          </p:cNvSpPr>
          <p:nvPr/>
        </p:nvSpPr>
        <p:spPr bwMode="auto">
          <a:xfrm>
            <a:off x="6907823" y="1676400"/>
            <a:ext cx="1793631" cy="838200"/>
          </a:xfrm>
          <a:prstGeom prst="rect">
            <a:avLst/>
          </a:prstGeom>
          <a:solidFill>
            <a:srgbClr val="618FF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b="1">
                <a:solidFill>
                  <a:srgbClr val="000000"/>
                </a:solidFill>
              </a:rPr>
              <a:t>Configuration</a:t>
            </a:r>
          </a:p>
          <a:p>
            <a:pPr algn="ctr"/>
            <a:r>
              <a:rPr lang="en-GB" b="1">
                <a:solidFill>
                  <a:srgbClr val="000000"/>
                </a:solidFill>
              </a:rPr>
              <a:t>Auditing</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87</a:t>
            </a:fld>
            <a:endParaRPr lang="en-US"/>
          </a:p>
        </p:txBody>
      </p:sp>
    </p:spTree>
    <p:extLst>
      <p:ext uri="{BB962C8B-B14F-4D97-AF65-F5344CB8AC3E}">
        <p14:creationId xmlns:p14="http://schemas.microsoft.com/office/powerpoint/2010/main" val="2860920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0808"/>
                                        </p:tgtEl>
                                        <p:attrNameLst>
                                          <p:attrName>style.visibility</p:attrName>
                                        </p:attrNameLst>
                                      </p:cBhvr>
                                      <p:to>
                                        <p:strVal val="visible"/>
                                      </p:to>
                                    </p:set>
                                    <p:animEffect transition="in" filter="wipe(up)">
                                      <p:cBhvr>
                                        <p:cTn id="7" dur="500"/>
                                        <p:tgtEl>
                                          <p:spTgt spid="160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0809"/>
                                        </p:tgtEl>
                                        <p:attrNameLst>
                                          <p:attrName>style.visibility</p:attrName>
                                        </p:attrNameLst>
                                      </p:cBhvr>
                                      <p:to>
                                        <p:strVal val="visible"/>
                                      </p:to>
                                    </p:set>
                                    <p:animEffect transition="in" filter="wipe(up)">
                                      <p:cBhvr>
                                        <p:cTn id="12" dur="500"/>
                                        <p:tgtEl>
                                          <p:spTgt spid="160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Factors affecting test effort</a:t>
            </a:r>
          </a:p>
        </p:txBody>
      </p:sp>
      <p:sp>
        <p:nvSpPr>
          <p:cNvPr id="5" name="Content Placeholder 4"/>
          <p:cNvSpPr>
            <a:spLocks noGrp="1"/>
          </p:cNvSpPr>
          <p:nvPr>
            <p:ph idx="1"/>
          </p:nvPr>
        </p:nvSpPr>
        <p:spPr/>
        <p:txBody>
          <a:bodyPr>
            <a:normAutofit/>
          </a:bodyPr>
          <a:lstStyle/>
          <a:p>
            <a:r>
              <a:rPr lang="en-US"/>
              <a:t>Product</a:t>
            </a:r>
          </a:p>
          <a:p>
            <a:pPr lvl="1"/>
            <a:r>
              <a:rPr lang="en-US"/>
              <a:t>adequate and high-quality information</a:t>
            </a:r>
          </a:p>
          <a:p>
            <a:pPr lvl="1"/>
            <a:r>
              <a:rPr lang="en-US"/>
              <a:t>importance of non-functional quality characteristics</a:t>
            </a:r>
          </a:p>
          <a:p>
            <a:pPr lvl="1"/>
            <a:r>
              <a:rPr lang="en-US"/>
              <a:t>complexity</a:t>
            </a:r>
          </a:p>
          <a:p>
            <a:r>
              <a:rPr lang="en-US"/>
              <a:t>Development process</a:t>
            </a:r>
          </a:p>
          <a:p>
            <a:pPr lvl="1"/>
            <a:r>
              <a:rPr lang="en-US"/>
              <a:t>the availability of test tools</a:t>
            </a:r>
          </a:p>
          <a:p>
            <a:pPr lvl="1"/>
            <a:r>
              <a:rPr lang="en-US"/>
              <a:t>the life cycle</a:t>
            </a:r>
          </a:p>
          <a:p>
            <a:pPr lvl="1"/>
            <a:r>
              <a:rPr lang="en-US"/>
              <a:t>time pressure</a:t>
            </a:r>
          </a:p>
          <a:p>
            <a:r>
              <a:rPr lang="en-US"/>
              <a:t>People</a:t>
            </a:r>
          </a:p>
          <a:p>
            <a:r>
              <a:rPr lang="en-US"/>
              <a:t>Test results</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88</a:t>
            </a:fld>
            <a:endParaRPr lang="en-US"/>
          </a:p>
        </p:txBody>
      </p:sp>
    </p:spTree>
    <p:extLst>
      <p:ext uri="{BB962C8B-B14F-4D97-AF65-F5344CB8AC3E}">
        <p14:creationId xmlns:p14="http://schemas.microsoft.com/office/powerpoint/2010/main" val="273591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07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 name="Rectangle 307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0" name="Rectangle 3076"/>
          <p:cNvSpPr>
            <a:spLocks noGrp="1" noChangeArrowheads="1"/>
          </p:cNvSpPr>
          <p:nvPr>
            <p:ph type="title"/>
          </p:nvPr>
        </p:nvSpPr>
        <p:spPr/>
        <p:txBody>
          <a:bodyPr/>
          <a:lstStyle/>
          <a:p>
            <a:r>
              <a:rPr lang="en-GB"/>
              <a:t>Testing by development team </a:t>
            </a:r>
          </a:p>
        </p:txBody>
      </p:sp>
      <p:sp>
        <p:nvSpPr>
          <p:cNvPr id="162821" name="Rectangle 3077"/>
          <p:cNvSpPr>
            <a:spLocks noGrp="1" noChangeArrowheads="1"/>
          </p:cNvSpPr>
          <p:nvPr>
            <p:ph type="body" idx="1"/>
          </p:nvPr>
        </p:nvSpPr>
        <p:spPr/>
        <p:txBody>
          <a:bodyPr/>
          <a:lstStyle/>
          <a:p>
            <a:r>
              <a:rPr lang="en-GB"/>
              <a:t>Pro’s:</a:t>
            </a:r>
          </a:p>
          <a:p>
            <a:pPr lvl="1"/>
            <a:r>
              <a:rPr lang="en-GB"/>
              <a:t>some independence</a:t>
            </a:r>
          </a:p>
          <a:p>
            <a:pPr lvl="1"/>
            <a:r>
              <a:rPr lang="en-GB"/>
              <a:t>technical depth</a:t>
            </a:r>
          </a:p>
          <a:p>
            <a:r>
              <a:rPr lang="en-GB"/>
              <a:t>Con’s</a:t>
            </a:r>
          </a:p>
          <a:p>
            <a:pPr lvl="1"/>
            <a:r>
              <a:rPr lang="en-GB"/>
              <a:t>pressure of own development work</a:t>
            </a:r>
          </a:p>
          <a:p>
            <a:pPr lvl="1"/>
            <a:r>
              <a:rPr lang="en-GB"/>
              <a:t>technical view, not business view</a:t>
            </a:r>
          </a:p>
          <a:p>
            <a:pPr lvl="1"/>
            <a:r>
              <a:rPr lang="en-GB"/>
              <a:t>lack of testing skill</a:t>
            </a:r>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pPr/>
              <a:t>9</a:t>
            </a:fld>
            <a:endParaRPr lang="en-US"/>
          </a:p>
        </p:txBody>
      </p:sp>
    </p:spTree>
    <p:extLst>
      <p:ext uri="{BB962C8B-B14F-4D97-AF65-F5344CB8AC3E}">
        <p14:creationId xmlns:p14="http://schemas.microsoft.com/office/powerpoint/2010/main" val="4160044507"/>
      </p:ext>
    </p:extLst>
  </p:cSld>
  <p:clrMapOvr>
    <a:masterClrMapping/>
  </p:clrMapOvr>
  <p:transition/>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7.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8.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39341</TotalTime>
  <Words>17794</Words>
  <Application>Microsoft Office PowerPoint</Application>
  <PresentationFormat>On-screen Show (4:3)</PresentationFormat>
  <Paragraphs>1502</Paragraphs>
  <Slides>88</Slides>
  <Notes>84</Notes>
  <HiddenSlides>43</HiddenSlides>
  <MMClips>0</MMClips>
  <ScaleCrop>false</ScaleCrop>
  <HeadingPairs>
    <vt:vector size="6" baseType="variant">
      <vt:variant>
        <vt:lpstr>Fonts Used</vt:lpstr>
      </vt:variant>
      <vt:variant>
        <vt:i4>8</vt:i4>
      </vt:variant>
      <vt:variant>
        <vt:lpstr>Theme</vt:lpstr>
      </vt:variant>
      <vt:variant>
        <vt:i4>18</vt:i4>
      </vt:variant>
      <vt:variant>
        <vt:lpstr>Slide Titles</vt:lpstr>
      </vt:variant>
      <vt:variant>
        <vt:i4>88</vt:i4>
      </vt:variant>
    </vt:vector>
  </HeadingPairs>
  <TitlesOfParts>
    <vt:vector size="114" baseType="lpstr">
      <vt:lpstr>Arial</vt:lpstr>
      <vt:lpstr>Calibri</vt:lpstr>
      <vt:lpstr>Constantia</vt:lpstr>
      <vt:lpstr>Monotype Sorts</vt:lpstr>
      <vt:lpstr>Tahoma</vt:lpstr>
      <vt:lpstr>Times New Roman</vt:lpstr>
      <vt:lpstr>Wingdings</vt:lpstr>
      <vt:lpstr>Wingdings 2</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2_Flow</vt:lpstr>
      <vt:lpstr>3_Flow</vt:lpstr>
      <vt:lpstr>1_Flow</vt:lpstr>
      <vt:lpstr>Test management</vt:lpstr>
      <vt:lpstr>Learning objectives</vt:lpstr>
      <vt:lpstr>References</vt:lpstr>
      <vt:lpstr>Why needs test management?</vt:lpstr>
      <vt:lpstr>Câu hỏi hiểu bài</vt:lpstr>
      <vt:lpstr>Contents</vt:lpstr>
      <vt:lpstr>Organisational structures for testing</vt:lpstr>
      <vt:lpstr>Testing by developers</vt:lpstr>
      <vt:lpstr>Testing by development team </vt:lpstr>
      <vt:lpstr>Tester(s) on development team</vt:lpstr>
      <vt:lpstr>Independent test team </vt:lpstr>
      <vt:lpstr>Internal test consultants </vt:lpstr>
      <vt:lpstr>Outside organisation (3rd party) </vt:lpstr>
      <vt:lpstr>Usual choices</vt:lpstr>
      <vt:lpstr>Tasks of a test leader</vt:lpstr>
      <vt:lpstr>Tasks of a test leader (cont’d)</vt:lpstr>
      <vt:lpstr>Tasks of a tester</vt:lpstr>
      <vt:lpstr>Tasks of a tester (cont’d)</vt:lpstr>
      <vt:lpstr>Skills needed in testing</vt:lpstr>
      <vt:lpstr>Contents</vt:lpstr>
      <vt:lpstr>Fundamental test process </vt:lpstr>
      <vt:lpstr>Fundamental test process Inputs &amp; Outputs</vt:lpstr>
      <vt:lpstr> Test plan</vt:lpstr>
      <vt:lpstr>IEEE 829 Standard Test Plan Template</vt:lpstr>
      <vt:lpstr>Estimation techniques</vt:lpstr>
      <vt:lpstr>Estimation techniques Metric-based estimation</vt:lpstr>
      <vt:lpstr>Estimation techniques Expert-based estimation</vt:lpstr>
      <vt:lpstr>Contents</vt:lpstr>
      <vt:lpstr>Test progress monitoring and control</vt:lpstr>
      <vt:lpstr>Test progress monitoring</vt:lpstr>
      <vt:lpstr>Test progress monitoring</vt:lpstr>
      <vt:lpstr>Test progress monitoring</vt:lpstr>
      <vt:lpstr>Reporting test status</vt:lpstr>
      <vt:lpstr>Reporting test status</vt:lpstr>
      <vt:lpstr>Test control</vt:lpstr>
      <vt:lpstr>Contents</vt:lpstr>
      <vt:lpstr>Risk</vt:lpstr>
      <vt:lpstr>Product risks</vt:lpstr>
      <vt:lpstr>Product risks</vt:lpstr>
      <vt:lpstr>How to calculate a risk priority?</vt:lpstr>
      <vt:lpstr>Project risks</vt:lpstr>
      <vt:lpstr>Typical risk-management options</vt:lpstr>
      <vt:lpstr>Contents</vt:lpstr>
      <vt:lpstr>Incident</vt:lpstr>
      <vt:lpstr>Incident report</vt:lpstr>
      <vt:lpstr>What goes in an incident report?</vt:lpstr>
      <vt:lpstr>Severity versus priority</vt:lpstr>
      <vt:lpstr>Incident report life cycle</vt:lpstr>
      <vt:lpstr>Fundamental test process</vt:lpstr>
      <vt:lpstr>Test planning and control </vt:lpstr>
      <vt:lpstr>Test planning and control (cont’d)</vt:lpstr>
      <vt:lpstr>Fundamental test process</vt:lpstr>
      <vt:lpstr>Test analysis and design </vt:lpstr>
      <vt:lpstr>Test analysis and design </vt:lpstr>
      <vt:lpstr>Test analysis and design </vt:lpstr>
      <vt:lpstr>Test analysis and design </vt:lpstr>
      <vt:lpstr>Test analysis and design </vt:lpstr>
      <vt:lpstr>Test analysis and design </vt:lpstr>
      <vt:lpstr>Fundamental test process</vt:lpstr>
      <vt:lpstr>Test implementation and execution</vt:lpstr>
      <vt:lpstr>Test implementation and execution</vt:lpstr>
      <vt:lpstr>Test implementation and execution</vt:lpstr>
      <vt:lpstr>Test implementation and execution</vt:lpstr>
      <vt:lpstr>Fundamental test process</vt:lpstr>
      <vt:lpstr>Evaluating exit criteria and reporting </vt:lpstr>
      <vt:lpstr>Fundamental test process</vt:lpstr>
      <vt:lpstr>Test closure activities</vt:lpstr>
      <vt:lpstr>Test closure activities</vt:lpstr>
      <vt:lpstr>PowerPoint Presentation</vt:lpstr>
      <vt:lpstr>Incident lifecycle</vt:lpstr>
      <vt:lpstr>How to write a good incident report?</vt:lpstr>
      <vt:lpstr>Test management challenges</vt:lpstr>
      <vt:lpstr>Test management recommendations</vt:lpstr>
      <vt:lpstr>So what we have seen thus far..</vt:lpstr>
      <vt:lpstr>Use of incident metrics</vt:lpstr>
      <vt:lpstr>The expert-based approach</vt:lpstr>
      <vt:lpstr>Work-breakdown structure</vt:lpstr>
      <vt:lpstr>Test approaches/strategies</vt:lpstr>
      <vt:lpstr>Test approaches/strategies (con’t)</vt:lpstr>
      <vt:lpstr>Contents</vt:lpstr>
      <vt:lpstr>Problems resulting from poor configuration management</vt:lpstr>
      <vt:lpstr>Configuration management</vt:lpstr>
      <vt:lpstr>A definition of configuration management</vt:lpstr>
      <vt:lpstr>Configuration management activities</vt:lpstr>
      <vt:lpstr>Configuration identification</vt:lpstr>
      <vt:lpstr>Configuration control</vt:lpstr>
      <vt:lpstr>Status accounting &amp; Configuration auditing</vt:lpstr>
      <vt:lpstr>Factors affecting test effort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chauthibaoha@live.com</cp:lastModifiedBy>
  <cp:revision>1183</cp:revision>
  <dcterms:created xsi:type="dcterms:W3CDTF">2011-10-06T02:30:27Z</dcterms:created>
  <dcterms:modified xsi:type="dcterms:W3CDTF">2022-04-13T16:17:23Z</dcterms:modified>
</cp:coreProperties>
</file>