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 id="2147483814" r:id="rId16"/>
    <p:sldMasterId id="2147483826" r:id="rId17"/>
  </p:sldMasterIdLst>
  <p:notesMasterIdLst>
    <p:notesMasterId r:id="rId76"/>
  </p:notesMasterIdLst>
  <p:handoutMasterIdLst>
    <p:handoutMasterId r:id="rId77"/>
  </p:handoutMasterIdLst>
  <p:sldIdLst>
    <p:sldId id="346" r:id="rId18"/>
    <p:sldId id="362" r:id="rId19"/>
    <p:sldId id="361" r:id="rId20"/>
    <p:sldId id="347" r:id="rId21"/>
    <p:sldId id="301" r:id="rId22"/>
    <p:sldId id="260" r:id="rId23"/>
    <p:sldId id="287" r:id="rId24"/>
    <p:sldId id="302" r:id="rId25"/>
    <p:sldId id="303" r:id="rId26"/>
    <p:sldId id="304" r:id="rId27"/>
    <p:sldId id="349" r:id="rId28"/>
    <p:sldId id="306" r:id="rId29"/>
    <p:sldId id="307" r:id="rId30"/>
    <p:sldId id="308" r:id="rId31"/>
    <p:sldId id="309" r:id="rId32"/>
    <p:sldId id="310" r:id="rId33"/>
    <p:sldId id="311" r:id="rId34"/>
    <p:sldId id="312" r:id="rId35"/>
    <p:sldId id="319" r:id="rId36"/>
    <p:sldId id="313" r:id="rId37"/>
    <p:sldId id="314" r:id="rId38"/>
    <p:sldId id="315" r:id="rId39"/>
    <p:sldId id="316" r:id="rId40"/>
    <p:sldId id="297" r:id="rId41"/>
    <p:sldId id="355" r:id="rId42"/>
    <p:sldId id="281" r:id="rId43"/>
    <p:sldId id="350" r:id="rId44"/>
    <p:sldId id="279" r:id="rId45"/>
    <p:sldId id="351" r:id="rId46"/>
    <p:sldId id="284" r:id="rId47"/>
    <p:sldId id="283" r:id="rId48"/>
    <p:sldId id="352" r:id="rId49"/>
    <p:sldId id="329" r:id="rId50"/>
    <p:sldId id="354" r:id="rId51"/>
    <p:sldId id="327" r:id="rId52"/>
    <p:sldId id="353" r:id="rId53"/>
    <p:sldId id="323" r:id="rId54"/>
    <p:sldId id="324" r:id="rId55"/>
    <p:sldId id="332" r:id="rId56"/>
    <p:sldId id="342" r:id="rId57"/>
    <p:sldId id="343" r:id="rId58"/>
    <p:sldId id="344" r:id="rId59"/>
    <p:sldId id="333" r:id="rId60"/>
    <p:sldId id="335" r:id="rId61"/>
    <p:sldId id="345" r:id="rId62"/>
    <p:sldId id="336" r:id="rId63"/>
    <p:sldId id="334" r:id="rId64"/>
    <p:sldId id="330" r:id="rId65"/>
    <p:sldId id="356" r:id="rId66"/>
    <p:sldId id="357" r:id="rId67"/>
    <p:sldId id="358" r:id="rId68"/>
    <p:sldId id="359" r:id="rId69"/>
    <p:sldId id="360" r:id="rId70"/>
    <p:sldId id="328" r:id="rId71"/>
    <p:sldId id="320" r:id="rId72"/>
    <p:sldId id="321" r:id="rId73"/>
    <p:sldId id="322" r:id="rId74"/>
    <p:sldId id="28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38" autoAdjust="0"/>
  </p:normalViewPr>
  <p:slideViewPr>
    <p:cSldViewPr>
      <p:cViewPr>
        <p:scale>
          <a:sx n="80" d="100"/>
          <a:sy n="80" d="100"/>
        </p:scale>
        <p:origin x="-990"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44.xml"/><Relationship Id="rId19" Type="http://schemas.openxmlformats.org/officeDocument/2006/relationships/slide" Target="slides/slide2.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slideMaster" Target="slideMasters/slideMaster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54.xml"/><Relationship Id="rId2" Type="http://schemas.openxmlformats.org/officeDocument/2006/relationships/slideMaster" Target="slideMasters/slideMaster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DEB36E-8DDF-4580-8E8D-2B1121484F0B}" type="datetimeFigureOut">
              <a:rPr lang="en-US" smtClean="0"/>
              <a:t>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E91319-526B-442D-98BA-9A1C73A1D1C3}" type="slidenum">
              <a:rPr lang="en-US" smtClean="0"/>
              <a:t>‹#›</a:t>
            </a:fld>
            <a:endParaRPr lang="en-US"/>
          </a:p>
        </p:txBody>
      </p:sp>
    </p:spTree>
    <p:extLst>
      <p:ext uri="{BB962C8B-B14F-4D97-AF65-F5344CB8AC3E}">
        <p14:creationId xmlns:p14="http://schemas.microsoft.com/office/powerpoint/2010/main" val="16738317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opensourcetesting.org/security.ph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aiti-aptech.edu.vn/index.php/dang-ky-hoc-truc-tuyen"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www.aiti-aptech.edu.vn/index.php/dang-ky-hoc-truc-tuyen/dang-ky-php"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aptrinh.vn/showthread.php?t=579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Như</a:t>
            </a:r>
            <a:r>
              <a:rPr lang="en-US" b="1" baseline="0" smtClean="0"/>
              <a:t> đã học, có nhiều tasks và activities phải thực hiện trong quá trình testing. Để hỗ trợ thực hiện và quản lý test, nhiều loại công cụ khác nhau dc pt và sd rộng rãi. </a:t>
            </a:r>
            <a:endParaRPr lang="en-US" b="1" smtClean="0"/>
          </a:p>
          <a:p>
            <a:r>
              <a:rPr lang="en-US" b="1" smtClean="0"/>
              <a:t>Không</a:t>
            </a:r>
            <a:r>
              <a:rPr lang="en-US" b="1" baseline="0" smtClean="0"/>
              <a:t> có 1 công cụ nào </a:t>
            </a:r>
            <a:r>
              <a:rPr lang="en-US" baseline="0" smtClean="0"/>
              <a:t>giúp thực hiện tự động toàn bộ công việc testing. </a:t>
            </a:r>
          </a:p>
          <a:p>
            <a:r>
              <a:rPr lang="en-US" baseline="0" smtClean="0"/>
              <a:t>Hơn nữa, cũng </a:t>
            </a:r>
            <a:r>
              <a:rPr lang="en-US" b="1" baseline="0" smtClean="0"/>
              <a:t>k phải lúc nào cũng tin tưởng tuyệt đối vào các công cụ</a:t>
            </a:r>
            <a:r>
              <a:rPr lang="en-US" baseline="0" smtClean="0"/>
              <a:t>, bản thân chúng cũng có thể có rủi ro.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Trong </a:t>
            </a:r>
            <a:r>
              <a:rPr lang="vi-VN" sz="1200" b="0" i="0" kern="1200" smtClean="0">
                <a:solidFill>
                  <a:schemeClr val="tx1"/>
                </a:solidFill>
                <a:effectLst/>
                <a:latin typeface="+mn-lt"/>
                <a:ea typeface="+mn-ea"/>
                <a:cs typeface="+mn-cs"/>
              </a:rPr>
              <a:t>Chương này</a:t>
            </a:r>
            <a:r>
              <a:rPr lang="en-US" sz="1200" b="0" i="0" kern="1200" smtClean="0">
                <a:solidFill>
                  <a:schemeClr val="tx1"/>
                </a:solidFill>
                <a:effectLst/>
                <a:latin typeface="+mn-lt"/>
                <a:ea typeface="+mn-ea"/>
                <a:cs typeface="+mn-cs"/>
              </a:rPr>
              <a:t>, </a:t>
            </a:r>
            <a:r>
              <a:rPr lang="en-US" baseline="0" smtClean="0"/>
              <a:t>chỉ </a:t>
            </a:r>
            <a:r>
              <a:rPr lang="en-US" b="1" baseline="0" smtClean="0"/>
              <a:t>bàn về các loại tool theo các chức năng </a:t>
            </a:r>
            <a:r>
              <a:rPr lang="en-US" baseline="0" smtClean="0"/>
              <a:t>của nó, </a:t>
            </a:r>
            <a:r>
              <a:rPr lang="en-US" b="1" baseline="0" smtClean="0"/>
              <a:t>k bàn luận chi tiết về công cụ cụ thể nào</a:t>
            </a:r>
            <a:r>
              <a:rPr lang="en-US" baseline="0" smtClean="0"/>
              <a:t>, vì những tool cụ thể ngày càng được cải tiến và có nhiều tool mới. </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effectLst/>
              </a:rPr>
              <a:t>Tool support for testing </a:t>
            </a:r>
            <a:r>
              <a:rPr lang="en-GB" sz="1200" b="1" smtClean="0">
                <a:effectLst/>
                <a:latin typeface="Arial" charset="0"/>
              </a:rPr>
              <a:t>=</a:t>
            </a:r>
            <a:r>
              <a:rPr lang="en-GB" sz="1200" b="1" baseline="0" smtClean="0">
                <a:effectLst/>
                <a:latin typeface="Arial" charset="0"/>
              </a:rPr>
              <a:t> </a:t>
            </a:r>
            <a:r>
              <a:rPr lang="en-GB" sz="1200" b="1" smtClean="0">
                <a:latin typeface="Arial" charset="0"/>
              </a:rPr>
              <a:t>CAST</a:t>
            </a:r>
            <a:r>
              <a:rPr lang="en-GB" sz="1200" b="1" baseline="0" smtClean="0">
                <a:latin typeface="Arial" charset="0"/>
              </a:rPr>
              <a:t> </a:t>
            </a:r>
            <a:r>
              <a:rPr lang="en-GB" sz="1200" b="1" smtClean="0">
                <a:latin typeface="Arial" charset="0"/>
              </a:rPr>
              <a:t>=</a:t>
            </a:r>
            <a:r>
              <a:rPr lang="en-US" sz="1200" b="1" i="0" kern="1200" smtClean="0">
                <a:solidFill>
                  <a:schemeClr val="tx1"/>
                </a:solidFill>
                <a:effectLst/>
                <a:latin typeface="+mn-lt"/>
                <a:ea typeface="+mn-ea"/>
                <a:cs typeface="+mn-cs"/>
              </a:rPr>
              <a:t>Computer Aided Software Testing</a:t>
            </a:r>
            <a:endParaRPr lang="en-US" b="1" smtClean="0"/>
          </a:p>
          <a:p>
            <a:endParaRPr lang="en-US" baseline="0" smtClean="0"/>
          </a:p>
          <a:p>
            <a:r>
              <a:rPr lang="vi-VN" sz="1200" b="0" i="0" kern="1200" smtClean="0">
                <a:solidFill>
                  <a:schemeClr val="tx1"/>
                </a:solidFill>
                <a:effectLst/>
                <a:latin typeface="+mn-lt"/>
                <a:ea typeface="+mn-ea"/>
                <a:cs typeface="+mn-cs"/>
              </a:rPr>
              <a:t>Ngoài ra, </a:t>
            </a:r>
            <a:r>
              <a:rPr lang="en-US" sz="1200" b="0" i="0" kern="1200" smtClean="0">
                <a:solidFill>
                  <a:schemeClr val="tx1"/>
                </a:solidFill>
                <a:effectLst/>
                <a:latin typeface="+mn-lt"/>
                <a:ea typeface="+mn-ea"/>
                <a:cs typeface="+mn-cs"/>
              </a:rPr>
              <a:t>cũng</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tìm</a:t>
            </a:r>
            <a:r>
              <a:rPr lang="en-US" sz="1200" b="0" i="0" kern="1200" baseline="0" smtClean="0">
                <a:solidFill>
                  <a:schemeClr val="tx1"/>
                </a:solidFill>
                <a:effectLst/>
                <a:latin typeface="+mn-lt"/>
                <a:ea typeface="+mn-ea"/>
                <a:cs typeface="+mn-cs"/>
              </a:rPr>
              <a:t> hiểu các </a:t>
            </a:r>
            <a:r>
              <a:rPr lang="vi-VN" sz="1200" b="0" i="0" kern="1200" smtClean="0">
                <a:solidFill>
                  <a:schemeClr val="tx1"/>
                </a:solidFill>
                <a:effectLst/>
                <a:latin typeface="+mn-lt"/>
                <a:ea typeface="+mn-ea"/>
                <a:cs typeface="+mn-cs"/>
              </a:rPr>
              <a:t>điều kiện tiên quyết cho việc áp dụng các công cụ</a:t>
            </a:r>
            <a:r>
              <a:rPr lang="en-US" sz="1200" b="0" i="0" kern="120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Có</a:t>
            </a:r>
            <a:r>
              <a:rPr lang="en-US" sz="1200" b="0" i="0" kern="1200" baseline="0" smtClean="0">
                <a:solidFill>
                  <a:schemeClr val="tx1"/>
                </a:solidFill>
                <a:effectLst/>
                <a:latin typeface="+mn-lt"/>
                <a:ea typeface="+mn-ea"/>
                <a:cs typeface="+mn-cs"/>
              </a:rPr>
              <a:t> một số cân nhắc đặc biệt cho một số loại công cụ: test execution tools, performance testing tools, static analysis tools và test management tools</a:t>
            </a:r>
          </a:p>
          <a:p>
            <a:endParaRPr lang="en-US"/>
          </a:p>
        </p:txBody>
      </p:sp>
    </p:spTree>
    <p:extLst>
      <p:ext uri="{BB962C8B-B14F-4D97-AF65-F5344CB8AC3E}">
        <p14:creationId xmlns:p14="http://schemas.microsoft.com/office/powerpoint/2010/main" val="112487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a:t>
            </a:r>
            <a:r>
              <a:rPr lang="en-US" baseline="0" smtClean="0"/>
              <a:t> cụ này có thể tích hợp nhiều công cụ hỗ trợ cho nhiều hoạt động và cv khác, như:...</a:t>
            </a:r>
          </a:p>
          <a:p>
            <a:r>
              <a:rPr lang="en-US" smtClean="0"/>
              <a:t>Tuy nhiên</a:t>
            </a:r>
            <a:r>
              <a:rPr lang="en-US" baseline="0" smtClean="0"/>
              <a:t> nếu cần nhiều hỗ trợ hơn thì nên dùng cc chuyên biệt.</a:t>
            </a:r>
            <a:endParaRPr lang="en-US"/>
          </a:p>
        </p:txBody>
      </p:sp>
    </p:spTree>
    <p:extLst>
      <p:ext uri="{BB962C8B-B14F-4D97-AF65-F5344CB8AC3E}">
        <p14:creationId xmlns:p14="http://schemas.microsoft.com/office/powerpoint/2010/main" val="2112447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Cc này</a:t>
            </a:r>
            <a:r>
              <a:rPr lang="en-US" baseline="0" smtClean="0"/>
              <a:t> giúp </a:t>
            </a:r>
            <a:r>
              <a:rPr lang="vi-VN" sz="1200" b="0" i="0" kern="1200" smtClean="0">
                <a:solidFill>
                  <a:schemeClr val="tx1"/>
                </a:solidFill>
                <a:effectLst/>
                <a:latin typeface="+mn-lt"/>
                <a:ea typeface="+mn-ea"/>
                <a:cs typeface="+mn-cs"/>
              </a:rPr>
              <a:t>tập hợp, tổ chức và giao tiếp</a:t>
            </a:r>
            <a:r>
              <a:rPr lang="en-US" sz="1200" b="0" i="0" kern="1200" smtClean="0">
                <a:solidFill>
                  <a:schemeClr val="tx1"/>
                </a:solidFill>
                <a:effectLst/>
                <a:latin typeface="+mn-lt"/>
                <a:ea typeface="+mn-ea"/>
                <a:cs typeface="+mn-cs"/>
              </a:rPr>
              <a:t> </a:t>
            </a:r>
            <a:r>
              <a:rPr lang="en-US" baseline="0" smtClean="0"/>
              <a:t>các </a:t>
            </a:r>
            <a:r>
              <a:rPr lang="vi-VN" sz="1200" b="0" i="0" kern="1200" smtClean="0">
                <a:solidFill>
                  <a:schemeClr val="tx1"/>
                </a:solidFill>
                <a:effectLst/>
                <a:latin typeface="+mn-lt"/>
                <a:ea typeface="+mn-ea"/>
                <a:cs typeface="+mn-cs"/>
              </a:rPr>
              <a:t>thông tin về </a:t>
            </a:r>
            <a:r>
              <a:rPr lang="en-US" baseline="0" smtClean="0"/>
              <a:t>testing trong toàn bộ quy trình phần mềm, </a:t>
            </a:r>
            <a:r>
              <a:rPr lang="en-US" b="1" baseline="0" smtClean="0"/>
              <a:t>nó hỗ trợ từ </a:t>
            </a:r>
            <a:r>
              <a:rPr lang="en-US" sz="1200" b="1" i="0" kern="1200" smtClean="0">
                <a:solidFill>
                  <a:schemeClr val="tx1"/>
                </a:solidFill>
                <a:effectLst/>
                <a:latin typeface="+mn-lt"/>
                <a:ea typeface="+mn-ea"/>
                <a:cs typeface="+mn-cs"/>
              </a:rPr>
              <a:t>test planning,</a:t>
            </a:r>
            <a:r>
              <a:rPr lang="en-US" sz="1200" b="1"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monitoring</a:t>
            </a:r>
            <a:r>
              <a:rPr lang="en-US" sz="1200" b="1" i="0" kern="1200" baseline="0" smtClean="0">
                <a:solidFill>
                  <a:schemeClr val="tx1"/>
                </a:solidFill>
                <a:effectLst/>
                <a:latin typeface="+mn-lt"/>
                <a:ea typeface="+mn-ea"/>
                <a:cs typeface="+mn-cs"/>
              </a:rPr>
              <a:t> cho đến </a:t>
            </a:r>
            <a:r>
              <a:rPr lang="en-US" sz="1200" b="1" i="0" kern="1200" smtClean="0">
                <a:solidFill>
                  <a:schemeClr val="tx1"/>
                </a:solidFill>
                <a:effectLst/>
                <a:latin typeface="+mn-lt"/>
                <a:ea typeface="+mn-ea"/>
                <a:cs typeface="+mn-cs"/>
              </a:rPr>
              <a:t>incident management.</a:t>
            </a:r>
            <a:endParaRPr lang="en-US" b="1" smtClean="0"/>
          </a:p>
          <a:p>
            <a:pPr marL="171450" indent="-171450">
              <a:buFontTx/>
              <a:buChar char="-"/>
            </a:pPr>
            <a:r>
              <a:rPr lang="en-US" smtClean="0"/>
              <a:t>Đặc</a:t>
            </a:r>
            <a:r>
              <a:rPr lang="en-US" baseline="0" smtClean="0"/>
              <a:t> trưng: có thể liên kết với các tool khác để tổng hợp kết quả test</a:t>
            </a:r>
          </a:p>
          <a:p>
            <a:pPr marL="628650" lvl="1" indent="-171450">
              <a:buFontTx/>
              <a:buChar char="-"/>
            </a:pPr>
            <a:r>
              <a:rPr lang="en-US" baseline="0" smtClean="0"/>
              <a:t>Quản lý các test, </a:t>
            </a:r>
            <a:r>
              <a:rPr lang="en-US" b="1" baseline="0" smtClean="0"/>
              <a:t>vd/ theo dõi data của 1 test nào đó, theo dõi số test đã thiết kế, đã run, số test pass or fail...</a:t>
            </a:r>
          </a:p>
          <a:p>
            <a:pPr marL="628650" lvl="1" indent="-171450">
              <a:buFontTx/>
              <a:buChar char="-"/>
            </a:pPr>
            <a:r>
              <a:rPr lang="en-US" baseline="0" smtClean="0"/>
              <a:t>Quản lý các hoạt động test </a:t>
            </a:r>
            <a:r>
              <a:rPr lang="en-US" b="1" baseline="0" smtClean="0"/>
              <a:t>(thời gian thiết kế test, thời gian chạy test có đúng lịch trình, đủ kinh phí hay không...)</a:t>
            </a:r>
          </a:p>
          <a:p>
            <a:pPr marL="628650" lvl="1" indent="-171450">
              <a:buFontTx/>
              <a:buChar char="-"/>
            </a:pPr>
            <a:r>
              <a:rPr lang="en-US" baseline="0" smtClean="0"/>
              <a:t>Lập lịch thi hành test</a:t>
            </a:r>
          </a:p>
          <a:p>
            <a:pPr marL="628650" lvl="1" indent="-171450">
              <a:buFontTx/>
              <a:buChar char="-"/>
            </a:pPr>
            <a:r>
              <a:rPr lang="en-US" baseline="0" smtClean="0"/>
              <a:t>Làm giao diện cho các tool khác</a:t>
            </a:r>
          </a:p>
          <a:p>
            <a:pPr marL="628650" lvl="1" indent="-171450">
              <a:buFontTx/>
              <a:buChar char="-"/>
            </a:pPr>
            <a:r>
              <a:rPr lang="vi-VN" b="1" baseline="0" smtClean="0"/>
              <a:t>Cho phép lần</a:t>
            </a:r>
            <a:r>
              <a:rPr lang="en-US" b="1" baseline="0" smtClean="0"/>
              <a:t> </a:t>
            </a:r>
            <a:r>
              <a:rPr lang="vi-VN" b="1" baseline="0" smtClean="0"/>
              <a:t>vết</a:t>
            </a:r>
            <a:r>
              <a:rPr lang="en-US" b="1" baseline="0" smtClean="0"/>
              <a:t> </a:t>
            </a:r>
            <a:r>
              <a:rPr lang="vi-VN" b="1" baseline="0" smtClean="0"/>
              <a:t>các</a:t>
            </a:r>
            <a:r>
              <a:rPr lang="en-US" b="1" baseline="0" smtClean="0"/>
              <a:t> test</a:t>
            </a:r>
            <a:r>
              <a:rPr lang="vi-VN" b="1" baseline="0" smtClean="0"/>
              <a:t>, kết</a:t>
            </a:r>
            <a:r>
              <a:rPr lang="en-US" b="1" baseline="0" smtClean="0"/>
              <a:t> </a:t>
            </a:r>
            <a:r>
              <a:rPr lang="vi-VN" b="1" baseline="0" smtClean="0"/>
              <a:t>quả, </a:t>
            </a:r>
            <a:r>
              <a:rPr lang="en-US" b="1" baseline="0" smtClean="0"/>
              <a:t>defect</a:t>
            </a:r>
            <a:r>
              <a:rPr lang="vi-VN" b="1" baseline="0" smtClean="0"/>
              <a:t>, … tới</a:t>
            </a:r>
            <a:r>
              <a:rPr lang="en-US" b="1" baseline="0" smtClean="0"/>
              <a:t> </a:t>
            </a:r>
            <a:r>
              <a:rPr lang="vi-VN" b="1" baseline="0" smtClean="0"/>
              <a:t>cơ sở của</a:t>
            </a:r>
            <a:r>
              <a:rPr lang="en-US" b="1" baseline="0" smtClean="0"/>
              <a:t> test</a:t>
            </a:r>
          </a:p>
          <a:p>
            <a:pPr marL="628650" lvl="1" indent="-171450">
              <a:buFontTx/>
              <a:buChar char="-"/>
            </a:pPr>
            <a:r>
              <a:rPr lang="en-US" smtClean="0"/>
              <a:t>Ghi nhận</a:t>
            </a:r>
            <a:r>
              <a:rPr lang="en-US" baseline="0" smtClean="0"/>
              <a:t> kết quả test (</a:t>
            </a:r>
            <a:r>
              <a:rPr lang="en-US" b="1" baseline="0" smtClean="0"/>
              <a:t>tool quản lý test k dùng để chạy test nhưng nó có thể tổng kết kết quả từ test execution tools)</a:t>
            </a:r>
          </a:p>
          <a:p>
            <a:pPr marL="628650" lvl="1" indent="-171450">
              <a:buFontTx/>
              <a:buChar char="-"/>
            </a:pPr>
            <a:r>
              <a:rPr lang="en-US" b="1" baseline="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Cụ thể: </a:t>
            </a:r>
            <a:r>
              <a:rPr lang="en-US" smtClean="0"/>
              <a:t>Tools: Test Link, Quality Center, Rational Test Manager</a:t>
            </a:r>
            <a:endParaRPr lang="en-US" baseline="0" smtClean="0"/>
          </a:p>
          <a:p>
            <a:pPr marL="171450" indent="-171450">
              <a:buFontTx/>
              <a:buChar char="-"/>
            </a:pPr>
            <a:endParaRPr lang="en-US"/>
          </a:p>
        </p:txBody>
      </p:sp>
    </p:spTree>
    <p:extLst>
      <p:ext uri="{BB962C8B-B14F-4D97-AF65-F5344CB8AC3E}">
        <p14:creationId xmlns:p14="http://schemas.microsoft.com/office/powerpoint/2010/main" val="66034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baseline="0" smtClean="0"/>
              <a:t>Cta có thể theo dõi toàn bộ thông tin của quá trình Review bằng cách sử dụng bảng tính hay tài liệu văn bản, nhưng review tool được thiết kế riêng cho mục đích này nên có khả năng làm tốt hơn.</a:t>
            </a:r>
          </a:p>
          <a:p>
            <a:pPr marL="0" marR="0" indent="0" algn="l" defTabSz="914400" rtl="0" eaLnBrk="1" fontAlgn="auto" latinLnBrk="0" hangingPunct="1">
              <a:lnSpc>
                <a:spcPct val="100000"/>
              </a:lnSpc>
              <a:spcBef>
                <a:spcPts val="0"/>
              </a:spcBef>
              <a:spcAft>
                <a:spcPts val="0"/>
              </a:spcAft>
              <a:buClrTx/>
              <a:buSzTx/>
              <a:buFontTx/>
              <a:buNone/>
              <a:tabLst/>
              <a:defRPr/>
            </a:pPr>
            <a:r>
              <a:rPr lang="en-US" b="1" u="none" smtClean="0"/>
              <a:t>Nhất</a:t>
            </a:r>
            <a:r>
              <a:rPr lang="en-US" b="1" u="none" baseline="0" smtClean="0"/>
              <a:t> là </a:t>
            </a:r>
            <a:r>
              <a:rPr lang="en-US" b="1" u="none" smtClean="0"/>
              <a:t>đối</a:t>
            </a:r>
            <a:r>
              <a:rPr lang="en-US" b="1" u="none" baseline="0" smtClean="0"/>
              <a:t> với các qui trình Review đúng hình thức, khi có nhiều người tham gia hoặc khi những người tham gia ở những vị trí địa lý khác nhau, khi đó tool này trở nên có lợi hơn.</a:t>
            </a:r>
          </a:p>
          <a:p>
            <a:r>
              <a:rPr lang="en-US" i="1" baseline="0" smtClean="0"/>
              <a:t>Ví dụ, một vấn đề thường </a:t>
            </a:r>
            <a:r>
              <a:rPr lang="vi-VN" i="1" baseline="0" smtClean="0"/>
              <a:t>đượ</a:t>
            </a:r>
            <a:r>
              <a:rPr lang="en-US" i="1" baseline="0" smtClean="0"/>
              <a:t>c giám sát trong mỗi review là các reviewer ko đc đọc qua tài liệu quá nhanh, bằng cách tính số trang đc check trong 1 giờ (checking rate). Cc Review sẽ giúp tính toán tự động checking rate và gán cờ cho các ngoại lệ.</a:t>
            </a:r>
          </a:p>
          <a:p>
            <a:pPr marL="171450" indent="-171450">
              <a:buFontTx/>
              <a:buChar char="-"/>
            </a:pPr>
            <a:r>
              <a:rPr lang="en-US" baseline="0" smtClean="0"/>
              <a:t>Cc này hỗ trợ:</a:t>
            </a:r>
          </a:p>
          <a:p>
            <a:pPr marL="628650" lvl="1" indent="-171450">
              <a:buFontTx/>
              <a:buChar char="-"/>
            </a:pPr>
            <a:r>
              <a:rPr lang="vi-VN" sz="1200" b="0" i="0" kern="1200" smtClean="0">
                <a:solidFill>
                  <a:schemeClr val="tx1"/>
                </a:solidFill>
                <a:effectLst/>
                <a:latin typeface="+mn-lt"/>
                <a:ea typeface="+mn-ea"/>
                <a:cs typeface="+mn-cs"/>
              </a:rPr>
              <a:t>lưu trữ và phân loại ý kiến ​​</a:t>
            </a:r>
            <a:r>
              <a:rPr lang="en-US" sz="1200" b="0" i="0" kern="1200" smtClean="0">
                <a:solidFill>
                  <a:schemeClr val="tx1"/>
                </a:solidFill>
                <a:effectLst/>
                <a:latin typeface="+mn-lt"/>
                <a:ea typeface="+mn-ea"/>
                <a:cs typeface="+mn-cs"/>
              </a:rPr>
              <a:t>review</a:t>
            </a:r>
            <a:endParaRPr lang="en-US" smtClean="0"/>
          </a:p>
          <a:p>
            <a:pPr marL="628650" lvl="1" indent="-171450">
              <a:buFontTx/>
              <a:buChar char="-"/>
            </a:pPr>
            <a:r>
              <a:rPr lang="vi-VN" sz="1200" b="0" i="0" kern="1200" smtClean="0">
                <a:solidFill>
                  <a:schemeClr val="tx1"/>
                </a:solidFill>
                <a:effectLst/>
                <a:latin typeface="+mn-lt"/>
                <a:ea typeface="+mn-ea"/>
                <a:cs typeface="+mn-cs"/>
              </a:rPr>
              <a:t>truyền đạt ý kiến ​​với những người có liên quan</a:t>
            </a:r>
            <a:endParaRPr lang="en-US" smtClean="0"/>
          </a:p>
          <a:p>
            <a:pPr marL="628650" lvl="1" indent="-171450">
              <a:buFontTx/>
              <a:buChar char="-"/>
            </a:pPr>
            <a:r>
              <a:rPr lang="en-US" sz="1200" b="0" i="0" kern="1200" smtClean="0">
                <a:solidFill>
                  <a:schemeClr val="tx1"/>
                </a:solidFill>
                <a:effectLst/>
                <a:latin typeface="+mn-lt"/>
                <a:ea typeface="+mn-ea"/>
                <a:cs typeface="+mn-cs"/>
              </a:rPr>
              <a:t>theo dõi các ý kiến (gồm</a:t>
            </a:r>
            <a:r>
              <a:rPr lang="en-US" sz="1200" b="0" i="0" kern="1200" baseline="0" smtClean="0">
                <a:solidFill>
                  <a:schemeClr val="tx1"/>
                </a:solidFill>
                <a:effectLst/>
                <a:latin typeface="+mn-lt"/>
                <a:ea typeface="+mn-ea"/>
                <a:cs typeface="+mn-cs"/>
              </a:rPr>
              <a:t> cả defect tìm thấy)</a:t>
            </a:r>
            <a:r>
              <a:rPr lang="en-US" sz="1200" b="0" i="0" kern="1200" smtClean="0">
                <a:solidFill>
                  <a:schemeClr val="tx1"/>
                </a:solidFill>
                <a:effectLst/>
                <a:latin typeface="+mn-lt"/>
                <a:ea typeface="+mn-ea"/>
                <a:cs typeface="+mn-cs"/>
              </a:rPr>
              <a:t>, và cung cấp thông tin thống</a:t>
            </a:r>
            <a:r>
              <a:rPr lang="en-US" sz="1200" b="0" i="0" kern="1200" baseline="0" smtClean="0">
                <a:solidFill>
                  <a:schemeClr val="tx1"/>
                </a:solidFill>
                <a:effectLst/>
                <a:latin typeface="+mn-lt"/>
                <a:ea typeface="+mn-ea"/>
                <a:cs typeface="+mn-cs"/>
              </a:rPr>
              <a:t> kê </a:t>
            </a:r>
            <a:r>
              <a:rPr lang="en-US" sz="1200" b="0" i="0" kern="1200" smtClean="0">
                <a:solidFill>
                  <a:schemeClr val="tx1"/>
                </a:solidFill>
                <a:effectLst/>
                <a:latin typeface="+mn-lt"/>
                <a:ea typeface="+mn-ea"/>
                <a:cs typeface="+mn-cs"/>
              </a:rPr>
              <a:t>về chúng</a:t>
            </a:r>
          </a:p>
          <a:p>
            <a:pPr marL="628650" lvl="1" indent="-171450">
              <a:buFontTx/>
              <a:buChar char="-"/>
            </a:pPr>
            <a:r>
              <a:rPr lang="en-US" sz="1200" b="0" i="0" kern="1200" smtClean="0">
                <a:solidFill>
                  <a:schemeClr val="tx1"/>
                </a:solidFill>
                <a:effectLst/>
                <a:latin typeface="+mn-lt"/>
                <a:ea typeface="+mn-ea"/>
                <a:cs typeface="+mn-cs"/>
              </a:rPr>
              <a:t>cho phép</a:t>
            </a:r>
            <a:r>
              <a:rPr lang="en-US" sz="1200" b="0" i="0" kern="1200" baseline="0" smtClean="0">
                <a:solidFill>
                  <a:schemeClr val="tx1"/>
                </a:solidFill>
                <a:effectLst/>
                <a:latin typeface="+mn-lt"/>
                <a:ea typeface="+mn-ea"/>
                <a:cs typeface="+mn-cs"/>
              </a:rPr>
              <a:t> lần vết</a:t>
            </a:r>
            <a:r>
              <a:rPr lang="en-US" sz="1200" b="0" i="0" kern="1200" smtClean="0">
                <a:solidFill>
                  <a:schemeClr val="tx1"/>
                </a:solidFill>
                <a:effectLst/>
                <a:latin typeface="+mn-lt"/>
                <a:ea typeface="+mn-ea"/>
                <a:cs typeface="+mn-cs"/>
              </a:rPr>
              <a:t> giữa các ý kiến​​, tài liệu được</a:t>
            </a:r>
            <a:r>
              <a:rPr lang="en-US" sz="1200" b="0" i="0" kern="1200" baseline="0" smtClean="0">
                <a:solidFill>
                  <a:schemeClr val="tx1"/>
                </a:solidFill>
                <a:effectLst/>
                <a:latin typeface="+mn-lt"/>
                <a:ea typeface="+mn-ea"/>
                <a:cs typeface="+mn-cs"/>
              </a:rPr>
              <a:t> review </a:t>
            </a:r>
            <a:r>
              <a:rPr lang="en-US" sz="1200" b="0" i="0" kern="1200" smtClean="0">
                <a:solidFill>
                  <a:schemeClr val="tx1"/>
                </a:solidFill>
                <a:effectLst/>
                <a:latin typeface="+mn-lt"/>
                <a:ea typeface="+mn-ea"/>
                <a:cs typeface="+mn-cs"/>
              </a:rPr>
              <a:t>và các</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tài liệu liên quan</a:t>
            </a:r>
          </a:p>
          <a:p>
            <a:pPr marL="628650" lvl="1" indent="-171450">
              <a:buFontTx/>
              <a:buChar char="-"/>
            </a:pPr>
            <a:r>
              <a:rPr lang="en-US" sz="1200" b="0" i="0" kern="1200" smtClean="0">
                <a:solidFill>
                  <a:schemeClr val="tx1"/>
                </a:solidFill>
                <a:effectLst/>
                <a:latin typeface="+mn-lt"/>
                <a:ea typeface="+mn-ea"/>
                <a:cs typeface="+mn-cs"/>
              </a:rPr>
              <a:t>là</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một kho lưu trữ cho các </a:t>
            </a:r>
            <a:r>
              <a:rPr lang="en-US" sz="1200" b="0" i="0" kern="1200" smtClean="0">
                <a:solidFill>
                  <a:schemeClr val="tx1"/>
                </a:solidFill>
                <a:effectLst/>
                <a:latin typeface="+mn-lt"/>
                <a:ea typeface="+mn-ea"/>
                <a:cs typeface="+mn-cs"/>
              </a:rPr>
              <a:t>luật</a:t>
            </a:r>
            <a:r>
              <a:rPr lang="vi-VN" sz="1200" b="0" i="0" kern="1200" smtClean="0">
                <a:solidFill>
                  <a:schemeClr val="tx1"/>
                </a:solidFill>
                <a:effectLst/>
                <a:latin typeface="+mn-lt"/>
                <a:ea typeface="+mn-ea"/>
                <a:cs typeface="+mn-cs"/>
              </a:rPr>
              <a:t>, thủ tục và danh sách kiểm tra được sử dụng trong phần đánh giá, cũng như các </a:t>
            </a:r>
            <a:r>
              <a:rPr lang="en-US" smtClean="0"/>
              <a:t>entry and exit criteria</a:t>
            </a:r>
            <a:endParaRPr lang="en-US" sz="1200" b="0" i="0" kern="1200" smtClean="0">
              <a:solidFill>
                <a:schemeClr val="tx1"/>
              </a:solidFill>
              <a:effectLst/>
              <a:latin typeface="+mn-lt"/>
              <a:ea typeface="+mn-ea"/>
              <a:cs typeface="+mn-cs"/>
            </a:endParaRPr>
          </a:p>
          <a:p>
            <a:pPr marL="628650" lvl="1" indent="-171450">
              <a:buFontTx/>
              <a:buChar char="-"/>
            </a:pPr>
            <a:r>
              <a:rPr lang="en-US" sz="1200" b="0" i="0" kern="1200" smtClean="0">
                <a:solidFill>
                  <a:schemeClr val="tx1"/>
                </a:solidFill>
                <a:effectLst/>
                <a:latin typeface="+mn-lt"/>
                <a:ea typeface="+mn-ea"/>
                <a:cs typeface="+mn-cs"/>
              </a:rPr>
              <a:t>giám</a:t>
            </a:r>
            <a:r>
              <a:rPr lang="en-US" sz="1200" b="0" i="0" kern="1200" baseline="0" smtClean="0">
                <a:solidFill>
                  <a:schemeClr val="tx1"/>
                </a:solidFill>
                <a:effectLst/>
                <a:latin typeface="+mn-lt"/>
                <a:ea typeface="+mn-ea"/>
                <a:cs typeface="+mn-cs"/>
              </a:rPr>
              <a:t> sát</a:t>
            </a:r>
            <a:r>
              <a:rPr lang="en-US" sz="1200" b="0" i="0" kern="1200" smtClean="0">
                <a:solidFill>
                  <a:schemeClr val="tx1"/>
                </a:solidFill>
                <a:effectLst/>
                <a:latin typeface="+mn-lt"/>
                <a:ea typeface="+mn-ea"/>
                <a:cs typeface="+mn-cs"/>
              </a:rPr>
              <a:t> tình trạng review (</a:t>
            </a:r>
            <a:r>
              <a:rPr lang="en-US" sz="1200" b="1" i="0" kern="1200" smtClean="0">
                <a:solidFill>
                  <a:schemeClr val="tx1"/>
                </a:solidFill>
                <a:effectLst/>
                <a:latin typeface="+mn-lt"/>
                <a:ea typeface="+mn-ea"/>
                <a:cs typeface="+mn-cs"/>
              </a:rPr>
              <a:t>passed, passed with corrections, requires re-review</a:t>
            </a:r>
            <a:r>
              <a:rPr lang="en-US" sz="1200" b="0" i="0" kern="1200" smtClean="0">
                <a:solidFill>
                  <a:schemeClr val="tx1"/>
                </a:solidFill>
                <a:effectLst/>
                <a:latin typeface="+mn-lt"/>
                <a:ea typeface="+mn-ea"/>
                <a:cs typeface="+mn-cs"/>
              </a:rPr>
              <a:t>)</a:t>
            </a:r>
          </a:p>
          <a:p>
            <a:pPr marL="628650" lvl="1" indent="-171450">
              <a:buFontTx/>
              <a:buChar char="-"/>
            </a:pPr>
            <a:r>
              <a:rPr lang="en-US" sz="1200" b="0" i="0" kern="1200" smtClean="0">
                <a:solidFill>
                  <a:schemeClr val="tx1"/>
                </a:solidFill>
                <a:effectLst/>
                <a:latin typeface="+mn-lt"/>
                <a:ea typeface="+mn-ea"/>
                <a:cs typeface="+mn-cs"/>
              </a:rPr>
              <a:t>thu thập số liệu và báo cáo vào các yếu tố quan trọng</a:t>
            </a:r>
            <a:endParaRPr lang="en-US"/>
          </a:p>
        </p:txBody>
      </p:sp>
    </p:spTree>
    <p:extLst>
      <p:ext uri="{BB962C8B-B14F-4D97-AF65-F5344CB8AC3E}">
        <p14:creationId xmlns:p14="http://schemas.microsoft.com/office/powerpoint/2010/main" val="260860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Static analysis tools (D) sd bởi</a:t>
            </a:r>
            <a:r>
              <a:rPr lang="en-US" baseline="0" smtClean="0"/>
              <a:t> developer, </a:t>
            </a:r>
            <a:r>
              <a:rPr lang="en-US" b="1" smtClean="0"/>
              <a:t>rất</a:t>
            </a:r>
            <a:r>
              <a:rPr lang="en-US" b="1" baseline="0" smtClean="0"/>
              <a:t> có ích cho developer vì chúng </a:t>
            </a:r>
            <a:r>
              <a:rPr lang="vi-VN" sz="1200" b="1" i="0" kern="1200" smtClean="0">
                <a:solidFill>
                  <a:schemeClr val="tx1"/>
                </a:solidFill>
                <a:effectLst/>
                <a:latin typeface="+mn-lt"/>
                <a:ea typeface="+mn-ea"/>
                <a:cs typeface="+mn-cs"/>
              </a:rPr>
              <a:t>có thể xác</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định các </a:t>
            </a:r>
            <a:r>
              <a:rPr lang="vi-VN" sz="1200" b="1" i="0" u="sng" kern="1200" smtClean="0">
                <a:solidFill>
                  <a:schemeClr val="tx1"/>
                </a:solidFill>
                <a:effectLst/>
                <a:latin typeface="+mn-lt"/>
                <a:ea typeface="+mn-ea"/>
                <a:cs typeface="+mn-cs"/>
              </a:rPr>
              <a:t>vấn đề tiềm </a:t>
            </a:r>
            <a:r>
              <a:rPr lang="en-US" sz="1200" b="1" i="0" u="sng" kern="1200" smtClean="0">
                <a:solidFill>
                  <a:schemeClr val="tx1"/>
                </a:solidFill>
                <a:effectLst/>
                <a:latin typeface="+mn-lt"/>
                <a:ea typeface="+mn-ea"/>
                <a:cs typeface="+mn-cs"/>
              </a:rPr>
              <a:t>ẩn</a:t>
            </a:r>
            <a:r>
              <a:rPr lang="vi-VN" sz="1200" b="1" i="0" kern="1200" smtClean="0">
                <a:solidFill>
                  <a:schemeClr val="tx1"/>
                </a:solidFill>
                <a:effectLst/>
                <a:latin typeface="+mn-lt"/>
                <a:ea typeface="+mn-ea"/>
                <a:cs typeface="+mn-cs"/>
              </a:rPr>
              <a:t> trong mã</a:t>
            </a:r>
            <a:r>
              <a:rPr lang="en-US" sz="1200" b="1" i="0" kern="1200" smtClean="0">
                <a:solidFill>
                  <a:schemeClr val="tx1"/>
                </a:solidFill>
                <a:effectLst/>
                <a:latin typeface="+mn-lt"/>
                <a:ea typeface="+mn-ea"/>
                <a:cs typeface="+mn-cs"/>
              </a:rPr>
              <a:t> nguồn</a:t>
            </a:r>
            <a:r>
              <a:rPr lang="vi-VN" sz="1200" b="1" i="0" kern="1200" smtClean="0">
                <a:solidFill>
                  <a:schemeClr val="tx1"/>
                </a:solidFill>
                <a:effectLst/>
                <a:latin typeface="+mn-lt"/>
                <a:ea typeface="+mn-ea"/>
                <a:cs typeface="+mn-cs"/>
              </a:rPr>
              <a:t> trước khi </a:t>
            </a:r>
            <a:r>
              <a:rPr lang="en-US" sz="1200" b="1" i="0" kern="1200" smtClean="0">
                <a:solidFill>
                  <a:schemeClr val="tx1"/>
                </a:solidFill>
                <a:effectLst/>
                <a:latin typeface="+mn-lt"/>
                <a:ea typeface="+mn-ea"/>
                <a:cs typeface="+mn-cs"/>
              </a:rPr>
              <a:t>chúng</a:t>
            </a:r>
            <a:r>
              <a:rPr lang="vi-VN" sz="1200" b="1" i="0" kern="1200" smtClean="0">
                <a:solidFill>
                  <a:schemeClr val="tx1"/>
                </a:solidFill>
                <a:effectLst/>
                <a:latin typeface="+mn-lt"/>
                <a:ea typeface="+mn-ea"/>
                <a:cs typeface="+mn-cs"/>
              </a:rPr>
              <a:t> được thực thi và </a:t>
            </a:r>
            <a:r>
              <a:rPr lang="en-US" sz="1200" b="1" i="0" kern="1200" smtClean="0">
                <a:solidFill>
                  <a:schemeClr val="tx1"/>
                </a:solidFill>
                <a:effectLst/>
                <a:latin typeface="+mn-lt"/>
                <a:ea typeface="+mn-ea"/>
                <a:cs typeface="+mn-cs"/>
              </a:rPr>
              <a:t>nó</a:t>
            </a:r>
            <a:r>
              <a:rPr lang="en-US" sz="1200" b="1"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cũng giúp kiểm tra xem mã nguồn được viết </a:t>
            </a:r>
            <a:r>
              <a:rPr lang="en-US" sz="1200" b="1" i="0" kern="1200" smtClean="0">
                <a:solidFill>
                  <a:schemeClr val="tx1"/>
                </a:solidFill>
                <a:effectLst/>
                <a:latin typeface="+mn-lt"/>
                <a:ea typeface="+mn-ea"/>
                <a:cs typeface="+mn-cs"/>
              </a:rPr>
              <a:t>theo đúng</a:t>
            </a:r>
            <a:r>
              <a:rPr lang="en-US" sz="1200" b="1" i="0" kern="1200" baseline="0" smtClean="0">
                <a:solidFill>
                  <a:schemeClr val="tx1"/>
                </a:solidFill>
                <a:effectLst/>
                <a:latin typeface="+mn-lt"/>
                <a:ea typeface="+mn-ea"/>
                <a:cs typeface="+mn-cs"/>
              </a:rPr>
              <a:t> </a:t>
            </a:r>
            <a:r>
              <a:rPr lang="en-US" sz="1200" b="1" i="0" u="sng" kern="1200" baseline="0" smtClean="0">
                <a:solidFill>
                  <a:schemeClr val="tx1"/>
                </a:solidFill>
                <a:effectLst/>
                <a:latin typeface="+mn-lt"/>
                <a:ea typeface="+mn-ea"/>
                <a:cs typeface="+mn-cs"/>
              </a:rPr>
              <a:t>coding standards</a:t>
            </a:r>
            <a:r>
              <a:rPr lang="en-US" sz="1200" b="1" i="0" kern="1200" baseline="0" smtClean="0">
                <a:solidFill>
                  <a:schemeClr val="tx1"/>
                </a:solidFill>
                <a:effectLst/>
                <a:latin typeface="+mn-lt"/>
                <a:ea typeface="+mn-ea"/>
                <a:cs typeface="+mn-cs"/>
              </a:rPr>
              <a:t> không.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Cc này dùng để pt code, k chạy nó. </a:t>
            </a:r>
            <a:r>
              <a:rPr lang="en-US" sz="1200" b="1" i="0" kern="1200" baseline="0" smtClean="0">
                <a:solidFill>
                  <a:schemeClr val="tx1"/>
                </a:solidFill>
                <a:effectLst/>
                <a:latin typeface="+mn-lt"/>
                <a:ea typeface="+mn-ea"/>
                <a:cs typeface="+mn-cs"/>
              </a:rPr>
              <a:t>Chẳng những phân tích mã nguồn mà còn pt yêu cầu, pt website (xem xét tính hợp lệ của các thẻ)</a:t>
            </a:r>
            <a:endParaRPr lang="en-US" b="1" baseline="0" smtClean="0"/>
          </a:p>
          <a:p>
            <a:pPr marL="171450" indent="-171450">
              <a:buFontTx/>
              <a:buChar char="-"/>
            </a:pPr>
            <a:r>
              <a:rPr lang="en-US" sz="1200" b="1" i="0" kern="1200" baseline="0" smtClean="0">
                <a:solidFill>
                  <a:schemeClr val="tx1"/>
                </a:solidFill>
                <a:effectLst/>
                <a:latin typeface="+mn-lt"/>
                <a:ea typeface="+mn-ea"/>
                <a:cs typeface="+mn-cs"/>
              </a:rPr>
              <a:t>Mục đích của cc này là có được các đoạn mã </a:t>
            </a:r>
            <a:r>
              <a:rPr lang="en-US" sz="1200" b="1" i="0" u="sng" kern="1200" baseline="0" smtClean="0">
                <a:solidFill>
                  <a:schemeClr val="tx1"/>
                </a:solidFill>
                <a:effectLst/>
                <a:latin typeface="+mn-lt"/>
                <a:ea typeface="+mn-ea"/>
                <a:cs typeface="+mn-cs"/>
              </a:rPr>
              <a:t>dễ bảo trì</a:t>
            </a:r>
            <a:r>
              <a:rPr lang="en-US" sz="1200" b="1" i="0" kern="1200" baseline="0" smtClean="0">
                <a:solidFill>
                  <a:schemeClr val="tx1"/>
                </a:solidFill>
                <a:effectLst/>
                <a:latin typeface="+mn-lt"/>
                <a:ea typeface="+mn-ea"/>
                <a:cs typeface="+mn-cs"/>
              </a:rPr>
              <a:t> trong tương lai. </a:t>
            </a:r>
            <a:endParaRPr lang="en-US" b="1" baseline="0" smtClean="0"/>
          </a:p>
          <a:p>
            <a:pPr marL="171450" indent="-171450">
              <a:buFontTx/>
              <a:buChar char="-"/>
            </a:pPr>
            <a:r>
              <a:rPr lang="en-US" baseline="0" smtClean="0"/>
              <a:t>Hỗ trợ</a:t>
            </a:r>
          </a:p>
          <a:p>
            <a:pPr marL="628650" lvl="1" indent="-171450">
              <a:buFontTx/>
              <a:buChar char="-"/>
            </a:pPr>
            <a:r>
              <a:rPr lang="en-US" baseline="0" smtClean="0"/>
              <a:t>Tính các độ đo: độ phức tạp cyclomatic </a:t>
            </a:r>
          </a:p>
          <a:p>
            <a:pPr marL="628650" lvl="1" indent="-171450">
              <a:buFontTx/>
              <a:buChar char="-"/>
            </a:pPr>
            <a:r>
              <a:rPr lang="en-US" baseline="0" smtClean="0"/>
              <a:t>Xem xét việc tuân thủ </a:t>
            </a:r>
            <a:r>
              <a:rPr lang="en-US" smtClean="0"/>
              <a:t>coding standards (chuẩn</a:t>
            </a:r>
            <a:r>
              <a:rPr lang="en-US" baseline="0" smtClean="0"/>
              <a:t> mã nguồn)</a:t>
            </a:r>
            <a:endParaRPr lang="en-US" smtClean="0"/>
          </a:p>
          <a:p>
            <a:pPr marL="1085850" lvl="2" indent="-171450">
              <a:buFontTx/>
              <a:buChar char="-"/>
            </a:pPr>
            <a:r>
              <a:rPr lang="en-US" b="1" baseline="0" smtClean="0"/>
              <a:t>Cũng có vấn đề khi sd cc này check </a:t>
            </a:r>
            <a:r>
              <a:rPr lang="en-US" b="1" smtClean="0"/>
              <a:t>coding standards: phải</a:t>
            </a:r>
            <a:r>
              <a:rPr lang="en-US" b="1" baseline="0" smtClean="0"/>
              <a:t> sd chuẩn mã nguồn phù hợp với mã nguồn đang test</a:t>
            </a:r>
            <a:r>
              <a:rPr lang="en-US" baseline="0" smtClean="0"/>
              <a:t>, vd/ nếu cc kiểm tra chuẩn mã nguồn hiện tại với mã nguồn được viết cách đó vài năm thì nó có thể thấy nhiều thứ trong code cũ ko phù hợp với chuẩn mới. Nếu mã nguồn cũ đó đang làm việc rất tốt qua nhiều năm thì việc sửa đổi mã nguồn để phù hợp với chuẩn mới thì ko phải là một ý hay (trừ khi nó có lý do chính đáng), vì những thay đổi này có thể gặp rủi ro.</a:t>
            </a:r>
          </a:p>
          <a:p>
            <a:pPr marL="628650" lvl="1" indent="-171450">
              <a:buFontTx/>
              <a:buChar char="-"/>
            </a:pPr>
            <a:r>
              <a:rPr lang="en-US" baseline="0" smtClean="0"/>
              <a:t>Pt cấu trúc và sự phụ thuộc</a:t>
            </a:r>
          </a:p>
          <a:p>
            <a:pPr marL="1085850" lvl="2" indent="-171450">
              <a:buFontTx/>
              <a:buChar char="-"/>
            </a:pPr>
            <a:r>
              <a:rPr lang="en-US" b="1" baseline="0" smtClean="0"/>
              <a:t>Hỗ trợ tìm hiểu mã</a:t>
            </a:r>
          </a:p>
          <a:p>
            <a:pPr marL="628650" lvl="1" indent="-171450">
              <a:buFontTx/>
              <a:buChar char="-"/>
            </a:pPr>
            <a:r>
              <a:rPr lang="en-US" baseline="0" smtClean="0"/>
              <a:t>Tìm bất thường trong code (xem lại chương 3)</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smtClean="0"/>
              <a:t>Nó có thể </a:t>
            </a:r>
            <a:r>
              <a:rPr lang="en-US" sz="1200" b="0" i="0" kern="1200" smtClean="0">
                <a:solidFill>
                  <a:schemeClr val="tx1"/>
                </a:solidFill>
                <a:effectLst/>
                <a:latin typeface="+mn-lt"/>
                <a:ea typeface="+mn-ea"/>
                <a:cs typeface="+mn-cs"/>
              </a:rPr>
              <a:t>highlight đoạn</a:t>
            </a:r>
            <a:r>
              <a:rPr lang="en-US" sz="1200" b="0" i="0" kern="1200" baseline="0" smtClean="0">
                <a:solidFill>
                  <a:schemeClr val="tx1"/>
                </a:solidFill>
                <a:effectLst/>
                <a:latin typeface="+mn-lt"/>
                <a:ea typeface="+mn-ea"/>
                <a:cs typeface="+mn-cs"/>
              </a:rPr>
              <a:t> mã k bao giờ dc chạy</a:t>
            </a:r>
            <a:r>
              <a:rPr lang="en-US" sz="1200" b="0" i="0" kern="1200" smtClean="0">
                <a:solidFill>
                  <a:schemeClr val="tx1"/>
                </a:solidFill>
                <a:effectLst/>
                <a:latin typeface="+mn-lt"/>
                <a:ea typeface="+mn-ea"/>
                <a:cs typeface="+mn-cs"/>
              </a:rPr>
              <a:t>, phát</a:t>
            </a:r>
            <a:r>
              <a:rPr lang="en-US" sz="1200" b="0" i="0" kern="1200" baseline="0" smtClean="0">
                <a:solidFill>
                  <a:schemeClr val="tx1"/>
                </a:solidFill>
                <a:effectLst/>
                <a:latin typeface="+mn-lt"/>
                <a:ea typeface="+mn-ea"/>
                <a:cs typeface="+mn-cs"/>
              </a:rPr>
              <a:t> hiện vòng lặp vô tận, sd biến trước khi khai báo và định nghĩa lại biến.</a:t>
            </a:r>
            <a:endParaRPr lang="en-US" baseline="0" smtClean="0"/>
          </a:p>
          <a:p>
            <a:pPr marL="171450" lvl="0" indent="-171450">
              <a:buFontTx/>
              <a:buChar char="-"/>
            </a:pPr>
            <a:r>
              <a:rPr lang="en-US" b="1" baseline="0" smtClean="0"/>
              <a:t>Một số static analysis tools được tích hợp vào sẵn trong một ngôn ngữ lập trình, vd/ VS; một số cũng dc tích hợp vào dynamic analysis tools và coverage measurement tools</a:t>
            </a:r>
          </a:p>
          <a:p>
            <a:pPr marL="171450" lvl="0" indent="-171450">
              <a:buFontTx/>
              <a:buChar char="-"/>
            </a:pPr>
            <a:endParaRPr lang="en-US" b="1" baseline="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1" baseline="0" smtClean="0"/>
              <a:t>Cc này cc xem như sự mở rộng của kỹ thuật trình biên dịch. </a:t>
            </a:r>
            <a:r>
              <a:rPr lang="vi-VN" sz="1200" b="0" i="1" kern="1200" smtClean="0">
                <a:solidFill>
                  <a:schemeClr val="tx1"/>
                </a:solidFill>
                <a:effectLst/>
                <a:latin typeface="+mn-lt"/>
                <a:ea typeface="+mn-ea"/>
                <a:cs typeface="+mn-cs"/>
              </a:rPr>
              <a:t>Trong thực</a:t>
            </a:r>
            <a:r>
              <a:rPr lang="en-US" sz="1200" b="0" i="1" kern="120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tế, một số trình biên dịch cung cấp các tính năng phân tích tĩnh</a:t>
            </a:r>
            <a:r>
              <a:rPr lang="en-US" sz="1200" b="0" i="1" kern="1200" smtClean="0">
                <a:solidFill>
                  <a:schemeClr val="tx1"/>
                </a:solidFill>
                <a:effectLst/>
                <a:latin typeface="+mn-lt"/>
                <a:ea typeface="+mn-ea"/>
                <a:cs typeface="+mn-cs"/>
              </a:rPr>
              <a:t>. </a:t>
            </a:r>
            <a:endParaRPr lang="en-US" b="0" i="1" baseline="0" smtClean="0"/>
          </a:p>
          <a:p>
            <a:pPr marL="171450" lvl="0" indent="-171450">
              <a:buFontTx/>
              <a:buChar char="-"/>
            </a:pPr>
            <a:endParaRPr lang="en-US" b="1" baseline="0" smtClean="0"/>
          </a:p>
        </p:txBody>
      </p:sp>
    </p:spTree>
    <p:extLst>
      <p:ext uri="{BB962C8B-B14F-4D97-AF65-F5344CB8AC3E}">
        <p14:creationId xmlns:p14="http://schemas.microsoft.com/office/powerpoint/2010/main" val="1374229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Cc hỗ</a:t>
            </a:r>
            <a:r>
              <a:rPr lang="en-US" b="0" baseline="0" smtClean="0"/>
              <a:t> trợ </a:t>
            </a:r>
            <a:r>
              <a:rPr lang="en-US" b="0" smtClean="0"/>
              <a:t>mô</a:t>
            </a:r>
            <a:r>
              <a:rPr lang="en-US" b="0" baseline="0" smtClean="0"/>
              <a:t> hình hóa (D)</a:t>
            </a:r>
          </a:p>
          <a:p>
            <a:pPr marL="171450" indent="-171450">
              <a:buFontTx/>
              <a:buChar char="-"/>
            </a:pPr>
            <a:r>
              <a:rPr lang="vi-VN" sz="1200" b="0" i="0" kern="1200" smtClean="0">
                <a:solidFill>
                  <a:schemeClr val="tx1"/>
                </a:solidFill>
                <a:effectLst/>
                <a:latin typeface="+mn-lt"/>
                <a:ea typeface="+mn-ea"/>
                <a:cs typeface="+mn-cs"/>
              </a:rPr>
              <a:t>Giúp xác nhận</a:t>
            </a:r>
            <a:r>
              <a:rPr lang="en-US" sz="1200" b="0" i="0" kern="1200" smtClean="0">
                <a:solidFill>
                  <a:schemeClr val="tx1"/>
                </a:solidFill>
                <a:effectLst/>
                <a:latin typeface="+mn-lt"/>
                <a:ea typeface="+mn-ea"/>
                <a:cs typeface="+mn-cs"/>
              </a:rPr>
              <a:t> (</a:t>
            </a:r>
            <a:r>
              <a:rPr lang="en-US" smtClean="0"/>
              <a:t>validate)</a:t>
            </a:r>
            <a:r>
              <a:rPr lang="vi-VN" sz="1200" b="0" i="0" kern="1200" smtClean="0">
                <a:solidFill>
                  <a:schemeClr val="tx1"/>
                </a:solidFill>
                <a:effectLst/>
                <a:latin typeface="+mn-lt"/>
                <a:ea typeface="+mn-ea"/>
                <a:cs typeface="+mn-cs"/>
              </a:rPr>
              <a:t> các mô hình của hệ thống</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cũng có thể kiểm tra các </a:t>
            </a:r>
            <a:r>
              <a:rPr lang="en-US" sz="1200" b="1" i="0" kern="1200" baseline="0" smtClean="0">
                <a:solidFill>
                  <a:schemeClr val="tx1"/>
                </a:solidFill>
                <a:effectLst/>
                <a:latin typeface="+mn-lt"/>
                <a:ea typeface="+mn-ea"/>
                <a:cs typeface="+mn-cs"/>
              </a:rPr>
              <a:t>mô hình trạng thái và các mô hình đối tượng</a:t>
            </a:r>
            <a:r>
              <a:rPr lang="en-US" sz="1200" b="0" i="0" kern="1200" baseline="0" smtClean="0">
                <a:solidFill>
                  <a:schemeClr val="tx1"/>
                </a:solidFill>
                <a:effectLst/>
                <a:latin typeface="+mn-lt"/>
                <a:ea typeface="+mn-ea"/>
                <a:cs typeface="+mn-cs"/>
              </a:rPr>
              <a:t>.</a:t>
            </a:r>
          </a:p>
          <a:p>
            <a:pPr marL="628650" lvl="1" indent="-171450">
              <a:buFontTx/>
              <a:buChar char="-"/>
            </a:pPr>
            <a:r>
              <a:rPr lang="en-US" sz="1200" b="0" i="0" kern="1200" baseline="0" smtClean="0">
                <a:solidFill>
                  <a:schemeClr val="tx1"/>
                </a:solidFill>
                <a:effectLst/>
                <a:latin typeface="+mn-lt"/>
                <a:ea typeface="+mn-ea"/>
                <a:cs typeface="+mn-cs"/>
              </a:rPr>
              <a:t>Vd/ kiểm tra tính nhất quán của data objects trong csdl...</a:t>
            </a:r>
          </a:p>
          <a:p>
            <a:pPr marL="171450" indent="-171450">
              <a:buFontTx/>
              <a:buChar char="-"/>
            </a:pPr>
            <a:r>
              <a:rPr lang="en-US" sz="1200" b="0" i="0" kern="1200" baseline="0" smtClean="0">
                <a:solidFill>
                  <a:schemeClr val="tx1"/>
                </a:solidFill>
                <a:effectLst/>
                <a:latin typeface="+mn-lt"/>
                <a:ea typeface="+mn-ea"/>
                <a:cs typeface="+mn-cs"/>
              </a:rPr>
              <a:t>Sd bởi người lập trình, và có thể dc sd trong giai đoạn thiết kế pm.</a:t>
            </a:r>
          </a:p>
          <a:p>
            <a:pPr marL="171450" indent="-171450">
              <a:buFontTx/>
              <a:buChar char="-"/>
            </a:pPr>
            <a:r>
              <a:rPr lang="en-US" smtClean="0"/>
              <a:t>Hỗ</a:t>
            </a:r>
            <a:r>
              <a:rPr lang="en-US" baseline="0" smtClean="0"/>
              <a:t> trợ:</a:t>
            </a:r>
          </a:p>
          <a:p>
            <a:pPr marL="628650" lvl="1" indent="-171450">
              <a:buFontTx/>
              <a:buChar char="-"/>
            </a:pPr>
            <a:r>
              <a:rPr lang="en-US" baseline="0" smtClean="0"/>
              <a:t>...</a:t>
            </a:r>
          </a:p>
          <a:p>
            <a:pPr marL="628650" lvl="1" indent="-171450">
              <a:buFontTx/>
              <a:buChar char="-"/>
            </a:pPr>
            <a:r>
              <a:rPr lang="en-US" baseline="0" smtClean="0"/>
              <a:t>...</a:t>
            </a:r>
            <a:endParaRPr lang="en-US" smtClean="0"/>
          </a:p>
          <a:p>
            <a:pPr marL="628650" lvl="1" indent="-171450">
              <a:buFontTx/>
              <a:buChar char="-"/>
            </a:pPr>
            <a:r>
              <a:rPr lang="en-US" smtClean="0"/>
              <a:t>Hỗ</a:t>
            </a:r>
            <a:r>
              <a:rPr lang="en-US" baseline="0" smtClean="0"/>
              <a:t> trợ phát sinh 1 số test condition từ mô hình nào đó, vd/ </a:t>
            </a:r>
            <a:r>
              <a:rPr lang="en-US" b="1" baseline="0" smtClean="0"/>
              <a:t>state diagram</a:t>
            </a:r>
          </a:p>
          <a:p>
            <a:pPr marL="628650" lvl="1" indent="-171450">
              <a:buFontTx/>
              <a:buChar char="-"/>
            </a:pPr>
            <a:r>
              <a:rPr lang="vi-VN" sz="1200" b="0" i="1" kern="1200" smtClean="0">
                <a:solidFill>
                  <a:schemeClr val="tx1"/>
                </a:solidFill>
                <a:effectLst/>
                <a:latin typeface="+mn-lt"/>
                <a:ea typeface="+mn-ea"/>
                <a:cs typeface="+mn-cs"/>
              </a:rPr>
              <a:t>dự đoán phản ứng hệ thống và hành vi trong các tình huống khác nhau, chẳng hạn</a:t>
            </a:r>
            <a:r>
              <a:rPr lang="en-US" sz="1200" b="0" i="1" kern="1200" smtClean="0">
                <a:solidFill>
                  <a:schemeClr val="tx1"/>
                </a:solidFill>
                <a:effectLst/>
                <a:latin typeface="+mn-lt"/>
                <a:ea typeface="+mn-ea"/>
                <a:cs typeface="+mn-cs"/>
              </a:rPr>
              <a:t> </a:t>
            </a:r>
            <a:r>
              <a:rPr lang="vi-VN" sz="1200" b="0" i="1" kern="1200" smtClean="0">
                <a:solidFill>
                  <a:schemeClr val="tx1"/>
                </a:solidFill>
                <a:effectLst/>
                <a:latin typeface="+mn-lt"/>
                <a:ea typeface="+mn-ea"/>
                <a:cs typeface="+mn-cs"/>
              </a:rPr>
              <a:t>như cấp độ tải</a:t>
            </a:r>
            <a:endParaRPr lang="en-US" i="1"/>
          </a:p>
        </p:txBody>
      </p:sp>
    </p:spTree>
    <p:extLst>
      <p:ext uri="{BB962C8B-B14F-4D97-AF65-F5344CB8AC3E}">
        <p14:creationId xmlns:p14="http://schemas.microsoft.com/office/powerpoint/2010/main" val="423669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Cc hỗ</a:t>
            </a:r>
            <a:r>
              <a:rPr lang="en-US" baseline="0" smtClean="0"/>
              <a:t> trợ thiết kế test </a:t>
            </a:r>
          </a:p>
          <a:p>
            <a:r>
              <a:rPr lang="en-US" baseline="0" smtClean="0"/>
              <a:t>Giúp phát sinh test case, hay ít nhất là phát sinh input (1 phần test case)</a:t>
            </a:r>
            <a:r>
              <a:rPr lang="en-US" i="1" baseline="0" smtClean="0"/>
              <a:t> (nên còn có tên là </a:t>
            </a:r>
            <a:r>
              <a:rPr lang="en-US" sz="1200" b="0" i="1" kern="1200" smtClean="0">
                <a:solidFill>
                  <a:schemeClr val="tx1"/>
                </a:solidFill>
                <a:effectLst/>
                <a:latin typeface="+mn-lt"/>
                <a:ea typeface="+mn-ea"/>
                <a:cs typeface="+mn-cs"/>
              </a:rPr>
              <a:t>test case generators)</a:t>
            </a:r>
          </a:p>
          <a:p>
            <a:pPr marL="628650" lvl="1" indent="-171450">
              <a:buFontTx/>
              <a:buChar char="-"/>
            </a:pPr>
            <a:r>
              <a:rPr lang="en-US" b="1" smtClean="0"/>
              <a:t>VD/</a:t>
            </a:r>
            <a:r>
              <a:rPr lang="en-US" b="1" baseline="0" smtClean="0"/>
              <a:t> Nếu requirements được quản lý bởi tool, khi đó nó có thể xác định các trường là input 1 giá trị hoặc 1 khoảng giá trị hợp lệ, từ các khoảng gtri này, công cụ sẽ xác định được giá trị biên và phân hoạch tđ. Cc có thể phân biệt dc giá trị được chấp nhận và các giá trị phát sinh ra lỗi, khi đó nó có thể biết dc kết quả mong đợi </a:t>
            </a:r>
            <a:r>
              <a:rPr lang="en-US" b="1" baseline="0" smtClean="0">
                <a:sym typeface="Wingdings" pitchFamily="2" charset="2"/>
              </a:rPr>
              <a:t> sinh test case.</a:t>
            </a:r>
            <a:r>
              <a:rPr lang="en-US" b="1" baseline="0" smtClean="0"/>
              <a:t> </a:t>
            </a:r>
            <a:r>
              <a:rPr lang="en-US" b="0" baseline="0" smtClean="0"/>
              <a:t>Cc này còn có thể kết hợp các điều kiện có thể để test (bảng quyết định)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smtClean="0"/>
              <a:t>If an automated oracle is available, then the tool can also construct the expected result, so it can actually generate test cases. A test oracle is a type of test design tool that automatically generates expected results</a:t>
            </a:r>
          </a:p>
          <a:p>
            <a:r>
              <a:rPr lang="en-US" smtClean="0"/>
              <a:t>Đặc</a:t>
            </a:r>
            <a:r>
              <a:rPr lang="en-US" baseline="0" smtClean="0"/>
              <a:t> trưng:</a:t>
            </a:r>
          </a:p>
          <a:p>
            <a:pPr marL="171450" indent="-171450">
              <a:buFontTx/>
              <a:buChar char="-"/>
            </a:pPr>
            <a:r>
              <a:rPr lang="en-US" baseline="0" smtClean="0"/>
              <a:t>Phát sinh dữ liệu đầu vào từ: </a:t>
            </a:r>
          </a:p>
          <a:p>
            <a:pPr marL="628650" lvl="1" indent="-171450">
              <a:buFontTx/>
              <a:buChar char="-"/>
            </a:pPr>
            <a:r>
              <a:rPr lang="en-US" baseline="0" smtClean="0"/>
              <a:t>...</a:t>
            </a:r>
          </a:p>
          <a:p>
            <a:pPr marL="628650" lvl="1" indent="-171450">
              <a:buFontTx/>
              <a:buChar char="-"/>
            </a:pPr>
            <a:r>
              <a:rPr lang="en-US" baseline="0" smtClean="0"/>
              <a:t>...</a:t>
            </a:r>
          </a:p>
          <a:p>
            <a:pPr marL="628650" lvl="1" indent="-171450">
              <a:buFontTx/>
              <a:buChar char="-"/>
            </a:pPr>
            <a:r>
              <a:rPr lang="en-US" baseline="0" smtClean="0"/>
              <a:t>code</a:t>
            </a:r>
          </a:p>
          <a:p>
            <a:pPr marL="1085850" lvl="2" indent="-171450">
              <a:buFontTx/>
              <a:buChar char="-"/>
            </a:pPr>
            <a:r>
              <a:rPr lang="en-US" baseline="0" smtClean="0"/>
              <a:t>cho trước tập test vào tool để xem độ bao phủ mã, tool có thể tìm ra các nhánh đã đc thực hiện bởi tập test và có thể phát sinh ra tập input còn lại để đi qua các nhánh còn lại, tùy theo cách chọn độ bao phủ.</a:t>
            </a:r>
          </a:p>
          <a:p>
            <a:pPr marL="628650" lvl="1" indent="-171450">
              <a:buFontTx/>
              <a:buChar char="-"/>
            </a:pPr>
            <a:r>
              <a:rPr lang="en-US" baseline="0" smtClean="0"/>
              <a:t>GUI</a:t>
            </a:r>
          </a:p>
          <a:p>
            <a:pPr marL="1085850" lvl="2" indent="-171450">
              <a:buFontTx/>
              <a:buChar char="-"/>
            </a:pPr>
            <a:r>
              <a:rPr lang="en-US" baseline="0" smtClean="0"/>
              <a:t>tool xem xét GUI và xác định tất cả các buttons, lists and input fields và tạo ra test cho mỗi thứ nó thấy, vd/ chọn list, nhấn nút...</a:t>
            </a:r>
          </a:p>
          <a:p>
            <a:pPr marL="628650" lvl="1" indent="-171450">
              <a:buFontTx/>
              <a:buChar char="-"/>
            </a:pPr>
            <a:r>
              <a:rPr lang="en-US" baseline="0" smtClean="0"/>
              <a:t>... </a:t>
            </a:r>
            <a:r>
              <a:rPr lang="en-US" b="1" baseline="0" smtClean="0"/>
              <a:t>cho nên cc này thường </a:t>
            </a:r>
            <a:r>
              <a:rPr lang="vi-VN" b="1" baseline="0" smtClean="0"/>
              <a:t>đượ</a:t>
            </a:r>
            <a:r>
              <a:rPr lang="en-US" b="1" baseline="0" smtClean="0"/>
              <a:t>c tích hợp với: requirements management tools; modelling tools; static analysis tools; test management tools; </a:t>
            </a:r>
          </a:p>
          <a:p>
            <a:pPr marL="171450" lvl="0" indent="-171450">
              <a:buFontTx/>
              <a:buChar char="-"/>
            </a:pPr>
            <a:r>
              <a:rPr lang="en-US" smtClean="0"/>
              <a:t>Phát</a:t>
            </a:r>
            <a:r>
              <a:rPr lang="en-US" baseline="0" smtClean="0"/>
              <a:t> sinh kết quả mong muốn (if an oracle is available to the tool)</a:t>
            </a:r>
            <a:endParaRPr lang="en-US" smtClean="0"/>
          </a:p>
        </p:txBody>
      </p:sp>
    </p:spTree>
    <p:extLst>
      <p:ext uri="{BB962C8B-B14F-4D97-AF65-F5344CB8AC3E}">
        <p14:creationId xmlns:p14="http://schemas.microsoft.com/office/powerpoint/2010/main" val="3500801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Cc chuẩn</a:t>
            </a:r>
            <a:r>
              <a:rPr lang="en-US" baseline="0" smtClean="0"/>
              <a:t> bị dữ liệu: </a:t>
            </a:r>
            <a:r>
              <a:rPr lang="en-US" b="1" baseline="0" smtClean="0"/>
              <a:t>Đôi khi việc chuẩn bị dữ liệu test đòi hỏi mất nhiều thời gian và công sức, cần có tool. Các công cụ phức tạp nhất có thể xử lý cả với định dạng file hay csdl.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Tool chuẩn</a:t>
            </a:r>
            <a:r>
              <a:rPr lang="en-US" baseline="0" smtClean="0"/>
              <a:t> bị dữ liệu cho phép chọn, tạo, phát sinh, chỉnh sửa dữ liệu để sd trong test.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đặc biệt sử dụng trong tình huống phạm vi hay khối lượng dữ liệu test là rộng lớn.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baseline="0" smtClean="0"/>
              <a:t>Hỗ trợ:</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baseline="0" smtClean="0"/>
              <a:t>Rút trích dữ liệu từ file hay csdl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Tạo ra các </a:t>
            </a:r>
            <a:r>
              <a:rPr lang="en-US" sz="1200" b="0" i="0" kern="1200" smtClean="0">
                <a:solidFill>
                  <a:schemeClr val="tx1"/>
                </a:solidFill>
                <a:effectLst/>
                <a:latin typeface="+mn-lt"/>
                <a:ea typeface="+mn-ea"/>
                <a:cs typeface="+mn-cs"/>
              </a:rPr>
              <a:t>record </a:t>
            </a:r>
            <a:r>
              <a:rPr lang="vi-VN" sz="1200" b="0" i="0" kern="1200" smtClean="0">
                <a:solidFill>
                  <a:schemeClr val="tx1"/>
                </a:solidFill>
                <a:effectLst/>
                <a:latin typeface="+mn-lt"/>
                <a:ea typeface="+mn-ea"/>
                <a:cs typeface="+mn-cs"/>
              </a:rPr>
              <a:t>mới </a:t>
            </a:r>
            <a:r>
              <a:rPr lang="en-US" sz="1200" b="0" i="0" kern="1200" smtClean="0">
                <a:solidFill>
                  <a:schemeClr val="tx1"/>
                </a:solidFill>
                <a:effectLst/>
                <a:latin typeface="+mn-lt"/>
                <a:ea typeface="+mn-ea"/>
                <a:cs typeface="+mn-cs"/>
              </a:rPr>
              <a:t>từ</a:t>
            </a:r>
            <a:r>
              <a:rPr lang="vi-VN" sz="1200" b="0" i="0" kern="1200" smtClean="0">
                <a:solidFill>
                  <a:schemeClr val="tx1"/>
                </a:solidFill>
                <a:effectLst/>
                <a:latin typeface="+mn-lt"/>
                <a:ea typeface="+mn-ea"/>
                <a:cs typeface="+mn-cs"/>
              </a:rPr>
              <a:t> dữ liệu giả ngẫu nhiên, hoặc </a:t>
            </a:r>
            <a:r>
              <a:rPr lang="en-US" sz="1200" b="0" i="0" kern="1200" smtClean="0">
                <a:solidFill>
                  <a:schemeClr val="tx1"/>
                </a:solidFill>
                <a:effectLst/>
                <a:latin typeface="+mn-lt"/>
                <a:ea typeface="+mn-ea"/>
                <a:cs typeface="+mn-cs"/>
              </a:rPr>
              <a:t>phát</a:t>
            </a:r>
            <a:r>
              <a:rPr lang="en-US" sz="1200" b="0" i="0" kern="1200" baseline="0" smtClean="0">
                <a:solidFill>
                  <a:schemeClr val="tx1"/>
                </a:solidFill>
                <a:effectLst/>
                <a:latin typeface="+mn-lt"/>
                <a:ea typeface="+mn-ea"/>
                <a:cs typeface="+mn-cs"/>
              </a:rPr>
              <a:t> sinh </a:t>
            </a:r>
            <a:r>
              <a:rPr lang="vi-VN" sz="1200" b="0" i="0" kern="1200" smtClean="0">
                <a:solidFill>
                  <a:schemeClr val="tx1"/>
                </a:solidFill>
                <a:effectLst/>
                <a:latin typeface="+mn-lt"/>
                <a:ea typeface="+mn-ea"/>
                <a:cs typeface="+mn-cs"/>
              </a:rPr>
              <a:t>dữ liệu theo </a:t>
            </a:r>
            <a:r>
              <a:rPr lang="en-US" sz="1200" b="0" i="0" kern="1200" smtClean="0">
                <a:solidFill>
                  <a:schemeClr val="tx1"/>
                </a:solidFill>
                <a:effectLst/>
                <a:latin typeface="+mn-lt"/>
                <a:ea typeface="+mn-ea"/>
                <a:cs typeface="+mn-cs"/>
              </a:rPr>
              <a:t>luật</a:t>
            </a:r>
            <a:r>
              <a:rPr lang="en-US" sz="1200" b="0" i="0" kern="1200" baseline="0" smtClean="0">
                <a:solidFill>
                  <a:schemeClr val="tx1"/>
                </a:solidFill>
                <a:effectLst/>
                <a:latin typeface="+mn-lt"/>
                <a:ea typeface="+mn-ea"/>
                <a:cs typeface="+mn-cs"/>
              </a:rPr>
              <a:t> nào đó.</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VD/ Nếu bạn cần có nhiều tên và địa chỉ cho tập dữ liệu của mình, bạn có thể cho biết </a:t>
            </a:r>
            <a:r>
              <a:rPr lang="en-US" b="1" u="sng" baseline="0" smtClean="0"/>
              <a:t>tập các ký tự và kích thước tối thiểu, tối đa cho mỗi mục</a:t>
            </a:r>
            <a:r>
              <a:rPr lang="en-US" b="1" baseline="0" smtClean="0"/>
              <a:t>, việc còn lại là chờ cho tool phát sinh ra dữ liệu bạn muốn, dĩ nhiên trong trường hợp này các tên phát sinh có thể ko có ý nghĩa gì nhưng nó phù hợp với quy luật mà bạn đưa ra, vì vậy có rất hiệu quả cho mục đích test.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baseline="0" smtClean="0"/>
              <a:t>Xd lượng lớn mẩu tin tương tự từ 1 mẫu nào đó.</a:t>
            </a:r>
          </a:p>
        </p:txBody>
      </p:sp>
    </p:spTree>
    <p:extLst>
      <p:ext uri="{BB962C8B-B14F-4D97-AF65-F5344CB8AC3E}">
        <p14:creationId xmlns:p14="http://schemas.microsoft.com/office/powerpoint/2010/main" val="908014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Các</a:t>
            </a:r>
            <a:r>
              <a:rPr lang="en-US" b="1" baseline="0" smtClean="0"/>
              <a:t> công cụ trong nhóm “Tool support for test execution and logging”</a:t>
            </a:r>
            <a:endParaRPr lang="en-US" b="1" smtClean="0"/>
          </a:p>
          <a:p>
            <a:r>
              <a:rPr lang="en-US" b="1" smtClean="0"/>
              <a:t>Là</a:t>
            </a:r>
            <a:r>
              <a:rPr lang="en-US" b="1" baseline="0" smtClean="0"/>
              <a:t> loại công cụ dc nghĩ nhiều nhất khi nói đến công cụ testing. Bộ công cụ thi hành test</a:t>
            </a:r>
          </a:p>
          <a:p>
            <a:pPr marL="171450" indent="-171450">
              <a:buFontTx/>
              <a:buChar char="-"/>
            </a:pPr>
            <a:r>
              <a:rPr lang="en-US" b="0" baseline="0" smtClean="0"/>
              <a:t>Cc hỗ trợ các test thực thi tự động.</a:t>
            </a:r>
          </a:p>
          <a:p>
            <a:pPr marL="171450" indent="-171450">
              <a:buFontTx/>
              <a:buChar char="-"/>
            </a:pPr>
            <a:r>
              <a:rPr lang="en-US" b="0" baseline="0" smtClean="0"/>
              <a:t>Còn có tên là... </a:t>
            </a:r>
            <a:r>
              <a:rPr lang="en-US" b="1" baseline="0" smtClean="0"/>
              <a:t>vì hầu hết các tool này có chức năng cho phép quay lại thao tác test thủ công rồi sau đó tự động làm lại với nhiều bộ dữ liệu khác nhau.</a:t>
            </a:r>
          </a:p>
          <a:p>
            <a:pPr marL="171450" indent="-171450">
              <a:buFontTx/>
              <a:buChar char="-"/>
            </a:pPr>
            <a:r>
              <a:rPr lang="en-US" b="0" baseline="0" smtClean="0"/>
              <a:t>Dùng ngôn ngữ kịch bản (script), </a:t>
            </a:r>
            <a:r>
              <a:rPr lang="en-US" b="1" baseline="0" smtClean="0"/>
              <a:t>có thể là VBScript,..., do đó người sd cc này cũng cần có kỹ năng lập trình để viết và sửa các script. Có thể đầu tiên các script này được phát sinh và sau đó nó </a:t>
            </a:r>
            <a:r>
              <a:rPr lang="vi-VN" sz="1200" b="1" i="0" kern="1200" smtClean="0">
                <a:solidFill>
                  <a:schemeClr val="tx1"/>
                </a:solidFill>
                <a:effectLst/>
                <a:latin typeface="+mn-lt"/>
                <a:ea typeface="+mn-ea"/>
                <a:cs typeface="+mn-cs"/>
              </a:rPr>
              <a:t>có thể được sửa đổi, bổ sung và tái sử dụng</a:t>
            </a:r>
            <a:r>
              <a:rPr lang="en-US" b="1" baseline="0" smtClean="0"/>
              <a:t>... Một số công cụ có giao diện để sửa script dễ dàng hơn là viết mã thủ công. Theo [Fewster and Graham, 1999], có 5 cấp độ sd script</a:t>
            </a:r>
          </a:p>
          <a:p>
            <a:pPr marL="628650" lvl="1" indent="-171450">
              <a:buFontTx/>
              <a:buChar char="-"/>
            </a:pPr>
            <a:r>
              <a:rPr lang="en-US" sz="1200" b="1" i="0" kern="1200" smtClean="0">
                <a:solidFill>
                  <a:schemeClr val="tx1"/>
                </a:solidFill>
                <a:effectLst/>
                <a:latin typeface="+mn-lt"/>
                <a:ea typeface="+mn-ea"/>
                <a:cs typeface="+mn-cs"/>
              </a:rPr>
              <a:t>script tuyến</a:t>
            </a:r>
            <a:r>
              <a:rPr lang="en-US" sz="1200" b="1" i="0" kern="1200" baseline="0" smtClean="0">
                <a:solidFill>
                  <a:schemeClr val="tx1"/>
                </a:solidFill>
                <a:effectLst/>
                <a:latin typeface="+mn-lt"/>
                <a:ea typeface="+mn-ea"/>
                <a:cs typeface="+mn-cs"/>
              </a:rPr>
              <a:t> tính</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có thể được tạo ra bằng tay hoặc </a:t>
            </a:r>
            <a:r>
              <a:rPr lang="en-US" sz="1200" b="0" i="0" kern="1200" smtClean="0">
                <a:solidFill>
                  <a:schemeClr val="tx1"/>
                </a:solidFill>
                <a:effectLst/>
                <a:latin typeface="+mn-lt"/>
                <a:ea typeface="+mn-ea"/>
                <a:cs typeface="+mn-cs"/>
              </a:rPr>
              <a:t>bằng</a:t>
            </a:r>
            <a:r>
              <a:rPr lang="en-US" sz="1200" b="0" i="0" kern="1200" baseline="0" smtClean="0">
                <a:solidFill>
                  <a:schemeClr val="tx1"/>
                </a:solidFill>
                <a:effectLst/>
                <a:latin typeface="+mn-lt"/>
                <a:ea typeface="+mn-ea"/>
                <a:cs typeface="+mn-cs"/>
              </a:rPr>
              <a:t> cách ghi (record) lại test thủ công.</a:t>
            </a:r>
          </a:p>
          <a:p>
            <a:pPr marL="628650" lvl="1" indent="-171450">
              <a:buFontTx/>
              <a:buChar char="-"/>
            </a:pPr>
            <a:r>
              <a:rPr lang="en-US" sz="1200" b="1" i="0" kern="1200" baseline="0" smtClean="0">
                <a:solidFill>
                  <a:schemeClr val="tx1"/>
                </a:solidFill>
                <a:effectLst/>
                <a:latin typeface="+mn-lt"/>
                <a:ea typeface="+mn-ea"/>
                <a:cs typeface="+mn-cs"/>
              </a:rPr>
              <a:t>script có cấu trúc</a:t>
            </a:r>
            <a:r>
              <a:rPr lang="en-US" sz="1200" b="0" i="0" kern="1200" baseline="0" smtClean="0">
                <a:solidFill>
                  <a:schemeClr val="tx1"/>
                </a:solidFill>
                <a:effectLst/>
                <a:latin typeface="+mn-lt"/>
                <a:ea typeface="+mn-ea"/>
                <a:cs typeface="+mn-cs"/>
              </a:rPr>
              <a:t>: có sd cấu trúc chọn (selection) và lặp (iteration)</a:t>
            </a:r>
          </a:p>
          <a:p>
            <a:pPr marL="628650" lvl="1" indent="-171450">
              <a:buFontTx/>
              <a:buChar char="-"/>
            </a:pPr>
            <a:r>
              <a:rPr lang="en-US" sz="1200" b="1" i="0" kern="1200" baseline="0" smtClean="0">
                <a:solidFill>
                  <a:schemeClr val="tx1"/>
                </a:solidFill>
                <a:effectLst/>
                <a:latin typeface="+mn-lt"/>
                <a:ea typeface="+mn-ea"/>
                <a:cs typeface="+mn-cs"/>
              </a:rPr>
              <a:t>script chia sẻ</a:t>
            </a:r>
            <a:r>
              <a:rPr lang="en-US" sz="1200" b="0" i="0" kern="1200" baseline="0" smtClean="0">
                <a:solidFill>
                  <a:schemeClr val="tx1"/>
                </a:solidFill>
                <a:effectLst/>
                <a:latin typeface="+mn-lt"/>
                <a:ea typeface="+mn-ea"/>
                <a:cs typeface="+mn-cs"/>
              </a:rPr>
              <a:t>: 1 script có thể </a:t>
            </a:r>
            <a:r>
              <a:rPr lang="vi-VN" sz="1200" b="0" i="0" kern="1200" baseline="0" smtClean="0">
                <a:solidFill>
                  <a:schemeClr val="tx1"/>
                </a:solidFill>
                <a:effectLst/>
                <a:latin typeface="+mn-lt"/>
                <a:ea typeface="+mn-ea"/>
                <a:cs typeface="+mn-cs"/>
              </a:rPr>
              <a:t>đượ</a:t>
            </a:r>
            <a:r>
              <a:rPr lang="en-US" sz="1200" b="0" i="0" kern="1200" baseline="0" smtClean="0">
                <a:solidFill>
                  <a:schemeClr val="tx1"/>
                </a:solidFill>
                <a:effectLst/>
                <a:latin typeface="+mn-lt"/>
                <a:ea typeface="+mn-ea"/>
                <a:cs typeface="+mn-cs"/>
              </a:rPr>
              <a:t>c gọi bởi 1 script khác để tái sd.</a:t>
            </a:r>
          </a:p>
          <a:p>
            <a:pPr marL="628650" lvl="1" indent="-171450">
              <a:buFontTx/>
              <a:buChar char="-"/>
            </a:pPr>
            <a:r>
              <a:rPr lang="en-US" sz="1200" b="1" i="0" kern="1200" baseline="0" smtClean="0">
                <a:solidFill>
                  <a:schemeClr val="tx1"/>
                </a:solidFill>
                <a:effectLst/>
                <a:latin typeface="+mn-lt"/>
                <a:ea typeface="+mn-ea"/>
                <a:cs typeface="+mn-cs"/>
              </a:rPr>
              <a:t>script điều khiển dl</a:t>
            </a:r>
            <a:r>
              <a:rPr lang="en-US" sz="1200" b="0" i="0" kern="1200" baseline="0" smtClean="0">
                <a:solidFill>
                  <a:schemeClr val="tx1"/>
                </a:solidFill>
                <a:effectLst/>
                <a:latin typeface="+mn-lt"/>
                <a:ea typeface="+mn-ea"/>
                <a:cs typeface="+mn-cs"/>
              </a:rPr>
              <a:t>: các dữ liệu cho 1 test case (test inputs and expected output) được lưu trong file hoặc bảng tính (sau này nó được đọc vào ct bởi 1 script điều khiển), lưu riêng biệt với script điều khiển nó . Cách này có lợi khi có lượng lớn data cần được test với cùng 1 script điều khiển.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1" i="0" kern="1200" baseline="0" smtClean="0">
                <a:solidFill>
                  <a:schemeClr val="tx1"/>
                </a:solidFill>
                <a:effectLst/>
                <a:latin typeface="+mn-lt"/>
                <a:ea typeface="+mn-ea"/>
                <a:cs typeface="+mn-cs"/>
              </a:rPr>
              <a:t>script </a:t>
            </a:r>
            <a:r>
              <a:rPr lang="vi-VN" sz="1200" b="1" i="0" kern="1200" smtClean="0">
                <a:solidFill>
                  <a:schemeClr val="tx1"/>
                </a:solidFill>
                <a:effectLst/>
                <a:latin typeface="+mn-lt"/>
                <a:ea typeface="+mn-ea"/>
                <a:cs typeface="+mn-cs"/>
              </a:rPr>
              <a:t>điều khiển từ khóa</a:t>
            </a:r>
            <a:r>
              <a:rPr lang="en-US" sz="1200" b="0" i="0" kern="1200" smtClean="0">
                <a:solidFill>
                  <a:schemeClr val="tx1"/>
                </a:solidFill>
                <a:effectLst/>
                <a:latin typeface="+mn-lt"/>
                <a:ea typeface="+mn-ea"/>
                <a:cs typeface="+mn-cs"/>
              </a:rPr>
              <a:t>: tất</a:t>
            </a:r>
            <a:r>
              <a:rPr lang="en-US" sz="1200" b="0" i="0" kern="1200" baseline="0" smtClean="0">
                <a:solidFill>
                  <a:schemeClr val="tx1"/>
                </a:solidFill>
                <a:effectLst/>
                <a:latin typeface="+mn-lt"/>
                <a:ea typeface="+mn-ea"/>
                <a:cs typeface="+mn-cs"/>
              </a:rPr>
              <a:t> cả thông tin về dữ liệu test và một số script điều khiển dùng để thực hiện các test đều được mô tả trong cùng file hay bảng tính; khi cần </a:t>
            </a:r>
            <a:r>
              <a:rPr lang="en-US" sz="1200" b="0" i="0" kern="1200" smtClean="0">
                <a:solidFill>
                  <a:schemeClr val="tx1"/>
                </a:solidFill>
                <a:effectLst/>
                <a:latin typeface="+mn-lt"/>
                <a:ea typeface="+mn-ea"/>
                <a:cs typeface="+mn-cs"/>
              </a:rPr>
              <a:t>cho phép</a:t>
            </a:r>
            <a:r>
              <a:rPr lang="en-US" sz="1200" b="0" i="0" kern="1200" baseline="0" smtClean="0">
                <a:solidFill>
                  <a:schemeClr val="tx1"/>
                </a:solidFill>
                <a:effectLst/>
                <a:latin typeface="+mn-lt"/>
                <a:ea typeface="+mn-ea"/>
                <a:cs typeface="+mn-cs"/>
              </a:rPr>
              <a:t> tester đề nghị thêm các keywords thêm vào trong tập các script được lập trình sẵn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kern="1200" baseline="0" smtClean="0">
                <a:solidFill>
                  <a:schemeClr val="tx1"/>
                </a:solidFill>
                <a:effectLst/>
                <a:latin typeface="+mn-lt"/>
                <a:ea typeface="+mn-ea"/>
                <a:cs typeface="+mn-cs"/>
              </a:rPr>
              <a:t>Tool này rất tốt cho test hồi quy: chạy lại các test đã chạy trước đó (khi defect đc fix hay nâng cấp PM...)</a:t>
            </a:r>
            <a:endParaRPr lang="en-US" b="1" baseline="0" smtClean="0"/>
          </a:p>
        </p:txBody>
      </p:sp>
    </p:spTree>
    <p:extLst>
      <p:ext uri="{BB962C8B-B14F-4D97-AF65-F5344CB8AC3E}">
        <p14:creationId xmlns:p14="http://schemas.microsoft.com/office/powerpoint/2010/main" val="829495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baseline="0" smtClean="0"/>
              <a:t>Hỗ trợ:</a:t>
            </a:r>
          </a:p>
          <a:p>
            <a:pPr marL="628650" lvl="1" indent="-171450">
              <a:buFontTx/>
              <a:buChar char="-"/>
            </a:pPr>
            <a:r>
              <a:rPr lang="en-US" b="0" baseline="0" smtClean="0"/>
              <a:t>Ghi nhận dữ liệu nhập trong khi thực hiện nhập test thủ công </a:t>
            </a:r>
            <a:r>
              <a:rPr lang="en-US" b="0" i="1" baseline="0" smtClean="0"/>
              <a:t>(dùng cho test hồi quy, làm exploratory testing)</a:t>
            </a:r>
          </a:p>
          <a:p>
            <a:pPr marL="628650" lvl="1" indent="-171450">
              <a:buFontTx/>
              <a:buChar char="-"/>
            </a:pPr>
            <a:r>
              <a:rPr lang="en-US" b="0" baseline="0" smtClean="0"/>
              <a:t>Lưu trữ kết quả mong đợi </a:t>
            </a:r>
            <a:r>
              <a:rPr lang="en-US" b="1" baseline="0" smtClean="0"/>
              <a:t>từ màn hình hoặc đối tượng để so sánh</a:t>
            </a:r>
          </a:p>
          <a:p>
            <a:pPr marL="628650" lvl="1" indent="-171450">
              <a:buFontTx/>
              <a:buChar char="-"/>
            </a:pPr>
            <a:r>
              <a:rPr lang="en-US" b="0" smtClean="0"/>
              <a:t>Thực</a:t>
            </a:r>
            <a:r>
              <a:rPr lang="en-US" b="0" baseline="0" smtClean="0"/>
              <a:t> thi test từ đoạn script và dữ liệu đã lưu trước.</a:t>
            </a:r>
          </a:p>
          <a:p>
            <a:pPr marL="628650" lvl="1" indent="-171450">
              <a:buFontTx/>
              <a:buChar char="-"/>
            </a:pPr>
            <a:r>
              <a:rPr lang="en-US" b="0" baseline="0" smtClean="0"/>
              <a:t>So sánh động </a:t>
            </a:r>
            <a:r>
              <a:rPr lang="en-US" b="1" baseline="0" smtClean="0"/>
              <a:t>(khi đang chạy test)</a:t>
            </a:r>
            <a:endParaRPr lang="en-US" b="0" baseline="0" smtClean="0"/>
          </a:p>
          <a:p>
            <a:pPr marL="628650" lvl="1" indent="-171450">
              <a:buFontTx/>
              <a:buChar char="-"/>
            </a:pPr>
            <a:r>
              <a:rPr lang="en-US" b="0" baseline="0" smtClean="0"/>
              <a:t>Ghi nhận kết quả các test run </a:t>
            </a:r>
            <a:r>
              <a:rPr lang="en-US" b="1" baseline="0" smtClean="0"/>
              <a:t>vào ‘test log’ (pass/fail, differences between expected and actual results)</a:t>
            </a:r>
          </a:p>
          <a:p>
            <a:pPr marL="628650" lvl="1" indent="-171450">
              <a:buFontTx/>
              <a:buChar char="-"/>
            </a:pPr>
            <a:r>
              <a:rPr lang="en-US" b="0" baseline="0" smtClean="0"/>
              <a:t>Lọc tập con của kết quả </a:t>
            </a:r>
            <a:r>
              <a:rPr lang="en-US" b="1" baseline="0" smtClean="0"/>
              <a:t>(nếu chúng có các thành phần ko quan tâm, vd/ lọc bỏ đi ngày giờ hiện tại trên màn hình...)</a:t>
            </a:r>
          </a:p>
          <a:p>
            <a:pPr marL="628650" lvl="1" indent="-171450">
              <a:buFontTx/>
              <a:buChar char="-"/>
            </a:pPr>
            <a:r>
              <a:rPr lang="en-US" b="0" baseline="0" smtClean="0"/>
              <a:t>Đo thời gian test</a:t>
            </a:r>
          </a:p>
          <a:p>
            <a:pPr marL="628650" lvl="1" indent="-171450">
              <a:buFontTx/>
              <a:buChar char="-"/>
            </a:pPr>
            <a:r>
              <a:rPr lang="en-US" sz="1200" b="0" i="0" kern="1200" smtClean="0">
                <a:solidFill>
                  <a:schemeClr val="tx1"/>
                </a:solidFill>
                <a:effectLst/>
                <a:latin typeface="+mn-lt"/>
                <a:ea typeface="+mn-ea"/>
                <a:cs typeface="+mn-cs"/>
              </a:rPr>
              <a:t>gửi kết quả tóm tắt cho test management tool</a:t>
            </a:r>
            <a:endParaRPr lang="en-US" b="0" baseline="0" smtClean="0"/>
          </a:p>
          <a:p>
            <a:pPr marL="628650" lvl="1" indent="-171450">
              <a:buFontTx/>
              <a:buChar char="-"/>
            </a:pPr>
            <a:r>
              <a:rPr lang="en-US" b="0" baseline="0" smtClean="0"/>
              <a:t>...</a:t>
            </a:r>
          </a:p>
          <a:p>
            <a:pPr marL="628650" lvl="1" indent="-171450">
              <a:buFontTx/>
              <a:buChar char="-"/>
            </a:pPr>
            <a:r>
              <a:rPr lang="en-US" b="1" baseline="0" smtClean="0"/>
              <a:t>...</a:t>
            </a:r>
            <a:endParaRPr lang="en-US" b="1" smtClean="0"/>
          </a:p>
          <a:p>
            <a:endParaRPr lang="en-US"/>
          </a:p>
        </p:txBody>
      </p:sp>
    </p:spTree>
    <p:extLst>
      <p:ext uri="{BB962C8B-B14F-4D97-AF65-F5344CB8AC3E}">
        <p14:creationId xmlns:p14="http://schemas.microsoft.com/office/powerpoint/2010/main" val="330625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Test harness/unit test framework tools (D) = framework</a:t>
            </a:r>
            <a:r>
              <a:rPr lang="en-US" baseline="0" smtClean="0"/>
              <a:t> cho unit test (</a:t>
            </a:r>
            <a:r>
              <a:rPr lang="en-US" smtClean="0"/>
              <a:t>‘xUnit’ tool)</a:t>
            </a:r>
            <a:r>
              <a:rPr lang="en-US" baseline="0" smtClean="0"/>
              <a:t>: JUnit (Java), NUnit (.NET)</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Hai loại</a:t>
            </a:r>
            <a:r>
              <a:rPr lang="en-US" b="1" baseline="0" smtClean="0"/>
              <a:t> tool này thường đi với nhau vì chúng cùng hỗ trợ cho developer kiểm thử đơn vị.</a:t>
            </a:r>
            <a:endParaRPr lang="en-US" i="1" smtClean="0"/>
          </a:p>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US" sz="1200" b="1" i="0" u="none" kern="1200" smtClean="0">
                <a:solidFill>
                  <a:schemeClr val="tx1"/>
                </a:solidFill>
                <a:effectLst/>
                <a:latin typeface="+mn-lt"/>
                <a:ea typeface="+mn-ea"/>
                <a:cs typeface="+mn-cs"/>
              </a:rPr>
              <a:t>...</a:t>
            </a:r>
          </a:p>
          <a:p>
            <a:pPr marL="171450" marR="0" lvl="2" indent="-171450" algn="l" defTabSz="914400" rtl="0" eaLnBrk="1" fontAlgn="auto" latinLnBrk="0" hangingPunct="1">
              <a:lnSpc>
                <a:spcPct val="100000"/>
              </a:lnSpc>
              <a:spcBef>
                <a:spcPts val="0"/>
              </a:spcBef>
              <a:spcAft>
                <a:spcPts val="0"/>
              </a:spcAft>
              <a:buClrTx/>
              <a:buSzTx/>
              <a:buFontTx/>
              <a:buChar char="-"/>
              <a:tabLst/>
              <a:defRPr/>
            </a:pPr>
            <a:r>
              <a:rPr lang="en-US" sz="1200" b="1" i="0" u="none" kern="1200" smtClean="0">
                <a:solidFill>
                  <a:schemeClr val="tx1"/>
                </a:solidFill>
                <a:effectLst/>
                <a:latin typeface="+mn-lt"/>
                <a:ea typeface="+mn-ea"/>
                <a:cs typeface="+mn-cs"/>
              </a:rPr>
              <a:t>Test harness </a:t>
            </a:r>
            <a:r>
              <a:rPr lang="en-US" sz="1200" b="1" i="0" kern="1200" smtClean="0">
                <a:solidFill>
                  <a:schemeClr val="tx1"/>
                </a:solidFill>
                <a:effectLst/>
                <a:latin typeface="+mn-lt"/>
                <a:ea typeface="+mn-ea"/>
                <a:cs typeface="+mn-cs"/>
              </a:rPr>
              <a:t>thường</a:t>
            </a:r>
            <a:r>
              <a:rPr lang="en-US" sz="1200" b="1" i="0" kern="1200" baseline="0" smtClean="0">
                <a:solidFill>
                  <a:schemeClr val="tx1"/>
                </a:solidFill>
                <a:effectLst/>
                <a:latin typeface="+mn-lt"/>
                <a:ea typeface="+mn-ea"/>
                <a:cs typeface="+mn-cs"/>
              </a:rPr>
              <a:t> dùng để </a:t>
            </a:r>
            <a:r>
              <a:rPr lang="en-US" sz="1200" b="0" i="0" u="none" kern="1200" baseline="0" smtClean="0">
                <a:solidFill>
                  <a:schemeClr val="tx1"/>
                </a:solidFill>
                <a:effectLst/>
                <a:latin typeface="+mn-lt"/>
                <a:ea typeface="+mn-ea"/>
                <a:cs typeface="+mn-cs"/>
              </a:rPr>
              <a:t>mô phỏng </a:t>
            </a:r>
            <a:r>
              <a:rPr lang="vi-VN" sz="1200" b="1" i="0" kern="1200" smtClean="0">
                <a:solidFill>
                  <a:schemeClr val="tx1"/>
                </a:solidFill>
                <a:effectLst/>
                <a:latin typeface="+mn-lt"/>
                <a:ea typeface="+mn-ea"/>
                <a:cs typeface="+mn-cs"/>
              </a:rPr>
              <a:t>một phần của môi trường</a:t>
            </a:r>
            <a:r>
              <a:rPr lang="en-US" sz="1200" b="1" i="0" kern="1200" baseline="0" smtClean="0">
                <a:solidFill>
                  <a:schemeClr val="tx1"/>
                </a:solidFill>
                <a:effectLst/>
                <a:latin typeface="+mn-lt"/>
                <a:ea typeface="+mn-ea"/>
                <a:cs typeface="+mn-cs"/>
              </a:rPr>
              <a:t> mà</a:t>
            </a:r>
            <a:r>
              <a:rPr lang="vi-VN" sz="1200" b="1" i="0" kern="1200" smtClean="0">
                <a:solidFill>
                  <a:schemeClr val="tx1"/>
                </a:solidFill>
                <a:effectLst/>
                <a:latin typeface="+mn-lt"/>
                <a:ea typeface="+mn-ea"/>
                <a:cs typeface="+mn-cs"/>
              </a:rPr>
              <a:t> trong đó phần mềm sẽ hoạt động</a:t>
            </a:r>
            <a:r>
              <a:rPr lang="en-US" sz="1200" b="1" i="0" kern="1200" baseline="0" smtClean="0">
                <a:solidFill>
                  <a:schemeClr val="tx1"/>
                </a:solidFill>
                <a:effectLst/>
                <a:latin typeface="+mn-lt"/>
                <a:ea typeface="+mn-ea"/>
                <a:cs typeface="+mn-cs"/>
              </a:rPr>
              <a:t> (...), </a:t>
            </a:r>
            <a:r>
              <a:rPr lang="en-US" sz="1200" b="0" i="1" kern="1200" baseline="0" smtClean="0">
                <a:solidFill>
                  <a:schemeClr val="tx1"/>
                </a:solidFill>
                <a:effectLst/>
                <a:latin typeface="+mn-lt"/>
                <a:ea typeface="+mn-ea"/>
                <a:cs typeface="+mn-cs"/>
              </a:rPr>
              <a:t>vd/ để test các PM trung gian hoặc PM nhúng,</a:t>
            </a:r>
            <a:r>
              <a:rPr lang="en-US" sz="1200" b="1" i="0" kern="1200" baseline="0" smtClean="0">
                <a:solidFill>
                  <a:schemeClr val="tx1"/>
                </a:solidFill>
                <a:effectLst/>
                <a:latin typeface="+mn-lt"/>
                <a:ea typeface="+mn-ea"/>
                <a:cs typeface="+mn-cs"/>
              </a:rPr>
              <a:t> bằng cách cung cấp các </a:t>
            </a:r>
            <a:r>
              <a:rPr lang="en-US" sz="1200" b="1" i="0" kern="1200" smtClean="0">
                <a:solidFill>
                  <a:schemeClr val="tx1"/>
                </a:solidFill>
                <a:effectLst/>
                <a:latin typeface="+mn-lt"/>
                <a:ea typeface="+mn-ea"/>
                <a:cs typeface="+mn-cs"/>
              </a:rPr>
              <a:t>stubs and drivers</a:t>
            </a:r>
            <a:r>
              <a:rPr lang="en-US" sz="1200" b="0" i="1" kern="1200" baseline="0" smtClean="0">
                <a:solidFill>
                  <a:schemeClr val="tx1"/>
                </a:solidFill>
                <a:effectLst/>
                <a:latin typeface="+mn-lt"/>
                <a:ea typeface="+mn-ea"/>
                <a:cs typeface="+mn-cs"/>
              </a:rPr>
              <a:t> (</a:t>
            </a:r>
            <a:r>
              <a:rPr lang="en-US" sz="1200" b="0" i="1" kern="1200" smtClean="0">
                <a:solidFill>
                  <a:schemeClr val="tx1"/>
                </a:solidFill>
                <a:effectLst/>
                <a:latin typeface="+mn-lt"/>
                <a:ea typeface="+mn-ea"/>
                <a:cs typeface="+mn-cs"/>
              </a:rPr>
              <a:t>which are small programs that interact with the software under test)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smtClean="0">
                <a:solidFill>
                  <a:schemeClr val="tx1"/>
                </a:solidFill>
                <a:effectLst/>
                <a:latin typeface="+mn-lt"/>
                <a:ea typeface="+mn-ea"/>
                <a:cs typeface="+mn-cs"/>
              </a:rPr>
              <a:t>A </a:t>
            </a:r>
            <a:r>
              <a:rPr lang="en-US" sz="1200" b="1" i="0" u="sng" kern="1200" smtClean="0">
                <a:solidFill>
                  <a:schemeClr val="tx1"/>
                </a:solidFill>
                <a:effectLst/>
                <a:latin typeface="+mn-lt"/>
                <a:ea typeface="+mn-ea"/>
                <a:cs typeface="+mn-cs"/>
              </a:rPr>
              <a:t>Unit test framework</a:t>
            </a:r>
            <a:r>
              <a:rPr lang="en-US" sz="1200" b="1" i="0" kern="1200" smtClean="0">
                <a:solidFill>
                  <a:schemeClr val="tx1"/>
                </a:solidFill>
                <a:effectLst/>
                <a:latin typeface="+mn-lt"/>
                <a:ea typeface="+mn-ea"/>
                <a:cs typeface="+mn-cs"/>
              </a:rPr>
              <a:t> tool </a:t>
            </a:r>
            <a:r>
              <a:rPr lang="en-US" sz="1200" b="0" i="0" kern="1200" baseline="0" smtClean="0">
                <a:solidFill>
                  <a:schemeClr val="tx1"/>
                </a:solidFill>
                <a:effectLst/>
                <a:latin typeface="+mn-lt"/>
                <a:ea typeface="+mn-ea"/>
                <a:cs typeface="+mn-cs"/>
              </a:rPr>
              <a:t>tương tự ‘</a:t>
            </a:r>
            <a:r>
              <a:rPr lang="en-US" b="0" smtClean="0"/>
              <a:t>test execution tools’,</a:t>
            </a:r>
            <a:r>
              <a:rPr lang="en-US" b="0" baseline="0" smtClean="0"/>
              <a:t> </a:t>
            </a:r>
            <a:r>
              <a:rPr lang="en-US" b="1" baseline="0" smtClean="0"/>
              <a:t>có chức năng như khả năng lưu trữ test case, thực thi test case, giám sát test nào pass, test nào fail, đo độ bao phủ mã...</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Chỉ khác là nó </a:t>
            </a:r>
            <a:r>
              <a:rPr lang="en-US" b="0" baseline="0" smtClean="0"/>
              <a:t>k có khả năng capture/playback </a:t>
            </a:r>
            <a:r>
              <a:rPr lang="en-US" b="1" baseline="0" smtClean="0"/>
              <a:t>và thường đc sd ở mức test thấp như component or component integration testing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Có nhiều tool  'xUnit' dùng test cho ngôn ngữ lt tương ứng như e.g. JUnit for Java, NUnit for .Net applications, etc</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Hỗ</a:t>
            </a:r>
            <a:r>
              <a:rPr lang="en-US" baseline="0" smtClean="0"/>
              <a:t> trợ:</a:t>
            </a:r>
            <a:r>
              <a:rPr lang="en-US" baseline="0"/>
              <a:t> </a:t>
            </a:r>
            <a:endParaRPr lang="en-US" baseline="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cung cấp đầu vào cho phần mềm đang được thử nghiệm</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nhận kết quả đầu ra</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thực hiện một tập các </a:t>
            </a:r>
            <a:r>
              <a:rPr lang="en-US" sz="1200" b="0" i="0" kern="1200" smtClean="0">
                <a:solidFill>
                  <a:schemeClr val="tx1"/>
                </a:solidFill>
                <a:effectLst/>
                <a:latin typeface="+mn-lt"/>
                <a:ea typeface="+mn-ea"/>
                <a:cs typeface="+mn-cs"/>
              </a:rPr>
              <a:t>test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lưu trữ các </a:t>
            </a:r>
            <a:r>
              <a:rPr lang="en-US" sz="1200" b="0" i="0" kern="1200" smtClean="0">
                <a:solidFill>
                  <a:schemeClr val="tx1"/>
                </a:solidFill>
                <a:effectLst/>
                <a:latin typeface="+mn-lt"/>
                <a:ea typeface="+mn-ea"/>
                <a:cs typeface="+mn-cs"/>
              </a:rPr>
              <a:t>test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cho phép</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gỡ lỗi</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đo</a:t>
            </a:r>
            <a:r>
              <a:rPr lang="en-US" sz="1200" b="0" i="0" kern="1200" baseline="0" smtClean="0">
                <a:solidFill>
                  <a:schemeClr val="tx1"/>
                </a:solidFill>
                <a:effectLst/>
                <a:latin typeface="+mn-lt"/>
                <a:ea typeface="+mn-ea"/>
                <a:cs typeface="+mn-cs"/>
              </a:rPr>
              <a:t> độ bao phủ</a:t>
            </a:r>
            <a:r>
              <a:rPr lang="vi-VN" sz="1200" b="0" i="0" kern="1200" smtClean="0">
                <a:solidFill>
                  <a:schemeClr val="tx1"/>
                </a:solidFill>
                <a:effectLst/>
                <a:latin typeface="+mn-lt"/>
                <a:ea typeface="+mn-ea"/>
                <a:cs typeface="+mn-cs"/>
              </a:rPr>
              <a:t> mã</a:t>
            </a:r>
            <a:endParaRPr lang="en-US" baseline="0" smtClean="0"/>
          </a:p>
        </p:txBody>
      </p:sp>
    </p:spTree>
    <p:extLst>
      <p:ext uri="{BB962C8B-B14F-4D97-AF65-F5344CB8AC3E}">
        <p14:creationId xmlns:p14="http://schemas.microsoft.com/office/powerpoint/2010/main" val="19273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State: phát biểu</a:t>
            </a:r>
            <a:endParaRPr lang="en-US"/>
          </a:p>
        </p:txBody>
      </p:sp>
    </p:spTree>
    <p:extLst>
      <p:ext uri="{BB962C8B-B14F-4D97-AF65-F5344CB8AC3E}">
        <p14:creationId xmlns:p14="http://schemas.microsoft.com/office/powerpoint/2010/main" val="1894617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baseline="0" smtClean="0"/>
              <a:t>Liệu có phải là test hay không khi mà cta nhập dữ liệu vào PM nào đó rồi ko bao giờ nhìn xem kết quả sinh ra có đúng như cái mong đợi hay không? </a:t>
            </a:r>
            <a:r>
              <a:rPr lang="en-US" b="1" baseline="0" smtClean="0"/>
              <a:t>- Bản chất của kiểm thử là kiểm tra xem liệu PM có sinh ra các kết quả chính xác hay ko, bằng cách so sánh cái mà PM sinh ra với cái nó cần sinh ra. Bộ công cụ so sánh sẽ giúp</a:t>
            </a:r>
            <a:r>
              <a:rPr lang="en-US" sz="1200" b="0" i="0" kern="1200" smtClean="0">
                <a:solidFill>
                  <a:schemeClr val="tx1"/>
                </a:solidFill>
                <a:effectLst/>
                <a:latin typeface="+mn-lt"/>
                <a:ea typeface="+mn-ea"/>
                <a:cs typeface="+mn-cs"/>
              </a:rPr>
              <a:t> so sánh kết quả dự kiến với kết quả thực tế (...), </a:t>
            </a:r>
            <a:r>
              <a:rPr lang="en-US" b="1" baseline="0" smtClean="0"/>
              <a:t>cải thiện tốc độ và độ chính xác hơn là ss thủ công. </a:t>
            </a:r>
            <a:r>
              <a:rPr lang="en-US" b="0" i="1" baseline="0" smtClean="0"/>
              <a:t>Chúng có thể highlight sự khác biệt này</a:t>
            </a:r>
          </a:p>
          <a:p>
            <a:pPr marL="171450" indent="-171450">
              <a:buFontTx/>
              <a:buChar char="-"/>
            </a:pPr>
            <a:r>
              <a:rPr lang="en-US" baseline="0" smtClean="0"/>
              <a:t>Có 2 cách thực hiện:</a:t>
            </a:r>
          </a:p>
          <a:p>
            <a:pPr marL="628650" lvl="1" indent="-171450">
              <a:buFontTx/>
              <a:buChar char="-"/>
            </a:pPr>
            <a:r>
              <a:rPr lang="en-US" baseline="0" smtClean="0"/>
              <a:t>So sánh động: </a:t>
            </a:r>
            <a:r>
              <a:rPr lang="en-US" b="1" baseline="0" smtClean="0"/>
              <a:t>ss</a:t>
            </a:r>
            <a:r>
              <a:rPr lang="en-US" baseline="0" smtClean="0"/>
              <a:t> </a:t>
            </a:r>
            <a:r>
              <a:rPr lang="en-US" b="1" baseline="0" smtClean="0"/>
              <a:t>trong khi test đang chạy</a:t>
            </a:r>
          </a:p>
          <a:p>
            <a:pPr marL="1085850" lvl="2" indent="-171450">
              <a:buFontTx/>
              <a:buChar char="-"/>
            </a:pPr>
            <a:r>
              <a:rPr lang="en-US" b="1" baseline="0" smtClean="0"/>
              <a:t>Cho nên bộ so sánh </a:t>
            </a:r>
            <a:r>
              <a:rPr lang="vi-VN" b="1" baseline="0" smtClean="0"/>
              <a:t>đượ</a:t>
            </a:r>
            <a:r>
              <a:rPr lang="en-US" b="1" baseline="0" smtClean="0"/>
              <a:t>c tích hợp ngay trong </a:t>
            </a:r>
            <a:r>
              <a:rPr lang="en-US" b="0" smtClean="0"/>
              <a:t>test execution tools </a:t>
            </a:r>
          </a:p>
          <a:p>
            <a:pPr marL="1085850" lvl="2" indent="-171450">
              <a:buFontTx/>
              <a:buChar char="-"/>
            </a:pPr>
            <a:r>
              <a:rPr lang="en-US" b="0" baseline="0" smtClean="0"/>
              <a:t>Tool này có ích khi cần so sánh trong quá trình test, vd như ss thông báo lỗi</a:t>
            </a:r>
          </a:p>
          <a:p>
            <a:pPr marL="628650" lvl="1" indent="-171450">
              <a:buFontTx/>
              <a:buChar char="-"/>
            </a:pPr>
            <a:r>
              <a:rPr lang="en-US" baseline="0" smtClean="0"/>
              <a:t>So sánh thực hiện sau khi chạy xong test: </a:t>
            </a:r>
          </a:p>
          <a:p>
            <a:pPr marL="1085850" lvl="2" indent="-171450">
              <a:buFontTx/>
              <a:buChar char="-"/>
            </a:pPr>
            <a:r>
              <a:rPr lang="en-US" b="1" baseline="0" smtClean="0"/>
              <a:t>Là tool độc lập với tool thực thi test</a:t>
            </a:r>
            <a:r>
              <a:rPr lang="en-US" baseline="0" smtClean="0"/>
              <a:t>, stand-alone' tool</a:t>
            </a:r>
            <a:r>
              <a:rPr lang="en-US" b="1" baseline="0" smtClean="0"/>
              <a:t>, có thể do cty tự viết </a:t>
            </a:r>
            <a:r>
              <a:rPr lang="en-US" b="0" i="1" baseline="0" smtClean="0"/>
              <a:t>(developed in-house)</a:t>
            </a:r>
          </a:p>
          <a:p>
            <a:pPr marL="1085850" lvl="2" indent="-171450">
              <a:buFontTx/>
              <a:buChar char="-"/>
            </a:pPr>
            <a:r>
              <a:rPr lang="en-US" baseline="0" smtClean="0"/>
              <a:t>Dùng tốt nhất trong TH so sánh khối lượng dữ liệu lớn, </a:t>
            </a:r>
            <a:r>
              <a:rPr lang="en-US" b="1" baseline="0" smtClean="0"/>
              <a:t>vd/ ss nội dung toàn bộ file file, ss tập record lớn từ csdl</a:t>
            </a:r>
          </a:p>
          <a:p>
            <a:pPr marL="171450" lvl="0" indent="-171450">
              <a:buFontTx/>
              <a:buChar char="-"/>
            </a:pPr>
            <a:endParaRPr lang="en-US" b="1" baseline="0" smtClean="0"/>
          </a:p>
          <a:p>
            <a:pPr marL="171450" lvl="0" indent="-171450">
              <a:buFontTx/>
              <a:buChar char="-"/>
            </a:pPr>
            <a:r>
              <a:rPr lang="en-US" b="0" baseline="0" smtClean="0"/>
              <a:t>Liên quan đến test oracle???</a:t>
            </a:r>
          </a:p>
          <a:p>
            <a:pPr marL="628650" lvl="1" indent="-171450">
              <a:buFontTx/>
              <a:buChar char="-"/>
            </a:pPr>
            <a:r>
              <a:rPr lang="en-US" b="0" baseline="0" smtClean="0"/>
              <a:t>Whether a comparison is dynamic or post-execution, the test comparator needs to know what the correct result is. This may be stored as part of the test case itself or it may be computed using a test oracle. See Chapter 4 for information about test oracles. </a:t>
            </a:r>
          </a:p>
        </p:txBody>
      </p:sp>
    </p:spTree>
    <p:extLst>
      <p:ext uri="{BB962C8B-B14F-4D97-AF65-F5344CB8AC3E}">
        <p14:creationId xmlns:p14="http://schemas.microsoft.com/office/powerpoint/2010/main" val="283360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Test như</a:t>
            </a:r>
            <a:r>
              <a:rPr lang="en-US" b="1" baseline="0" smtClean="0"/>
              <a:t> thế nào là triệt để? Công cụ này sẽ trả lời điều đó. </a:t>
            </a:r>
            <a:r>
              <a:rPr lang="en-US" baseline="0" smtClean="0"/>
              <a:t>Công cụ đo độ bao phủ</a:t>
            </a:r>
          </a:p>
          <a:p>
            <a:pPr marL="171450" indent="-171450">
              <a:buFontTx/>
              <a:buChar char="-"/>
            </a:pPr>
            <a:r>
              <a:rPr lang="en-US" b="1" baseline="0" smtClean="0"/>
              <a:t>Tool này đầu tiên sẽ cần </a:t>
            </a:r>
            <a:r>
              <a:rPr lang="en-US" b="1" u="none" baseline="0" smtClean="0"/>
              <a:t>định ra </a:t>
            </a:r>
            <a:r>
              <a:rPr lang="en-US" b="1" baseline="0" smtClean="0"/>
              <a:t>cần tính độ bao phủ cho cái gì, </a:t>
            </a:r>
            <a:r>
              <a:rPr lang="en-US" baseline="0" smtClean="0"/>
              <a:t>chẳng hạn ở mức component là..., ở mức tích hợp component là....</a:t>
            </a:r>
            <a:r>
              <a:rPr lang="en-US" b="0" i="1" baseline="0" smtClean="0"/>
              <a:t> Mặc dù có thể đo độ bao phủ ở 2 mức còn lại nhưng cũng hiếm có tool hỗ trợ</a:t>
            </a:r>
            <a:r>
              <a:rPr lang="en-US" b="1" baseline="0" smtClean="0"/>
              <a:t>. Sau đó, sau khi chạy với bộ test đưa vào thì tool có thể </a:t>
            </a:r>
            <a:r>
              <a:rPr lang="en-US" b="1" u="sng" baseline="0" smtClean="0"/>
              <a:t>tính</a:t>
            </a:r>
            <a:r>
              <a:rPr lang="en-US" b="1" baseline="0" smtClean="0"/>
              <a:t> </a:t>
            </a:r>
            <a:r>
              <a:rPr lang="en-US" b="1" u="sng" baseline="0" smtClean="0"/>
              <a:t>được % độ bao phủ</a:t>
            </a:r>
            <a:r>
              <a:rPr lang="en-US" b="1" baseline="0" smtClean="0"/>
              <a:t> tương ứng với bộ test đó, </a:t>
            </a:r>
            <a:r>
              <a:rPr lang="en-US" b="1" u="sng" baseline="0" smtClean="0"/>
              <a:t>báo cáo ra độ đo </a:t>
            </a:r>
            <a:r>
              <a:rPr lang="en-US" b="1" baseline="0" smtClean="0"/>
              <a:t>này và có thể </a:t>
            </a:r>
            <a:r>
              <a:rPr lang="en-US" b="1" u="sng" baseline="0" smtClean="0"/>
              <a:t>chỉ ra đoạn lệnh nào chưa đc thực thi</a:t>
            </a:r>
            <a:r>
              <a:rPr lang="en-US" b="1" baseline="0" smtClean="0"/>
              <a:t>. Một số công cụ phức tạp hơn thì </a:t>
            </a:r>
            <a:r>
              <a:rPr lang="en-US" b="1" u="sng" baseline="0" smtClean="0"/>
              <a:t>tính ra được các input cho các điều kiện hay lệnh chưa đc thực thi</a:t>
            </a:r>
            <a:r>
              <a:rPr lang="en-US" b="1" baseline="0" smtClean="0"/>
              <a:t>, vd/ nếu tất cả các decision outcomes chưa đc thực thi thì tool có thể tìm ra decision outcomes chưa đc thực thi và tính toán giá trị input cho những TH đó.</a:t>
            </a:r>
          </a:p>
          <a:p>
            <a:pPr marL="171450" indent="-171450">
              <a:buFontTx/>
              <a:buChar char="-"/>
            </a:pPr>
            <a:r>
              <a:rPr lang="en-US" baseline="0" smtClean="0"/>
              <a:t>Hỗ trợ:</a:t>
            </a:r>
          </a:p>
          <a:p>
            <a:pPr marL="628650" lvl="1" indent="-171450">
              <a:buFontTx/>
              <a:buChar char="-"/>
            </a:pPr>
            <a:r>
              <a:rPr lang="en-US" baseline="0" smtClean="0"/>
              <a:t>xác định mục bao phủ  (instrumenting the code)</a:t>
            </a:r>
          </a:p>
          <a:p>
            <a:pPr marL="628650" lvl="1" indent="-171450">
              <a:buFontTx/>
              <a:buChar char="-"/>
            </a:pPr>
            <a:r>
              <a:rPr lang="en-US" baseline="0" smtClean="0"/>
              <a:t>tính tỉ lệ % các mục bao phủ đã thực hiện</a:t>
            </a:r>
          </a:p>
          <a:p>
            <a:pPr marL="628650" lvl="1" indent="-171450">
              <a:buFontTx/>
              <a:buChar char="-"/>
            </a:pPr>
            <a:r>
              <a:rPr lang="en-US" baseline="0" smtClean="0"/>
              <a:t>báo cáo các mục bao phủ chưa dc thực hiện</a:t>
            </a:r>
          </a:p>
          <a:p>
            <a:pPr marL="628650" lvl="1" indent="-171450">
              <a:buFontTx/>
              <a:buChar char="-"/>
            </a:pPr>
            <a:r>
              <a:rPr lang="en-US" baseline="0" smtClean="0"/>
              <a:t>...</a:t>
            </a:r>
          </a:p>
          <a:p>
            <a:pPr marL="628650" lvl="1" indent="-171450">
              <a:buFontTx/>
              <a:buChar char="-"/>
            </a:pPr>
            <a:r>
              <a:rPr lang="en-US" baseline="0" smtClean="0"/>
              <a:t>phát sinh stubs và driver (</a:t>
            </a:r>
            <a:r>
              <a:rPr lang="en-US" b="1" baseline="0" smtClean="0"/>
              <a:t>if part of a unit test framework</a:t>
            </a:r>
            <a:r>
              <a:rPr lang="en-US" baseline="0" smtClean="0"/>
              <a:t>)</a:t>
            </a:r>
            <a:endParaRPr lang="en-US" baseline="0"/>
          </a:p>
          <a:p>
            <a:pPr marL="171450" lvl="0" indent="-171450">
              <a:buFontTx/>
              <a:buChar char="-"/>
            </a:pPr>
            <a:r>
              <a:rPr lang="en-US" b="1" baseline="0" smtClean="0"/>
              <a:t>Ví dụ công cụ loại này là </a:t>
            </a:r>
            <a:r>
              <a:rPr lang="en-US" sz="1200" b="1" i="0" kern="1200" smtClean="0">
                <a:solidFill>
                  <a:schemeClr val="tx1"/>
                </a:solidFill>
                <a:effectLst/>
                <a:latin typeface="+mn-lt"/>
                <a:ea typeface="+mn-ea"/>
                <a:cs typeface="+mn-cs"/>
              </a:rPr>
              <a:t>CodeCover (dùng</a:t>
            </a:r>
            <a:r>
              <a:rPr lang="en-US" sz="1200" b="1" i="0" kern="1200" baseline="0" smtClean="0">
                <a:solidFill>
                  <a:schemeClr val="tx1"/>
                </a:solidFill>
                <a:effectLst/>
                <a:latin typeface="+mn-lt"/>
                <a:ea typeface="+mn-ea"/>
                <a:cs typeface="+mn-cs"/>
              </a:rPr>
              <a:t> cho java)</a:t>
            </a:r>
          </a:p>
          <a:p>
            <a:pPr marL="171450" lvl="0" indent="-171450">
              <a:buFontTx/>
              <a:buChar char="-"/>
            </a:pPr>
            <a:endParaRPr lang="en-US" b="1" baseline="0" smtClean="0"/>
          </a:p>
          <a:p>
            <a:pPr marL="171450" lvl="0" indent="-171450">
              <a:buFontTx/>
              <a:buChar char="-"/>
            </a:pPr>
            <a:r>
              <a:rPr lang="en-US" b="0" baseline="0" smtClean="0"/>
              <a:t>'instrumenting the code’ xem chương 4</a:t>
            </a:r>
          </a:p>
          <a:p>
            <a:pPr marL="628650" lvl="1" indent="-171450">
              <a:buFontTx/>
              <a:buChar char="-"/>
            </a:pPr>
            <a:r>
              <a:rPr lang="en-US" b="0" baseline="0" smtClean="0"/>
              <a:t>The process of identifying the coverage items at component test level is called 'instrumenting the code‘</a:t>
            </a:r>
          </a:p>
          <a:p>
            <a:pPr marL="171450" lvl="0" indent="-171450">
              <a:buFontTx/>
              <a:buChar char="-"/>
            </a:pPr>
            <a:r>
              <a:rPr lang="en-US" b="0" baseline="0" smtClean="0"/>
              <a:t>Coverage measurement tools can measure code written in several programming languages, but not all tools can measure code written in all languages.</a:t>
            </a:r>
          </a:p>
        </p:txBody>
      </p:sp>
    </p:spTree>
    <p:extLst>
      <p:ext uri="{BB962C8B-B14F-4D97-AF65-F5344CB8AC3E}">
        <p14:creationId xmlns:p14="http://schemas.microsoft.com/office/powerpoint/2010/main" val="375623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Có</a:t>
            </a:r>
            <a:r>
              <a:rPr lang="en-US" baseline="0" smtClean="0"/>
              <a:t> nhiều cc bảo vệ ht từ những tấn công bên ngoài, vd. firewalls,</a:t>
            </a: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u="sng" smtClean="0"/>
              <a:t>Cc kiểm</a:t>
            </a:r>
            <a:r>
              <a:rPr lang="en-US" u="sng" baseline="0" smtClean="0"/>
              <a:t> tra bảo mật</a:t>
            </a:r>
            <a:r>
              <a:rPr lang="en-US" baseline="0" smtClean="0"/>
              <a:t> dc dùng để kiểm tra bảo mật bằng cách cố gắng đột nhập vào 1 hệ thống (</a:t>
            </a:r>
            <a:r>
              <a:rPr lang="en-US" b="1" baseline="0" smtClean="0"/>
              <a:t>có thể là có hay k có công cụ bảo mật</a:t>
            </a:r>
            <a:r>
              <a:rPr lang="en-US" baseline="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smtClean="0"/>
              <a:t>có thể là tấn công vào mạng, vào PM hỗ trợ, vào mã nguồn...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Hỗ</a:t>
            </a:r>
            <a:r>
              <a:rPr lang="en-US" baseline="0" smtClean="0"/>
              <a:t> trợ:</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pt-BR" smtClean="0"/>
              <a:t>Kiểm tra virus máy tính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Phát hiện xâm nhập, vd/ tấn</a:t>
            </a:r>
            <a:r>
              <a:rPr lang="en-US" sz="1200" b="0" i="0" kern="1200" baseline="0" smtClean="0">
                <a:solidFill>
                  <a:schemeClr val="tx1"/>
                </a:solidFill>
                <a:effectLst/>
                <a:latin typeface="+mn-lt"/>
                <a:ea typeface="+mn-ea"/>
                <a:cs typeface="+mn-cs"/>
              </a:rPr>
              <a:t> công từ chối dịch vụ - </a:t>
            </a:r>
            <a:r>
              <a:rPr lang="en-US" sz="1200" b="0" i="0" kern="1200" smtClean="0">
                <a:solidFill>
                  <a:schemeClr val="tx1"/>
                </a:solidFill>
                <a:effectLst/>
                <a:latin typeface="+mn-lt"/>
                <a:ea typeface="+mn-ea"/>
                <a:cs typeface="+mn-cs"/>
              </a:rPr>
              <a:t>denial of service attacks</a:t>
            </a:r>
            <a:endParaRPr lang="en-US" sz="1200" b="0" i="0" kern="120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Mô phỏng các loại tấn công bên</a:t>
            </a:r>
            <a:r>
              <a:rPr lang="en-US" sz="1200" b="0" i="0" kern="1200" baseline="0" smtClean="0">
                <a:solidFill>
                  <a:schemeClr val="tx1"/>
                </a:solidFill>
                <a:effectLst/>
                <a:latin typeface="+mn-lt"/>
                <a:ea typeface="+mn-ea"/>
                <a:cs typeface="+mn-cs"/>
              </a:rPr>
              <a:t> ngoài </a:t>
            </a:r>
            <a:r>
              <a:rPr lang="en-US" sz="1200" b="0" i="0" kern="1200" smtClean="0">
                <a:solidFill>
                  <a:schemeClr val="tx1"/>
                </a:solidFill>
                <a:effectLst/>
                <a:latin typeface="+mn-lt"/>
                <a:ea typeface="+mn-ea"/>
                <a:cs typeface="+mn-cs"/>
              </a:rPr>
              <a:t>khác nhau và</a:t>
            </a:r>
            <a:r>
              <a:rPr lang="en-US" sz="1200" b="0" i="0" kern="1200" baseline="0" smtClean="0">
                <a:solidFill>
                  <a:schemeClr val="tx1"/>
                </a:solidFill>
                <a:effectLst/>
                <a:latin typeface="+mn-lt"/>
                <a:ea typeface="+mn-ea"/>
                <a:cs typeface="+mn-cs"/>
              </a:rPr>
              <a:t> </a:t>
            </a:r>
            <a:r>
              <a:rPr lang="vi-VN" sz="1200" b="1" i="0" kern="1200" baseline="0" smtClean="0">
                <a:solidFill>
                  <a:schemeClr val="tx1"/>
                </a:solidFill>
                <a:effectLst/>
                <a:latin typeface="+mn-lt"/>
                <a:ea typeface="+mn-ea"/>
                <a:cs typeface="+mn-cs"/>
              </a:rPr>
              <a:t>Mô phỏng các điều</a:t>
            </a:r>
            <a:r>
              <a:rPr lang="en-US" sz="1200" b="1" i="0" kern="1200" baseline="0" smtClean="0">
                <a:solidFill>
                  <a:schemeClr val="tx1"/>
                </a:solidFill>
                <a:effectLst/>
                <a:latin typeface="+mn-lt"/>
                <a:ea typeface="+mn-ea"/>
                <a:cs typeface="+mn-cs"/>
              </a:rPr>
              <a:t> </a:t>
            </a:r>
            <a:r>
              <a:rPr lang="vi-VN" sz="1200" b="1" i="0" kern="1200" baseline="0" smtClean="0">
                <a:solidFill>
                  <a:schemeClr val="tx1"/>
                </a:solidFill>
                <a:effectLst/>
                <a:latin typeface="+mn-lt"/>
                <a:ea typeface="+mn-ea"/>
                <a:cs typeface="+mn-cs"/>
              </a:rPr>
              <a:t>kiện</a:t>
            </a:r>
            <a:r>
              <a:rPr lang="en-US" sz="1200" b="1" i="0" kern="1200" baseline="0" smtClean="0">
                <a:solidFill>
                  <a:schemeClr val="tx1"/>
                </a:solidFill>
                <a:effectLst/>
                <a:latin typeface="+mn-lt"/>
                <a:ea typeface="+mn-ea"/>
                <a:cs typeface="+mn-cs"/>
              </a:rPr>
              <a:t> </a:t>
            </a:r>
            <a:r>
              <a:rPr lang="vi-VN" sz="1200" b="1" i="0" kern="1200" baseline="0" smtClean="0">
                <a:solidFill>
                  <a:schemeClr val="tx1"/>
                </a:solidFill>
                <a:effectLst/>
                <a:latin typeface="+mn-lt"/>
                <a:ea typeface="+mn-ea"/>
                <a:cs typeface="+mn-cs"/>
              </a:rPr>
              <a:t>bảo</a:t>
            </a:r>
            <a:r>
              <a:rPr lang="en-US" sz="1200" b="1" i="0" kern="1200" baseline="0" smtClean="0">
                <a:solidFill>
                  <a:schemeClr val="tx1"/>
                </a:solidFill>
                <a:effectLst/>
                <a:latin typeface="+mn-lt"/>
                <a:ea typeface="+mn-ea"/>
                <a:cs typeface="+mn-cs"/>
              </a:rPr>
              <a:t> </a:t>
            </a:r>
            <a:r>
              <a:rPr lang="vi-VN" sz="1200" b="1" i="0" kern="1200" baseline="0" smtClean="0">
                <a:solidFill>
                  <a:schemeClr val="tx1"/>
                </a:solidFill>
                <a:effectLst/>
                <a:latin typeface="+mn-lt"/>
                <a:ea typeface="+mn-ea"/>
                <a:cs typeface="+mn-cs"/>
              </a:rPr>
              <a:t>mật khác nhau</a:t>
            </a:r>
            <a:endParaRPr lang="en-US" sz="1200" b="1"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Xác định các điểm yếu trong các tập tin mật khẩu và mật khẩu</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Kiểm</a:t>
            </a:r>
            <a:r>
              <a:rPr lang="en-US" sz="1200" b="0" i="0" kern="1200" baseline="0" smtClean="0">
                <a:solidFill>
                  <a:schemeClr val="tx1"/>
                </a:solidFill>
                <a:effectLst/>
                <a:latin typeface="+mn-lt"/>
                <a:ea typeface="+mn-ea"/>
                <a:cs typeface="+mn-cs"/>
              </a:rPr>
              <a:t> tra bảo mật trong thời gian vận hành (e.g. for checking integrity of files, and intrusion detection, e.g. checking results of test attacks)</a:t>
            </a:r>
            <a:endParaRPr lang="en-US" sz="1200" b="0" i="0" kern="120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mtClean="0">
                <a:hlinkClick r:id="rId3"/>
              </a:rPr>
              <a:t>http://www.opensourcetesting.org/security.php</a:t>
            </a:r>
            <a:endParaRPr lang="en-US" sz="1200" b="0" i="0" kern="1200" smtClean="0">
              <a:solidFill>
                <a:schemeClr val="tx1"/>
              </a:solidFill>
              <a:effectLst/>
              <a:latin typeface="+mn-lt"/>
              <a:ea typeface="+mn-ea"/>
              <a:cs typeface="+mn-cs"/>
            </a:endParaRPr>
          </a:p>
        </p:txBody>
      </p:sp>
    </p:spTree>
    <p:extLst>
      <p:ext uri="{BB962C8B-B14F-4D97-AF65-F5344CB8AC3E}">
        <p14:creationId xmlns:p14="http://schemas.microsoft.com/office/powerpoint/2010/main" val="621745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Thuộc</a:t>
            </a:r>
            <a:r>
              <a:rPr lang="en-US" baseline="0" smtClean="0"/>
              <a:t> về “Tool support for performance and monitoring”</a:t>
            </a:r>
            <a:endParaRPr lang="en-US" smtClean="0"/>
          </a:p>
          <a:p>
            <a:pPr marL="171450" indent="-171450">
              <a:buFontTx/>
              <a:buChar char="-"/>
            </a:pPr>
            <a:r>
              <a:rPr lang="en-US" b="0" i="1" smtClean="0"/>
              <a:t>Đây</a:t>
            </a:r>
            <a:r>
              <a:rPr lang="en-US" b="0" i="1" baseline="0" smtClean="0"/>
              <a:t> là cc động bởi vì cần phải chạy ct. </a:t>
            </a:r>
            <a:r>
              <a:rPr lang="en-US" b="1" u="sng" baseline="0" smtClean="0"/>
              <a:t>CC này phân tích (chứ ko phải testing),</a:t>
            </a:r>
            <a:r>
              <a:rPr lang="en-US" u="sng" baseline="0" smtClean="0"/>
              <a:t> </a:t>
            </a:r>
            <a:r>
              <a:rPr lang="en-US" baseline="0" smtClean="0"/>
              <a:t>phân tích những gì xảy ra bên trong khi ht đang hoạt động:</a:t>
            </a:r>
          </a:p>
          <a:p>
            <a:pPr marL="628650" lvl="1" indent="-171450">
              <a:buFontTx/>
              <a:buChar char="-"/>
            </a:pPr>
            <a:r>
              <a:rPr lang="en-US" sz="1200" b="0" i="0" kern="1200" smtClean="0">
                <a:solidFill>
                  <a:schemeClr val="tx1"/>
                </a:solidFill>
                <a:effectLst/>
                <a:latin typeface="+mn-lt"/>
                <a:ea typeface="+mn-ea"/>
                <a:cs typeface="+mn-cs"/>
              </a:rPr>
              <a:t>phát hiện vấn</a:t>
            </a:r>
            <a:r>
              <a:rPr lang="en-US" sz="1200" b="0" i="0" kern="1200" baseline="0" smtClean="0">
                <a:solidFill>
                  <a:schemeClr val="tx1"/>
                </a:solidFill>
                <a:effectLst/>
                <a:latin typeface="+mn-lt"/>
                <a:ea typeface="+mn-ea"/>
                <a:cs typeface="+mn-cs"/>
              </a:rPr>
              <a:t> đề trong cấp phát, sử dụng, giải phóng tài nguyên, e.g. </a:t>
            </a:r>
            <a:r>
              <a:rPr lang="en-US" sz="1200" b="0" i="0" kern="1200" smtClean="0">
                <a:solidFill>
                  <a:schemeClr val="tx1"/>
                </a:solidFill>
                <a:effectLst/>
                <a:latin typeface="+mn-lt"/>
                <a:ea typeface="+mn-ea"/>
                <a:cs typeface="+mn-cs"/>
              </a:rPr>
              <a:t>rò rỉ bộ nhớ, tràn</a:t>
            </a:r>
            <a:r>
              <a:rPr lang="en-US" sz="1200" b="0" i="0" kern="1200" baseline="0" smtClean="0">
                <a:solidFill>
                  <a:schemeClr val="tx1"/>
                </a:solidFill>
                <a:effectLst/>
                <a:latin typeface="+mn-lt"/>
                <a:ea typeface="+mn-ea"/>
                <a:cs typeface="+mn-cs"/>
              </a:rPr>
              <a:t> bộ nhớ...</a:t>
            </a:r>
          </a:p>
          <a:p>
            <a:pPr marL="1085850" lvl="2" indent="-171450">
              <a:buFontTx/>
              <a:buChar char="-"/>
            </a:pPr>
            <a:r>
              <a:rPr lang="en-US" sz="1200" b="1" i="0" kern="1200" baseline="0" smtClean="0">
                <a:solidFill>
                  <a:schemeClr val="tx1"/>
                </a:solidFill>
                <a:effectLst/>
                <a:latin typeface="+mn-lt"/>
                <a:ea typeface="+mn-ea"/>
                <a:cs typeface="+mn-cs"/>
              </a:rPr>
              <a:t>i.e. Khi thời gian đáp ứng của máy tính bắt đầu chậm dần, và tình trạng đó ko còn khi ht đc re-boot thì đó thường là vì </a:t>
            </a:r>
            <a:r>
              <a:rPr lang="en-US" b="1" smtClean="0"/>
              <a:t>'memory leak', do chương</a:t>
            </a:r>
            <a:r>
              <a:rPr lang="en-US" b="1" baseline="0" smtClean="0"/>
              <a:t> trình k giải phóng phần vùng nhớ chiếm giữ khi chương trình chạy, trả vùng nhớ về cho ht. Thậm chí ht sẽ tràn bộ nhớ hoàn toàn và ngưng hoạt động.</a:t>
            </a:r>
            <a:endParaRPr lang="en-US" sz="1200" b="1"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xác định các lỗi số học con trỏ </a:t>
            </a:r>
            <a:r>
              <a:rPr lang="vi-VN" sz="1200" b="1" i="0" kern="1200" smtClean="0">
                <a:solidFill>
                  <a:schemeClr val="tx1"/>
                </a:solidFill>
                <a:effectLst/>
                <a:latin typeface="+mn-lt"/>
                <a:ea typeface="+mn-ea"/>
                <a:cs typeface="+mn-cs"/>
              </a:rPr>
              <a:t>như</a:t>
            </a:r>
            <a:r>
              <a:rPr lang="en-US" sz="1200" b="1" i="0" kern="1200" smtClean="0">
                <a:solidFill>
                  <a:schemeClr val="tx1"/>
                </a:solidFill>
                <a:effectLst/>
                <a:latin typeface="+mn-lt"/>
                <a:ea typeface="+mn-ea"/>
                <a:cs typeface="+mn-cs"/>
              </a:rPr>
              <a:t> null pointers</a:t>
            </a:r>
          </a:p>
          <a:p>
            <a:pPr marL="628650" lvl="1" indent="-171450">
              <a:buFontTx/>
              <a:buChar char="-"/>
            </a:pPr>
            <a:r>
              <a:rPr lang="en-US" sz="1200" b="0" i="0" kern="1200" smtClean="0">
                <a:solidFill>
                  <a:schemeClr val="tx1"/>
                </a:solidFill>
                <a:effectLst/>
                <a:latin typeface="+mn-lt"/>
                <a:ea typeface="+mn-ea"/>
                <a:cs typeface="+mn-cs"/>
              </a:rPr>
              <a:t>kiểm</a:t>
            </a:r>
            <a:r>
              <a:rPr lang="en-US" sz="1200" b="0" i="0" kern="1200" baseline="0" smtClean="0">
                <a:solidFill>
                  <a:schemeClr val="tx1"/>
                </a:solidFill>
                <a:effectLst/>
                <a:latin typeface="+mn-lt"/>
                <a:ea typeface="+mn-ea"/>
                <a:cs typeface="+mn-cs"/>
              </a:rPr>
              <a:t> tra </a:t>
            </a:r>
            <a:r>
              <a:rPr lang="en-US" sz="1200" b="0" i="0" kern="1200" smtClean="0">
                <a:solidFill>
                  <a:schemeClr val="tx1"/>
                </a:solidFill>
                <a:effectLst/>
                <a:latin typeface="+mn-lt"/>
                <a:ea typeface="+mn-ea"/>
                <a:cs typeface="+mn-cs"/>
              </a:rPr>
              <a:t>phụ</a:t>
            </a:r>
            <a:r>
              <a:rPr lang="en-US" sz="1200" b="0" i="0" kern="1200" baseline="0" smtClean="0">
                <a:solidFill>
                  <a:schemeClr val="tx1"/>
                </a:solidFill>
                <a:effectLst/>
                <a:latin typeface="+mn-lt"/>
                <a:ea typeface="+mn-ea"/>
                <a:cs typeface="+mn-cs"/>
              </a:rPr>
              <a:t> thuộc thời gian</a:t>
            </a:r>
          </a:p>
          <a:p>
            <a:pPr marL="171450" lvl="0" indent="-171450">
              <a:buFontTx/>
              <a:buChar char="-"/>
            </a:pPr>
            <a:r>
              <a:rPr lang="en-US" b="1" i="0" kern="1200" baseline="0" smtClean="0">
                <a:solidFill>
                  <a:schemeClr val="tx1"/>
                </a:solidFill>
                <a:effectLst/>
                <a:latin typeface="+mn-lt"/>
                <a:ea typeface="+mn-ea"/>
                <a:cs typeface="+mn-cs"/>
              </a:rPr>
              <a:t>Một kiểu khác của phân tích động là kiểm tra các link trong website</a:t>
            </a:r>
            <a:r>
              <a:rPr lang="en-US" b="0" i="0" kern="1200" baseline="0" smtClean="0">
                <a:solidFill>
                  <a:schemeClr val="tx1"/>
                </a:solidFill>
                <a:effectLst/>
                <a:latin typeface="+mn-lt"/>
                <a:ea typeface="+mn-ea"/>
                <a:cs typeface="+mn-cs"/>
              </a:rPr>
              <a:t>, để xem có liên kết đến cái gì khác k. Cc này ko biết là liên kết trang có chính xác ko nhưng </a:t>
            </a:r>
            <a:r>
              <a:rPr lang="en-US" b="1" i="0" kern="1200" baseline="0" smtClean="0">
                <a:solidFill>
                  <a:schemeClr val="tx1"/>
                </a:solidFill>
                <a:effectLst/>
                <a:latin typeface="+mn-lt"/>
                <a:ea typeface="+mn-ea"/>
                <a:cs typeface="+mn-cs"/>
              </a:rPr>
              <a:t>ít nhất nó cũng phát hiện đc các link ko còn sd nữa (dead links)</a:t>
            </a:r>
            <a:endParaRPr lang="en-US" b="1" smtClean="0"/>
          </a:p>
        </p:txBody>
      </p:sp>
    </p:spTree>
    <p:extLst>
      <p:ext uri="{BB962C8B-B14F-4D97-AF65-F5344CB8AC3E}">
        <p14:creationId xmlns:p14="http://schemas.microsoft.com/office/powerpoint/2010/main" val="3196077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smtClean="0">
                <a:solidFill>
                  <a:schemeClr val="tx1"/>
                </a:solidFill>
                <a:effectLst/>
                <a:latin typeface="+mn-lt"/>
                <a:ea typeface="+mn-ea"/>
                <a:cs typeface="+mn-cs"/>
              </a:rPr>
              <a:t>Công cụ giám sát được sử dụng để </a:t>
            </a:r>
            <a:r>
              <a:rPr lang="vi-VN" sz="1200" b="1" i="0" kern="1200" smtClean="0">
                <a:solidFill>
                  <a:schemeClr val="tx1"/>
                </a:solidFill>
                <a:effectLst/>
                <a:latin typeface="+mn-lt"/>
                <a:ea typeface="+mn-ea"/>
                <a:cs typeface="+mn-cs"/>
              </a:rPr>
              <a:t>liên tục theo dõi</a:t>
            </a:r>
            <a:r>
              <a:rPr lang="vi-VN" sz="1200" b="0" i="0" kern="1200" smtClean="0">
                <a:solidFill>
                  <a:schemeClr val="tx1"/>
                </a:solidFill>
                <a:effectLst/>
                <a:latin typeface="+mn-lt"/>
                <a:ea typeface="+mn-ea"/>
                <a:cs typeface="+mn-cs"/>
              </a:rPr>
              <a:t> tình trạng của hệ thống </a:t>
            </a:r>
            <a:r>
              <a:rPr lang="en-US" sz="1200" b="0" i="0" kern="1200" smtClean="0">
                <a:solidFill>
                  <a:schemeClr val="tx1"/>
                </a:solidFill>
                <a:effectLst/>
                <a:latin typeface="+mn-lt"/>
                <a:ea typeface="+mn-ea"/>
                <a:cs typeface="+mn-cs"/>
              </a:rPr>
              <a:t>trong quá</a:t>
            </a:r>
            <a:r>
              <a:rPr lang="en-US" sz="1200" b="0" i="0" kern="1200" baseline="0" smtClean="0">
                <a:solidFill>
                  <a:schemeClr val="tx1"/>
                </a:solidFill>
                <a:effectLst/>
                <a:latin typeface="+mn-lt"/>
                <a:ea typeface="+mn-ea"/>
                <a:cs typeface="+mn-cs"/>
              </a:rPr>
              <a:t> trình </a:t>
            </a:r>
            <a:r>
              <a:rPr lang="vi-VN" sz="1200" b="0" i="0" kern="1200" smtClean="0">
                <a:solidFill>
                  <a:schemeClr val="tx1"/>
                </a:solidFill>
                <a:effectLst/>
                <a:latin typeface="+mn-lt"/>
                <a:ea typeface="+mn-ea"/>
                <a:cs typeface="+mn-cs"/>
              </a:rPr>
              <a:t>sử dụng</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nhằm</a:t>
            </a:r>
            <a:r>
              <a:rPr lang="en-US" sz="1200" b="1" i="0" kern="1200" baseline="0" smtClean="0">
                <a:solidFill>
                  <a:schemeClr val="tx1"/>
                </a:solidFill>
                <a:effectLst/>
                <a:latin typeface="+mn-lt"/>
                <a:ea typeface="+mn-ea"/>
                <a:cs typeface="+mn-cs"/>
              </a:rPr>
              <a:t> cảnh báo vấn đề sớm nhất và cải thiện nó. </a:t>
            </a:r>
          </a:p>
          <a:p>
            <a:pPr marL="628650" lvl="1" indent="-171450">
              <a:buFontTx/>
              <a:buChar char="-"/>
            </a:pPr>
            <a:r>
              <a:rPr lang="en-US" sz="1200" b="1" i="0" kern="1200" baseline="0" smtClean="0">
                <a:solidFill>
                  <a:schemeClr val="tx1"/>
                </a:solidFill>
                <a:effectLst/>
                <a:latin typeface="+mn-lt"/>
                <a:ea typeface="+mn-ea"/>
                <a:cs typeface="+mn-cs"/>
              </a:rPr>
              <a:t>Có thể có những cc giám sát cho:...</a:t>
            </a:r>
          </a:p>
          <a:p>
            <a:pPr marL="628650" lvl="1" indent="-171450">
              <a:buFontTx/>
              <a:buChar char="-"/>
            </a:pPr>
            <a:r>
              <a:rPr lang="en-US" sz="1200" b="0" i="1" kern="1200" baseline="0" smtClean="0">
                <a:solidFill>
                  <a:schemeClr val="tx1"/>
                </a:solidFill>
                <a:effectLst/>
                <a:latin typeface="+mn-lt"/>
                <a:ea typeface="+mn-ea"/>
                <a:cs typeface="+mn-cs"/>
              </a:rPr>
              <a:t>Những tool như thế này dc dùng chủ yếu trong môi trường thật hơn là trong môi trường test, do đó nó ko thật sự là cc test</a:t>
            </a:r>
          </a:p>
          <a:p>
            <a:pPr marL="628650" lvl="1" indent="-171450">
              <a:buFontTx/>
              <a:buChar char="-"/>
            </a:pPr>
            <a:r>
              <a:rPr lang="en-US" sz="1200" b="1" i="0" kern="1200" baseline="0" smtClean="0">
                <a:solidFill>
                  <a:schemeClr val="tx1"/>
                </a:solidFill>
                <a:effectLst/>
                <a:latin typeface="+mn-lt"/>
                <a:ea typeface="+mn-ea"/>
                <a:cs typeface="+mn-cs"/>
              </a:rPr>
              <a:t>Thường sd giám sát cho những ht thương mại điện tử (e-commerce), kinh doanh điện tử (e-business) hoặc websites, những ht </a:t>
            </a:r>
            <a:r>
              <a:rPr lang="vi-VN" sz="1200" b="1" i="0" kern="1200" smtClean="0">
                <a:solidFill>
                  <a:schemeClr val="tx1"/>
                </a:solidFill>
                <a:effectLst/>
                <a:latin typeface="+mn-lt"/>
                <a:ea typeface="+mn-ea"/>
                <a:cs typeface="+mn-cs"/>
              </a:rPr>
              <a:t>có nhiều khả năng bị ảnh hưởng</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bởi các yếu tố bên ngoài tổ chức</a:t>
            </a:r>
            <a:r>
              <a:rPr lang="en-US" sz="1200" b="1" i="0" kern="1200" smtClean="0">
                <a:solidFill>
                  <a:schemeClr val="tx1"/>
                </a:solidFill>
                <a:effectLst/>
                <a:latin typeface="+mn-lt"/>
                <a:ea typeface="+mn-ea"/>
                <a:cs typeface="+mn-cs"/>
              </a:rPr>
              <a:t> mà</a:t>
            </a:r>
            <a:r>
              <a:rPr lang="en-US" sz="1200" b="1" i="0" kern="1200" baseline="0" smtClean="0">
                <a:solidFill>
                  <a:schemeClr val="tx1"/>
                </a:solidFill>
                <a:effectLst/>
                <a:latin typeface="+mn-lt"/>
                <a:ea typeface="+mn-ea"/>
                <a:cs typeface="+mn-cs"/>
              </a:rPr>
              <a:t> hậu quả thường là xấu.</a:t>
            </a:r>
          </a:p>
          <a:p>
            <a:pPr marL="1085850" lvl="2" indent="-171450">
              <a:buFontTx/>
              <a:buChar char="-"/>
            </a:pPr>
            <a:r>
              <a:rPr lang="en-US" sz="1200" b="1" i="0" kern="1200" smtClean="0">
                <a:solidFill>
                  <a:schemeClr val="tx1"/>
                </a:solidFill>
                <a:effectLst/>
                <a:latin typeface="+mn-lt"/>
                <a:ea typeface="+mn-ea"/>
                <a:cs typeface="+mn-cs"/>
              </a:rPr>
              <a:t>vd/ </a:t>
            </a:r>
            <a:r>
              <a:rPr lang="vi-VN" sz="1200" b="1" i="0" kern="1200" smtClean="0">
                <a:solidFill>
                  <a:schemeClr val="tx1"/>
                </a:solidFill>
                <a:effectLst/>
                <a:latin typeface="+mn-lt"/>
                <a:ea typeface="+mn-ea"/>
                <a:cs typeface="+mn-cs"/>
              </a:rPr>
              <a:t>nếu một trang web là không có sẵn, khách hàng sẽ không báo cáo</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nhưng sẽ bỏ đi nơi khác</a:t>
            </a:r>
            <a:endParaRPr lang="en-US" sz="1200" b="1" i="0" kern="1200" smtClean="0">
              <a:solidFill>
                <a:schemeClr val="tx1"/>
              </a:solidFill>
              <a:effectLst/>
              <a:latin typeface="+mn-lt"/>
              <a:ea typeface="+mn-ea"/>
              <a:cs typeface="+mn-cs"/>
            </a:endParaRPr>
          </a:p>
          <a:p>
            <a:pPr marL="171450" indent="-171450">
              <a:buFontTx/>
              <a:buChar char="-"/>
            </a:pPr>
            <a:r>
              <a:rPr lang="en-US" sz="1200" b="0" i="0" kern="1200" smtClean="0">
                <a:solidFill>
                  <a:schemeClr val="tx1"/>
                </a:solidFill>
                <a:effectLst/>
                <a:latin typeface="+mn-lt"/>
                <a:ea typeface="+mn-ea"/>
                <a:cs typeface="+mn-cs"/>
              </a:rPr>
              <a:t>Hỗ</a:t>
            </a:r>
            <a:r>
              <a:rPr lang="en-US" sz="1200" b="0" i="0" kern="1200" baseline="0" smtClean="0">
                <a:solidFill>
                  <a:schemeClr val="tx1"/>
                </a:solidFill>
                <a:effectLst/>
                <a:latin typeface="+mn-lt"/>
                <a:ea typeface="+mn-ea"/>
                <a:cs typeface="+mn-cs"/>
              </a:rPr>
              <a:t> trợ:</a:t>
            </a:r>
          </a:p>
          <a:p>
            <a:pPr marL="628650" lvl="1" indent="-171450">
              <a:buFontTx/>
              <a:buChar char="-"/>
            </a:pPr>
            <a:r>
              <a:rPr lang="vi-VN" sz="1200" b="0" i="0" kern="1200" smtClean="0">
                <a:solidFill>
                  <a:schemeClr val="tx1"/>
                </a:solidFill>
                <a:effectLst/>
                <a:latin typeface="+mn-lt"/>
                <a:ea typeface="+mn-ea"/>
                <a:cs typeface="+mn-cs"/>
              </a:rPr>
              <a:t>xác định các vấn đề và gửi một thông điệp cảnh báo đến quản trị viên</a:t>
            </a:r>
            <a:endParaRPr lang="en-US" sz="1200" b="0" i="0" kern="1200" smtClean="0">
              <a:solidFill>
                <a:schemeClr val="tx1"/>
              </a:solidFill>
              <a:effectLst/>
              <a:latin typeface="+mn-lt"/>
              <a:ea typeface="+mn-ea"/>
              <a:cs typeface="+mn-cs"/>
            </a:endParaRPr>
          </a:p>
          <a:p>
            <a:pPr marL="628650" lvl="1" indent="-171450">
              <a:buFontTx/>
              <a:buChar char="-"/>
            </a:pPr>
            <a:r>
              <a:rPr lang="en-US" sz="1200" b="0" i="0" kern="1200" smtClean="0">
                <a:solidFill>
                  <a:schemeClr val="tx1"/>
                </a:solidFill>
                <a:effectLst/>
                <a:latin typeface="+mn-lt"/>
                <a:ea typeface="+mn-ea"/>
                <a:cs typeface="+mn-cs"/>
              </a:rPr>
              <a:t>...</a:t>
            </a:r>
          </a:p>
          <a:p>
            <a:pPr marL="628650" lvl="1" indent="-171450">
              <a:buFontTx/>
              <a:buChar char="-"/>
            </a:pPr>
            <a:r>
              <a:rPr lang="en-US" smtClean="0"/>
              <a:t>tìm</a:t>
            </a:r>
            <a:r>
              <a:rPr lang="en-US" baseline="0" smtClean="0"/>
              <a:t> các thiết lập tối ưu</a:t>
            </a:r>
          </a:p>
          <a:p>
            <a:pPr marL="628650" lvl="1" indent="-171450">
              <a:buFontTx/>
              <a:buChar char="-"/>
            </a:pPr>
            <a:r>
              <a:rPr lang="vi-VN" sz="1200" b="0" i="0" kern="1200" smtClean="0">
                <a:solidFill>
                  <a:schemeClr val="tx1"/>
                </a:solidFill>
                <a:effectLst/>
                <a:latin typeface="+mn-lt"/>
                <a:ea typeface="+mn-ea"/>
                <a:cs typeface="+mn-cs"/>
              </a:rPr>
              <a:t>theo dõi số lượng người dùng trên mạng</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theo dõi lưu lượng mạng</a:t>
            </a:r>
            <a:endParaRPr lang="en-US"/>
          </a:p>
        </p:txBody>
      </p:sp>
    </p:spTree>
    <p:extLst>
      <p:ext uri="{BB962C8B-B14F-4D97-AF65-F5344CB8AC3E}">
        <p14:creationId xmlns:p14="http://schemas.microsoft.com/office/powerpoint/2010/main" val="1255587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Công</a:t>
            </a:r>
            <a:r>
              <a:rPr lang="en-US" baseline="0" smtClean="0"/>
              <a:t> cụ kiểm tra hiệu năng thường dùng ở mức kiểm thử hệ thống, để xem ht có chịu đựng đc lượng sử dụng cao hay không. </a:t>
            </a:r>
            <a:r>
              <a:rPr lang="en-US" b="1" baseline="0" smtClean="0"/>
              <a:t>Thường có các kiểm tra về:</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Kiểm thử ‘tải’ kt ht xem ht có chịu đc một lượng giao dịch cụ thể nào đó hay ko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Kiểm thử ‘khối lượng’ kt ht xem ht có chịu đc một lượng dữ liệu nào đó hay ko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Kiểm thử ‘chịu tải’ là kiểm thử bằng cách sd ht quá mức bình thường ứng với kt ‘tải’ hay ‘khối lượng’ để xem ht làm như thế nào.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Có 1 vấn đề là sau khi test xong phải </a:t>
            </a:r>
            <a:r>
              <a:rPr lang="en-US" b="1" u="sng" baseline="0" smtClean="0"/>
              <a:t>phân tích kết quả </a:t>
            </a:r>
            <a:r>
              <a:rPr lang="en-US" b="1" baseline="0" smtClean="0"/>
              <a:t>để tìm ra vấn đề và tìm cách cải thiện hiệu suất, nhưng việc phân tích kết quả kiểm thử hiệu suất này ko hề đơn giản, </a:t>
            </a:r>
            <a:r>
              <a:rPr lang="vi-VN" b="1" baseline="0" smtClean="0"/>
              <a:t>nó đòi hỏi thời gian và chuyên môn</a:t>
            </a:r>
            <a:r>
              <a:rPr lang="en-US" b="1" baseline="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smtClean="0"/>
              <a:t>Hơn</a:t>
            </a:r>
            <a:r>
              <a:rPr lang="en-US" b="1" baseline="0" smtClean="0"/>
              <a:t> nữa, c</a:t>
            </a:r>
            <a:r>
              <a:rPr lang="en-US" b="1" smtClean="0"/>
              <a:t>hi phí</a:t>
            </a:r>
            <a:r>
              <a:rPr lang="en-US" b="1" baseline="0" smtClean="0"/>
              <a:t> cho các tool này khá cao, cả chi phí thực hiện và huấn luyện cũng cao, </a:t>
            </a:r>
            <a:r>
              <a:rPr lang="en-US" b="0" baseline="0" smtClean="0"/>
              <a:t>hơn nữa tìm các chuyên gia kiểm thử hiệu năng cũng k dễ.</a:t>
            </a:r>
            <a:r>
              <a:rPr lang="en-US" b="1" baseline="0" smtClean="0"/>
              <a:t> Do đó, đáng để xem xét sd chuyên gia tư vấn cho test này.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mtClean="0"/>
          </a:p>
          <a:p>
            <a:pPr marL="171450" indent="-171450">
              <a:buFontTx/>
              <a:buChar char="-"/>
            </a:pPr>
            <a:endParaRPr lang="en-US" smtClean="0"/>
          </a:p>
        </p:txBody>
      </p:sp>
    </p:spTree>
    <p:extLst>
      <p:ext uri="{BB962C8B-B14F-4D97-AF65-F5344CB8AC3E}">
        <p14:creationId xmlns:p14="http://schemas.microsoft.com/office/powerpoint/2010/main" val="2003199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Mô phỏng các điều kiện tải gồm: n` users sử dụng, </a:t>
            </a:r>
            <a:r>
              <a:rPr lang="en-US" smtClean="0"/>
              <a:t>nhiều</a:t>
            </a:r>
            <a:r>
              <a:rPr lang="en-US" baseline="0" smtClean="0"/>
              <a:t> người truy cập mạng cùng lúc </a:t>
            </a:r>
            <a:r>
              <a:rPr lang="en-US" smtClean="0"/>
              <a:t>và</a:t>
            </a:r>
            <a:r>
              <a:rPr lang="en-US" baseline="0" smtClean="0"/>
              <a:t> nhiều truy cập csdl.</a:t>
            </a:r>
          </a:p>
          <a:p>
            <a:pPr marL="171450" indent="-171450">
              <a:buFontTx/>
              <a:buChar char="-"/>
            </a:pPr>
            <a:r>
              <a:rPr lang="en-US" smtClean="0"/>
              <a:t>Có</a:t>
            </a:r>
            <a:r>
              <a:rPr lang="en-US" baseline="0" smtClean="0"/>
              <a:t> thể tìm dc các defect:</a:t>
            </a:r>
          </a:p>
          <a:p>
            <a:pPr marL="628650" lvl="1" indent="-171450">
              <a:buFontTx/>
              <a:buChar char="-"/>
            </a:pPr>
            <a:r>
              <a:rPr lang="vi-VN" sz="1200" b="0" i="0" kern="1200" smtClean="0">
                <a:solidFill>
                  <a:schemeClr val="tx1"/>
                </a:solidFill>
                <a:effectLst/>
                <a:latin typeface="+mn-lt"/>
                <a:ea typeface="+mn-ea"/>
                <a:cs typeface="+mn-cs"/>
              </a:rPr>
              <a:t>Vấn đề hiệu suất chung</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đo thời gian đáp ứng trung bình của ht...</a:t>
            </a:r>
            <a:endParaRPr lang="en-US" sz="1200" b="1" i="0" kern="1200" smtClean="0">
              <a:solidFill>
                <a:schemeClr val="tx1"/>
              </a:solidFill>
              <a:effectLst/>
              <a:latin typeface="+mn-lt"/>
              <a:ea typeface="+mn-ea"/>
              <a:cs typeface="+mn-cs"/>
            </a:endParaRPr>
          </a:p>
          <a:p>
            <a:pPr marL="628650" lvl="1" indent="-171450">
              <a:buFontTx/>
              <a:buChar char="-"/>
            </a:pPr>
            <a:r>
              <a:rPr lang="en-US" sz="1200" b="0" i="0" kern="1200" smtClean="0">
                <a:solidFill>
                  <a:schemeClr val="tx1"/>
                </a:solidFill>
                <a:effectLst/>
                <a:latin typeface="+mn-lt"/>
                <a:ea typeface="+mn-ea"/>
                <a:cs typeface="+mn-cs"/>
              </a:rPr>
              <a:t>Nút</a:t>
            </a:r>
            <a:r>
              <a:rPr lang="en-US" sz="1200" b="0" i="0" kern="1200" baseline="0" smtClean="0">
                <a:solidFill>
                  <a:schemeClr val="tx1"/>
                </a:solidFill>
                <a:effectLst/>
                <a:latin typeface="+mn-lt"/>
                <a:ea typeface="+mn-ea"/>
                <a:cs typeface="+mn-cs"/>
              </a:rPr>
              <a:t> thắt cổ chai</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Các vấn đề về khóa</a:t>
            </a:r>
            <a:r>
              <a:rPr lang="en-US" sz="1200" b="0" i="0" kern="1200" smtClean="0">
                <a:solidFill>
                  <a:schemeClr val="tx1"/>
                </a:solidFill>
                <a:effectLst/>
                <a:latin typeface="+mn-lt"/>
                <a:ea typeface="+mn-ea"/>
                <a:cs typeface="+mn-cs"/>
              </a:rPr>
              <a:t> mẩu</a:t>
            </a:r>
            <a:r>
              <a:rPr lang="en-US" sz="1200" b="0" i="0" kern="1200" baseline="0" smtClean="0">
                <a:solidFill>
                  <a:schemeClr val="tx1"/>
                </a:solidFill>
                <a:effectLst/>
                <a:latin typeface="+mn-lt"/>
                <a:ea typeface="+mn-ea"/>
                <a:cs typeface="+mn-cs"/>
              </a:rPr>
              <a:t> tin</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vấn đề</a:t>
            </a:r>
            <a:r>
              <a:rPr lang="en-US" sz="1200" b="0" i="0" kern="1200" smtClean="0">
                <a:solidFill>
                  <a:schemeClr val="tx1"/>
                </a:solidFill>
                <a:effectLst/>
                <a:latin typeface="+mn-lt"/>
                <a:ea typeface="+mn-ea"/>
                <a:cs typeface="+mn-cs"/>
              </a:rPr>
              <a:t> về</a:t>
            </a:r>
            <a:r>
              <a:rPr lang="en-US" sz="1200" b="0" i="0" kern="1200" baseline="0" smtClean="0">
                <a:solidFill>
                  <a:schemeClr val="tx1"/>
                </a:solidFill>
                <a:effectLst/>
                <a:latin typeface="+mn-lt"/>
                <a:ea typeface="+mn-ea"/>
                <a:cs typeface="+mn-cs"/>
              </a:rPr>
              <a:t> đồng bộ</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Sử dụng quá mức tài nguyên hệ thống</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Trạng khai thác hết không gian đĩa</a:t>
            </a:r>
            <a:r>
              <a:rPr lang="en-US" sz="1200" b="0" i="0" kern="1200" smtClean="0">
                <a:solidFill>
                  <a:schemeClr val="tx1"/>
                </a:solidFill>
                <a:effectLst/>
                <a:latin typeface="+mn-lt"/>
                <a:ea typeface="+mn-ea"/>
                <a:cs typeface="+mn-cs"/>
              </a:rPr>
              <a:t>-</a:t>
            </a:r>
            <a:r>
              <a:rPr lang="en-US" smtClean="0"/>
              <a:t>Exhaustion of disk space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smtClean="0"/>
              <a:t>Cc này đo đặc tính của ht (non-functional) chẳng hạn như thời gian hồi đáp (website),...</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a:p>
        </p:txBody>
      </p:sp>
    </p:spTree>
    <p:extLst>
      <p:ext uri="{BB962C8B-B14F-4D97-AF65-F5344CB8AC3E}">
        <p14:creationId xmlns:p14="http://schemas.microsoft.com/office/powerpoint/2010/main" val="370109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smtClean="0"/>
              <a:t>Các</a:t>
            </a:r>
            <a:r>
              <a:rPr lang="en-US" b="1" baseline="0" smtClean="0"/>
              <a:t> loại tool đã được đề cập được phân loại dựa vào chức năng, cũng còn nhiều cc khác </a:t>
            </a:r>
            <a:r>
              <a:rPr lang="vi-VN" b="1" smtClean="0"/>
              <a:t>tập</a:t>
            </a:r>
            <a:r>
              <a:rPr lang="en-US" b="1" smtClean="0"/>
              <a:t> </a:t>
            </a:r>
            <a:r>
              <a:rPr lang="vi-VN" b="1" smtClean="0"/>
              <a:t>trung</a:t>
            </a:r>
            <a:r>
              <a:rPr lang="en-US" b="1" smtClean="0"/>
              <a:t> </a:t>
            </a:r>
            <a:r>
              <a:rPr lang="vi-VN" b="1" smtClean="0"/>
              <a:t>vào</a:t>
            </a:r>
            <a:r>
              <a:rPr lang="en-US" b="1" smtClean="0"/>
              <a:t> </a:t>
            </a:r>
            <a:r>
              <a:rPr lang="vi-VN" b="1" u="sng" smtClean="0"/>
              <a:t>miền ứng dụng </a:t>
            </a:r>
            <a:r>
              <a:rPr lang="en-US" b="1" u="sng" smtClean="0"/>
              <a:t>cụ</a:t>
            </a:r>
            <a:r>
              <a:rPr lang="en-US" b="1" u="sng" baseline="0" smtClean="0"/>
              <a:t> thể </a:t>
            </a:r>
            <a:r>
              <a:rPr lang="en-US" b="1" baseline="0" smtClean="0"/>
              <a:t>thuộc về các phân loại đó, vd/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smtClean="0"/>
              <a:t>web-based performance-testing tools (Kiểm tra thực thi Web) </a:t>
            </a:r>
            <a:r>
              <a:rPr lang="en-US" b="1" baseline="0" smtClean="0"/>
              <a:t>trong phân loại performance-testing tools,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Công cụ phân tích tĩnh cho từng nền tảng phát triển</a:t>
            </a:r>
            <a:r>
              <a:rPr lang="en-US" sz="1200" b="0" i="0" kern="1200" smtClean="0">
                <a:solidFill>
                  <a:schemeClr val="tx1"/>
                </a:solidFill>
                <a:effectLst/>
                <a:latin typeface="+mn-lt"/>
                <a:ea typeface="+mn-ea"/>
                <a:cs typeface="+mn-cs"/>
              </a:rPr>
              <a:t> và</a:t>
            </a:r>
            <a:r>
              <a:rPr lang="en-US" sz="1200" b="0" i="0" kern="1200" baseline="0" smtClean="0">
                <a:solidFill>
                  <a:schemeClr val="tx1"/>
                </a:solidFill>
                <a:effectLst/>
                <a:latin typeface="+mn-lt"/>
                <a:ea typeface="+mn-ea"/>
                <a:cs typeface="+mn-cs"/>
              </a:rPr>
              <a:t> từng </a:t>
            </a:r>
            <a:r>
              <a:rPr lang="vi-VN" sz="1200" b="0" i="0" kern="1200" smtClean="0">
                <a:solidFill>
                  <a:schemeClr val="tx1"/>
                </a:solidFill>
                <a:effectLst/>
                <a:latin typeface="+mn-lt"/>
                <a:ea typeface="+mn-ea"/>
                <a:cs typeface="+mn-cs"/>
              </a:rPr>
              <a:t>ngôn ngữ lập</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trình cụ thể, vì mỗi ngôn ngữ lập trình và mỗi nền tảng có đặc tính riêng biệt.</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Cc pt tĩnh cho các</a:t>
            </a:r>
            <a:r>
              <a:rPr lang="en-US" sz="1200" b="0" i="0" kern="1200" baseline="0" smtClean="0">
                <a:solidFill>
                  <a:schemeClr val="tx1"/>
                </a:solidFill>
                <a:effectLst/>
                <a:latin typeface="+mn-lt"/>
                <a:ea typeface="+mn-ea"/>
                <a:cs typeface="+mn-cs"/>
              </a:rPr>
              <a:t> ht nhúng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smtClean="0">
                <a:solidFill>
                  <a:schemeClr val="tx1"/>
                </a:solidFill>
                <a:effectLst/>
                <a:latin typeface="+mn-lt"/>
                <a:ea typeface="+mn-ea"/>
                <a:cs typeface="+mn-cs"/>
              </a:rPr>
              <a:t>Cc hỗ trợ các cc khác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baseline="0" smtClean="0">
                <a:solidFill>
                  <a:schemeClr val="tx1"/>
                </a:solidFill>
                <a:effectLst/>
                <a:latin typeface="+mn-lt"/>
                <a:ea typeface="+mn-ea"/>
                <a:cs typeface="+mn-cs"/>
              </a:rPr>
              <a:t>word processors, spreadsheets for storing test designs, test scripts, </a:t>
            </a:r>
            <a:r>
              <a:rPr lang="en-US" sz="1200" b="1" i="0" kern="1200" baseline="0" smtClean="0">
                <a:solidFill>
                  <a:schemeClr val="tx1"/>
                </a:solidFill>
                <a:effectLst/>
                <a:latin typeface="+mn-lt"/>
                <a:ea typeface="+mn-ea"/>
                <a:cs typeface="+mn-cs"/>
              </a:rPr>
              <a:t>ngoài ra cùng với databases cho lưu trữ test data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Developers sử</a:t>
            </a:r>
            <a:r>
              <a:rPr lang="en-US" sz="1200" b="0" i="0" kern="1200" baseline="0" smtClean="0">
                <a:solidFill>
                  <a:schemeClr val="tx1"/>
                </a:solidFill>
                <a:effectLst/>
                <a:latin typeface="+mn-lt"/>
                <a:ea typeface="+mn-ea"/>
                <a:cs typeface="+mn-cs"/>
              </a:rPr>
              <a:t> dụng </a:t>
            </a:r>
            <a:r>
              <a:rPr lang="en-US" i="1" smtClean="0"/>
              <a:t>debugging tools </a:t>
            </a:r>
            <a:r>
              <a:rPr lang="en-US" smtClean="0"/>
              <a:t>để</a:t>
            </a:r>
            <a:r>
              <a:rPr lang="en-US" baseline="0" smtClean="0"/>
              <a:t> tìm và sửa lỗi</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1" i="0" kern="1200" smtClean="0">
                <a:solidFill>
                  <a:schemeClr val="tx1"/>
                </a:solidFill>
                <a:effectLst/>
                <a:latin typeface="+mn-lt"/>
                <a:ea typeface="+mn-ea"/>
                <a:cs typeface="+mn-cs"/>
              </a:rPr>
              <a:t>cuối</a:t>
            </a:r>
            <a:r>
              <a:rPr lang="en-US" sz="1200" b="1" i="0" kern="1200" baseline="0" smtClean="0">
                <a:solidFill>
                  <a:schemeClr val="tx1"/>
                </a:solidFill>
                <a:effectLst/>
                <a:latin typeface="+mn-lt"/>
                <a:ea typeface="+mn-ea"/>
                <a:cs typeface="+mn-cs"/>
              </a:rPr>
              <a:t> cùng cũng là ý hay để </a:t>
            </a:r>
            <a:r>
              <a:rPr lang="en-US" sz="1200" b="0" i="0" kern="1200" baseline="0" smtClean="0">
                <a:solidFill>
                  <a:schemeClr val="tx1"/>
                </a:solidFill>
                <a:effectLst/>
                <a:latin typeface="+mn-lt"/>
                <a:ea typeface="+mn-ea"/>
                <a:cs typeface="+mn-cs"/>
              </a:rPr>
              <a:t>sd </a:t>
            </a:r>
            <a:r>
              <a:rPr lang="vi-VN" sz="1200" b="0" i="0" kern="1200" smtClean="0">
                <a:solidFill>
                  <a:schemeClr val="tx1"/>
                </a:solidFill>
                <a:effectLst/>
                <a:latin typeface="+mn-lt"/>
                <a:ea typeface="+mn-ea"/>
                <a:cs typeface="+mn-cs"/>
              </a:rPr>
              <a:t>bất kỳ loại công cụ có sẵn để hỗ trợ các hoạt động thử nghiệm</a:t>
            </a:r>
            <a:r>
              <a:rPr lang="en-US" sz="1200" b="0" i="0" kern="1200" smtClean="0">
                <a:solidFill>
                  <a:schemeClr val="tx1"/>
                </a:solidFill>
                <a:effectLst/>
                <a:latin typeface="+mn-lt"/>
                <a:ea typeface="+mn-ea"/>
                <a:cs typeface="+mn-cs"/>
              </a:rPr>
              <a:t>, e.g.  testers can use Perl scripts to help compare test results</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smtClean="0">
              <a:solidFill>
                <a:schemeClr val="tx1"/>
              </a:solidFill>
              <a:effectLst/>
              <a:latin typeface="+mn-lt"/>
              <a:ea typeface="+mn-ea"/>
              <a:cs typeface="+mn-cs"/>
            </a:endParaRPr>
          </a:p>
          <a:p>
            <a:endParaRPr lang="en-US" baseline="0" smtClean="0"/>
          </a:p>
        </p:txBody>
      </p:sp>
    </p:spTree>
    <p:extLst>
      <p:ext uri="{BB962C8B-B14F-4D97-AF65-F5344CB8AC3E}">
        <p14:creationId xmlns:p14="http://schemas.microsoft.com/office/powerpoint/2010/main" val="1477231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t>
            </a:r>
          </a:p>
          <a:p>
            <a:pPr marL="171450" indent="-171450">
              <a:buFontTx/>
              <a:buChar char="-"/>
            </a:pPr>
            <a:r>
              <a:rPr lang="en-US" sz="1200" b="0" i="0" kern="1200" baseline="0" smtClean="0">
                <a:solidFill>
                  <a:schemeClr val="tx1"/>
                </a:solidFill>
                <a:effectLst/>
                <a:latin typeface="+mn-lt"/>
                <a:ea typeface="+mn-ea"/>
                <a:cs typeface="+mn-cs"/>
              </a:rPr>
              <a:t>các </a:t>
            </a:r>
            <a:r>
              <a:rPr lang="en-US" sz="1200" b="0" i="0" kern="1200" smtClean="0">
                <a:solidFill>
                  <a:schemeClr val="tx1"/>
                </a:solidFill>
                <a:effectLst/>
                <a:latin typeface="+mn-lt"/>
                <a:ea typeface="+mn-ea"/>
                <a:cs typeface="+mn-cs"/>
              </a:rPr>
              <a:t>lợi</a:t>
            </a:r>
            <a:r>
              <a:rPr lang="en-US" sz="1200" b="0" i="0" kern="1200" baseline="0" smtClean="0">
                <a:solidFill>
                  <a:schemeClr val="tx1"/>
                </a:solidFill>
                <a:effectLst/>
                <a:latin typeface="+mn-lt"/>
                <a:ea typeface="+mn-ea"/>
                <a:cs typeface="+mn-cs"/>
              </a:rPr>
              <a:t> ích và cạm bẫy tiềm tàng</a:t>
            </a:r>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liên</a:t>
            </a:r>
            <a:r>
              <a:rPr lang="en-US" sz="1200" b="0" i="0" kern="1200" baseline="0" smtClean="0">
                <a:solidFill>
                  <a:schemeClr val="tx1"/>
                </a:solidFill>
                <a:effectLst/>
                <a:latin typeface="+mn-lt"/>
                <a:ea typeface="+mn-ea"/>
                <a:cs typeface="+mn-cs"/>
              </a:rPr>
              <a:t> quan đến </a:t>
            </a:r>
            <a:r>
              <a:rPr lang="vi-VN" sz="1200" b="0" i="0" kern="1200" smtClean="0">
                <a:solidFill>
                  <a:schemeClr val="tx1"/>
                </a:solidFill>
                <a:effectLst/>
                <a:latin typeface="+mn-lt"/>
                <a:ea typeface="+mn-ea"/>
                <a:cs typeface="+mn-cs"/>
              </a:rPr>
              <a:t>công cụ kiểm tra</a:t>
            </a:r>
            <a:r>
              <a:rPr lang="en-US" sz="1200" b="0" i="0" kern="1200" baseline="0" smtClean="0">
                <a:solidFill>
                  <a:schemeClr val="tx1"/>
                </a:solidFill>
                <a:effectLst/>
                <a:latin typeface="+mn-lt"/>
                <a:ea typeface="+mn-ea"/>
                <a:cs typeface="+mn-cs"/>
              </a:rPr>
              <a:t> tổng quát</a:t>
            </a:r>
          </a:p>
          <a:p>
            <a:pPr marL="171450" indent="-171450">
              <a:buFontTx/>
              <a:buChar char="-"/>
            </a:pPr>
            <a:r>
              <a:rPr lang="en-US" smtClean="0"/>
              <a:t>...</a:t>
            </a:r>
          </a:p>
          <a:p>
            <a:pPr marL="171450" indent="-171450">
              <a:buFontTx/>
              <a:buChar char="-"/>
            </a:pPr>
            <a:r>
              <a:rPr lang="en-US" smtClean="0"/>
              <a:t>...</a:t>
            </a:r>
          </a:p>
          <a:p>
            <a:endParaRPr lang="en-US" smtClean="0"/>
          </a:p>
          <a:p>
            <a:r>
              <a:rPr lang="en-US" smtClean="0"/>
              <a:t>Test tool overview</a:t>
            </a:r>
          </a:p>
          <a:p>
            <a:r>
              <a:rPr lang="en-US" smtClean="0"/>
              <a:t>Types of test tool </a:t>
            </a:r>
          </a:p>
          <a:p>
            <a:r>
              <a:rPr lang="en-US" smtClean="0"/>
              <a:t>Effective use of tools:  potential benefits and risks </a:t>
            </a:r>
          </a:p>
          <a:p>
            <a:r>
              <a:rPr lang="en-US" smtClean="0"/>
              <a:t>Introducing a tool into an organization </a:t>
            </a:r>
          </a:p>
          <a:p>
            <a:endParaRPr lang="en-US" smtClean="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smtClean="0">
                <a:solidFill>
                  <a:schemeClr val="tx1"/>
                </a:solidFill>
                <a:effectLst/>
                <a:latin typeface="+mn-lt"/>
                <a:ea typeface="+mn-ea"/>
                <a:cs typeface="+mn-cs"/>
              </a:rPr>
              <a:t>Thời gian và công sức bỏ ra để thực hiện </a:t>
            </a:r>
            <a:r>
              <a:rPr lang="en-US" sz="1200" b="0" i="0" kern="1200" smtClean="0">
                <a:solidFill>
                  <a:schemeClr val="tx1"/>
                </a:solidFill>
                <a:effectLst/>
                <a:latin typeface="+mn-lt"/>
                <a:ea typeface="+mn-ea"/>
                <a:cs typeface="+mn-cs"/>
              </a:rPr>
              <a:t>cv</a:t>
            </a:r>
            <a:r>
              <a:rPr lang="vi-VN" sz="1200" b="0" i="0" kern="1200" smtClean="0">
                <a:solidFill>
                  <a:schemeClr val="tx1"/>
                </a:solidFill>
                <a:effectLst/>
                <a:latin typeface="+mn-lt"/>
                <a:ea typeface="+mn-ea"/>
                <a:cs typeface="+mn-cs"/>
              </a:rPr>
              <a:t> thường xuyên, nhàm chán, lặp đi lặp lại sẽ giảm đáng kể</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Hơn</a:t>
            </a:r>
            <a:r>
              <a:rPr lang="en-US" sz="1200" b="1" i="0" kern="1200" baseline="0" smtClean="0">
                <a:solidFill>
                  <a:schemeClr val="tx1"/>
                </a:solidFill>
                <a:effectLst/>
                <a:latin typeface="+mn-lt"/>
                <a:ea typeface="+mn-ea"/>
                <a:cs typeface="+mn-cs"/>
              </a:rPr>
              <a:t> nữa cv lặp lại dễ làm cho ngta mắc lỗi.</a:t>
            </a:r>
            <a:endParaRPr lang="en-US" sz="1200" b="0" i="0" kern="1200" smtClean="0">
              <a:solidFill>
                <a:schemeClr val="tx1"/>
              </a:solidFill>
              <a:effectLst/>
              <a:latin typeface="+mn-lt"/>
              <a:ea typeface="+mn-ea"/>
              <a:cs typeface="+mn-cs"/>
            </a:endParaRPr>
          </a:p>
          <a:p>
            <a:pPr marL="628650" lvl="1" indent="-171450">
              <a:buFontTx/>
              <a:buChar char="-"/>
            </a:pPr>
            <a:r>
              <a:rPr lang="en-US" sz="1200" b="0" i="0" kern="1200" smtClean="0">
                <a:solidFill>
                  <a:schemeClr val="tx1"/>
                </a:solidFill>
                <a:effectLst/>
                <a:latin typeface="+mn-lt"/>
                <a:ea typeface="+mn-ea"/>
                <a:cs typeface="+mn-cs"/>
              </a:rPr>
              <a:t>vd/ cv</a:t>
            </a:r>
            <a:r>
              <a:rPr lang="en-US" sz="1200" b="0" i="0" kern="1200" baseline="0" smtClean="0">
                <a:solidFill>
                  <a:schemeClr val="tx1"/>
                </a:solidFill>
                <a:effectLst/>
                <a:latin typeface="+mn-lt"/>
                <a:ea typeface="+mn-ea"/>
                <a:cs typeface="+mn-cs"/>
              </a:rPr>
              <a:t> lặp lại là </a:t>
            </a:r>
            <a:r>
              <a:rPr lang="en-US" sz="1200" b="0" i="0" kern="1200" smtClean="0">
                <a:solidFill>
                  <a:schemeClr val="tx1"/>
                </a:solidFill>
                <a:effectLst/>
                <a:latin typeface="+mn-lt"/>
                <a:ea typeface="+mn-ea"/>
                <a:cs typeface="+mn-cs"/>
              </a:rPr>
              <a:t>chạy</a:t>
            </a:r>
            <a:r>
              <a:rPr lang="en-US" sz="1200" b="0" i="0" kern="1200" baseline="0" smtClean="0">
                <a:solidFill>
                  <a:schemeClr val="tx1"/>
                </a:solidFill>
                <a:effectLst/>
                <a:latin typeface="+mn-lt"/>
                <a:ea typeface="+mn-ea"/>
                <a:cs typeface="+mn-cs"/>
              </a:rPr>
              <a:t> thử nghiệm hồi quy;</a:t>
            </a:r>
            <a:r>
              <a:rPr lang="en-US" sz="1200" b="0" i="0" kern="1200" smtClean="0">
                <a:solidFill>
                  <a:schemeClr val="tx1"/>
                </a:solidFill>
                <a:effectLst/>
                <a:latin typeface="+mn-lt"/>
                <a:ea typeface="+mn-ea"/>
                <a:cs typeface="+mn-cs"/>
              </a:rPr>
              <a:t> nhập</a:t>
            </a:r>
            <a:r>
              <a:rPr lang="en-US" sz="1200" b="0" i="0" kern="1200" baseline="0" smtClean="0">
                <a:solidFill>
                  <a:schemeClr val="tx1"/>
                </a:solidFill>
                <a:effectLst/>
                <a:latin typeface="+mn-lt"/>
                <a:ea typeface="+mn-ea"/>
                <a:cs typeface="+mn-cs"/>
              </a:rPr>
              <a:t> cùng bộ dữ liệu test lặp đi lặp lại</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mà</a:t>
            </a:r>
            <a:r>
              <a:rPr lang="en-US" sz="1200" b="1" i="0" kern="1200" baseline="0" smtClean="0">
                <a:solidFill>
                  <a:schemeClr val="tx1"/>
                </a:solidFill>
                <a:effectLst/>
                <a:latin typeface="+mn-lt"/>
                <a:ea typeface="+mn-ea"/>
                <a:cs typeface="+mn-cs"/>
              </a:rPr>
              <a:t> 2 cv này có thể được làm bởi </a:t>
            </a:r>
            <a:r>
              <a:rPr lang="en-US" sz="1200" b="1" i="0" kern="1200" smtClean="0">
                <a:solidFill>
                  <a:schemeClr val="tx1"/>
                </a:solidFill>
                <a:effectLst/>
                <a:latin typeface="+mn-lt"/>
                <a:ea typeface="+mn-ea"/>
                <a:cs typeface="+mn-cs"/>
              </a:rPr>
              <a:t>test execution tool</a:t>
            </a:r>
            <a:r>
              <a:rPr lang="en-US" sz="1200" b="0" i="0" kern="1200" smtClean="0">
                <a:solidFill>
                  <a:schemeClr val="tx1"/>
                </a:solidFill>
                <a:effectLst/>
                <a:latin typeface="+mn-lt"/>
                <a:ea typeface="+mn-ea"/>
                <a:cs typeface="+mn-cs"/>
              </a:rPr>
              <a:t>); kiểm tra các tiêu chuẩn mã hóa (</a:t>
            </a:r>
            <a:r>
              <a:rPr lang="en-US" sz="1200" b="1" i="0" kern="1200" smtClean="0">
                <a:solidFill>
                  <a:schemeClr val="tx1"/>
                </a:solidFill>
                <a:effectLst/>
                <a:latin typeface="+mn-lt"/>
                <a:ea typeface="+mn-ea"/>
                <a:cs typeface="+mn-cs"/>
              </a:rPr>
              <a:t>done by a static analysis tool</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tạo ra một cơ sở dữ liệu thử nghiệm cụ thể</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done by a test data preparation tool</a:t>
            </a:r>
            <a:r>
              <a:rPr lang="en-US" sz="1200" b="0" i="0" kern="1200" smtClean="0">
                <a:solidFill>
                  <a:schemeClr val="tx1"/>
                </a:solidFill>
                <a:effectLst/>
                <a:latin typeface="+mn-lt"/>
                <a:ea typeface="+mn-ea"/>
                <a:cs typeface="+mn-cs"/>
              </a:rPr>
              <a:t>).</a:t>
            </a:r>
          </a:p>
          <a:p>
            <a:pPr marL="171450" indent="-171450">
              <a:buFontTx/>
              <a:buChar char="-"/>
            </a:pPr>
            <a:r>
              <a:rPr lang="vi-VN" sz="1200" b="0" i="0" kern="1200" smtClean="0">
                <a:solidFill>
                  <a:schemeClr val="tx1"/>
                </a:solidFill>
                <a:effectLst/>
                <a:latin typeface="+mn-lt"/>
                <a:ea typeface="+mn-ea"/>
                <a:cs typeface="+mn-cs"/>
              </a:rPr>
              <a:t>Tăng sự</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đồng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nhất và tính lặp</a:t>
            </a:r>
            <a:r>
              <a:rPr lang="en-US" sz="1200" b="0" i="0" kern="1200" baseline="0" smtClean="0">
                <a:solidFill>
                  <a:schemeClr val="tx1"/>
                </a:solidFill>
                <a:effectLst/>
                <a:latin typeface="+mn-lt"/>
                <a:ea typeface="+mn-ea"/>
                <a:cs typeface="+mn-cs"/>
              </a:rPr>
              <a:t>: </a:t>
            </a:r>
          </a:p>
          <a:p>
            <a:pPr marL="628650" lvl="1" indent="-171450">
              <a:buFontTx/>
              <a:buChar char="-"/>
            </a:pPr>
            <a:r>
              <a:rPr lang="en-US" sz="1200" b="1" i="0" kern="1200" baseline="0" smtClean="0">
                <a:solidFill>
                  <a:schemeClr val="tx1"/>
                </a:solidFill>
                <a:effectLst/>
                <a:latin typeface="+mn-lt"/>
                <a:ea typeface="+mn-ea"/>
                <a:cs typeface="+mn-cs"/>
              </a:rPr>
              <a:t>vì khi thực hiện một công việc lặp đi lặp lại, con người có khuynh hướng làm khác đi, mặc dù họ luôn nghĩ là họ làm chính xác. Tool thì khác, nó có thể thực hiện lại chính xác các cv đã làm trước đó, do đó nó cho kết quả nhất quán hơn.</a:t>
            </a:r>
          </a:p>
          <a:p>
            <a:pPr marL="628650" lvl="1" indent="-171450">
              <a:buFontTx/>
              <a:buChar char="-"/>
            </a:pPr>
            <a:r>
              <a:rPr lang="en-US" sz="1200" b="0" i="0" kern="1200" baseline="0" smtClean="0">
                <a:solidFill>
                  <a:schemeClr val="tx1"/>
                </a:solidFill>
                <a:effectLst/>
                <a:latin typeface="+mn-lt"/>
                <a:ea typeface="+mn-ea"/>
                <a:cs typeface="+mn-cs"/>
              </a:rPr>
              <a:t>e.g. </a:t>
            </a:r>
            <a:r>
              <a:rPr lang="vi-VN" sz="1200" b="0" i="0" kern="1200" smtClean="0">
                <a:solidFill>
                  <a:schemeClr val="tx1"/>
                </a:solidFill>
                <a:effectLst/>
                <a:latin typeface="+mn-lt"/>
                <a:ea typeface="+mn-ea"/>
                <a:cs typeface="+mn-cs"/>
              </a:rPr>
              <a:t>kiểm tra</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để xác nhận tính đúng đắn của sửa chữa </a:t>
            </a:r>
            <a:r>
              <a:rPr lang="en-US" sz="1200" b="0" i="0" kern="1200" smtClean="0">
                <a:solidFill>
                  <a:schemeClr val="tx1"/>
                </a:solidFill>
                <a:effectLst/>
                <a:latin typeface="+mn-lt"/>
                <a:ea typeface="+mn-ea"/>
                <a:cs typeface="+mn-cs"/>
              </a:rPr>
              <a:t>defect (</a:t>
            </a:r>
            <a:r>
              <a:rPr lang="en-US" sz="1200" b="1" i="0" kern="1200" smtClean="0">
                <a:solidFill>
                  <a:schemeClr val="tx1"/>
                </a:solidFill>
                <a:effectLst/>
                <a:latin typeface="+mn-lt"/>
                <a:ea typeface="+mn-ea"/>
                <a:cs typeface="+mn-cs"/>
              </a:rPr>
              <a:t>done by debugging tool or test execution tool</a:t>
            </a:r>
            <a:r>
              <a:rPr lang="en-US" sz="1200" b="0" i="0" kern="1200" smtClean="0">
                <a:solidFill>
                  <a:schemeClr val="tx1"/>
                </a:solidFill>
                <a:effectLst/>
                <a:latin typeface="+mn-lt"/>
                <a:ea typeface="+mn-ea"/>
                <a:cs typeface="+mn-cs"/>
              </a:rPr>
              <a:t>), nhập</a:t>
            </a:r>
            <a:r>
              <a:rPr lang="en-US" sz="1200" b="0" i="0" kern="1200" baseline="0" smtClean="0">
                <a:solidFill>
                  <a:schemeClr val="tx1"/>
                </a:solidFill>
                <a:effectLst/>
                <a:latin typeface="+mn-lt"/>
                <a:ea typeface="+mn-ea"/>
                <a:cs typeface="+mn-cs"/>
              </a:rPr>
              <a:t> liệu (</a:t>
            </a:r>
            <a:r>
              <a:rPr lang="en-US" sz="1200" b="1" i="0" kern="1200" baseline="0" smtClean="0">
                <a:solidFill>
                  <a:schemeClr val="tx1"/>
                </a:solidFill>
                <a:effectLst/>
                <a:latin typeface="+mn-lt"/>
                <a:ea typeface="+mn-ea"/>
                <a:cs typeface="+mn-cs"/>
              </a:rPr>
              <a:t>done by  test execution tool</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tạo</a:t>
            </a:r>
            <a:r>
              <a:rPr lang="en-US" sz="1200" b="0" i="0" kern="1200" baseline="0" smtClean="0">
                <a:solidFill>
                  <a:schemeClr val="tx1"/>
                </a:solidFill>
                <a:effectLst/>
                <a:latin typeface="+mn-lt"/>
                <a:ea typeface="+mn-ea"/>
                <a:cs typeface="+mn-cs"/>
              </a:rPr>
              <a:t> test từ yêu cầu (</a:t>
            </a:r>
            <a:r>
              <a:rPr lang="en-US" sz="1200" b="1" i="0" kern="1200" baseline="0" smtClean="0">
                <a:solidFill>
                  <a:schemeClr val="tx1"/>
                </a:solidFill>
                <a:effectLst/>
                <a:latin typeface="+mn-lt"/>
                <a:ea typeface="+mn-ea"/>
                <a:cs typeface="+mn-cs"/>
              </a:rPr>
              <a:t>done by test design tool, requirements management tool</a:t>
            </a:r>
            <a:r>
              <a:rPr lang="en-US" sz="1200" b="0" i="0" kern="1200" baseline="0" smtClean="0">
                <a:solidFill>
                  <a:schemeClr val="tx1"/>
                </a:solidFill>
                <a:effectLst/>
                <a:latin typeface="+mn-lt"/>
                <a:ea typeface="+mn-ea"/>
                <a:cs typeface="+mn-cs"/>
              </a:rPr>
              <a:t>),...</a:t>
            </a:r>
          </a:p>
          <a:p>
            <a:pPr marL="171450" indent="-171450">
              <a:buFontTx/>
              <a:buChar char="-"/>
            </a:pPr>
            <a:r>
              <a:rPr lang="en-US" sz="1200" b="0" i="0" kern="1200" smtClean="0">
                <a:solidFill>
                  <a:schemeClr val="tx1"/>
                </a:solidFill>
                <a:effectLst/>
                <a:latin typeface="+mn-lt"/>
                <a:ea typeface="+mn-ea"/>
                <a:cs typeface="+mn-cs"/>
              </a:rPr>
              <a:t>Cho</a:t>
            </a:r>
            <a:r>
              <a:rPr lang="en-US" sz="1200" b="0" i="0" kern="1200" baseline="0" smtClean="0">
                <a:solidFill>
                  <a:schemeClr val="tx1"/>
                </a:solidFill>
                <a:effectLst/>
                <a:latin typeface="+mn-lt"/>
                <a:ea typeface="+mn-ea"/>
                <a:cs typeface="+mn-cs"/>
              </a:rPr>
              <a:t> phép đánh giá khách quan hơn.</a:t>
            </a:r>
          </a:p>
          <a:p>
            <a:pPr marL="628650" lvl="1" indent="-171450">
              <a:buFontTx/>
              <a:buChar char="-"/>
            </a:pPr>
            <a:r>
              <a:rPr lang="vi-VN" sz="1200" b="1" i="0" kern="1200" smtClean="0">
                <a:solidFill>
                  <a:schemeClr val="tx1"/>
                </a:solidFill>
                <a:effectLst/>
                <a:latin typeface="+mn-lt"/>
                <a:ea typeface="+mn-ea"/>
                <a:cs typeface="+mn-cs"/>
              </a:rPr>
              <a:t>Nếu một người tính toán giá trị từ các báo cáo phần mềm hoặc </a:t>
            </a:r>
            <a:r>
              <a:rPr lang="en-US" sz="1200" b="1" i="0" kern="1200" smtClean="0">
                <a:solidFill>
                  <a:schemeClr val="tx1"/>
                </a:solidFill>
                <a:effectLst/>
                <a:latin typeface="+mn-lt"/>
                <a:ea typeface="+mn-ea"/>
                <a:cs typeface="+mn-cs"/>
              </a:rPr>
              <a:t>báo</a:t>
            </a:r>
            <a:r>
              <a:rPr lang="en-US" sz="1200" b="1" i="0" kern="1200" baseline="0" smtClean="0">
                <a:solidFill>
                  <a:schemeClr val="tx1"/>
                </a:solidFill>
                <a:effectLst/>
                <a:latin typeface="+mn-lt"/>
                <a:ea typeface="+mn-ea"/>
                <a:cs typeface="+mn-cs"/>
              </a:rPr>
              <a:t> cáo </a:t>
            </a:r>
            <a:r>
              <a:rPr lang="vi-VN" sz="1200" b="1" i="0" kern="1200" smtClean="0">
                <a:solidFill>
                  <a:schemeClr val="tx1"/>
                </a:solidFill>
                <a:effectLst/>
                <a:latin typeface="+mn-lt"/>
                <a:ea typeface="+mn-ea"/>
                <a:cs typeface="+mn-cs"/>
              </a:rPr>
              <a:t>sự cố, họ vô tình có thể bỏ qua một cái gì đó, hoặc những định kiến ​​chủ quan của họ có thể dẫn</a:t>
            </a:r>
            <a:r>
              <a:rPr lang="en-US" sz="1200" b="1" i="0" kern="1200" smtClean="0">
                <a:solidFill>
                  <a:schemeClr val="tx1"/>
                </a:solidFill>
                <a:effectLst/>
                <a:latin typeface="+mn-lt"/>
                <a:ea typeface="+mn-ea"/>
                <a:cs typeface="+mn-cs"/>
              </a:rPr>
              <a:t> đến</a:t>
            </a:r>
            <a:r>
              <a:rPr lang="en-US" sz="1200" b="1" i="0" kern="1200" baseline="0" smtClean="0">
                <a:solidFill>
                  <a:schemeClr val="tx1"/>
                </a:solidFill>
                <a:effectLst/>
                <a:latin typeface="+mn-lt"/>
                <a:ea typeface="+mn-ea"/>
                <a:cs typeface="+mn-cs"/>
              </a:rPr>
              <a:t> việc </a:t>
            </a:r>
            <a:r>
              <a:rPr lang="vi-VN" sz="1200" b="1" i="0" kern="1200" smtClean="0">
                <a:solidFill>
                  <a:schemeClr val="tx1"/>
                </a:solidFill>
                <a:effectLst/>
                <a:latin typeface="+mn-lt"/>
                <a:ea typeface="+mn-ea"/>
                <a:cs typeface="+mn-cs"/>
              </a:rPr>
              <a:t>họ giải thích rằng dữ liệu không chính xác</a:t>
            </a:r>
            <a:r>
              <a:rPr lang="en-US" sz="1200" b="1" i="0" kern="1200" smtClean="0">
                <a:solidFill>
                  <a:schemeClr val="tx1"/>
                </a:solidFill>
                <a:effectLst/>
                <a:latin typeface="+mn-lt"/>
                <a:ea typeface="+mn-ea"/>
                <a:cs typeface="+mn-cs"/>
              </a:rPr>
              <a:t>. Sd cc sẽ</a:t>
            </a:r>
            <a:r>
              <a:rPr lang="en-US" sz="1200" b="1" i="0" kern="1200" baseline="0" smtClean="0">
                <a:solidFill>
                  <a:schemeClr val="tx1"/>
                </a:solidFill>
                <a:effectLst/>
                <a:latin typeface="+mn-lt"/>
                <a:ea typeface="+mn-ea"/>
                <a:cs typeface="+mn-cs"/>
              </a:rPr>
              <a:t> ko còn sự chủ quan này nữa.</a:t>
            </a:r>
          </a:p>
          <a:p>
            <a:pPr marL="628650" lvl="1" indent="-171450">
              <a:buFontTx/>
              <a:buChar char="-"/>
            </a:pPr>
            <a:r>
              <a:rPr lang="en-US" sz="1200" b="0" i="0" kern="1200" smtClean="0">
                <a:solidFill>
                  <a:schemeClr val="tx1"/>
                </a:solidFill>
                <a:effectLst/>
                <a:latin typeface="+mn-lt"/>
                <a:ea typeface="+mn-ea"/>
                <a:cs typeface="+mn-cs"/>
              </a:rPr>
              <a:t>Examples include assessing the cyclomatic complexity or nesting levels of a component (</a:t>
            </a:r>
            <a:r>
              <a:rPr lang="en-US" sz="1200" b="1" i="0" kern="1200" smtClean="0">
                <a:solidFill>
                  <a:schemeClr val="tx1"/>
                </a:solidFill>
                <a:effectLst/>
                <a:latin typeface="+mn-lt"/>
                <a:ea typeface="+mn-ea"/>
                <a:cs typeface="+mn-cs"/>
              </a:rPr>
              <a:t>done by a static analysis tool</a:t>
            </a:r>
            <a:r>
              <a:rPr lang="en-US" sz="1200" b="0" i="0" kern="1200" smtClean="0">
                <a:solidFill>
                  <a:schemeClr val="tx1"/>
                </a:solidFill>
                <a:effectLst/>
                <a:latin typeface="+mn-lt"/>
                <a:ea typeface="+mn-ea"/>
                <a:cs typeface="+mn-cs"/>
              </a:rPr>
              <a:t>), coverage (</a:t>
            </a:r>
            <a:r>
              <a:rPr lang="en-US" sz="1200" b="1" i="0" kern="1200" smtClean="0">
                <a:solidFill>
                  <a:schemeClr val="tx1"/>
                </a:solidFill>
                <a:effectLst/>
                <a:latin typeface="+mn-lt"/>
                <a:ea typeface="+mn-ea"/>
                <a:cs typeface="+mn-cs"/>
              </a:rPr>
              <a:t>coverage measurement tool</a:t>
            </a:r>
            <a:r>
              <a:rPr lang="en-US" sz="1200" b="0" i="0" kern="1200" smtClean="0">
                <a:solidFill>
                  <a:schemeClr val="tx1"/>
                </a:solidFill>
                <a:effectLst/>
                <a:latin typeface="+mn-lt"/>
                <a:ea typeface="+mn-ea"/>
                <a:cs typeface="+mn-cs"/>
              </a:rPr>
              <a:t>), system behavior (monitoring tools) and incident statistics (</a:t>
            </a:r>
            <a:r>
              <a:rPr lang="en-US" sz="1200" b="1" i="0" kern="1200" smtClean="0">
                <a:solidFill>
                  <a:schemeClr val="tx1"/>
                </a:solidFill>
                <a:effectLst/>
                <a:latin typeface="+mn-lt"/>
                <a:ea typeface="+mn-ea"/>
                <a:cs typeface="+mn-cs"/>
              </a:rPr>
              <a:t>test management too</a:t>
            </a:r>
            <a:r>
              <a:rPr lang="en-US" sz="1200" b="0" i="0" kern="1200" smtClean="0">
                <a:solidFill>
                  <a:schemeClr val="tx1"/>
                </a:solidFill>
                <a:effectLst/>
                <a:latin typeface="+mn-lt"/>
                <a:ea typeface="+mn-ea"/>
                <a:cs typeface="+mn-cs"/>
              </a:rPr>
              <a:t>l).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Dễ</a:t>
            </a:r>
            <a:r>
              <a:rPr lang="en-US" sz="1200" b="0" i="0" kern="1200" baseline="0" smtClean="0">
                <a:solidFill>
                  <a:schemeClr val="tx1"/>
                </a:solidFill>
                <a:effectLst/>
                <a:latin typeface="+mn-lt"/>
                <a:ea typeface="+mn-ea"/>
                <a:cs typeface="+mn-cs"/>
              </a:rPr>
              <a:t> dàng truy cập thông tin </a:t>
            </a:r>
            <a:r>
              <a:rPr lang="vi-VN" sz="1200" b="0" i="0" kern="1200" smtClean="0">
                <a:solidFill>
                  <a:schemeClr val="tx1"/>
                </a:solidFill>
                <a:effectLst/>
                <a:latin typeface="+mn-lt"/>
                <a:ea typeface="+mn-ea"/>
                <a:cs typeface="+mn-cs"/>
              </a:rPr>
              <a:t>về các </a:t>
            </a:r>
            <a:r>
              <a:rPr lang="en-US" sz="1200" b="0" i="0" kern="1200" smtClean="0">
                <a:solidFill>
                  <a:schemeClr val="tx1"/>
                </a:solidFill>
                <a:effectLst/>
                <a:latin typeface="+mn-lt"/>
                <a:ea typeface="+mn-ea"/>
                <a:cs typeface="+mn-cs"/>
              </a:rPr>
              <a:t>test:</a:t>
            </a:r>
            <a:r>
              <a:rPr lang="en-US" sz="1200" b="0" i="0" kern="1200" baseline="0" smtClean="0">
                <a:solidFill>
                  <a:schemeClr val="tx1"/>
                </a:solidFill>
                <a:effectLst/>
                <a:latin typeface="+mn-lt"/>
                <a:ea typeface="+mn-ea"/>
                <a:cs typeface="+mn-cs"/>
              </a:rPr>
              <a:t>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1" i="0" kern="1200" baseline="0" smtClean="0">
                <a:solidFill>
                  <a:schemeClr val="tx1"/>
                </a:solidFill>
                <a:effectLst/>
                <a:latin typeface="+mn-lt"/>
                <a:ea typeface="+mn-ea"/>
                <a:cs typeface="+mn-cs"/>
              </a:rPr>
              <a:t>vì dữ liệu nhiều ko có nghĩa là thông tin đó được truyền đạt tốt. Nếu thông tin dc tổng hợp hoặc dc biểu diễn trực quan thì dễ hiểu hơn, </a:t>
            </a:r>
            <a:r>
              <a:rPr lang="en-US" sz="1200" b="0" i="0" kern="1200" baseline="0" smtClean="0">
                <a:solidFill>
                  <a:schemeClr val="tx1"/>
                </a:solidFill>
                <a:effectLst/>
                <a:latin typeface="+mn-lt"/>
                <a:ea typeface="+mn-ea"/>
                <a:cs typeface="+mn-cs"/>
              </a:rPr>
              <a:t>vd/ xem chart or graph thì dễ hiểu hơn 1 danh sách dài các số liệu.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1" kern="1200" baseline="0" smtClean="0">
                <a:solidFill>
                  <a:schemeClr val="tx1"/>
                </a:solidFill>
                <a:effectLst/>
                <a:latin typeface="+mn-lt"/>
                <a:ea typeface="+mn-ea"/>
                <a:cs typeface="+mn-cs"/>
              </a:rPr>
              <a:t>Examples include statistics and graphs about test progress (test execution or test management tool), incident rates (incident management or test management  tool) and performance (performance testing tool). </a:t>
            </a:r>
            <a:endParaRPr lang="en-US" sz="1200" b="0" i="1"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smtClean="0">
                <a:solidFill>
                  <a:schemeClr val="tx1"/>
                </a:solidFill>
                <a:effectLst/>
                <a:latin typeface="+mn-lt"/>
                <a:ea typeface="+mn-ea"/>
                <a:cs typeface="+mn-cs"/>
              </a:rPr>
              <a:t>Ngoài</a:t>
            </a:r>
            <a:r>
              <a:rPr lang="en-US" sz="1200" b="1" i="0" kern="1200" baseline="0" smtClean="0">
                <a:solidFill>
                  <a:schemeClr val="tx1"/>
                </a:solidFill>
                <a:effectLst/>
                <a:latin typeface="+mn-lt"/>
                <a:ea typeface="+mn-ea"/>
                <a:cs typeface="+mn-cs"/>
              </a:rPr>
              <a:t> những lợi ích chung trên đây, mỗi công cụ cụ thể có những lợi ích riêng mà nhờ đó hỗ trợ rất nhiều cho testing.</a:t>
            </a:r>
            <a:endParaRPr lang="en-US" b="1"/>
          </a:p>
        </p:txBody>
      </p:sp>
    </p:spTree>
    <p:extLst>
      <p:ext uri="{BB962C8B-B14F-4D97-AF65-F5344CB8AC3E}">
        <p14:creationId xmlns:p14="http://schemas.microsoft.com/office/powerpoint/2010/main" val="9414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t>
            </a:r>
          </a:p>
          <a:p>
            <a:pPr marL="171450" indent="-171450">
              <a:buFontTx/>
              <a:buChar char="-"/>
            </a:pPr>
            <a:r>
              <a:rPr lang="en-US" sz="1200" b="0" i="0" kern="1200" baseline="0" smtClean="0">
                <a:solidFill>
                  <a:schemeClr val="tx1"/>
                </a:solidFill>
                <a:effectLst/>
                <a:latin typeface="+mn-lt"/>
                <a:ea typeface="+mn-ea"/>
                <a:cs typeface="+mn-cs"/>
              </a:rPr>
              <a:t>các </a:t>
            </a:r>
            <a:r>
              <a:rPr lang="en-US" sz="1200" b="0" i="0" kern="1200" smtClean="0">
                <a:solidFill>
                  <a:schemeClr val="tx1"/>
                </a:solidFill>
                <a:effectLst/>
                <a:latin typeface="+mn-lt"/>
                <a:ea typeface="+mn-ea"/>
                <a:cs typeface="+mn-cs"/>
              </a:rPr>
              <a:t>lợi</a:t>
            </a:r>
            <a:r>
              <a:rPr lang="en-US" sz="1200" b="0" i="0" kern="1200" baseline="0" smtClean="0">
                <a:solidFill>
                  <a:schemeClr val="tx1"/>
                </a:solidFill>
                <a:effectLst/>
                <a:latin typeface="+mn-lt"/>
                <a:ea typeface="+mn-ea"/>
                <a:cs typeface="+mn-cs"/>
              </a:rPr>
              <a:t> ích và cạm bẫy tiềm tàng</a:t>
            </a:r>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liên</a:t>
            </a:r>
            <a:r>
              <a:rPr lang="en-US" sz="1200" b="0" i="0" kern="1200" baseline="0" smtClean="0">
                <a:solidFill>
                  <a:schemeClr val="tx1"/>
                </a:solidFill>
                <a:effectLst/>
                <a:latin typeface="+mn-lt"/>
                <a:ea typeface="+mn-ea"/>
                <a:cs typeface="+mn-cs"/>
              </a:rPr>
              <a:t> quan đến </a:t>
            </a:r>
            <a:r>
              <a:rPr lang="vi-VN" sz="1200" b="0" i="0" kern="1200" smtClean="0">
                <a:solidFill>
                  <a:schemeClr val="tx1"/>
                </a:solidFill>
                <a:effectLst/>
                <a:latin typeface="+mn-lt"/>
                <a:ea typeface="+mn-ea"/>
                <a:cs typeface="+mn-cs"/>
              </a:rPr>
              <a:t>công cụ kiểm tra</a:t>
            </a:r>
            <a:r>
              <a:rPr lang="en-US" sz="1200" b="0" i="0" kern="1200" baseline="0" smtClean="0">
                <a:solidFill>
                  <a:schemeClr val="tx1"/>
                </a:solidFill>
                <a:effectLst/>
                <a:latin typeface="+mn-lt"/>
                <a:ea typeface="+mn-ea"/>
                <a:cs typeface="+mn-cs"/>
              </a:rPr>
              <a:t> tổng quát</a:t>
            </a:r>
          </a:p>
          <a:p>
            <a:pPr marL="171450" indent="-171450">
              <a:buFontTx/>
              <a:buChar char="-"/>
            </a:pPr>
            <a:r>
              <a:rPr lang="en-US" smtClean="0"/>
              <a:t>...</a:t>
            </a:r>
          </a:p>
          <a:p>
            <a:pPr marL="171450" indent="-171450">
              <a:buFontTx/>
              <a:buChar char="-"/>
            </a:pPr>
            <a:r>
              <a:rPr lang="en-US" smtClean="0"/>
              <a:t>...</a:t>
            </a:r>
          </a:p>
          <a:p>
            <a:endParaRPr lang="en-US" smtClean="0"/>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smtClean="0">
                <a:solidFill>
                  <a:schemeClr val="tx1"/>
                </a:solidFill>
                <a:effectLst/>
                <a:latin typeface="+mn-lt"/>
                <a:ea typeface="+mn-ea"/>
                <a:cs typeface="+mn-cs"/>
              </a:rPr>
              <a:t>Có</a:t>
            </a:r>
            <a:r>
              <a:rPr lang="en-US" sz="1200" b="0" i="0" kern="1200" baseline="0" smtClean="0">
                <a:solidFill>
                  <a:schemeClr val="tx1"/>
                </a:solidFill>
                <a:effectLst/>
                <a:latin typeface="+mn-lt"/>
                <a:ea typeface="+mn-ea"/>
                <a:cs typeface="+mn-cs"/>
              </a:rPr>
              <a:t> rất n` rủi ro khi cc dc đưa vào sd, bất kỳ cc gì. Gồm:</a:t>
            </a:r>
            <a:endParaRPr lang="en-US" sz="1200" b="0" i="0" kern="1200" smtClean="0">
              <a:solidFill>
                <a:schemeClr val="tx1"/>
              </a:solidFill>
              <a:effectLst/>
              <a:latin typeface="+mn-lt"/>
              <a:ea typeface="+mn-ea"/>
              <a:cs typeface="+mn-cs"/>
            </a:endParaRPr>
          </a:p>
          <a:p>
            <a:pPr marL="171450" indent="-171450">
              <a:buFontTx/>
              <a:buChar char="-"/>
            </a:pPr>
            <a:r>
              <a:rPr lang="en-US" sz="1200" b="0" kern="1200" baseline="0" smtClean="0">
                <a:solidFill>
                  <a:schemeClr val="tx1"/>
                </a:solidFill>
                <a:effectLst/>
                <a:latin typeface="+mn-lt"/>
                <a:ea typeface="+mn-ea"/>
                <a:cs typeface="+mn-cs"/>
              </a:rPr>
              <a:t>Làm cho con người </a:t>
            </a:r>
            <a:r>
              <a:rPr lang="en-US" sz="1200" b="0" i="0" kern="1200" smtClean="0">
                <a:solidFill>
                  <a:schemeClr val="tx1"/>
                </a:solidFill>
                <a:effectLst/>
                <a:latin typeface="+mn-lt"/>
                <a:ea typeface="+mn-ea"/>
                <a:cs typeface="+mn-cs"/>
              </a:rPr>
              <a:t>kỳ vọng quá lạc quan về những gì các công cụ có thể làm: </a:t>
            </a:r>
            <a:r>
              <a:rPr lang="en-US" sz="1200" b="1" i="0" kern="1200" smtClean="0">
                <a:solidFill>
                  <a:schemeClr val="tx1"/>
                </a:solidFill>
                <a:effectLst/>
                <a:latin typeface="+mn-lt"/>
                <a:ea typeface="+mn-ea"/>
                <a:cs typeface="+mn-cs"/>
              </a:rPr>
              <a:t>là</a:t>
            </a:r>
            <a:r>
              <a:rPr lang="en-US" sz="1200" b="1" i="0" kern="1200" baseline="0" smtClean="0">
                <a:solidFill>
                  <a:schemeClr val="tx1"/>
                </a:solidFill>
                <a:effectLst/>
                <a:latin typeface="+mn-lt"/>
                <a:ea typeface="+mn-ea"/>
                <a:cs typeface="+mn-cs"/>
              </a:rPr>
              <a:t> một trong những rủi ro cao nhất. Tool cũng chỉ là phần mềm, </a:t>
            </a:r>
            <a:r>
              <a:rPr lang="vi-VN" sz="1200" b="1" i="0" kern="1200" smtClean="0">
                <a:solidFill>
                  <a:schemeClr val="tx1"/>
                </a:solidFill>
                <a:effectLst/>
                <a:latin typeface="+mn-lt"/>
                <a:ea typeface="+mn-ea"/>
                <a:cs typeface="+mn-cs"/>
              </a:rPr>
              <a:t>và tất cả chúng ta đều biết rằng có nhiều vấn đề với bất kỳ loại phần mềm</a:t>
            </a:r>
            <a:r>
              <a:rPr lang="en-US" sz="1200" b="1" i="0" kern="1200" smtClean="0">
                <a:solidFill>
                  <a:schemeClr val="tx1"/>
                </a:solidFill>
                <a:effectLst/>
                <a:latin typeface="+mn-lt"/>
                <a:ea typeface="+mn-ea"/>
                <a:cs typeface="+mn-cs"/>
              </a:rPr>
              <a:t>. </a:t>
            </a:r>
            <a:r>
              <a:rPr lang="en-US" sz="1200" b="0" i="1" kern="1200" smtClean="0">
                <a:solidFill>
                  <a:schemeClr val="tx1"/>
                </a:solidFill>
                <a:effectLst/>
                <a:latin typeface="+mn-lt"/>
                <a:ea typeface="+mn-ea"/>
                <a:cs typeface="+mn-cs"/>
              </a:rPr>
              <a:t>Quan</a:t>
            </a:r>
            <a:r>
              <a:rPr lang="en-US" sz="1200" b="0" i="1" kern="1200" baseline="0" smtClean="0">
                <a:solidFill>
                  <a:schemeClr val="tx1"/>
                </a:solidFill>
                <a:effectLst/>
                <a:latin typeface="+mn-lt"/>
                <a:ea typeface="+mn-ea"/>
                <a:cs typeface="+mn-cs"/>
              </a:rPr>
              <a:t> trọng là phải có mục tiêu rõ ràng </a:t>
            </a:r>
            <a:r>
              <a:rPr lang="en-US" sz="1200" b="0" i="1" kern="1200" smtClean="0">
                <a:solidFill>
                  <a:schemeClr val="tx1"/>
                </a:solidFill>
                <a:effectLst/>
                <a:latin typeface="+mn-lt"/>
                <a:ea typeface="+mn-ea"/>
                <a:cs typeface="+mn-cs"/>
              </a:rPr>
              <a:t>cho những gì các công cụ có thể làm </a:t>
            </a:r>
            <a:r>
              <a:rPr lang="vi-VN" sz="1200" b="0" i="1" kern="1200" smtClean="0">
                <a:solidFill>
                  <a:schemeClr val="tx1"/>
                </a:solidFill>
                <a:effectLst/>
                <a:latin typeface="+mn-lt"/>
                <a:ea typeface="+mn-ea"/>
                <a:cs typeface="+mn-cs"/>
              </a:rPr>
              <a:t>và những mục tiêu đó là thực tế</a:t>
            </a:r>
            <a:r>
              <a:rPr lang="en-US" sz="1200" b="0" i="1" kern="1200" smtClean="0">
                <a:solidFill>
                  <a:schemeClr val="tx1"/>
                </a:solidFill>
                <a:effectLst/>
                <a:latin typeface="+mn-lt"/>
                <a:ea typeface="+mn-ea"/>
                <a:cs typeface="+mn-cs"/>
              </a:rPr>
              <a:t>.</a:t>
            </a:r>
          </a:p>
          <a:p>
            <a:pPr marL="171450" indent="-171450">
              <a:buFontTx/>
              <a:buChar char="-"/>
            </a:pPr>
            <a:r>
              <a:rPr lang="vi-VN" sz="1200" b="1" i="0" kern="1200" smtClean="0">
                <a:solidFill>
                  <a:schemeClr val="tx1"/>
                </a:solidFill>
                <a:effectLst/>
                <a:latin typeface="+mn-lt"/>
                <a:ea typeface="+mn-ea"/>
                <a:cs typeface="+mn-cs"/>
              </a:rPr>
              <a:t>Đánh giá thấp</a:t>
            </a:r>
            <a:r>
              <a:rPr lang="vi-VN" sz="1200" b="0" i="0" kern="1200" smtClean="0">
                <a:solidFill>
                  <a:schemeClr val="tx1"/>
                </a:solidFill>
                <a:effectLst/>
                <a:latin typeface="+mn-lt"/>
                <a:ea typeface="+mn-ea"/>
                <a:cs typeface="+mn-cs"/>
              </a:rPr>
              <a:t> thời gian, chi phí và </a:t>
            </a:r>
            <a:r>
              <a:rPr lang="en-US" sz="1200" b="0" i="0" kern="1200" smtClean="0">
                <a:solidFill>
                  <a:schemeClr val="tx1"/>
                </a:solidFill>
                <a:effectLst/>
                <a:latin typeface="+mn-lt"/>
                <a:ea typeface="+mn-ea"/>
                <a:cs typeface="+mn-cs"/>
              </a:rPr>
              <a:t>công</a:t>
            </a:r>
            <a:r>
              <a:rPr lang="en-US" sz="1200" b="0" i="0" kern="1200" baseline="0" smtClean="0">
                <a:solidFill>
                  <a:schemeClr val="tx1"/>
                </a:solidFill>
                <a:effectLst/>
                <a:latin typeface="+mn-lt"/>
                <a:ea typeface="+mn-ea"/>
                <a:cs typeface="+mn-cs"/>
              </a:rPr>
              <a:t> sức </a:t>
            </a:r>
            <a:r>
              <a:rPr lang="en-US" sz="1200" b="0" i="0" kern="1200" smtClean="0">
                <a:solidFill>
                  <a:schemeClr val="tx1"/>
                </a:solidFill>
                <a:effectLst/>
                <a:latin typeface="+mn-lt"/>
                <a:ea typeface="+mn-ea"/>
                <a:cs typeface="+mn-cs"/>
              </a:rPr>
              <a:t>khi lần</a:t>
            </a:r>
            <a:r>
              <a:rPr lang="en-US" sz="1200" b="0" i="0" kern="1200" baseline="0" smtClean="0">
                <a:solidFill>
                  <a:schemeClr val="tx1"/>
                </a:solidFill>
                <a:effectLst/>
                <a:latin typeface="+mn-lt"/>
                <a:ea typeface="+mn-ea"/>
                <a:cs typeface="+mn-cs"/>
              </a:rPr>
              <a:t> đầu sd</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công cụ</a:t>
            </a:r>
            <a:r>
              <a:rPr lang="en-US" sz="1200" b="0" i="0" kern="1200" smtClean="0">
                <a:solidFill>
                  <a:schemeClr val="tx1"/>
                </a:solidFill>
                <a:effectLst/>
                <a:latin typeface="+mn-lt"/>
                <a:ea typeface="+mn-ea"/>
                <a:cs typeface="+mn-cs"/>
              </a:rPr>
              <a:t> mới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z="1200" b="1" i="0" kern="1200" smtClean="0">
                <a:solidFill>
                  <a:schemeClr val="tx1"/>
                </a:solidFill>
                <a:effectLst/>
                <a:latin typeface="+mn-lt"/>
                <a:ea typeface="+mn-ea"/>
                <a:cs typeface="+mn-cs"/>
              </a:rPr>
              <a:t>Giới thiệu một cái gì đó mới vào một tổ chức </a:t>
            </a:r>
            <a:r>
              <a:rPr lang="en-US" sz="1200" b="1" i="0" kern="1200" smtClean="0">
                <a:solidFill>
                  <a:schemeClr val="tx1"/>
                </a:solidFill>
                <a:effectLst/>
                <a:latin typeface="+mn-lt"/>
                <a:ea typeface="+mn-ea"/>
                <a:cs typeface="+mn-cs"/>
              </a:rPr>
              <a:t>ít</a:t>
            </a:r>
            <a:r>
              <a:rPr lang="vi-VN" sz="1200" b="1" i="0" kern="1200" smtClean="0">
                <a:solidFill>
                  <a:schemeClr val="tx1"/>
                </a:solidFill>
                <a:effectLst/>
                <a:latin typeface="+mn-lt"/>
                <a:ea typeface="+mn-ea"/>
                <a:cs typeface="+mn-cs"/>
              </a:rPr>
              <a:t> khi đơn giản</a:t>
            </a:r>
            <a:r>
              <a:rPr lang="en-US" sz="1200" b="1" i="0" kern="1200" smtClean="0">
                <a:solidFill>
                  <a:schemeClr val="tx1"/>
                </a:solidFill>
                <a:effectLst/>
                <a:latin typeface="+mn-lt"/>
                <a:ea typeface="+mn-ea"/>
                <a:cs typeface="+mn-cs"/>
              </a:rPr>
              <a:t>. Khi mua được</a:t>
            </a:r>
            <a:r>
              <a:rPr lang="en-US" sz="1200" b="1" i="0" kern="1200" baseline="0" smtClean="0">
                <a:solidFill>
                  <a:schemeClr val="tx1"/>
                </a:solidFill>
                <a:effectLst/>
                <a:latin typeface="+mn-lt"/>
                <a:ea typeface="+mn-ea"/>
                <a:cs typeface="+mn-cs"/>
              </a:rPr>
              <a:t> 1 cc, ngta muốn phải có n` người sd dc để phát huy hết khả năng của cc. Tuy nhiên có 2 vấn đề cần họ giải quyết trước khi đạt đc điều đó, đó là </a:t>
            </a:r>
            <a:r>
              <a:rPr lang="en-US" sz="1200" b="1" i="0" u="sng" kern="1200" baseline="0" smtClean="0">
                <a:solidFill>
                  <a:schemeClr val="tx1"/>
                </a:solidFill>
                <a:effectLst/>
                <a:latin typeface="+mn-lt"/>
                <a:ea typeface="+mn-ea"/>
                <a:cs typeface="+mn-cs"/>
              </a:rPr>
              <a:t>vấn đề kỹ thuật</a:t>
            </a:r>
            <a:r>
              <a:rPr lang="en-US" sz="1200" b="1" i="0" kern="1200" baseline="0" smtClean="0">
                <a:solidFill>
                  <a:schemeClr val="tx1"/>
                </a:solidFill>
                <a:effectLst/>
                <a:latin typeface="+mn-lt"/>
                <a:ea typeface="+mn-ea"/>
                <a:cs typeface="+mn-cs"/>
              </a:rPr>
              <a:t> và </a:t>
            </a:r>
            <a:r>
              <a:rPr lang="en-US" sz="1200" b="1" i="0" u="sng" kern="1200" baseline="0" smtClean="0">
                <a:solidFill>
                  <a:schemeClr val="tx1"/>
                </a:solidFill>
                <a:effectLst/>
                <a:latin typeface="+mn-lt"/>
                <a:ea typeface="+mn-ea"/>
                <a:cs typeface="+mn-cs"/>
              </a:rPr>
              <a:t>sự phản đối</a:t>
            </a:r>
            <a:r>
              <a:rPr lang="en-US" sz="1200" b="1" i="0" kern="1200" baseline="0" smtClean="0">
                <a:solidFill>
                  <a:schemeClr val="tx1"/>
                </a:solidFill>
                <a:effectLst/>
                <a:latin typeface="+mn-lt"/>
                <a:ea typeface="+mn-ea"/>
                <a:cs typeface="+mn-cs"/>
              </a:rPr>
              <a:t> từ những người khác. Hãy liên tưởng đến cái gì đó mà lần đầu cta làm (chẳng hạn học lái xe, học sd Word 2010, học ng.ng lập trình mới), có thể đầu tiên cta làm chưa tốt, nhưng sau một thời gian tích lũy kinh nghiệm thì sẽ sd tốt hơn. </a:t>
            </a:r>
            <a:r>
              <a:rPr lang="en-US" sz="1200" b="1" i="0" u="sng" kern="1200" baseline="0" smtClean="0">
                <a:solidFill>
                  <a:schemeClr val="tx1"/>
                </a:solidFill>
                <a:effectLst/>
                <a:latin typeface="+mn-lt"/>
                <a:ea typeface="+mn-ea"/>
                <a:cs typeface="+mn-cs"/>
              </a:rPr>
              <a:t>Sd cc lần đầu tiên sẽ ko phát huy được hết các tính năng của cc, cần có thời gian sd để đạt được những gì có thể</a:t>
            </a:r>
            <a:r>
              <a:rPr lang="en-US" sz="1200" b="1" i="0" kern="1200" baseline="0" smtClean="0">
                <a:solidFill>
                  <a:schemeClr val="tx1"/>
                </a:solidFill>
                <a:effectLst/>
                <a:latin typeface="+mn-lt"/>
                <a:ea typeface="+mn-ea"/>
                <a:cs typeface="+mn-cs"/>
              </a:rPr>
              <a:t>.</a:t>
            </a:r>
            <a:endParaRPr lang="en-US" sz="1200" b="1" i="0" kern="120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vi-VN" sz="1200" b="1" i="0" kern="1200" smtClean="0">
                <a:solidFill>
                  <a:schemeClr val="tx1"/>
                </a:solidFill>
                <a:effectLst/>
                <a:latin typeface="+mn-lt"/>
                <a:ea typeface="+mn-ea"/>
                <a:cs typeface="+mn-cs"/>
              </a:rPr>
              <a:t>Có một nguy cơ rằng </a:t>
            </a:r>
            <a:r>
              <a:rPr lang="vi-VN" sz="1200" b="0" i="0" kern="1200" smtClean="0">
                <a:solidFill>
                  <a:schemeClr val="tx1"/>
                </a:solidFill>
                <a:effectLst/>
                <a:latin typeface="+mn-lt"/>
                <a:ea typeface="+mn-ea"/>
                <a:cs typeface="+mn-cs"/>
              </a:rPr>
              <a:t>những lợi ích được thu được sẽ giảm và các công cụ sẽ trở thành dư thừa</a:t>
            </a:r>
            <a:r>
              <a:rPr lang="en-US" sz="1200" b="0" i="0" kern="1200" smtClean="0">
                <a:solidFill>
                  <a:schemeClr val="tx1"/>
                </a:solidFill>
                <a:effectLst/>
                <a:latin typeface="+mn-lt"/>
                <a:ea typeface="+mn-ea"/>
                <a:cs typeface="+mn-cs"/>
              </a:rPr>
              <a:t> (‘shelf-ware’)</a:t>
            </a:r>
            <a:r>
              <a:rPr lang="en-US" sz="1200" b="0"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nếu</a:t>
            </a:r>
            <a:r>
              <a:rPr lang="en-US" sz="1200" b="1" i="0" kern="1200" baseline="0" smtClean="0">
                <a:solidFill>
                  <a:schemeClr val="tx1"/>
                </a:solidFill>
                <a:effectLst/>
                <a:latin typeface="+mn-lt"/>
                <a:ea typeface="+mn-ea"/>
                <a:cs typeface="+mn-cs"/>
              </a:rPr>
              <a:t> công cụ ko được nâng cấp, bảo trì.</a:t>
            </a:r>
            <a:endParaRPr lang="en-US" sz="1200" b="1"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smtClean="0">
                <a:solidFill>
                  <a:schemeClr val="tx1"/>
                </a:solidFill>
                <a:effectLst/>
                <a:latin typeface="+mn-lt"/>
                <a:ea typeface="+mn-ea"/>
                <a:cs typeface="+mn-cs"/>
              </a:rPr>
              <a:t>shelf-ware: phần mềm mua về mà không hề sử dụng</a:t>
            </a:r>
          </a:p>
          <a:p>
            <a:pPr marL="628650" lvl="1" indent="-171450">
              <a:buFontTx/>
              <a:buChar char="-"/>
            </a:pPr>
            <a:r>
              <a:rPr lang="en-US" sz="1200" b="0" i="1" kern="1200" baseline="0" smtClean="0">
                <a:solidFill>
                  <a:schemeClr val="tx1"/>
                </a:solidFill>
                <a:effectLst/>
                <a:latin typeface="+mn-lt"/>
                <a:ea typeface="+mn-ea"/>
                <a:cs typeface="+mn-cs"/>
              </a:rPr>
              <a:t>e.g. việc tiếp nhận nhiều test tools khác nhau từ nhiều nhà cung cấp (venders) khác nhau có thể sẽ yêu cầu 1 cách thức nào đó để import và export dữ liệu qua lại, nếu ko sẽ tốn thời gian để cắt/dán data từ tool này qua tool kia</a:t>
            </a:r>
          </a:p>
          <a:p>
            <a:pPr marL="171450" indent="-171450">
              <a:buFontTx/>
              <a:buChar char="-"/>
            </a:pPr>
            <a:r>
              <a:rPr lang="en-US" sz="1200" b="0" i="0" kern="1200" smtClean="0">
                <a:solidFill>
                  <a:schemeClr val="tx1"/>
                </a:solidFill>
                <a:effectLst/>
                <a:latin typeface="+mn-lt"/>
                <a:ea typeface="+mn-ea"/>
                <a:cs typeface="+mn-cs"/>
              </a:rPr>
              <a:t>Quá</a:t>
            </a:r>
            <a:r>
              <a:rPr lang="en-US" sz="1200" b="0" i="0" kern="1200" baseline="0" smtClean="0">
                <a:solidFill>
                  <a:schemeClr val="tx1"/>
                </a:solidFill>
                <a:effectLst/>
                <a:latin typeface="+mn-lt"/>
                <a:ea typeface="+mn-ea"/>
                <a:cs typeface="+mn-cs"/>
              </a:rPr>
              <a:t> p</a:t>
            </a:r>
            <a:r>
              <a:rPr lang="en-US" sz="1200" b="0" i="0" kern="1200" smtClean="0">
                <a:solidFill>
                  <a:schemeClr val="tx1"/>
                </a:solidFill>
                <a:effectLst/>
                <a:latin typeface="+mn-lt"/>
                <a:ea typeface="+mn-ea"/>
                <a:cs typeface="+mn-cs"/>
              </a:rPr>
              <a:t>hụ thuộc vào công cụ</a:t>
            </a:r>
          </a:p>
          <a:p>
            <a:pPr marL="628650" lvl="1" indent="-171450">
              <a:buFontTx/>
              <a:buChar char="-"/>
            </a:pPr>
            <a:r>
              <a:rPr lang="en-US" sz="1200" b="1" i="0" kern="1200" baseline="0" smtClean="0">
                <a:solidFill>
                  <a:schemeClr val="tx1"/>
                </a:solidFill>
                <a:effectLst/>
                <a:latin typeface="+mn-lt"/>
                <a:ea typeface="+mn-ea"/>
                <a:cs typeface="+mn-cs"/>
              </a:rPr>
              <a:t>Cc chỉ có thể hỗ trợ chứ ko phải được thay thế hoàn toàn con người ở tất cả mọi việc. Nó k thể nào biết dc cái gì là tốt nhất, nó chỉ có thể làm tốt cái mà nó được thiết kế để làm, chứ ko thể làm mọi thứ.</a:t>
            </a:r>
          </a:p>
          <a:p>
            <a:pPr marL="628650" lvl="1" indent="-171450">
              <a:buFontTx/>
              <a:buChar char="-"/>
            </a:pPr>
            <a:r>
              <a:rPr lang="en-US" sz="1200" b="1" i="0" kern="1200" baseline="0" smtClean="0">
                <a:solidFill>
                  <a:schemeClr val="tx1"/>
                </a:solidFill>
                <a:effectLst/>
                <a:latin typeface="+mn-lt"/>
                <a:ea typeface="+mn-ea"/>
                <a:cs typeface="+mn-cs"/>
              </a:rPr>
              <a:t>e.g. cc test execution ko thay thế được 1 thiết kế test tốt, một số test khi thực hiện thủ công vẫn tốt hơn bằng cc</a:t>
            </a:r>
            <a:endParaRPr lang="en-US" sz="1200" b="1"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Kỹ năng của một tester không giống như kỹ năng của người sử dụng công</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cụ. Tester tập trung vào những gì </a:t>
            </a:r>
            <a:r>
              <a:rPr lang="en-US" sz="1200" b="0" i="0" kern="1200" smtClean="0">
                <a:solidFill>
                  <a:schemeClr val="tx1"/>
                </a:solidFill>
                <a:effectLst/>
                <a:latin typeface="+mn-lt"/>
                <a:ea typeface="+mn-ea"/>
                <a:cs typeface="+mn-cs"/>
              </a:rPr>
              <a:t>cần</a:t>
            </a:r>
            <a:r>
              <a:rPr lang="vi-VN" sz="1200" b="0" i="0" kern="1200" smtClean="0">
                <a:solidFill>
                  <a:schemeClr val="tx1"/>
                </a:solidFill>
                <a:effectLst/>
                <a:latin typeface="+mn-lt"/>
                <a:ea typeface="+mn-ea"/>
                <a:cs typeface="+mn-cs"/>
              </a:rPr>
              <a:t> được kiểm tra, </a:t>
            </a:r>
            <a:r>
              <a:rPr lang="en-US" sz="1200" b="0" i="0" kern="1200" smtClean="0">
                <a:solidFill>
                  <a:schemeClr val="tx1"/>
                </a:solidFill>
                <a:effectLst/>
                <a:latin typeface="+mn-lt"/>
                <a:ea typeface="+mn-ea"/>
                <a:cs typeface="+mn-cs"/>
              </a:rPr>
              <a:t>viết</a:t>
            </a:r>
            <a:r>
              <a:rPr lang="en-US" sz="1200" b="0" i="0" kern="1200" baseline="0" smtClean="0">
                <a:solidFill>
                  <a:schemeClr val="tx1"/>
                </a:solidFill>
                <a:effectLst/>
                <a:latin typeface="+mn-lt"/>
                <a:ea typeface="+mn-ea"/>
                <a:cs typeface="+mn-cs"/>
              </a:rPr>
              <a:t> các test case nào</a:t>
            </a:r>
            <a:r>
              <a:rPr lang="vi-VN" sz="1200" b="0" i="0" kern="1200" smtClean="0">
                <a:solidFill>
                  <a:schemeClr val="tx1"/>
                </a:solidFill>
                <a:effectLst/>
                <a:latin typeface="+mn-lt"/>
                <a:ea typeface="+mn-ea"/>
                <a:cs typeface="+mn-cs"/>
              </a:rPr>
              <a:t> và làm thế nào để ưu tiên thử nghiệm. Người sử dụng công cụ tập trung vào</a:t>
            </a:r>
            <a:r>
              <a:rPr lang="en-US" sz="1200" b="0" i="0" kern="1200" smtClean="0">
                <a:solidFill>
                  <a:schemeClr val="tx1"/>
                </a:solidFill>
                <a:effectLst/>
                <a:latin typeface="+mn-lt"/>
                <a:ea typeface="+mn-ea"/>
                <a:cs typeface="+mn-cs"/>
              </a:rPr>
              <a:t> việc</a:t>
            </a:r>
            <a:r>
              <a:rPr lang="en-US" sz="1200" b="0" i="0" kern="1200" baseline="0" smtClean="0">
                <a:solidFill>
                  <a:schemeClr val="tx1"/>
                </a:solidFill>
                <a:effectLst/>
                <a:latin typeface="+mn-lt"/>
                <a:ea typeface="+mn-ea"/>
                <a:cs typeface="+mn-cs"/>
              </a:rPr>
              <a:t> làm thế nào tốt nhất đ</a:t>
            </a:r>
            <a:r>
              <a:rPr lang="vi-VN" sz="1200" b="0" i="0" kern="1200" smtClean="0">
                <a:solidFill>
                  <a:schemeClr val="tx1"/>
                </a:solidFill>
                <a:effectLst/>
                <a:latin typeface="+mn-lt"/>
                <a:ea typeface="+mn-ea"/>
                <a:cs typeface="+mn-cs"/>
              </a:rPr>
              <a:t>ể có được những công cụ làm công việc của mình hiệu quả và</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làm thế nào để tăng lợi ích</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từ việc sử dụng công cụ.</a:t>
            </a:r>
            <a:endParaRPr lang="en-US" b="1"/>
          </a:p>
        </p:txBody>
      </p:sp>
    </p:spTree>
    <p:extLst>
      <p:ext uri="{BB962C8B-B14F-4D97-AF65-F5344CB8AC3E}">
        <p14:creationId xmlns:p14="http://schemas.microsoft.com/office/powerpoint/2010/main" val="765642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t>
            </a:r>
          </a:p>
          <a:p>
            <a:pPr marL="171450" indent="-171450">
              <a:buFontTx/>
              <a:buChar char="-"/>
            </a:pPr>
            <a:r>
              <a:rPr lang="en-US" sz="1200" b="0" i="0" kern="1200" baseline="0" smtClean="0">
                <a:solidFill>
                  <a:schemeClr val="tx1"/>
                </a:solidFill>
                <a:effectLst/>
                <a:latin typeface="+mn-lt"/>
                <a:ea typeface="+mn-ea"/>
                <a:cs typeface="+mn-cs"/>
              </a:rPr>
              <a:t>các </a:t>
            </a:r>
            <a:r>
              <a:rPr lang="en-US" sz="1200" b="0" i="0" kern="1200" smtClean="0">
                <a:solidFill>
                  <a:schemeClr val="tx1"/>
                </a:solidFill>
                <a:effectLst/>
                <a:latin typeface="+mn-lt"/>
                <a:ea typeface="+mn-ea"/>
                <a:cs typeface="+mn-cs"/>
              </a:rPr>
              <a:t>lợi</a:t>
            </a:r>
            <a:r>
              <a:rPr lang="en-US" sz="1200" b="0" i="0" kern="1200" baseline="0" smtClean="0">
                <a:solidFill>
                  <a:schemeClr val="tx1"/>
                </a:solidFill>
                <a:effectLst/>
                <a:latin typeface="+mn-lt"/>
                <a:ea typeface="+mn-ea"/>
                <a:cs typeface="+mn-cs"/>
              </a:rPr>
              <a:t> ích và cạm bẫy tiềm tàng</a:t>
            </a:r>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liên</a:t>
            </a:r>
            <a:r>
              <a:rPr lang="en-US" sz="1200" b="0" i="0" kern="1200" baseline="0" smtClean="0">
                <a:solidFill>
                  <a:schemeClr val="tx1"/>
                </a:solidFill>
                <a:effectLst/>
                <a:latin typeface="+mn-lt"/>
                <a:ea typeface="+mn-ea"/>
                <a:cs typeface="+mn-cs"/>
              </a:rPr>
              <a:t> quan đến </a:t>
            </a:r>
            <a:r>
              <a:rPr lang="vi-VN" sz="1200" b="0" i="0" kern="1200" smtClean="0">
                <a:solidFill>
                  <a:schemeClr val="tx1"/>
                </a:solidFill>
                <a:effectLst/>
                <a:latin typeface="+mn-lt"/>
                <a:ea typeface="+mn-ea"/>
                <a:cs typeface="+mn-cs"/>
              </a:rPr>
              <a:t>công cụ kiểm tra</a:t>
            </a:r>
            <a:r>
              <a:rPr lang="en-US" sz="1200" b="0" i="0" kern="1200" baseline="0" smtClean="0">
                <a:solidFill>
                  <a:schemeClr val="tx1"/>
                </a:solidFill>
                <a:effectLst/>
                <a:latin typeface="+mn-lt"/>
                <a:ea typeface="+mn-ea"/>
                <a:cs typeface="+mn-cs"/>
              </a:rPr>
              <a:t> tổng quát</a:t>
            </a:r>
          </a:p>
          <a:p>
            <a:pPr marL="171450" indent="-171450">
              <a:buFontTx/>
              <a:buChar char="-"/>
            </a:pPr>
            <a:r>
              <a:rPr lang="en-US" smtClean="0"/>
              <a:t>...</a:t>
            </a:r>
          </a:p>
          <a:p>
            <a:pPr marL="171450" indent="-171450">
              <a:buFontTx/>
              <a:buChar char="-"/>
            </a:pPr>
            <a:r>
              <a:rPr lang="en-US" smtClean="0"/>
              <a:t>...</a:t>
            </a:r>
          </a:p>
          <a:p>
            <a:endParaRPr lang="en-US" smtClean="0"/>
          </a:p>
          <a:p>
            <a:r>
              <a:rPr lang="en-US" smtClean="0"/>
              <a:t>Test tool overview</a:t>
            </a:r>
          </a:p>
          <a:p>
            <a:r>
              <a:rPr lang="en-US" smtClean="0"/>
              <a:t>Types of test tool </a:t>
            </a:r>
          </a:p>
          <a:p>
            <a:r>
              <a:rPr lang="en-US" smtClean="0"/>
              <a:t>Effective use of tools:  potential benefits and risks </a:t>
            </a:r>
          </a:p>
          <a:p>
            <a:r>
              <a:rPr lang="en-US" smtClean="0"/>
              <a:t>Introducing a tool into an organization </a:t>
            </a:r>
          </a:p>
          <a:p>
            <a:endParaRPr lang="en-US" smtClean="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Các</a:t>
            </a:r>
            <a:r>
              <a:rPr lang="en-US" b="1" baseline="0" smtClean="0"/>
              <a:t> yếu tố cần cân nhắc khi đưa công cụ vào tổ chức:</a:t>
            </a:r>
          </a:p>
          <a:p>
            <a:r>
              <a:rPr lang="en-US" b="1" baseline="0" smtClean="0"/>
              <a:t>Khi bắt đầu đưa tool vào sd, cái cta bắt đầu đương đầu ko phải là công cụ mà là bản thân của </a:t>
            </a:r>
            <a:r>
              <a:rPr lang="en-US" b="1" u="sng" baseline="0" smtClean="0"/>
              <a:t>tổ chức</a:t>
            </a:r>
            <a:r>
              <a:rPr lang="en-US" b="1" baseline="0" smtClean="0"/>
              <a:t> test. </a:t>
            </a:r>
          </a:p>
          <a:p>
            <a:pPr marL="171450" indent="-171450">
              <a:buFontTx/>
              <a:buChar char="-"/>
            </a:pPr>
            <a:r>
              <a:rPr lang="en-US" sz="1200" b="1" i="0" kern="1200" baseline="0" smtClean="0">
                <a:solidFill>
                  <a:schemeClr val="tx1"/>
                </a:solidFill>
                <a:effectLst/>
                <a:latin typeface="+mn-lt"/>
                <a:ea typeface="+mn-ea"/>
                <a:cs typeface="+mn-cs"/>
              </a:rPr>
              <a:t>Xác định điểm mạnh, điểm yếu, và cơ hội của tổ chức trước khi đưa tool vào sd. </a:t>
            </a:r>
            <a:r>
              <a:rPr lang="vi-VN" sz="1200" b="0" i="0" kern="1200" smtClean="0">
                <a:solidFill>
                  <a:schemeClr val="tx1"/>
                </a:solidFill>
                <a:effectLst/>
                <a:latin typeface="+mn-lt"/>
                <a:ea typeface="+mn-ea"/>
                <a:cs typeface="+mn-cs"/>
              </a:rPr>
              <a:t>Đánh giá của sự trưởng thành của tổ chức</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e.g. có</a:t>
            </a:r>
            <a:r>
              <a:rPr lang="en-US" sz="1200" b="1" i="0" kern="1200" baseline="0" smtClean="0">
                <a:solidFill>
                  <a:schemeClr val="tx1"/>
                </a:solidFill>
                <a:effectLst/>
                <a:latin typeface="+mn-lt"/>
                <a:ea typeface="+mn-ea"/>
                <a:cs typeface="+mn-cs"/>
              </a:rPr>
              <a:t> sẵn sàng thay đổi ko, có sẵn sàng sd cc mới chưa, có đủ năng lực và chi phí để khai thác cc đó hay ko, ...), </a:t>
            </a:r>
          </a:p>
          <a:p>
            <a:pPr marL="628650" lvl="1" indent="-171450">
              <a:buFontTx/>
              <a:buChar char="-"/>
            </a:pPr>
            <a:r>
              <a:rPr lang="vi-VN" sz="1200" b="1" i="0" kern="1200" smtClean="0">
                <a:solidFill>
                  <a:schemeClr val="tx1"/>
                </a:solidFill>
                <a:effectLst/>
                <a:latin typeface="+mn-lt"/>
                <a:ea typeface="+mn-ea"/>
                <a:cs typeface="+mn-cs"/>
              </a:rPr>
              <a:t>Đánh giá sự trưởng thành của tổ chức là rất quan trọng khi quyết định có nên</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giới thiệu một công cụ thử nghiệm, </a:t>
            </a:r>
            <a:r>
              <a:rPr lang="en-US" sz="1200" b="1" i="0" kern="1200" smtClean="0">
                <a:solidFill>
                  <a:schemeClr val="tx1"/>
                </a:solidFill>
                <a:effectLst/>
                <a:latin typeface="+mn-lt"/>
                <a:ea typeface="+mn-ea"/>
                <a:cs typeface="+mn-cs"/>
              </a:rPr>
              <a:t>vì</a:t>
            </a:r>
            <a:r>
              <a:rPr lang="vi-VN" sz="1200" b="1" i="0" kern="1200" smtClean="0">
                <a:solidFill>
                  <a:schemeClr val="tx1"/>
                </a:solidFill>
                <a:effectLst/>
                <a:latin typeface="+mn-lt"/>
                <a:ea typeface="+mn-ea"/>
                <a:cs typeface="+mn-cs"/>
              </a:rPr>
              <a:t> thực hiện một công cụ trong một tổ chức</a:t>
            </a:r>
            <a:r>
              <a:rPr lang="en-US" sz="1200" b="1" i="0" kern="1200" smtClean="0">
                <a:solidFill>
                  <a:schemeClr val="tx1"/>
                </a:solidFill>
                <a:effectLst/>
                <a:latin typeface="+mn-lt"/>
                <a:ea typeface="+mn-ea"/>
                <a:cs typeface="+mn-cs"/>
              </a:rPr>
              <a:t> kiểm</a:t>
            </a:r>
            <a:r>
              <a:rPr lang="en-US" sz="1200" b="1" i="0" kern="1200" baseline="0" smtClean="0">
                <a:solidFill>
                  <a:schemeClr val="tx1"/>
                </a:solidFill>
                <a:effectLst/>
                <a:latin typeface="+mn-lt"/>
                <a:ea typeface="+mn-ea"/>
                <a:cs typeface="+mn-cs"/>
              </a:rPr>
              <a:t> thử</a:t>
            </a:r>
            <a:r>
              <a:rPr lang="vi-VN" sz="1200" b="1"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còn</a:t>
            </a:r>
            <a:r>
              <a:rPr lang="en-US" sz="1200" b="1" i="0" kern="1200" baseline="0" smtClean="0">
                <a:solidFill>
                  <a:schemeClr val="tx1"/>
                </a:solidFill>
                <a:effectLst/>
                <a:latin typeface="+mn-lt"/>
                <a:ea typeface="+mn-ea"/>
                <a:cs typeface="+mn-cs"/>
              </a:rPr>
              <a:t> yếu </a:t>
            </a:r>
            <a:r>
              <a:rPr lang="vi-VN" sz="1200" b="1" i="0" kern="1200" smtClean="0">
                <a:solidFill>
                  <a:schemeClr val="tx1"/>
                </a:solidFill>
                <a:effectLst/>
                <a:latin typeface="+mn-lt"/>
                <a:ea typeface="+mn-ea"/>
                <a:cs typeface="+mn-cs"/>
              </a:rPr>
              <a:t>với </a:t>
            </a:r>
            <a:r>
              <a:rPr lang="en-US" sz="1200" b="1" i="0" kern="1200" smtClean="0">
                <a:solidFill>
                  <a:schemeClr val="tx1"/>
                </a:solidFill>
                <a:effectLst/>
                <a:latin typeface="+mn-lt"/>
                <a:ea typeface="+mn-ea"/>
                <a:cs typeface="+mn-cs"/>
              </a:rPr>
              <a:t>qui </a:t>
            </a:r>
            <a:r>
              <a:rPr lang="vi-VN" sz="1200" b="1" i="0" kern="1200" smtClean="0">
                <a:solidFill>
                  <a:schemeClr val="tx1"/>
                </a:solidFill>
                <a:effectLst/>
                <a:latin typeface="+mn-lt"/>
                <a:ea typeface="+mn-ea"/>
                <a:cs typeface="+mn-cs"/>
              </a:rPr>
              <a:t>trình</a:t>
            </a:r>
            <a:r>
              <a:rPr lang="en-US" sz="1200" b="1" i="0" kern="1200" baseline="0" smtClean="0">
                <a:solidFill>
                  <a:schemeClr val="tx1"/>
                </a:solidFill>
                <a:effectLst/>
                <a:latin typeface="+mn-lt"/>
                <a:ea typeface="+mn-ea"/>
                <a:cs typeface="+mn-cs"/>
              </a:rPr>
              <a:t> test thì đạt ko dc</a:t>
            </a:r>
            <a:r>
              <a:rPr lang="vi-VN" sz="1200" b="1"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lợi</a:t>
            </a:r>
            <a:r>
              <a:rPr lang="en-US" sz="1200" b="1" i="0" kern="1200" baseline="0" smtClean="0">
                <a:solidFill>
                  <a:schemeClr val="tx1"/>
                </a:solidFill>
                <a:effectLst/>
                <a:latin typeface="+mn-lt"/>
                <a:ea typeface="+mn-ea"/>
                <a:cs typeface="+mn-cs"/>
              </a:rPr>
              <a:t> ích gì (còn bị mất thời gian và chi phí)</a:t>
            </a:r>
          </a:p>
          <a:p>
            <a:pPr marL="171450" indent="-171450">
              <a:buFontTx/>
              <a:buChar char="-"/>
            </a:pPr>
            <a:r>
              <a:rPr lang="vi-VN" sz="1200" b="0" i="0" kern="1200" smtClean="0">
                <a:solidFill>
                  <a:schemeClr val="tx1"/>
                </a:solidFill>
                <a:effectLst/>
                <a:latin typeface="+mn-lt"/>
                <a:ea typeface="+mn-ea"/>
                <a:cs typeface="+mn-cs"/>
              </a:rPr>
              <a:t>Xác định các </a:t>
            </a:r>
            <a:r>
              <a:rPr lang="en-US" sz="1200" b="0" i="0" kern="1200" smtClean="0">
                <a:solidFill>
                  <a:schemeClr val="tx1"/>
                </a:solidFill>
                <a:effectLst/>
                <a:latin typeface="+mn-lt"/>
                <a:ea typeface="+mn-ea"/>
                <a:cs typeface="+mn-cs"/>
              </a:rPr>
              <a:t>phạm</a:t>
            </a:r>
            <a:r>
              <a:rPr lang="en-US" sz="1200" b="0" i="0" kern="1200" baseline="0" smtClean="0">
                <a:solidFill>
                  <a:schemeClr val="tx1"/>
                </a:solidFill>
                <a:effectLst/>
                <a:latin typeface="+mn-lt"/>
                <a:ea typeface="+mn-ea"/>
                <a:cs typeface="+mn-cs"/>
              </a:rPr>
              <a:t> vi</a:t>
            </a:r>
            <a:r>
              <a:rPr lang="vi-VN" sz="1200" b="0" i="0" kern="1200" smtClean="0">
                <a:solidFill>
                  <a:schemeClr val="tx1"/>
                </a:solidFill>
                <a:effectLst/>
                <a:latin typeface="+mn-lt"/>
                <a:ea typeface="+mn-ea"/>
                <a:cs typeface="+mn-cs"/>
              </a:rPr>
              <a:t> trong tổ chức mà công cụ hỗ trợ sẽ giúp cải thiện </a:t>
            </a:r>
            <a:r>
              <a:rPr lang="en-US" sz="1200" b="0" i="0" kern="1200" smtClean="0">
                <a:solidFill>
                  <a:schemeClr val="tx1"/>
                </a:solidFill>
                <a:effectLst/>
                <a:latin typeface="+mn-lt"/>
                <a:ea typeface="+mn-ea"/>
                <a:cs typeface="+mn-cs"/>
              </a:rPr>
              <a:t>tiến</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trình</a:t>
            </a:r>
            <a:r>
              <a:rPr lang="en-US" sz="1200" b="0" i="0" kern="1200" smtClean="0">
                <a:solidFill>
                  <a:schemeClr val="tx1"/>
                </a:solidFill>
                <a:effectLst/>
                <a:latin typeface="+mn-lt"/>
                <a:ea typeface="+mn-ea"/>
                <a:cs typeface="+mn-cs"/>
              </a:rPr>
              <a:t> test</a:t>
            </a:r>
          </a:p>
          <a:p>
            <a:pPr marL="171450" indent="-171450">
              <a:buFontTx/>
              <a:buChar char="-"/>
            </a:pPr>
            <a:r>
              <a:rPr lang="vi-VN" sz="1200" b="0" i="0" kern="1200" smtClean="0">
                <a:solidFill>
                  <a:schemeClr val="tx1"/>
                </a:solidFill>
                <a:effectLst/>
                <a:latin typeface="+mn-lt"/>
                <a:ea typeface="+mn-ea"/>
                <a:cs typeface="+mn-cs"/>
              </a:rPr>
              <a:t>Đánh giá của các công cụ </a:t>
            </a:r>
            <a:r>
              <a:rPr lang="en-US" sz="1200" b="0" i="0" kern="1200" smtClean="0">
                <a:solidFill>
                  <a:schemeClr val="tx1"/>
                </a:solidFill>
                <a:effectLst/>
                <a:latin typeface="+mn-lt"/>
                <a:ea typeface="+mn-ea"/>
                <a:cs typeface="+mn-cs"/>
              </a:rPr>
              <a:t>với</a:t>
            </a:r>
            <a:r>
              <a:rPr lang="vi-VN" sz="1200" b="0" i="0" kern="1200" smtClean="0">
                <a:solidFill>
                  <a:schemeClr val="tx1"/>
                </a:solidFill>
                <a:effectLst/>
                <a:latin typeface="+mn-lt"/>
                <a:ea typeface="+mn-ea"/>
                <a:cs typeface="+mn-cs"/>
              </a:rPr>
              <a:t> các yêu cầu rõ ràng và các tiêu chí khách quan</a:t>
            </a:r>
            <a:endParaRPr lang="en-US" sz="1200" b="0" i="0" kern="1200" smtClean="0">
              <a:solidFill>
                <a:schemeClr val="tx1"/>
              </a:solidFill>
              <a:effectLst/>
              <a:latin typeface="+mn-lt"/>
              <a:ea typeface="+mn-ea"/>
              <a:cs typeface="+mn-cs"/>
            </a:endParaRPr>
          </a:p>
          <a:p>
            <a:pPr marL="171450" indent="-171450">
              <a:buFontTx/>
              <a:buChar char="-"/>
            </a:pPr>
            <a:r>
              <a:rPr lang="en-US" sz="1200" b="0" i="0" kern="1200" baseline="0" smtClean="0">
                <a:solidFill>
                  <a:schemeClr val="tx1"/>
                </a:solidFill>
                <a:effectLst/>
                <a:latin typeface="+mn-lt"/>
                <a:ea typeface="+mn-ea"/>
                <a:cs typeface="+mn-cs"/>
              </a:rPr>
              <a:t>‘Đánh giá</a:t>
            </a:r>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chi tiết hơn’</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để xem liệu sản phẩm </a:t>
            </a:r>
            <a:r>
              <a:rPr lang="en-US" sz="1200" b="0" i="0" kern="1200" smtClean="0">
                <a:solidFill>
                  <a:schemeClr val="tx1"/>
                </a:solidFill>
                <a:effectLst/>
                <a:latin typeface="+mn-lt"/>
                <a:ea typeface="+mn-ea"/>
                <a:cs typeface="+mn-cs"/>
              </a:rPr>
              <a:t>có</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hoạt động như mong muốn và</a:t>
            </a:r>
            <a:r>
              <a:rPr lang="en-US" sz="1200" b="0" i="0" kern="1200" smtClean="0">
                <a:solidFill>
                  <a:schemeClr val="tx1"/>
                </a:solidFill>
                <a:effectLst/>
                <a:latin typeface="+mn-lt"/>
                <a:ea typeface="+mn-ea"/>
                <a:cs typeface="+mn-cs"/>
              </a:rPr>
              <a:t> có</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đáp ứng các yêu cầu và mục tiêu </a:t>
            </a:r>
            <a:r>
              <a:rPr lang="en-US" sz="1200" b="0" i="0" kern="1200" smtClean="0">
                <a:solidFill>
                  <a:schemeClr val="tx1"/>
                </a:solidFill>
                <a:effectLst/>
                <a:latin typeface="+mn-lt"/>
                <a:ea typeface="+mn-ea"/>
                <a:cs typeface="+mn-cs"/>
              </a:rPr>
              <a:t>đã</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quy định cho nó</a:t>
            </a:r>
            <a:r>
              <a:rPr lang="en-US" sz="1200" b="0" i="0" kern="1200" smtClean="0">
                <a:solidFill>
                  <a:schemeClr val="tx1"/>
                </a:solidFill>
                <a:effectLst/>
                <a:latin typeface="+mn-lt"/>
                <a:ea typeface="+mn-ea"/>
                <a:cs typeface="+mn-cs"/>
              </a:rPr>
              <a:t> không.</a:t>
            </a:r>
          </a:p>
          <a:p>
            <a:pPr marL="628650" lvl="1" indent="-171450">
              <a:buFontTx/>
              <a:buChar char="-"/>
            </a:pPr>
            <a:r>
              <a:rPr lang="en-US" smtClean="0"/>
              <a:t>A more detailed evaluation (‘proof of concept’) </a:t>
            </a:r>
            <a:r>
              <a:rPr lang="en-US" i="1" smtClean="0"/>
              <a:t>Chi tiết</a:t>
            </a:r>
            <a:r>
              <a:rPr lang="en-US" i="1" baseline="0" smtClean="0"/>
              <a:t> ở slide kế</a:t>
            </a:r>
            <a:endParaRPr lang="en-US" i="1" smtClean="0"/>
          </a:p>
          <a:p>
            <a:pPr marL="171450" lvl="0" indent="-171450">
              <a:buFontTx/>
              <a:buChar char="-"/>
            </a:pPr>
            <a:r>
              <a:rPr lang="vi-VN" sz="1200" b="0" i="0" kern="1200" smtClean="0">
                <a:solidFill>
                  <a:schemeClr val="tx1"/>
                </a:solidFill>
                <a:effectLst/>
                <a:latin typeface="+mn-lt"/>
                <a:ea typeface="+mn-ea"/>
                <a:cs typeface="+mn-cs"/>
              </a:rPr>
              <a:t>Đánh giá của các nhà cung cấp</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về </a:t>
            </a:r>
            <a:r>
              <a:rPr lang="vi-VN" sz="1200" b="1" i="0" kern="1200" smtClean="0">
                <a:solidFill>
                  <a:schemeClr val="tx1"/>
                </a:solidFill>
                <a:effectLst/>
                <a:latin typeface="+mn-lt"/>
                <a:ea typeface="+mn-ea"/>
                <a:cs typeface="+mn-cs"/>
              </a:rPr>
              <a:t>đào tạo, hỗ trợ và các khía cạnh thương mại khác</a:t>
            </a:r>
            <a:r>
              <a:rPr lang="en-US" sz="1200" b="1" i="0" kern="1200" smtClean="0">
                <a:solidFill>
                  <a:schemeClr val="tx1"/>
                </a:solidFill>
                <a:effectLst/>
                <a:latin typeface="+mn-lt"/>
                <a:ea typeface="+mn-ea"/>
                <a:cs typeface="+mn-cs"/>
              </a:rPr>
              <a:t>)</a:t>
            </a:r>
          </a:p>
          <a:p>
            <a:pPr marL="171450" lvl="0" indent="-171450">
              <a:buFontTx/>
              <a:buChar char="-"/>
            </a:pPr>
            <a:r>
              <a:rPr lang="vi-VN" sz="1200" b="0" i="0" kern="1200" smtClean="0">
                <a:solidFill>
                  <a:schemeClr val="tx1"/>
                </a:solidFill>
                <a:effectLst/>
                <a:latin typeface="+mn-lt"/>
                <a:ea typeface="+mn-ea"/>
                <a:cs typeface="+mn-cs"/>
              </a:rPr>
              <a:t>Xác định và lập kế hoạch thực hiện nội bộ</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a:t>
            </a:r>
            <a:r>
              <a:rPr lang="vi-VN" sz="1200" b="1" i="0" kern="1200" smtClean="0">
                <a:solidFill>
                  <a:schemeClr val="tx1"/>
                </a:solidFill>
                <a:effectLst/>
                <a:latin typeface="+mn-lt"/>
                <a:ea typeface="+mn-ea"/>
                <a:cs typeface="+mn-cs"/>
              </a:rPr>
              <a:t>bao gồm huấn luyện và cố vấn cho những người mới sử dụng công cụ</a:t>
            </a:r>
            <a:r>
              <a:rPr lang="en-US" sz="1200" b="1" i="0" kern="1200" smtClean="0">
                <a:solidFill>
                  <a:schemeClr val="tx1"/>
                </a:solidFill>
                <a:effectLst/>
                <a:latin typeface="+mn-lt"/>
                <a:ea typeface="+mn-ea"/>
                <a:cs typeface="+mn-cs"/>
              </a:rPr>
              <a:t>)</a:t>
            </a:r>
            <a:endParaRPr lang="en-US" b="1"/>
          </a:p>
        </p:txBody>
      </p:sp>
    </p:spTree>
    <p:extLst>
      <p:ext uri="{BB962C8B-B14F-4D97-AF65-F5344CB8AC3E}">
        <p14:creationId xmlns:p14="http://schemas.microsoft.com/office/powerpoint/2010/main" val="1397288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Một</a:t>
            </a:r>
            <a:r>
              <a:rPr lang="en-US" b="0" baseline="0" smtClean="0"/>
              <a:t> cách để đánh giá chi tiết tool là có 1 pilot project (dự án thí điểm) – dự án lần đầu sd tool mới.</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1" i="0" kern="1200" smtClean="0">
                <a:solidFill>
                  <a:schemeClr val="tx1"/>
                </a:solidFill>
                <a:effectLst/>
                <a:latin typeface="+mn-lt"/>
                <a:ea typeface="+mn-ea"/>
                <a:cs typeface="+mn-cs"/>
              </a:rPr>
              <a:t>Dự</a:t>
            </a:r>
            <a:r>
              <a:rPr lang="en-US" b="1" i="0" kern="1200" baseline="0" smtClean="0">
                <a:solidFill>
                  <a:schemeClr val="tx1"/>
                </a:solidFill>
                <a:effectLst/>
                <a:latin typeface="+mn-lt"/>
                <a:ea typeface="+mn-ea"/>
                <a:cs typeface="+mn-cs"/>
              </a:rPr>
              <a:t> án thí điểm là dự án lần đầu tiên sd cc mới, có </a:t>
            </a:r>
            <a:r>
              <a:rPr lang="en-US" b="1" i="0" u="sng" kern="1200" baseline="0" smtClean="0">
                <a:solidFill>
                  <a:schemeClr val="tx1"/>
                </a:solidFill>
                <a:effectLst/>
                <a:latin typeface="+mn-lt"/>
                <a:ea typeface="+mn-ea"/>
                <a:cs typeface="+mn-cs"/>
              </a:rPr>
              <a:t>quy mô nhỏ, đủ thời gian </a:t>
            </a:r>
            <a:r>
              <a:rPr lang="en-US" b="1" i="0" kern="1200" baseline="0" smtClean="0">
                <a:solidFill>
                  <a:schemeClr val="tx1"/>
                </a:solidFill>
                <a:effectLst/>
                <a:latin typeface="+mn-lt"/>
                <a:ea typeface="+mn-ea"/>
                <a:cs typeface="+mn-cs"/>
              </a:rPr>
              <a:t>để khám phá các cách khác nhau trong sd cc. </a:t>
            </a:r>
            <a:endParaRPr lang="en-US" b="0" baseline="0" smtClean="0"/>
          </a:p>
          <a:p>
            <a:pPr marL="171450" indent="-171450">
              <a:buFontTx/>
              <a:buChar char="-"/>
            </a:pPr>
            <a:r>
              <a:rPr lang="en-US" baseline="0" smtClean="0"/>
              <a:t>Mục tiêu của dự án thí điểm cho cc mới:</a:t>
            </a:r>
          </a:p>
          <a:p>
            <a:pPr marL="628650" lvl="1" indent="-171450">
              <a:buFontTx/>
              <a:buChar char="-"/>
            </a:pPr>
            <a:r>
              <a:rPr lang="en-US" baseline="0" smtClean="0"/>
              <a:t>hiểu biết hơn về tool</a:t>
            </a:r>
          </a:p>
          <a:p>
            <a:pPr marL="1085850" lvl="2" indent="-171450">
              <a:buFontTx/>
              <a:buChar char="-"/>
            </a:pPr>
            <a:r>
              <a:rPr lang="vi-VN" sz="1200" b="1" i="0" kern="1200" smtClean="0">
                <a:solidFill>
                  <a:schemeClr val="tx1"/>
                </a:solidFill>
                <a:effectLst/>
                <a:latin typeface="+mn-lt"/>
                <a:ea typeface="+mn-ea"/>
                <a:cs typeface="+mn-cs"/>
              </a:rPr>
              <a:t>Dự án thí điểm nên </a:t>
            </a:r>
            <a:r>
              <a:rPr lang="en-US" sz="1200" b="1" i="0" kern="1200" smtClean="0">
                <a:solidFill>
                  <a:schemeClr val="tx1"/>
                </a:solidFill>
                <a:effectLst/>
                <a:latin typeface="+mn-lt"/>
                <a:ea typeface="+mn-ea"/>
                <a:cs typeface="+mn-cs"/>
              </a:rPr>
              <a:t>thực</a:t>
            </a:r>
            <a:r>
              <a:rPr lang="en-US" sz="1200" b="1" i="0" kern="1200" baseline="0" smtClean="0">
                <a:solidFill>
                  <a:schemeClr val="tx1"/>
                </a:solidFill>
                <a:effectLst/>
                <a:latin typeface="+mn-lt"/>
                <a:ea typeface="+mn-ea"/>
                <a:cs typeface="+mn-cs"/>
              </a:rPr>
              <a:t> hiện </a:t>
            </a:r>
            <a:r>
              <a:rPr lang="en-US" sz="1200" b="1" i="0" kern="1200" smtClean="0">
                <a:solidFill>
                  <a:schemeClr val="tx1"/>
                </a:solidFill>
                <a:effectLst/>
                <a:latin typeface="+mn-lt"/>
                <a:ea typeface="+mn-ea"/>
                <a:cs typeface="+mn-cs"/>
              </a:rPr>
              <a:t>bằng</a:t>
            </a:r>
            <a:r>
              <a:rPr lang="vi-VN" sz="1200" b="1" i="0" kern="1200" smtClean="0">
                <a:solidFill>
                  <a:schemeClr val="tx1"/>
                </a:solidFill>
                <a:effectLst/>
                <a:latin typeface="+mn-lt"/>
                <a:ea typeface="+mn-ea"/>
                <a:cs typeface="+mn-cs"/>
              </a:rPr>
              <a:t> nhiều cách sử dụng công cụ</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khác nhau</a:t>
            </a:r>
            <a:r>
              <a:rPr lang="en-US" sz="1200" b="1" i="0" kern="1200" smtClean="0">
                <a:solidFill>
                  <a:schemeClr val="tx1"/>
                </a:solidFill>
                <a:effectLst/>
                <a:latin typeface="+mn-lt"/>
                <a:ea typeface="+mn-ea"/>
                <a:cs typeface="+mn-cs"/>
              </a:rPr>
              <a:t>. e.g. thiết</a:t>
            </a:r>
            <a:r>
              <a:rPr lang="en-US" sz="1200" b="1" i="0" kern="1200" baseline="0" smtClean="0">
                <a:solidFill>
                  <a:schemeClr val="tx1"/>
                </a:solidFill>
                <a:effectLst/>
                <a:latin typeface="+mn-lt"/>
                <a:ea typeface="+mn-ea"/>
                <a:cs typeface="+mn-cs"/>
              </a:rPr>
              <a:t> lập nhiều kiểu cho static analysis tool, tạo các report khác nhau trong  test management tool...</a:t>
            </a:r>
          </a:p>
          <a:p>
            <a:pPr marL="628650" lvl="1" indent="-171450">
              <a:buFontTx/>
              <a:buChar char="-"/>
            </a:pPr>
            <a:r>
              <a:rPr lang="en-US" b="0" i="0" kern="1200" baseline="0" smtClean="0">
                <a:solidFill>
                  <a:schemeClr val="tx1"/>
                </a:solidFill>
                <a:effectLst/>
                <a:latin typeface="+mn-lt"/>
                <a:ea typeface="+mn-ea"/>
                <a:cs typeface="+mn-cs"/>
              </a:rPr>
              <a:t>để xem công cụ phù hợp với các tiến trình hay tài liệu đang có như thế nào, những cái này cần thay đổi như thế nào để phù hợp với tool và làm thế nào để sd tool cho việc tổ chức tốt hơn các tiến trình hiện có.</a:t>
            </a:r>
          </a:p>
          <a:p>
            <a:pPr marL="628650" lvl="1" indent="-171450">
              <a:buFontTx/>
              <a:buChar char="-"/>
            </a:pPr>
            <a:r>
              <a:rPr lang="en-US" b="0" i="0" kern="1200" baseline="0" smtClean="0">
                <a:solidFill>
                  <a:schemeClr val="tx1"/>
                </a:solidFill>
                <a:effectLst/>
                <a:latin typeface="+mn-lt"/>
                <a:ea typeface="+mn-ea"/>
                <a:cs typeface="+mn-cs"/>
              </a:rPr>
              <a:t>để lựa chọn các cách sử dụng tool chuẩn</a:t>
            </a:r>
            <a:endParaRPr lang="en-US" baseline="0" smtClean="0"/>
          </a:p>
          <a:p>
            <a:pPr marL="628650" lvl="1" indent="-171450">
              <a:buFontTx/>
              <a:buChar char="-"/>
            </a:pPr>
            <a:endParaRPr lang="en-US" baseline="0" smtClean="0"/>
          </a:p>
          <a:p>
            <a:pPr marL="628650" lvl="1" indent="-171450">
              <a:buFontTx/>
              <a:buChar char="-"/>
            </a:pPr>
            <a:endParaRPr lang="en-US"/>
          </a:p>
        </p:txBody>
      </p:sp>
    </p:spTree>
    <p:extLst>
      <p:ext uri="{BB962C8B-B14F-4D97-AF65-F5344CB8AC3E}">
        <p14:creationId xmlns:p14="http://schemas.microsoft.com/office/powerpoint/2010/main" val="100693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Dưới đây là một số trong những yếu tố đã góp phần vào sự thành công</a:t>
            </a:r>
            <a:r>
              <a:rPr lang="en-US" sz="1200" b="1" i="0" kern="1200" smtClean="0">
                <a:solidFill>
                  <a:schemeClr val="tx1"/>
                </a:solidFill>
                <a:effectLst/>
                <a:latin typeface="+mn-lt"/>
                <a:ea typeface="+mn-ea"/>
                <a:cs typeface="+mn-cs"/>
              </a:rPr>
              <a:t> khi sd cc:</a:t>
            </a:r>
          </a:p>
          <a:p>
            <a:pPr marL="171450" indent="-171450">
              <a:buFontTx/>
              <a:buChar char="-"/>
            </a:pPr>
            <a:r>
              <a:rPr lang="vi-VN" sz="1200" b="0" i="0" kern="1200" smtClean="0">
                <a:solidFill>
                  <a:schemeClr val="tx1"/>
                </a:solidFill>
                <a:effectLst/>
                <a:latin typeface="+mn-lt"/>
                <a:ea typeface="+mn-ea"/>
                <a:cs typeface="+mn-cs"/>
              </a:rPr>
              <a:t>Cung cấp đào tạo, huấn luyện và tư vấn đầy đủ của người sử dụng mới;</a:t>
            </a:r>
            <a:endParaRPr lang="en-US"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Xác định</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rPr>
              <a:t>viết</a:t>
            </a:r>
            <a:r>
              <a:rPr lang="vi-VN" sz="1200" b="0" i="0" kern="1200" smtClean="0">
                <a:solidFill>
                  <a:schemeClr val="tx1"/>
                </a:solidFill>
                <a:effectLst/>
                <a:latin typeface="+mn-lt"/>
                <a:ea typeface="+mn-ea"/>
                <a:cs typeface="+mn-cs"/>
              </a:rPr>
              <a:t> và </a:t>
            </a:r>
            <a:r>
              <a:rPr lang="en-US" sz="1200" b="0" i="0" kern="1200" smtClean="0">
                <a:solidFill>
                  <a:schemeClr val="tx1"/>
                </a:solidFill>
                <a:effectLst/>
                <a:latin typeface="+mn-lt"/>
                <a:ea typeface="+mn-ea"/>
                <a:cs typeface="+mn-cs"/>
              </a:rPr>
              <a:t>truyền</a:t>
            </a:r>
            <a:r>
              <a:rPr lang="en-US" sz="1200" b="0" i="0" kern="1200" baseline="0" smtClean="0">
                <a:solidFill>
                  <a:schemeClr val="tx1"/>
                </a:solidFill>
                <a:effectLst/>
                <a:latin typeface="+mn-lt"/>
                <a:ea typeface="+mn-ea"/>
                <a:cs typeface="+mn-cs"/>
              </a:rPr>
              <a:t> đạt </a:t>
            </a:r>
            <a:r>
              <a:rPr lang="vi-VN" sz="1200" b="0" i="0" kern="1200" smtClean="0">
                <a:solidFill>
                  <a:schemeClr val="tx1"/>
                </a:solidFill>
                <a:effectLst/>
                <a:latin typeface="+mn-lt"/>
                <a:ea typeface="+mn-ea"/>
                <a:cs typeface="+mn-cs"/>
              </a:rPr>
              <a:t>hướng dẫn cho việc sử dụng của công cụ, </a:t>
            </a:r>
            <a:r>
              <a:rPr lang="vi-VN" sz="1200" b="1" i="0" kern="1200" smtClean="0">
                <a:solidFill>
                  <a:schemeClr val="tx1"/>
                </a:solidFill>
                <a:effectLst/>
                <a:latin typeface="+mn-lt"/>
                <a:ea typeface="+mn-ea"/>
                <a:cs typeface="+mn-cs"/>
              </a:rPr>
              <a:t>dựa trên những phát hiện </a:t>
            </a:r>
            <a:r>
              <a:rPr lang="en-US" sz="1200" b="1" i="0" kern="1200" smtClean="0">
                <a:solidFill>
                  <a:schemeClr val="tx1"/>
                </a:solidFill>
                <a:effectLst/>
                <a:latin typeface="+mn-lt"/>
                <a:ea typeface="+mn-ea"/>
                <a:cs typeface="+mn-cs"/>
              </a:rPr>
              <a:t>từ</a:t>
            </a:r>
            <a:r>
              <a:rPr lang="en-US" sz="1200" b="1"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các dự án thí điểm</a:t>
            </a:r>
            <a:r>
              <a:rPr lang="en-US" sz="1200" b="1" i="0" kern="1200" smtClean="0">
                <a:solidFill>
                  <a:schemeClr val="tx1"/>
                </a:solidFill>
                <a:effectLst/>
                <a:latin typeface="+mn-lt"/>
                <a:ea typeface="+mn-ea"/>
                <a:cs typeface="+mn-cs"/>
              </a:rPr>
              <a:t> (pilot project)</a:t>
            </a:r>
          </a:p>
          <a:p>
            <a:pPr marL="171450" lvl="0" indent="-171450">
              <a:buFontTx/>
              <a:buChar char="-"/>
            </a:pPr>
            <a:r>
              <a:rPr lang="en-US" sz="1200" b="0" i="0" kern="1200" smtClean="0">
                <a:solidFill>
                  <a:schemeClr val="tx1"/>
                </a:solidFill>
                <a:effectLst/>
                <a:latin typeface="+mn-lt"/>
                <a:ea typeface="+mn-ea"/>
                <a:cs typeface="+mn-cs"/>
              </a:rPr>
              <a:t>Lưu</a:t>
            </a:r>
            <a:r>
              <a:rPr lang="en-US" sz="1200" b="0" i="0" kern="1200" baseline="0" smtClean="0">
                <a:solidFill>
                  <a:schemeClr val="tx1"/>
                </a:solidFill>
                <a:effectLst/>
                <a:latin typeface="+mn-lt"/>
                <a:ea typeface="+mn-ea"/>
                <a:cs typeface="+mn-cs"/>
              </a:rPr>
              <a:t> thông tin về các vấn đề gặp phải và cách giải quyết chúng. </a:t>
            </a:r>
            <a:r>
              <a:rPr lang="en-US" sz="1200" b="1" i="0" kern="1200" baseline="0" smtClean="0">
                <a:solidFill>
                  <a:schemeClr val="tx1"/>
                </a:solidFill>
                <a:effectLst/>
                <a:latin typeface="+mn-lt"/>
                <a:ea typeface="+mn-ea"/>
                <a:cs typeface="+mn-cs"/>
              </a:rPr>
              <a:t>Vì những người dùng sau có thể mắc phải các lỗi tương tự.</a:t>
            </a:r>
          </a:p>
          <a:p>
            <a:pPr marL="171450" lvl="0" indent="-171450">
              <a:buFontTx/>
              <a:buChar char="-"/>
            </a:pPr>
            <a:r>
              <a:rPr lang="en-US" sz="1200" b="0" i="0" kern="1200" smtClean="0">
                <a:solidFill>
                  <a:schemeClr val="tx1"/>
                </a:solidFill>
                <a:effectLst/>
                <a:latin typeface="+mn-lt"/>
                <a:ea typeface="+mn-ea"/>
                <a:cs typeface="+mn-cs"/>
              </a:rPr>
              <a:t>Thực</a:t>
            </a:r>
            <a:r>
              <a:rPr lang="en-US" sz="1200" b="0" i="0" kern="1200" baseline="0" smtClean="0">
                <a:solidFill>
                  <a:schemeClr val="tx1"/>
                </a:solidFill>
                <a:effectLst/>
                <a:latin typeface="+mn-lt"/>
                <a:ea typeface="+mn-ea"/>
                <a:cs typeface="+mn-cs"/>
              </a:rPr>
              <a:t> hiện cơ chế cải tiến liên tục cc</a:t>
            </a:r>
            <a:r>
              <a:rPr lang="en-US" sz="1200" b="1" i="0" kern="1200" baseline="0" smtClean="0">
                <a:solidFill>
                  <a:schemeClr val="tx1"/>
                </a:solidFill>
                <a:effectLst/>
                <a:latin typeface="+mn-lt"/>
                <a:ea typeface="+mn-ea"/>
                <a:cs typeface="+mn-cs"/>
              </a:rPr>
              <a:t>, cho việc sử dụng lâu dài</a:t>
            </a:r>
          </a:p>
          <a:p>
            <a:pPr marL="171450" lvl="0" indent="-171450">
              <a:buFontTx/>
              <a:buChar char="-"/>
            </a:pPr>
            <a:r>
              <a:rPr lang="vi-VN" sz="1200" b="0" i="0" kern="1200" smtClean="0">
                <a:solidFill>
                  <a:schemeClr val="tx1"/>
                </a:solidFill>
                <a:effectLst/>
                <a:latin typeface="+mn-lt"/>
                <a:ea typeface="+mn-ea"/>
                <a:cs typeface="+mn-cs"/>
              </a:rPr>
              <a:t>Cải tiến quy trình để phù hợp với công cụ mới, hoặc </a:t>
            </a:r>
            <a:r>
              <a:rPr lang="vi-VN" sz="1200" b="0" i="0" u="sng" kern="1200" smtClean="0">
                <a:solidFill>
                  <a:schemeClr val="tx1"/>
                </a:solidFill>
                <a:effectLst/>
                <a:latin typeface="+mn-lt"/>
                <a:ea typeface="+mn-ea"/>
                <a:cs typeface="+mn-cs"/>
              </a:rPr>
              <a:t>sửa đổi </a:t>
            </a:r>
            <a:r>
              <a:rPr lang="vi-VN" sz="1200" b="0" i="0" kern="1200" smtClean="0">
                <a:solidFill>
                  <a:schemeClr val="tx1"/>
                </a:solidFill>
                <a:effectLst/>
                <a:latin typeface="+mn-lt"/>
                <a:ea typeface="+mn-ea"/>
                <a:cs typeface="+mn-cs"/>
              </a:rPr>
              <a:t>việc sử dụng của công cụ này để phù hợp với quy trình hiện có.</a:t>
            </a:r>
            <a:endParaRPr lang="en-US" sz="1200" b="0" i="0" kern="1200" baseline="0" smtClean="0">
              <a:solidFill>
                <a:schemeClr val="tx1"/>
              </a:solidFill>
              <a:effectLst/>
              <a:latin typeface="+mn-lt"/>
              <a:ea typeface="+mn-ea"/>
              <a:cs typeface="+mn-cs"/>
            </a:endParaRPr>
          </a:p>
          <a:p>
            <a:pPr marL="171450" lvl="0" indent="-171450">
              <a:buFontTx/>
              <a:buChar char="-"/>
            </a:pPr>
            <a:r>
              <a:rPr lang="vi-VN" sz="1200" b="0" i="0" kern="1200" smtClean="0">
                <a:solidFill>
                  <a:schemeClr val="tx1"/>
                </a:solidFill>
                <a:effectLst/>
                <a:latin typeface="+mn-lt"/>
                <a:ea typeface="+mn-ea"/>
                <a:cs typeface="+mn-cs"/>
              </a:rPr>
              <a:t>Giám sát việc sử dụng các công cụ và những lợi ích đạt được</a:t>
            </a:r>
            <a:r>
              <a:rPr lang="en-US" sz="1200" b="0" i="0" kern="1200" smtClean="0">
                <a:solidFill>
                  <a:schemeClr val="tx1"/>
                </a:solidFill>
                <a:effectLst/>
                <a:latin typeface="+mn-lt"/>
                <a:ea typeface="+mn-ea"/>
                <a:cs typeface="+mn-cs"/>
              </a:rPr>
              <a:t>.</a:t>
            </a:r>
          </a:p>
          <a:p>
            <a:pPr marL="628650" lvl="1" indent="-171450">
              <a:buFontTx/>
              <a:buChar char="-"/>
            </a:pPr>
            <a:r>
              <a:rPr lang="en-US" sz="1200" b="1" i="0" kern="1200" smtClean="0">
                <a:solidFill>
                  <a:schemeClr val="tx1"/>
                </a:solidFill>
                <a:effectLst/>
                <a:latin typeface="+mn-lt"/>
                <a:ea typeface="+mn-ea"/>
                <a:cs typeface="+mn-cs"/>
              </a:rPr>
              <a:t>Ghi</a:t>
            </a:r>
            <a:r>
              <a:rPr lang="en-US" sz="1200" b="1" i="0" kern="1200" baseline="0" smtClean="0">
                <a:solidFill>
                  <a:schemeClr val="tx1"/>
                </a:solidFill>
                <a:effectLst/>
                <a:latin typeface="+mn-lt"/>
                <a:ea typeface="+mn-ea"/>
                <a:cs typeface="+mn-cs"/>
              </a:rPr>
              <a:t> lại các độ đo theo dõi lượng sd cc, ghi lại lợi ích thu được </a:t>
            </a:r>
            <a:r>
              <a:rPr lang="en-US" sz="1200" b="1" i="0" kern="1200" baseline="0" smtClean="0">
                <a:solidFill>
                  <a:schemeClr val="tx1"/>
                </a:solidFill>
                <a:effectLst/>
                <a:latin typeface="+mn-lt"/>
                <a:ea typeface="+mn-ea"/>
                <a:cs typeface="+mn-cs"/>
                <a:sym typeface="Wingdings" pitchFamily="2" charset="2"/>
              </a:rPr>
              <a:t> hỗ trợ lập luận cho vc thực hiện cc trên các phạm vi khác trong tổ chức.</a:t>
            </a:r>
            <a:endParaRPr lang="en-US" sz="1200" b="1" i="0" kern="1200" smtClean="0">
              <a:solidFill>
                <a:schemeClr val="tx1"/>
              </a:solidFill>
              <a:effectLst/>
              <a:latin typeface="+mn-lt"/>
              <a:ea typeface="+mn-ea"/>
              <a:cs typeface="+mn-cs"/>
            </a:endParaRPr>
          </a:p>
          <a:p>
            <a:pPr marL="171450" lvl="0" indent="-171450">
              <a:buFontTx/>
              <a:buChar char="-"/>
            </a:pPr>
            <a:endParaRPr lang="en-US" smtClean="0"/>
          </a:p>
          <a:p>
            <a:pPr marL="171450" lvl="0" indent="-171450">
              <a:buFontTx/>
              <a:buChar char="-"/>
            </a:pPr>
            <a:endParaRPr lang="en-US"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1" kern="1200" smtClean="0">
                <a:solidFill>
                  <a:schemeClr val="tx1"/>
                </a:solidFill>
                <a:effectLst/>
                <a:latin typeface="+mn-lt"/>
                <a:ea typeface="+mn-ea"/>
                <a:cs typeface="+mn-cs"/>
              </a:rPr>
              <a:t>Một cách tiếp cận gia tăng để tung ra các công cụ vào các khu vực nơi mà nó có thể là hữu ích nhất.</a:t>
            </a:r>
            <a:r>
              <a:rPr lang="en-US" sz="1200" b="0" i="1" kern="1200" smtClean="0">
                <a:solidFill>
                  <a:schemeClr val="tx1"/>
                </a:solidFill>
                <a:effectLst/>
                <a:latin typeface="+mn-lt"/>
                <a:ea typeface="+mn-ea"/>
                <a:cs typeface="+mn-cs"/>
              </a:rPr>
              <a:t> (</a:t>
            </a:r>
            <a:r>
              <a:rPr lang="en-US" smtClean="0"/>
              <a:t>An incremental approach to rolling out the tool into areas where it is likely to be most useful;)</a:t>
            </a:r>
            <a:endParaRPr lang="en-US" sz="1200" b="0" i="1" kern="1200" smtClean="0">
              <a:solidFill>
                <a:schemeClr val="tx1"/>
              </a:solidFill>
              <a:effectLst/>
              <a:latin typeface="+mn-lt"/>
              <a:ea typeface="+mn-ea"/>
              <a:cs typeface="+mn-cs"/>
            </a:endParaRPr>
          </a:p>
          <a:p>
            <a:pPr marL="628650" lvl="1" indent="-171450">
              <a:buFontTx/>
              <a:buChar char="-"/>
            </a:pPr>
            <a:r>
              <a:rPr lang="en-US" sz="1200" b="0" i="1" kern="1200" smtClean="0">
                <a:solidFill>
                  <a:schemeClr val="tx1"/>
                </a:solidFill>
                <a:effectLst/>
                <a:latin typeface="+mn-lt"/>
                <a:ea typeface="+mn-ea"/>
                <a:cs typeface="+mn-cs"/>
              </a:rPr>
              <a:t>For example, this can allow ‘quick wins’ to be made and good publicity obtained, resulting in a generally positive attitude towards the tool.</a:t>
            </a:r>
          </a:p>
          <a:p>
            <a:pPr marL="171450" lvl="0" indent="-171450">
              <a:buFontTx/>
              <a:buChar char="-"/>
            </a:pPr>
            <a:endParaRPr lang="en-US"/>
          </a:p>
        </p:txBody>
      </p:sp>
    </p:spTree>
    <p:extLst>
      <p:ext uri="{BB962C8B-B14F-4D97-AF65-F5344CB8AC3E}">
        <p14:creationId xmlns:p14="http://schemas.microsoft.com/office/powerpoint/2010/main" val="3297615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a:t>
            </a:r>
          </a:p>
          <a:p>
            <a:pPr marL="171450" indent="-171450">
              <a:buFontTx/>
              <a:buChar char="-"/>
            </a:pPr>
            <a:r>
              <a:rPr lang="en-US" sz="1200" b="0" i="0" kern="1200" baseline="0" smtClean="0">
                <a:solidFill>
                  <a:schemeClr val="tx1"/>
                </a:solidFill>
                <a:effectLst/>
                <a:latin typeface="+mn-lt"/>
                <a:ea typeface="+mn-ea"/>
                <a:cs typeface="+mn-cs"/>
              </a:rPr>
              <a:t>các </a:t>
            </a:r>
            <a:r>
              <a:rPr lang="en-US" sz="1200" b="0" i="0" kern="1200" smtClean="0">
                <a:solidFill>
                  <a:schemeClr val="tx1"/>
                </a:solidFill>
                <a:effectLst/>
                <a:latin typeface="+mn-lt"/>
                <a:ea typeface="+mn-ea"/>
                <a:cs typeface="+mn-cs"/>
              </a:rPr>
              <a:t>lợi</a:t>
            </a:r>
            <a:r>
              <a:rPr lang="en-US" sz="1200" b="0" i="0" kern="1200" baseline="0" smtClean="0">
                <a:solidFill>
                  <a:schemeClr val="tx1"/>
                </a:solidFill>
                <a:effectLst/>
                <a:latin typeface="+mn-lt"/>
                <a:ea typeface="+mn-ea"/>
                <a:cs typeface="+mn-cs"/>
              </a:rPr>
              <a:t> ích và cạm bẫy tiềm tàng</a:t>
            </a:r>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liên</a:t>
            </a:r>
            <a:r>
              <a:rPr lang="en-US" sz="1200" b="0" i="0" kern="1200" baseline="0" smtClean="0">
                <a:solidFill>
                  <a:schemeClr val="tx1"/>
                </a:solidFill>
                <a:effectLst/>
                <a:latin typeface="+mn-lt"/>
                <a:ea typeface="+mn-ea"/>
                <a:cs typeface="+mn-cs"/>
              </a:rPr>
              <a:t> quan đến </a:t>
            </a:r>
            <a:r>
              <a:rPr lang="vi-VN" sz="1200" b="0" i="0" kern="1200" smtClean="0">
                <a:solidFill>
                  <a:schemeClr val="tx1"/>
                </a:solidFill>
                <a:effectLst/>
                <a:latin typeface="+mn-lt"/>
                <a:ea typeface="+mn-ea"/>
                <a:cs typeface="+mn-cs"/>
              </a:rPr>
              <a:t>công cụ kiểm tra</a:t>
            </a:r>
            <a:r>
              <a:rPr lang="en-US" sz="1200" b="0" i="0" kern="1200" baseline="0" smtClean="0">
                <a:solidFill>
                  <a:schemeClr val="tx1"/>
                </a:solidFill>
                <a:effectLst/>
                <a:latin typeface="+mn-lt"/>
                <a:ea typeface="+mn-ea"/>
                <a:cs typeface="+mn-cs"/>
              </a:rPr>
              <a:t> tổng quát</a:t>
            </a:r>
          </a:p>
          <a:p>
            <a:pPr marL="171450" indent="-171450">
              <a:buFontTx/>
              <a:buChar char="-"/>
            </a:pPr>
            <a:r>
              <a:rPr lang="en-US" smtClean="0"/>
              <a:t>...</a:t>
            </a:r>
          </a:p>
          <a:p>
            <a:pPr marL="171450" indent="-171450">
              <a:buFontTx/>
              <a:buChar char="-"/>
            </a:pPr>
            <a:r>
              <a:rPr lang="en-US" smtClean="0"/>
              <a:t>...</a:t>
            </a:r>
          </a:p>
          <a:p>
            <a:endParaRPr lang="en-US" smtClean="0"/>
          </a:p>
          <a:p>
            <a:r>
              <a:rPr lang="en-US" smtClean="0"/>
              <a:t>Test tool overview</a:t>
            </a:r>
          </a:p>
          <a:p>
            <a:r>
              <a:rPr lang="en-US" smtClean="0"/>
              <a:t>Types of test tool </a:t>
            </a:r>
          </a:p>
          <a:p>
            <a:r>
              <a:rPr lang="en-US" smtClean="0"/>
              <a:t>Effective use of tools:  potential benefits and risks </a:t>
            </a:r>
          </a:p>
          <a:p>
            <a:r>
              <a:rPr lang="en-US" smtClean="0"/>
              <a:t>Introducing a tool into an organization </a:t>
            </a:r>
          </a:p>
          <a:p>
            <a:endParaRPr lang="en-US" smtClean="0"/>
          </a:p>
          <a:p>
            <a:endParaRPr lang="en-US"/>
          </a:p>
        </p:txBody>
      </p:sp>
      <p:sp>
        <p:nvSpPr>
          <p:cNvPr id="4" name="Slide Number Placeholder 3"/>
          <p:cNvSpPr>
            <a:spLocks noGrp="1"/>
          </p:cNvSpPr>
          <p:nvPr>
            <p:ph type="sldNum" sz="quarter" idx="10"/>
          </p:nvPr>
        </p:nvSpPr>
        <p:spPr/>
        <p:txBody>
          <a:bodyPr/>
          <a:lstStyle/>
          <a:p>
            <a:fld id="{A63B9007-0201-49BE-A587-7F882848EC05}"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729114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nào</a:t>
            </a:r>
            <a:r>
              <a:rPr lang="en-US" baseline="0" smtClean="0"/>
              <a:t> cần kt tự động:</a:t>
            </a:r>
          </a:p>
          <a:p>
            <a:pPr marL="171450" indent="-171450">
              <a:buFontTx/>
              <a:buChar char="-"/>
            </a:pPr>
            <a:r>
              <a:rPr lang="en-US" sz="1200" b="0" i="0" kern="1200" smtClean="0">
                <a:solidFill>
                  <a:schemeClr val="tx1"/>
                </a:solidFill>
                <a:effectLst/>
                <a:latin typeface="+mn-lt"/>
                <a:ea typeface="+mn-ea"/>
                <a:cs typeface="+mn-cs"/>
              </a:rPr>
              <a:t>Các</a:t>
            </a:r>
            <a:r>
              <a:rPr lang="en-US" sz="1200" b="0" i="0" kern="1200" baseline="0" smtClean="0">
                <a:solidFill>
                  <a:schemeClr val="tx1"/>
                </a:solidFill>
                <a:effectLst/>
                <a:latin typeface="+mn-lt"/>
                <a:ea typeface="+mn-ea"/>
                <a:cs typeface="+mn-cs"/>
              </a:rPr>
              <a:t> test phải c</a:t>
            </a:r>
            <a:r>
              <a:rPr lang="vi-VN" sz="1200" b="0" i="0" kern="1200" smtClean="0">
                <a:solidFill>
                  <a:schemeClr val="tx1"/>
                </a:solidFill>
                <a:effectLst/>
                <a:latin typeface="+mn-lt"/>
                <a:ea typeface="+mn-ea"/>
                <a:cs typeface="+mn-cs"/>
              </a:rPr>
              <a:t>hạy nhiều lần</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kiểm tra</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hồi quy</a:t>
            </a:r>
            <a:endParaRPr lang="en-US" sz="1200" b="0" i="0" kern="1200" smtClean="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i="1" kern="1200" smtClean="0">
                <a:solidFill>
                  <a:schemeClr val="tx1"/>
                </a:solidFill>
                <a:effectLst/>
                <a:latin typeface="+mn-lt"/>
                <a:ea typeface="+mn-ea"/>
                <a:cs typeface="+mn-cs"/>
              </a:rPr>
              <a:t>Trong quá trình PTPM, nhóm </a:t>
            </a:r>
            <a:r>
              <a:rPr lang="en-US" sz="1200" i="1" kern="1200" smtClean="0">
                <a:solidFill>
                  <a:schemeClr val="tx1"/>
                </a:solidFill>
                <a:effectLst/>
                <a:latin typeface="+mn-lt"/>
                <a:ea typeface="+mn-ea"/>
                <a:cs typeface="+mn-cs"/>
                <a:hlinkClick r:id="rId3"/>
              </a:rPr>
              <a:t>lập trình</a:t>
            </a:r>
            <a:r>
              <a:rPr lang="en-US" sz="1200" i="1" kern="1200" smtClean="0">
                <a:solidFill>
                  <a:schemeClr val="tx1"/>
                </a:solidFill>
                <a:effectLst/>
                <a:latin typeface="+mn-lt"/>
                <a:ea typeface="+mn-ea"/>
                <a:cs typeface="+mn-cs"/>
              </a:rPr>
              <a:t> thường đưa ra nhiều phiên bản PM liên tiếp để kiểm tra. Thực tế cho thấy việc đưa ra các phiên bản PM có thể là hàng ngày, mỗi phiên bản bao gồm những tính năng mới, hoặc tính năng cũ được sửa lỗi hay nâng cấp. Việc bổ sung hoặc sửa lỗi code cho những tính năng ở phiên bản mới có thể làm cho những tính năng khác đã kiểm tra tốt chạy sai mặc dù phần code của nó không hề chỉnh sửa. Để khắc phục điều này, đối với từng phiên bản, KTV không chỉ kiểm tra chức năng mới hoặc được sửa, mà phải kiểm tra lại tất cả những tính năng đã kiểm tra tốt trước đó. Điều này khó khả thi về mặt thời gian nếu kiểm tra thủ công.</a:t>
            </a:r>
            <a:endParaRPr lang="en-US" sz="1200" b="0" i="1" kern="1200" smtClean="0">
              <a:solidFill>
                <a:schemeClr val="tx1"/>
              </a:solidFill>
              <a:effectLst/>
              <a:latin typeface="+mn-lt"/>
              <a:ea typeface="+mn-ea"/>
              <a:cs typeface="+mn-cs"/>
            </a:endParaRPr>
          </a:p>
          <a:p>
            <a:pPr marL="171450" lvl="0" indent="-171450">
              <a:buFontTx/>
              <a:buChar char="-"/>
            </a:pPr>
            <a:r>
              <a:rPr lang="vi-VN" sz="1200" b="0" i="0" kern="1200" smtClean="0">
                <a:solidFill>
                  <a:schemeClr val="tx1"/>
                </a:solidFill>
                <a:effectLst/>
                <a:latin typeface="+mn-lt"/>
                <a:ea typeface="+mn-ea"/>
                <a:cs typeface="+mn-cs"/>
              </a:rPr>
              <a:t>Tốn kém </a:t>
            </a:r>
            <a:r>
              <a:rPr lang="en-US" sz="1200" b="0" i="0" kern="1200" smtClean="0">
                <a:solidFill>
                  <a:schemeClr val="tx1"/>
                </a:solidFill>
                <a:effectLst/>
                <a:latin typeface="+mn-lt"/>
                <a:ea typeface="+mn-ea"/>
                <a:cs typeface="+mn-cs"/>
              </a:rPr>
              <a:t>khi</a:t>
            </a:r>
            <a:r>
              <a:rPr lang="vi-VN" sz="1200" b="0" i="0" kern="1200" smtClean="0">
                <a:solidFill>
                  <a:schemeClr val="tx1"/>
                </a:solidFill>
                <a:effectLst/>
                <a:latin typeface="+mn-lt"/>
                <a:ea typeface="+mn-ea"/>
                <a:cs typeface="+mn-cs"/>
              </a:rPr>
              <a:t> thực hiện bằng tay</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tốn thời gian </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nhiều người sử dụng</a:t>
            </a:r>
            <a:r>
              <a:rPr lang="en-US" sz="1200" b="0" i="0" kern="1200" smtClean="0">
                <a:solidFill>
                  <a:schemeClr val="tx1"/>
                </a:solidFill>
                <a:effectLst/>
                <a:latin typeface="+mn-lt"/>
                <a:ea typeface="+mn-ea"/>
                <a:cs typeface="+mn-cs"/>
              </a:rPr>
              <a:t>, test </a:t>
            </a:r>
            <a:r>
              <a:rPr lang="vi-VN" sz="1200" b="0" i="0" kern="1200" smtClean="0">
                <a:solidFill>
                  <a:schemeClr val="tx1"/>
                </a:solidFill>
                <a:effectLst/>
                <a:latin typeface="+mn-lt"/>
                <a:ea typeface="+mn-ea"/>
                <a:cs typeface="+mn-cs"/>
              </a:rPr>
              <a:t>độ bền / độ tin cậy</a:t>
            </a:r>
            <a:endParaRPr lang="en-US" sz="1200" b="0" i="0" kern="120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Không đủ tài nguyên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1" kern="1200" smtClean="0">
                <a:solidFill>
                  <a:schemeClr val="tx1"/>
                </a:solidFill>
                <a:effectLst/>
                <a:latin typeface="+mn-lt"/>
                <a:ea typeface="+mn-ea"/>
                <a:cs typeface="+mn-cs"/>
              </a:rPr>
              <a:t>Khi số lượng tình huống kiểm tra (test case) quá nhiều mà các KTV không thể hoàn tất bằng tay trong thời gian cụ thể nào đó.</a:t>
            </a:r>
            <a:br>
              <a:rPr lang="en-US" sz="1200" b="1" kern="1200" smtClean="0">
                <a:solidFill>
                  <a:schemeClr val="tx1"/>
                </a:solidFill>
                <a:effectLst/>
                <a:latin typeface="+mn-lt"/>
                <a:ea typeface="+mn-ea"/>
                <a:cs typeface="+mn-cs"/>
              </a:rPr>
            </a:br>
            <a:r>
              <a:rPr lang="en-US" sz="1200" b="1" kern="1200" smtClean="0">
                <a:solidFill>
                  <a:schemeClr val="tx1"/>
                </a:solidFill>
                <a:effectLst/>
                <a:latin typeface="+mn-lt"/>
                <a:ea typeface="+mn-ea"/>
                <a:cs typeface="+mn-cs"/>
              </a:rPr>
              <a:t>Có thể lấy một dẫn chứng là khi thực hiện kiểm tra chức năng của một website. Website này sẽ được kiểm tra với 6 môi trường gồm 3 trình duyệt và 2 hệ điều hành. </a:t>
            </a:r>
            <a:endParaRPr lang="en-US" sz="1200" b="1" i="0" kern="1200" smtClean="0">
              <a:solidFill>
                <a:schemeClr val="tx1"/>
              </a:solidFill>
              <a:effectLst/>
              <a:latin typeface="+mn-lt"/>
              <a:ea typeface="+mn-ea"/>
              <a:cs typeface="+mn-cs"/>
            </a:endParaRPr>
          </a:p>
          <a:p>
            <a:pPr marL="171450" lvl="0" indent="-171450">
              <a:buFontTx/>
              <a:buChar char="-"/>
            </a:pPr>
            <a:r>
              <a:rPr lang="vi-VN" sz="1200" b="0" i="0" kern="1200" smtClean="0">
                <a:solidFill>
                  <a:schemeClr val="tx1"/>
                </a:solidFill>
                <a:effectLst/>
                <a:latin typeface="+mn-lt"/>
                <a:ea typeface="+mn-ea"/>
                <a:cs typeface="+mn-cs"/>
              </a:rPr>
              <a:t>Khó khăn để thực hiện bằng tay</a:t>
            </a:r>
            <a:endParaRPr lang="en-US" sz="1200" b="0" i="0" kern="1200" smtClean="0">
              <a:solidFill>
                <a:schemeClr val="tx1"/>
              </a:solidFill>
              <a:effectLst/>
              <a:latin typeface="+mn-lt"/>
              <a:ea typeface="+mn-ea"/>
              <a:cs typeface="+mn-cs"/>
            </a:endParaRPr>
          </a:p>
          <a:p>
            <a:pPr marL="628650" lvl="1" indent="-171450">
              <a:buFontTx/>
              <a:buChar char="-"/>
            </a:pPr>
            <a:r>
              <a:rPr lang="en-US" sz="1200" b="0" kern="1200" smtClean="0">
                <a:solidFill>
                  <a:schemeClr val="tx1"/>
                </a:solidFill>
                <a:effectLst/>
                <a:latin typeface="+mn-lt"/>
                <a:ea typeface="+mn-ea"/>
                <a:cs typeface="+mn-cs"/>
              </a:rPr>
              <a:t>Test hiệu</a:t>
            </a:r>
            <a:r>
              <a:rPr lang="en-US" sz="1200" b="0" kern="1200" baseline="0" smtClean="0">
                <a:solidFill>
                  <a:schemeClr val="tx1"/>
                </a:solidFill>
                <a:effectLst/>
                <a:latin typeface="+mn-lt"/>
                <a:ea typeface="+mn-ea"/>
                <a:cs typeface="+mn-cs"/>
              </a:rPr>
              <a:t> năng: </a:t>
            </a:r>
            <a:r>
              <a:rPr lang="en-US" sz="1200" b="1" kern="1200" smtClean="0">
                <a:solidFill>
                  <a:schemeClr val="tx1"/>
                </a:solidFill>
                <a:effectLst/>
                <a:latin typeface="+mn-lt"/>
                <a:ea typeface="+mn-ea"/>
                <a:cs typeface="+mn-cs"/>
              </a:rPr>
              <a:t>Kiểm tra khả năng vận hành PM trong môi trường đặc biệt</a:t>
            </a:r>
          </a:p>
          <a:p>
            <a:pPr marL="1085850" lvl="2" indent="-171450">
              <a:buFontTx/>
              <a:buChar char="-"/>
            </a:pPr>
            <a:r>
              <a:rPr lang="en-US" sz="1200" b="1" kern="1200" smtClean="0">
                <a:solidFill>
                  <a:schemeClr val="tx1"/>
                </a:solidFill>
                <a:effectLst/>
                <a:latin typeface="+mn-lt"/>
                <a:ea typeface="+mn-ea"/>
                <a:cs typeface="+mn-cs"/>
              </a:rPr>
              <a:t>Đây là kiểm tra nhằm đánh giá xem vận hành của PM có thỏa mãn yêu cầu đặt ra hay không. Thông qua đó KTV có thể xác định được các yếu tố về phần cứng, phần mềm ảnh hưởng đến khả năng vận hành của PM. Có thể liệt kê một số tình huống kiểm tra tiêu biểu thuộc loại này như sau:</a:t>
            </a:r>
            <a:br>
              <a:rPr lang="en-US" sz="1200" b="1" kern="1200" smtClean="0">
                <a:solidFill>
                  <a:schemeClr val="tx1"/>
                </a:solidFill>
                <a:effectLst/>
                <a:latin typeface="+mn-lt"/>
                <a:ea typeface="+mn-ea"/>
                <a:cs typeface="+mn-cs"/>
              </a:rPr>
            </a:br>
            <a:r>
              <a:rPr lang="en-US" sz="1200" b="1" kern="1200" smtClean="0">
                <a:solidFill>
                  <a:schemeClr val="tx1"/>
                </a:solidFill>
                <a:effectLst/>
                <a:latin typeface="+mn-lt"/>
                <a:ea typeface="+mn-ea"/>
                <a:cs typeface="+mn-cs"/>
              </a:rPr>
              <a:t>• Đo tốc độ trung bình xử lý một yêu cầu của </a:t>
            </a:r>
            <a:r>
              <a:rPr lang="en-US" sz="1200" b="1" kern="1200" smtClean="0">
                <a:solidFill>
                  <a:schemeClr val="tx1"/>
                </a:solidFill>
                <a:effectLst/>
                <a:latin typeface="+mn-lt"/>
                <a:ea typeface="+mn-ea"/>
                <a:cs typeface="+mn-cs"/>
                <a:hlinkClick r:id="rId4"/>
              </a:rPr>
              <a:t>web</a:t>
            </a:r>
            <a:r>
              <a:rPr lang="en-US" sz="1200" b="1" kern="1200" smtClean="0">
                <a:solidFill>
                  <a:schemeClr val="tx1"/>
                </a:solidFill>
                <a:effectLst/>
                <a:latin typeface="+mn-lt"/>
                <a:ea typeface="+mn-ea"/>
                <a:cs typeface="+mn-cs"/>
              </a:rPr>
              <a:t> server.</a:t>
            </a:r>
            <a:br>
              <a:rPr lang="en-US" sz="1200" b="1" kern="1200" smtClean="0">
                <a:solidFill>
                  <a:schemeClr val="tx1"/>
                </a:solidFill>
                <a:effectLst/>
                <a:latin typeface="+mn-lt"/>
                <a:ea typeface="+mn-ea"/>
                <a:cs typeface="+mn-cs"/>
              </a:rPr>
            </a:br>
            <a:r>
              <a:rPr lang="en-US" sz="1200" b="1" kern="1200" smtClean="0">
                <a:solidFill>
                  <a:schemeClr val="tx1"/>
                </a:solidFill>
                <a:effectLst/>
                <a:latin typeface="+mn-lt"/>
                <a:ea typeface="+mn-ea"/>
                <a:cs typeface="+mn-cs"/>
              </a:rPr>
              <a:t>• Thiết lập 1000 yêu cầu, đồng thời gửi đến </a:t>
            </a:r>
            <a:r>
              <a:rPr lang="en-US" sz="1200" b="1" u="none" kern="1200" smtClean="0">
                <a:solidFill>
                  <a:schemeClr val="tx1"/>
                </a:solidFill>
                <a:effectLst/>
                <a:latin typeface="+mn-lt"/>
                <a:ea typeface="+mn-ea"/>
                <a:cs typeface="+mn-cs"/>
                <a:hlinkClick r:id="rId4"/>
              </a:rPr>
              <a:t>web</a:t>
            </a:r>
            <a:r>
              <a:rPr lang="en-US" sz="1200" b="1" kern="1200" smtClean="0">
                <a:solidFill>
                  <a:schemeClr val="tx1"/>
                </a:solidFill>
                <a:effectLst/>
                <a:latin typeface="+mn-lt"/>
                <a:ea typeface="+mn-ea"/>
                <a:cs typeface="+mn-cs"/>
              </a:rPr>
              <a:t> server, kiểm tra tình huống 1000 người dùng truy xuất </a:t>
            </a:r>
            <a:r>
              <a:rPr lang="en-US" sz="1200" b="1" kern="1200" smtClean="0">
                <a:solidFill>
                  <a:schemeClr val="tx1"/>
                </a:solidFill>
                <a:effectLst/>
                <a:latin typeface="+mn-lt"/>
                <a:ea typeface="+mn-ea"/>
                <a:cs typeface="+mn-cs"/>
                <a:hlinkClick r:id="rId4"/>
              </a:rPr>
              <a:t>web</a:t>
            </a:r>
            <a:r>
              <a:rPr lang="en-US" sz="1200" b="1" kern="1200" smtClean="0">
                <a:solidFill>
                  <a:schemeClr val="tx1"/>
                </a:solidFill>
                <a:effectLst/>
                <a:latin typeface="+mn-lt"/>
                <a:ea typeface="+mn-ea"/>
                <a:cs typeface="+mn-cs"/>
              </a:rPr>
              <a:t> cùng lúc.</a:t>
            </a:r>
            <a:br>
              <a:rPr lang="en-US" sz="1200" b="1" kern="1200" smtClean="0">
                <a:solidFill>
                  <a:schemeClr val="tx1"/>
                </a:solidFill>
                <a:effectLst/>
                <a:latin typeface="+mn-lt"/>
                <a:ea typeface="+mn-ea"/>
                <a:cs typeface="+mn-cs"/>
              </a:rPr>
            </a:br>
            <a:r>
              <a:rPr lang="en-US" sz="1200" b="1" kern="1200" smtClean="0">
                <a:solidFill>
                  <a:schemeClr val="tx1"/>
                </a:solidFill>
                <a:effectLst/>
                <a:latin typeface="+mn-lt"/>
                <a:ea typeface="+mn-ea"/>
                <a:cs typeface="+mn-cs"/>
              </a:rPr>
              <a:t>• Xác định số yêu cầu tối đa được xử lý bởi web server hoặc xác định cấu hình máy thấp nhất mà tốc độ xử lý của PM vẫn có thể hoạt động ở mức cho phép.</a:t>
            </a:r>
          </a:p>
        </p:txBody>
      </p:sp>
    </p:spTree>
    <p:extLst>
      <p:ext uri="{BB962C8B-B14F-4D97-AF65-F5344CB8AC3E}">
        <p14:creationId xmlns:p14="http://schemas.microsoft.com/office/powerpoint/2010/main" val="1219051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nào</a:t>
            </a:r>
            <a:r>
              <a:rPr lang="en-US" baseline="0" smtClean="0"/>
              <a:t> ko cần test tự động</a:t>
            </a:r>
          </a:p>
          <a:p>
            <a:pPr marL="171450" indent="-171450">
              <a:buFontTx/>
              <a:buChar char="-"/>
            </a:pPr>
            <a:r>
              <a:rPr lang="vi-VN" sz="1200" b="0" i="0" kern="1200" smtClean="0">
                <a:solidFill>
                  <a:schemeClr val="tx1"/>
                </a:solidFill>
                <a:effectLst/>
                <a:latin typeface="+mn-lt"/>
                <a:ea typeface="+mn-ea"/>
                <a:cs typeface="+mn-cs"/>
              </a:rPr>
              <a:t>Không chạy thường</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nếu không có nhu cầu</a:t>
            </a:r>
            <a:endParaRPr lang="en-US" sz="1200" b="0" i="0" kern="1200" smtClean="0">
              <a:solidFill>
                <a:schemeClr val="tx1"/>
              </a:solidFill>
              <a:effectLst/>
              <a:latin typeface="+mn-lt"/>
              <a:ea typeface="+mn-ea"/>
              <a:cs typeface="+mn-cs"/>
            </a:endParaRPr>
          </a:p>
          <a:p>
            <a:pPr marL="1085850" lvl="2" indent="-171450">
              <a:buFontTx/>
              <a:buChar char="-"/>
            </a:pPr>
            <a:r>
              <a:rPr lang="vi-VN" sz="1200" b="0" i="1" kern="1200" smtClean="0">
                <a:solidFill>
                  <a:schemeClr val="tx1"/>
                </a:solidFill>
                <a:effectLst/>
                <a:latin typeface="+mn-lt"/>
                <a:ea typeface="+mn-ea"/>
                <a:cs typeface="+mn-cs"/>
              </a:rPr>
              <a:t>một trong những bài kiểm tra tắt (trừ khi lặp đi lặp lại một số có khả năng và xây dựng chi phí có thể được giảm thiểu)</a:t>
            </a:r>
            <a:endParaRPr lang="en-US" sz="1200" b="0" i="1" kern="1200" smtClean="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GB" smtClean="0"/>
              <a:t>one off tests (unless several iterations likely and build cost can be minimised)</a:t>
            </a:r>
            <a:endParaRPr lang="en-US" sz="1200" b="0" i="1" kern="1200" smtClean="0">
              <a:solidFill>
                <a:schemeClr val="tx1"/>
              </a:solidFill>
              <a:effectLst/>
              <a:latin typeface="+mn-lt"/>
              <a:ea typeface="+mn-ea"/>
              <a:cs typeface="+mn-cs"/>
            </a:endParaRPr>
          </a:p>
          <a:p>
            <a:pPr marL="171450" lvl="0" indent="-171450">
              <a:buFontTx/>
              <a:buChar char="-"/>
            </a:pPr>
            <a:r>
              <a:rPr lang="vi-VN" sz="1200" b="0" i="0" kern="1200" smtClean="0">
                <a:solidFill>
                  <a:schemeClr val="tx1"/>
                </a:solidFill>
                <a:effectLst/>
                <a:latin typeface="+mn-lt"/>
                <a:ea typeface="+mn-ea"/>
                <a:cs typeface="+mn-cs"/>
              </a:rPr>
              <a:t>không quan trọng</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sẽ không tìm thấy vấn đề nghiêm trọng</a:t>
            </a:r>
            <a:endParaRPr lang="en-US" sz="1200" b="0" i="0" kern="1200" smtClean="0">
              <a:solidFill>
                <a:schemeClr val="tx1"/>
              </a:solidFill>
              <a:effectLst/>
              <a:latin typeface="+mn-lt"/>
              <a:ea typeface="+mn-ea"/>
              <a:cs typeface="+mn-cs"/>
            </a:endParaRPr>
          </a:p>
          <a:p>
            <a:pPr marL="171450" lvl="0" indent="-171450">
              <a:buFontTx/>
              <a:buChar char="-"/>
            </a:pPr>
            <a:r>
              <a:rPr lang="en-US" sz="1200" b="0" i="0" kern="1200" smtClean="0">
                <a:solidFill>
                  <a:schemeClr val="tx1"/>
                </a:solidFill>
                <a:effectLst/>
                <a:latin typeface="+mn-lt"/>
                <a:ea typeface="+mn-ea"/>
                <a:cs typeface="+mn-cs"/>
              </a:rPr>
              <a:t>test </a:t>
            </a:r>
            <a:r>
              <a:rPr lang="vi-VN" sz="1200" b="0" i="0" kern="1200" smtClean="0">
                <a:solidFill>
                  <a:schemeClr val="tx1"/>
                </a:solidFill>
                <a:effectLst/>
                <a:latin typeface="+mn-lt"/>
                <a:ea typeface="+mn-ea"/>
                <a:cs typeface="+mn-cs"/>
              </a:rPr>
              <a:t>khả năng sử dụng</a:t>
            </a:r>
            <a:endParaRPr lang="en-US" sz="1200" b="0" i="0" kern="1200" smtClean="0">
              <a:solidFill>
                <a:schemeClr val="tx1"/>
              </a:solidFill>
              <a:effectLst/>
              <a:latin typeface="+mn-lt"/>
              <a:ea typeface="+mn-ea"/>
              <a:cs typeface="+mn-cs"/>
            </a:endParaRPr>
          </a:p>
          <a:p>
            <a:pPr marL="628650" lvl="1" indent="-171450">
              <a:buFontTx/>
              <a:buChar char="-"/>
            </a:pPr>
            <a:r>
              <a:rPr lang="vi-VN" sz="1200" b="0" i="0" kern="1200" smtClean="0">
                <a:solidFill>
                  <a:schemeClr val="tx1"/>
                </a:solidFill>
                <a:effectLst/>
                <a:latin typeface="+mn-lt"/>
                <a:ea typeface="+mn-ea"/>
                <a:cs typeface="+mn-cs"/>
              </a:rPr>
              <a:t>làm màu sắc nhìn đẹp?</a:t>
            </a:r>
            <a:endParaRPr lang="en-US" sz="1200" b="0" i="0" kern="1200" smtClean="0">
              <a:solidFill>
                <a:schemeClr val="tx1"/>
              </a:solidFill>
              <a:effectLst/>
              <a:latin typeface="+mn-lt"/>
              <a:ea typeface="+mn-ea"/>
              <a:cs typeface="+mn-cs"/>
            </a:endParaRPr>
          </a:p>
          <a:p>
            <a:pPr marL="171450" lvl="0" indent="-171450">
              <a:buFontTx/>
              <a:buChar char="-"/>
            </a:pPr>
            <a:r>
              <a:rPr lang="vi-VN" sz="1200" b="0" i="0" kern="1200" smtClean="0">
                <a:solidFill>
                  <a:schemeClr val="tx1"/>
                </a:solidFill>
                <a:effectLst/>
                <a:latin typeface="+mn-lt"/>
                <a:ea typeface="+mn-ea"/>
                <a:cs typeface="+mn-cs"/>
              </a:rPr>
              <a:t>Một số khía cạnh của các ứng dụng đa phương tiện truyền thông</a:t>
            </a:r>
            <a:endParaRPr lang="en-US"/>
          </a:p>
        </p:txBody>
      </p:sp>
    </p:spTree>
    <p:extLst>
      <p:ext uri="{BB962C8B-B14F-4D97-AF65-F5344CB8AC3E}">
        <p14:creationId xmlns:p14="http://schemas.microsoft.com/office/powerpoint/2010/main" val="3848108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Cc nào</a:t>
            </a:r>
            <a:r>
              <a:rPr lang="en-US" baseline="0" smtClean="0"/>
              <a:t> giúp hỗ trợ test tĩnh:</a:t>
            </a:r>
          </a:p>
          <a:p>
            <a:r>
              <a:rPr lang="en-US" smtClean="0"/>
              <a:t>D</a:t>
            </a:r>
            <a:endParaRPr lang="en-US"/>
          </a:p>
        </p:txBody>
      </p:sp>
    </p:spTree>
    <p:extLst>
      <p:ext uri="{BB962C8B-B14F-4D97-AF65-F5344CB8AC3E}">
        <p14:creationId xmlns:p14="http://schemas.microsoft.com/office/powerpoint/2010/main" val="2855092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test management tool có</a:t>
            </a:r>
            <a:r>
              <a:rPr lang="en-US" baseline="0" smtClean="0"/>
              <a:t> khả năng tích hợp cc nào nhất?</a:t>
            </a:r>
          </a:p>
          <a:p>
            <a:r>
              <a:rPr lang="en-US" baseline="0" smtClean="0"/>
              <a:t>d</a:t>
            </a:r>
          </a:p>
          <a:p>
            <a:r>
              <a:rPr lang="en-US" baseline="0" smtClean="0"/>
              <a:t>Các cc còn lại k có khả năng có giao diện hoặc dc tích hợp với cc quản lý test. Chúng phục vụ cho những mục đích khác nhau và vì thế ít cần những giao diện như vậy.</a:t>
            </a:r>
          </a:p>
          <a:p>
            <a:endParaRPr lang="en-US"/>
          </a:p>
        </p:txBody>
      </p:sp>
    </p:spTree>
    <p:extLst>
      <p:ext uri="{BB962C8B-B14F-4D97-AF65-F5344CB8AC3E}">
        <p14:creationId xmlns:p14="http://schemas.microsoft.com/office/powerpoint/2010/main" val="98034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Tiêu chí phân loại: dựa vào hoạt động test</a:t>
            </a:r>
            <a:r>
              <a:rPr lang="en-US" b="0" baseline="0" smtClean="0"/>
              <a:t>, các tài liệu khác có thể phân loại theo mức test, nguồn mở hay trả phí, công nghệ.</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Tool support for static testing </a:t>
            </a:r>
            <a:r>
              <a:rPr lang="en-US" smtClean="0">
                <a:sym typeface="Wingdings" pitchFamily="2" charset="2"/>
              </a:rPr>
              <a:t> hỗ</a:t>
            </a:r>
            <a:r>
              <a:rPr lang="en-US" baseline="0" smtClean="0">
                <a:sym typeface="Wingdings" pitchFamily="2" charset="2"/>
              </a:rPr>
              <a:t> trợ các hoạt động test trong </a:t>
            </a:r>
            <a:r>
              <a:rPr lang="en-US" smtClean="0">
                <a:sym typeface="Wingdings" pitchFamily="2" charset="2"/>
              </a:rPr>
              <a:t>chương</a:t>
            </a:r>
            <a:r>
              <a:rPr lang="en-US" baseline="0" smtClean="0">
                <a:sym typeface="Wingdings" pitchFamily="2" charset="2"/>
              </a:rPr>
              <a:t> 3</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Tool support for test specification </a:t>
            </a:r>
            <a:r>
              <a:rPr lang="en-US" smtClean="0">
                <a:sym typeface="Wingdings" pitchFamily="2" charset="2"/>
              </a:rPr>
              <a:t> hỗ</a:t>
            </a:r>
            <a:r>
              <a:rPr lang="en-US" baseline="0" smtClean="0">
                <a:sym typeface="Wingdings" pitchFamily="2" charset="2"/>
              </a:rPr>
              <a:t> trợ các hoạt động test trong chương 4</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Một</a:t>
            </a:r>
            <a:r>
              <a:rPr lang="en-US" baseline="0" smtClean="0"/>
              <a:t> số cc cụ thể:</a:t>
            </a:r>
            <a:endParaRPr lang="en-US" smtClean="0"/>
          </a:p>
          <a:p>
            <a:r>
              <a:rPr lang="en-US" smtClean="0">
                <a:hlinkClick r:id="rId3"/>
              </a:rPr>
              <a:t>http://laptrinh.vn/showthread.php?t=5797</a:t>
            </a:r>
            <a:endParaRPr lang="en-US" smtClean="0"/>
          </a:p>
          <a:p>
            <a:endParaRPr lang="en-US" smtClean="0"/>
          </a:p>
          <a:p>
            <a:r>
              <a:rPr lang="en-US" smtClean="0"/>
              <a:t>Các công cụ quảnlýkiểmtra</a:t>
            </a:r>
          </a:p>
          <a:p>
            <a:r>
              <a:rPr lang="en-US" smtClean="0"/>
              <a:t> Các công cụ quảnlýyêucầu</a:t>
            </a:r>
          </a:p>
          <a:p>
            <a:r>
              <a:rPr lang="en-US" smtClean="0"/>
              <a:t> Các công cụ quảnlýlầnvết</a:t>
            </a:r>
          </a:p>
          <a:p>
            <a:r>
              <a:rPr lang="en-US" smtClean="0"/>
              <a:t> Các công cụ quảnlýcấuhình</a:t>
            </a:r>
          </a:p>
          <a:p>
            <a:r>
              <a:rPr lang="en-US" smtClean="0"/>
              <a:t> Các công cụ hỗ trợ rà soát</a:t>
            </a:r>
          </a:p>
          <a:p>
            <a:r>
              <a:rPr lang="en-US" smtClean="0"/>
              <a:t> Các công cụ hỗ trợ mô hình</a:t>
            </a:r>
          </a:p>
          <a:p>
            <a:r>
              <a:rPr lang="en-US" smtClean="0"/>
              <a:t> Các công cụ hỗ trợ thiếtkế</a:t>
            </a:r>
          </a:p>
          <a:p>
            <a:r>
              <a:rPr lang="en-US" smtClean="0"/>
              <a:t> Các công cụ hỗ trợ chuẩnbị dữ liệu</a:t>
            </a:r>
          </a:p>
          <a:p>
            <a:r>
              <a:rPr lang="en-US" smtClean="0"/>
              <a:t> Các công cụ thựcthikiểmthử</a:t>
            </a:r>
          </a:p>
          <a:p>
            <a:r>
              <a:rPr lang="en-US" smtClean="0"/>
              <a:t> Các công cụ khác</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we will indicate the tools which are more likely to be used by developers during component testing and component integration testing. For example coverage measurement tools are most often used in component testing, but performance testing tools are more often used at system testing, system integration testing and acceptance testing. </a:t>
            </a:r>
          </a:p>
          <a:p>
            <a:endParaRPr lang="en-US" smtClean="0"/>
          </a:p>
          <a:p>
            <a:endParaRPr lang="en-US"/>
          </a:p>
        </p:txBody>
      </p:sp>
    </p:spTree>
    <p:extLst>
      <p:ext uri="{BB962C8B-B14F-4D97-AF65-F5344CB8AC3E}">
        <p14:creationId xmlns:p14="http://schemas.microsoft.com/office/powerpoint/2010/main" val="746730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
            </a:r>
            <a:endParaRPr lang="en-US"/>
          </a:p>
        </p:txBody>
      </p:sp>
    </p:spTree>
    <p:extLst>
      <p:ext uri="{BB962C8B-B14F-4D97-AF65-F5344CB8AC3E}">
        <p14:creationId xmlns:p14="http://schemas.microsoft.com/office/powerpoint/2010/main" val="1816799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a:t>
            </a:r>
          </a:p>
          <a:p>
            <a:r>
              <a:rPr lang="en-US" sz="1200" b="0" i="0" kern="1200" smtClean="0">
                <a:solidFill>
                  <a:schemeClr val="tx1"/>
                </a:solidFill>
                <a:effectLst/>
                <a:latin typeface="+mn-lt"/>
                <a:ea typeface="+mn-ea"/>
                <a:cs typeface="+mn-cs"/>
              </a:rPr>
              <a:t>a. </a:t>
            </a:r>
            <a:r>
              <a:rPr lang="vi-VN" sz="1200" b="0" i="0" kern="1200" smtClean="0">
                <a:solidFill>
                  <a:schemeClr val="tx1"/>
                </a:solidFill>
                <a:effectLst/>
                <a:latin typeface="+mn-lt"/>
                <a:ea typeface="+mn-ea"/>
                <a:cs typeface="+mn-cs"/>
              </a:rPr>
              <a:t>Xác định không nhất quán hoặc các khuyết tật trong mô hình</a:t>
            </a:r>
            <a:r>
              <a:rPr lang="vi-VN" smtClean="0"/>
              <a:t/>
            </a:r>
            <a:br>
              <a:rPr lang="vi-VN" smtClean="0"/>
            </a:br>
            <a:r>
              <a:rPr lang="vi-VN" sz="1200" b="0" i="0" kern="1200" smtClean="0">
                <a:solidFill>
                  <a:schemeClr val="tx1"/>
                </a:solidFill>
                <a:effectLst/>
                <a:latin typeface="+mn-lt"/>
                <a:ea typeface="+mn-ea"/>
                <a:cs typeface="+mn-cs"/>
              </a:rPr>
              <a:t>b. </a:t>
            </a:r>
            <a:r>
              <a:rPr lang="vi-VN" smtClean="0"/>
              <a:t/>
            </a:r>
            <a:br>
              <a:rPr lang="vi-VN" smtClean="0"/>
            </a:br>
            <a:r>
              <a:rPr lang="vi-VN" sz="1200" b="0" i="0" kern="1200" smtClean="0">
                <a:solidFill>
                  <a:schemeClr val="tx1"/>
                </a:solidFill>
                <a:effectLst/>
                <a:latin typeface="+mn-lt"/>
                <a:ea typeface="+mn-ea"/>
                <a:cs typeface="+mn-cs"/>
              </a:rPr>
              <a:t>c. Giúp đỡ trong việc ưu tiên </a:t>
            </a:r>
            <a:r>
              <a:rPr lang="en-US" sz="1200" b="0" i="0" kern="1200" smtClean="0">
                <a:solidFill>
                  <a:schemeClr val="tx1"/>
                </a:solidFill>
                <a:effectLst/>
                <a:latin typeface="+mn-lt"/>
                <a:ea typeface="+mn-ea"/>
                <a:cs typeface="+mn-cs"/>
              </a:rPr>
              <a:t>test</a:t>
            </a:r>
            <a:r>
              <a:rPr lang="vi-VN" sz="1200" b="0" i="0" kern="1200" smtClean="0">
                <a:solidFill>
                  <a:schemeClr val="tx1"/>
                </a:solidFill>
                <a:effectLst/>
                <a:latin typeface="+mn-lt"/>
                <a:ea typeface="+mn-ea"/>
                <a:cs typeface="+mn-cs"/>
              </a:rPr>
              <a:t> phù hợp với mô hình trong việc xem xét</a:t>
            </a:r>
            <a:r>
              <a:rPr lang="vi-VN" smtClean="0"/>
              <a:t/>
            </a:r>
            <a:br>
              <a:rPr lang="vi-VN" smtClean="0"/>
            </a:br>
            <a:r>
              <a:rPr lang="vi-VN" sz="1200" b="0" i="0" kern="1200" smtClean="0">
                <a:solidFill>
                  <a:schemeClr val="tx1"/>
                </a:solidFill>
                <a:effectLst/>
                <a:latin typeface="+mn-lt"/>
                <a:ea typeface="+mn-ea"/>
                <a:cs typeface="+mn-cs"/>
              </a:rPr>
              <a:t>d. Dự đoán hệ thống phản ứng theo các mức độ khác nhau của tải</a:t>
            </a:r>
            <a:endParaRPr lang="en-US"/>
          </a:p>
        </p:txBody>
      </p:sp>
    </p:spTree>
    <p:extLst>
      <p:ext uri="{BB962C8B-B14F-4D97-AF65-F5344CB8AC3E}">
        <p14:creationId xmlns:p14="http://schemas.microsoft.com/office/powerpoint/2010/main" val="1797677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Hđ</a:t>
            </a:r>
            <a:r>
              <a:rPr lang="en-US" baseline="0" smtClean="0"/>
              <a:t> test nào đc hỗ trợ bởi </a:t>
            </a:r>
            <a:r>
              <a:rPr lang="en-US" smtClean="0"/>
              <a:t>test harness or unit test framework tools?</a:t>
            </a:r>
          </a:p>
          <a:p>
            <a:r>
              <a:rPr lang="en-US" smtClean="0"/>
              <a:t>C</a:t>
            </a:r>
            <a:endParaRPr lang="en-US"/>
          </a:p>
        </p:txBody>
      </p:sp>
    </p:spTree>
    <p:extLst>
      <p:ext uri="{BB962C8B-B14F-4D97-AF65-F5344CB8AC3E}">
        <p14:creationId xmlns:p14="http://schemas.microsoft.com/office/powerpoint/2010/main" val="29944132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Cái</a:t>
            </a:r>
            <a:r>
              <a:rPr lang="en-US" baseline="0" smtClean="0"/>
              <a:t> nào sau đây là kt scripting cho cc test execution?</a:t>
            </a:r>
          </a:p>
          <a:p>
            <a:r>
              <a:rPr lang="en-US" smtClean="0"/>
              <a:t>A</a:t>
            </a:r>
          </a:p>
          <a:p>
            <a:r>
              <a:rPr lang="en-US" smtClean="0"/>
              <a:t>Vì</a:t>
            </a:r>
            <a:r>
              <a:rPr lang="en-US" baseline="0" smtClean="0"/>
              <a:t> các loại khác k tồn tại</a:t>
            </a:r>
            <a:endParaRPr lang="en-US"/>
          </a:p>
        </p:txBody>
      </p:sp>
    </p:spTree>
    <p:extLst>
      <p:ext uri="{BB962C8B-B14F-4D97-AF65-F5344CB8AC3E}">
        <p14:creationId xmlns:p14="http://schemas.microsoft.com/office/powerpoint/2010/main" val="24082023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a:t>
            </a:r>
            <a:endParaRPr lang="en-US"/>
          </a:p>
        </p:txBody>
      </p:sp>
    </p:spTree>
    <p:extLst>
      <p:ext uri="{BB962C8B-B14F-4D97-AF65-F5344CB8AC3E}">
        <p14:creationId xmlns:p14="http://schemas.microsoft.com/office/powerpoint/2010/main" val="1846880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Các lợi ích tiềm </a:t>
            </a:r>
            <a:r>
              <a:rPr lang="en-US" sz="1200" b="0" i="0" kern="1200" smtClean="0">
                <a:solidFill>
                  <a:schemeClr val="tx1"/>
                </a:solidFill>
                <a:effectLst/>
                <a:latin typeface="+mn-lt"/>
                <a:ea typeface="+mn-ea"/>
                <a:cs typeface="+mn-cs"/>
              </a:rPr>
              <a:t>ẩn</a:t>
            </a:r>
            <a:r>
              <a:rPr lang="vi-VN" sz="1200" b="0" i="0" kern="1200" smtClean="0">
                <a:solidFill>
                  <a:schemeClr val="tx1"/>
                </a:solidFill>
                <a:effectLst/>
                <a:latin typeface="+mn-lt"/>
                <a:ea typeface="+mn-ea"/>
                <a:cs typeface="+mn-cs"/>
              </a:rPr>
              <a:t> từ việc sử dụng các công cụ nói chung để hỗ trợ thử nghiệm</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là gì?</a:t>
            </a:r>
            <a:r>
              <a:rPr lang="vi-VN" smtClean="0"/>
              <a:t/>
            </a:r>
            <a:br>
              <a:rPr lang="vi-VN" smtClean="0"/>
            </a:br>
            <a:r>
              <a:rPr lang="vi-VN" sz="1200" b="0" i="0" kern="1200" smtClean="0">
                <a:solidFill>
                  <a:schemeClr val="tx1"/>
                </a:solidFill>
                <a:effectLst/>
                <a:latin typeface="+mn-lt"/>
                <a:ea typeface="+mn-ea"/>
                <a:cs typeface="+mn-cs"/>
              </a:rPr>
              <a:t>a. Greater chất lượng của mã, giảm số lượng các xét nghiệm cần thiết, mục tiêu</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tốt hơn để thử nghiệm.</a:t>
            </a:r>
            <a:r>
              <a:rPr lang="vi-VN" smtClean="0"/>
              <a:t/>
            </a:r>
            <a:br>
              <a:rPr lang="vi-VN" smtClean="0"/>
            </a:br>
            <a:r>
              <a:rPr lang="vi-VN" sz="1200" b="0" i="0" kern="1200" smtClean="0">
                <a:solidFill>
                  <a:schemeClr val="tx1"/>
                </a:solidFill>
                <a:effectLst/>
                <a:latin typeface="+mn-lt"/>
                <a:ea typeface="+mn-ea"/>
                <a:cs typeface="+mn-cs"/>
              </a:rPr>
              <a:t>b. Greater lặp lại các bài kiểm tra, giảm trong công việc lặp đi lặp lại, đánh giákhách quan.</a:t>
            </a:r>
            <a:r>
              <a:rPr lang="vi-VN" smtClean="0"/>
              <a:t/>
            </a:r>
            <a:br>
              <a:rPr lang="vi-VN" smtClean="0"/>
            </a:br>
            <a:r>
              <a:rPr lang="vi-VN" sz="1200" b="0" i="0" kern="1200" smtClean="0">
                <a:solidFill>
                  <a:schemeClr val="tx1"/>
                </a:solidFill>
                <a:effectLst/>
                <a:latin typeface="+mn-lt"/>
                <a:ea typeface="+mn-ea"/>
                <a:cs typeface="+mn-cs"/>
              </a:rPr>
              <a:t>c. Greater đáp ứng của người sử dụng, giảm kiểm tra chạy, mục tiêu không cần thiết.</a:t>
            </a:r>
            <a:r>
              <a:rPr lang="vi-VN" smtClean="0"/>
              <a:t/>
            </a:r>
            <a:br>
              <a:rPr lang="vi-VN" smtClean="0"/>
            </a:br>
            <a:r>
              <a:rPr lang="vi-VN" sz="1200" b="0" i="0" kern="1200" smtClean="0">
                <a:solidFill>
                  <a:schemeClr val="tx1"/>
                </a:solidFill>
                <a:effectLst/>
                <a:latin typeface="+mn-lt"/>
                <a:ea typeface="+mn-ea"/>
                <a:cs typeface="+mn-cs"/>
              </a:rPr>
              <a:t>d. Greater chất lượng của mã, giảm thủ tục giấy tờ, phản đối ít hơn để thử nghiệm.</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b.</a:t>
            </a:r>
            <a:endParaRPr lang="en-US"/>
          </a:p>
        </p:txBody>
      </p:sp>
    </p:spTree>
    <p:extLst>
      <p:ext uri="{BB962C8B-B14F-4D97-AF65-F5344CB8AC3E}">
        <p14:creationId xmlns:p14="http://schemas.microsoft.com/office/powerpoint/2010/main" val="845598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Rủi</a:t>
            </a:r>
            <a:r>
              <a:rPr lang="en-US" baseline="0" smtClean="0"/>
              <a:t> ro tiềm ẩn?</a:t>
            </a:r>
          </a:p>
          <a:p>
            <a:r>
              <a:rPr lang="vi-VN" sz="1200" b="0" i="0" kern="1200" smtClean="0">
                <a:solidFill>
                  <a:schemeClr val="tx1"/>
                </a:solidFill>
                <a:effectLst/>
                <a:latin typeface="+mn-lt"/>
                <a:ea typeface="+mn-ea"/>
                <a:cs typeface="+mn-cs"/>
              </a:rPr>
              <a:t>a. Kỳ vọng không thực tế, mong đợi các công cụ để làm quá nhiều.</a:t>
            </a:r>
            <a:r>
              <a:rPr lang="vi-VN" smtClean="0"/>
              <a:t/>
            </a:r>
            <a:br>
              <a:rPr lang="vi-VN" smtClean="0"/>
            </a:br>
            <a:r>
              <a:rPr lang="vi-VN" sz="1200" b="0" i="0" kern="1200" smtClean="0">
                <a:solidFill>
                  <a:schemeClr val="tx1"/>
                </a:solidFill>
                <a:effectLst/>
                <a:latin typeface="+mn-lt"/>
                <a:ea typeface="+mn-ea"/>
                <a:cs typeface="+mn-cs"/>
              </a:rPr>
              <a:t>b. </a:t>
            </a:r>
            <a:r>
              <a:rPr lang="en-US" sz="1200" b="0" i="0" kern="1200" smtClean="0">
                <a:solidFill>
                  <a:schemeClr val="tx1"/>
                </a:solidFill>
                <a:effectLst/>
                <a:latin typeface="+mn-lt"/>
                <a:ea typeface="+mn-ea"/>
                <a:cs typeface="+mn-cs"/>
              </a:rPr>
              <a:t>Không</a:t>
            </a:r>
            <a:r>
              <a:rPr lang="en-US" sz="1200" b="0" i="0" kern="1200" baseline="0" smtClean="0">
                <a:solidFill>
                  <a:schemeClr val="tx1"/>
                </a:solidFill>
                <a:effectLst/>
                <a:latin typeface="+mn-lt"/>
                <a:ea typeface="+mn-ea"/>
                <a:cs typeface="+mn-cs"/>
              </a:rPr>
              <a:t> bị </a:t>
            </a:r>
            <a:r>
              <a:rPr lang="vi-VN" sz="1200" b="0" i="0" kern="1200" smtClean="0">
                <a:solidFill>
                  <a:schemeClr val="tx1"/>
                </a:solidFill>
                <a:effectLst/>
                <a:latin typeface="+mn-lt"/>
                <a:ea typeface="+mn-ea"/>
                <a:cs typeface="+mn-cs"/>
              </a:rPr>
              <a:t>phụ thuộc vào công cụ này, tức là làm thử nghiệm hướng dẫn sử dụngkhi một công cụ thử nghiệm đã được thực hiện mua.</a:t>
            </a:r>
            <a:r>
              <a:rPr lang="vi-VN" smtClean="0"/>
              <a:t/>
            </a:r>
            <a:br>
              <a:rPr lang="vi-VN" smtClean="0"/>
            </a:br>
            <a:r>
              <a:rPr lang="vi-VN" sz="1200" b="0" i="0" kern="1200" smtClean="0">
                <a:solidFill>
                  <a:schemeClr val="tx1"/>
                </a:solidFill>
                <a:effectLst/>
                <a:latin typeface="+mn-lt"/>
                <a:ea typeface="+mn-ea"/>
                <a:cs typeface="+mn-cs"/>
              </a:rPr>
              <a:t>c. Các công cụ có thể tìm thấy khiếm khuyết không có ở đó.</a:t>
            </a:r>
            <a:r>
              <a:rPr lang="vi-VN" smtClean="0"/>
              <a:t/>
            </a:r>
            <a:br>
              <a:rPr lang="vi-VN" smtClean="0"/>
            </a:br>
            <a:r>
              <a:rPr lang="vi-VN" sz="1200" b="0" i="0" kern="1200" smtClean="0">
                <a:solidFill>
                  <a:schemeClr val="tx1"/>
                </a:solidFill>
                <a:effectLst/>
                <a:latin typeface="+mn-lt"/>
                <a:ea typeface="+mn-ea"/>
                <a:cs typeface="+mn-cs"/>
              </a:rPr>
              <a:t>d. Công cụ này sẽ lặp lại chính xác những điều nó ​​đã làm thời gian trước đó</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a:t>
            </a:r>
            <a:endParaRPr lang="en-US"/>
          </a:p>
        </p:txBody>
      </p:sp>
    </p:spTree>
    <p:extLst>
      <p:ext uri="{BB962C8B-B14F-4D97-AF65-F5344CB8AC3E}">
        <p14:creationId xmlns:p14="http://schemas.microsoft.com/office/powerpoint/2010/main" val="844603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Các loại</a:t>
            </a:r>
            <a:r>
              <a:rPr lang="en-US" sz="1200" b="0" i="0" kern="1200" smtClean="0">
                <a:solidFill>
                  <a:schemeClr val="tx1"/>
                </a:solidFill>
                <a:effectLst/>
                <a:latin typeface="+mn-lt"/>
                <a:ea typeface="+mn-ea"/>
                <a:cs typeface="+mn-cs"/>
              </a:rPr>
              <a:t> test tool nào</a:t>
            </a:r>
            <a:r>
              <a:rPr lang="vi-VN" sz="1200" b="0" i="0" kern="1200" smtClean="0">
                <a:solidFill>
                  <a:schemeClr val="tx1"/>
                </a:solidFill>
                <a:effectLst/>
                <a:latin typeface="+mn-lt"/>
                <a:ea typeface="+mn-ea"/>
                <a:cs typeface="+mn-cs"/>
              </a:rPr>
              <a:t> sau đây có thể bao gồm các chức năng truy xuất nguồn gốc?</a:t>
            </a:r>
            <a:r>
              <a:rPr lang="vi-VN" smtClean="0"/>
              <a:t/>
            </a:r>
            <a:br>
              <a:rPr lang="vi-VN" smtClean="0"/>
            </a:br>
            <a:r>
              <a:rPr lang="vi-VN" sz="1200" b="0" i="0" kern="1200" smtClean="0">
                <a:solidFill>
                  <a:schemeClr val="tx1"/>
                </a:solidFill>
                <a:effectLst/>
                <a:latin typeface="+mn-lt"/>
                <a:ea typeface="+mn-ea"/>
                <a:cs typeface="+mn-cs"/>
              </a:rPr>
              <a:t>a. (i) và (ii)</a:t>
            </a:r>
            <a:r>
              <a:rPr lang="vi-VN" smtClean="0"/>
              <a:t/>
            </a:r>
            <a:br>
              <a:rPr lang="vi-VN" smtClean="0"/>
            </a:br>
            <a:r>
              <a:rPr lang="vi-VN" sz="1200" b="0" i="0" kern="1200" smtClean="0">
                <a:solidFill>
                  <a:schemeClr val="tx1"/>
                </a:solidFill>
                <a:effectLst/>
                <a:latin typeface="+mn-lt"/>
                <a:ea typeface="+mn-ea"/>
                <a:cs typeface="+mn-cs"/>
              </a:rPr>
              <a:t>b. (i) và (iv)</a:t>
            </a:r>
            <a:r>
              <a:rPr lang="vi-VN" smtClean="0"/>
              <a:t/>
            </a:r>
            <a:br>
              <a:rPr lang="vi-VN" smtClean="0"/>
            </a:br>
            <a:r>
              <a:rPr lang="vi-VN" sz="1200" b="0" i="0" kern="1200" smtClean="0">
                <a:solidFill>
                  <a:schemeClr val="tx1"/>
                </a:solidFill>
                <a:effectLst/>
                <a:latin typeface="+mn-lt"/>
                <a:ea typeface="+mn-ea"/>
                <a:cs typeface="+mn-cs"/>
              </a:rPr>
              <a:t>c. (ii) và (iii)</a:t>
            </a:r>
            <a:r>
              <a:rPr lang="vi-VN" smtClean="0"/>
              <a:t/>
            </a:r>
            <a:br>
              <a:rPr lang="vi-VN" smtClean="0"/>
            </a:br>
            <a:r>
              <a:rPr lang="vi-VN" sz="1200" b="0" i="0" kern="1200" smtClean="0">
                <a:solidFill>
                  <a:schemeClr val="tx1"/>
                </a:solidFill>
                <a:effectLst/>
                <a:latin typeface="+mn-lt"/>
                <a:ea typeface="+mn-ea"/>
                <a:cs typeface="+mn-cs"/>
              </a:rPr>
              <a:t>d. (iii) và (iv)</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Loại:</a:t>
            </a:r>
            <a:r>
              <a:rPr lang="en-US" sz="1200" b="0" i="0" kern="1200" baseline="0" smtClean="0">
                <a:solidFill>
                  <a:schemeClr val="tx1"/>
                </a:solidFill>
                <a:effectLst/>
                <a:latin typeface="+mn-lt"/>
                <a:ea typeface="+mn-ea"/>
                <a:cs typeface="+mn-cs"/>
              </a:rPr>
              <a:t> (i), (iv) </a:t>
            </a:r>
            <a:r>
              <a:rPr lang="en-US" sz="1200" b="0" i="0" kern="1200" baseline="0" smtClean="0">
                <a:solidFill>
                  <a:schemeClr val="tx1"/>
                </a:solidFill>
                <a:effectLst/>
                <a:latin typeface="+mn-lt"/>
                <a:ea typeface="+mn-ea"/>
                <a:cs typeface="+mn-cs"/>
                <a:sym typeface="Wingdings" pitchFamily="2" charset="2"/>
              </a:rPr>
              <a:t> c</a:t>
            </a:r>
          </a:p>
          <a:p>
            <a:r>
              <a:rPr lang="en-US" smtClean="0"/>
              <a:t>Requirements management tools (ii) cho</a:t>
            </a:r>
            <a:r>
              <a:rPr lang="en-US" baseline="0" smtClean="0"/>
              <a:t> phép truy xuất nguồn gốc vì chúng cho phép test conditions, test scripts và defects được truy trở lại yêu cầu</a:t>
            </a:r>
            <a:r>
              <a:rPr lang="en-US" smtClean="0"/>
              <a:t>. Configuration management tools (iii) cũng</a:t>
            </a:r>
            <a:r>
              <a:rPr lang="en-US" baseline="0" smtClean="0"/>
              <a:t> cần theo dõi các phiên bản test script thích hợp với phiên bản của module hay ht.</a:t>
            </a:r>
            <a:endParaRPr lang="en-US"/>
          </a:p>
        </p:txBody>
      </p:sp>
    </p:spTree>
    <p:extLst>
      <p:ext uri="{BB962C8B-B14F-4D97-AF65-F5344CB8AC3E}">
        <p14:creationId xmlns:p14="http://schemas.microsoft.com/office/powerpoint/2010/main" val="3633174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Test</a:t>
            </a:r>
            <a:r>
              <a:rPr lang="en-US" baseline="0" smtClean="0"/>
              <a:t> tool là gì?</a:t>
            </a:r>
          </a:p>
          <a:p>
            <a:pPr marL="628650" lvl="1" indent="-171450">
              <a:buFontTx/>
              <a:buChar char="-"/>
            </a:pPr>
            <a:r>
              <a:rPr lang="en-US" smtClean="0"/>
              <a:t>Theo ISTQB Glossary of Testing Terms: “</a:t>
            </a:r>
            <a:r>
              <a:rPr lang="en-US" sz="1200" b="0" i="0" kern="1200" smtClean="0">
                <a:solidFill>
                  <a:schemeClr val="tx1"/>
                </a:solidFill>
                <a:effectLst/>
                <a:latin typeface="+mn-lt"/>
                <a:ea typeface="+mn-ea"/>
                <a:cs typeface="+mn-cs"/>
              </a:rPr>
              <a:t>Là</a:t>
            </a:r>
            <a:r>
              <a:rPr lang="en-US" sz="1200" b="0" i="0" kern="1200" baseline="0" smtClean="0">
                <a:solidFill>
                  <a:schemeClr val="tx1"/>
                </a:solidFill>
                <a:effectLst/>
                <a:latin typeface="+mn-lt"/>
                <a:ea typeface="+mn-ea"/>
                <a:cs typeface="+mn-cs"/>
              </a:rPr>
              <a:t> m</a:t>
            </a:r>
            <a:r>
              <a:rPr lang="vi-VN" sz="1200" b="0" i="0" kern="1200" smtClean="0">
                <a:solidFill>
                  <a:schemeClr val="tx1"/>
                </a:solidFill>
                <a:effectLst/>
                <a:latin typeface="+mn-lt"/>
                <a:ea typeface="+mn-ea"/>
                <a:cs typeface="+mn-cs"/>
              </a:rPr>
              <a:t>ột sản phẩm phần mềm hỗ trợ một hoặc nhiều hoạt động thử nghiệm, chẳng hạn</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như lập kế hoạch và kiểm soát, đặc </a:t>
            </a:r>
            <a:r>
              <a:rPr lang="en-US" sz="1200" b="0" i="0" kern="1200" smtClean="0">
                <a:solidFill>
                  <a:schemeClr val="tx1"/>
                </a:solidFill>
                <a:effectLst/>
                <a:latin typeface="+mn-lt"/>
                <a:ea typeface="+mn-ea"/>
                <a:cs typeface="+mn-cs"/>
              </a:rPr>
              <a:t>tả</a:t>
            </a:r>
            <a:r>
              <a:rPr lang="vi-VN" sz="1200" b="0" i="0" kern="1200" smtClean="0">
                <a:solidFill>
                  <a:schemeClr val="tx1"/>
                </a:solidFill>
                <a:effectLst/>
                <a:latin typeface="+mn-lt"/>
                <a:ea typeface="+mn-ea"/>
                <a:cs typeface="+mn-cs"/>
              </a:rPr>
              <a:t>, xây dựng các tập tin và dữ liệu</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ban đầu, thực hiện</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và phân tích thử nghiệm</a:t>
            </a:r>
            <a:r>
              <a:rPr lang="en-US" sz="1200" b="0" i="0" kern="1200" smtClean="0">
                <a:solidFill>
                  <a:schemeClr val="tx1"/>
                </a:solidFill>
                <a:effectLst/>
                <a:latin typeface="+mn-lt"/>
                <a:ea typeface="+mn-ea"/>
                <a:cs typeface="+mn-cs"/>
              </a:rPr>
              <a:t>”. Nói</a:t>
            </a:r>
            <a:r>
              <a:rPr lang="en-US" sz="1200" b="0" i="0" kern="1200" baseline="0" smtClean="0">
                <a:solidFill>
                  <a:schemeClr val="tx1"/>
                </a:solidFill>
                <a:effectLst/>
                <a:latin typeface="+mn-lt"/>
                <a:ea typeface="+mn-ea"/>
                <a:cs typeface="+mn-cs"/>
              </a:rPr>
              <a:t> cách khác test tool giúp cho cv test được dễ hơn, nhanh hơn và chính xác hơn.</a:t>
            </a:r>
          </a:p>
          <a:p>
            <a:pPr marL="171450" lvl="0" indent="-171450">
              <a:buFontTx/>
              <a:buChar char="-"/>
            </a:pPr>
            <a:r>
              <a:rPr lang="en-US" sz="1200" b="1" kern="1200" smtClean="0">
                <a:solidFill>
                  <a:schemeClr val="tx1"/>
                </a:solidFill>
                <a:effectLst/>
                <a:latin typeface="+mn-lt"/>
                <a:ea typeface="+mn-ea"/>
                <a:cs typeface="+mn-cs"/>
              </a:rPr>
              <a:t>Lợi</a:t>
            </a:r>
            <a:r>
              <a:rPr lang="en-US" sz="1200" b="1" kern="1200" baseline="0" smtClean="0">
                <a:solidFill>
                  <a:schemeClr val="tx1"/>
                </a:solidFill>
                <a:effectLst/>
                <a:latin typeface="+mn-lt"/>
                <a:ea typeface="+mn-ea"/>
                <a:cs typeface="+mn-cs"/>
              </a:rPr>
              <a:t> ích</a:t>
            </a:r>
          </a:p>
          <a:p>
            <a:pPr marL="628650" lvl="1" indent="-171450">
              <a:buFontTx/>
              <a:buChar char="-"/>
            </a:pPr>
            <a:r>
              <a:rPr lang="en-US" sz="1200" b="0" kern="1200" baseline="0" smtClean="0">
                <a:solidFill>
                  <a:schemeClr val="tx1"/>
                </a:solidFill>
                <a:effectLst/>
                <a:latin typeface="+mn-lt"/>
                <a:ea typeface="+mn-ea"/>
                <a:cs typeface="+mn-cs"/>
              </a:rPr>
              <a:t>(cái lợi chính của bất kỳ cc nào) Giảm đáng kể: thời gian, nỗ lực, cv lặp đi lặp lại nhàm chán, từ đó giảm chi phí e.g. so sánh thời gian và chi phí làm ra sản phẩm bằng thủ công và bằng máy móc.</a:t>
            </a:r>
          </a:p>
          <a:p>
            <a:pPr marL="628650" lvl="1" indent="-171450">
              <a:buFontTx/>
              <a:buChar char="-"/>
            </a:pPr>
            <a:r>
              <a:rPr lang="en-US" sz="1200" b="0" kern="1200" baseline="0" smtClean="0">
                <a:solidFill>
                  <a:schemeClr val="tx1"/>
                </a:solidFill>
                <a:effectLst/>
                <a:latin typeface="+mn-lt"/>
                <a:ea typeface="+mn-ea"/>
                <a:cs typeface="+mn-cs"/>
              </a:rPr>
              <a:t>nhận và biểu diễn thông tin quản lý test dễ và nhanh hơn, e.g. tiến trình test, sự cố tìm thấy/sửa.</a:t>
            </a:r>
          </a:p>
          <a:p>
            <a:pPr marL="171450" lvl="0" indent="-171450">
              <a:buFontTx/>
              <a:buChar char="-"/>
            </a:pPr>
            <a:r>
              <a:rPr lang="en-US" sz="1200" b="1" kern="1200" baseline="0" smtClean="0">
                <a:solidFill>
                  <a:schemeClr val="tx1"/>
                </a:solidFill>
                <a:effectLst/>
                <a:latin typeface="+mn-lt"/>
                <a:ea typeface="+mn-ea"/>
                <a:cs typeface="+mn-cs"/>
              </a:rPr>
              <a:t>Rủi ro</a:t>
            </a:r>
          </a:p>
          <a:p>
            <a:pPr marL="628650" lvl="1" indent="-171450">
              <a:buFontTx/>
              <a:buChar char="-"/>
            </a:pPr>
            <a:r>
              <a:rPr lang="en-US" sz="1200" b="0" kern="1200" smtClean="0">
                <a:solidFill>
                  <a:schemeClr val="tx1"/>
                </a:solidFill>
                <a:effectLst/>
                <a:latin typeface="+mn-lt"/>
                <a:ea typeface="+mn-ea"/>
                <a:cs typeface="+mn-cs"/>
              </a:rPr>
              <a:t>Hầu</a:t>
            </a:r>
            <a:r>
              <a:rPr lang="en-US" sz="1200" b="0" kern="1200" baseline="0" smtClean="0">
                <a:solidFill>
                  <a:schemeClr val="tx1"/>
                </a:solidFill>
                <a:effectLst/>
                <a:latin typeface="+mn-lt"/>
                <a:ea typeface="+mn-ea"/>
                <a:cs typeface="+mn-cs"/>
              </a:rPr>
              <a:t> hết rủi ro khi sử dụng tool là làm cho con người </a:t>
            </a:r>
            <a:r>
              <a:rPr lang="en-US" sz="1200" b="0" i="0" kern="1200" smtClean="0">
                <a:solidFill>
                  <a:schemeClr val="tx1"/>
                </a:solidFill>
                <a:effectLst/>
                <a:latin typeface="+mn-lt"/>
                <a:ea typeface="+mn-ea"/>
                <a:cs typeface="+mn-cs"/>
              </a:rPr>
              <a:t>kỳ vọng quá lạc quan về những gì các công cụ có thể làm </a:t>
            </a:r>
          </a:p>
          <a:p>
            <a:pPr marL="628650" lvl="1" indent="-171450">
              <a:buFontTx/>
              <a:buChar char="-"/>
            </a:pPr>
            <a:r>
              <a:rPr lang="vi-VN" sz="1200" b="0" i="0" kern="1200" smtClean="0">
                <a:solidFill>
                  <a:schemeClr val="tx1"/>
                </a:solidFill>
                <a:effectLst/>
                <a:latin typeface="+mn-lt"/>
                <a:ea typeface="+mn-ea"/>
                <a:cs typeface="+mn-cs"/>
              </a:rPr>
              <a:t>Có một nguy cơ rằng những lợi ích được thu được sẽ giảm và các công cụ sẽ trở thành dư thừa</a:t>
            </a:r>
            <a:r>
              <a:rPr lang="en-US" sz="1200" b="0" i="0" kern="1200" smtClean="0">
                <a:solidFill>
                  <a:schemeClr val="tx1"/>
                </a:solidFill>
                <a:effectLst/>
                <a:latin typeface="+mn-lt"/>
                <a:ea typeface="+mn-ea"/>
                <a:cs typeface="+mn-cs"/>
              </a:rPr>
              <a:t> nếu</a:t>
            </a:r>
            <a:r>
              <a:rPr lang="en-US" sz="1200" b="0" i="0" kern="1200" baseline="0" smtClean="0">
                <a:solidFill>
                  <a:schemeClr val="tx1"/>
                </a:solidFill>
                <a:effectLst/>
                <a:latin typeface="+mn-lt"/>
                <a:ea typeface="+mn-ea"/>
                <a:cs typeface="+mn-cs"/>
              </a:rPr>
              <a:t> công cụ ko được nâng cấp, bảo trì.</a:t>
            </a:r>
          </a:p>
          <a:p>
            <a:pPr marL="1085850" lvl="2" indent="-171450">
              <a:buFontTx/>
              <a:buChar char="-"/>
            </a:pPr>
            <a:r>
              <a:rPr lang="en-US" sz="1200" b="0" i="0" kern="1200" baseline="0" smtClean="0">
                <a:solidFill>
                  <a:schemeClr val="tx1"/>
                </a:solidFill>
                <a:effectLst/>
                <a:latin typeface="+mn-lt"/>
                <a:ea typeface="+mn-ea"/>
                <a:cs typeface="+mn-cs"/>
              </a:rPr>
              <a:t>e.g. việc tiếp nhận nhiều test tools khác nhau từ nhiều nhà cung cấp (venders) khác nhau có thể sẽ yêu cầu 1 cách thức nào đó để import và export dữ liệu qua lại, nếu ko sẽ tốn thời gian để cắt/dán data từ tool này qua tool kia</a:t>
            </a:r>
            <a:endParaRPr lang="en-US" sz="1200" kern="1200" smtClean="0">
              <a:solidFill>
                <a:schemeClr val="tx1"/>
              </a:solidFill>
              <a:effectLst/>
              <a:latin typeface="+mn-lt"/>
              <a:ea typeface="+mn-ea"/>
              <a:cs typeface="+mn-cs"/>
            </a:endParaRPr>
          </a:p>
          <a:p>
            <a:pPr marL="171450" indent="-171450">
              <a:buFontTx/>
              <a:buChar char="-"/>
            </a:pPr>
            <a:r>
              <a:rPr lang="en-US" sz="1200" kern="1200" smtClean="0">
                <a:solidFill>
                  <a:schemeClr val="tx1"/>
                </a:solidFill>
                <a:effectLst/>
                <a:latin typeface="+mn-lt"/>
                <a:ea typeface="+mn-ea"/>
                <a:cs typeface="+mn-cs"/>
              </a:rPr>
              <a:t>Ai viết</a:t>
            </a:r>
            <a:r>
              <a:rPr lang="en-US" sz="1200" kern="1200" baseline="0" smtClean="0">
                <a:solidFill>
                  <a:schemeClr val="tx1"/>
                </a:solidFill>
                <a:effectLst/>
                <a:latin typeface="+mn-lt"/>
                <a:ea typeface="+mn-ea"/>
                <a:cs typeface="+mn-cs"/>
              </a:rPr>
              <a:t> ra tool? </a:t>
            </a:r>
            <a:r>
              <a:rPr lang="en-US" smtClean="0"/>
              <a:t>Built by?</a:t>
            </a:r>
            <a:endParaRPr lang="en-US" sz="1200" kern="1200" baseline="0" smtClean="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kern="1200" baseline="0" smtClean="0">
                <a:solidFill>
                  <a:schemeClr val="tx1"/>
                </a:solidFill>
                <a:effectLst/>
                <a:latin typeface="+mn-lt"/>
                <a:ea typeface="+mn-ea"/>
                <a:cs typeface="+mn-cs"/>
              </a:rPr>
              <a:t>nhà phát triển (</a:t>
            </a:r>
            <a:r>
              <a:rPr lang="en-US" smtClean="0"/>
              <a:t>developers in-house</a:t>
            </a:r>
            <a:r>
              <a:rPr lang="en-US" baseline="0" smtClean="0"/>
              <a:t>) </a:t>
            </a:r>
            <a:r>
              <a:rPr lang="en-US" kern="1200" baseline="0" smtClean="0">
                <a:solidFill>
                  <a:schemeClr val="tx1"/>
                </a:solidFill>
                <a:effectLst/>
                <a:latin typeface="+mn-lt"/>
                <a:ea typeface="+mn-ea"/>
                <a:cs typeface="+mn-cs"/>
              </a:rPr>
              <a:t>vì chính họ hiểu rõ yêu cầu của tool, vd/ các tool như: test harnesses, test oracles or test data preparation tools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mtClean="0"/>
              <a:t>software houses (test-tool vendors)</a:t>
            </a:r>
            <a:endParaRPr lang="en-US"/>
          </a:p>
        </p:txBody>
      </p:sp>
    </p:spTree>
    <p:extLst>
      <p:ext uri="{BB962C8B-B14F-4D97-AF65-F5344CB8AC3E}">
        <p14:creationId xmlns:p14="http://schemas.microsoft.com/office/powerpoint/2010/main" val="33651919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Test tool overview</a:t>
            </a:r>
          </a:p>
          <a:p>
            <a:r>
              <a:rPr lang="en-US" smtClean="0"/>
              <a:t>Types of test tool </a:t>
            </a:r>
          </a:p>
          <a:p>
            <a:r>
              <a:rPr lang="en-US" smtClean="0"/>
              <a:t>Effective use of tools:  potential benefits and risks </a:t>
            </a:r>
          </a:p>
          <a:p>
            <a:r>
              <a:rPr lang="en-US" smtClean="0"/>
              <a:t>Introducing a tool into an organization </a:t>
            </a:r>
          </a:p>
          <a:p>
            <a:endParaRPr lang="en-US"/>
          </a:p>
        </p:txBody>
      </p:sp>
    </p:spTree>
    <p:extLst>
      <p:ext uri="{BB962C8B-B14F-4D97-AF65-F5344CB8AC3E}">
        <p14:creationId xmlns:p14="http://schemas.microsoft.com/office/powerpoint/2010/main" val="3701821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Tool support for test execution and logging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Tool support for performance and monitoring</a:t>
            </a:r>
          </a:p>
          <a:p>
            <a:r>
              <a:rPr lang="en-US" smtClean="0"/>
              <a:t>	Đc</a:t>
            </a:r>
            <a:r>
              <a:rPr lang="en-US" baseline="0" smtClean="0"/>
              <a:t> tiến hành trên 1 ht đang vận hành, có thể là vận hành mô phỏng (test) hoặc vận hành thật</a:t>
            </a:r>
            <a:endParaRPr lang="en-US"/>
          </a:p>
        </p:txBody>
      </p:sp>
    </p:spTree>
    <p:extLst>
      <p:ext uri="{BB962C8B-B14F-4D97-AF65-F5344CB8AC3E}">
        <p14:creationId xmlns:p14="http://schemas.microsoft.com/office/powerpoint/2010/main" val="4031370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Các nguyên tắc</a:t>
            </a:r>
            <a:r>
              <a:rPr lang="en-US" sz="1200" b="0" i="0" kern="1200" smtClean="0">
                <a:solidFill>
                  <a:schemeClr val="tx1"/>
                </a:solidFill>
                <a:effectLst/>
                <a:latin typeface="+mn-lt"/>
                <a:ea typeface="+mn-ea"/>
                <a:cs typeface="+mn-cs"/>
              </a:rPr>
              <a:t> nào</a:t>
            </a:r>
            <a:r>
              <a:rPr lang="vi-VN" sz="1200" b="0" i="0" kern="1200" smtClean="0">
                <a:solidFill>
                  <a:schemeClr val="tx1"/>
                </a:solidFill>
                <a:effectLst/>
                <a:latin typeface="+mn-lt"/>
                <a:ea typeface="+mn-ea"/>
                <a:cs typeface="+mn-cs"/>
              </a:rPr>
              <a:t> sau đây nên được theo khi giới thiệu một công cụ thử nghiệm</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vào một tổ chức?</a:t>
            </a:r>
            <a:r>
              <a:rPr lang="vi-VN" smtClean="0"/>
              <a:t/>
            </a:r>
            <a:br>
              <a:rPr lang="vi-VN" smtClean="0"/>
            </a:br>
            <a:r>
              <a:rPr lang="vi-VN" sz="1200" b="0" i="0" kern="1200" smtClean="0">
                <a:solidFill>
                  <a:schemeClr val="tx1"/>
                </a:solidFill>
                <a:effectLst/>
                <a:latin typeface="+mn-lt"/>
                <a:ea typeface="+mn-ea"/>
                <a:cs typeface="+mn-cs"/>
              </a:rPr>
              <a:t>(i) Đánh giá sự trưởng thành của tổ chức để xác định liệu một công cụ sẽ cung cấp</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các lợi ích </a:t>
            </a:r>
            <a:r>
              <a:rPr lang="en-US" sz="1200" b="0" i="0" kern="1200" smtClean="0">
                <a:solidFill>
                  <a:schemeClr val="tx1"/>
                </a:solidFill>
                <a:effectLst/>
                <a:latin typeface="+mn-lt"/>
                <a:ea typeface="+mn-ea"/>
                <a:cs typeface="+mn-cs"/>
              </a:rPr>
              <a:t>mong đợi</a:t>
            </a:r>
            <a:r>
              <a:rPr lang="vi-VN" sz="1200" b="0" i="0" kern="1200" smtClean="0">
                <a:solidFill>
                  <a:schemeClr val="tx1"/>
                </a:solidFill>
                <a:effectLst/>
                <a:latin typeface="+mn-lt"/>
                <a:ea typeface="+mn-ea"/>
                <a:cs typeface="+mn-cs"/>
              </a:rPr>
              <a:t>​​.</a:t>
            </a:r>
            <a:r>
              <a:rPr lang="vi-VN" smtClean="0"/>
              <a:t/>
            </a:r>
            <a:br>
              <a:rPr lang="vi-VN" smtClean="0"/>
            </a:br>
            <a:r>
              <a:rPr lang="vi-VN" sz="1200" b="0" i="0" kern="1200" smtClean="0">
                <a:solidFill>
                  <a:schemeClr val="tx1"/>
                </a:solidFill>
                <a:effectLst/>
                <a:latin typeface="+mn-lt"/>
                <a:ea typeface="+mn-ea"/>
                <a:cs typeface="+mn-cs"/>
              </a:rPr>
              <a:t>(ii) Yêu cầu hoàn vốn nhanh chóng </a:t>
            </a:r>
            <a:r>
              <a:rPr lang="en-US" sz="1200" b="0" i="0" kern="1200" smtClean="0">
                <a:solidFill>
                  <a:schemeClr val="tx1"/>
                </a:solidFill>
                <a:effectLst/>
                <a:latin typeface="+mn-lt"/>
                <a:ea typeface="+mn-ea"/>
                <a:cs typeface="+mn-cs"/>
              </a:rPr>
              <a:t>từ</a:t>
            </a:r>
            <a:r>
              <a:rPr lang="vi-VN" sz="1200" b="0" i="0" kern="1200" smtClean="0">
                <a:solidFill>
                  <a:schemeClr val="tx1"/>
                </a:solidFill>
                <a:effectLst/>
                <a:latin typeface="+mn-lt"/>
                <a:ea typeface="+mn-ea"/>
                <a:cs typeface="+mn-cs"/>
              </a:rPr>
              <a:t> các đầu tư ban đầu.</a:t>
            </a:r>
            <a:r>
              <a:rPr lang="vi-VN" smtClean="0"/>
              <a:t/>
            </a:r>
            <a:br>
              <a:rPr lang="vi-VN" smtClean="0"/>
            </a:br>
            <a:r>
              <a:rPr lang="vi-VN" sz="1200" b="0" i="0" kern="1200" smtClean="0">
                <a:solidFill>
                  <a:schemeClr val="tx1"/>
                </a:solidFill>
                <a:effectLst/>
                <a:latin typeface="+mn-lt"/>
                <a:ea typeface="+mn-ea"/>
                <a:cs typeface="+mn-cs"/>
              </a:rPr>
              <a:t>(iii) Bao gồm một yêu cầu cho công cụ </a:t>
            </a:r>
            <a:r>
              <a:rPr lang="en-US" sz="1200" b="0" i="0" kern="1200" smtClean="0">
                <a:solidFill>
                  <a:schemeClr val="tx1"/>
                </a:solidFill>
                <a:effectLst/>
                <a:latin typeface="+mn-lt"/>
                <a:ea typeface="+mn-ea"/>
                <a:cs typeface="+mn-cs"/>
              </a:rPr>
              <a:t>là</a:t>
            </a:r>
            <a:r>
              <a:rPr lang="vi-VN" sz="1200" b="0" i="0" kern="1200" smtClean="0">
                <a:solidFill>
                  <a:schemeClr val="tx1"/>
                </a:solidFill>
                <a:effectLst/>
                <a:latin typeface="+mn-lt"/>
                <a:ea typeface="+mn-ea"/>
                <a:cs typeface="+mn-cs"/>
              </a:rPr>
              <a:t> dễ dàng sử dụng mà không cần phải đào tạo </a:t>
            </a:r>
            <a:r>
              <a:rPr lang="en-US" sz="1200" b="0" i="0" kern="1200" smtClean="0">
                <a:solidFill>
                  <a:schemeClr val="tx1"/>
                </a:solidFill>
                <a:effectLst/>
                <a:latin typeface="+mn-lt"/>
                <a:ea typeface="+mn-ea"/>
                <a:cs typeface="+mn-cs"/>
              </a:rPr>
              <a:t>các</a:t>
            </a:r>
            <a:r>
              <a:rPr lang="en-US" sz="1200" b="0" i="0" kern="1200" baseline="0" smtClean="0">
                <a:solidFill>
                  <a:schemeClr val="tx1"/>
                </a:solidFill>
                <a:effectLst/>
                <a:latin typeface="+mn-lt"/>
                <a:ea typeface="+mn-ea"/>
                <a:cs typeface="+mn-cs"/>
              </a:rPr>
              <a:t> testers</a:t>
            </a:r>
            <a:r>
              <a:rPr lang="vi-VN" sz="1200" b="0" i="0" kern="1200" smtClean="0">
                <a:solidFill>
                  <a:schemeClr val="tx1"/>
                </a:solidFill>
                <a:effectLst/>
                <a:latin typeface="+mn-lt"/>
                <a:ea typeface="+mn-ea"/>
                <a:cs typeface="+mn-cs"/>
              </a:rPr>
              <a:t> không có tay nghề.</a:t>
            </a:r>
            <a:r>
              <a:rPr lang="vi-VN" smtClean="0"/>
              <a:t/>
            </a:r>
            <a:br>
              <a:rPr lang="vi-VN" smtClean="0"/>
            </a:br>
            <a:r>
              <a:rPr lang="vi-VN" sz="1200" b="0" i="0" kern="1200" smtClean="0">
                <a:solidFill>
                  <a:schemeClr val="tx1"/>
                </a:solidFill>
                <a:effectLst/>
                <a:latin typeface="+mn-lt"/>
                <a:ea typeface="+mn-ea"/>
                <a:cs typeface="+mn-cs"/>
              </a:rPr>
              <a:t>(iv) Xác định và thống nhất các yêu cầu trước khi đánh giá các công cụ kiểm tra.</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Loại</a:t>
            </a:r>
            <a:r>
              <a:rPr lang="en-US" sz="1200" b="0" i="0" kern="1200" baseline="0" smtClean="0">
                <a:solidFill>
                  <a:schemeClr val="tx1"/>
                </a:solidFill>
                <a:effectLst/>
                <a:latin typeface="+mn-lt"/>
                <a:ea typeface="+mn-ea"/>
                <a:cs typeface="+mn-cs"/>
              </a:rPr>
              <a:t> trừ (ii) và (iii), chọn (i) </a:t>
            </a:r>
            <a:r>
              <a:rPr lang="en-US" sz="1200" b="0" i="0" kern="1200" baseline="0" smtClean="0">
                <a:solidFill>
                  <a:schemeClr val="tx1"/>
                </a:solidFill>
                <a:effectLst/>
                <a:latin typeface="+mn-lt"/>
                <a:ea typeface="+mn-ea"/>
                <a:cs typeface="+mn-cs"/>
                <a:sym typeface="Wingdings" pitchFamily="2" charset="2"/>
              </a:rPr>
              <a:t> b.</a:t>
            </a:r>
            <a:endParaRPr lang="en-US"/>
          </a:p>
        </p:txBody>
      </p:sp>
    </p:spTree>
    <p:extLst>
      <p:ext uri="{BB962C8B-B14F-4D97-AF65-F5344CB8AC3E}">
        <p14:creationId xmlns:p14="http://schemas.microsoft.com/office/powerpoint/2010/main" val="3217056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1446213" y="887413"/>
            <a:ext cx="3979862" cy="2984500"/>
          </a:xfrm>
          <a:ln cap="flat"/>
        </p:spPr>
      </p:sp>
      <p:sp>
        <p:nvSpPr>
          <p:cNvPr id="2" name="Notes Placeholder 1"/>
          <p:cNvSpPr>
            <a:spLocks noGrp="1"/>
          </p:cNvSpPr>
          <p:nvPr>
            <p:ph type="body" idx="1"/>
          </p:nvPr>
        </p:nvSpPr>
        <p:spPr/>
        <p:txBody>
          <a:bodyPr/>
          <a:lstStyle/>
          <a:p>
            <a:r>
              <a:rPr lang="vi-VN" sz="1200" b="0" i="0" kern="1200" smtClean="0">
                <a:solidFill>
                  <a:schemeClr val="tx1"/>
                </a:solidFill>
                <a:effectLst/>
                <a:latin typeface="+mn-lt"/>
                <a:ea typeface="+mn-ea"/>
                <a:cs typeface="+mn-cs"/>
              </a:rPr>
              <a:t>như bộ phần mềm thử nghiệm phát triển lớn hơn bao giờ hết, do đó, chi phí bảo trì</a:t>
            </a:r>
            <a:r>
              <a:rPr lang="vi-VN" smtClean="0"/>
              <a:t/>
            </a:r>
            <a:br>
              <a:rPr lang="vi-VN" smtClean="0"/>
            </a:br>
            <a:r>
              <a:rPr lang="vi-VN" sz="1200" b="0" i="0" kern="1200" smtClean="0">
                <a:solidFill>
                  <a:schemeClr val="tx1"/>
                </a:solidFill>
                <a:effectLst/>
                <a:latin typeface="+mn-lt"/>
                <a:ea typeface="+mn-ea"/>
                <a:cs typeface="+mn-cs"/>
              </a:rPr>
              <a:t>duy trì nỗ lực tích lũy, lợi ích không phải là</a:t>
            </a:r>
            <a:r>
              <a:rPr lang="vi-VN" smtClean="0"/>
              <a:t/>
            </a:r>
            <a:br>
              <a:rPr lang="vi-VN" smtClean="0"/>
            </a:br>
            <a:r>
              <a:rPr lang="vi-VN" sz="1200" b="0" i="0" kern="1200" smtClean="0">
                <a:solidFill>
                  <a:schemeClr val="tx1"/>
                </a:solidFill>
                <a:effectLst/>
                <a:latin typeface="+mn-lt"/>
                <a:ea typeface="+mn-ea"/>
                <a:cs typeface="+mn-cs"/>
              </a:rPr>
              <a:t>các bộ kiểm tra có một cuộc sống riêng của mình</a:t>
            </a:r>
            <a:r>
              <a:rPr lang="vi-VN" smtClean="0"/>
              <a:t/>
            </a:r>
            <a:br>
              <a:rPr lang="vi-VN" smtClean="0"/>
            </a:br>
            <a:r>
              <a:rPr lang="vi-VN" sz="1200" b="0" i="0" kern="1200" smtClean="0">
                <a:solidFill>
                  <a:schemeClr val="tx1"/>
                </a:solidFill>
                <a:effectLst/>
                <a:latin typeface="+mn-lt"/>
                <a:ea typeface="+mn-ea"/>
                <a:cs typeface="+mn-cs"/>
              </a:rPr>
              <a:t>thử nghiệm khởi hành, những người khác đến, kiểm tra bộ phát triển lớn hơnkhông ai biết chính xác những gì họ làm ... không dám vứt đi kiểm tra trong trường hợp họ là quan trọng</a:t>
            </a:r>
            <a:r>
              <a:rPr lang="vi-VN" smtClean="0"/>
              <a:t/>
            </a:r>
            <a:br>
              <a:rPr lang="vi-VN" smtClean="0"/>
            </a:br>
            <a:r>
              <a:rPr lang="vi-VN" sz="1200" b="0" i="0" kern="1200" smtClean="0">
                <a:solidFill>
                  <a:schemeClr val="tx1"/>
                </a:solidFill>
                <a:effectLst/>
                <a:latin typeface="+mn-lt"/>
                <a:ea typeface="+mn-ea"/>
                <a:cs typeface="+mn-cs"/>
              </a:rPr>
              <a:t>kiểm tra không phù hợp được tự động</a:t>
            </a:r>
            <a:r>
              <a:rPr lang="vi-VN" smtClean="0"/>
              <a:t/>
            </a:r>
            <a:br>
              <a:rPr lang="vi-VN" smtClean="0"/>
            </a:br>
            <a:r>
              <a:rPr lang="vi-VN" sz="1200" b="0" i="0" kern="1200" smtClean="0">
                <a:solidFill>
                  <a:schemeClr val="tx1"/>
                </a:solidFill>
                <a:effectLst/>
                <a:latin typeface="+mn-lt"/>
                <a:ea typeface="+mn-ea"/>
                <a:cs typeface="+mn-cs"/>
              </a:rPr>
              <a:t>tự động hóa trở thành một kết thúc trong chính nó</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Sử</a:t>
            </a:r>
            <a:r>
              <a:rPr lang="en-US" baseline="0" smtClean="0"/>
              <a:t> dụng tools ở các giai đoạn nào?</a:t>
            </a:r>
            <a:endParaRPr lang="en-US"/>
          </a:p>
        </p:txBody>
      </p:sp>
    </p:spTree>
    <p:extLst>
      <p:ext uri="{BB962C8B-B14F-4D97-AF65-F5344CB8AC3E}">
        <p14:creationId xmlns:p14="http://schemas.microsoft.com/office/powerpoint/2010/main" val="367941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Nhiều</a:t>
            </a:r>
            <a:r>
              <a:rPr lang="en-US" b="0" baseline="0" smtClean="0"/>
              <a:t> người có thể nghĩ ko có cc này thật sự, nhưng thật ra nó cũng có ích cho testing. Bởi vì các test phải dựa vào requirement, chất lượng của requirement càng tốt thì càng dễ tìm test case. Cta đã thấy rằng rất quan trọng để theo dõi các test case với requirement và ngược lại.</a:t>
            </a:r>
            <a:endParaRPr lang="en-US" b="0" smtClean="0"/>
          </a:p>
          <a:p>
            <a:pPr marL="171450" indent="-171450">
              <a:buFontTx/>
              <a:buChar char="-"/>
            </a:pPr>
            <a:r>
              <a:rPr lang="en-US" b="0" baseline="0" smtClean="0"/>
              <a:t>Cc này giúp phân tích yêu cầu theo kiểu </a:t>
            </a:r>
            <a:r>
              <a:rPr lang="en-US" sz="1200" b="0" i="0" kern="1200" smtClean="0">
                <a:solidFill>
                  <a:schemeClr val="tx1"/>
                </a:solidFill>
                <a:effectLst/>
                <a:latin typeface="+mn-lt"/>
                <a:ea typeface="+mn-ea"/>
                <a:cs typeface="+mn-cs"/>
              </a:rPr>
              <a:t>verify </a:t>
            </a:r>
            <a:r>
              <a:rPr lang="en-US" b="0" smtClean="0"/>
              <a:t>requirements </a:t>
            </a:r>
            <a:r>
              <a:rPr lang="en-US" b="1" smtClean="0"/>
              <a:t>(có</a:t>
            </a:r>
            <a:r>
              <a:rPr lang="en-US" b="1" baseline="0" smtClean="0"/>
              <a:t> nghĩa là kiểm tra tính phù hợp, hợp lệ của yêu cầu) </a:t>
            </a:r>
            <a:r>
              <a:rPr lang="en-US" b="1" u="sng" baseline="0" smtClean="0"/>
              <a:t>chứ ko phải </a:t>
            </a:r>
            <a:r>
              <a:rPr lang="en-US" sz="1200" b="1" i="0" u="sng" kern="1200" smtClean="0">
                <a:solidFill>
                  <a:schemeClr val="tx1"/>
                </a:solidFill>
                <a:effectLst/>
                <a:latin typeface="+mn-lt"/>
                <a:ea typeface="+mn-ea"/>
                <a:cs typeface="+mn-cs"/>
              </a:rPr>
              <a:t>validate requirements</a:t>
            </a:r>
            <a:r>
              <a:rPr lang="en-US" sz="1200" b="1" i="0" kern="1200" smtClean="0">
                <a:solidFill>
                  <a:schemeClr val="tx1"/>
                </a:solidFill>
                <a:effectLst/>
                <a:latin typeface="+mn-lt"/>
                <a:ea typeface="+mn-ea"/>
                <a:cs typeface="+mn-cs"/>
              </a:rPr>
              <a:t> (có</a:t>
            </a:r>
            <a:r>
              <a:rPr lang="en-US" sz="1200" b="1" i="0" kern="1200" baseline="0" smtClean="0">
                <a:solidFill>
                  <a:schemeClr val="tx1"/>
                </a:solidFill>
                <a:effectLst/>
                <a:latin typeface="+mn-lt"/>
                <a:ea typeface="+mn-ea"/>
                <a:cs typeface="+mn-cs"/>
              </a:rPr>
              <a:t> nghĩa là cho biết yêu cầu đó có phải đúng là yêu cầu mà user mong muốn ko).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Cc này làm việc trên các đặc tả yêu cầu mà đc viết bằng ngôn ngữ có cấu trúc hình thức hoặc là chỉ thuần tiếng anh.</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Cc này có thể dùng riêng hay được tích hợp vào test management tools</a:t>
            </a:r>
          </a:p>
          <a:p>
            <a:pPr marL="628650" lvl="1" indent="-171450">
              <a:buFontTx/>
              <a:buChar char="-"/>
            </a:pPr>
            <a:r>
              <a:rPr lang="en-US" sz="1200" b="1" i="0" kern="1200" baseline="0" smtClean="0">
                <a:solidFill>
                  <a:schemeClr val="tx1"/>
                </a:solidFill>
                <a:effectLst/>
                <a:latin typeface="+mn-lt"/>
                <a:ea typeface="+mn-ea"/>
                <a:cs typeface="+mn-cs"/>
              </a:rPr>
              <a:t>Có thể xem ứng dụng xử lý văn bản (Word) là một </a:t>
            </a:r>
            <a:r>
              <a:rPr lang="en-US" sz="1200" b="1" i="0" kern="1200" smtClean="0">
                <a:solidFill>
                  <a:schemeClr val="tx1"/>
                </a:solidFill>
                <a:effectLst/>
                <a:latin typeface="+mn-lt"/>
                <a:ea typeface="+mn-ea"/>
                <a:cs typeface="+mn-cs"/>
              </a:rPr>
              <a:t>requirement-testing tool cơ</a:t>
            </a:r>
            <a:r>
              <a:rPr lang="en-US" sz="1200" b="1" i="0" kern="1200" baseline="0" smtClean="0">
                <a:solidFill>
                  <a:schemeClr val="tx1"/>
                </a:solidFill>
                <a:effectLst/>
                <a:latin typeface="+mn-lt"/>
                <a:ea typeface="+mn-ea"/>
                <a:cs typeface="+mn-cs"/>
              </a:rPr>
              <a:t> bản vì nó có chức năng check grammar. </a:t>
            </a:r>
            <a:r>
              <a:rPr lang="en-US" sz="1200" b="0" i="0" kern="1200" baseline="0" smtClean="0">
                <a:solidFill>
                  <a:schemeClr val="tx1"/>
                </a:solidFill>
                <a:effectLst/>
                <a:latin typeface="+mn-lt"/>
                <a:ea typeface="+mn-ea"/>
                <a:cs typeface="+mn-cs"/>
              </a:rPr>
              <a:t>Sự tối nghĩa, nhập nhằng trong yêu cầu thường dẫn đến những defect sau này cho ht, mà sự tối nghĩa này thường là do ngữ pháp yếu kém.</a:t>
            </a:r>
          </a:p>
          <a:p>
            <a:pPr marL="171450" lvl="0" indent="-171450">
              <a:buFontTx/>
              <a:buChar char="-"/>
            </a:pPr>
            <a:r>
              <a:rPr lang="en-US" b="1" baseline="0" smtClean="0"/>
              <a:t>Các cc quản lý yêu cầu chuyên biệt ngoài việc phân tích ngữ pháp như trên</a:t>
            </a:r>
            <a:r>
              <a:rPr lang="en-US" baseline="0" smtClean="0"/>
              <a:t>, nó còn hỗ trợ nhiều chức năng khác, các chức năng được liệt kê như sau:</a:t>
            </a:r>
          </a:p>
          <a:p>
            <a:pPr marL="628650" lvl="1" indent="-171450">
              <a:buFontTx/>
              <a:buChar char="-"/>
            </a:pPr>
            <a:r>
              <a:rPr lang="vi-VN" b="1" baseline="0" smtClean="0"/>
              <a:t>Lưu</a:t>
            </a:r>
            <a:r>
              <a:rPr lang="en-US" b="1" baseline="0" smtClean="0"/>
              <a:t> </a:t>
            </a:r>
            <a:r>
              <a:rPr lang="vi-VN" b="1" baseline="0" smtClean="0"/>
              <a:t>trữ thông tin </a:t>
            </a:r>
            <a:r>
              <a:rPr lang="en-US" b="1" baseline="0" smtClean="0"/>
              <a:t>về </a:t>
            </a:r>
            <a:r>
              <a:rPr lang="vi-VN" b="1" baseline="0" smtClean="0"/>
              <a:t>yêu cầu</a:t>
            </a:r>
            <a:endParaRPr lang="en-US" b="1" baseline="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mtClean="0"/>
              <a:t>Tìm</a:t>
            </a:r>
            <a:r>
              <a:rPr lang="en-US" baseline="0" smtClean="0"/>
              <a:t> ra các yêu cầu chưa đc xác định hoặc ko rõ nghĩa</a:t>
            </a:r>
            <a:endParaRPr lang="en-US" smtClean="0"/>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mtClean="0"/>
              <a:t>Nhận</a:t>
            </a:r>
            <a:r>
              <a:rPr lang="en-US" baseline="0" smtClean="0"/>
              <a:t> ra các từ ngữ mơ hồ (</a:t>
            </a:r>
            <a:r>
              <a:rPr lang="en-US" b="1" baseline="0" smtClean="0"/>
              <a:t>như 'might', 'and/or', 'as needed</a:t>
            </a:r>
            <a:r>
              <a:rPr lang="en-US" baseline="0" smtClean="0"/>
              <a:t>)</a:t>
            </a:r>
            <a:endParaRPr lang="en-US" smtClean="0"/>
          </a:p>
          <a:p>
            <a:pPr marL="628650" lvl="1" indent="-171450">
              <a:buFontTx/>
              <a:buChar char="-"/>
            </a:pPr>
            <a:r>
              <a:rPr lang="vi-VN" smtClean="0"/>
              <a:t>Kiểm</a:t>
            </a:r>
            <a:r>
              <a:rPr lang="en-US" smtClean="0"/>
              <a:t> </a:t>
            </a:r>
            <a:r>
              <a:rPr lang="vi-VN" smtClean="0"/>
              <a:t>tra</a:t>
            </a:r>
            <a:r>
              <a:rPr lang="en-US" smtClean="0"/>
              <a:t> cách</a:t>
            </a:r>
            <a:r>
              <a:rPr lang="en-US" baseline="0" smtClean="0"/>
              <a:t> sử dụng từ ngữ nhất quán trong</a:t>
            </a:r>
            <a:r>
              <a:rPr lang="en-US" smtClean="0"/>
              <a:t> </a:t>
            </a:r>
            <a:r>
              <a:rPr lang="vi-VN" smtClean="0"/>
              <a:t>yêu</a:t>
            </a:r>
            <a:r>
              <a:rPr lang="en-US" smtClean="0"/>
              <a:t> </a:t>
            </a:r>
            <a:r>
              <a:rPr lang="vi-VN" smtClean="0"/>
              <a:t>cầu</a:t>
            </a:r>
            <a:endParaRPr lang="en-US" smtClean="0"/>
          </a:p>
          <a:p>
            <a:pPr marL="628650" lvl="1" indent="-171450">
              <a:buFontTx/>
              <a:buChar char="-"/>
            </a:pPr>
            <a:r>
              <a:rPr lang="vi-VN" smtClean="0"/>
              <a:t>Cho phép các yêu cầu được</a:t>
            </a:r>
            <a:r>
              <a:rPr lang="en-US" smtClean="0"/>
              <a:t> </a:t>
            </a:r>
            <a:r>
              <a:rPr lang="vi-VN" smtClean="0"/>
              <a:t>lập</a:t>
            </a:r>
            <a:r>
              <a:rPr lang="en-US" smtClean="0"/>
              <a:t> </a:t>
            </a:r>
            <a:r>
              <a:rPr lang="vi-VN" smtClean="0"/>
              <a:t>thứ tự</a:t>
            </a:r>
            <a:r>
              <a:rPr lang="en-US" smtClean="0"/>
              <a:t> </a:t>
            </a:r>
            <a:r>
              <a:rPr lang="vi-VN" smtClean="0"/>
              <a:t>ưu</a:t>
            </a:r>
            <a:r>
              <a:rPr lang="en-US" smtClean="0"/>
              <a:t> </a:t>
            </a:r>
            <a:r>
              <a:rPr lang="vi-VN" smtClean="0"/>
              <a:t>tiên</a:t>
            </a:r>
            <a:r>
              <a:rPr lang="en-US" smtClean="0"/>
              <a:t> theo mục</a:t>
            </a:r>
            <a:r>
              <a:rPr lang="en-US" baseline="0" smtClean="0"/>
              <a:t> tiêu test</a:t>
            </a:r>
            <a:endParaRPr lang="en-US" smtClean="0"/>
          </a:p>
          <a:p>
            <a:pPr marL="628650" lvl="1" indent="-171450">
              <a:buFontTx/>
              <a:buChar char="-"/>
            </a:pPr>
            <a:r>
              <a:rPr lang="en-US" smtClean="0"/>
              <a:t>Chức</a:t>
            </a:r>
            <a:r>
              <a:rPr lang="en-US" baseline="0" smtClean="0"/>
              <a:t> năng </a:t>
            </a:r>
            <a:r>
              <a:rPr lang="en-US" u="sng" baseline="0" smtClean="0"/>
              <a:t>lần vết</a:t>
            </a:r>
            <a:r>
              <a:rPr lang="en-US" baseline="0" smtClean="0"/>
              <a:t> c</a:t>
            </a:r>
            <a:r>
              <a:rPr lang="vi-VN" smtClean="0"/>
              <a:t>ho phép </a:t>
            </a:r>
            <a:r>
              <a:rPr lang="en-US" b="1" baseline="0" smtClean="0"/>
              <a:t>theo dõi và tham chiếu chéo từ </a:t>
            </a:r>
            <a:r>
              <a:rPr lang="en-US" sz="1200" b="1" i="0" kern="1200" smtClean="0">
                <a:solidFill>
                  <a:schemeClr val="tx1"/>
                </a:solidFill>
                <a:effectLst/>
                <a:latin typeface="+mn-lt"/>
                <a:ea typeface="+mn-ea"/>
                <a:cs typeface="+mn-cs"/>
              </a:rPr>
              <a:t>requirements, test condition đến</a:t>
            </a:r>
            <a:r>
              <a:rPr lang="en-US" sz="1200" b="1" i="0" kern="1200" baseline="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test cases và</a:t>
            </a:r>
            <a:r>
              <a:rPr lang="en-US" sz="1200" b="1" i="0" kern="1200" baseline="0" smtClean="0">
                <a:solidFill>
                  <a:schemeClr val="tx1"/>
                </a:solidFill>
                <a:effectLst/>
                <a:latin typeface="+mn-lt"/>
                <a:ea typeface="+mn-ea"/>
                <a:cs typeface="+mn-cs"/>
              </a:rPr>
              <a:t> ngược lại: nếu requirement thay đổi, cc này sẽ highlight những test cases cần sửa và rerun, ngược lại nếu test case chạy bị fail, cc sẽ highlight requirement tương ứng,</a:t>
            </a:r>
            <a:r>
              <a:rPr lang="en-US" sz="1200" b="0" i="0" kern="1200" baseline="0" smtClean="0">
                <a:solidFill>
                  <a:schemeClr val="tx1"/>
                </a:solidFill>
                <a:effectLst/>
                <a:latin typeface="+mn-lt"/>
                <a:ea typeface="+mn-ea"/>
                <a:cs typeface="+mn-cs"/>
              </a:rPr>
              <a:t> </a:t>
            </a:r>
            <a:r>
              <a:rPr lang="en-US" b="0" baseline="0" smtClean="0"/>
              <a:t>dễ dàng truy ra mục nào thay đổi liên quan mỗi khi yêu cầu thay đổi</a:t>
            </a:r>
          </a:p>
          <a:p>
            <a:pPr marL="628650" lvl="1" indent="-171450">
              <a:buFontTx/>
              <a:buChar char="-"/>
            </a:pPr>
            <a:r>
              <a:rPr lang="en-US" smtClean="0"/>
              <a:t>cũng</a:t>
            </a:r>
            <a:r>
              <a:rPr lang="en-US" baseline="0" smtClean="0"/>
              <a:t> do chức năng lần vết trên, </a:t>
            </a:r>
            <a:r>
              <a:rPr lang="en-US" smtClean="0"/>
              <a:t>cho</a:t>
            </a:r>
            <a:r>
              <a:rPr lang="en-US" baseline="0" smtClean="0"/>
              <a:t> phép tính độ bao phủ yêu cầu dễ dàng.</a:t>
            </a:r>
            <a:endParaRPr lang="en-US" smtClean="0"/>
          </a:p>
          <a:p>
            <a:pPr marL="628650" lvl="1" indent="-171450">
              <a:buFontTx/>
              <a:buChar char="-"/>
            </a:pPr>
            <a:endParaRPr lang="en-US"/>
          </a:p>
        </p:txBody>
      </p:sp>
    </p:spTree>
    <p:extLst>
      <p:ext uri="{BB962C8B-B14F-4D97-AF65-F5344CB8AC3E}">
        <p14:creationId xmlns:p14="http://schemas.microsoft.com/office/powerpoint/2010/main" val="177395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Know</a:t>
            </a:r>
            <a:r>
              <a:rPr lang="en-US" baseline="0" smtClean="0"/>
              <a:t>n as defect management tools, defect-tracking tool, bug-tracking tool or a bug-management tool, nhưng </a:t>
            </a:r>
            <a:r>
              <a:rPr lang="en-US" b="1" baseline="0" smtClean="0"/>
              <a:t>cái tên này là tốt hơn bởi vì ko phải mọi sự cố đều là defect</a:t>
            </a:r>
            <a:r>
              <a:rPr lang="en-US" baseline="0" smtClean="0"/>
              <a:t>, nó có thể là một </a:t>
            </a:r>
            <a:r>
              <a:rPr lang="en-US" u="sng" baseline="0" smtClean="0"/>
              <a:t>bất thường</a:t>
            </a:r>
            <a:r>
              <a:rPr lang="en-US" baseline="0" smtClean="0"/>
              <a:t> quan sát được hoặc là các </a:t>
            </a:r>
            <a:r>
              <a:rPr lang="en-US" u="none" baseline="0" smtClean="0"/>
              <a:t>yêu cầu tăng cường</a:t>
            </a:r>
            <a:r>
              <a:rPr lang="en-US" baseline="0" smtClean="0"/>
              <a:t>.</a:t>
            </a:r>
          </a:p>
          <a:p>
            <a:pPr marL="628650" lvl="1" indent="-171450">
              <a:buFontTx/>
              <a:buChar char="-"/>
            </a:pPr>
            <a:r>
              <a:rPr lang="en-US" b="1" u="sng" baseline="0" smtClean="0"/>
              <a:t>Như đã tìm hiểu ở chương trước, báo cáo sự cố đi qua nhiều giai đoạn từ lúc xác định đc sự cố và thu thập thông tin chi tiết cho đến phân tích, phân loại, giao nhiệm vụ sửa chữa, sửa chữa xong, kiểm tra lại và kết thúc. Nhờ có công cụ quản lý sự cố, sẽ giúp cho việc theo dõi quá trình này dễ dàng hơn.</a:t>
            </a:r>
            <a:r>
              <a:rPr lang="en-US" b="1" baseline="0" smtClean="0"/>
              <a:t> </a:t>
            </a:r>
          </a:p>
          <a:p>
            <a:pPr marL="171450" indent="-171450">
              <a:buFontTx/>
              <a:buChar char="-"/>
            </a:pPr>
            <a:r>
              <a:rPr lang="en-US" baseline="0" smtClean="0"/>
              <a:t>Cc này có nhiệm vụ chính là tạo báo cáo sự cố và theo dõi các chi tiết về sự cố, cụ thể như sau:</a:t>
            </a:r>
          </a:p>
          <a:p>
            <a:pPr marL="628650" lvl="1" indent="-171450">
              <a:buFontTx/>
              <a:buChar char="-"/>
            </a:pPr>
            <a:r>
              <a:rPr lang="en-US" baseline="0" smtClean="0"/>
              <a:t>Lưu trữ thông tin về sự cố </a:t>
            </a:r>
            <a:r>
              <a:rPr lang="en-US" b="1" baseline="0" smtClean="0"/>
              <a:t>(e.g. severity-mức độ nghiêm trọng), l</a:t>
            </a:r>
            <a:r>
              <a:rPr lang="en-US" baseline="0" smtClean="0"/>
              <a:t>ưu trữ các thông tin kèm </a:t>
            </a:r>
            <a:r>
              <a:rPr lang="en-US" b="1" baseline="0" smtClean="0"/>
              <a:t>(e.g. a screen shot-hình chụp sự cố)</a:t>
            </a:r>
          </a:p>
          <a:p>
            <a:pPr marL="628650" lvl="1" indent="-171450">
              <a:buFontTx/>
              <a:buChar char="-"/>
            </a:pPr>
            <a:r>
              <a:rPr lang="en-US" baseline="0" smtClean="0"/>
              <a:t>Ưu tiên sự cố</a:t>
            </a:r>
          </a:p>
          <a:p>
            <a:pPr marL="628650" lvl="1" indent="-171450">
              <a:buFontTx/>
              <a:buChar char="-"/>
            </a:pPr>
            <a:r>
              <a:rPr lang="en-US" baseline="0" smtClean="0"/>
              <a:t>Phân công nhiệm vụ </a:t>
            </a:r>
            <a:r>
              <a:rPr lang="en-US" b="1" baseline="0" smtClean="0"/>
              <a:t>(fix, confirmation test, etc)</a:t>
            </a:r>
          </a:p>
          <a:p>
            <a:pPr marL="628650" lvl="1" indent="-171450">
              <a:buFontTx/>
              <a:buChar char="-"/>
            </a:pPr>
            <a:r>
              <a:rPr lang="en-US" b="1" baseline="0" smtClean="0"/>
              <a:t>Ghi nhận </a:t>
            </a:r>
            <a:r>
              <a:rPr lang="en-US" baseline="0" smtClean="0"/>
              <a:t>trạng thái (vd/ </a:t>
            </a:r>
            <a:r>
              <a:rPr lang="vi-VN" sz="1200" b="0" i="0" kern="1200" smtClean="0">
                <a:solidFill>
                  <a:schemeClr val="tx1"/>
                </a:solidFill>
                <a:effectLst/>
                <a:latin typeface="+mn-lt"/>
                <a:ea typeface="+mn-ea"/>
                <a:cs typeface="+mn-cs"/>
              </a:rPr>
              <a:t>mở, bị từ chối, trùng lặp, chậm, sẵn sàng cho xác nhận</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thử nghiệm,</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đóng cửa</a:t>
            </a:r>
            <a:r>
              <a:rPr lang="en-US" sz="1200" b="0" i="0" kern="1200" smtClean="0">
                <a:solidFill>
                  <a:schemeClr val="tx1"/>
                </a:solidFill>
                <a:effectLst/>
                <a:latin typeface="+mn-lt"/>
                <a:ea typeface="+mn-ea"/>
                <a:cs typeface="+mn-cs"/>
              </a:rPr>
              <a:t>)</a:t>
            </a:r>
          </a:p>
          <a:p>
            <a:pPr marL="628650" lvl="1" indent="-171450">
              <a:buFontTx/>
              <a:buChar char="-"/>
            </a:pPr>
            <a:r>
              <a:rPr lang="en-US" baseline="0" smtClean="0"/>
              <a:t>Báo cáo thống kê/độ đo về sự cố (vd/ số sự cố/trạng thái, tổng số sự cố phát sinh, mở, kết thúc...)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baseline="0" smtClean="0"/>
              <a:t>Là một trong những cc phổ biến nhất, nhưng thường là bản thương mại.</a:t>
            </a:r>
          </a:p>
          <a:p>
            <a:pPr marL="171450" lvl="0" indent="-171450">
              <a:buFontTx/>
              <a:buChar char="-"/>
            </a:pPr>
            <a:endParaRPr lang="en-US" baseline="0" smtClean="0"/>
          </a:p>
        </p:txBody>
      </p:sp>
    </p:spTree>
    <p:extLst>
      <p:ext uri="{BB962C8B-B14F-4D97-AF65-F5344CB8AC3E}">
        <p14:creationId xmlns:p14="http://schemas.microsoft.com/office/powerpoint/2010/main" val="6401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baseline="0" smtClean="0"/>
              <a:t>Xem ví dụ sau</a:t>
            </a:r>
            <a:r>
              <a:rPr lang="en-US" baseline="0" smtClean="0"/>
              <a:t>: Một nhóm test bắt đầu test 1 PM, dĩ nhiên họ mong đợi sẽ tìm thấy đc nhiều vấn đề. Nhưng kết quả có rất ít defect được phát hiện. Trước khi báo cáo kết quả tốt đẹp này, họ cần phải check lại để xem họ có test đúng phiên bản ko, và họ phát hiện là họ đang test cho phiên bản của 2 tháng trước với các bộ test của phiên bản trước đó nữa.</a:t>
            </a:r>
            <a:endParaRPr lang="en-US" b="1" smtClean="0"/>
          </a:p>
          <a:p>
            <a:pPr marL="171450" indent="-171450">
              <a:buFontTx/>
              <a:buChar char="-"/>
            </a:pPr>
            <a:r>
              <a:rPr lang="en-US" b="1" smtClean="0"/>
              <a:t>Chủ</a:t>
            </a:r>
            <a:r>
              <a:rPr lang="en-US" b="1" baseline="0" smtClean="0"/>
              <a:t> yếu </a:t>
            </a:r>
            <a:r>
              <a:rPr lang="en-US" baseline="0" smtClean="0"/>
              <a:t>dùng cho quản lý phiên bản, bản biên dịch (build) của phần mềm, cấu hình phần cứng, và testware... </a:t>
            </a:r>
            <a:r>
              <a:rPr lang="en-US" b="1" baseline="0" smtClean="0"/>
              <a:t>Những thành phần này có nhiều phiên bản khác nhau và thay đổi theo thời gian. Khi cta chạy 1 test, cta phải chạy trên đúng phiên bản của nó. Khó có thể thực hiện quản lý cấu hình mà ko dùng tool, tool sẽ làm cv quản lý dễ dàng hơn, đặc biệt đv những môi trường phức tạp.</a:t>
            </a:r>
          </a:p>
          <a:p>
            <a:pPr marL="628650" lvl="1" indent="-171450">
              <a:buFontTx/>
              <a:buChar char="-"/>
            </a:pPr>
            <a:r>
              <a:rPr lang="en-US" sz="1200" b="1" i="0" kern="1200" smtClean="0">
                <a:solidFill>
                  <a:schemeClr val="tx1"/>
                </a:solidFill>
                <a:effectLst/>
                <a:latin typeface="+mn-lt"/>
                <a:ea typeface="+mn-ea"/>
                <a:cs typeface="+mn-cs"/>
              </a:rPr>
              <a:t>Testware</a:t>
            </a:r>
            <a:r>
              <a:rPr lang="en-US" sz="1200" b="0" i="0" kern="1200" smtClean="0">
                <a:solidFill>
                  <a:schemeClr val="tx1"/>
                </a:solidFill>
                <a:effectLst/>
                <a:latin typeface="+mn-lt"/>
                <a:ea typeface="+mn-ea"/>
                <a:cs typeface="+mn-cs"/>
              </a:rPr>
              <a:t> gồm</a:t>
            </a:r>
            <a:r>
              <a:rPr lang="en-US" sz="1200" b="0" i="0" kern="1200" baseline="0" smtClean="0">
                <a:solidFill>
                  <a:schemeClr val="tx1"/>
                </a:solidFill>
                <a:effectLst/>
                <a:latin typeface="+mn-lt"/>
                <a:ea typeface="+mn-ea"/>
                <a:cs typeface="+mn-cs"/>
              </a:rPr>
              <a:t> những gì cta tạo ra trong suốt tiến trình test</a:t>
            </a:r>
            <a:r>
              <a:rPr lang="en-US" sz="1200" b="0" i="0" kern="1200" smtClean="0">
                <a:solidFill>
                  <a:schemeClr val="tx1"/>
                </a:solidFill>
                <a:effectLst/>
                <a:latin typeface="+mn-lt"/>
                <a:ea typeface="+mn-ea"/>
                <a:cs typeface="+mn-cs"/>
              </a:rPr>
              <a:t>, such as documentation, scripts, inputs, expected results, set-up and clear-up procedures, files, databases, environment, and any additional software or utilities used in testing.</a:t>
            </a:r>
          </a:p>
          <a:p>
            <a:pPr marL="1085850" lvl="2" indent="-171450">
              <a:buFontTx/>
              <a:buChar char="-"/>
            </a:pPr>
            <a:r>
              <a:rPr lang="en-US" sz="1200" b="0" i="1" kern="1200" smtClean="0">
                <a:solidFill>
                  <a:schemeClr val="tx1"/>
                </a:solidFill>
                <a:effectLst/>
                <a:latin typeface="+mn-lt"/>
                <a:ea typeface="+mn-ea"/>
                <a:cs typeface="+mn-cs"/>
              </a:rPr>
              <a:t>Testware includes artifacts produced during the test process required to plan, design, and execute tests</a:t>
            </a:r>
            <a:endParaRPr lang="en-US" b="0" i="1" baseline="0" smtClean="0"/>
          </a:p>
          <a:p>
            <a:pPr marL="171450" indent="-171450">
              <a:buFontTx/>
              <a:buChar char="-"/>
            </a:pPr>
            <a:r>
              <a:rPr lang="en-US" smtClean="0"/>
              <a:t>Cc này</a:t>
            </a:r>
            <a:r>
              <a:rPr lang="en-US" baseline="0" smtClean="0"/>
              <a:t> hỗ trợ:</a:t>
            </a:r>
            <a:endParaRPr lang="en-US" smtClean="0"/>
          </a:p>
          <a:p>
            <a:pPr marL="628650" lvl="1" indent="-171450">
              <a:buFontTx/>
              <a:buChar char="-"/>
            </a:pPr>
            <a:r>
              <a:rPr lang="vi-VN" smtClean="0"/>
              <a:t>Lưu</a:t>
            </a:r>
            <a:r>
              <a:rPr lang="en-US" smtClean="0"/>
              <a:t> </a:t>
            </a:r>
            <a:r>
              <a:rPr lang="vi-VN" smtClean="0"/>
              <a:t>trữ thông tin về các phiên bản, </a:t>
            </a:r>
            <a:r>
              <a:rPr lang="vi-VN" u="sng" smtClean="0"/>
              <a:t>bản</a:t>
            </a:r>
            <a:r>
              <a:rPr lang="en-US" u="sng" smtClean="0"/>
              <a:t> </a:t>
            </a:r>
            <a:r>
              <a:rPr lang="vi-VN" u="sng" smtClean="0"/>
              <a:t>biên</a:t>
            </a:r>
            <a:r>
              <a:rPr lang="en-US" u="sng" smtClean="0"/>
              <a:t> </a:t>
            </a:r>
            <a:r>
              <a:rPr lang="vi-VN" u="sng" smtClean="0"/>
              <a:t>dịch</a:t>
            </a:r>
            <a:r>
              <a:rPr lang="vi-VN" smtClean="0"/>
              <a:t> (build) của</a:t>
            </a:r>
            <a:r>
              <a:rPr lang="en-US" smtClean="0"/>
              <a:t> </a:t>
            </a:r>
            <a:r>
              <a:rPr lang="vi-VN" smtClean="0"/>
              <a:t>phần</a:t>
            </a:r>
            <a:r>
              <a:rPr lang="en-US" smtClean="0"/>
              <a:t> </a:t>
            </a:r>
            <a:r>
              <a:rPr lang="vi-VN" smtClean="0"/>
              <a:t>mềm</a:t>
            </a:r>
            <a:r>
              <a:rPr lang="en-US" smtClean="0"/>
              <a:t> </a:t>
            </a:r>
            <a:r>
              <a:rPr lang="vi-VN" smtClean="0"/>
              <a:t>và testware</a:t>
            </a:r>
            <a:r>
              <a:rPr lang="en-US" smtClean="0"/>
              <a:t>,</a:t>
            </a:r>
            <a:r>
              <a:rPr lang="en-US" baseline="0" smtClean="0"/>
              <a:t> </a:t>
            </a:r>
            <a:r>
              <a:rPr lang="en-US" b="1" baseline="0" smtClean="0"/>
              <a:t>quản lý build và release</a:t>
            </a:r>
            <a:endParaRPr lang="en-US" b="1" smtClean="0"/>
          </a:p>
          <a:p>
            <a:pPr marL="628650" lvl="1" indent="-171450">
              <a:buFontTx/>
              <a:buChar char="-"/>
            </a:pPr>
            <a:r>
              <a:rPr lang="vi-VN" smtClean="0"/>
              <a:t>Cho phép lần</a:t>
            </a:r>
            <a:r>
              <a:rPr lang="en-US" smtClean="0"/>
              <a:t> </a:t>
            </a:r>
            <a:r>
              <a:rPr lang="vi-VN" smtClean="0"/>
              <a:t>vết</a:t>
            </a:r>
            <a:r>
              <a:rPr lang="en-US" smtClean="0"/>
              <a:t> </a:t>
            </a:r>
            <a:r>
              <a:rPr lang="vi-VN" smtClean="0"/>
              <a:t>giữa testware và phần</a:t>
            </a:r>
            <a:r>
              <a:rPr lang="en-US" smtClean="0"/>
              <a:t> </a:t>
            </a:r>
            <a:r>
              <a:rPr lang="vi-VN" smtClean="0"/>
              <a:t>mềm</a:t>
            </a:r>
            <a:r>
              <a:rPr lang="en-US" smtClean="0"/>
              <a:t>, ở</a:t>
            </a:r>
            <a:r>
              <a:rPr lang="en-US" baseline="0" smtClean="0"/>
              <a:t> </a:t>
            </a:r>
            <a:r>
              <a:rPr lang="vi-VN" smtClean="0"/>
              <a:t>cả những </a:t>
            </a:r>
            <a:r>
              <a:rPr lang="en-US" smtClean="0"/>
              <a:t>phiên</a:t>
            </a:r>
            <a:r>
              <a:rPr lang="en-US" baseline="0" smtClean="0"/>
              <a:t> bản khác nhau</a:t>
            </a:r>
            <a:r>
              <a:rPr lang="en-US" smtClean="0"/>
              <a:t>.</a:t>
            </a:r>
          </a:p>
          <a:p>
            <a:pPr marL="1085850" lvl="2" indent="-171450">
              <a:buFontTx/>
              <a:buChar char="-"/>
            </a:pPr>
            <a:r>
              <a:rPr lang="en-US" smtClean="0"/>
              <a:t>xác</a:t>
            </a:r>
            <a:r>
              <a:rPr lang="en-US" baseline="0" smtClean="0"/>
              <a:t> định phiên bản test procedures đúng</a:t>
            </a:r>
          </a:p>
          <a:p>
            <a:pPr marL="1085850" lvl="2" indent="-171450">
              <a:buFontTx/>
              <a:buChar char="-"/>
            </a:pPr>
            <a:r>
              <a:rPr lang="en-US" smtClean="0"/>
              <a:t>xem  test procedures đc</a:t>
            </a:r>
            <a:r>
              <a:rPr lang="en-US" baseline="0" smtClean="0"/>
              <a:t> sd lại, hay cần sửa</a:t>
            </a:r>
            <a:endParaRPr lang="en-US" smtClean="0"/>
          </a:p>
          <a:p>
            <a:pPr marL="628650" lvl="1" indent="-171450">
              <a:buFontTx/>
              <a:buChar char="-"/>
            </a:pPr>
            <a:r>
              <a:rPr lang="en-US" smtClean="0"/>
              <a:t>Theo</a:t>
            </a:r>
            <a:r>
              <a:rPr lang="en-US" baseline="0" smtClean="0"/>
              <a:t> dõi phiên bản nào thuộc về cấu hình nào (vd/ phiên bản PM này sd HĐH nào, phiên bản web kia sd Web browser nào...)</a:t>
            </a:r>
            <a:endParaRPr lang="en-US" smtClean="0"/>
          </a:p>
        </p:txBody>
      </p:sp>
    </p:spTree>
    <p:extLst>
      <p:ext uri="{BB962C8B-B14F-4D97-AF65-F5344CB8AC3E}">
        <p14:creationId xmlns:p14="http://schemas.microsoft.com/office/powerpoint/2010/main" val="77669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1143000"/>
          </a:xfrm>
        </p:spPr>
        <p:txBody>
          <a:bodyPr>
            <a:normAutofit/>
          </a:bodyPr>
          <a:lstStyle>
            <a:lvl1pPr>
              <a:defRPr sz="4400"/>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7924800" y="6416675"/>
            <a:ext cx="762000" cy="365125"/>
          </a:xfrm>
        </p:spPr>
        <p:txBody>
          <a:bodyPr/>
          <a:lstStyle>
            <a:lvl1pPr>
              <a:defRPr sz="1400"/>
            </a:lvl1pPr>
          </a:lstStyle>
          <a:p>
            <a:r>
              <a:rPr lang="en-US" smtClean="0"/>
              <a:t>Slide </a:t>
            </a:r>
            <a:fld id="{3900DC13-0C25-439E-AA75-E5DAAC4C3713}"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0684191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1479509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147079889"/>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2162052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18966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63344136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9979273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1243777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5278553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6853637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667204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6"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6"/>
          <a:lstStyle>
            <a:lvl1pPr marL="0" marR="45716" indent="0" algn="r">
              <a:buNone/>
              <a:defRPr>
                <a:solidFill>
                  <a:schemeClr val="tx1"/>
                </a:solidFill>
              </a:defRPr>
            </a:lvl1pPr>
            <a:lvl2pPr marL="457153" indent="0" algn="ctr">
              <a:buNone/>
            </a:lvl2pPr>
            <a:lvl3pPr marL="914306" indent="0" algn="ctr">
              <a:buNone/>
            </a:lvl3pPr>
            <a:lvl4pPr marL="1371459" indent="0" algn="ctr">
              <a:buNone/>
            </a:lvl4pPr>
            <a:lvl5pPr marL="1828612" indent="0" algn="ctr">
              <a:buNone/>
            </a:lvl5pPr>
            <a:lvl6pPr marL="2285766" indent="0" algn="ctr">
              <a:buNone/>
            </a:lvl6pPr>
            <a:lvl7pPr marL="2742919" indent="0" algn="ctr">
              <a:buNone/>
            </a:lvl7pPr>
            <a:lvl8pPr marL="3200072" indent="0" algn="ctr">
              <a:buNone/>
            </a:lvl8pPr>
            <a:lvl9pPr marL="3657225"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3900DC13-0C25-439E-AA75-E5DAAC4C3713}"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57038529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normAutofit/>
          </a:bodyPr>
          <a:lstStyle>
            <a:lvl1pPr>
              <a:defRPr sz="4400"/>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828800"/>
            <a:ext cx="8305800" cy="4495800"/>
          </a:xfrm>
        </p:spPr>
        <p:txBody>
          <a:bodyPr/>
          <a:lstStyle>
            <a:lvl1pPr>
              <a:spcBef>
                <a:spcPts val="600"/>
              </a:spcBef>
              <a:defRPr>
                <a:latin typeface="+mj-lt"/>
              </a:defRPr>
            </a:lvl1pPr>
            <a:lvl2pPr>
              <a:spcBef>
                <a:spcPts val="600"/>
              </a:spcBef>
              <a:defRPr>
                <a:latin typeface="+mj-lt"/>
              </a:defRPr>
            </a:lvl2pPr>
            <a:lvl3pPr>
              <a:spcBef>
                <a:spcPts val="600"/>
              </a:spcBef>
              <a:defRPr sz="2200">
                <a:latin typeface="+mj-lt"/>
              </a:defRPr>
            </a:lvl3pPr>
            <a:lvl4pPr>
              <a:spcBef>
                <a:spcPts val="600"/>
              </a:spcBef>
              <a:defRPr>
                <a:latin typeface="+mj-lt"/>
              </a:defRPr>
            </a:lvl4pPr>
            <a:lvl5pPr>
              <a:spcBef>
                <a:spcPts val="600"/>
              </a:spcBef>
              <a:defRPr>
                <a:latin typeface="+mj-lt"/>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a:xfrm>
            <a:off x="7848600" y="6477000"/>
            <a:ext cx="838200" cy="228600"/>
          </a:xfrm>
        </p:spPr>
        <p:txBody>
          <a:bodyPr/>
          <a:lstStyle>
            <a:lvl1pPr>
              <a:defRPr sz="1400"/>
            </a:lvl1p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6189838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16" rIns="45716"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Tree>
    <p:extLst>
      <p:ext uri="{BB962C8B-B14F-4D97-AF65-F5344CB8AC3E}">
        <p14:creationId xmlns:p14="http://schemas.microsoft.com/office/powerpoint/2010/main" val="3074575037"/>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4502886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16"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16" tIns="0" rIns="45716"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16" tIns="0" rIns="45716"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076962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16"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758953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126598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6" rIns="18286"/>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007442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6" rIns="91430" bIns="45716" rtlCol="0" anchor="ctr"/>
          <a:lstStyle/>
          <a:p>
            <a:pPr algn="ctr" defTabSz="914306"/>
            <a:endParaRPr lang="en-US">
              <a:solidFill>
                <a:prstClr val="white"/>
              </a:solidFill>
            </a:endParaRPr>
          </a:p>
        </p:txBody>
      </p:sp>
      <p:sp>
        <p:nvSpPr>
          <p:cNvPr id="2" name="Title 1"/>
          <p:cNvSpPr>
            <a:spLocks noGrp="1"/>
          </p:cNvSpPr>
          <p:nvPr>
            <p:ph type="title"/>
          </p:nvPr>
        </p:nvSpPr>
        <p:spPr>
          <a:xfrm>
            <a:off x="609600" y="1176997"/>
            <a:ext cx="2212848" cy="1582621"/>
          </a:xfrm>
        </p:spPr>
        <p:txBody>
          <a:bodyPr vert="horz" lIns="45716" tIns="45716" rIns="45716" bIns="45716"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1" rIns="45716" bIns="45716"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1"/>
            <a:ext cx="609600" cy="365125"/>
          </a:xfrm>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11" name="Freeform 10"/>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Tree>
    <p:extLst>
      <p:ext uri="{BB962C8B-B14F-4D97-AF65-F5344CB8AC3E}">
        <p14:creationId xmlns:p14="http://schemas.microsoft.com/office/powerpoint/2010/main" val="928358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7156052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0380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1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1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1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92019669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8" name="Freeform 7"/>
          <p:cNvSpPr>
            <a:spLocks/>
          </p:cNvSpPr>
          <p:nvPr/>
        </p:nvSpPr>
        <p:spPr bwMode="auto">
          <a:xfrm>
            <a:off x="4381500" y="-7143"/>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6" rIns="91430" bIns="45716" anchor="t" compatLnSpc="1"/>
          <a:lstStyle/>
          <a:p>
            <a:pPr defTabSz="914306"/>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tIns="45716"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lIns="91430" tIns="45716" rIns="91430" bIns="4571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defTabSz="914306"/>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defTabSz="914306"/>
            <a:fld id="{3900DC13-0C25-439E-AA75-E5DAAC4C3713}" type="slidenum">
              <a:rPr lang="en-US" smtClean="0">
                <a:solidFill>
                  <a:srgbClr val="04617B">
                    <a:shade val="90000"/>
                  </a:srgbClr>
                </a:solidFill>
              </a:rPr>
              <a:pPr defTabSz="914306"/>
              <a:t>‹#›</a:t>
            </a:fld>
            <a:endParaRPr lang="en-US">
              <a:solidFill>
                <a:srgbClr val="04617B">
                  <a:shade val="90000"/>
                </a:srgbClr>
              </a:solidFill>
            </a:endParaRPr>
          </a:p>
        </p:txBody>
      </p:sp>
      <p:grpSp>
        <p:nvGrpSpPr>
          <p:cNvPr id="2" name="Group 1"/>
          <p:cNvGrpSpPr/>
          <p:nvPr/>
        </p:nvGrpSpPr>
        <p:grpSpPr>
          <a:xfrm>
            <a:off x="-19017" y="202409"/>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defTabSz="914306"/>
              <a:endParaRPr lang="en-US">
                <a:solidFill>
                  <a:prstClr val="black"/>
                </a:solidFill>
              </a:endParaRPr>
            </a:p>
          </p:txBody>
        </p:sp>
      </p:grpSp>
    </p:spTree>
    <p:extLst>
      <p:ext uri="{BB962C8B-B14F-4D97-AF65-F5344CB8AC3E}">
        <p14:creationId xmlns:p14="http://schemas.microsoft.com/office/powerpoint/2010/main" val="134742253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292" indent="-274292"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15" indent="-246863"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306" indent="-246863"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598" indent="-210290"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2890" indent="-210290"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181" indent="-210290"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043" indent="-182861"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334" indent="-182861"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627" indent="-182861"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53" algn="l" rtl="0" eaLnBrk="1" latinLnBrk="0" hangingPunct="1">
        <a:defRPr kumimoji="0" kern="1200">
          <a:solidFill>
            <a:schemeClr val="tx1"/>
          </a:solidFill>
          <a:latin typeface="+mn-lt"/>
          <a:ea typeface="+mn-ea"/>
          <a:cs typeface="+mn-cs"/>
        </a:defRPr>
      </a:lvl2pPr>
      <a:lvl3pPr marL="914306" algn="l" rtl="0" eaLnBrk="1" latinLnBrk="0" hangingPunct="1">
        <a:defRPr kumimoji="0" kern="1200">
          <a:solidFill>
            <a:schemeClr val="tx1"/>
          </a:solidFill>
          <a:latin typeface="+mn-lt"/>
          <a:ea typeface="+mn-ea"/>
          <a:cs typeface="+mn-cs"/>
        </a:defRPr>
      </a:lvl3pPr>
      <a:lvl4pPr marL="1371459" algn="l" rtl="0" eaLnBrk="1" latinLnBrk="0" hangingPunct="1">
        <a:defRPr kumimoji="0" kern="1200">
          <a:solidFill>
            <a:schemeClr val="tx1"/>
          </a:solidFill>
          <a:latin typeface="+mn-lt"/>
          <a:ea typeface="+mn-ea"/>
          <a:cs typeface="+mn-cs"/>
        </a:defRPr>
      </a:lvl4pPr>
      <a:lvl5pPr marL="1828612" algn="l" rtl="0" eaLnBrk="1" latinLnBrk="0" hangingPunct="1">
        <a:defRPr kumimoji="0" kern="1200">
          <a:solidFill>
            <a:schemeClr val="tx1"/>
          </a:solidFill>
          <a:latin typeface="+mn-lt"/>
          <a:ea typeface="+mn-ea"/>
          <a:cs typeface="+mn-cs"/>
        </a:defRPr>
      </a:lvl5pPr>
      <a:lvl6pPr marL="2285766" algn="l" rtl="0" eaLnBrk="1" latinLnBrk="0" hangingPunct="1">
        <a:defRPr kumimoji="0" kern="1200">
          <a:solidFill>
            <a:schemeClr val="tx1"/>
          </a:solidFill>
          <a:latin typeface="+mn-lt"/>
          <a:ea typeface="+mn-ea"/>
          <a:cs typeface="+mn-cs"/>
        </a:defRPr>
      </a:lvl6pPr>
      <a:lvl7pPr marL="2742919" algn="l" rtl="0" eaLnBrk="1" latinLnBrk="0" hangingPunct="1">
        <a:defRPr kumimoji="0" kern="1200">
          <a:solidFill>
            <a:schemeClr val="tx1"/>
          </a:solidFill>
          <a:latin typeface="+mn-lt"/>
          <a:ea typeface="+mn-ea"/>
          <a:cs typeface="+mn-cs"/>
        </a:defRPr>
      </a:lvl7pPr>
      <a:lvl8pPr marL="3200072" algn="l" rtl="0" eaLnBrk="1" latinLnBrk="0" hangingPunct="1">
        <a:defRPr kumimoji="0" kern="1200">
          <a:solidFill>
            <a:schemeClr val="tx1"/>
          </a:solidFill>
          <a:latin typeface="+mn-lt"/>
          <a:ea typeface="+mn-ea"/>
          <a:cs typeface="+mn-cs"/>
        </a:defRPr>
      </a:lvl8pPr>
      <a:lvl9pPr marL="365722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hyperlink" Target="http://www.guru99.com/quick-test-professional-qtp-tutorial.html" TargetMode="External"/><Relationship Id="rId2" Type="http://schemas.openxmlformats.org/officeDocument/2006/relationships/hyperlink" Target="http://www.guru99.com/quality-center-tutorials.html" TargetMode="External"/><Relationship Id="rId1" Type="http://schemas.openxmlformats.org/officeDocument/2006/relationships/slideLayout" Target="../slideLayouts/slideLayout33.xml"/><Relationship Id="rId5" Type="http://schemas.openxmlformats.org/officeDocument/2006/relationships/hyperlink" Target="http://www.vector.com/vi_easee_rqm_en.html?gclid=CK_Kv-D186ACFQObnAodj3Gstg" TargetMode="External"/><Relationship Id="rId4" Type="http://schemas.openxmlformats.org/officeDocument/2006/relationships/hyperlink" Target="http://www.guru99.com/loadrunner-tutorials.html"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ontrackinview.com/whyinview/" TargetMode="External"/><Relationship Id="rId2" Type="http://schemas.openxmlformats.org/officeDocument/2006/relationships/hyperlink" Target="http://www.dynamsoft.com/Products/version-control-source-control-sourceanywhere.aspx?gclid=CJKuyPH386ACFQgN2godRysMtw" TargetMode="External"/><Relationship Id="rId1" Type="http://schemas.openxmlformats.org/officeDocument/2006/relationships/slideLayout" Target="../slideLayouts/slideLayout33.xml"/><Relationship Id="rId6" Type="http://schemas.openxmlformats.org/officeDocument/2006/relationships/hyperlink" Target="http://www.aquafold.com/er-modeler.html" TargetMode="External"/><Relationship Id="rId5" Type="http://schemas.openxmlformats.org/officeDocument/2006/relationships/hyperlink" Target="http://www.altova.com/downloadtrialumodel.html?gclid=CMq73uz586ACFWV75QodU1XYxQ" TargetMode="External"/><Relationship Id="rId4" Type="http://schemas.openxmlformats.org/officeDocument/2006/relationships/hyperlink" Target="http://pmd.sourceforge.net/"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junit.org/" TargetMode="External"/><Relationship Id="rId2" Type="http://schemas.openxmlformats.org/officeDocument/2006/relationships/hyperlink" Target="http://www.ehr-solutions.de/content/blogsection/5/51/lang,en/" TargetMode="External"/><Relationship Id="rId1" Type="http://schemas.openxmlformats.org/officeDocument/2006/relationships/slideLayout" Target="../slideLayouts/slideLayout33.xml"/><Relationship Id="rId5" Type="http://schemas.openxmlformats.org/officeDocument/2006/relationships/hyperlink" Target="http://www.fortify.com/" TargetMode="External"/><Relationship Id="rId4" Type="http://schemas.openxmlformats.org/officeDocument/2006/relationships/hyperlink" Target="http://www.codecover.org/"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8.xml.rels><?xml version="1.0" encoding="UTF-8" standalone="yes"?>
<Relationships xmlns="http://schemas.openxmlformats.org/package/2006/relationships"><Relationship Id="rId13" Type="http://schemas.openxmlformats.org/officeDocument/2006/relationships/hyperlink" Target="http://www.ict4us.com/testtools/erdatagen.htm" TargetMode="External"/><Relationship Id="rId18" Type="http://schemas.openxmlformats.org/officeDocument/2006/relationships/hyperlink" Target="http://www.ict4us.com/testtools/gjtester.htm" TargetMode="External"/><Relationship Id="rId26" Type="http://schemas.openxmlformats.org/officeDocument/2006/relationships/hyperlink" Target="http://www.ict4us.com/testtools/loadandperformance.htm" TargetMode="External"/><Relationship Id="rId39" Type="http://schemas.openxmlformats.org/officeDocument/2006/relationships/hyperlink" Target="http://www.ict4us.com/testtools/silkcentral.htm" TargetMode="External"/><Relationship Id="rId21" Type="http://schemas.openxmlformats.org/officeDocument/2006/relationships/hyperlink" Target="http://www.ict4us.com/testtools/hiperstation.htm" TargetMode="External"/><Relationship Id="rId34" Type="http://schemas.openxmlformats.org/officeDocument/2006/relationships/hyperlink" Target="http://www.ict4us.com/testtools/purify.htm" TargetMode="External"/><Relationship Id="rId42" Type="http://schemas.openxmlformats.org/officeDocument/2006/relationships/hyperlink" Target="http://www.ict4us.com/testtools/softwaretestworks.htm" TargetMode="External"/><Relationship Id="rId47" Type="http://schemas.openxmlformats.org/officeDocument/2006/relationships/hyperlink" Target="http://www.ict4us.com/testtools/testdirector.htm" TargetMode="External"/><Relationship Id="rId50" Type="http://schemas.openxmlformats.org/officeDocument/2006/relationships/hyperlink" Target="http://www.ict4us.com/testtools/tetware.htm" TargetMode="External"/><Relationship Id="rId55" Type="http://schemas.openxmlformats.org/officeDocument/2006/relationships/image" Target="../media/image4.gif"/><Relationship Id="rId7" Type="http://schemas.openxmlformats.org/officeDocument/2006/relationships/hyperlink" Target="http://www.ict4us.com/testtools/automatedtesttoolslist.htm" TargetMode="External"/><Relationship Id="rId2" Type="http://schemas.openxmlformats.org/officeDocument/2006/relationships/hyperlink" Target="http://wawewi.com/covercompare/comparefiles.php" TargetMode="External"/><Relationship Id="rId16" Type="http://schemas.openxmlformats.org/officeDocument/2006/relationships/hyperlink" Target="http://www.ict4us.com/testtools/fileaid.htm" TargetMode="External"/><Relationship Id="rId29" Type="http://schemas.openxmlformats.org/officeDocument/2006/relationships/hyperlink" Target="http://www.ict4us.com/testtools/mccabeiq.htm" TargetMode="External"/><Relationship Id="rId11" Type="http://schemas.openxmlformats.org/officeDocument/2006/relationships/hyperlink" Target="http://www.ict4us.com/testtools/cars.htm" TargetMode="External"/><Relationship Id="rId24" Type="http://schemas.openxmlformats.org/officeDocument/2006/relationships/hyperlink" Target="http://www.ict4us.com/testtools/klocwork.htm" TargetMode="External"/><Relationship Id="rId32" Type="http://schemas.openxmlformats.org/officeDocument/2006/relationships/hyperlink" Target="http://www.ict4us.com/testtools/programmingresearchsolutions.htm" TargetMode="External"/><Relationship Id="rId37" Type="http://schemas.openxmlformats.org/officeDocument/2006/relationships/hyperlink" Target="http://www.ict4us.com/testtools/quickTestprofessional.htm" TargetMode="External"/><Relationship Id="rId40" Type="http://schemas.openxmlformats.org/officeDocument/2006/relationships/hyperlink" Target="http://www.ict4us.com/testtools/silkperformer.htm" TargetMode="External"/><Relationship Id="rId45" Type="http://schemas.openxmlformats.org/officeDocument/2006/relationships/hyperlink" Target="http://www.ict4us.com/testtools/testcenter.htm" TargetMode="External"/><Relationship Id="rId53" Type="http://schemas.openxmlformats.org/officeDocument/2006/relationships/hyperlink" Target="http://www.ict4us.com/testtools/winrunner.htm" TargetMode="External"/><Relationship Id="rId5" Type="http://schemas.openxmlformats.org/officeDocument/2006/relationships/hyperlink" Target="http://www.ict4us.com/testtools/allfusion.htm" TargetMode="External"/><Relationship Id="rId10" Type="http://schemas.openxmlformats.org/officeDocument/2006/relationships/hyperlink" Target="http://www.ict4us.com/testtools/cantata.htm" TargetMode="External"/><Relationship Id="rId19" Type="http://schemas.openxmlformats.org/officeDocument/2006/relationships/hyperlink" Target="http://www.ict4us.com/testtools/hammer.htm" TargetMode="External"/><Relationship Id="rId31" Type="http://schemas.openxmlformats.org/officeDocument/2006/relationships/hyperlink" Target="http://www.ict4us.com/testtools/parasoftsoftwaretestingtools.htm" TargetMode="External"/><Relationship Id="rId44" Type="http://schemas.openxmlformats.org/officeDocument/2006/relationships/hyperlink" Target="http://www.ict4us.com/testtools/testArchitect.htm" TargetMode="External"/><Relationship Id="rId52" Type="http://schemas.openxmlformats.org/officeDocument/2006/relationships/hyperlink" Target="http://www.ict4us.com/testtools/webandecommercetesting.htm" TargetMode="External"/><Relationship Id="rId4" Type="http://schemas.openxmlformats.org/officeDocument/2006/relationships/hyperlink" Target="http://www.ict4us.com/testtools/adatest.htm" TargetMode="External"/><Relationship Id="rId9" Type="http://schemas.openxmlformats.org/officeDocument/2006/relationships/hyperlink" Target="http://www.ict4us.com/testtools/businessprocesstesting.htm" TargetMode="External"/><Relationship Id="rId14" Type="http://schemas.openxmlformats.org/officeDocument/2006/relationships/hyperlink" Target="http://www.ict4us.com/testtools/etestsuite.htm" TargetMode="External"/><Relationship Id="rId22" Type="http://schemas.openxmlformats.org/officeDocument/2006/relationships/hyperlink" Target="http://www.ict4us.com/testtools/insure.htm" TargetMode="External"/><Relationship Id="rId27" Type="http://schemas.openxmlformats.org/officeDocument/2006/relationships/hyperlink" Target="http://www.ict4us.com/testtools/loadandperformancewikipedia.htm" TargetMode="External"/><Relationship Id="rId30" Type="http://schemas.openxmlformats.org/officeDocument/2006/relationships/hyperlink" Target="http://www.ict4us.com/testtools/memprobes.htm" TargetMode="External"/><Relationship Id="rId35" Type="http://schemas.openxmlformats.org/officeDocument/2006/relationships/hyperlink" Target="http://www.ict4us.com/testtools/qacenter.htm" TargetMode="External"/><Relationship Id="rId43" Type="http://schemas.openxmlformats.org/officeDocument/2006/relationships/hyperlink" Target="http://www.ict4us.com/testtools/squish.htm" TargetMode="External"/><Relationship Id="rId48" Type="http://schemas.openxmlformats.org/officeDocument/2006/relationships/hyperlink" Target="http://www.ict4us.com/testtools/testmentor.htm" TargetMode="External"/><Relationship Id="rId8" Type="http://schemas.openxmlformats.org/officeDocument/2006/relationships/hyperlink" Target="http://www.ict4us.com/testtools/autotester.htm" TargetMode="External"/><Relationship Id="rId51" Type="http://schemas.openxmlformats.org/officeDocument/2006/relationships/hyperlink" Target="http://www.ict4us.com/testtools/visualtest.htm" TargetMode="External"/><Relationship Id="rId3" Type="http://schemas.openxmlformats.org/officeDocument/2006/relationships/hyperlink" Target="http://www.ict4us.com/testtools/aamazon.htm" TargetMode="External"/><Relationship Id="rId12" Type="http://schemas.openxmlformats.org/officeDocument/2006/relationships/hyperlink" Target="http://www.ict4us.com/testtools/devpartner.htm" TargetMode="External"/><Relationship Id="rId17" Type="http://schemas.openxmlformats.org/officeDocument/2006/relationships/hyperlink" Target="http://www.ict4us.com/testtools/gauntlet.htm" TargetMode="External"/><Relationship Id="rId25" Type="http://schemas.openxmlformats.org/officeDocument/2006/relationships/hyperlink" Target="http://www.ict4us.com/testtools/ldratestbed.htm" TargetMode="External"/><Relationship Id="rId33" Type="http://schemas.openxmlformats.org/officeDocument/2006/relationships/hyperlink" Target="http://www.ict4us.com/testtools/purecoverage.htm" TargetMode="External"/><Relationship Id="rId38" Type="http://schemas.openxmlformats.org/officeDocument/2006/relationships/hyperlink" Target="http://www.ict4us.com/testtools/rational.htm" TargetMode="External"/><Relationship Id="rId46" Type="http://schemas.openxmlformats.org/officeDocument/2006/relationships/hyperlink" Target="http://www.ict4us.com/testtools/testComplete.htm" TargetMode="External"/><Relationship Id="rId20" Type="http://schemas.openxmlformats.org/officeDocument/2006/relationships/hyperlink" Target="http://www.ict4us.com/testtools/hightestplus.htm" TargetMode="External"/><Relationship Id="rId41" Type="http://schemas.openxmlformats.org/officeDocument/2006/relationships/hyperlink" Target="http://www.ict4us.com/testtools/silktest.htm" TargetMode="External"/><Relationship Id="rId54" Type="http://schemas.openxmlformats.org/officeDocument/2006/relationships/hyperlink" Target="http://www.ict4us.com/testtools/xpediter.htm" TargetMode="External"/><Relationship Id="rId1" Type="http://schemas.openxmlformats.org/officeDocument/2006/relationships/slideLayout" Target="../slideLayouts/slideLayout28.xml"/><Relationship Id="rId6" Type="http://schemas.openxmlformats.org/officeDocument/2006/relationships/hyperlink" Target="http://www.ict4us.com/testtools/autocontroller.htm" TargetMode="External"/><Relationship Id="rId15" Type="http://schemas.openxmlformats.org/officeDocument/2006/relationships/hyperlink" Target="http://www.ict4us.com/testtools/evalid.htm" TargetMode="External"/><Relationship Id="rId23" Type="http://schemas.openxmlformats.org/officeDocument/2006/relationships/hyperlink" Target="http://www.ict4us.com/testtools/kdexecutor.htm" TargetMode="External"/><Relationship Id="rId28" Type="http://schemas.openxmlformats.org/officeDocument/2006/relationships/hyperlink" Target="http://www.ict4us.com/testtools/loadrunner.htm" TargetMode="External"/><Relationship Id="rId36" Type="http://schemas.openxmlformats.org/officeDocument/2006/relationships/hyperlink" Target="http://www.ict4us.com/testtools/qengine.htm" TargetMode="External"/><Relationship Id="rId49" Type="http://schemas.openxmlformats.org/officeDocument/2006/relationships/hyperlink" Target="http://www.ict4us.com/testtools/testWorks.ht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826" y="3505200"/>
            <a:ext cx="7623048" cy="1828800"/>
          </a:xfrm>
          <a:ln>
            <a:solidFill>
              <a:schemeClr val="tx1"/>
            </a:solidFill>
          </a:ln>
        </p:spPr>
        <p:txBody>
          <a:bodyPr>
            <a:normAutofit/>
          </a:bodyPr>
          <a:lstStyle/>
          <a:p>
            <a:pPr algn="ctr"/>
            <a:r>
              <a:rPr lang="en-US" sz="5400">
                <a:effectLst>
                  <a:outerShdw blurRad="38100" dist="38100" dir="2700000" algn="tl">
                    <a:srgbClr val="000000">
                      <a:alpha val="43137"/>
                    </a:srgbClr>
                  </a:outerShdw>
                </a:effectLst>
              </a:rPr>
              <a:t>Tool support for testing </a:t>
            </a:r>
            <a:r>
              <a:rPr lang="en-GB" sz="5400">
                <a:effectLst>
                  <a:outerShdw blurRad="38100" dist="38100" dir="2700000" algn="tl" rotWithShape="0">
                    <a:srgbClr val="000000">
                      <a:alpha val="43137"/>
                    </a:srgbClr>
                  </a:outerShdw>
                </a:effectLst>
                <a:latin typeface="Arial" charset="0"/>
              </a:rPr>
              <a:t>(CAST)</a:t>
            </a:r>
            <a:endParaRPr lang="en-US" sz="5400">
              <a:effectLst>
                <a:outerShdw blurRad="38100" dist="38100" dir="2700000" algn="tl" rotWithShape="0">
                  <a:srgbClr val="000000">
                    <a:alpha val="43137"/>
                  </a:srgbClr>
                </a:outerShdw>
              </a:effectLst>
            </a:endParaRPr>
          </a:p>
        </p:txBody>
      </p:sp>
      <p:sp>
        <p:nvSpPr>
          <p:cNvPr id="5" name="Line 4"/>
          <p:cNvSpPr>
            <a:spLocks noChangeShapeType="1"/>
          </p:cNvSpPr>
          <p:nvPr/>
        </p:nvSpPr>
        <p:spPr bwMode="auto">
          <a:xfrm flipV="1">
            <a:off x="781627" y="2120900"/>
            <a:ext cx="4572000" cy="13496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6" name="Line 5"/>
          <p:cNvSpPr>
            <a:spLocks noChangeShapeType="1"/>
          </p:cNvSpPr>
          <p:nvPr/>
        </p:nvSpPr>
        <p:spPr bwMode="auto">
          <a:xfrm>
            <a:off x="6855112" y="2120900"/>
            <a:ext cx="1521114" cy="1384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white"/>
              </a:solidFill>
            </a:endParaRPr>
          </a:p>
        </p:txBody>
      </p:sp>
      <p:sp>
        <p:nvSpPr>
          <p:cNvPr id="15" name="Rectangle 14"/>
          <p:cNvSpPr>
            <a:spLocks noChangeArrowheads="1"/>
          </p:cNvSpPr>
          <p:nvPr/>
        </p:nvSpPr>
        <p:spPr bwMode="auto">
          <a:xfrm>
            <a:off x="781627" y="7620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1 Overview</a:t>
            </a:r>
          </a:p>
        </p:txBody>
      </p:sp>
      <p:sp>
        <p:nvSpPr>
          <p:cNvPr id="16" name="Rectangle 15"/>
          <p:cNvSpPr>
            <a:spLocks noChangeArrowheads="1"/>
          </p:cNvSpPr>
          <p:nvPr/>
        </p:nvSpPr>
        <p:spPr bwMode="auto">
          <a:xfrm>
            <a:off x="2318327" y="7620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2 Life cycle</a:t>
            </a:r>
          </a:p>
          <a:p>
            <a:pPr algn="ctr"/>
            <a:r>
              <a:rPr lang="en-GB" sz="1600" b="1">
                <a:solidFill>
                  <a:srgbClr val="000C0B"/>
                </a:solidFill>
              </a:rPr>
              <a:t>components</a:t>
            </a:r>
          </a:p>
        </p:txBody>
      </p:sp>
      <p:sp>
        <p:nvSpPr>
          <p:cNvPr id="17" name="Rectangle 16"/>
          <p:cNvSpPr>
            <a:spLocks noChangeArrowheads="1"/>
          </p:cNvSpPr>
          <p:nvPr/>
        </p:nvSpPr>
        <p:spPr bwMode="auto">
          <a:xfrm>
            <a:off x="781627" y="14478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18" name="Rectangle 17"/>
          <p:cNvSpPr>
            <a:spLocks noChangeArrowheads="1"/>
          </p:cNvSpPr>
          <p:nvPr/>
        </p:nvSpPr>
        <p:spPr bwMode="auto">
          <a:xfrm>
            <a:off x="3829627" y="7620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9" name="Rectangle 18"/>
          <p:cNvSpPr>
            <a:spLocks noChangeArrowheads="1"/>
          </p:cNvSpPr>
          <p:nvPr/>
        </p:nvSpPr>
        <p:spPr bwMode="auto">
          <a:xfrm>
            <a:off x="2318327" y="1447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20" name="Rectangle 19"/>
          <p:cNvSpPr>
            <a:spLocks noChangeArrowheads="1"/>
          </p:cNvSpPr>
          <p:nvPr/>
        </p:nvSpPr>
        <p:spPr bwMode="auto">
          <a:xfrm>
            <a:off x="3829627" y="1447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21" name="Rectangle 20"/>
          <p:cNvSpPr>
            <a:spLocks noChangeArrowheads="1"/>
          </p:cNvSpPr>
          <p:nvPr/>
        </p:nvSpPr>
        <p:spPr bwMode="auto">
          <a:xfrm>
            <a:off x="5353627" y="7620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22" name="Rectangle 21"/>
          <p:cNvSpPr>
            <a:spLocks noChangeArrowheads="1"/>
          </p:cNvSpPr>
          <p:nvPr/>
        </p:nvSpPr>
        <p:spPr bwMode="auto">
          <a:xfrm>
            <a:off x="5353627" y="1447800"/>
            <a:ext cx="1511300" cy="673100"/>
          </a:xfrm>
          <a:prstGeom prst="rect">
            <a:avLst/>
          </a:prstGeom>
          <a:solidFill>
            <a:schemeClr val="tx2"/>
          </a:solidFill>
          <a:ln w="12700">
            <a:solidFill>
              <a:srgbClr val="000000"/>
            </a:solidFill>
            <a:miter lim="800000"/>
            <a:headEnd/>
            <a:tailEnd/>
          </a:ln>
          <a:effectLst/>
          <a:extLst/>
        </p:spPr>
        <p:txBody>
          <a:bodyPr wrap="square" lIns="92075" tIns="46038" rIns="92075" bIns="46038" anchor="ctr">
            <a:noAutofit/>
          </a:bodyPr>
          <a:lstStyle/>
          <a:p>
            <a:pPr algn="ctr"/>
            <a:r>
              <a:rPr lang="en-GB" sz="1600" b="1">
                <a:solidFill>
                  <a:srgbClr val="000C0B"/>
                </a:solidFill>
              </a:rPr>
              <a:t>9 Tools</a:t>
            </a:r>
          </a:p>
        </p:txBody>
      </p:sp>
      <p:sp>
        <p:nvSpPr>
          <p:cNvPr id="23" name="Rectangle 22"/>
          <p:cNvSpPr>
            <a:spLocks noChangeArrowheads="1"/>
          </p:cNvSpPr>
          <p:nvPr/>
        </p:nvSpPr>
        <p:spPr bwMode="auto">
          <a:xfrm>
            <a:off x="6864927" y="7620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24" name="Rectangle 23"/>
          <p:cNvSpPr>
            <a:spLocks noChangeArrowheads="1"/>
          </p:cNvSpPr>
          <p:nvPr/>
        </p:nvSpPr>
        <p:spPr bwMode="auto">
          <a:xfrm>
            <a:off x="6864927" y="14478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GB" sz="1600" b="1">
              <a:solidFill>
                <a:srgbClr val="000C0B"/>
              </a:solidFill>
            </a:endParaRPr>
          </a:p>
        </p:txBody>
      </p:sp>
    </p:spTree>
    <p:extLst>
      <p:ext uri="{BB962C8B-B14F-4D97-AF65-F5344CB8AC3E}">
        <p14:creationId xmlns:p14="http://schemas.microsoft.com/office/powerpoint/2010/main" val="155757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management </a:t>
            </a:r>
            <a:r>
              <a:rPr lang="en-US" smtClean="0"/>
              <a:t/>
            </a:r>
            <a:br>
              <a:rPr lang="en-US" smtClean="0"/>
            </a:br>
            <a:r>
              <a:rPr lang="en-US" smtClean="0"/>
              <a:t>Configuration management tools</a:t>
            </a:r>
            <a:endParaRPr lang="en-US"/>
          </a:p>
        </p:txBody>
      </p:sp>
      <p:sp>
        <p:nvSpPr>
          <p:cNvPr id="3" name="Content Placeholder 2"/>
          <p:cNvSpPr>
            <a:spLocks noGrp="1"/>
          </p:cNvSpPr>
          <p:nvPr>
            <p:ph idx="1"/>
          </p:nvPr>
        </p:nvSpPr>
        <p:spPr/>
        <p:txBody>
          <a:bodyPr>
            <a:normAutofit/>
          </a:bodyPr>
          <a:lstStyle/>
          <a:p>
            <a:r>
              <a:rPr lang="en-US" smtClean="0"/>
              <a:t>Managing: </a:t>
            </a:r>
            <a:r>
              <a:rPr lang="en-US"/>
              <a:t>the versions of different software (and hardware) </a:t>
            </a:r>
            <a:r>
              <a:rPr lang="en-US" smtClean="0"/>
              <a:t>components, </a:t>
            </a:r>
            <a:r>
              <a:rPr lang="en-US"/>
              <a:t>testware</a:t>
            </a:r>
          </a:p>
          <a:p>
            <a:r>
              <a:rPr lang="en-US" smtClean="0"/>
              <a:t>Support for</a:t>
            </a:r>
          </a:p>
          <a:p>
            <a:pPr lvl="1"/>
            <a:r>
              <a:rPr lang="en-US" b="1" smtClean="0"/>
              <a:t>storing</a:t>
            </a:r>
            <a:r>
              <a:rPr lang="en-US" smtClean="0"/>
              <a:t> information </a:t>
            </a:r>
            <a:r>
              <a:rPr lang="en-US"/>
              <a:t>about versions and builds of the software and testware</a:t>
            </a:r>
          </a:p>
          <a:p>
            <a:pPr lvl="1"/>
            <a:r>
              <a:rPr lang="en-US" b="1" smtClean="0"/>
              <a:t>traceability</a:t>
            </a:r>
            <a:r>
              <a:rPr lang="en-US" smtClean="0"/>
              <a:t> between software and testware and different versions</a:t>
            </a:r>
          </a:p>
          <a:p>
            <a:pPr lvl="1"/>
            <a:r>
              <a:rPr lang="en-US" b="1"/>
              <a:t>keeping track </a:t>
            </a:r>
            <a:r>
              <a:rPr lang="en-US"/>
              <a:t>of which versions belong with </a:t>
            </a:r>
            <a:r>
              <a:rPr lang="en-US" smtClean="0"/>
              <a:t>which configurations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10</a:t>
            </a:fld>
            <a:endParaRPr lang="en-US"/>
          </a:p>
        </p:txBody>
      </p:sp>
    </p:spTree>
    <p:extLst>
      <p:ext uri="{BB962C8B-B14F-4D97-AF65-F5344CB8AC3E}">
        <p14:creationId xmlns:p14="http://schemas.microsoft.com/office/powerpoint/2010/main" val="1836803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management </a:t>
            </a:r>
            <a:r>
              <a:rPr lang="en-US" smtClean="0"/>
              <a:t/>
            </a:r>
            <a:br>
              <a:rPr lang="en-US" smtClean="0"/>
            </a:br>
            <a:r>
              <a:rPr lang="en-US" smtClean="0"/>
              <a:t>Test </a:t>
            </a:r>
            <a:r>
              <a:rPr lang="en-US"/>
              <a:t>management tools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88648"/>
            <a:ext cx="6639044" cy="486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11</a:t>
            </a:fld>
            <a:endParaRPr lang="en-US"/>
          </a:p>
        </p:txBody>
      </p:sp>
    </p:spTree>
    <p:extLst>
      <p:ext uri="{BB962C8B-B14F-4D97-AF65-F5344CB8AC3E}">
        <p14:creationId xmlns:p14="http://schemas.microsoft.com/office/powerpoint/2010/main" val="2409275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management </a:t>
            </a:r>
            <a:r>
              <a:rPr lang="en-US" smtClean="0"/>
              <a:t/>
            </a:r>
            <a:br>
              <a:rPr lang="en-US" smtClean="0"/>
            </a:br>
            <a:r>
              <a:rPr lang="en-US" smtClean="0"/>
              <a:t>Test management tools</a:t>
            </a:r>
            <a:endParaRPr lang="en-US"/>
          </a:p>
        </p:txBody>
      </p:sp>
      <p:sp>
        <p:nvSpPr>
          <p:cNvPr id="3" name="Content Placeholder 2"/>
          <p:cNvSpPr>
            <a:spLocks noGrp="1"/>
          </p:cNvSpPr>
          <p:nvPr>
            <p:ph idx="1"/>
          </p:nvPr>
        </p:nvSpPr>
        <p:spPr/>
        <p:txBody>
          <a:bodyPr>
            <a:normAutofit/>
          </a:bodyPr>
          <a:lstStyle/>
          <a:p>
            <a:r>
              <a:rPr lang="en-US" smtClean="0"/>
              <a:t>Help</a:t>
            </a:r>
            <a:r>
              <a:rPr lang="en-US"/>
              <a:t> </a:t>
            </a:r>
            <a:r>
              <a:rPr lang="en-US" smtClean="0"/>
              <a:t>to gather</a:t>
            </a:r>
            <a:r>
              <a:rPr lang="en-US"/>
              <a:t>,  organize and communicate information about the testing on a project</a:t>
            </a:r>
            <a:endParaRPr lang="en-US" smtClean="0"/>
          </a:p>
          <a:p>
            <a:r>
              <a:rPr lang="en-US" smtClean="0"/>
              <a:t>Support for</a:t>
            </a:r>
          </a:p>
          <a:p>
            <a:pPr lvl="1"/>
            <a:r>
              <a:rPr lang="en-US" b="1" smtClean="0"/>
              <a:t>management</a:t>
            </a:r>
            <a:r>
              <a:rPr lang="en-US" smtClean="0"/>
              <a:t> of </a:t>
            </a:r>
            <a:r>
              <a:rPr lang="en-US"/>
              <a:t>tests, testing activities</a:t>
            </a:r>
            <a:endParaRPr lang="en-US" smtClean="0"/>
          </a:p>
          <a:p>
            <a:pPr lvl="1"/>
            <a:r>
              <a:rPr lang="en-US" b="1" smtClean="0"/>
              <a:t>scheduling</a:t>
            </a:r>
            <a:r>
              <a:rPr lang="en-US" smtClean="0"/>
              <a:t> </a:t>
            </a:r>
            <a:r>
              <a:rPr lang="en-US"/>
              <a:t>of tests to be </a:t>
            </a:r>
            <a:r>
              <a:rPr lang="en-US" smtClean="0"/>
              <a:t>executed</a:t>
            </a:r>
          </a:p>
          <a:p>
            <a:pPr lvl="1"/>
            <a:r>
              <a:rPr lang="en-US" b="1" smtClean="0"/>
              <a:t>interfaces</a:t>
            </a:r>
            <a:r>
              <a:rPr lang="en-US" smtClean="0"/>
              <a:t> </a:t>
            </a:r>
            <a:r>
              <a:rPr lang="en-US"/>
              <a:t>to other tools (e.g. requirements, incident, configuration, test execution)</a:t>
            </a:r>
          </a:p>
          <a:p>
            <a:pPr lvl="1"/>
            <a:r>
              <a:rPr lang="en-US" b="1" smtClean="0"/>
              <a:t>traceability</a:t>
            </a:r>
            <a:r>
              <a:rPr lang="en-US" smtClean="0"/>
              <a:t> of tests (</a:t>
            </a:r>
            <a:r>
              <a:rPr lang="en-GB"/>
              <a:t>to requirements, </a:t>
            </a:r>
            <a:r>
              <a:rPr lang="en-GB" smtClean="0"/>
              <a:t>designs)</a:t>
            </a:r>
            <a:endParaRPr lang="en-US" smtClean="0"/>
          </a:p>
          <a:p>
            <a:pPr lvl="1"/>
            <a:r>
              <a:rPr lang="en-US" b="1" smtClean="0"/>
              <a:t>logging</a:t>
            </a:r>
            <a:r>
              <a:rPr lang="en-US" smtClean="0"/>
              <a:t> </a:t>
            </a:r>
            <a:r>
              <a:rPr lang="en-US"/>
              <a:t>test </a:t>
            </a:r>
            <a:r>
              <a:rPr lang="en-US" smtClean="0"/>
              <a:t>results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12</a:t>
            </a:fld>
            <a:endParaRPr lang="en-US"/>
          </a:p>
        </p:txBody>
      </p:sp>
    </p:spTree>
    <p:extLst>
      <p:ext uri="{BB962C8B-B14F-4D97-AF65-F5344CB8AC3E}">
        <p14:creationId xmlns:p14="http://schemas.microsoft.com/office/powerpoint/2010/main" val="593092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static testing </a:t>
            </a:r>
            <a:r>
              <a:rPr lang="en-US" smtClean="0"/>
              <a:t/>
            </a:r>
            <a:br>
              <a:rPr lang="en-US" smtClean="0"/>
            </a:br>
            <a:r>
              <a:rPr lang="en-US" smtClean="0"/>
              <a:t>Review </a:t>
            </a:r>
            <a:r>
              <a:rPr lang="en-US"/>
              <a:t>process support tools</a:t>
            </a:r>
          </a:p>
        </p:txBody>
      </p:sp>
      <p:sp>
        <p:nvSpPr>
          <p:cNvPr id="3" name="Content Placeholder 2"/>
          <p:cNvSpPr>
            <a:spLocks noGrp="1"/>
          </p:cNvSpPr>
          <p:nvPr>
            <p:ph idx="1"/>
          </p:nvPr>
        </p:nvSpPr>
        <p:spPr/>
        <p:txBody>
          <a:bodyPr>
            <a:normAutofit lnSpcReduction="10000"/>
          </a:bodyPr>
          <a:lstStyle/>
          <a:p>
            <a:r>
              <a:rPr lang="en-US" smtClean="0"/>
              <a:t>Keep track </a:t>
            </a:r>
            <a:r>
              <a:rPr lang="en-US"/>
              <a:t>of all  the information for a review process</a:t>
            </a:r>
          </a:p>
          <a:p>
            <a:r>
              <a:rPr lang="en-US" smtClean="0"/>
              <a:t>Support for</a:t>
            </a:r>
            <a:endParaRPr lang="en-US"/>
          </a:p>
          <a:p>
            <a:pPr lvl="1"/>
            <a:r>
              <a:rPr lang="en-US" b="1" smtClean="0"/>
              <a:t>storing</a:t>
            </a:r>
            <a:r>
              <a:rPr lang="en-US" smtClean="0"/>
              <a:t> and </a:t>
            </a:r>
            <a:r>
              <a:rPr lang="en-US" b="1" smtClean="0"/>
              <a:t>sorting</a:t>
            </a:r>
            <a:r>
              <a:rPr lang="en-US" smtClean="0"/>
              <a:t> review comments</a:t>
            </a:r>
          </a:p>
          <a:p>
            <a:pPr lvl="1"/>
            <a:r>
              <a:rPr lang="en-US" b="1" smtClean="0"/>
              <a:t>communicating</a:t>
            </a:r>
            <a:r>
              <a:rPr lang="en-US" smtClean="0"/>
              <a:t> comments to relevant people</a:t>
            </a:r>
          </a:p>
          <a:p>
            <a:pPr lvl="1"/>
            <a:r>
              <a:rPr lang="en-US" b="1" smtClean="0"/>
              <a:t>keeping track </a:t>
            </a:r>
            <a:r>
              <a:rPr lang="en-US" smtClean="0"/>
              <a:t>of comments and providing statistical information</a:t>
            </a:r>
          </a:p>
          <a:p>
            <a:pPr lvl="1"/>
            <a:r>
              <a:rPr lang="en-US"/>
              <a:t>providing </a:t>
            </a:r>
            <a:r>
              <a:rPr lang="en-US" b="1"/>
              <a:t>traceability</a:t>
            </a:r>
            <a:r>
              <a:rPr lang="en-US"/>
              <a:t> between comments, documents reviewed and related </a:t>
            </a:r>
            <a:r>
              <a:rPr lang="en-US" smtClean="0"/>
              <a:t>documents</a:t>
            </a:r>
          </a:p>
          <a:p>
            <a:pPr lvl="1"/>
            <a:r>
              <a:rPr lang="en-US" smtClean="0"/>
              <a:t>a </a:t>
            </a:r>
            <a:r>
              <a:rPr lang="en-US" b="1"/>
              <a:t>repository for rules</a:t>
            </a:r>
            <a:r>
              <a:rPr lang="en-US"/>
              <a:t>, </a:t>
            </a:r>
            <a:r>
              <a:rPr lang="en-US" b="1"/>
              <a:t>procedures</a:t>
            </a:r>
            <a:r>
              <a:rPr lang="en-US"/>
              <a:t> and </a:t>
            </a:r>
            <a:r>
              <a:rPr lang="en-US" b="1"/>
              <a:t>checklists</a:t>
            </a:r>
            <a:r>
              <a:rPr lang="en-US"/>
              <a:t> to be used in reviews, as well as </a:t>
            </a:r>
            <a:r>
              <a:rPr lang="en-US" b="1"/>
              <a:t>entry</a:t>
            </a:r>
            <a:r>
              <a:rPr lang="en-US"/>
              <a:t> and </a:t>
            </a:r>
            <a:r>
              <a:rPr lang="en-US" b="1"/>
              <a:t>exit </a:t>
            </a:r>
            <a:r>
              <a:rPr lang="en-US" b="1" smtClean="0"/>
              <a:t>criteria</a:t>
            </a:r>
          </a:p>
          <a:p>
            <a:pPr lvl="1"/>
            <a:r>
              <a:rPr lang="en-US" b="1" smtClean="0"/>
              <a:t>monitoring</a:t>
            </a:r>
            <a:r>
              <a:rPr lang="en-US" smtClean="0"/>
              <a:t> </a:t>
            </a:r>
            <a:r>
              <a:rPr lang="en-US"/>
              <a:t>the review status</a:t>
            </a:r>
          </a:p>
          <a:p>
            <a:pPr lvl="1"/>
            <a:r>
              <a:rPr lang="en-US" b="1" smtClean="0"/>
              <a:t>collecting</a:t>
            </a:r>
            <a:r>
              <a:rPr lang="en-US" smtClean="0"/>
              <a:t> metrics and </a:t>
            </a:r>
            <a:r>
              <a:rPr lang="en-US" b="1" smtClean="0"/>
              <a:t>reporting</a:t>
            </a:r>
            <a:r>
              <a:rPr lang="en-US" smtClean="0"/>
              <a:t> on key factors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13</a:t>
            </a:fld>
            <a:endParaRPr lang="en-US"/>
          </a:p>
        </p:txBody>
      </p:sp>
    </p:spTree>
    <p:extLst>
      <p:ext uri="{BB962C8B-B14F-4D97-AF65-F5344CB8AC3E}">
        <p14:creationId xmlns:p14="http://schemas.microsoft.com/office/powerpoint/2010/main" val="1793051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static testing </a:t>
            </a:r>
            <a:br>
              <a:rPr lang="en-US"/>
            </a:br>
            <a:r>
              <a:rPr lang="en-US"/>
              <a:t>Static </a:t>
            </a:r>
            <a:r>
              <a:rPr lang="en-US" smtClean="0"/>
              <a:t>analysis tools (D)</a:t>
            </a:r>
            <a:endParaRPr lang="en-US"/>
          </a:p>
        </p:txBody>
      </p:sp>
      <p:sp>
        <p:nvSpPr>
          <p:cNvPr id="3" name="Content Placeholder 2"/>
          <p:cNvSpPr>
            <a:spLocks noGrp="1"/>
          </p:cNvSpPr>
          <p:nvPr>
            <p:ph idx="1"/>
          </p:nvPr>
        </p:nvSpPr>
        <p:spPr/>
        <p:txBody>
          <a:bodyPr>
            <a:normAutofit/>
          </a:bodyPr>
          <a:lstStyle/>
          <a:p>
            <a:r>
              <a:rPr lang="en-US"/>
              <a:t>Used by developers</a:t>
            </a:r>
          </a:p>
          <a:p>
            <a:r>
              <a:rPr lang="en-US" smtClean="0"/>
              <a:t>Analyse source </a:t>
            </a:r>
            <a:r>
              <a:rPr lang="en-US"/>
              <a:t>code </a:t>
            </a:r>
            <a:r>
              <a:rPr lang="en-US" smtClean="0"/>
              <a:t>(not executing)</a:t>
            </a:r>
          </a:p>
          <a:p>
            <a:r>
              <a:rPr lang="en-US" smtClean="0"/>
              <a:t>To produce </a:t>
            </a:r>
            <a:r>
              <a:rPr lang="en-US"/>
              <a:t>code that will be easier to </a:t>
            </a:r>
            <a:r>
              <a:rPr lang="en-US" smtClean="0"/>
              <a:t>maintain </a:t>
            </a:r>
            <a:r>
              <a:rPr lang="en-US"/>
              <a:t>in the future</a:t>
            </a:r>
          </a:p>
          <a:p>
            <a:r>
              <a:rPr lang="en-US" smtClean="0"/>
              <a:t>Support for</a:t>
            </a:r>
          </a:p>
          <a:p>
            <a:pPr lvl="1"/>
            <a:r>
              <a:rPr lang="en-US" smtClean="0"/>
              <a:t>calculate </a:t>
            </a:r>
            <a:r>
              <a:rPr lang="en-US" b="1" smtClean="0"/>
              <a:t>metrics</a:t>
            </a:r>
            <a:r>
              <a:rPr lang="en-US" smtClean="0"/>
              <a:t> (cyclomatic complexity, nesting levels)</a:t>
            </a:r>
          </a:p>
          <a:p>
            <a:pPr lvl="1"/>
            <a:r>
              <a:rPr lang="en-US" smtClean="0"/>
              <a:t>enforce </a:t>
            </a:r>
            <a:r>
              <a:rPr lang="en-US" b="1" smtClean="0"/>
              <a:t>coding standards</a:t>
            </a:r>
          </a:p>
          <a:p>
            <a:pPr lvl="1"/>
            <a:r>
              <a:rPr lang="en-US" smtClean="0"/>
              <a:t>analyze </a:t>
            </a:r>
            <a:r>
              <a:rPr lang="en-US" b="1" smtClean="0"/>
              <a:t>structures</a:t>
            </a:r>
            <a:r>
              <a:rPr lang="en-US" smtClean="0"/>
              <a:t> and </a:t>
            </a:r>
            <a:r>
              <a:rPr lang="en-US" b="1" smtClean="0"/>
              <a:t>dependencies</a:t>
            </a:r>
          </a:p>
          <a:p>
            <a:pPr lvl="1"/>
            <a:r>
              <a:rPr lang="en-US" smtClean="0"/>
              <a:t>identify </a:t>
            </a:r>
            <a:r>
              <a:rPr lang="en-US" b="1" smtClean="0"/>
              <a:t>anomalies</a:t>
            </a:r>
            <a:r>
              <a:rPr lang="en-US" smtClean="0"/>
              <a:t> in the code</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14</a:t>
            </a:fld>
            <a:endParaRPr lang="en-US"/>
          </a:p>
        </p:txBody>
      </p:sp>
    </p:spTree>
    <p:extLst>
      <p:ext uri="{BB962C8B-B14F-4D97-AF65-F5344CB8AC3E}">
        <p14:creationId xmlns:p14="http://schemas.microsoft.com/office/powerpoint/2010/main" val="2724102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static testing </a:t>
            </a:r>
            <a:br>
              <a:rPr lang="en-US"/>
            </a:br>
            <a:r>
              <a:rPr lang="en-US"/>
              <a:t>Modelling </a:t>
            </a:r>
            <a:r>
              <a:rPr lang="en-US" smtClean="0"/>
              <a:t>tools (D)</a:t>
            </a:r>
            <a:endParaRPr lang="en-US"/>
          </a:p>
        </p:txBody>
      </p:sp>
      <p:sp>
        <p:nvSpPr>
          <p:cNvPr id="3" name="Content Placeholder 2"/>
          <p:cNvSpPr>
            <a:spLocks noGrp="1"/>
          </p:cNvSpPr>
          <p:nvPr>
            <p:ph idx="1"/>
          </p:nvPr>
        </p:nvSpPr>
        <p:spPr/>
        <p:txBody>
          <a:bodyPr/>
          <a:lstStyle/>
          <a:p>
            <a:r>
              <a:rPr lang="en-US"/>
              <a:t>Help to validate models of the system or software</a:t>
            </a:r>
          </a:p>
          <a:p>
            <a:r>
              <a:rPr lang="en-US" smtClean="0"/>
              <a:t>Used by developers</a:t>
            </a:r>
          </a:p>
          <a:p>
            <a:r>
              <a:rPr lang="en-US" smtClean="0"/>
              <a:t>Generate test cases</a:t>
            </a:r>
          </a:p>
          <a:p>
            <a:r>
              <a:rPr lang="en-US" smtClean="0"/>
              <a:t>Support for:</a:t>
            </a:r>
          </a:p>
          <a:p>
            <a:pPr lvl="1"/>
            <a:r>
              <a:rPr lang="en-US" smtClean="0"/>
              <a:t>identifying inconsistencies and defects within the model</a:t>
            </a:r>
          </a:p>
          <a:p>
            <a:pPr lvl="1"/>
            <a:r>
              <a:rPr lang="en-US"/>
              <a:t>prioritize areas of the model for </a:t>
            </a:r>
            <a:r>
              <a:rPr lang="en-US" smtClean="0"/>
              <a:t>testing</a:t>
            </a:r>
          </a:p>
          <a:p>
            <a:pPr lvl="1"/>
            <a:r>
              <a:rPr lang="en-US" smtClean="0"/>
              <a:t>helping to identify test conditions using a modeling language such as UML</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15</a:t>
            </a:fld>
            <a:endParaRPr lang="en-US"/>
          </a:p>
        </p:txBody>
      </p:sp>
    </p:spTree>
    <p:extLst>
      <p:ext uri="{BB962C8B-B14F-4D97-AF65-F5344CB8AC3E}">
        <p14:creationId xmlns:p14="http://schemas.microsoft.com/office/powerpoint/2010/main" val="694214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test specification</a:t>
            </a:r>
            <a:r>
              <a:rPr lang="en-US" b="1"/>
              <a:t> </a:t>
            </a:r>
            <a:r>
              <a:rPr lang="en-US" b="1" smtClean="0"/>
              <a:t/>
            </a:r>
            <a:br>
              <a:rPr lang="en-US" b="1" smtClean="0"/>
            </a:br>
            <a:r>
              <a:rPr lang="en-US" smtClean="0"/>
              <a:t>Test design tools</a:t>
            </a:r>
            <a:endParaRPr lang="en-US"/>
          </a:p>
        </p:txBody>
      </p:sp>
      <p:sp>
        <p:nvSpPr>
          <p:cNvPr id="3" name="Content Placeholder 2"/>
          <p:cNvSpPr>
            <a:spLocks noGrp="1"/>
          </p:cNvSpPr>
          <p:nvPr>
            <p:ph idx="1"/>
          </p:nvPr>
        </p:nvSpPr>
        <p:spPr/>
        <p:txBody>
          <a:bodyPr/>
          <a:lstStyle/>
          <a:p>
            <a:r>
              <a:rPr lang="en-US" smtClean="0"/>
              <a:t>Help to derive test inputs, or test cases</a:t>
            </a:r>
          </a:p>
          <a:p>
            <a:r>
              <a:rPr lang="en-US" smtClean="0"/>
              <a:t>Support for</a:t>
            </a:r>
          </a:p>
          <a:p>
            <a:pPr lvl="1"/>
            <a:r>
              <a:rPr lang="en-US" b="1" smtClean="0"/>
              <a:t>generating</a:t>
            </a:r>
            <a:r>
              <a:rPr lang="en-US" smtClean="0"/>
              <a:t> </a:t>
            </a:r>
            <a:r>
              <a:rPr lang="en-US" b="1" smtClean="0"/>
              <a:t>test</a:t>
            </a:r>
            <a:r>
              <a:rPr lang="en-US" smtClean="0"/>
              <a:t> </a:t>
            </a:r>
            <a:r>
              <a:rPr lang="en-US" b="1"/>
              <a:t>input</a:t>
            </a:r>
            <a:r>
              <a:rPr lang="en-US"/>
              <a:t> </a:t>
            </a:r>
            <a:r>
              <a:rPr lang="en-US" b="1"/>
              <a:t>values</a:t>
            </a:r>
            <a:r>
              <a:rPr lang="en-US"/>
              <a:t> from</a:t>
            </a:r>
          </a:p>
          <a:p>
            <a:pPr lvl="2"/>
            <a:r>
              <a:rPr lang="en-US" smtClean="0"/>
              <a:t>requirements</a:t>
            </a:r>
          </a:p>
          <a:p>
            <a:pPr lvl="2"/>
            <a:r>
              <a:rPr lang="en-US"/>
              <a:t>design models  (state, data or object)</a:t>
            </a:r>
          </a:p>
          <a:p>
            <a:pPr lvl="2"/>
            <a:r>
              <a:rPr lang="en-US" smtClean="0"/>
              <a:t>code</a:t>
            </a:r>
          </a:p>
          <a:p>
            <a:pPr lvl="2"/>
            <a:r>
              <a:rPr lang="en-US" smtClean="0"/>
              <a:t>graphical user interfaces</a:t>
            </a:r>
          </a:p>
          <a:p>
            <a:pPr lvl="2"/>
            <a:r>
              <a:rPr lang="en-US" smtClean="0"/>
              <a:t>test conditions</a:t>
            </a:r>
          </a:p>
          <a:p>
            <a:pPr lvl="1"/>
            <a:r>
              <a:rPr lang="en-US" b="1"/>
              <a:t>generating</a:t>
            </a:r>
            <a:r>
              <a:rPr lang="en-US"/>
              <a:t> </a:t>
            </a:r>
            <a:r>
              <a:rPr lang="en-US" b="1"/>
              <a:t>expected</a:t>
            </a:r>
            <a:r>
              <a:rPr lang="en-US"/>
              <a:t> </a:t>
            </a:r>
            <a:r>
              <a:rPr lang="en-US" b="1"/>
              <a:t>results</a:t>
            </a:r>
            <a:r>
              <a:rPr lang="en-US"/>
              <a:t>, if an oracle is available to the tool</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16</a:t>
            </a:fld>
            <a:endParaRPr lang="en-US"/>
          </a:p>
        </p:txBody>
      </p:sp>
    </p:spTree>
    <p:extLst>
      <p:ext uri="{BB962C8B-B14F-4D97-AF65-F5344CB8AC3E}">
        <p14:creationId xmlns:p14="http://schemas.microsoft.com/office/powerpoint/2010/main" val="3659180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test specification</a:t>
            </a:r>
            <a:r>
              <a:rPr lang="en-US" b="1"/>
              <a:t> </a:t>
            </a:r>
            <a:br>
              <a:rPr lang="en-US" b="1"/>
            </a:br>
            <a:r>
              <a:rPr lang="en-US" smtClean="0"/>
              <a:t>Test </a:t>
            </a:r>
            <a:r>
              <a:rPr lang="en-US"/>
              <a:t>data preparation tools </a:t>
            </a:r>
          </a:p>
        </p:txBody>
      </p:sp>
      <p:sp>
        <p:nvSpPr>
          <p:cNvPr id="3" name="Content Placeholder 2"/>
          <p:cNvSpPr>
            <a:spLocks noGrp="1"/>
          </p:cNvSpPr>
          <p:nvPr>
            <p:ph idx="1"/>
          </p:nvPr>
        </p:nvSpPr>
        <p:spPr/>
        <p:txBody>
          <a:bodyPr>
            <a:normAutofit/>
          </a:bodyPr>
          <a:lstStyle/>
          <a:p>
            <a:r>
              <a:rPr lang="en-US"/>
              <a:t>Test data preparation tools enable data to be </a:t>
            </a:r>
            <a:r>
              <a:rPr lang="en-US" b="1"/>
              <a:t>selected</a:t>
            </a:r>
            <a:r>
              <a:rPr lang="en-US"/>
              <a:t> from an existing </a:t>
            </a:r>
            <a:r>
              <a:rPr lang="en-US" smtClean="0"/>
              <a:t>database </a:t>
            </a:r>
            <a:r>
              <a:rPr lang="en-US"/>
              <a:t>or </a:t>
            </a:r>
            <a:r>
              <a:rPr lang="en-US" b="1"/>
              <a:t>created</a:t>
            </a:r>
            <a:r>
              <a:rPr lang="en-US"/>
              <a:t>, </a:t>
            </a:r>
            <a:r>
              <a:rPr lang="en-US" b="1"/>
              <a:t>generated</a:t>
            </a:r>
            <a:r>
              <a:rPr lang="en-US"/>
              <a:t>, </a:t>
            </a:r>
            <a:r>
              <a:rPr lang="en-US" b="1"/>
              <a:t>manipulated</a:t>
            </a:r>
            <a:r>
              <a:rPr lang="en-US"/>
              <a:t> and </a:t>
            </a:r>
            <a:r>
              <a:rPr lang="en-US" b="1"/>
              <a:t>edited</a:t>
            </a:r>
            <a:r>
              <a:rPr lang="en-US"/>
              <a:t> for use in </a:t>
            </a:r>
            <a:r>
              <a:rPr lang="en-US" smtClean="0"/>
              <a:t>tests</a:t>
            </a:r>
          </a:p>
          <a:p>
            <a:r>
              <a:rPr lang="en-US" smtClean="0"/>
              <a:t>Support to</a:t>
            </a:r>
          </a:p>
          <a:p>
            <a:pPr lvl="1"/>
            <a:r>
              <a:rPr lang="en-US" b="1" smtClean="0"/>
              <a:t>extract</a:t>
            </a:r>
            <a:r>
              <a:rPr lang="en-US" smtClean="0"/>
              <a:t> selected data records from files or databases</a:t>
            </a:r>
          </a:p>
          <a:p>
            <a:pPr lvl="1"/>
            <a:r>
              <a:rPr lang="en-US" b="1" smtClean="0"/>
              <a:t>generate</a:t>
            </a:r>
            <a:r>
              <a:rPr lang="en-US" smtClean="0"/>
              <a:t> </a:t>
            </a:r>
            <a:r>
              <a:rPr lang="en-US"/>
              <a:t>new records populated with pseudo-random data, or data set up according to some instructions or rules</a:t>
            </a:r>
          </a:p>
          <a:p>
            <a:pPr lvl="1"/>
            <a:r>
              <a:rPr lang="en-US" b="1" smtClean="0"/>
              <a:t>construct</a:t>
            </a:r>
            <a:r>
              <a:rPr lang="en-US" smtClean="0"/>
              <a:t> a large number of similar records from a template</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17</a:t>
            </a:fld>
            <a:endParaRPr lang="en-US"/>
          </a:p>
        </p:txBody>
      </p:sp>
    </p:spTree>
    <p:extLst>
      <p:ext uri="{BB962C8B-B14F-4D97-AF65-F5344CB8AC3E}">
        <p14:creationId xmlns:p14="http://schemas.microsoft.com/office/powerpoint/2010/main" val="2514014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Tool support for execution and logging </a:t>
            </a:r>
            <a:r>
              <a:rPr lang="en-US" b="1" smtClean="0"/>
              <a:t/>
            </a:r>
            <a:br>
              <a:rPr lang="en-US" b="1" smtClean="0"/>
            </a:br>
            <a:r>
              <a:rPr lang="en-US" smtClean="0"/>
              <a:t>Test execution tools </a:t>
            </a:r>
            <a:endParaRPr lang="en-US"/>
          </a:p>
        </p:txBody>
      </p:sp>
      <p:sp>
        <p:nvSpPr>
          <p:cNvPr id="3" name="Content Placeholder 2"/>
          <p:cNvSpPr>
            <a:spLocks noGrp="1"/>
          </p:cNvSpPr>
          <p:nvPr>
            <p:ph idx="1"/>
          </p:nvPr>
        </p:nvSpPr>
        <p:spPr/>
        <p:txBody>
          <a:bodyPr/>
          <a:lstStyle/>
          <a:p>
            <a:r>
              <a:rPr lang="en-US" smtClean="0"/>
              <a:t>Enable tests to be executed automatically</a:t>
            </a:r>
          </a:p>
          <a:p>
            <a:r>
              <a:rPr lang="en-US" smtClean="0"/>
              <a:t>Known as 'capture/playback' tools, 'capture/replay' tools </a:t>
            </a:r>
          </a:p>
          <a:p>
            <a:r>
              <a:rPr lang="en-US" smtClean="0"/>
              <a:t>Use a scripting language</a:t>
            </a:r>
          </a:p>
          <a:p>
            <a:pPr lvl="1"/>
            <a:r>
              <a:rPr lang="en-US" smtClean="0"/>
              <a:t>linear scripts</a:t>
            </a:r>
          </a:p>
          <a:p>
            <a:pPr lvl="1"/>
            <a:r>
              <a:rPr lang="en-US" smtClean="0"/>
              <a:t>structured scripts</a:t>
            </a:r>
          </a:p>
          <a:p>
            <a:pPr lvl="1"/>
            <a:r>
              <a:rPr lang="en-US" smtClean="0"/>
              <a:t>shared scripts</a:t>
            </a:r>
          </a:p>
          <a:p>
            <a:pPr lvl="1"/>
            <a:r>
              <a:rPr lang="en-US" smtClean="0"/>
              <a:t>data-driven scripts</a:t>
            </a:r>
          </a:p>
          <a:p>
            <a:pPr lvl="1"/>
            <a:r>
              <a:rPr lang="en-US" smtClean="0"/>
              <a:t>keyword-driven scripts</a:t>
            </a:r>
          </a:p>
          <a:p>
            <a:r>
              <a:rPr lang="en-US" smtClean="0"/>
              <a:t>Best used for regression testing</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18</a:t>
            </a:fld>
            <a:endParaRPr lang="en-US"/>
          </a:p>
        </p:txBody>
      </p:sp>
    </p:spTree>
    <p:extLst>
      <p:ext uri="{BB962C8B-B14F-4D97-AF65-F5344CB8AC3E}">
        <p14:creationId xmlns:p14="http://schemas.microsoft.com/office/powerpoint/2010/main" val="1226336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execution and logging </a:t>
            </a:r>
            <a:r>
              <a:rPr lang="en-US" b="1"/>
              <a:t/>
            </a:r>
            <a:br>
              <a:rPr lang="en-US" b="1"/>
            </a:br>
            <a:r>
              <a:rPr lang="en-US" smtClean="0"/>
              <a:t>Test </a:t>
            </a:r>
            <a:r>
              <a:rPr lang="en-US"/>
              <a:t>execution tools </a:t>
            </a:r>
            <a:r>
              <a:rPr lang="en-US" smtClean="0"/>
              <a:t>(cont’d)</a:t>
            </a:r>
            <a:endParaRPr lang="en-US"/>
          </a:p>
        </p:txBody>
      </p:sp>
      <p:sp>
        <p:nvSpPr>
          <p:cNvPr id="3" name="Content Placeholder 2"/>
          <p:cNvSpPr>
            <a:spLocks noGrp="1"/>
          </p:cNvSpPr>
          <p:nvPr>
            <p:ph idx="1"/>
          </p:nvPr>
        </p:nvSpPr>
        <p:spPr/>
        <p:txBody>
          <a:bodyPr/>
          <a:lstStyle/>
          <a:p>
            <a:r>
              <a:rPr lang="en-US"/>
              <a:t>Support for</a:t>
            </a:r>
          </a:p>
          <a:p>
            <a:pPr lvl="1"/>
            <a:r>
              <a:rPr lang="en-US" b="1"/>
              <a:t>capturing</a:t>
            </a:r>
            <a:r>
              <a:rPr lang="en-US"/>
              <a:t> test inputs  while tests are executed manually</a:t>
            </a:r>
          </a:p>
          <a:p>
            <a:pPr lvl="1"/>
            <a:r>
              <a:rPr lang="en-US" b="1"/>
              <a:t>storing</a:t>
            </a:r>
            <a:r>
              <a:rPr lang="en-US"/>
              <a:t> an expected result</a:t>
            </a:r>
          </a:p>
          <a:p>
            <a:pPr lvl="1"/>
            <a:r>
              <a:rPr lang="en-US" b="1"/>
              <a:t>executing</a:t>
            </a:r>
            <a:r>
              <a:rPr lang="en-US"/>
              <a:t> tests from stored scripts and data files</a:t>
            </a:r>
          </a:p>
          <a:p>
            <a:pPr lvl="1"/>
            <a:r>
              <a:rPr lang="en-US" b="1"/>
              <a:t>dynamic</a:t>
            </a:r>
            <a:r>
              <a:rPr lang="en-US"/>
              <a:t> </a:t>
            </a:r>
            <a:r>
              <a:rPr lang="en-US" b="1"/>
              <a:t>comparison</a:t>
            </a:r>
            <a:r>
              <a:rPr lang="en-US"/>
              <a:t> (screens, elements, links, </a:t>
            </a:r>
            <a:r>
              <a:rPr lang="en-US" smtClean="0"/>
              <a:t>controls...)</a:t>
            </a:r>
            <a:endParaRPr lang="en-US"/>
          </a:p>
          <a:p>
            <a:pPr lvl="1"/>
            <a:r>
              <a:rPr lang="en-US" b="1"/>
              <a:t>logging</a:t>
            </a:r>
            <a:r>
              <a:rPr lang="en-US"/>
              <a:t> results of tests run</a:t>
            </a:r>
          </a:p>
          <a:p>
            <a:pPr lvl="1"/>
            <a:r>
              <a:rPr lang="en-US" b="1"/>
              <a:t>filtering</a:t>
            </a:r>
            <a:r>
              <a:rPr lang="en-US"/>
              <a:t> of subsets of actual and expected </a:t>
            </a:r>
            <a:r>
              <a:rPr lang="en-US" smtClean="0"/>
              <a:t>results</a:t>
            </a:r>
          </a:p>
          <a:p>
            <a:pPr lvl="1"/>
            <a:r>
              <a:rPr lang="en-US" b="1" smtClean="0"/>
              <a:t>measuring</a:t>
            </a:r>
            <a:r>
              <a:rPr lang="en-US" smtClean="0"/>
              <a:t> </a:t>
            </a:r>
            <a:r>
              <a:rPr lang="en-US"/>
              <a:t>timings for tests</a:t>
            </a:r>
          </a:p>
          <a:p>
            <a:pPr lvl="1"/>
            <a:r>
              <a:rPr lang="en-US" b="1"/>
              <a:t>sending</a:t>
            </a:r>
            <a:r>
              <a:rPr lang="en-US"/>
              <a:t> summary results to a test management </a:t>
            </a:r>
            <a:r>
              <a:rPr lang="en-US" smtClean="0"/>
              <a:t>tool</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19</a:t>
            </a:fld>
            <a:endParaRPr lang="en-US"/>
          </a:p>
        </p:txBody>
      </p:sp>
    </p:spTree>
    <p:extLst>
      <p:ext uri="{BB962C8B-B14F-4D97-AF65-F5344CB8AC3E}">
        <p14:creationId xmlns:p14="http://schemas.microsoft.com/office/powerpoint/2010/main" val="373028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a:p>
        </p:txBody>
      </p:sp>
      <p:sp>
        <p:nvSpPr>
          <p:cNvPr id="3" name="Content Placeholder 2"/>
          <p:cNvSpPr>
            <a:spLocks noGrp="1"/>
          </p:cNvSpPr>
          <p:nvPr>
            <p:ph idx="1"/>
          </p:nvPr>
        </p:nvSpPr>
        <p:spPr/>
        <p:txBody>
          <a:bodyPr/>
          <a:lstStyle/>
          <a:p>
            <a:r>
              <a:rPr lang="en-US"/>
              <a:t>Classify different types of test tools according to the test </a:t>
            </a:r>
            <a:r>
              <a:rPr lang="en-US" smtClean="0"/>
              <a:t>process activities</a:t>
            </a:r>
            <a:endParaRPr lang="en-US"/>
          </a:p>
          <a:p>
            <a:r>
              <a:rPr lang="en-US" smtClean="0"/>
              <a:t>Recognize </a:t>
            </a:r>
            <a:r>
              <a:rPr lang="en-US"/>
              <a:t>tools that may help developers in their </a:t>
            </a:r>
            <a:r>
              <a:rPr lang="en-US" smtClean="0"/>
              <a:t>testing</a:t>
            </a:r>
            <a:endParaRPr lang="en-US"/>
          </a:p>
          <a:p>
            <a:r>
              <a:rPr lang="en-US" smtClean="0"/>
              <a:t>Summarize </a:t>
            </a:r>
            <a:r>
              <a:rPr lang="en-US"/>
              <a:t>the potential benefits and risks of test </a:t>
            </a:r>
            <a:r>
              <a:rPr lang="en-US" smtClean="0"/>
              <a:t>automation </a:t>
            </a:r>
            <a:r>
              <a:rPr lang="en-US"/>
              <a:t>and tool </a:t>
            </a:r>
            <a:r>
              <a:rPr lang="en-US" smtClean="0"/>
              <a:t>support </a:t>
            </a:r>
            <a:r>
              <a:rPr lang="en-US"/>
              <a:t>for testing</a:t>
            </a:r>
          </a:p>
          <a:p>
            <a:r>
              <a:rPr lang="en-US" smtClean="0"/>
              <a:t>State </a:t>
            </a:r>
            <a:r>
              <a:rPr lang="en-US"/>
              <a:t>the main principles of introducing a tool into an </a:t>
            </a:r>
            <a:r>
              <a:rPr lang="en-US" smtClean="0"/>
              <a:t>organization</a:t>
            </a:r>
          </a:p>
          <a:p>
            <a:endParaRPr lang="en-US"/>
          </a:p>
        </p:txBody>
      </p:sp>
      <p:sp>
        <p:nvSpPr>
          <p:cNvPr id="4" name="Slide Number Placeholder 3"/>
          <p:cNvSpPr>
            <a:spLocks noGrp="1"/>
          </p:cNvSpPr>
          <p:nvPr>
            <p:ph type="sldNum" sz="quarter" idx="12"/>
          </p:nvPr>
        </p:nvSpPr>
        <p:spPr/>
        <p:txBody>
          <a:body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2</a:t>
            </a:fld>
            <a:endParaRPr lang="en-US">
              <a:solidFill>
                <a:srgbClr val="04617B">
                  <a:shade val="90000"/>
                </a:srgbClr>
              </a:solidFill>
            </a:endParaRPr>
          </a:p>
        </p:txBody>
      </p:sp>
    </p:spTree>
    <p:extLst>
      <p:ext uri="{BB962C8B-B14F-4D97-AF65-F5344CB8AC3E}">
        <p14:creationId xmlns:p14="http://schemas.microsoft.com/office/powerpoint/2010/main" val="1314138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Tool support for execution and logging </a:t>
            </a:r>
            <a:r>
              <a:rPr lang="en-US" sz="4000" b="1"/>
              <a:t/>
            </a:r>
            <a:br>
              <a:rPr lang="en-US" sz="4000" b="1"/>
            </a:br>
            <a:r>
              <a:rPr lang="en-US" sz="3800" smtClean="0"/>
              <a:t>Test harness/unit test framework tools (D)</a:t>
            </a:r>
            <a:endParaRPr lang="en-US" sz="3800"/>
          </a:p>
        </p:txBody>
      </p:sp>
      <p:sp>
        <p:nvSpPr>
          <p:cNvPr id="3" name="Content Placeholder 2"/>
          <p:cNvSpPr>
            <a:spLocks noGrp="1"/>
          </p:cNvSpPr>
          <p:nvPr>
            <p:ph idx="1"/>
          </p:nvPr>
        </p:nvSpPr>
        <p:spPr/>
        <p:txBody>
          <a:bodyPr>
            <a:normAutofit/>
          </a:bodyPr>
          <a:lstStyle/>
          <a:p>
            <a:r>
              <a:rPr lang="en-GB"/>
              <a:t>Used to exercise software which does not have a user interface (yet)</a:t>
            </a:r>
            <a:endParaRPr lang="en-US"/>
          </a:p>
          <a:p>
            <a:r>
              <a:rPr lang="en-GB" smtClean="0"/>
              <a:t>Simulators </a:t>
            </a:r>
            <a:r>
              <a:rPr lang="en-GB"/>
              <a:t>(where testing in real environment would be too </a:t>
            </a:r>
            <a:r>
              <a:rPr lang="en-GB" smtClean="0"/>
              <a:t>costly)</a:t>
            </a:r>
            <a:endParaRPr lang="en-GB"/>
          </a:p>
          <a:p>
            <a:r>
              <a:rPr lang="en-US" smtClean="0"/>
              <a:t>Similar to </a:t>
            </a:r>
            <a:r>
              <a:rPr lang="en-US"/>
              <a:t>test execution </a:t>
            </a:r>
            <a:r>
              <a:rPr lang="en-US" smtClean="0"/>
              <a:t>tools</a:t>
            </a:r>
          </a:p>
          <a:p>
            <a:pPr lvl="1"/>
            <a:r>
              <a:rPr lang="en-US"/>
              <a:t>no capture/playback facility</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20</a:t>
            </a:fld>
            <a:endParaRPr lang="en-US"/>
          </a:p>
        </p:txBody>
      </p:sp>
    </p:spTree>
    <p:extLst>
      <p:ext uri="{BB962C8B-B14F-4D97-AF65-F5344CB8AC3E}">
        <p14:creationId xmlns:p14="http://schemas.microsoft.com/office/powerpoint/2010/main" val="65168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execution and logging </a:t>
            </a:r>
            <a:r>
              <a:rPr lang="en-US" b="1"/>
              <a:t/>
            </a:r>
            <a:br>
              <a:rPr lang="en-US" b="1"/>
            </a:br>
            <a:r>
              <a:rPr lang="en-US" smtClean="0"/>
              <a:t>Test comparators</a:t>
            </a:r>
            <a:endParaRPr lang="en-US"/>
          </a:p>
        </p:txBody>
      </p:sp>
      <p:sp>
        <p:nvSpPr>
          <p:cNvPr id="3" name="Content Placeholder 2"/>
          <p:cNvSpPr>
            <a:spLocks noGrp="1"/>
          </p:cNvSpPr>
          <p:nvPr>
            <p:ph idx="1"/>
          </p:nvPr>
        </p:nvSpPr>
        <p:spPr/>
        <p:txBody>
          <a:bodyPr>
            <a:normAutofit/>
          </a:bodyPr>
          <a:lstStyle/>
          <a:p>
            <a:r>
              <a:rPr lang="en-GB"/>
              <a:t>Detect differences between actual test results and expected </a:t>
            </a:r>
            <a:r>
              <a:rPr lang="en-GB" smtClean="0"/>
              <a:t>results </a:t>
            </a:r>
            <a:r>
              <a:rPr lang="en-GB"/>
              <a:t>(</a:t>
            </a:r>
            <a:r>
              <a:rPr lang="en-GB" smtClean="0"/>
              <a:t>characters, screens</a:t>
            </a:r>
            <a:r>
              <a:rPr lang="en-GB"/>
              <a:t>, </a:t>
            </a:r>
            <a:r>
              <a:rPr lang="en-GB" smtClean="0"/>
              <a:t>bitmaps)</a:t>
            </a:r>
            <a:endParaRPr lang="en-GB"/>
          </a:p>
          <a:p>
            <a:r>
              <a:rPr lang="en-US" smtClean="0"/>
              <a:t>Two </a:t>
            </a:r>
            <a:r>
              <a:rPr lang="en-US"/>
              <a:t>ways</a:t>
            </a:r>
          </a:p>
          <a:p>
            <a:pPr lvl="1"/>
            <a:r>
              <a:rPr lang="en-US" smtClean="0"/>
              <a:t>dynamic comparison</a:t>
            </a:r>
          </a:p>
          <a:p>
            <a:pPr lvl="2"/>
            <a:r>
              <a:rPr lang="en-US" smtClean="0"/>
              <a:t>included in test execution tools </a:t>
            </a:r>
          </a:p>
          <a:p>
            <a:pPr lvl="2"/>
            <a:r>
              <a:rPr lang="en-US" smtClean="0"/>
              <a:t>useful when comparing in the middle of a test (e.g error message...)</a:t>
            </a:r>
          </a:p>
          <a:p>
            <a:pPr lvl="1"/>
            <a:r>
              <a:rPr lang="en-US" smtClean="0"/>
              <a:t>post-execution comparison</a:t>
            </a:r>
          </a:p>
          <a:p>
            <a:pPr lvl="2"/>
            <a:r>
              <a:rPr lang="en-US" smtClean="0"/>
              <a:t>'stand-alone' tool</a:t>
            </a:r>
          </a:p>
          <a:p>
            <a:pPr lvl="2"/>
            <a:r>
              <a:rPr lang="en-US" smtClean="0"/>
              <a:t>best for comparing a large volume of data (e.g. in files or databases)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21</a:t>
            </a:fld>
            <a:endParaRPr lang="en-US"/>
          </a:p>
        </p:txBody>
      </p:sp>
    </p:spTree>
    <p:extLst>
      <p:ext uri="{BB962C8B-B14F-4D97-AF65-F5344CB8AC3E}">
        <p14:creationId xmlns:p14="http://schemas.microsoft.com/office/powerpoint/2010/main" val="14257942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execution and logging </a:t>
            </a:r>
            <a:r>
              <a:rPr lang="en-US" b="1"/>
              <a:t/>
            </a:r>
            <a:br>
              <a:rPr lang="en-US" b="1"/>
            </a:br>
            <a:r>
              <a:rPr lang="en-US" smtClean="0"/>
              <a:t>Coverage measurement tools (D)</a:t>
            </a:r>
            <a:endParaRPr lang="en-US"/>
          </a:p>
        </p:txBody>
      </p:sp>
      <p:sp>
        <p:nvSpPr>
          <p:cNvPr id="3" name="Content Placeholder 2"/>
          <p:cNvSpPr>
            <a:spLocks noGrp="1"/>
          </p:cNvSpPr>
          <p:nvPr>
            <p:ph idx="1"/>
          </p:nvPr>
        </p:nvSpPr>
        <p:spPr/>
        <p:txBody>
          <a:bodyPr>
            <a:normAutofit/>
          </a:bodyPr>
          <a:lstStyle/>
          <a:p>
            <a:r>
              <a:rPr lang="en-US" smtClean="0"/>
              <a:t>Usually used at component testing level (</a:t>
            </a:r>
            <a:r>
              <a:rPr lang="en-GB"/>
              <a:t>statement, branch, </a:t>
            </a:r>
            <a:r>
              <a:rPr lang="en-GB" smtClean="0"/>
              <a:t>condition,...</a:t>
            </a:r>
            <a:r>
              <a:rPr lang="en-US" smtClean="0"/>
              <a:t>) or component integration level (</a:t>
            </a:r>
            <a:r>
              <a:rPr lang="en-US"/>
              <a:t>a call to a </a:t>
            </a:r>
            <a:r>
              <a:rPr lang="en-US" smtClean="0"/>
              <a:t>function)</a:t>
            </a:r>
          </a:p>
          <a:p>
            <a:r>
              <a:rPr lang="en-US" smtClean="0"/>
              <a:t>Support for</a:t>
            </a:r>
          </a:p>
          <a:p>
            <a:pPr lvl="1"/>
            <a:r>
              <a:rPr lang="en-US" b="1" smtClean="0"/>
              <a:t>identifying</a:t>
            </a:r>
            <a:r>
              <a:rPr lang="en-US" smtClean="0"/>
              <a:t> coverage items;</a:t>
            </a:r>
          </a:p>
          <a:p>
            <a:pPr lvl="1"/>
            <a:r>
              <a:rPr lang="en-US" b="1" smtClean="0"/>
              <a:t>calculating</a:t>
            </a:r>
            <a:r>
              <a:rPr lang="en-US" smtClean="0"/>
              <a:t> the percentage of coverage items;</a:t>
            </a:r>
          </a:p>
          <a:p>
            <a:pPr lvl="1"/>
            <a:r>
              <a:rPr lang="en-US" b="1" smtClean="0"/>
              <a:t>reporting</a:t>
            </a:r>
            <a:r>
              <a:rPr lang="en-US" smtClean="0"/>
              <a:t> coverage items that have not been exercised;</a:t>
            </a:r>
          </a:p>
          <a:p>
            <a:pPr lvl="1"/>
            <a:r>
              <a:rPr lang="en-US" b="1"/>
              <a:t>identifying</a:t>
            </a:r>
            <a:r>
              <a:rPr lang="en-US"/>
              <a:t> test inputs to exercise as yet uncovered </a:t>
            </a:r>
            <a:r>
              <a:rPr lang="en-US" smtClean="0"/>
              <a:t>items;</a:t>
            </a:r>
          </a:p>
          <a:p>
            <a:pPr lvl="1"/>
            <a:r>
              <a:rPr lang="en-US" b="1" smtClean="0"/>
              <a:t>generating</a:t>
            </a:r>
            <a:r>
              <a:rPr lang="en-US" smtClean="0"/>
              <a:t> stubs and drivers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22</a:t>
            </a:fld>
            <a:endParaRPr lang="en-US"/>
          </a:p>
        </p:txBody>
      </p:sp>
    </p:spTree>
    <p:extLst>
      <p:ext uri="{BB962C8B-B14F-4D97-AF65-F5344CB8AC3E}">
        <p14:creationId xmlns:p14="http://schemas.microsoft.com/office/powerpoint/2010/main" val="1157949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execution and logging </a:t>
            </a:r>
            <a:r>
              <a:rPr lang="en-US" b="1"/>
              <a:t/>
            </a:r>
            <a:br>
              <a:rPr lang="en-US" b="1"/>
            </a:br>
            <a:r>
              <a:rPr lang="en-US" smtClean="0"/>
              <a:t>Security tools </a:t>
            </a:r>
            <a:endParaRPr lang="en-US"/>
          </a:p>
        </p:txBody>
      </p:sp>
      <p:sp>
        <p:nvSpPr>
          <p:cNvPr id="3" name="Content Placeholder 2"/>
          <p:cNvSpPr>
            <a:spLocks noGrp="1"/>
          </p:cNvSpPr>
          <p:nvPr>
            <p:ph idx="1"/>
          </p:nvPr>
        </p:nvSpPr>
        <p:spPr/>
        <p:txBody>
          <a:bodyPr>
            <a:normAutofit/>
          </a:bodyPr>
          <a:lstStyle/>
          <a:p>
            <a:r>
              <a:rPr lang="en-US" smtClean="0"/>
              <a:t>Used to </a:t>
            </a:r>
            <a:r>
              <a:rPr lang="en-US"/>
              <a:t>test security by trying to break into a </a:t>
            </a:r>
            <a:r>
              <a:rPr lang="en-US" smtClean="0"/>
              <a:t>system</a:t>
            </a:r>
          </a:p>
          <a:p>
            <a:pPr lvl="1"/>
            <a:r>
              <a:rPr lang="en-US" smtClean="0"/>
              <a:t>on the network, the support software, the application code or the underlying database</a:t>
            </a:r>
          </a:p>
          <a:p>
            <a:r>
              <a:rPr lang="en-US" smtClean="0"/>
              <a:t>Support for</a:t>
            </a:r>
          </a:p>
          <a:p>
            <a:pPr lvl="1"/>
            <a:r>
              <a:rPr lang="en-US" smtClean="0"/>
              <a:t>identifying viruses</a:t>
            </a:r>
          </a:p>
          <a:p>
            <a:pPr lvl="1"/>
            <a:r>
              <a:rPr lang="en-US" smtClean="0"/>
              <a:t>detecting intrusions (e.g. </a:t>
            </a:r>
            <a:r>
              <a:rPr lang="en-US"/>
              <a:t>Denial of Service </a:t>
            </a:r>
            <a:r>
              <a:rPr lang="en-US" smtClean="0"/>
              <a:t>Attacks)</a:t>
            </a:r>
          </a:p>
          <a:p>
            <a:pPr lvl="1"/>
            <a:r>
              <a:rPr lang="en-US"/>
              <a:t>simulating various types of </a:t>
            </a:r>
            <a:r>
              <a:rPr lang="en-US" smtClean="0"/>
              <a:t>external attacks</a:t>
            </a:r>
            <a:endParaRPr lang="en-US"/>
          </a:p>
          <a:p>
            <a:pPr lvl="1"/>
            <a:r>
              <a:rPr lang="en-US" smtClean="0"/>
              <a:t>identifying weaknesses in password files and passwords</a:t>
            </a:r>
          </a:p>
          <a:p>
            <a:pPr lvl="1"/>
            <a:r>
              <a:rPr lang="en-US" smtClean="0"/>
              <a:t>security checks during operation</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23</a:t>
            </a:fld>
            <a:endParaRPr lang="en-US"/>
          </a:p>
        </p:txBody>
      </p:sp>
    </p:spTree>
    <p:extLst>
      <p:ext uri="{BB962C8B-B14F-4D97-AF65-F5344CB8AC3E}">
        <p14:creationId xmlns:p14="http://schemas.microsoft.com/office/powerpoint/2010/main" val="2673610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normAutofit fontScale="90000"/>
          </a:bodyPr>
          <a:lstStyle/>
          <a:p>
            <a:r>
              <a:rPr lang="en-US" sz="3600"/>
              <a:t>Tool support for performance and </a:t>
            </a:r>
            <a:r>
              <a:rPr lang="en-US" sz="3600" smtClean="0"/>
              <a:t>monitoring</a:t>
            </a:r>
            <a:br>
              <a:rPr lang="en-US" sz="3600" smtClean="0"/>
            </a:br>
            <a:r>
              <a:rPr lang="en-GB" smtClean="0"/>
              <a:t>Dynamic analysis tools (D)</a:t>
            </a:r>
            <a:endParaRPr lang="en-GB"/>
          </a:p>
        </p:txBody>
      </p:sp>
      <p:sp>
        <p:nvSpPr>
          <p:cNvPr id="281603" name="Rectangle 3"/>
          <p:cNvSpPr>
            <a:spLocks noGrp="1" noChangeArrowheads="1"/>
          </p:cNvSpPr>
          <p:nvPr>
            <p:ph type="body" idx="1"/>
          </p:nvPr>
        </p:nvSpPr>
        <p:spPr/>
        <p:txBody>
          <a:bodyPr/>
          <a:lstStyle/>
          <a:p>
            <a:r>
              <a:rPr lang="en-GB" smtClean="0"/>
              <a:t>Provide run-time information on software (while tests are run)</a:t>
            </a:r>
          </a:p>
          <a:p>
            <a:pPr lvl="1"/>
            <a:r>
              <a:rPr lang="en-GB"/>
              <a:t>allocation, use and de-allocation of </a:t>
            </a:r>
            <a:r>
              <a:rPr lang="en-GB" smtClean="0"/>
              <a:t>resources, e.g. </a:t>
            </a:r>
            <a:r>
              <a:rPr lang="en-US" smtClean="0"/>
              <a:t>detecting </a:t>
            </a:r>
            <a:r>
              <a:rPr lang="en-US"/>
              <a:t>memory leaks</a:t>
            </a:r>
          </a:p>
          <a:p>
            <a:pPr lvl="1"/>
            <a:r>
              <a:rPr lang="en-US"/>
              <a:t>identifying pointer arithmetic errors</a:t>
            </a:r>
          </a:p>
          <a:p>
            <a:pPr lvl="1"/>
            <a:r>
              <a:rPr lang="en-US"/>
              <a:t>identifying time dependencies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24</a:t>
            </a:fld>
            <a:endParaRPr lang="en-US"/>
          </a:p>
        </p:txBody>
      </p:sp>
    </p:spTree>
    <p:extLst>
      <p:ext uri="{BB962C8B-B14F-4D97-AF65-F5344CB8AC3E}">
        <p14:creationId xmlns:p14="http://schemas.microsoft.com/office/powerpoint/2010/main" val="2320552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Tool support for performance and monitoring</a:t>
            </a:r>
            <a:r>
              <a:rPr lang="en-US"/>
              <a:t/>
            </a:r>
            <a:br>
              <a:rPr lang="en-US"/>
            </a:br>
            <a:r>
              <a:rPr lang="en-US"/>
              <a:t>Monitoring </a:t>
            </a:r>
            <a:r>
              <a:rPr lang="en-US" smtClean="0"/>
              <a:t>tools</a:t>
            </a:r>
            <a:endParaRPr lang="en-US"/>
          </a:p>
        </p:txBody>
      </p:sp>
      <p:sp>
        <p:nvSpPr>
          <p:cNvPr id="3" name="Content Placeholder 2"/>
          <p:cNvSpPr>
            <a:spLocks noGrp="1"/>
          </p:cNvSpPr>
          <p:nvPr>
            <p:ph idx="1"/>
          </p:nvPr>
        </p:nvSpPr>
        <p:spPr/>
        <p:txBody>
          <a:bodyPr/>
          <a:lstStyle/>
          <a:p>
            <a:r>
              <a:rPr lang="en-US" smtClean="0"/>
              <a:t>Keep track of the status of the system in use</a:t>
            </a:r>
          </a:p>
          <a:p>
            <a:pPr lvl="1"/>
            <a:r>
              <a:rPr lang="en-US" smtClean="0"/>
              <a:t>servers, networks, databases, security, performance, website and internet usage, and applications</a:t>
            </a:r>
          </a:p>
          <a:p>
            <a:r>
              <a:rPr lang="en-US" smtClean="0"/>
              <a:t>Support for</a:t>
            </a:r>
          </a:p>
          <a:p>
            <a:pPr lvl="1"/>
            <a:r>
              <a:rPr lang="en-US" smtClean="0"/>
              <a:t>identifying problems and sending an alert message to the administrator</a:t>
            </a:r>
          </a:p>
          <a:p>
            <a:pPr lvl="1"/>
            <a:r>
              <a:rPr lang="en-US"/>
              <a:t>logging real-time and historical </a:t>
            </a:r>
            <a:r>
              <a:rPr lang="en-US" smtClean="0"/>
              <a:t>information</a:t>
            </a:r>
          </a:p>
          <a:p>
            <a:pPr lvl="1"/>
            <a:r>
              <a:rPr lang="en-US" smtClean="0"/>
              <a:t>finding optimal settings</a:t>
            </a:r>
          </a:p>
          <a:p>
            <a:pPr lvl="1"/>
            <a:r>
              <a:rPr lang="en-US" smtClean="0"/>
              <a:t>monitoring the number of users on a network</a:t>
            </a:r>
          </a:p>
          <a:p>
            <a:pPr lvl="1"/>
            <a:r>
              <a:rPr lang="en-US"/>
              <a:t>monitoring network traffic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25</a:t>
            </a:fld>
            <a:endParaRPr lang="en-US"/>
          </a:p>
        </p:txBody>
      </p:sp>
    </p:spTree>
    <p:extLst>
      <p:ext uri="{BB962C8B-B14F-4D97-AF65-F5344CB8AC3E}">
        <p14:creationId xmlns:p14="http://schemas.microsoft.com/office/powerpoint/2010/main" val="2771606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Tool support for performance and monitoring</a:t>
            </a:r>
            <a:br>
              <a:rPr lang="en-US" sz="3600"/>
            </a:br>
            <a:r>
              <a:rPr lang="en-US"/>
              <a:t>Performance </a:t>
            </a:r>
            <a:r>
              <a:rPr lang="en-US" smtClean="0"/>
              <a:t>testing tools</a:t>
            </a:r>
            <a:endParaRPr lang="en-US"/>
          </a:p>
        </p:txBody>
      </p:sp>
      <p:sp>
        <p:nvSpPr>
          <p:cNvPr id="3" name="Content Placeholder 2"/>
          <p:cNvSpPr>
            <a:spLocks noGrp="1"/>
          </p:cNvSpPr>
          <p:nvPr>
            <p:ph idx="1"/>
          </p:nvPr>
        </p:nvSpPr>
        <p:spPr/>
        <p:txBody>
          <a:bodyPr>
            <a:normAutofit/>
          </a:bodyPr>
          <a:lstStyle/>
          <a:p>
            <a:r>
              <a:rPr lang="en-US" smtClean="0"/>
              <a:t>Concerned with </a:t>
            </a:r>
            <a:r>
              <a:rPr lang="en-US"/>
              <a:t>testing at system level to see whether or </a:t>
            </a:r>
            <a:r>
              <a:rPr lang="en-US" smtClean="0"/>
              <a:t>not the </a:t>
            </a:r>
            <a:r>
              <a:rPr lang="en-US"/>
              <a:t>system will stand up to a high volume of usage</a:t>
            </a:r>
          </a:p>
          <a:p>
            <a:r>
              <a:rPr lang="en-US" smtClean="0"/>
              <a:t>'Load' </a:t>
            </a:r>
            <a:r>
              <a:rPr lang="en-US"/>
              <a:t>test checks that </a:t>
            </a:r>
            <a:r>
              <a:rPr lang="en-US" smtClean="0"/>
              <a:t>the </a:t>
            </a:r>
            <a:r>
              <a:rPr lang="en-US"/>
              <a:t>system can cope with its expected number of </a:t>
            </a:r>
            <a:r>
              <a:rPr lang="en-US" smtClean="0"/>
              <a:t>transactions</a:t>
            </a:r>
          </a:p>
          <a:p>
            <a:r>
              <a:rPr lang="en-US" smtClean="0"/>
              <a:t>'Volume' test </a:t>
            </a:r>
            <a:r>
              <a:rPr lang="en-US"/>
              <a:t>checks that the system can cope with a large amount of </a:t>
            </a:r>
            <a:r>
              <a:rPr lang="en-US" smtClean="0"/>
              <a:t>data </a:t>
            </a:r>
          </a:p>
          <a:p>
            <a:r>
              <a:rPr lang="en-US" smtClean="0"/>
              <a:t>'Stress' </a:t>
            </a:r>
            <a:r>
              <a:rPr lang="en-US"/>
              <a:t>test is one that goes </a:t>
            </a:r>
            <a:r>
              <a:rPr lang="en-US" smtClean="0"/>
              <a:t>beyond </a:t>
            </a:r>
            <a:r>
              <a:rPr lang="en-US"/>
              <a:t>the normal expected usage of the system (to see what would happen </a:t>
            </a:r>
            <a:r>
              <a:rPr lang="en-US" smtClean="0"/>
              <a:t>outside </a:t>
            </a:r>
            <a:r>
              <a:rPr lang="en-US"/>
              <a:t>its design expectations), with respect to load or </a:t>
            </a:r>
            <a:r>
              <a:rPr lang="en-US" smtClean="0"/>
              <a:t>volume</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26</a:t>
            </a:fld>
            <a:endParaRPr lang="en-US"/>
          </a:p>
        </p:txBody>
      </p:sp>
    </p:spTree>
    <p:extLst>
      <p:ext uri="{BB962C8B-B14F-4D97-AF65-F5344CB8AC3E}">
        <p14:creationId xmlns:p14="http://schemas.microsoft.com/office/powerpoint/2010/main" val="3100440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a:t>Tool support for performance and monitoring</a:t>
            </a:r>
            <a:br>
              <a:rPr lang="en-US" sz="3600"/>
            </a:br>
            <a:r>
              <a:rPr lang="en-US"/>
              <a:t>Performance </a:t>
            </a:r>
            <a:r>
              <a:rPr lang="en-US" smtClean="0"/>
              <a:t>testing tools (cont’d)</a:t>
            </a:r>
            <a:endParaRPr lang="en-US"/>
          </a:p>
        </p:txBody>
      </p:sp>
      <p:sp>
        <p:nvSpPr>
          <p:cNvPr id="3" name="Content Placeholder 2"/>
          <p:cNvSpPr>
            <a:spLocks noGrp="1"/>
          </p:cNvSpPr>
          <p:nvPr>
            <p:ph idx="1"/>
          </p:nvPr>
        </p:nvSpPr>
        <p:spPr/>
        <p:txBody>
          <a:bodyPr>
            <a:normAutofit/>
          </a:bodyPr>
          <a:lstStyle/>
          <a:p>
            <a:r>
              <a:rPr lang="en-US" smtClean="0"/>
              <a:t>Simulate loads including multiple users, heavy network traffic and database accesses</a:t>
            </a:r>
          </a:p>
          <a:p>
            <a:r>
              <a:rPr lang="en-US" smtClean="0"/>
              <a:t>Enable to find defects:</a:t>
            </a:r>
          </a:p>
          <a:p>
            <a:pPr lvl="1"/>
            <a:r>
              <a:rPr lang="en-US" smtClean="0"/>
              <a:t>general performance problems</a:t>
            </a:r>
          </a:p>
          <a:p>
            <a:pPr lvl="1"/>
            <a:r>
              <a:rPr lang="en-US" smtClean="0"/>
              <a:t>performance bottlenecks</a:t>
            </a:r>
          </a:p>
          <a:p>
            <a:pPr lvl="1"/>
            <a:r>
              <a:rPr lang="en-US" smtClean="0"/>
              <a:t>record-locking problems</a:t>
            </a:r>
          </a:p>
          <a:p>
            <a:pPr lvl="1"/>
            <a:r>
              <a:rPr lang="en-US" smtClean="0"/>
              <a:t>concurrency problems</a:t>
            </a:r>
          </a:p>
          <a:p>
            <a:pPr lvl="1"/>
            <a:r>
              <a:rPr lang="en-US" smtClean="0"/>
              <a:t>excess usage of system resources</a:t>
            </a:r>
          </a:p>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27</a:t>
            </a:fld>
            <a:endParaRPr lang="en-US"/>
          </a:p>
        </p:txBody>
      </p:sp>
    </p:spTree>
    <p:extLst>
      <p:ext uri="{BB962C8B-B14F-4D97-AF65-F5344CB8AC3E}">
        <p14:creationId xmlns:p14="http://schemas.microsoft.com/office/powerpoint/2010/main" val="588532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Other tools </a:t>
            </a:r>
            <a:endParaRPr lang="en-US"/>
          </a:p>
        </p:txBody>
      </p:sp>
      <p:sp>
        <p:nvSpPr>
          <p:cNvPr id="3" name="Content Placeholder 2"/>
          <p:cNvSpPr>
            <a:spLocks noGrp="1"/>
          </p:cNvSpPr>
          <p:nvPr>
            <p:ph idx="1"/>
          </p:nvPr>
        </p:nvSpPr>
        <p:spPr/>
        <p:txBody>
          <a:bodyPr/>
          <a:lstStyle/>
          <a:p>
            <a:r>
              <a:rPr lang="en-US"/>
              <a:t>Tool support for specific application </a:t>
            </a:r>
            <a:r>
              <a:rPr lang="en-US" smtClean="0"/>
              <a:t>areas</a:t>
            </a:r>
          </a:p>
          <a:p>
            <a:pPr lvl="1"/>
            <a:r>
              <a:rPr lang="en-US" smtClean="0"/>
              <a:t>web-based performance testing tools</a:t>
            </a:r>
          </a:p>
          <a:p>
            <a:pPr lvl="1"/>
            <a:r>
              <a:rPr lang="en-US" smtClean="0"/>
              <a:t>static </a:t>
            </a:r>
            <a:r>
              <a:rPr lang="en-US"/>
              <a:t>analysis </a:t>
            </a:r>
            <a:r>
              <a:rPr lang="en-US" smtClean="0"/>
              <a:t>tools </a:t>
            </a:r>
            <a:r>
              <a:rPr lang="en-US"/>
              <a:t>for specific development platforms and programming languages</a:t>
            </a:r>
          </a:p>
          <a:p>
            <a:pPr lvl="1"/>
            <a:r>
              <a:rPr lang="en-US"/>
              <a:t>dynamic analysis tools for embedded </a:t>
            </a:r>
            <a:r>
              <a:rPr lang="en-US" smtClean="0"/>
              <a:t>systems</a:t>
            </a:r>
          </a:p>
          <a:p>
            <a:r>
              <a:rPr lang="en-US" smtClean="0"/>
              <a:t>Tool </a:t>
            </a:r>
            <a:r>
              <a:rPr lang="en-US"/>
              <a:t>support using other tools </a:t>
            </a:r>
            <a:endParaRPr lang="en-US" smtClean="0"/>
          </a:p>
          <a:p>
            <a:pPr lvl="1"/>
            <a:r>
              <a:rPr lang="en-US"/>
              <a:t>word processors, spreadsheets , databases for storing test designs, test scripts or test data</a:t>
            </a:r>
          </a:p>
          <a:p>
            <a:pPr lvl="1"/>
            <a:r>
              <a:rPr lang="en-US" smtClean="0"/>
              <a:t>debugging </a:t>
            </a:r>
            <a:r>
              <a:rPr lang="en-US"/>
              <a:t>tools</a:t>
            </a:r>
          </a:p>
          <a:p>
            <a:pPr lvl="1"/>
            <a:r>
              <a:rPr lang="en-US" smtClean="0"/>
              <a:t>any </a:t>
            </a:r>
            <a:r>
              <a:rPr lang="en-US"/>
              <a:t>type of tool available </a:t>
            </a:r>
            <a:r>
              <a:rPr lang="en-US" smtClean="0"/>
              <a:t>to support </a:t>
            </a:r>
            <a:r>
              <a:rPr lang="en-US"/>
              <a:t>any of the testing activities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28</a:t>
            </a:fld>
            <a:endParaRPr lang="en-US"/>
          </a:p>
        </p:txBody>
      </p:sp>
    </p:spTree>
    <p:extLst>
      <p:ext uri="{BB962C8B-B14F-4D97-AF65-F5344CB8AC3E}">
        <p14:creationId xmlns:p14="http://schemas.microsoft.com/office/powerpoint/2010/main" val="271423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609600" y="3429000"/>
            <a:ext cx="7662457"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033377"/>
          </a:xfrm>
          <a:noFill/>
          <a:ln/>
        </p:spPr>
        <p:txBody>
          <a:bodyPr lIns="63500" tIns="25400" rIns="63500" bIns="25400">
            <a:spAutoFit/>
          </a:bodyPr>
          <a:lstStyle/>
          <a:p>
            <a:pPr algn="ctr"/>
            <a:r>
              <a:rPr lang="en-GB" sz="2800" b="1">
                <a:effectLst>
                  <a:outerShdw blurRad="38100" dist="38100" dir="2700000" algn="tl">
                    <a:srgbClr val="000000">
                      <a:alpha val="43137"/>
                    </a:srgbClr>
                  </a:outerShdw>
                </a:effectLst>
              </a:rPr>
              <a:t>Types of CAST tool</a:t>
            </a:r>
          </a:p>
          <a:p>
            <a:pPr algn="ctr"/>
            <a:r>
              <a:rPr lang="en-US" sz="2800" b="1">
                <a:effectLst>
                  <a:outerShdw blurRad="38100" dist="38100" dir="2700000" algn="tl">
                    <a:srgbClr val="000000">
                      <a:alpha val="43137"/>
                    </a:srgbClr>
                  </a:outerShdw>
                </a:effectLst>
              </a:rPr>
              <a:t>Potential benefits and risks of </a:t>
            </a:r>
            <a:r>
              <a:rPr lang="en-GB" sz="2800" b="1">
                <a:effectLst>
                  <a:outerShdw blurRad="38100" dist="38100" dir="2700000" algn="tl">
                    <a:srgbClr val="000000">
                      <a:alpha val="43137"/>
                    </a:srgbClr>
                  </a:outerShdw>
                </a:effectLst>
              </a:rPr>
              <a:t>CAST tool</a:t>
            </a:r>
          </a:p>
          <a:p>
            <a:pPr algn="ctr"/>
            <a:r>
              <a:rPr lang="en-US" sz="2800" b="1">
                <a:effectLst>
                  <a:outerShdw blurRad="38100" dist="38100" dir="2700000" algn="tl">
                    <a:srgbClr val="000000">
                      <a:alpha val="43137"/>
                    </a:srgbClr>
                  </a:outerShdw>
                </a:effectLst>
              </a:rPr>
              <a:t>Introducing a tool into an organization</a:t>
            </a:r>
          </a:p>
          <a:p>
            <a:pPr algn="ctr"/>
            <a:r>
              <a:rPr lang="en-GB" sz="2800" b="1" smtClean="0">
                <a:effectLst>
                  <a:outerShdw blurRad="38100" dist="38100" dir="2700000" algn="tl">
                    <a:srgbClr val="000000">
                      <a:alpha val="43137"/>
                    </a:srgbClr>
                  </a:outerShdw>
                </a:effectLst>
              </a:rPr>
              <a:t>Best practice</a:t>
            </a:r>
            <a:endParaRPr lang="en-US" sz="2800" b="1">
              <a:effectLst>
                <a:outerShdw blurRad="38100" dist="38100" dir="2700000" algn="tl">
                  <a:srgbClr val="000000">
                    <a:alpha val="43137"/>
                  </a:srgbClr>
                </a:outerShdw>
              </a:effectLst>
            </a:endParaRP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5</a:t>
              </a:r>
              <a:endParaRPr lang="en-GB" b="1">
                <a:solidFill>
                  <a:prstClr val="white"/>
                </a:solidFill>
              </a:endParaRPr>
            </a:p>
          </p:txBody>
        </p:sp>
        <p:sp>
          <p:nvSpPr>
            <p:cNvPr id="17" name="Rectangle 18"/>
            <p:cNvSpPr>
              <a:spLocks noChangeArrowheads="1"/>
            </p:cNvSpPr>
            <p:nvPr/>
          </p:nvSpPr>
          <p:spPr bwMode="auto">
            <a:xfrm>
              <a:off x="6854737" y="14478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defTabSz="914306"/>
              <a:r>
                <a:rPr lang="en-GB" b="1">
                  <a:solidFill>
                    <a:srgbClr val="001412"/>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7</a:t>
              </a:r>
              <a:endParaRPr lang="en-GB" b="1">
                <a:solidFill>
                  <a:prstClr val="white"/>
                </a:solidFill>
              </a:endParaRP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677067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a:t>Dorothy </a:t>
            </a:r>
            <a:r>
              <a:rPr lang="en-US" smtClean="0"/>
              <a:t>Grahamet, </a:t>
            </a:r>
            <a:r>
              <a:rPr lang="nl-NL"/>
              <a:t>Erik van </a:t>
            </a:r>
            <a:r>
              <a:rPr lang="nl-NL" smtClean="0"/>
              <a:t>Veenendaal, Isabel Evans, Rex Black. </a:t>
            </a:r>
            <a:r>
              <a:rPr lang="en-US" i="1" smtClean="0"/>
              <a:t>Foundations </a:t>
            </a:r>
            <a:r>
              <a:rPr lang="en-US" i="1"/>
              <a:t>of software </a:t>
            </a:r>
            <a:r>
              <a:rPr lang="en-US" i="1" smtClean="0"/>
              <a:t>testing</a:t>
            </a:r>
            <a:r>
              <a:rPr lang="en-US" i="1"/>
              <a:t>: ISTQB </a:t>
            </a:r>
            <a:r>
              <a:rPr lang="en-US" i="1" smtClean="0"/>
              <a:t>Certification</a:t>
            </a:r>
          </a:p>
        </p:txBody>
      </p:sp>
      <p:sp>
        <p:nvSpPr>
          <p:cNvPr id="4" name="Slide Number Placeholder 3"/>
          <p:cNvSpPr>
            <a:spLocks noGrp="1"/>
          </p:cNvSpPr>
          <p:nvPr>
            <p:ph type="sldNum" sz="quarter" idx="12"/>
          </p:nvPr>
        </p:nvSpPr>
        <p:spPr/>
        <p:txBody>
          <a:body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3099576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Potential benefits </a:t>
            </a:r>
            <a:endParaRPr lang="en-US"/>
          </a:p>
        </p:txBody>
      </p:sp>
      <p:sp>
        <p:nvSpPr>
          <p:cNvPr id="3" name="Content Placeholder 2"/>
          <p:cNvSpPr>
            <a:spLocks noGrp="1"/>
          </p:cNvSpPr>
          <p:nvPr>
            <p:ph idx="1"/>
          </p:nvPr>
        </p:nvSpPr>
        <p:spPr/>
        <p:txBody>
          <a:bodyPr>
            <a:normAutofit lnSpcReduction="10000"/>
          </a:bodyPr>
          <a:lstStyle/>
          <a:p>
            <a:r>
              <a:rPr lang="en-US" smtClean="0"/>
              <a:t>Reduction of repetitive work, time and effort</a:t>
            </a:r>
          </a:p>
          <a:p>
            <a:pPr lvl="1"/>
            <a:r>
              <a:rPr lang="en-US" smtClean="0"/>
              <a:t>e.g. running </a:t>
            </a:r>
            <a:r>
              <a:rPr lang="en-US"/>
              <a:t>regression </a:t>
            </a:r>
            <a:r>
              <a:rPr lang="en-US" smtClean="0"/>
              <a:t>tests; </a:t>
            </a:r>
            <a:r>
              <a:rPr lang="en-US"/>
              <a:t>entering the same test data over and over again; checking against coding </a:t>
            </a:r>
            <a:r>
              <a:rPr lang="en-US" smtClean="0"/>
              <a:t>standards; creating </a:t>
            </a:r>
            <a:r>
              <a:rPr lang="en-US"/>
              <a:t>a specific test </a:t>
            </a:r>
            <a:r>
              <a:rPr lang="en-US" smtClean="0"/>
              <a:t>database...</a:t>
            </a:r>
            <a:endParaRPr lang="en-US"/>
          </a:p>
          <a:p>
            <a:r>
              <a:rPr lang="en-US" smtClean="0"/>
              <a:t>Greater consistency and repeatability</a:t>
            </a:r>
          </a:p>
          <a:p>
            <a:pPr lvl="1"/>
            <a:r>
              <a:rPr lang="en-US" smtClean="0"/>
              <a:t>e.g. checking </a:t>
            </a:r>
            <a:r>
              <a:rPr lang="en-US"/>
              <a:t>to confirm the correctness of a fix to a defect; </a:t>
            </a:r>
            <a:r>
              <a:rPr lang="en-US" smtClean="0"/>
              <a:t>entering </a:t>
            </a:r>
            <a:r>
              <a:rPr lang="en-US"/>
              <a:t>test </a:t>
            </a:r>
            <a:r>
              <a:rPr lang="en-US" smtClean="0"/>
              <a:t>inputs; generating </a:t>
            </a:r>
            <a:r>
              <a:rPr lang="en-US"/>
              <a:t>tests from requirements</a:t>
            </a:r>
          </a:p>
          <a:p>
            <a:r>
              <a:rPr lang="en-US" smtClean="0"/>
              <a:t>Objective assessment</a:t>
            </a:r>
          </a:p>
          <a:p>
            <a:pPr lvl="1"/>
            <a:r>
              <a:rPr lang="en-US" smtClean="0"/>
              <a:t>e.g. assessing </a:t>
            </a:r>
            <a:r>
              <a:rPr lang="en-US"/>
              <a:t>the cyclomatic complexity, coverage, incident statistics</a:t>
            </a:r>
          </a:p>
          <a:p>
            <a:r>
              <a:rPr lang="en-US" smtClean="0"/>
              <a:t>Ease of access to information about tests</a:t>
            </a:r>
          </a:p>
          <a:p>
            <a:pPr lvl="1"/>
            <a:r>
              <a:rPr lang="en-US" smtClean="0"/>
              <a:t>e.g. a </a:t>
            </a:r>
            <a:r>
              <a:rPr lang="en-US"/>
              <a:t>chart or graph</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30</a:t>
            </a:fld>
            <a:endParaRPr lang="en-US"/>
          </a:p>
        </p:txBody>
      </p:sp>
    </p:spTree>
    <p:extLst>
      <p:ext uri="{BB962C8B-B14F-4D97-AF65-F5344CB8AC3E}">
        <p14:creationId xmlns:p14="http://schemas.microsoft.com/office/powerpoint/2010/main" val="3640632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Potential </a:t>
            </a:r>
            <a:r>
              <a:rPr lang="en-US" smtClean="0"/>
              <a:t>risks</a:t>
            </a:r>
            <a:endParaRPr lang="en-US"/>
          </a:p>
        </p:txBody>
      </p:sp>
      <p:sp>
        <p:nvSpPr>
          <p:cNvPr id="3" name="Content Placeholder 2"/>
          <p:cNvSpPr>
            <a:spLocks noGrp="1"/>
          </p:cNvSpPr>
          <p:nvPr>
            <p:ph idx="1"/>
          </p:nvPr>
        </p:nvSpPr>
        <p:spPr/>
        <p:txBody>
          <a:bodyPr/>
          <a:lstStyle/>
          <a:p>
            <a:r>
              <a:rPr lang="en-US" smtClean="0"/>
              <a:t>Unrealistic expectations for the tool</a:t>
            </a:r>
          </a:p>
          <a:p>
            <a:r>
              <a:rPr lang="en-US" smtClean="0"/>
              <a:t>Underestimating the time, cost and effort for the initial introduction of a tool</a:t>
            </a:r>
          </a:p>
          <a:p>
            <a:r>
              <a:rPr lang="en-US" smtClean="0"/>
              <a:t>The benefits being obtained will decrease and the tool will become redundant</a:t>
            </a:r>
          </a:p>
          <a:p>
            <a:r>
              <a:rPr lang="en-US" smtClean="0"/>
              <a:t>Over-reliance on the tool</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31</a:t>
            </a:fld>
            <a:endParaRPr lang="en-US"/>
          </a:p>
        </p:txBody>
      </p:sp>
    </p:spTree>
    <p:extLst>
      <p:ext uri="{BB962C8B-B14F-4D97-AF65-F5344CB8AC3E}">
        <p14:creationId xmlns:p14="http://schemas.microsoft.com/office/powerpoint/2010/main" val="2493979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533400" y="3962400"/>
            <a:ext cx="7662457"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033377"/>
          </a:xfrm>
          <a:noFill/>
          <a:ln/>
        </p:spPr>
        <p:txBody>
          <a:bodyPr lIns="63500" tIns="25400" rIns="63500" bIns="25400">
            <a:spAutoFit/>
          </a:bodyPr>
          <a:lstStyle/>
          <a:p>
            <a:pPr algn="ctr"/>
            <a:r>
              <a:rPr lang="en-GB" sz="2800" b="1">
                <a:effectLst>
                  <a:outerShdw blurRad="38100" dist="38100" dir="2700000" algn="tl">
                    <a:srgbClr val="000000">
                      <a:alpha val="43137"/>
                    </a:srgbClr>
                  </a:outerShdw>
                </a:effectLst>
              </a:rPr>
              <a:t>Types of CAST tool</a:t>
            </a:r>
          </a:p>
          <a:p>
            <a:pPr algn="ctr"/>
            <a:r>
              <a:rPr lang="en-US" sz="2800" b="1">
                <a:effectLst>
                  <a:outerShdw blurRad="38100" dist="38100" dir="2700000" algn="tl">
                    <a:srgbClr val="000000">
                      <a:alpha val="43137"/>
                    </a:srgbClr>
                  </a:outerShdw>
                </a:effectLst>
              </a:rPr>
              <a:t>Potential benefits and risks of </a:t>
            </a:r>
            <a:r>
              <a:rPr lang="en-GB" sz="2800" b="1">
                <a:effectLst>
                  <a:outerShdw blurRad="38100" dist="38100" dir="2700000" algn="tl">
                    <a:srgbClr val="000000">
                      <a:alpha val="43137"/>
                    </a:srgbClr>
                  </a:outerShdw>
                </a:effectLst>
              </a:rPr>
              <a:t>CAST tool</a:t>
            </a:r>
          </a:p>
          <a:p>
            <a:pPr algn="ctr"/>
            <a:r>
              <a:rPr lang="en-US" sz="2800" b="1" smtClean="0">
                <a:effectLst>
                  <a:outerShdw blurRad="38100" dist="38100" dir="2700000" algn="tl">
                    <a:srgbClr val="000000">
                      <a:alpha val="43137"/>
                    </a:srgbClr>
                  </a:outerShdw>
                </a:effectLst>
              </a:rPr>
              <a:t>Introducing a tool into an organization</a:t>
            </a:r>
          </a:p>
          <a:p>
            <a:pPr algn="ctr"/>
            <a:r>
              <a:rPr lang="en-GB" sz="2800" b="1" smtClean="0">
                <a:effectLst>
                  <a:outerShdw blurRad="38100" dist="38100" dir="2700000" algn="tl">
                    <a:srgbClr val="000000">
                      <a:alpha val="43137"/>
                    </a:srgbClr>
                  </a:outerShdw>
                </a:effectLst>
              </a:rPr>
              <a:t>Best practice</a:t>
            </a:r>
            <a:endParaRPr lang="en-US" sz="2800" b="1">
              <a:effectLst>
                <a:outerShdw blurRad="38100" dist="38100" dir="2700000" algn="tl">
                  <a:srgbClr val="000000">
                    <a:alpha val="43137"/>
                  </a:srgbClr>
                </a:outerShdw>
              </a:effectLst>
            </a:endParaRP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5</a:t>
              </a:r>
              <a:endParaRPr lang="en-GB" b="1">
                <a:solidFill>
                  <a:prstClr val="white"/>
                </a:solidFill>
              </a:endParaRPr>
            </a:p>
          </p:txBody>
        </p:sp>
        <p:sp>
          <p:nvSpPr>
            <p:cNvPr id="17" name="Rectangle 18"/>
            <p:cNvSpPr>
              <a:spLocks noChangeArrowheads="1"/>
            </p:cNvSpPr>
            <p:nvPr/>
          </p:nvSpPr>
          <p:spPr bwMode="auto">
            <a:xfrm>
              <a:off x="6854737" y="14478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defTabSz="914306"/>
              <a:r>
                <a:rPr lang="en-GB" b="1">
                  <a:solidFill>
                    <a:srgbClr val="001412"/>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7</a:t>
              </a:r>
              <a:endParaRPr lang="en-GB" b="1">
                <a:solidFill>
                  <a:prstClr val="white"/>
                </a:solidFill>
              </a:endParaRP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677067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Introducing a tool into an organization</a:t>
            </a:r>
            <a:endParaRPr lang="en-US"/>
          </a:p>
        </p:txBody>
      </p:sp>
      <p:sp>
        <p:nvSpPr>
          <p:cNvPr id="3" name="Content Placeholder 2"/>
          <p:cNvSpPr>
            <a:spLocks noGrp="1"/>
          </p:cNvSpPr>
          <p:nvPr>
            <p:ph idx="1"/>
          </p:nvPr>
        </p:nvSpPr>
        <p:spPr/>
        <p:txBody>
          <a:bodyPr>
            <a:normAutofit/>
          </a:bodyPr>
          <a:lstStyle/>
          <a:p>
            <a:r>
              <a:rPr lang="en-US" smtClean="0"/>
              <a:t>Assessment of the organization's </a:t>
            </a:r>
            <a:r>
              <a:rPr lang="en-US" b="1" smtClean="0"/>
              <a:t>maturity</a:t>
            </a:r>
          </a:p>
          <a:p>
            <a:r>
              <a:rPr lang="en-US" smtClean="0"/>
              <a:t>Identification of the </a:t>
            </a:r>
            <a:r>
              <a:rPr lang="en-US" b="1" smtClean="0"/>
              <a:t>areas</a:t>
            </a:r>
            <a:r>
              <a:rPr lang="en-US" smtClean="0"/>
              <a:t> within the organization where tool support will help to improve testing processes</a:t>
            </a:r>
            <a:endParaRPr lang="en-US"/>
          </a:p>
          <a:p>
            <a:r>
              <a:rPr lang="en-US" smtClean="0"/>
              <a:t>Evaluation of </a:t>
            </a:r>
            <a:r>
              <a:rPr lang="en-US"/>
              <a:t>tools against clear requirements and objective </a:t>
            </a:r>
            <a:r>
              <a:rPr lang="en-US" smtClean="0"/>
              <a:t>criteria</a:t>
            </a:r>
            <a:endParaRPr lang="en-US"/>
          </a:p>
          <a:p>
            <a:r>
              <a:rPr lang="en-US" smtClean="0"/>
              <a:t>Proof-of-concept to </a:t>
            </a:r>
            <a:r>
              <a:rPr lang="en-US"/>
              <a:t>see whether the product works as desired and meets the </a:t>
            </a:r>
            <a:r>
              <a:rPr lang="en-US" smtClean="0"/>
              <a:t>requirements </a:t>
            </a:r>
            <a:r>
              <a:rPr lang="en-US"/>
              <a:t>and objectives defined for </a:t>
            </a:r>
            <a:r>
              <a:rPr lang="en-US" smtClean="0"/>
              <a:t>it</a:t>
            </a:r>
            <a:endParaRPr lang="en-US"/>
          </a:p>
          <a:p>
            <a:r>
              <a:rPr lang="en-US" smtClean="0"/>
              <a:t>Evaluation of </a:t>
            </a:r>
            <a:r>
              <a:rPr lang="en-US"/>
              <a:t>the </a:t>
            </a:r>
            <a:r>
              <a:rPr lang="en-US" smtClean="0"/>
              <a:t>vendor </a:t>
            </a:r>
          </a:p>
          <a:p>
            <a:r>
              <a:rPr lang="en-US" smtClean="0"/>
              <a:t>Identifying and </a:t>
            </a:r>
            <a:r>
              <a:rPr lang="en-US"/>
              <a:t>planning internal </a:t>
            </a:r>
            <a:r>
              <a:rPr lang="en-US" smtClean="0"/>
              <a:t>implementation</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33</a:t>
            </a:fld>
            <a:endParaRPr lang="en-US"/>
          </a:p>
        </p:txBody>
      </p:sp>
    </p:spTree>
    <p:extLst>
      <p:ext uri="{BB962C8B-B14F-4D97-AF65-F5344CB8AC3E}">
        <p14:creationId xmlns:p14="http://schemas.microsoft.com/office/powerpoint/2010/main" val="318742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Pilot project</a:t>
            </a:r>
            <a:endParaRPr lang="en-US"/>
          </a:p>
        </p:txBody>
      </p:sp>
      <p:sp>
        <p:nvSpPr>
          <p:cNvPr id="3" name="Content Placeholder 2"/>
          <p:cNvSpPr>
            <a:spLocks noGrp="1"/>
          </p:cNvSpPr>
          <p:nvPr>
            <p:ph idx="1"/>
          </p:nvPr>
        </p:nvSpPr>
        <p:spPr/>
        <p:txBody>
          <a:bodyPr/>
          <a:lstStyle/>
          <a:p>
            <a:r>
              <a:rPr lang="en-US" smtClean="0"/>
              <a:t>The project with the </a:t>
            </a:r>
            <a:r>
              <a:rPr lang="en-US"/>
              <a:t>first </a:t>
            </a:r>
            <a:r>
              <a:rPr lang="en-US" smtClean="0"/>
              <a:t>thing </a:t>
            </a:r>
            <a:r>
              <a:rPr lang="en-US"/>
              <a:t>done with a new tool</a:t>
            </a:r>
          </a:p>
          <a:p>
            <a:r>
              <a:rPr lang="en-US" smtClean="0"/>
              <a:t>Objectives</a:t>
            </a:r>
            <a:endParaRPr lang="en-US"/>
          </a:p>
          <a:p>
            <a:pPr lvl="1"/>
            <a:r>
              <a:rPr lang="en-US" smtClean="0"/>
              <a:t>to </a:t>
            </a:r>
            <a:r>
              <a:rPr lang="en-US"/>
              <a:t>learn more about the </a:t>
            </a:r>
            <a:r>
              <a:rPr lang="en-US" smtClean="0"/>
              <a:t>tool</a:t>
            </a:r>
          </a:p>
          <a:p>
            <a:pPr lvl="1"/>
            <a:r>
              <a:rPr lang="en-US"/>
              <a:t>to see how the tool would fit with existing </a:t>
            </a:r>
            <a:r>
              <a:rPr lang="en-US" b="1"/>
              <a:t>processes</a:t>
            </a:r>
            <a:r>
              <a:rPr lang="en-US"/>
              <a:t> or </a:t>
            </a:r>
            <a:r>
              <a:rPr lang="en-US" b="1"/>
              <a:t>documentation</a:t>
            </a:r>
            <a:r>
              <a:rPr lang="en-US"/>
              <a:t>, how </a:t>
            </a:r>
            <a:r>
              <a:rPr lang="en-US" smtClean="0"/>
              <a:t>those </a:t>
            </a:r>
            <a:r>
              <a:rPr lang="en-US"/>
              <a:t>would need to change to work well with the tool and how to use the </a:t>
            </a:r>
            <a:r>
              <a:rPr lang="en-US" smtClean="0"/>
              <a:t>tool </a:t>
            </a:r>
            <a:r>
              <a:rPr lang="en-US"/>
              <a:t>to streamline existing processes</a:t>
            </a:r>
            <a:r>
              <a:rPr lang="en-US" smtClean="0"/>
              <a:t>;</a:t>
            </a:r>
          </a:p>
          <a:p>
            <a:pPr lvl="1"/>
            <a:r>
              <a:rPr lang="en-US"/>
              <a:t>to decide on standard ways of using the </a:t>
            </a:r>
            <a:r>
              <a:rPr lang="en-US" smtClean="0"/>
              <a:t>tool</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34</a:t>
            </a:fld>
            <a:endParaRPr lang="en-US"/>
          </a:p>
        </p:txBody>
      </p:sp>
    </p:spTree>
    <p:extLst>
      <p:ext uri="{BB962C8B-B14F-4D97-AF65-F5344CB8AC3E}">
        <p14:creationId xmlns:p14="http://schemas.microsoft.com/office/powerpoint/2010/main" val="375011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Success factors </a:t>
            </a:r>
            <a:endParaRPr lang="en-US"/>
          </a:p>
        </p:txBody>
      </p:sp>
      <p:sp>
        <p:nvSpPr>
          <p:cNvPr id="5" name="Content Placeholder 4"/>
          <p:cNvSpPr>
            <a:spLocks noGrp="1"/>
          </p:cNvSpPr>
          <p:nvPr>
            <p:ph idx="1"/>
          </p:nvPr>
        </p:nvSpPr>
        <p:spPr/>
        <p:txBody>
          <a:bodyPr>
            <a:normAutofit/>
          </a:bodyPr>
          <a:lstStyle/>
          <a:p>
            <a:r>
              <a:rPr lang="en-US" smtClean="0"/>
              <a:t>Providing adequate </a:t>
            </a:r>
            <a:r>
              <a:rPr lang="en-US"/>
              <a:t>training, coaching and mentoring of new </a:t>
            </a:r>
            <a:r>
              <a:rPr lang="en-US" smtClean="0"/>
              <a:t>users;</a:t>
            </a:r>
            <a:endParaRPr lang="en-US"/>
          </a:p>
          <a:p>
            <a:r>
              <a:rPr lang="en-US" smtClean="0"/>
              <a:t>Defining and </a:t>
            </a:r>
            <a:r>
              <a:rPr lang="en-US"/>
              <a:t>communicating guidelines for the use of the </a:t>
            </a:r>
            <a:r>
              <a:rPr lang="en-US" smtClean="0"/>
              <a:t>tool;</a:t>
            </a:r>
          </a:p>
          <a:p>
            <a:r>
              <a:rPr lang="en-US" smtClean="0"/>
              <a:t>Store information of problems </a:t>
            </a:r>
            <a:r>
              <a:rPr lang="en-US"/>
              <a:t>encountered and the </a:t>
            </a:r>
            <a:r>
              <a:rPr lang="en-US" smtClean="0"/>
              <a:t>solution;</a:t>
            </a:r>
          </a:p>
          <a:p>
            <a:r>
              <a:rPr lang="en-US" smtClean="0"/>
              <a:t>Implementing a </a:t>
            </a:r>
            <a:r>
              <a:rPr lang="en-US"/>
              <a:t>continuous improvement </a:t>
            </a:r>
            <a:r>
              <a:rPr lang="en-US" smtClean="0"/>
              <a:t>mechanism;</a:t>
            </a:r>
          </a:p>
          <a:p>
            <a:r>
              <a:rPr lang="en-US"/>
              <a:t>Improving the process to fit with the new tool, or amending the use of the tool to fit with existing </a:t>
            </a:r>
            <a:r>
              <a:rPr lang="en-US" smtClean="0"/>
              <a:t>processes;</a:t>
            </a:r>
          </a:p>
          <a:p>
            <a:r>
              <a:rPr lang="en-US" smtClean="0"/>
              <a:t>Monitoring </a:t>
            </a:r>
            <a:r>
              <a:rPr lang="en-US"/>
              <a:t>the use of the tool and the benefits achieved</a:t>
            </a: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35</a:t>
            </a:fld>
            <a:endParaRPr lang="en-US"/>
          </a:p>
        </p:txBody>
      </p:sp>
    </p:spTree>
    <p:extLst>
      <p:ext uri="{BB962C8B-B14F-4D97-AF65-F5344CB8AC3E}">
        <p14:creationId xmlns:p14="http://schemas.microsoft.com/office/powerpoint/2010/main" val="35467964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533400" y="4495800"/>
            <a:ext cx="7662457"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033377"/>
          </a:xfrm>
          <a:noFill/>
          <a:ln/>
        </p:spPr>
        <p:txBody>
          <a:bodyPr lIns="63500" tIns="25400" rIns="63500" bIns="25400">
            <a:spAutoFit/>
          </a:bodyPr>
          <a:lstStyle/>
          <a:p>
            <a:pPr algn="ctr"/>
            <a:r>
              <a:rPr lang="en-GB" sz="2800" b="1">
                <a:effectLst>
                  <a:outerShdw blurRad="38100" dist="38100" dir="2700000" algn="tl">
                    <a:srgbClr val="000000">
                      <a:alpha val="43137"/>
                    </a:srgbClr>
                  </a:outerShdw>
                </a:effectLst>
              </a:rPr>
              <a:t>Types of CAST tool</a:t>
            </a:r>
          </a:p>
          <a:p>
            <a:pPr algn="ctr"/>
            <a:r>
              <a:rPr lang="en-US" sz="2800" b="1">
                <a:effectLst>
                  <a:outerShdw blurRad="38100" dist="38100" dir="2700000" algn="tl">
                    <a:srgbClr val="000000">
                      <a:alpha val="43137"/>
                    </a:srgbClr>
                  </a:outerShdw>
                </a:effectLst>
              </a:rPr>
              <a:t>Potential benefits and risks of </a:t>
            </a:r>
            <a:r>
              <a:rPr lang="en-GB" sz="2800" b="1">
                <a:effectLst>
                  <a:outerShdw blurRad="38100" dist="38100" dir="2700000" algn="tl">
                    <a:srgbClr val="000000">
                      <a:alpha val="43137"/>
                    </a:srgbClr>
                  </a:outerShdw>
                </a:effectLst>
              </a:rPr>
              <a:t>CAST tool</a:t>
            </a:r>
          </a:p>
          <a:p>
            <a:pPr algn="ctr"/>
            <a:r>
              <a:rPr lang="en-US" sz="2800" b="1" smtClean="0">
                <a:effectLst>
                  <a:outerShdw blurRad="38100" dist="38100" dir="2700000" algn="tl">
                    <a:srgbClr val="000000">
                      <a:alpha val="43137"/>
                    </a:srgbClr>
                  </a:outerShdw>
                </a:effectLst>
              </a:rPr>
              <a:t>Introducing a tool into an organization</a:t>
            </a:r>
          </a:p>
          <a:p>
            <a:pPr algn="ctr"/>
            <a:r>
              <a:rPr lang="en-GB" sz="2800" b="1" smtClean="0">
                <a:effectLst>
                  <a:outerShdw blurRad="38100" dist="38100" dir="2700000" algn="tl">
                    <a:srgbClr val="000000">
                      <a:alpha val="43137"/>
                    </a:srgbClr>
                  </a:outerShdw>
                </a:effectLst>
              </a:rPr>
              <a:t>Best practice</a:t>
            </a:r>
            <a:endParaRPr lang="en-US" sz="2800" b="1">
              <a:effectLst>
                <a:outerShdw blurRad="38100" dist="38100" dir="2700000" algn="tl">
                  <a:srgbClr val="000000">
                    <a:alpha val="43137"/>
                  </a:srgbClr>
                </a:outerShdw>
              </a:effectLst>
            </a:endParaRP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5</a:t>
              </a:r>
              <a:endParaRPr lang="en-GB" b="1">
                <a:solidFill>
                  <a:prstClr val="white"/>
                </a:solidFill>
              </a:endParaRPr>
            </a:p>
          </p:txBody>
        </p:sp>
        <p:sp>
          <p:nvSpPr>
            <p:cNvPr id="17" name="Rectangle 18"/>
            <p:cNvSpPr>
              <a:spLocks noChangeArrowheads="1"/>
            </p:cNvSpPr>
            <p:nvPr/>
          </p:nvSpPr>
          <p:spPr bwMode="auto">
            <a:xfrm>
              <a:off x="6854737" y="14478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defTabSz="914306"/>
              <a:r>
                <a:rPr lang="en-GB" b="1">
                  <a:solidFill>
                    <a:srgbClr val="001412"/>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7</a:t>
              </a:r>
              <a:endParaRPr lang="en-GB" b="1">
                <a:solidFill>
                  <a:prstClr val="white"/>
                </a:solidFill>
              </a:endParaRP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1883054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GB"/>
              <a:t>Tests to automate</a:t>
            </a:r>
          </a:p>
        </p:txBody>
      </p:sp>
      <p:sp>
        <p:nvSpPr>
          <p:cNvPr id="264195" name="Rectangle 3"/>
          <p:cNvSpPr>
            <a:spLocks noGrp="1" noChangeArrowheads="1"/>
          </p:cNvSpPr>
          <p:nvPr>
            <p:ph type="body" idx="1"/>
          </p:nvPr>
        </p:nvSpPr>
        <p:spPr/>
        <p:txBody>
          <a:bodyPr/>
          <a:lstStyle/>
          <a:p>
            <a:r>
              <a:rPr lang="en-GB" smtClean="0"/>
              <a:t>Run many </a:t>
            </a:r>
            <a:r>
              <a:rPr lang="en-GB"/>
              <a:t>times</a:t>
            </a:r>
          </a:p>
          <a:p>
            <a:pPr lvl="1"/>
            <a:r>
              <a:rPr lang="en-GB"/>
              <a:t>regression tests</a:t>
            </a:r>
          </a:p>
          <a:p>
            <a:r>
              <a:rPr lang="en-GB" smtClean="0"/>
              <a:t>Expensive to </a:t>
            </a:r>
            <a:r>
              <a:rPr lang="en-GB"/>
              <a:t>perform manually</a:t>
            </a:r>
          </a:p>
          <a:p>
            <a:pPr lvl="1"/>
            <a:r>
              <a:rPr lang="en-GB"/>
              <a:t>time </a:t>
            </a:r>
            <a:r>
              <a:rPr lang="en-GB" smtClean="0"/>
              <a:t>consuming</a:t>
            </a:r>
            <a:endParaRPr lang="en-GB"/>
          </a:p>
          <a:p>
            <a:pPr lvl="1"/>
            <a:r>
              <a:rPr lang="en-GB"/>
              <a:t>multi-user tests, endurance/reliability </a:t>
            </a:r>
            <a:r>
              <a:rPr lang="en-GB" smtClean="0"/>
              <a:t>tests</a:t>
            </a:r>
          </a:p>
          <a:p>
            <a:pPr lvl="1"/>
            <a:r>
              <a:rPr lang="en-GB" smtClean="0"/>
              <a:t>not enough resources</a:t>
            </a:r>
            <a:endParaRPr lang="en-GB"/>
          </a:p>
          <a:p>
            <a:r>
              <a:rPr lang="en-GB" smtClean="0"/>
              <a:t>Difficult to </a:t>
            </a:r>
            <a:r>
              <a:rPr lang="en-GB"/>
              <a:t>perform manually</a:t>
            </a:r>
          </a:p>
          <a:p>
            <a:pPr lvl="1"/>
            <a:r>
              <a:rPr lang="en-GB" smtClean="0"/>
              <a:t>performance test</a:t>
            </a:r>
            <a:endParaRPr lang="en-GB"/>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37</a:t>
            </a:fld>
            <a:endParaRPr lang="en-US"/>
          </a:p>
        </p:txBody>
      </p:sp>
      <p:grpSp>
        <p:nvGrpSpPr>
          <p:cNvPr id="8" name="Group 4"/>
          <p:cNvGrpSpPr>
            <a:grpSpLocks/>
          </p:cNvGrpSpPr>
          <p:nvPr/>
        </p:nvGrpSpPr>
        <p:grpSpPr bwMode="auto">
          <a:xfrm>
            <a:off x="6528796" y="2209800"/>
            <a:ext cx="2180492" cy="1219200"/>
            <a:chOff x="4224" y="240"/>
            <a:chExt cx="1488" cy="768"/>
          </a:xfrm>
        </p:grpSpPr>
        <p:sp>
          <p:nvSpPr>
            <p:cNvPr id="9" name="AutoShape 5"/>
            <p:cNvSpPr>
              <a:spLocks noChangeArrowheads="1"/>
            </p:cNvSpPr>
            <p:nvPr/>
          </p:nvSpPr>
          <p:spPr bwMode="auto">
            <a:xfrm>
              <a:off x="4224" y="240"/>
              <a:ext cx="1488" cy="768"/>
            </a:xfrm>
            <a:prstGeom prst="roundRect">
              <a:avLst>
                <a:gd name="adj" fmla="val 16667"/>
              </a:avLst>
            </a:prstGeom>
            <a:gradFill rotWithShape="0">
              <a:gsLst>
                <a:gs pos="0">
                  <a:schemeClr val="accent1"/>
                </a:gs>
                <a:gs pos="100000">
                  <a:srgbClr val="00CC66"/>
                </a:gs>
              </a:gsLst>
              <a:lin ang="2700000" scaled="1"/>
            </a:gra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accent1"/>
                    </a:outerShdw>
                  </a:effectLst>
                </a14:hiddenEffects>
              </a:ext>
            </a:extLst>
          </p:spPr>
          <p:txBody>
            <a:bodyPr wrap="none" anchor="ctr"/>
            <a:lstStyle/>
            <a:p>
              <a:pPr algn="ctr"/>
              <a:endParaRPr lang="en-US" sz="3200">
                <a:solidFill>
                  <a:srgbClr val="000000"/>
                </a:solidFill>
              </a:endParaRPr>
            </a:p>
          </p:txBody>
        </p:sp>
        <p:sp>
          <p:nvSpPr>
            <p:cNvPr id="10" name="AutoShape 6"/>
            <p:cNvSpPr>
              <a:spLocks noChangeArrowheads="1"/>
            </p:cNvSpPr>
            <p:nvPr/>
          </p:nvSpPr>
          <p:spPr bwMode="auto">
            <a:xfrm>
              <a:off x="4284" y="304"/>
              <a:ext cx="1368" cy="640"/>
            </a:xfrm>
            <a:prstGeom prst="roundRect">
              <a:avLst>
                <a:gd name="adj" fmla="val 16667"/>
              </a:avLst>
            </a:prstGeom>
            <a:solidFill>
              <a:srgbClr val="00CC66"/>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accent1"/>
                    </a:outerShdw>
                  </a:effectLst>
                </a14:hiddenEffects>
              </a:ext>
            </a:extLst>
          </p:spPr>
          <p:txBody>
            <a:bodyPr wrap="none" anchor="ctr"/>
            <a:lstStyle/>
            <a:p>
              <a:pPr algn="ctr"/>
              <a:r>
                <a:rPr lang="en-GB" sz="3200">
                  <a:solidFill>
                    <a:srgbClr val="000000"/>
                  </a:solidFill>
                </a:rPr>
                <a:t>Automate</a:t>
              </a:r>
            </a:p>
          </p:txBody>
        </p:sp>
      </p:grpSp>
    </p:spTree>
    <p:extLst>
      <p:ext uri="{BB962C8B-B14F-4D97-AF65-F5344CB8AC3E}">
        <p14:creationId xmlns:p14="http://schemas.microsoft.com/office/powerpoint/2010/main" val="1885663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GB" smtClean="0"/>
              <a:t>Tests not to automate</a:t>
            </a:r>
            <a:endParaRPr lang="en-GB"/>
          </a:p>
        </p:txBody>
      </p:sp>
      <p:sp>
        <p:nvSpPr>
          <p:cNvPr id="265219" name="Rectangle 3"/>
          <p:cNvSpPr>
            <a:spLocks noGrp="1" noChangeArrowheads="1"/>
          </p:cNvSpPr>
          <p:nvPr>
            <p:ph type="body" idx="1"/>
          </p:nvPr>
        </p:nvSpPr>
        <p:spPr/>
        <p:txBody>
          <a:bodyPr/>
          <a:lstStyle/>
          <a:p>
            <a:r>
              <a:rPr lang="en-GB" smtClean="0"/>
              <a:t>Not run often</a:t>
            </a:r>
          </a:p>
          <a:p>
            <a:pPr lvl="1"/>
            <a:r>
              <a:rPr lang="en-GB" smtClean="0"/>
              <a:t>if no need (rather than expensive to run manually)</a:t>
            </a:r>
          </a:p>
          <a:p>
            <a:r>
              <a:rPr lang="en-GB" smtClean="0"/>
              <a:t>Not important</a:t>
            </a:r>
          </a:p>
          <a:p>
            <a:pPr lvl="1"/>
            <a:r>
              <a:rPr lang="en-GB" smtClean="0"/>
              <a:t>will not find serious problems</a:t>
            </a:r>
          </a:p>
          <a:p>
            <a:r>
              <a:rPr lang="en-GB" smtClean="0"/>
              <a:t>Usability tests</a:t>
            </a:r>
          </a:p>
          <a:p>
            <a:pPr lvl="1"/>
            <a:r>
              <a:rPr lang="en-GB" smtClean="0"/>
              <a:t>do the colours look nice?</a:t>
            </a:r>
          </a:p>
          <a:p>
            <a:r>
              <a:rPr lang="en-GB" smtClean="0"/>
              <a:t>Some aspects of multi-media applications</a:t>
            </a:r>
          </a:p>
          <a:p>
            <a:pPr lvl="1"/>
            <a:endParaRPr lang="en-GB"/>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38</a:t>
            </a:fld>
            <a:endParaRPr lang="en-US"/>
          </a:p>
        </p:txBody>
      </p:sp>
      <p:grpSp>
        <p:nvGrpSpPr>
          <p:cNvPr id="265220" name="Group 4"/>
          <p:cNvGrpSpPr>
            <a:grpSpLocks/>
          </p:cNvGrpSpPr>
          <p:nvPr/>
        </p:nvGrpSpPr>
        <p:grpSpPr bwMode="auto">
          <a:xfrm>
            <a:off x="6603021" y="3124200"/>
            <a:ext cx="1940168" cy="1681163"/>
            <a:chOff x="4428" y="240"/>
            <a:chExt cx="1324" cy="1059"/>
          </a:xfrm>
        </p:grpSpPr>
        <p:sp>
          <p:nvSpPr>
            <p:cNvPr id="265221" name="Oval 5"/>
            <p:cNvSpPr>
              <a:spLocks noChangeAspect="1" noChangeArrowheads="1"/>
            </p:cNvSpPr>
            <p:nvPr/>
          </p:nvSpPr>
          <p:spPr bwMode="ltGray">
            <a:xfrm>
              <a:off x="4559" y="240"/>
              <a:ext cx="1061" cy="1059"/>
            </a:xfrm>
            <a:prstGeom prst="ellipse">
              <a:avLst/>
            </a:prstGeom>
            <a:noFill/>
            <a:ln w="127000">
              <a:solidFill>
                <a:srgbClr val="FF0000">
                  <a:alpha val="50000"/>
                </a:srgb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65222" name="Text Box 6"/>
            <p:cNvSpPr txBox="1">
              <a:spLocks noChangeAspect="1" noChangeArrowheads="1"/>
            </p:cNvSpPr>
            <p:nvPr/>
          </p:nvSpPr>
          <p:spPr bwMode="auto">
            <a:xfrm>
              <a:off x="4428" y="556"/>
              <a:ext cx="132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3200"/>
                <a:t>Automate</a:t>
              </a:r>
              <a:endParaRPr lang="en-GB" sz="3200">
                <a:solidFill>
                  <a:srgbClr val="000000"/>
                </a:solidFill>
              </a:endParaRPr>
            </a:p>
          </p:txBody>
        </p:sp>
        <p:sp>
          <p:nvSpPr>
            <p:cNvPr id="265223" name="Line 7"/>
            <p:cNvSpPr>
              <a:spLocks noChangeAspect="1" noChangeShapeType="1"/>
            </p:cNvSpPr>
            <p:nvPr/>
          </p:nvSpPr>
          <p:spPr bwMode="ltGray">
            <a:xfrm flipV="1">
              <a:off x="4673" y="354"/>
              <a:ext cx="796" cy="795"/>
            </a:xfrm>
            <a:prstGeom prst="line">
              <a:avLst/>
            </a:prstGeom>
            <a:noFill/>
            <a:ln w="127000">
              <a:solidFill>
                <a:srgbClr val="FF0000">
                  <a:alpha val="50000"/>
                </a:srgb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095608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lstStyle/>
          <a:p>
            <a:pPr marL="0" indent="0">
              <a:buNone/>
            </a:pPr>
            <a:r>
              <a:rPr lang="en-US" smtClean="0"/>
              <a:t>1. Which </a:t>
            </a:r>
            <a:r>
              <a:rPr lang="en-US"/>
              <a:t>tools help to support static </a:t>
            </a:r>
            <a:r>
              <a:rPr lang="en-US" smtClean="0"/>
              <a:t>testing</a:t>
            </a:r>
            <a:r>
              <a:rPr lang="en-US"/>
              <a:t>? </a:t>
            </a:r>
          </a:p>
          <a:p>
            <a:pPr marL="396875" indent="-396875">
              <a:buNone/>
            </a:pPr>
            <a:r>
              <a:rPr lang="en-US"/>
              <a:t>a.  Static analysis tools and test execution tools. </a:t>
            </a:r>
          </a:p>
          <a:p>
            <a:pPr marL="396875" indent="-396875">
              <a:buNone/>
            </a:pPr>
            <a:r>
              <a:rPr lang="en-US"/>
              <a:t>b.  Review process support tools, static analysis </a:t>
            </a:r>
            <a:r>
              <a:rPr lang="en-US" smtClean="0"/>
              <a:t>tools </a:t>
            </a:r>
            <a:r>
              <a:rPr lang="en-US"/>
              <a:t>and coverage measurement tools. </a:t>
            </a:r>
          </a:p>
          <a:p>
            <a:pPr marL="396875" indent="-396875">
              <a:buNone/>
            </a:pPr>
            <a:r>
              <a:rPr lang="en-US"/>
              <a:t>c.  Dynamic analysis tools and modeling tools. </a:t>
            </a:r>
          </a:p>
          <a:p>
            <a:pPr marL="396875" indent="-396875">
              <a:buNone/>
            </a:pPr>
            <a:r>
              <a:rPr lang="en-US"/>
              <a:t>d.  Review process support tools, static analysis </a:t>
            </a:r>
            <a:r>
              <a:rPr lang="en-US" smtClean="0"/>
              <a:t>tools </a:t>
            </a:r>
            <a:r>
              <a:rPr lang="en-US"/>
              <a:t>and modeling tools.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39</a:t>
            </a:fld>
            <a:endParaRPr lang="en-US"/>
          </a:p>
        </p:txBody>
      </p:sp>
    </p:spTree>
    <p:extLst>
      <p:ext uri="{BB962C8B-B14F-4D97-AF65-F5344CB8AC3E}">
        <p14:creationId xmlns:p14="http://schemas.microsoft.com/office/powerpoint/2010/main" val="16062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ChangeArrowheads="1"/>
          </p:cNvSpPr>
          <p:nvPr/>
        </p:nvSpPr>
        <p:spPr bwMode="auto">
          <a:xfrm>
            <a:off x="838200" y="2971800"/>
            <a:ext cx="7174523"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06"/>
            <a:endParaRPr lang="en-US">
              <a:solidFill>
                <a:prstClr val="white"/>
              </a:solidFill>
            </a:endParaRPr>
          </a:p>
        </p:txBody>
      </p:sp>
      <p:sp>
        <p:nvSpPr>
          <p:cNvPr id="340995" name="Rectangle 3"/>
          <p:cNvSpPr>
            <a:spLocks noGrp="1" noChangeArrowheads="1"/>
          </p:cNvSpPr>
          <p:nvPr>
            <p:ph type="title"/>
          </p:nvPr>
        </p:nvSpPr>
        <p:spPr>
          <a:noFill/>
          <a:ln/>
        </p:spPr>
        <p:txBody>
          <a:bodyPr/>
          <a:lstStyle/>
          <a:p>
            <a:pPr algn="ctr">
              <a:lnSpc>
                <a:spcPct val="88000"/>
              </a:lnSpc>
            </a:pPr>
            <a:r>
              <a:rPr lang="en-GB" sz="3600">
                <a:latin typeface="Arial" charset="0"/>
              </a:rPr>
              <a:t>Contents</a:t>
            </a:r>
          </a:p>
        </p:txBody>
      </p:sp>
      <p:sp>
        <p:nvSpPr>
          <p:cNvPr id="340996" name="Rectangle 4"/>
          <p:cNvSpPr>
            <a:spLocks noGrp="1" noChangeArrowheads="1"/>
          </p:cNvSpPr>
          <p:nvPr>
            <p:ph type="body" idx="1"/>
          </p:nvPr>
        </p:nvSpPr>
        <p:spPr>
          <a:xfrm>
            <a:off x="533400" y="2935958"/>
            <a:ext cx="7772400" cy="2033377"/>
          </a:xfrm>
          <a:noFill/>
          <a:ln/>
        </p:spPr>
        <p:txBody>
          <a:bodyPr lIns="63500" tIns="25400" rIns="63500" bIns="25400">
            <a:spAutoFit/>
          </a:bodyPr>
          <a:lstStyle/>
          <a:p>
            <a:pPr algn="ctr"/>
            <a:r>
              <a:rPr lang="en-GB" sz="2800" b="1">
                <a:effectLst>
                  <a:outerShdw blurRad="38100" dist="38100" dir="2700000" algn="tl">
                    <a:srgbClr val="000000">
                      <a:alpha val="43137"/>
                    </a:srgbClr>
                  </a:outerShdw>
                </a:effectLst>
              </a:rPr>
              <a:t>Types of CAST tool</a:t>
            </a:r>
          </a:p>
          <a:p>
            <a:pPr algn="ctr"/>
            <a:r>
              <a:rPr lang="en-US" sz="2800" b="1">
                <a:effectLst>
                  <a:outerShdw blurRad="38100" dist="38100" dir="2700000" algn="tl">
                    <a:srgbClr val="000000">
                      <a:alpha val="43137"/>
                    </a:srgbClr>
                  </a:outerShdw>
                </a:effectLst>
              </a:rPr>
              <a:t>Potential benefits and risks of </a:t>
            </a:r>
            <a:r>
              <a:rPr lang="en-GB" sz="2800" b="1">
                <a:effectLst>
                  <a:outerShdw blurRad="38100" dist="38100" dir="2700000" algn="tl">
                    <a:srgbClr val="000000">
                      <a:alpha val="43137"/>
                    </a:srgbClr>
                  </a:outerShdw>
                </a:effectLst>
              </a:rPr>
              <a:t>CAST tool</a:t>
            </a:r>
          </a:p>
          <a:p>
            <a:pPr algn="ctr"/>
            <a:r>
              <a:rPr lang="en-US" sz="2800" b="1">
                <a:effectLst>
                  <a:outerShdw blurRad="38100" dist="38100" dir="2700000" algn="tl">
                    <a:srgbClr val="000000">
                      <a:alpha val="43137"/>
                    </a:srgbClr>
                  </a:outerShdw>
                </a:effectLst>
              </a:rPr>
              <a:t>Introducing a tool into an organization</a:t>
            </a:r>
          </a:p>
          <a:p>
            <a:pPr algn="ctr"/>
            <a:r>
              <a:rPr lang="en-GB" sz="2800" b="1" smtClean="0">
                <a:effectLst>
                  <a:outerShdw blurRad="38100" dist="38100" dir="2700000" algn="tl">
                    <a:srgbClr val="000000">
                      <a:alpha val="43137"/>
                    </a:srgbClr>
                  </a:outerShdw>
                </a:effectLst>
              </a:rPr>
              <a:t>Best practice</a:t>
            </a:r>
            <a:endParaRPr lang="en-US" sz="2800" b="1">
              <a:effectLst>
                <a:outerShdw blurRad="38100" dist="38100" dir="2700000" algn="tl">
                  <a:srgbClr val="000000">
                    <a:alpha val="43137"/>
                  </a:srgbClr>
                </a:outerShdw>
              </a:effectLst>
            </a:endParaRPr>
          </a:p>
        </p:txBody>
      </p:sp>
      <p:grpSp>
        <p:nvGrpSpPr>
          <p:cNvPr id="12" name="Group 11"/>
          <p:cNvGrpSpPr/>
          <p:nvPr/>
        </p:nvGrpSpPr>
        <p:grpSpPr>
          <a:xfrm>
            <a:off x="6854737" y="105229"/>
            <a:ext cx="2194560" cy="914400"/>
            <a:chOff x="6306097" y="990600"/>
            <a:chExt cx="2194560" cy="914400"/>
          </a:xfrm>
        </p:grpSpPr>
        <p:sp>
          <p:nvSpPr>
            <p:cNvPr id="13" name="Rectangle 14"/>
            <p:cNvSpPr>
              <a:spLocks noChangeArrowheads="1"/>
            </p:cNvSpPr>
            <p:nvPr/>
          </p:nvSpPr>
          <p:spPr bwMode="auto">
            <a:xfrm>
              <a:off x="630609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1</a:t>
              </a:r>
            </a:p>
          </p:txBody>
        </p:sp>
        <p:sp>
          <p:nvSpPr>
            <p:cNvPr id="14" name="Rectangle 15"/>
            <p:cNvSpPr>
              <a:spLocks noChangeArrowheads="1"/>
            </p:cNvSpPr>
            <p:nvPr/>
          </p:nvSpPr>
          <p:spPr bwMode="auto">
            <a:xfrm>
              <a:off x="6858000"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2</a:t>
              </a:r>
            </a:p>
          </p:txBody>
        </p:sp>
        <p:sp>
          <p:nvSpPr>
            <p:cNvPr id="15" name="Rectangle 16"/>
            <p:cNvSpPr>
              <a:spLocks noChangeArrowheads="1"/>
            </p:cNvSpPr>
            <p:nvPr/>
          </p:nvSpPr>
          <p:spPr bwMode="auto">
            <a:xfrm>
              <a:off x="740337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3</a:t>
              </a:r>
            </a:p>
          </p:txBody>
        </p:sp>
        <p:sp>
          <p:nvSpPr>
            <p:cNvPr id="16" name="Rectangle 17"/>
            <p:cNvSpPr>
              <a:spLocks noChangeArrowheads="1"/>
            </p:cNvSpPr>
            <p:nvPr/>
          </p:nvSpPr>
          <p:spPr bwMode="auto">
            <a:xfrm>
              <a:off x="630609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5</a:t>
              </a:r>
              <a:endParaRPr lang="en-GB" b="1">
                <a:solidFill>
                  <a:prstClr val="white"/>
                </a:solidFill>
              </a:endParaRPr>
            </a:p>
          </p:txBody>
        </p:sp>
        <p:sp>
          <p:nvSpPr>
            <p:cNvPr id="17" name="Rectangle 18"/>
            <p:cNvSpPr>
              <a:spLocks noChangeArrowheads="1"/>
            </p:cNvSpPr>
            <p:nvPr/>
          </p:nvSpPr>
          <p:spPr bwMode="auto">
            <a:xfrm>
              <a:off x="6854737" y="14478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defTabSz="914306"/>
              <a:r>
                <a:rPr lang="en-GB" b="1">
                  <a:solidFill>
                    <a:srgbClr val="001412"/>
                  </a:solidFill>
                </a:rPr>
                <a:t>6</a:t>
              </a:r>
            </a:p>
          </p:txBody>
        </p:sp>
        <p:sp>
          <p:nvSpPr>
            <p:cNvPr id="18" name="Rectangle 19"/>
            <p:cNvSpPr>
              <a:spLocks noChangeArrowheads="1"/>
            </p:cNvSpPr>
            <p:nvPr/>
          </p:nvSpPr>
          <p:spPr bwMode="auto">
            <a:xfrm>
              <a:off x="740337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smtClean="0">
                  <a:solidFill>
                    <a:prstClr val="white"/>
                  </a:solidFill>
                </a:rPr>
                <a:t>7</a:t>
              </a:r>
              <a:endParaRPr lang="en-GB" b="1">
                <a:solidFill>
                  <a:prstClr val="white"/>
                </a:solidFill>
              </a:endParaRPr>
            </a:p>
          </p:txBody>
        </p:sp>
        <p:sp>
          <p:nvSpPr>
            <p:cNvPr id="19" name="Rectangle 16"/>
            <p:cNvSpPr>
              <a:spLocks noChangeArrowheads="1"/>
            </p:cNvSpPr>
            <p:nvPr/>
          </p:nvSpPr>
          <p:spPr bwMode="auto">
            <a:xfrm>
              <a:off x="7952017" y="9906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4</a:t>
              </a:r>
            </a:p>
          </p:txBody>
        </p:sp>
        <p:sp>
          <p:nvSpPr>
            <p:cNvPr id="20" name="Rectangle 19"/>
            <p:cNvSpPr>
              <a:spLocks noChangeArrowheads="1"/>
            </p:cNvSpPr>
            <p:nvPr/>
          </p:nvSpPr>
          <p:spPr bwMode="auto">
            <a:xfrm>
              <a:off x="7952017" y="14478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defTabSz="914306"/>
              <a:r>
                <a:rPr lang="en-GB" b="1">
                  <a:solidFill>
                    <a:prstClr val="white"/>
                  </a:solidFill>
                </a:rPr>
                <a:t>8</a:t>
              </a:r>
            </a:p>
          </p:txBody>
        </p:sp>
      </p:grpSp>
    </p:spTree>
    <p:extLst>
      <p:ext uri="{BB962C8B-B14F-4D97-AF65-F5344CB8AC3E}">
        <p14:creationId xmlns:p14="http://schemas.microsoft.com/office/powerpoint/2010/main" val="3508190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lstStyle/>
          <a:p>
            <a:pPr marL="0" indent="0">
              <a:buNone/>
            </a:pPr>
            <a:r>
              <a:rPr lang="en-US" smtClean="0"/>
              <a:t>2. A </a:t>
            </a:r>
            <a:r>
              <a:rPr lang="en-US"/>
              <a:t>test management tool is most likely to integrate with which of the </a:t>
            </a:r>
            <a:r>
              <a:rPr lang="en-US" smtClean="0"/>
              <a:t>following tools</a:t>
            </a:r>
            <a:r>
              <a:rPr lang="en-US"/>
              <a:t>?</a:t>
            </a:r>
          </a:p>
          <a:p>
            <a:pPr marL="0" indent="0">
              <a:buNone/>
            </a:pPr>
            <a:r>
              <a:rPr lang="en-US"/>
              <a:t>a. Performance testing tool</a:t>
            </a:r>
          </a:p>
          <a:p>
            <a:pPr marL="0" indent="0">
              <a:buNone/>
            </a:pPr>
            <a:r>
              <a:rPr lang="en-US"/>
              <a:t>b. Test data preparation tool</a:t>
            </a:r>
          </a:p>
          <a:p>
            <a:pPr marL="0" indent="0">
              <a:buNone/>
            </a:pPr>
            <a:r>
              <a:rPr lang="en-US"/>
              <a:t>c. Static analysis tool</a:t>
            </a:r>
          </a:p>
          <a:p>
            <a:pPr marL="0" indent="0">
              <a:buNone/>
            </a:pPr>
            <a:r>
              <a:rPr lang="en-US"/>
              <a:t>d. Requirements management tool</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40</a:t>
            </a:fld>
            <a:endParaRPr lang="en-US"/>
          </a:p>
        </p:txBody>
      </p:sp>
    </p:spTree>
    <p:extLst>
      <p:ext uri="{BB962C8B-B14F-4D97-AF65-F5344CB8AC3E}">
        <p14:creationId xmlns:p14="http://schemas.microsoft.com/office/powerpoint/2010/main" val="405873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exam questions</a:t>
            </a:r>
            <a:endParaRPr lang="en-US"/>
          </a:p>
        </p:txBody>
      </p:sp>
      <p:sp>
        <p:nvSpPr>
          <p:cNvPr id="9" name="Content Placeholder 8"/>
          <p:cNvSpPr>
            <a:spLocks noGrp="1"/>
          </p:cNvSpPr>
          <p:nvPr>
            <p:ph idx="1"/>
          </p:nvPr>
        </p:nvSpPr>
        <p:spPr/>
        <p:txBody>
          <a:bodyPr/>
          <a:lstStyle/>
          <a:p>
            <a:pPr marL="0" indent="0">
              <a:buNone/>
            </a:pPr>
            <a:r>
              <a:rPr lang="en-US" smtClean="0"/>
              <a:t>3. Requirements management tool is NOT used for</a:t>
            </a:r>
          </a:p>
          <a:p>
            <a:pPr marL="277813" indent="-277813">
              <a:buNone/>
            </a:pPr>
            <a:r>
              <a:rPr lang="en-US" smtClean="0"/>
              <a:t>a. Storing requirements</a:t>
            </a:r>
          </a:p>
          <a:p>
            <a:pPr marL="338138" indent="-338138">
              <a:buNone/>
            </a:pPr>
            <a:r>
              <a:rPr lang="en-US" smtClean="0"/>
              <a:t>b. Identifying undefined, missing or to be defined requirements</a:t>
            </a:r>
          </a:p>
          <a:p>
            <a:pPr marL="277813" indent="-277813">
              <a:buNone/>
            </a:pPr>
            <a:r>
              <a:rPr lang="en-US" smtClean="0"/>
              <a:t>c. Traceability of requirements</a:t>
            </a:r>
          </a:p>
          <a:p>
            <a:pPr marL="277813" indent="-277813">
              <a:buNone/>
            </a:pPr>
            <a:r>
              <a:rPr lang="en-US" smtClean="0"/>
              <a:t>d. Generating test data</a:t>
            </a:r>
            <a:endParaRPr lang="en-US"/>
          </a:p>
        </p:txBody>
      </p:sp>
      <p:sp>
        <p:nvSpPr>
          <p:cNvPr id="5" name="Control 1"/>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Control 2"/>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7" name="Control 3"/>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Control 4"/>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41</a:t>
            </a:fld>
            <a:endParaRPr lang="en-US"/>
          </a:p>
        </p:txBody>
      </p:sp>
    </p:spTree>
    <p:extLst>
      <p:ext uri="{BB962C8B-B14F-4D97-AF65-F5344CB8AC3E}">
        <p14:creationId xmlns:p14="http://schemas.microsoft.com/office/powerpoint/2010/main" val="69197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9">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Sample exam questions</a:t>
            </a:r>
          </a:p>
        </p:txBody>
      </p:sp>
      <p:sp>
        <p:nvSpPr>
          <p:cNvPr id="10" name="Content Placeholder 9"/>
          <p:cNvSpPr>
            <a:spLocks noGrp="1"/>
          </p:cNvSpPr>
          <p:nvPr>
            <p:ph idx="1"/>
          </p:nvPr>
        </p:nvSpPr>
        <p:spPr/>
        <p:txBody>
          <a:bodyPr/>
          <a:lstStyle/>
          <a:p>
            <a:pPr marL="0" indent="0">
              <a:buNone/>
            </a:pPr>
            <a:r>
              <a:rPr lang="en-US" smtClean="0"/>
              <a:t>4. A Modeling tool is NOT used for</a:t>
            </a:r>
          </a:p>
          <a:p>
            <a:pPr marL="338138" indent="-338138">
              <a:buNone/>
            </a:pPr>
            <a:r>
              <a:rPr lang="en-US" smtClean="0"/>
              <a:t>a. Identify inconsistencies or defects in models</a:t>
            </a:r>
          </a:p>
          <a:p>
            <a:pPr marL="338138" indent="-338138">
              <a:buNone/>
            </a:pPr>
            <a:r>
              <a:rPr lang="en-US" smtClean="0"/>
              <a:t>b. Identifying undefined , missing or to be defined requirements</a:t>
            </a:r>
          </a:p>
          <a:p>
            <a:pPr marL="338138" indent="-338138">
              <a:buNone/>
            </a:pPr>
            <a:r>
              <a:rPr lang="en-US" smtClean="0"/>
              <a:t>c. Help in prioritization of tests in accordance with the model in review</a:t>
            </a:r>
          </a:p>
          <a:p>
            <a:pPr marL="338138" indent="-338138">
              <a:buNone/>
            </a:pPr>
            <a:r>
              <a:rPr lang="en-US" smtClean="0"/>
              <a:t>d. Predicting system response under various levels of loads</a:t>
            </a:r>
            <a:endParaRPr lang="en-US"/>
          </a:p>
        </p:txBody>
      </p:sp>
      <p:sp>
        <p:nvSpPr>
          <p:cNvPr id="5" name="Control 1"/>
          <p:cNvSpPr>
            <a:spLocks noChangeArrowheads="1" noChangeShapeType="1"/>
          </p:cNvSpPr>
          <p:nvPr/>
        </p:nvSpPr>
        <p:spPr bwMode="auto">
          <a:xfrm>
            <a:off x="533400" y="3063875"/>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Control 2"/>
          <p:cNvSpPr>
            <a:spLocks noChangeArrowheads="1" noChangeShapeType="1"/>
          </p:cNvSpPr>
          <p:nvPr/>
        </p:nvSpPr>
        <p:spPr bwMode="auto">
          <a:xfrm>
            <a:off x="533400" y="3063875"/>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7" name="Control 3"/>
          <p:cNvSpPr>
            <a:spLocks noChangeArrowheads="1" noChangeShapeType="1"/>
          </p:cNvSpPr>
          <p:nvPr/>
        </p:nvSpPr>
        <p:spPr bwMode="auto">
          <a:xfrm>
            <a:off x="533400" y="3063875"/>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Control 4"/>
          <p:cNvSpPr>
            <a:spLocks noChangeArrowheads="1" noChangeShapeType="1"/>
          </p:cNvSpPr>
          <p:nvPr/>
        </p:nvSpPr>
        <p:spPr bwMode="auto">
          <a:xfrm>
            <a:off x="533400" y="3063875"/>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42</a:t>
            </a:fld>
            <a:endParaRPr lang="en-US"/>
          </a:p>
        </p:txBody>
      </p:sp>
    </p:spTree>
    <p:extLst>
      <p:ext uri="{BB962C8B-B14F-4D97-AF65-F5344CB8AC3E}">
        <p14:creationId xmlns:p14="http://schemas.microsoft.com/office/powerpoint/2010/main" val="292592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0">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lstStyle/>
          <a:p>
            <a:pPr marL="0" indent="0">
              <a:buNone/>
            </a:pPr>
            <a:r>
              <a:rPr lang="en-US" smtClean="0"/>
              <a:t>5. Which </a:t>
            </a:r>
            <a:r>
              <a:rPr lang="en-US"/>
              <a:t>test activities are supported by </a:t>
            </a:r>
            <a:r>
              <a:rPr lang="en-US" smtClean="0"/>
              <a:t>test </a:t>
            </a:r>
            <a:r>
              <a:rPr lang="en-US"/>
              <a:t>harness or unit test framework tools? </a:t>
            </a:r>
          </a:p>
          <a:p>
            <a:pPr marL="0" indent="0">
              <a:buNone/>
            </a:pPr>
            <a:r>
              <a:rPr lang="en-US"/>
              <a:t>a.  Test management and control. </a:t>
            </a:r>
          </a:p>
          <a:p>
            <a:pPr marL="0" indent="0">
              <a:buNone/>
            </a:pPr>
            <a:r>
              <a:rPr lang="en-US"/>
              <a:t>b.  Test specification and design. </a:t>
            </a:r>
          </a:p>
          <a:p>
            <a:pPr marL="0" indent="0">
              <a:buNone/>
            </a:pPr>
            <a:r>
              <a:rPr lang="en-US"/>
              <a:t>c.  Test execution and logging. </a:t>
            </a:r>
          </a:p>
          <a:p>
            <a:pPr marL="0" indent="0">
              <a:buNone/>
            </a:pPr>
            <a:r>
              <a:rPr lang="en-US"/>
              <a:t>d.  Performance and monitoring.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43</a:t>
            </a:fld>
            <a:endParaRPr lang="en-US"/>
          </a:p>
        </p:txBody>
      </p:sp>
    </p:spTree>
    <p:extLst>
      <p:ext uri="{BB962C8B-B14F-4D97-AF65-F5344CB8AC3E}">
        <p14:creationId xmlns:p14="http://schemas.microsoft.com/office/powerpoint/2010/main" val="299933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lstStyle/>
          <a:p>
            <a:pPr marL="0" indent="0">
              <a:buNone/>
            </a:pPr>
            <a:r>
              <a:rPr lang="en-US" smtClean="0"/>
              <a:t>6. Which </a:t>
            </a:r>
            <a:r>
              <a:rPr lang="en-US"/>
              <a:t>of the following are advanced </a:t>
            </a:r>
            <a:r>
              <a:rPr lang="en-US" smtClean="0"/>
              <a:t>scripting </a:t>
            </a:r>
            <a:r>
              <a:rPr lang="en-US"/>
              <a:t>techniques for test execution tools? </a:t>
            </a:r>
          </a:p>
          <a:p>
            <a:pPr marL="0" indent="0">
              <a:buNone/>
            </a:pPr>
            <a:r>
              <a:rPr lang="en-US"/>
              <a:t>a. Data-driven and keyword-driven </a:t>
            </a:r>
          </a:p>
          <a:p>
            <a:pPr marL="0" indent="0">
              <a:buNone/>
            </a:pPr>
            <a:r>
              <a:rPr lang="en-US"/>
              <a:t>b. </a:t>
            </a:r>
            <a:r>
              <a:rPr lang="en-US" smtClean="0"/>
              <a:t>Data-driven </a:t>
            </a:r>
            <a:r>
              <a:rPr lang="en-US"/>
              <a:t>and capture-driven </a:t>
            </a:r>
          </a:p>
          <a:p>
            <a:pPr marL="0" indent="0">
              <a:buNone/>
            </a:pPr>
            <a:r>
              <a:rPr lang="en-US"/>
              <a:t>c. Capture-driven and keyhole-driven </a:t>
            </a:r>
          </a:p>
          <a:p>
            <a:pPr marL="0" indent="0">
              <a:buNone/>
            </a:pPr>
            <a:r>
              <a:rPr lang="en-US"/>
              <a:t>d. </a:t>
            </a:r>
            <a:r>
              <a:rPr lang="en-US" smtClean="0"/>
              <a:t>Playback-driven </a:t>
            </a:r>
            <a:r>
              <a:rPr lang="en-US"/>
              <a:t>and keyword-driven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44</a:t>
            </a:fld>
            <a:endParaRPr lang="en-US"/>
          </a:p>
        </p:txBody>
      </p:sp>
    </p:spTree>
    <p:extLst>
      <p:ext uri="{BB962C8B-B14F-4D97-AF65-F5344CB8AC3E}">
        <p14:creationId xmlns:p14="http://schemas.microsoft.com/office/powerpoint/2010/main" val="267711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a:t>Sample exam questions</a:t>
            </a:r>
          </a:p>
        </p:txBody>
      </p:sp>
      <p:sp>
        <p:nvSpPr>
          <p:cNvPr id="10" name="Content Placeholder 9"/>
          <p:cNvSpPr>
            <a:spLocks noGrp="1"/>
          </p:cNvSpPr>
          <p:nvPr>
            <p:ph idx="1"/>
          </p:nvPr>
        </p:nvSpPr>
        <p:spPr/>
        <p:txBody>
          <a:bodyPr/>
          <a:lstStyle/>
          <a:p>
            <a:pPr marL="0" indent="0">
              <a:buNone/>
            </a:pPr>
            <a:r>
              <a:rPr lang="en-US" smtClean="0"/>
              <a:t>7. A security tool is </a:t>
            </a:r>
            <a:r>
              <a:rPr lang="en-US" b="1" smtClean="0"/>
              <a:t>not</a:t>
            </a:r>
            <a:r>
              <a:rPr lang="en-US" smtClean="0"/>
              <a:t> used for</a:t>
            </a:r>
          </a:p>
          <a:p>
            <a:pPr marL="0" indent="0">
              <a:buNone/>
            </a:pPr>
            <a:r>
              <a:rPr lang="en-US" smtClean="0"/>
              <a:t>a. Identifying viruses</a:t>
            </a:r>
          </a:p>
          <a:p>
            <a:pPr marL="0" indent="0">
              <a:buNone/>
            </a:pPr>
            <a:r>
              <a:rPr lang="en-US" smtClean="0"/>
              <a:t>b. Identify denial of service attacks</a:t>
            </a:r>
          </a:p>
          <a:p>
            <a:pPr marL="0" indent="0">
              <a:buNone/>
            </a:pPr>
            <a:r>
              <a:rPr lang="en-US" smtClean="0"/>
              <a:t>c. Identifying weakness in passwords for files and passwords</a:t>
            </a:r>
          </a:p>
          <a:p>
            <a:pPr marL="0" indent="0">
              <a:buNone/>
            </a:pPr>
            <a:r>
              <a:rPr lang="en-US" smtClean="0"/>
              <a:t>d. Identifying performance bottlenecks</a:t>
            </a:r>
            <a:endParaRPr lang="en-US"/>
          </a:p>
        </p:txBody>
      </p:sp>
      <p:sp>
        <p:nvSpPr>
          <p:cNvPr id="5" name="Control 1"/>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Control 2"/>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7" name="Control 3"/>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Control 4"/>
          <p:cNvSpPr>
            <a:spLocks noChangeArrowheads="1" noChangeShapeType="1"/>
          </p:cNvSpPr>
          <p:nvPr/>
        </p:nvSpPr>
        <p:spPr bwMode="auto">
          <a:xfrm>
            <a:off x="533400" y="320040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45</a:t>
            </a:fld>
            <a:endParaRPr lang="en-US"/>
          </a:p>
        </p:txBody>
      </p:sp>
    </p:spTree>
    <p:extLst>
      <p:ext uri="{BB962C8B-B14F-4D97-AF65-F5344CB8AC3E}">
        <p14:creationId xmlns:p14="http://schemas.microsoft.com/office/powerpoint/2010/main" val="52107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0">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normAutofit/>
          </a:bodyPr>
          <a:lstStyle/>
          <a:p>
            <a:pPr marL="0" indent="0">
              <a:buNone/>
            </a:pPr>
            <a:r>
              <a:rPr lang="en-US" smtClean="0"/>
              <a:t>8. What </a:t>
            </a:r>
            <a:r>
              <a:rPr lang="en-US"/>
              <a:t>are the potential benefits from </a:t>
            </a:r>
            <a:r>
              <a:rPr lang="en-US" smtClean="0"/>
              <a:t>using </a:t>
            </a:r>
            <a:r>
              <a:rPr lang="en-US"/>
              <a:t>tools in general to support testing? </a:t>
            </a:r>
          </a:p>
          <a:p>
            <a:pPr marL="396875" indent="-396875">
              <a:buNone/>
            </a:pPr>
            <a:r>
              <a:rPr lang="en-US"/>
              <a:t>a.  Greater quality of code, reduction in the number </a:t>
            </a:r>
            <a:r>
              <a:rPr lang="en-US" smtClean="0"/>
              <a:t>of </a:t>
            </a:r>
            <a:r>
              <a:rPr lang="en-US"/>
              <a:t>testers needed, better objectives for testing. </a:t>
            </a:r>
          </a:p>
          <a:p>
            <a:pPr marL="396875" indent="-396875">
              <a:buNone/>
            </a:pPr>
            <a:r>
              <a:rPr lang="en-US"/>
              <a:t>b. Greater repeatability of tests, reduction in </a:t>
            </a:r>
            <a:r>
              <a:rPr lang="en-US" smtClean="0"/>
              <a:t>repetitive </a:t>
            </a:r>
            <a:r>
              <a:rPr lang="en-US"/>
              <a:t>work, objective assessment. </a:t>
            </a:r>
          </a:p>
          <a:p>
            <a:pPr marL="396875" indent="-396875">
              <a:buNone/>
            </a:pPr>
            <a:r>
              <a:rPr lang="en-US"/>
              <a:t>c. Greater responsiveness of users, reduction of </a:t>
            </a:r>
            <a:r>
              <a:rPr lang="en-US" smtClean="0"/>
              <a:t>tests </a:t>
            </a:r>
            <a:r>
              <a:rPr lang="en-US"/>
              <a:t>run, objectives not necessary. </a:t>
            </a:r>
          </a:p>
          <a:p>
            <a:pPr marL="396875" indent="-396875">
              <a:buNone/>
            </a:pPr>
            <a:r>
              <a:rPr lang="en-US"/>
              <a:t>d.  Greater quality of code, reduction in paperwork, </a:t>
            </a:r>
            <a:r>
              <a:rPr lang="en-US" smtClean="0"/>
              <a:t>fewer </a:t>
            </a:r>
            <a:r>
              <a:rPr lang="en-US"/>
              <a:t>objections to the tests.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46</a:t>
            </a:fld>
            <a:endParaRPr lang="en-US"/>
          </a:p>
        </p:txBody>
      </p:sp>
    </p:spTree>
    <p:extLst>
      <p:ext uri="{BB962C8B-B14F-4D97-AF65-F5344CB8AC3E}">
        <p14:creationId xmlns:p14="http://schemas.microsoft.com/office/powerpoint/2010/main" val="212038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normAutofit/>
          </a:bodyPr>
          <a:lstStyle/>
          <a:p>
            <a:pPr marL="0" indent="0">
              <a:buNone/>
            </a:pPr>
            <a:r>
              <a:rPr lang="en-US" smtClean="0"/>
              <a:t>9. What </a:t>
            </a:r>
            <a:r>
              <a:rPr lang="en-US"/>
              <a:t>is a potential risk in using tools </a:t>
            </a:r>
            <a:r>
              <a:rPr lang="en-US" smtClean="0"/>
              <a:t>to </a:t>
            </a:r>
            <a:r>
              <a:rPr lang="en-US"/>
              <a:t>support testing? </a:t>
            </a:r>
          </a:p>
          <a:p>
            <a:pPr marL="338138" indent="-338138">
              <a:buNone/>
            </a:pPr>
            <a:r>
              <a:rPr lang="en-US"/>
              <a:t>a. Unrealistic expectations, expecting the tool to do </a:t>
            </a:r>
            <a:r>
              <a:rPr lang="en-US" smtClean="0"/>
              <a:t>too </a:t>
            </a:r>
            <a:r>
              <a:rPr lang="en-US"/>
              <a:t>much. </a:t>
            </a:r>
          </a:p>
          <a:p>
            <a:pPr marL="338138" indent="-338138">
              <a:buNone/>
            </a:pPr>
            <a:r>
              <a:rPr lang="en-US"/>
              <a:t>b. </a:t>
            </a:r>
            <a:r>
              <a:rPr lang="en-US" smtClean="0"/>
              <a:t>Insufficient </a:t>
            </a:r>
            <a:r>
              <a:rPr lang="en-US"/>
              <a:t>reliance on the tool, i.e. still doing </a:t>
            </a:r>
            <a:r>
              <a:rPr lang="en-US" smtClean="0"/>
              <a:t>manual </a:t>
            </a:r>
            <a:r>
              <a:rPr lang="en-US"/>
              <a:t>testing when a test execution tool has </a:t>
            </a:r>
            <a:r>
              <a:rPr lang="en-US" smtClean="0"/>
              <a:t>been </a:t>
            </a:r>
            <a:r>
              <a:rPr lang="en-US"/>
              <a:t>purchased. </a:t>
            </a:r>
          </a:p>
          <a:p>
            <a:pPr marL="338138" indent="-338138">
              <a:buNone/>
            </a:pPr>
            <a:r>
              <a:rPr lang="en-US"/>
              <a:t>c. </a:t>
            </a:r>
            <a:r>
              <a:rPr lang="en-US" smtClean="0"/>
              <a:t>The </a:t>
            </a:r>
            <a:r>
              <a:rPr lang="en-US"/>
              <a:t>tool may find defects that aren't there. </a:t>
            </a:r>
          </a:p>
          <a:p>
            <a:pPr marL="338138" indent="-338138">
              <a:buNone/>
            </a:pPr>
            <a:r>
              <a:rPr lang="en-US"/>
              <a:t>d. </a:t>
            </a:r>
            <a:r>
              <a:rPr lang="en-US" smtClean="0"/>
              <a:t>The </a:t>
            </a:r>
            <a:r>
              <a:rPr lang="en-US"/>
              <a:t>tool will repeat exactly the same thing it did </a:t>
            </a:r>
            <a:r>
              <a:rPr lang="en-US" smtClean="0"/>
              <a:t>the </a:t>
            </a:r>
            <a:r>
              <a:rPr lang="en-US"/>
              <a:t>previous time</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47</a:t>
            </a:fld>
            <a:endParaRPr lang="en-US"/>
          </a:p>
        </p:txBody>
      </p:sp>
    </p:spTree>
    <p:extLst>
      <p:ext uri="{BB962C8B-B14F-4D97-AF65-F5344CB8AC3E}">
        <p14:creationId xmlns:p14="http://schemas.microsoft.com/office/powerpoint/2010/main" val="33022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exam questions</a:t>
            </a:r>
          </a:p>
        </p:txBody>
      </p:sp>
      <p:sp>
        <p:nvSpPr>
          <p:cNvPr id="3" name="Content Placeholder 2"/>
          <p:cNvSpPr>
            <a:spLocks noGrp="1"/>
          </p:cNvSpPr>
          <p:nvPr>
            <p:ph idx="1"/>
          </p:nvPr>
        </p:nvSpPr>
        <p:spPr/>
        <p:txBody>
          <a:bodyPr>
            <a:normAutofit/>
          </a:bodyPr>
          <a:lstStyle/>
          <a:p>
            <a:pPr marL="0" indent="0">
              <a:buNone/>
            </a:pPr>
            <a:r>
              <a:rPr lang="en-US" smtClean="0"/>
              <a:t>10. Which </a:t>
            </a:r>
            <a:r>
              <a:rPr lang="en-US"/>
              <a:t>of the following types of test tool are most likely to include </a:t>
            </a:r>
            <a:r>
              <a:rPr lang="en-US" b="1" smtClean="0"/>
              <a:t>traceability</a:t>
            </a:r>
            <a:r>
              <a:rPr lang="en-US" smtClean="0"/>
              <a:t> functions</a:t>
            </a:r>
            <a:r>
              <a:rPr lang="en-US"/>
              <a:t>?</a:t>
            </a:r>
          </a:p>
          <a:p>
            <a:pPr marL="854075" indent="0">
              <a:buNone/>
            </a:pPr>
            <a:r>
              <a:rPr lang="en-US"/>
              <a:t>(i) Performance testing tool</a:t>
            </a:r>
          </a:p>
          <a:p>
            <a:pPr marL="854075" indent="0">
              <a:buNone/>
            </a:pPr>
            <a:r>
              <a:rPr lang="en-US"/>
              <a:t>(ii) Requirements management tool</a:t>
            </a:r>
          </a:p>
          <a:p>
            <a:pPr marL="854075" indent="0">
              <a:buNone/>
            </a:pPr>
            <a:r>
              <a:rPr lang="en-US"/>
              <a:t>(iii) Configuration management tool</a:t>
            </a:r>
          </a:p>
          <a:p>
            <a:pPr marL="854075" indent="0">
              <a:buNone/>
            </a:pPr>
            <a:r>
              <a:rPr lang="en-US"/>
              <a:t>(iv) Static analysis tool</a:t>
            </a:r>
          </a:p>
          <a:p>
            <a:pPr marL="0" indent="0">
              <a:buNone/>
            </a:pPr>
            <a:r>
              <a:rPr lang="en-US"/>
              <a:t>a. (i) and (ii)</a:t>
            </a:r>
          </a:p>
          <a:p>
            <a:pPr marL="0" indent="0">
              <a:buNone/>
            </a:pPr>
            <a:r>
              <a:rPr lang="en-US"/>
              <a:t>b. (i) and (iv)</a:t>
            </a:r>
          </a:p>
          <a:p>
            <a:pPr marL="0" indent="0">
              <a:buNone/>
            </a:pPr>
            <a:r>
              <a:rPr lang="en-US"/>
              <a:t>c. (ii) and (iii)</a:t>
            </a:r>
          </a:p>
          <a:p>
            <a:pPr marL="0" indent="0">
              <a:buNone/>
            </a:pPr>
            <a:r>
              <a:rPr lang="en-US"/>
              <a:t>d. (iii) and (iv)</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48</a:t>
            </a:fld>
            <a:endParaRPr lang="en-US"/>
          </a:p>
        </p:txBody>
      </p:sp>
    </p:spTree>
    <p:extLst>
      <p:ext uri="{BB962C8B-B14F-4D97-AF65-F5344CB8AC3E}">
        <p14:creationId xmlns:p14="http://schemas.microsoft.com/office/powerpoint/2010/main" val="96677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7" end="7"/>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Test tool overview</a:t>
            </a:r>
            <a:endParaRPr lang="en-US"/>
          </a:p>
        </p:txBody>
      </p:sp>
      <p:sp>
        <p:nvSpPr>
          <p:cNvPr id="3" name="Content Placeholder 2"/>
          <p:cNvSpPr>
            <a:spLocks noGrp="1"/>
          </p:cNvSpPr>
          <p:nvPr>
            <p:ph idx="1"/>
          </p:nvPr>
        </p:nvSpPr>
        <p:spPr/>
        <p:txBody>
          <a:bodyPr>
            <a:normAutofit fontScale="92500" lnSpcReduction="10000"/>
          </a:bodyPr>
          <a:lstStyle/>
          <a:p>
            <a:r>
              <a:rPr lang="en-US" smtClean="0"/>
              <a:t>What is a test tool?</a:t>
            </a:r>
          </a:p>
          <a:p>
            <a:pPr lvl="1"/>
            <a:r>
              <a:rPr lang="en-US"/>
              <a:t>A software product that supports one or more test activities, such as </a:t>
            </a:r>
            <a:r>
              <a:rPr lang="en-US" smtClean="0"/>
              <a:t>planning and </a:t>
            </a:r>
            <a:r>
              <a:rPr lang="en-US"/>
              <a:t>control, speciﬁcation, building initial ﬁles and data, test execution and test </a:t>
            </a:r>
            <a:r>
              <a:rPr lang="en-US" smtClean="0"/>
              <a:t>analysis</a:t>
            </a:r>
          </a:p>
          <a:p>
            <a:r>
              <a:rPr lang="en-US" smtClean="0"/>
              <a:t>Benefits</a:t>
            </a:r>
          </a:p>
          <a:p>
            <a:pPr lvl="1"/>
            <a:r>
              <a:rPr lang="en-US" smtClean="0"/>
              <a:t>reduces: time, effort, repetitive tasks</a:t>
            </a:r>
          </a:p>
          <a:p>
            <a:pPr lvl="1"/>
            <a:r>
              <a:rPr lang="en-US" smtClean="0"/>
              <a:t>provides more </a:t>
            </a:r>
            <a:r>
              <a:rPr lang="en-US"/>
              <a:t>predictable and consistent </a:t>
            </a:r>
            <a:r>
              <a:rPr lang="en-US" smtClean="0"/>
              <a:t>results</a:t>
            </a:r>
          </a:p>
          <a:p>
            <a:pPr lvl="1"/>
            <a:r>
              <a:rPr lang="en-US"/>
              <a:t>much easier and quicker to obtain </a:t>
            </a:r>
            <a:r>
              <a:rPr lang="en-US" smtClean="0"/>
              <a:t>and present test </a:t>
            </a:r>
            <a:r>
              <a:rPr lang="en-US"/>
              <a:t>management information</a:t>
            </a:r>
          </a:p>
          <a:p>
            <a:r>
              <a:rPr lang="en-US" smtClean="0"/>
              <a:t>Risks</a:t>
            </a:r>
          </a:p>
          <a:p>
            <a:pPr lvl="1"/>
            <a:r>
              <a:rPr lang="en-US"/>
              <a:t>over-optimistic expectations of what the tool can </a:t>
            </a:r>
            <a:r>
              <a:rPr lang="en-US" smtClean="0"/>
              <a:t>do</a:t>
            </a:r>
          </a:p>
          <a:p>
            <a:pPr lvl="1"/>
            <a:r>
              <a:rPr lang="en-US"/>
              <a:t>the benefits being obtained will decrease and the tool will become redundant</a:t>
            </a:r>
            <a:endParaRPr lang="en-US" smtClean="0"/>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49</a:t>
            </a:fld>
            <a:endParaRPr lang="en-US"/>
          </a:p>
        </p:txBody>
      </p:sp>
    </p:spTree>
    <p:extLst>
      <p:ext uri="{BB962C8B-B14F-4D97-AF65-F5344CB8AC3E}">
        <p14:creationId xmlns:p14="http://schemas.microsoft.com/office/powerpoint/2010/main" val="392868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Testing tool classification</a:t>
            </a:r>
            <a:endParaRPr lang="en-US"/>
          </a:p>
        </p:txBody>
      </p:sp>
      <p:sp>
        <p:nvSpPr>
          <p:cNvPr id="3" name="Content Placeholder 2"/>
          <p:cNvSpPr>
            <a:spLocks noGrp="1"/>
          </p:cNvSpPr>
          <p:nvPr>
            <p:ph idx="1"/>
          </p:nvPr>
        </p:nvSpPr>
        <p:spPr/>
        <p:txBody>
          <a:bodyPr>
            <a:normAutofit fontScale="92500" lnSpcReduction="10000"/>
          </a:bodyPr>
          <a:lstStyle/>
          <a:p>
            <a:r>
              <a:rPr lang="en-US" smtClean="0"/>
              <a:t>Tool support for </a:t>
            </a:r>
            <a:r>
              <a:rPr lang="en-US" b="1" smtClean="0"/>
              <a:t>management</a:t>
            </a:r>
            <a:r>
              <a:rPr lang="en-US" smtClean="0"/>
              <a:t> of testing and tests</a:t>
            </a:r>
          </a:p>
          <a:p>
            <a:pPr lvl="1"/>
            <a:r>
              <a:rPr lang="en-US" smtClean="0"/>
              <a:t>requirements management tools </a:t>
            </a:r>
          </a:p>
          <a:p>
            <a:pPr lvl="1"/>
            <a:r>
              <a:rPr lang="en-US" smtClean="0"/>
              <a:t>incident management tools</a:t>
            </a:r>
          </a:p>
          <a:p>
            <a:pPr lvl="1"/>
            <a:r>
              <a:rPr lang="en-US" smtClean="0"/>
              <a:t>configuration management tools</a:t>
            </a:r>
          </a:p>
          <a:p>
            <a:pPr lvl="1"/>
            <a:r>
              <a:rPr lang="en-GB" smtClean="0"/>
              <a:t>test management tools</a:t>
            </a:r>
            <a:endParaRPr lang="en-US" smtClean="0"/>
          </a:p>
          <a:p>
            <a:r>
              <a:rPr lang="en-US" smtClean="0"/>
              <a:t>Tool support for </a:t>
            </a:r>
            <a:r>
              <a:rPr lang="en-US" b="1" smtClean="0"/>
              <a:t>static</a:t>
            </a:r>
            <a:r>
              <a:rPr lang="en-US" smtClean="0"/>
              <a:t> testing</a:t>
            </a:r>
          </a:p>
          <a:p>
            <a:pPr lvl="1"/>
            <a:r>
              <a:rPr lang="en-US" smtClean="0"/>
              <a:t>review process support tools </a:t>
            </a:r>
          </a:p>
          <a:p>
            <a:pPr lvl="1"/>
            <a:r>
              <a:rPr lang="en-US" smtClean="0"/>
              <a:t>static analysis tools</a:t>
            </a:r>
          </a:p>
          <a:p>
            <a:pPr lvl="1"/>
            <a:r>
              <a:rPr lang="en-US" smtClean="0"/>
              <a:t>modeling tools</a:t>
            </a:r>
          </a:p>
          <a:p>
            <a:r>
              <a:rPr lang="en-US" smtClean="0"/>
              <a:t>Tool support for test </a:t>
            </a:r>
            <a:r>
              <a:rPr lang="en-US" b="1" smtClean="0"/>
              <a:t>specification</a:t>
            </a:r>
          </a:p>
          <a:p>
            <a:pPr lvl="1"/>
            <a:r>
              <a:rPr lang="en-US" smtClean="0"/>
              <a:t>test design tools </a:t>
            </a:r>
          </a:p>
          <a:p>
            <a:pPr lvl="1"/>
            <a:r>
              <a:rPr lang="en-US" smtClean="0"/>
              <a:t>test data preparation tools </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a:t>
            </a:fld>
            <a:endParaRPr lang="en-US"/>
          </a:p>
        </p:txBody>
      </p:sp>
    </p:spTree>
    <p:extLst>
      <p:ext uri="{BB962C8B-B14F-4D97-AF65-F5344CB8AC3E}">
        <p14:creationId xmlns:p14="http://schemas.microsoft.com/office/powerpoint/2010/main" val="37860488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863022208"/>
              </p:ext>
            </p:extLst>
          </p:nvPr>
        </p:nvGraphicFramePr>
        <p:xfrm>
          <a:off x="-26988" y="0"/>
          <a:ext cx="9170670" cy="6864136"/>
        </p:xfrm>
        <a:graphic>
          <a:graphicData uri="http://schemas.openxmlformats.org/drawingml/2006/table">
            <a:tbl>
              <a:tblPr/>
              <a:tblGrid>
                <a:gridCol w="1123950"/>
                <a:gridCol w="1828800"/>
                <a:gridCol w="2194560"/>
                <a:gridCol w="2011680"/>
                <a:gridCol w="2011680"/>
              </a:tblGrid>
              <a:tr h="854957">
                <a:tc>
                  <a:txBody>
                    <a:bodyPr/>
                    <a:lstStyle/>
                    <a:p>
                      <a:pPr algn="ctr"/>
                      <a:r>
                        <a:rPr lang="en-US" sz="1600" b="1">
                          <a:effectLst/>
                          <a:latin typeface="+mj-lt"/>
                        </a:rPr>
                        <a:t>Type Of Tool</a:t>
                      </a:r>
                      <a:endParaRPr lang="en-US" sz="1600">
                        <a:effectLst/>
                        <a:latin typeface="+mj-lt"/>
                      </a:endParaRPr>
                    </a:p>
                  </a:txBody>
                  <a:tcPr marL="0" marR="0" marT="0" marB="0" anchor="ctr">
                    <a:lnL>
                      <a:noFill/>
                    </a:lnL>
                    <a:lnR>
                      <a:noFill/>
                    </a:lnR>
                    <a:lnT>
                      <a:noFill/>
                    </a:lnT>
                    <a:lnB>
                      <a:noFill/>
                    </a:lnB>
                    <a:solidFill>
                      <a:srgbClr val="CCFFFF"/>
                    </a:solidFill>
                  </a:tcPr>
                </a:tc>
                <a:tc>
                  <a:txBody>
                    <a:bodyPr/>
                    <a:lstStyle/>
                    <a:p>
                      <a:pPr algn="ctr"/>
                      <a:r>
                        <a:rPr lang="en-US" sz="1600" b="1">
                          <a:effectLst/>
                          <a:latin typeface="+mj-lt"/>
                        </a:rPr>
                        <a:t>TEST MANAGEMENT TOOL</a:t>
                      </a:r>
                      <a:endParaRPr lang="en-US" sz="1600">
                        <a:effectLst/>
                        <a:latin typeface="+mj-lt"/>
                      </a:endParaRPr>
                    </a:p>
                  </a:txBody>
                  <a:tcPr marL="0" marR="0" marT="0" marB="0" anchor="ctr">
                    <a:lnL>
                      <a:noFill/>
                    </a:lnL>
                    <a:lnR>
                      <a:noFill/>
                    </a:lnR>
                    <a:lnT>
                      <a:noFill/>
                    </a:lnT>
                    <a:lnB>
                      <a:noFill/>
                    </a:lnB>
                    <a:solidFill>
                      <a:srgbClr val="CCFFFF"/>
                    </a:solidFill>
                  </a:tcPr>
                </a:tc>
                <a:tc>
                  <a:txBody>
                    <a:bodyPr/>
                    <a:lstStyle/>
                    <a:p>
                      <a:pPr algn="ctr"/>
                      <a:r>
                        <a:rPr lang="en-US" sz="1600" b="1">
                          <a:effectLst/>
                          <a:latin typeface="+mj-lt"/>
                        </a:rPr>
                        <a:t>TEST EXECUTION TOOLS </a:t>
                      </a:r>
                      <a:endParaRPr lang="en-US" sz="1600">
                        <a:effectLst/>
                        <a:latin typeface="+mj-lt"/>
                      </a:endParaRPr>
                    </a:p>
                  </a:txBody>
                  <a:tcPr marL="0" marR="0" marT="0" marB="0" anchor="ctr">
                    <a:lnL>
                      <a:noFill/>
                    </a:lnL>
                    <a:lnR>
                      <a:noFill/>
                    </a:lnR>
                    <a:lnT>
                      <a:noFill/>
                    </a:lnT>
                    <a:lnB>
                      <a:noFill/>
                    </a:lnB>
                    <a:solidFill>
                      <a:srgbClr val="CCFFFF"/>
                    </a:solidFill>
                  </a:tcPr>
                </a:tc>
                <a:tc>
                  <a:txBody>
                    <a:bodyPr/>
                    <a:lstStyle/>
                    <a:p>
                      <a:pPr algn="ctr"/>
                      <a:r>
                        <a:rPr lang="en-US" sz="1600" b="1">
                          <a:effectLst/>
                          <a:latin typeface="+mj-lt"/>
                        </a:rPr>
                        <a:t>PERFORMANCE MEASUREMENT TOOLS</a:t>
                      </a:r>
                      <a:endParaRPr lang="en-US" sz="1600">
                        <a:effectLst/>
                        <a:latin typeface="+mj-lt"/>
                      </a:endParaRPr>
                    </a:p>
                  </a:txBody>
                  <a:tcPr marL="0" marR="0" marT="0" marB="0" anchor="ctr">
                    <a:lnL>
                      <a:noFill/>
                    </a:lnL>
                    <a:lnR>
                      <a:noFill/>
                    </a:lnR>
                    <a:lnT>
                      <a:noFill/>
                    </a:lnT>
                    <a:lnB>
                      <a:noFill/>
                    </a:lnB>
                    <a:solidFill>
                      <a:srgbClr val="CCFFFF"/>
                    </a:solidFill>
                  </a:tcPr>
                </a:tc>
                <a:tc>
                  <a:txBody>
                    <a:bodyPr/>
                    <a:lstStyle/>
                    <a:p>
                      <a:pPr algn="ctr"/>
                      <a:r>
                        <a:rPr lang="en-US" sz="1600" b="1">
                          <a:effectLst/>
                          <a:latin typeface="+mj-lt"/>
                        </a:rPr>
                        <a:t>REQUIREMENTS MANAGEMENT TOOLS </a:t>
                      </a:r>
                      <a:endParaRPr lang="en-US" sz="1600">
                        <a:effectLst/>
                        <a:latin typeface="+mj-lt"/>
                      </a:endParaRPr>
                    </a:p>
                  </a:txBody>
                  <a:tcPr marL="0" marR="0" marT="0" marB="0" anchor="ctr">
                    <a:lnL>
                      <a:noFill/>
                    </a:lnL>
                    <a:lnR>
                      <a:noFill/>
                    </a:lnR>
                    <a:lnT>
                      <a:noFill/>
                    </a:lnT>
                    <a:lnB>
                      <a:noFill/>
                    </a:lnB>
                    <a:solidFill>
                      <a:srgbClr val="CCFFFF"/>
                    </a:solidFill>
                  </a:tcPr>
                </a:tc>
              </a:tr>
              <a:tr h="1709914">
                <a:tc rowSpan="5">
                  <a:txBody>
                    <a:bodyPr/>
                    <a:lstStyle/>
                    <a:p>
                      <a:pPr algn="ctr"/>
                      <a:r>
                        <a:rPr lang="en-US" sz="1400" b="1">
                          <a:effectLst/>
                          <a:latin typeface="+mj-lt"/>
                        </a:rPr>
                        <a:t>Key Features</a:t>
                      </a:r>
                      <a:endParaRPr lang="en-US" sz="1400">
                        <a:effectLst/>
                        <a:latin typeface="+mj-lt"/>
                      </a:endParaRPr>
                    </a:p>
                    <a:p>
                      <a:pPr algn="ctr"/>
                      <a:r>
                        <a:rPr lang="en-US" sz="1400" b="1">
                          <a:effectLst/>
                          <a:latin typeface="+mj-lt"/>
                        </a:rPr>
                        <a:t>&amp;</a:t>
                      </a:r>
                      <a:endParaRPr lang="en-US" sz="1400">
                        <a:effectLst/>
                        <a:latin typeface="+mj-lt"/>
                      </a:endParaRPr>
                    </a:p>
                    <a:p>
                      <a:pPr algn="ctr"/>
                      <a:r>
                        <a:rPr lang="en-US" sz="1400" b="1">
                          <a:effectLst/>
                          <a:latin typeface="+mj-lt"/>
                        </a:rPr>
                        <a:t>Functionalities</a:t>
                      </a:r>
                      <a:endParaRPr lang="en-US" sz="1400">
                        <a:effectLst/>
                        <a:latin typeface="+mj-lt"/>
                      </a:endParaRPr>
                    </a:p>
                  </a:txBody>
                  <a:tcPr marL="0" marR="0" marT="0" marB="0" anchor="ctr">
                    <a:lnL>
                      <a:noFill/>
                    </a:lnL>
                    <a:lnR>
                      <a:noFill/>
                    </a:lnR>
                    <a:lnT>
                      <a:noFill/>
                    </a:lnT>
                    <a:lnB>
                      <a:noFill/>
                    </a:lnB>
                    <a:solidFill>
                      <a:srgbClr val="FFFF99"/>
                    </a:solidFill>
                  </a:tcPr>
                </a:tc>
                <a:tc>
                  <a:txBody>
                    <a:bodyPr/>
                    <a:lstStyle/>
                    <a:p>
                      <a:pPr marL="171450" indent="0" algn="l"/>
                      <a:r>
                        <a:rPr lang="en-US" sz="1800">
                          <a:effectLst/>
                          <a:latin typeface="+mj-lt"/>
                        </a:rPr>
                        <a:t>Management of Tests</a:t>
                      </a:r>
                    </a:p>
                    <a:p>
                      <a:pPr algn="l"/>
                      <a:r>
                        <a:rPr lang="en-US" sz="1800">
                          <a:effectLst/>
                          <a:latin typeface="+mj-lt"/>
                        </a:rPr>
                        <a:t> </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Storing an expected result in the form of a screen or GUI object and comparing it with run-time screen or object</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Ability to simulate high user load on the application under test</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Storing Requirements</a:t>
                      </a:r>
                    </a:p>
                  </a:txBody>
                  <a:tcPr marL="0" marR="0" marT="0" marB="0" anchor="ctr">
                    <a:lnL>
                      <a:noFill/>
                    </a:lnL>
                    <a:lnR>
                      <a:noFill/>
                    </a:lnR>
                    <a:lnT>
                      <a:noFill/>
                    </a:lnT>
                    <a:lnB>
                      <a:noFill/>
                    </a:lnB>
                    <a:solidFill>
                      <a:srgbClr val="EFEFDD"/>
                    </a:solidFill>
                  </a:tcPr>
                </a:tc>
              </a:tr>
              <a:tr h="989083">
                <a:tc vMerge="1">
                  <a:txBody>
                    <a:bodyPr/>
                    <a:lstStyle/>
                    <a:p>
                      <a:endParaRPr lang="en-US"/>
                    </a:p>
                  </a:txBody>
                  <a:tcPr/>
                </a:tc>
                <a:tc>
                  <a:txBody>
                    <a:bodyPr/>
                    <a:lstStyle/>
                    <a:p>
                      <a:pPr marL="171450" indent="0" algn="l"/>
                      <a:r>
                        <a:rPr lang="en-US" sz="1800">
                          <a:effectLst/>
                          <a:latin typeface="+mj-lt"/>
                        </a:rPr>
                        <a:t>Scheduling of Tests</a:t>
                      </a:r>
                    </a:p>
                    <a:p>
                      <a:pPr algn="l"/>
                      <a:r>
                        <a:rPr lang="en-US" sz="1800">
                          <a:effectLst/>
                          <a:latin typeface="+mj-lt"/>
                        </a:rPr>
                        <a:t> </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Executing tests from a stored scripts</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Ability to create diverse  load conditions</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Identifying </a:t>
                      </a:r>
                      <a:r>
                        <a:rPr lang="en-US" sz="1800" smtClean="0">
                          <a:effectLst/>
                          <a:latin typeface="+mj-lt"/>
                        </a:rPr>
                        <a:t>undefined,</a:t>
                      </a:r>
                      <a:r>
                        <a:rPr lang="en-US" sz="1800" baseline="0" smtClean="0">
                          <a:effectLst/>
                          <a:latin typeface="+mj-lt"/>
                        </a:rPr>
                        <a:t> </a:t>
                      </a:r>
                      <a:r>
                        <a:rPr lang="en-US" sz="1800" smtClean="0">
                          <a:effectLst/>
                          <a:latin typeface="+mj-lt"/>
                        </a:rPr>
                        <a:t>missing </a:t>
                      </a:r>
                      <a:r>
                        <a:rPr lang="en-US" sz="1800">
                          <a:effectLst/>
                          <a:latin typeface="+mj-lt"/>
                        </a:rPr>
                        <a:t>or to be defined requirements</a:t>
                      </a:r>
                    </a:p>
                  </a:txBody>
                  <a:tcPr marL="0" marR="0" marT="0" marB="0" anchor="ctr">
                    <a:lnL>
                      <a:noFill/>
                    </a:lnL>
                    <a:lnR>
                      <a:noFill/>
                    </a:lnR>
                    <a:lnT>
                      <a:noFill/>
                    </a:lnT>
                    <a:lnB>
                      <a:noFill/>
                    </a:lnB>
                    <a:solidFill>
                      <a:srgbClr val="EFEFDD"/>
                    </a:solidFill>
                  </a:tcPr>
                </a:tc>
              </a:tr>
              <a:tr h="714763">
                <a:tc vMerge="1">
                  <a:txBody>
                    <a:bodyPr/>
                    <a:lstStyle/>
                    <a:p>
                      <a:endParaRPr lang="en-US"/>
                    </a:p>
                  </a:txBody>
                  <a:tcPr/>
                </a:tc>
                <a:tc>
                  <a:txBody>
                    <a:bodyPr/>
                    <a:lstStyle/>
                    <a:p>
                      <a:pPr marL="171450" indent="0" algn="l"/>
                      <a:r>
                        <a:rPr lang="en-US" sz="1800">
                          <a:effectLst/>
                          <a:latin typeface="+mj-lt"/>
                        </a:rPr>
                        <a:t>Management  of </a:t>
                      </a:r>
                      <a:r>
                        <a:rPr lang="en-US" sz="1800" smtClean="0">
                          <a:effectLst/>
                          <a:latin typeface="+mj-lt"/>
                        </a:rPr>
                        <a:t>testing activities</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Logging test results</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Support for majority of protocols</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Traceability of Requirements</a:t>
                      </a:r>
                    </a:p>
                  </a:txBody>
                  <a:tcPr marL="0" marR="0" marT="0" marB="0" anchor="ctr">
                    <a:lnL>
                      <a:noFill/>
                    </a:lnL>
                    <a:lnR>
                      <a:noFill/>
                    </a:lnR>
                    <a:lnT>
                      <a:noFill/>
                    </a:lnT>
                    <a:lnB>
                      <a:noFill/>
                    </a:lnB>
                    <a:solidFill>
                      <a:srgbClr val="EFEFDD"/>
                    </a:solidFill>
                  </a:tcPr>
                </a:tc>
              </a:tr>
              <a:tr h="1295400">
                <a:tc vMerge="1">
                  <a:txBody>
                    <a:bodyPr/>
                    <a:lstStyle/>
                    <a:p>
                      <a:endParaRPr lang="en-US"/>
                    </a:p>
                  </a:txBody>
                  <a:tcPr/>
                </a:tc>
                <a:tc>
                  <a:txBody>
                    <a:bodyPr/>
                    <a:lstStyle/>
                    <a:p>
                      <a:pPr marL="171450" indent="0" algn="l"/>
                      <a:r>
                        <a:rPr lang="en-US" sz="1800">
                          <a:effectLst/>
                          <a:latin typeface="+mj-lt"/>
                        </a:rPr>
                        <a:t>Interfaces to other testing </a:t>
                      </a:r>
                      <a:r>
                        <a:rPr lang="en-US" sz="1800" smtClean="0">
                          <a:effectLst/>
                          <a:latin typeface="+mj-lt"/>
                        </a:rPr>
                        <a:t>tools</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Sending test summary to test management tools</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Powerful analytical tools to interpret the performance logs generated</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Interfacing with Test Management Tools</a:t>
                      </a:r>
                    </a:p>
                  </a:txBody>
                  <a:tcPr marL="0" marR="0" marT="0" marB="0" anchor="ctr">
                    <a:lnL>
                      <a:noFill/>
                    </a:lnL>
                    <a:lnR>
                      <a:noFill/>
                    </a:lnR>
                    <a:lnT>
                      <a:noFill/>
                    </a:lnT>
                    <a:lnB>
                      <a:noFill/>
                    </a:lnB>
                    <a:solidFill>
                      <a:srgbClr val="EFEFDD"/>
                    </a:solidFill>
                  </a:tcPr>
                </a:tc>
              </a:tr>
              <a:tr h="569971">
                <a:tc vMerge="1">
                  <a:txBody>
                    <a:bodyPr/>
                    <a:lstStyle/>
                    <a:p>
                      <a:endParaRPr lang="en-US"/>
                    </a:p>
                  </a:txBody>
                  <a:tcPr/>
                </a:tc>
                <a:tc>
                  <a:txBody>
                    <a:bodyPr/>
                    <a:lstStyle/>
                    <a:p>
                      <a:pPr marL="171450" indent="0" algn="l"/>
                      <a:r>
                        <a:rPr lang="en-US" sz="1800" smtClean="0">
                          <a:effectLst/>
                          <a:latin typeface="+mj-lt"/>
                        </a:rPr>
                        <a:t>Traceability</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Access of data files for use as test data</a:t>
                      </a:r>
                    </a:p>
                  </a:txBody>
                  <a:tcPr marL="0" marR="0" marT="0" marB="0" anchor="ctr">
                    <a:lnL>
                      <a:noFill/>
                    </a:lnL>
                    <a:lnR>
                      <a:noFill/>
                    </a:lnR>
                    <a:lnT>
                      <a:noFill/>
                    </a:lnT>
                    <a:lnB>
                      <a:noFill/>
                    </a:lnB>
                    <a:solidFill>
                      <a:srgbClr val="EFEFDD"/>
                    </a:solidFill>
                  </a:tcPr>
                </a:tc>
                <a:tc>
                  <a:txBody>
                    <a:bodyPr/>
                    <a:lstStyle/>
                    <a:p>
                      <a:pPr algn="l"/>
                      <a:r>
                        <a:rPr lang="en-US" sz="1800">
                          <a:effectLst/>
                          <a:latin typeface="+mj-lt"/>
                        </a:rPr>
                        <a:t> </a:t>
                      </a:r>
                    </a:p>
                  </a:txBody>
                  <a:tcPr marL="0" marR="0" marT="0" marB="0" anchor="ctr">
                    <a:lnL>
                      <a:noFill/>
                    </a:lnL>
                    <a:lnR>
                      <a:noFill/>
                    </a:lnR>
                    <a:lnT>
                      <a:noFill/>
                    </a:lnT>
                    <a:lnB>
                      <a:noFill/>
                    </a:lnB>
                    <a:solidFill>
                      <a:srgbClr val="EFEFDD"/>
                    </a:solidFill>
                  </a:tcPr>
                </a:tc>
                <a:tc>
                  <a:txBody>
                    <a:bodyPr/>
                    <a:lstStyle/>
                    <a:p>
                      <a:pPr marL="171450" indent="0" algn="l"/>
                      <a:r>
                        <a:rPr lang="en-US" sz="1800">
                          <a:effectLst/>
                          <a:latin typeface="+mj-lt"/>
                        </a:rPr>
                        <a:t>Requirements </a:t>
                      </a:r>
                      <a:r>
                        <a:rPr lang="en-US" sz="1800" smtClean="0">
                          <a:effectLst/>
                          <a:latin typeface="+mj-lt"/>
                        </a:rPr>
                        <a:t>coverage</a:t>
                      </a:r>
                      <a:endParaRPr lang="en-US" sz="1800">
                        <a:effectLst/>
                        <a:latin typeface="+mj-lt"/>
                      </a:endParaRPr>
                    </a:p>
                  </a:txBody>
                  <a:tcPr marL="0" marR="0" marT="0" marB="0" anchor="ctr">
                    <a:lnL>
                      <a:noFill/>
                    </a:lnL>
                    <a:lnR>
                      <a:noFill/>
                    </a:lnR>
                    <a:lnT>
                      <a:noFill/>
                    </a:lnT>
                    <a:lnB>
                      <a:noFill/>
                    </a:lnB>
                    <a:solidFill>
                      <a:srgbClr val="EFEFDD"/>
                    </a:solidFill>
                  </a:tcPr>
                </a:tc>
              </a:tr>
              <a:tr h="303328">
                <a:tc>
                  <a:txBody>
                    <a:bodyPr/>
                    <a:lstStyle/>
                    <a:p>
                      <a:pPr algn="ctr"/>
                      <a:r>
                        <a:rPr lang="en-US" sz="1600" b="1">
                          <a:effectLst/>
                          <a:latin typeface="+mj-lt"/>
                        </a:rPr>
                        <a:t>Example</a:t>
                      </a:r>
                      <a:endParaRPr lang="en-US" sz="1600">
                        <a:effectLst/>
                        <a:latin typeface="+mj-l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latin typeface="+mj-lt"/>
                          <a:hlinkClick r:id="rId2"/>
                        </a:rPr>
                        <a:t>Quality Center</a:t>
                      </a:r>
                      <a:endParaRPr lang="en-US" sz="1600">
                        <a:effectLst/>
                        <a:latin typeface="+mj-l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latin typeface="+mj-lt"/>
                          <a:hlinkClick r:id="rId3"/>
                        </a:rPr>
                        <a:t>QTP</a:t>
                      </a:r>
                      <a:endParaRPr lang="en-US" sz="1600">
                        <a:effectLst/>
                        <a:latin typeface="+mj-l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latin typeface="+mj-lt"/>
                          <a:hlinkClick r:id="rId4"/>
                        </a:rPr>
                        <a:t>Loadrunner</a:t>
                      </a:r>
                      <a:endParaRPr lang="en-US" sz="1600">
                        <a:effectLst/>
                        <a:latin typeface="+mj-l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latin typeface="+mj-lt"/>
                          <a:hlinkClick r:id="rId5"/>
                        </a:rPr>
                        <a:t>Vector</a:t>
                      </a:r>
                      <a:endParaRPr lang="en-US" sz="1600">
                        <a:effectLst/>
                        <a:latin typeface="+mj-lt"/>
                      </a:endParaRPr>
                    </a:p>
                  </a:txBody>
                  <a:tcPr marL="0" marR="0" marT="0" marB="0" anchor="ctr">
                    <a:lnL>
                      <a:noFill/>
                    </a:lnL>
                    <a:lnR>
                      <a:noFill/>
                    </a:lnR>
                    <a:lnT>
                      <a:noFill/>
                    </a:lnT>
                    <a:lnB>
                      <a:noFill/>
                    </a:lnB>
                    <a:solidFill>
                      <a:srgbClr val="EFEFDD"/>
                    </a:solidFill>
                  </a:tcPr>
                </a:tc>
              </a:tr>
            </a:tbl>
          </a:graphicData>
        </a:graphic>
      </p:graphicFrame>
      <p:sp>
        <p:nvSpPr>
          <p:cNvPr id="2" name="Slide Number Placeholder 1"/>
          <p:cNvSpPr>
            <a:spLocks noGrp="1"/>
          </p:cNvSpPr>
          <p:nvPr>
            <p:ph type="sldNum" sz="quarter" idx="12"/>
          </p:nvPr>
        </p:nvSpPr>
        <p:spPr/>
        <p:txBody>
          <a:bodyPr/>
          <a:lstStyle/>
          <a:p>
            <a:fld id="{2C0614B7-73F4-4134-BC6A-F0B3C35D64E5}" type="slidenum">
              <a:rPr lang="en-US" smtClean="0">
                <a:solidFill>
                  <a:srgbClr val="04617B">
                    <a:shade val="90000"/>
                  </a:srgbClr>
                </a:solidFill>
              </a:rPr>
              <a:pPr/>
              <a:t>50</a:t>
            </a:fld>
            <a:endParaRPr lang="en-US">
              <a:solidFill>
                <a:srgbClr val="04617B">
                  <a:shade val="90000"/>
                </a:srgbClr>
              </a:solidFill>
            </a:endParaRPr>
          </a:p>
        </p:txBody>
      </p:sp>
    </p:spTree>
    <p:extLst>
      <p:ext uri="{BB962C8B-B14F-4D97-AF65-F5344CB8AC3E}">
        <p14:creationId xmlns:p14="http://schemas.microsoft.com/office/powerpoint/2010/main" val="355423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77487882"/>
              </p:ext>
            </p:extLst>
          </p:nvPr>
        </p:nvGraphicFramePr>
        <p:xfrm>
          <a:off x="-6626" y="26504"/>
          <a:ext cx="9150625" cy="6880258"/>
        </p:xfrm>
        <a:graphic>
          <a:graphicData uri="http://schemas.openxmlformats.org/drawingml/2006/table">
            <a:tbl>
              <a:tblPr/>
              <a:tblGrid>
                <a:gridCol w="1302026"/>
                <a:gridCol w="1905000"/>
                <a:gridCol w="2133600"/>
                <a:gridCol w="1524000"/>
                <a:gridCol w="2285999"/>
              </a:tblGrid>
              <a:tr h="700666">
                <a:tc>
                  <a:txBody>
                    <a:bodyPr/>
                    <a:lstStyle/>
                    <a:p>
                      <a:pPr algn="ctr"/>
                      <a:r>
                        <a:rPr lang="en-US" sz="1600" b="1">
                          <a:effectLst/>
                        </a:rPr>
                        <a:t>Type Of Tool</a:t>
                      </a:r>
                      <a:endParaRPr lang="en-US" sz="1600">
                        <a:effectLst/>
                      </a:endParaRPr>
                    </a:p>
                  </a:txBody>
                  <a:tcPr marL="0" marR="0" marT="0" marB="0" anchor="ctr">
                    <a:lnL>
                      <a:noFill/>
                    </a:lnL>
                    <a:lnR>
                      <a:noFill/>
                    </a:lnR>
                    <a:lnT>
                      <a:noFill/>
                    </a:lnT>
                    <a:lnB>
                      <a:noFill/>
                    </a:lnB>
                    <a:solidFill>
                      <a:srgbClr val="CCFFFF"/>
                    </a:solidFill>
                  </a:tcPr>
                </a:tc>
                <a:tc>
                  <a:txBody>
                    <a:bodyPr/>
                    <a:lstStyle/>
                    <a:p>
                      <a:pPr algn="ctr"/>
                      <a:r>
                        <a:rPr lang="en-US" sz="1600" b="1">
                          <a:effectLst/>
                        </a:rPr>
                        <a:t>CONFIGURATION MANAGEMENT TOOL </a:t>
                      </a:r>
                      <a:endParaRPr lang="en-US" sz="1600">
                        <a:effectLst/>
                      </a:endParaRPr>
                    </a:p>
                  </a:txBody>
                  <a:tcPr marL="0" marR="0" marT="0" marB="0" anchor="ctr">
                    <a:lnL>
                      <a:noFill/>
                    </a:lnL>
                    <a:lnR>
                      <a:noFill/>
                    </a:lnR>
                    <a:lnT>
                      <a:noFill/>
                    </a:lnT>
                    <a:lnB>
                      <a:noFill/>
                    </a:lnB>
                    <a:solidFill>
                      <a:srgbClr val="CCFFFF"/>
                    </a:solidFill>
                  </a:tcPr>
                </a:tc>
                <a:tc>
                  <a:txBody>
                    <a:bodyPr/>
                    <a:lstStyle/>
                    <a:p>
                      <a:pPr algn="ctr"/>
                      <a:r>
                        <a:rPr lang="en-US" sz="1600" b="1">
                          <a:effectLst/>
                        </a:rPr>
                        <a:t>REVIEW TOOL </a:t>
                      </a:r>
                      <a:endParaRPr lang="en-US" sz="1600">
                        <a:effectLst/>
                      </a:endParaRPr>
                    </a:p>
                  </a:txBody>
                  <a:tcPr marL="0" marR="0" marT="0" marB="0" anchor="ctr">
                    <a:lnL>
                      <a:noFill/>
                    </a:lnL>
                    <a:lnR>
                      <a:noFill/>
                    </a:lnR>
                    <a:lnT>
                      <a:noFill/>
                    </a:lnT>
                    <a:lnB>
                      <a:noFill/>
                    </a:lnB>
                    <a:solidFill>
                      <a:srgbClr val="CCFFFF"/>
                    </a:solidFill>
                  </a:tcPr>
                </a:tc>
                <a:tc>
                  <a:txBody>
                    <a:bodyPr/>
                    <a:lstStyle/>
                    <a:p>
                      <a:pPr algn="ctr"/>
                      <a:r>
                        <a:rPr lang="en-US" sz="1600" b="1">
                          <a:effectLst/>
                        </a:rPr>
                        <a:t>STATIC ANALYSIS TOOLS </a:t>
                      </a:r>
                      <a:endParaRPr lang="en-US" sz="1600">
                        <a:effectLst/>
                      </a:endParaRPr>
                    </a:p>
                  </a:txBody>
                  <a:tcPr marL="0" marR="0" marT="0" marB="0" anchor="ctr">
                    <a:lnL>
                      <a:noFill/>
                    </a:lnL>
                    <a:lnR>
                      <a:noFill/>
                    </a:lnR>
                    <a:lnT>
                      <a:noFill/>
                    </a:lnT>
                    <a:lnB>
                      <a:noFill/>
                    </a:lnB>
                    <a:solidFill>
                      <a:srgbClr val="CCFFFF"/>
                    </a:solidFill>
                  </a:tcPr>
                </a:tc>
                <a:tc>
                  <a:txBody>
                    <a:bodyPr/>
                    <a:lstStyle/>
                    <a:p>
                      <a:pPr algn="ctr"/>
                      <a:r>
                        <a:rPr lang="en-US" sz="1600" b="1">
                          <a:effectLst/>
                        </a:rPr>
                        <a:t>MODELING TOOLS</a:t>
                      </a:r>
                      <a:endParaRPr lang="en-US" sz="1600">
                        <a:effectLst/>
                      </a:endParaRPr>
                    </a:p>
                  </a:txBody>
                  <a:tcPr marL="0" marR="0" marT="0" marB="0" anchor="ctr">
                    <a:lnL>
                      <a:noFill/>
                    </a:lnL>
                    <a:lnR>
                      <a:noFill/>
                    </a:lnR>
                    <a:lnT>
                      <a:noFill/>
                    </a:lnT>
                    <a:lnB>
                      <a:noFill/>
                    </a:lnB>
                    <a:solidFill>
                      <a:srgbClr val="CCFFFF"/>
                    </a:solidFill>
                  </a:tcPr>
                </a:tc>
              </a:tr>
              <a:tr h="1223176">
                <a:tc rowSpan="5">
                  <a:txBody>
                    <a:bodyPr/>
                    <a:lstStyle/>
                    <a:p>
                      <a:pPr algn="ctr"/>
                      <a:r>
                        <a:rPr lang="en-US" sz="1400" b="1">
                          <a:effectLst/>
                        </a:rPr>
                        <a:t>Key Features</a:t>
                      </a:r>
                      <a:endParaRPr lang="en-US" sz="1400">
                        <a:effectLst/>
                      </a:endParaRPr>
                    </a:p>
                    <a:p>
                      <a:pPr algn="ctr"/>
                      <a:r>
                        <a:rPr lang="en-US" sz="1400" b="1">
                          <a:effectLst/>
                        </a:rPr>
                        <a:t>&amp;</a:t>
                      </a:r>
                      <a:endParaRPr lang="en-US" sz="1400">
                        <a:effectLst/>
                      </a:endParaRPr>
                    </a:p>
                    <a:p>
                      <a:pPr algn="ctr"/>
                      <a:r>
                        <a:rPr lang="en-US" sz="1400" b="1">
                          <a:effectLst/>
                        </a:rPr>
                        <a:t>Functionalities</a:t>
                      </a:r>
                      <a:endParaRPr lang="en-US" sz="1400">
                        <a:effectLst/>
                      </a:endParaRPr>
                    </a:p>
                  </a:txBody>
                  <a:tcPr marL="0" marR="0" marT="0" marB="0" anchor="ctr">
                    <a:lnL>
                      <a:noFill/>
                    </a:lnL>
                    <a:lnR>
                      <a:noFill/>
                    </a:lnR>
                    <a:lnT>
                      <a:noFill/>
                    </a:lnT>
                    <a:lnB>
                      <a:noFill/>
                    </a:lnB>
                    <a:solidFill>
                      <a:srgbClr val="FFFF99"/>
                    </a:solidFill>
                  </a:tcPr>
                </a:tc>
                <a:tc>
                  <a:txBody>
                    <a:bodyPr/>
                    <a:lstStyle/>
                    <a:p>
                      <a:pPr marL="179388" indent="0" algn="l"/>
                      <a:r>
                        <a:rPr lang="en-US" sz="1800">
                          <a:effectLst/>
                          <a:latin typeface="+mj-lt"/>
                        </a:rPr>
                        <a:t>Information </a:t>
                      </a:r>
                      <a:r>
                        <a:rPr lang="en-US" sz="1800" smtClean="0">
                          <a:effectLst/>
                          <a:latin typeface="+mj-lt"/>
                        </a:rPr>
                        <a:t>about versions and </a:t>
                      </a:r>
                      <a:r>
                        <a:rPr lang="en-US" sz="1800">
                          <a:effectLst/>
                          <a:latin typeface="+mj-lt"/>
                        </a:rPr>
                        <a:t>builds of </a:t>
                      </a:r>
                      <a:r>
                        <a:rPr lang="en-US" sz="1800" smtClean="0">
                          <a:effectLst/>
                          <a:latin typeface="+mj-lt"/>
                        </a:rPr>
                        <a:t>software and testware</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Sorting and </a:t>
                      </a:r>
                      <a:r>
                        <a:rPr lang="en-US" sz="1800" smtClean="0">
                          <a:effectLst/>
                          <a:latin typeface="+mj-lt"/>
                        </a:rPr>
                        <a:t>storing review comments</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Calculate Cyclomatic Complexity</a:t>
                      </a:r>
                    </a:p>
                  </a:txBody>
                  <a:tcPr marL="0" marR="0" marT="0" marB="0" anchor="ctr">
                    <a:lnL>
                      <a:noFill/>
                    </a:lnL>
                    <a:lnR>
                      <a:noFill/>
                    </a:lnR>
                    <a:lnT>
                      <a:noFill/>
                    </a:lnT>
                    <a:lnB>
                      <a:noFill/>
                    </a:lnB>
                    <a:solidFill>
                      <a:srgbClr val="EFEFDD"/>
                    </a:solidFill>
                  </a:tcPr>
                </a:tc>
                <a:tc>
                  <a:txBody>
                    <a:bodyPr/>
                    <a:lstStyle/>
                    <a:p>
                      <a:pPr marL="179388" indent="0" algn="l"/>
                      <a:r>
                        <a:rPr lang="en-US" sz="1800" smtClean="0">
                          <a:effectLst/>
                          <a:latin typeface="+mj-lt"/>
                        </a:rPr>
                        <a:t>identify inconsistencies or </a:t>
                      </a:r>
                      <a:r>
                        <a:rPr lang="en-US" sz="1800">
                          <a:effectLst/>
                          <a:latin typeface="+mj-lt"/>
                        </a:rPr>
                        <a:t>defects in </a:t>
                      </a:r>
                      <a:r>
                        <a:rPr lang="en-US" sz="1800" smtClean="0">
                          <a:effectLst/>
                          <a:latin typeface="+mj-lt"/>
                        </a:rPr>
                        <a:t>models</a:t>
                      </a:r>
                      <a:endParaRPr lang="en-US" sz="1800">
                        <a:effectLst/>
                        <a:latin typeface="+mj-lt"/>
                      </a:endParaRPr>
                    </a:p>
                  </a:txBody>
                  <a:tcPr marL="0" marR="0" marT="0" marB="0" anchor="ctr">
                    <a:lnL>
                      <a:noFill/>
                    </a:lnL>
                    <a:lnR>
                      <a:noFill/>
                    </a:lnR>
                    <a:lnT>
                      <a:noFill/>
                    </a:lnT>
                    <a:lnB>
                      <a:noFill/>
                    </a:lnB>
                    <a:solidFill>
                      <a:srgbClr val="EFEFDD"/>
                    </a:solidFill>
                  </a:tcPr>
                </a:tc>
              </a:tr>
              <a:tr h="1116496">
                <a:tc vMerge="1">
                  <a:txBody>
                    <a:bodyPr/>
                    <a:lstStyle/>
                    <a:p>
                      <a:endParaRPr lang="en-US"/>
                    </a:p>
                  </a:txBody>
                  <a:tcPr/>
                </a:tc>
                <a:tc>
                  <a:txBody>
                    <a:bodyPr/>
                    <a:lstStyle/>
                    <a:p>
                      <a:pPr marL="179388" indent="0" algn="l"/>
                      <a:r>
                        <a:rPr lang="en-US" sz="1800">
                          <a:effectLst/>
                          <a:latin typeface="+mj-lt"/>
                        </a:rPr>
                        <a:t>Build and release management</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Communicating Comments to relevant people</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Enforce Coding Standards</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Help in prioritization of tests in accordance with the model in review</a:t>
                      </a:r>
                    </a:p>
                  </a:txBody>
                  <a:tcPr marL="0" marR="0" marT="0" marB="0" anchor="ctr">
                    <a:lnL>
                      <a:noFill/>
                    </a:lnL>
                    <a:lnR>
                      <a:noFill/>
                    </a:lnR>
                    <a:lnT>
                      <a:noFill/>
                    </a:lnT>
                    <a:lnB>
                      <a:noFill/>
                    </a:lnB>
                    <a:solidFill>
                      <a:srgbClr val="EFEFDD"/>
                    </a:solidFill>
                  </a:tcPr>
                </a:tc>
              </a:tr>
              <a:tr h="1050999">
                <a:tc vMerge="1">
                  <a:txBody>
                    <a:bodyPr/>
                    <a:lstStyle/>
                    <a:p>
                      <a:endParaRPr lang="en-US"/>
                    </a:p>
                  </a:txBody>
                  <a:tcPr/>
                </a:tc>
                <a:tc>
                  <a:txBody>
                    <a:bodyPr/>
                    <a:lstStyle/>
                    <a:p>
                      <a:pPr marL="179388" indent="0" algn="l"/>
                      <a:r>
                        <a:rPr lang="en-US" sz="1800">
                          <a:effectLst/>
                          <a:latin typeface="+mj-lt"/>
                        </a:rPr>
                        <a:t>Build and release management</a:t>
                      </a:r>
                    </a:p>
                  </a:txBody>
                  <a:tcPr marL="0" marR="0" marT="0" marB="0" anchor="ctr">
                    <a:lnL>
                      <a:noFill/>
                    </a:lnL>
                    <a:lnR>
                      <a:noFill/>
                    </a:lnR>
                    <a:lnT>
                      <a:noFill/>
                    </a:lnT>
                    <a:lnB>
                      <a:noFill/>
                    </a:lnB>
                    <a:solidFill>
                      <a:srgbClr val="EFEFDD"/>
                    </a:solidFill>
                  </a:tcPr>
                </a:tc>
                <a:tc>
                  <a:txBody>
                    <a:bodyPr/>
                    <a:lstStyle/>
                    <a:p>
                      <a:pPr marL="179388" indent="0" algn="l"/>
                      <a:r>
                        <a:rPr lang="en-US" sz="1800" smtClean="0">
                          <a:effectLst/>
                          <a:latin typeface="+mj-lt"/>
                        </a:rPr>
                        <a:t>Keeping track </a:t>
                      </a:r>
                      <a:r>
                        <a:rPr lang="en-US" sz="1800">
                          <a:effectLst/>
                          <a:latin typeface="+mj-lt"/>
                        </a:rPr>
                        <a:t>of  review </a:t>
                      </a:r>
                      <a:r>
                        <a:rPr lang="en-US" sz="1800" smtClean="0">
                          <a:effectLst/>
                          <a:latin typeface="+mj-lt"/>
                        </a:rPr>
                        <a:t>comments, </a:t>
                      </a:r>
                      <a:r>
                        <a:rPr lang="en-US" sz="1800">
                          <a:effectLst/>
                          <a:latin typeface="+mj-lt"/>
                        </a:rPr>
                        <a:t>including defects</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Analyze </a:t>
                      </a:r>
                      <a:r>
                        <a:rPr lang="en-US" sz="1800" smtClean="0">
                          <a:effectLst/>
                          <a:latin typeface="+mj-lt"/>
                        </a:rPr>
                        <a:t>structure and dependencies</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Predicting system response under various levels of loads</a:t>
                      </a:r>
                    </a:p>
                  </a:txBody>
                  <a:tcPr marL="0" marR="0" marT="0" marB="0" anchor="ctr">
                    <a:lnL>
                      <a:noFill/>
                    </a:lnL>
                    <a:lnR>
                      <a:noFill/>
                    </a:lnR>
                    <a:lnT>
                      <a:noFill/>
                    </a:lnT>
                    <a:lnB>
                      <a:noFill/>
                    </a:lnB>
                    <a:solidFill>
                      <a:srgbClr val="EFEFDD"/>
                    </a:solidFill>
                  </a:tcPr>
                </a:tc>
              </a:tr>
              <a:tr h="960120">
                <a:tc vMerge="1">
                  <a:txBody>
                    <a:bodyPr/>
                    <a:lstStyle/>
                    <a:p>
                      <a:endParaRPr lang="en-US"/>
                    </a:p>
                  </a:txBody>
                  <a:tcPr/>
                </a:tc>
                <a:tc>
                  <a:txBody>
                    <a:bodyPr/>
                    <a:lstStyle/>
                    <a:p>
                      <a:pPr marL="179388" indent="0" algn="l"/>
                      <a:r>
                        <a:rPr lang="en-US" sz="1800">
                          <a:effectLst/>
                          <a:latin typeface="+mj-lt"/>
                        </a:rPr>
                        <a:t>Access control (check in and check out)</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Traceability between review comments &amp; review documents</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Help in understanding </a:t>
                      </a:r>
                      <a:r>
                        <a:rPr lang="en-US" sz="1800" smtClean="0">
                          <a:effectLst/>
                          <a:latin typeface="+mj-lt"/>
                        </a:rPr>
                        <a:t>code</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Using UML, it helps in understanding system functions and tests.</a:t>
                      </a:r>
                    </a:p>
                  </a:txBody>
                  <a:tcPr marL="0" marR="0" marT="0" marB="0" anchor="ctr">
                    <a:lnL>
                      <a:noFill/>
                    </a:lnL>
                    <a:lnR>
                      <a:noFill/>
                    </a:lnR>
                    <a:lnT>
                      <a:noFill/>
                    </a:lnT>
                    <a:lnB>
                      <a:noFill/>
                    </a:lnB>
                    <a:solidFill>
                      <a:srgbClr val="EFEFDD"/>
                    </a:solidFill>
                  </a:tcPr>
                </a:tc>
              </a:tr>
              <a:tr h="1401333">
                <a:tc vMerge="1">
                  <a:txBody>
                    <a:bodyPr/>
                    <a:lstStyle/>
                    <a:p>
                      <a:endParaRPr lang="en-US"/>
                    </a:p>
                  </a:txBody>
                  <a:tcPr/>
                </a:tc>
                <a:tc>
                  <a:txBody>
                    <a:bodyPr/>
                    <a:lstStyle/>
                    <a:p>
                      <a:pPr algn="l"/>
                      <a:r>
                        <a:rPr lang="en-US" sz="1800">
                          <a:effectLst/>
                          <a:latin typeface="+mj-lt"/>
                        </a:rPr>
                        <a:t> </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Monitoring </a:t>
                      </a:r>
                      <a:r>
                        <a:rPr lang="en-US" sz="1800" smtClean="0">
                          <a:effectLst/>
                          <a:latin typeface="+mj-lt"/>
                        </a:rPr>
                        <a:t>review status ( pass , pass with </a:t>
                      </a:r>
                      <a:r>
                        <a:rPr lang="en-US" sz="1800">
                          <a:effectLst/>
                          <a:latin typeface="+mj-lt"/>
                        </a:rPr>
                        <a:t>corrections , requires more changes )</a:t>
                      </a:r>
                    </a:p>
                  </a:txBody>
                  <a:tcPr marL="0" marR="0" marT="0" marB="0" anchor="ctr">
                    <a:lnL>
                      <a:noFill/>
                    </a:lnL>
                    <a:lnR>
                      <a:noFill/>
                    </a:lnR>
                    <a:lnT>
                      <a:noFill/>
                    </a:lnT>
                    <a:lnB>
                      <a:noFill/>
                    </a:lnB>
                    <a:solidFill>
                      <a:srgbClr val="EFEFDD"/>
                    </a:solidFill>
                  </a:tcPr>
                </a:tc>
                <a:tc>
                  <a:txBody>
                    <a:bodyPr/>
                    <a:lstStyle/>
                    <a:p>
                      <a:pPr marL="179388" indent="0" algn="l"/>
                      <a:r>
                        <a:rPr lang="en-US" sz="1800">
                          <a:effectLst/>
                          <a:latin typeface="+mj-lt"/>
                        </a:rPr>
                        <a:t>Identify defects in code</a:t>
                      </a:r>
                    </a:p>
                  </a:txBody>
                  <a:tcPr marL="0" marR="0" marT="0" marB="0" anchor="ctr">
                    <a:lnL>
                      <a:noFill/>
                    </a:lnL>
                    <a:lnR>
                      <a:noFill/>
                    </a:lnR>
                    <a:lnT>
                      <a:noFill/>
                    </a:lnT>
                    <a:lnB>
                      <a:noFill/>
                    </a:lnB>
                    <a:solidFill>
                      <a:srgbClr val="EFEFDD"/>
                    </a:solidFill>
                  </a:tcPr>
                </a:tc>
                <a:tc>
                  <a:txBody>
                    <a:bodyPr/>
                    <a:lstStyle/>
                    <a:p>
                      <a:pPr algn="l"/>
                      <a:r>
                        <a:rPr lang="en-US" sz="1800">
                          <a:effectLst/>
                          <a:latin typeface="+mj-lt"/>
                        </a:rPr>
                        <a:t> </a:t>
                      </a:r>
                    </a:p>
                  </a:txBody>
                  <a:tcPr marL="0" marR="0" marT="0" marB="0" anchor="ctr">
                    <a:lnL>
                      <a:noFill/>
                    </a:lnL>
                    <a:lnR>
                      <a:noFill/>
                    </a:lnR>
                    <a:lnT>
                      <a:noFill/>
                    </a:lnT>
                    <a:lnB>
                      <a:noFill/>
                    </a:lnB>
                    <a:solidFill>
                      <a:srgbClr val="EFEFDD"/>
                    </a:solidFill>
                  </a:tcPr>
                </a:tc>
              </a:tr>
              <a:tr h="350333">
                <a:tc>
                  <a:txBody>
                    <a:bodyPr/>
                    <a:lstStyle/>
                    <a:p>
                      <a:r>
                        <a:rPr lang="en-US" sz="1600" b="1">
                          <a:effectLst/>
                        </a:rPr>
                        <a:t>Example</a:t>
                      </a:r>
                      <a:endParaRPr lang="en-US" sz="1600">
                        <a:effectLst/>
                      </a:endParaRPr>
                    </a:p>
                  </a:txBody>
                  <a:tcPr marL="0" marR="0" marT="0" marB="0">
                    <a:lnL>
                      <a:noFill/>
                    </a:lnL>
                    <a:lnR>
                      <a:noFill/>
                    </a:lnR>
                    <a:lnT>
                      <a:noFill/>
                    </a:lnT>
                    <a:lnB>
                      <a:noFill/>
                    </a:lnB>
                    <a:solidFill>
                      <a:srgbClr val="EFEFDD"/>
                    </a:solidFill>
                  </a:tcPr>
                </a:tc>
                <a:tc>
                  <a:txBody>
                    <a:bodyPr/>
                    <a:lstStyle/>
                    <a:p>
                      <a:r>
                        <a:rPr lang="en-US" sz="1800" u="sng">
                          <a:solidFill>
                            <a:srgbClr val="4982A7"/>
                          </a:solidFill>
                          <a:effectLst/>
                          <a:hlinkClick r:id="rId2"/>
                        </a:rPr>
                        <a:t>SourceAnywhere</a:t>
                      </a:r>
                      <a:endParaRPr lang="en-US" sz="1800">
                        <a:effectLst/>
                      </a:endParaRPr>
                    </a:p>
                  </a:txBody>
                  <a:tcPr marL="0" marR="0" marT="0" marB="0">
                    <a:lnL>
                      <a:noFill/>
                    </a:lnL>
                    <a:lnR>
                      <a:noFill/>
                    </a:lnR>
                    <a:lnT>
                      <a:noFill/>
                    </a:lnT>
                    <a:lnB>
                      <a:noFill/>
                    </a:lnB>
                    <a:solidFill>
                      <a:srgbClr val="EFEFDD"/>
                    </a:solidFill>
                  </a:tcPr>
                </a:tc>
                <a:tc>
                  <a:txBody>
                    <a:bodyPr/>
                    <a:lstStyle/>
                    <a:p>
                      <a:r>
                        <a:rPr lang="en-US" sz="1800" u="sng">
                          <a:solidFill>
                            <a:srgbClr val="4982A7"/>
                          </a:solidFill>
                          <a:effectLst/>
                          <a:hlinkClick r:id="rId3"/>
                        </a:rPr>
                        <a:t>InView</a:t>
                      </a:r>
                      <a:endParaRPr lang="en-US" sz="1800">
                        <a:effectLst/>
                      </a:endParaRPr>
                    </a:p>
                  </a:txBody>
                  <a:tcPr marL="0" marR="0" marT="0" marB="0">
                    <a:lnL>
                      <a:noFill/>
                    </a:lnL>
                    <a:lnR>
                      <a:noFill/>
                    </a:lnR>
                    <a:lnT>
                      <a:noFill/>
                    </a:lnT>
                    <a:lnB>
                      <a:noFill/>
                    </a:lnB>
                    <a:solidFill>
                      <a:srgbClr val="EFEFDD"/>
                    </a:solidFill>
                  </a:tcPr>
                </a:tc>
                <a:tc>
                  <a:txBody>
                    <a:bodyPr/>
                    <a:lstStyle/>
                    <a:p>
                      <a:r>
                        <a:rPr lang="en-US" sz="1800" u="sng">
                          <a:solidFill>
                            <a:srgbClr val="4982A7"/>
                          </a:solidFill>
                          <a:effectLst/>
                          <a:hlinkClick r:id="rId4"/>
                        </a:rPr>
                        <a:t>PMD</a:t>
                      </a:r>
                      <a:endParaRPr lang="en-US" sz="1800">
                        <a:effectLst/>
                      </a:endParaRPr>
                    </a:p>
                  </a:txBody>
                  <a:tcPr marL="0" marR="0" marT="0" marB="0">
                    <a:lnL>
                      <a:noFill/>
                    </a:lnL>
                    <a:lnR>
                      <a:noFill/>
                    </a:lnR>
                    <a:lnT>
                      <a:noFill/>
                    </a:lnT>
                    <a:lnB>
                      <a:noFill/>
                    </a:lnB>
                    <a:solidFill>
                      <a:srgbClr val="EFEFDD"/>
                    </a:solidFill>
                  </a:tcPr>
                </a:tc>
                <a:tc>
                  <a:txBody>
                    <a:bodyPr/>
                    <a:lstStyle/>
                    <a:p>
                      <a:r>
                        <a:rPr lang="en-US" sz="1800" u="sng">
                          <a:solidFill>
                            <a:srgbClr val="4982A7"/>
                          </a:solidFill>
                          <a:effectLst/>
                          <a:hlinkClick r:id="rId5"/>
                        </a:rPr>
                        <a:t>Altova</a:t>
                      </a:r>
                      <a:r>
                        <a:rPr lang="en-US" sz="1800">
                          <a:effectLst/>
                        </a:rPr>
                        <a:t> ; </a:t>
                      </a:r>
                      <a:r>
                        <a:rPr lang="en-US" sz="1800" u="sng">
                          <a:solidFill>
                            <a:srgbClr val="4982A7"/>
                          </a:solidFill>
                          <a:effectLst/>
                          <a:hlinkClick r:id="rId6"/>
                        </a:rPr>
                        <a:t>ER</a:t>
                      </a:r>
                      <a:endParaRPr lang="en-US" sz="1800">
                        <a:effectLst/>
                      </a:endParaRPr>
                    </a:p>
                  </a:txBody>
                  <a:tcPr marL="0" marR="0" marT="0" marB="0">
                    <a:lnL>
                      <a:noFill/>
                    </a:lnL>
                    <a:lnR>
                      <a:noFill/>
                    </a:lnR>
                    <a:lnT>
                      <a:noFill/>
                    </a:lnT>
                    <a:lnB>
                      <a:noFill/>
                    </a:lnB>
                    <a:solidFill>
                      <a:srgbClr val="EFEFDD"/>
                    </a:solidFill>
                  </a:tcPr>
                </a:tc>
              </a:tr>
            </a:tbl>
          </a:graphicData>
        </a:graphic>
      </p:graphicFrame>
      <p:sp>
        <p:nvSpPr>
          <p:cNvPr id="2" name="Slide Number Placeholder 1"/>
          <p:cNvSpPr>
            <a:spLocks noGrp="1"/>
          </p:cNvSpPr>
          <p:nvPr>
            <p:ph type="sldNum" sz="quarter" idx="12"/>
          </p:nvPr>
        </p:nvSpPr>
        <p:spPr/>
        <p:txBody>
          <a:bodyPr/>
          <a:lstStyle/>
          <a:p>
            <a:fld id="{2C0614B7-73F4-4134-BC6A-F0B3C35D64E5}" type="slidenum">
              <a:rPr lang="en-US" smtClean="0">
                <a:solidFill>
                  <a:srgbClr val="04617B">
                    <a:shade val="90000"/>
                  </a:srgbClr>
                </a:solidFill>
              </a:rPr>
              <a:pPr/>
              <a:t>51</a:t>
            </a:fld>
            <a:endParaRPr lang="en-US">
              <a:solidFill>
                <a:srgbClr val="04617B">
                  <a:shade val="90000"/>
                </a:srgbClr>
              </a:solidFill>
            </a:endParaRPr>
          </a:p>
        </p:txBody>
      </p:sp>
    </p:spTree>
    <p:extLst>
      <p:ext uri="{BB962C8B-B14F-4D97-AF65-F5344CB8AC3E}">
        <p14:creationId xmlns:p14="http://schemas.microsoft.com/office/powerpoint/2010/main" val="968849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5549440"/>
              </p:ext>
            </p:extLst>
          </p:nvPr>
        </p:nvGraphicFramePr>
        <p:xfrm>
          <a:off x="8964" y="0"/>
          <a:ext cx="9135035" cy="6806873"/>
        </p:xfrm>
        <a:graphic>
          <a:graphicData uri="http://schemas.openxmlformats.org/drawingml/2006/table">
            <a:tbl>
              <a:tblPr/>
              <a:tblGrid>
                <a:gridCol w="1286436"/>
                <a:gridCol w="1905000"/>
                <a:gridCol w="1981200"/>
                <a:gridCol w="1676400"/>
                <a:gridCol w="2285999"/>
              </a:tblGrid>
              <a:tr h="884903">
                <a:tc>
                  <a:txBody>
                    <a:bodyPr/>
                    <a:lstStyle/>
                    <a:p>
                      <a:pPr algn="ctr"/>
                      <a:r>
                        <a:rPr lang="en-US" sz="1400" b="1">
                          <a:effectLst/>
                        </a:rPr>
                        <a:t>Type Of Tool</a:t>
                      </a:r>
                      <a:endParaRPr lang="en-US" sz="1400">
                        <a:effectLst/>
                      </a:endParaRPr>
                    </a:p>
                  </a:txBody>
                  <a:tcPr marL="0" marR="0" marT="0" marB="0" anchor="ctr">
                    <a:lnL>
                      <a:noFill/>
                    </a:lnL>
                    <a:lnR>
                      <a:noFill/>
                    </a:lnR>
                    <a:lnT>
                      <a:noFill/>
                    </a:lnT>
                    <a:lnB>
                      <a:noFill/>
                    </a:lnB>
                    <a:solidFill>
                      <a:srgbClr val="CCFFFF"/>
                    </a:solidFill>
                  </a:tcPr>
                </a:tc>
                <a:tc>
                  <a:txBody>
                    <a:bodyPr/>
                    <a:lstStyle/>
                    <a:p>
                      <a:pPr algn="ctr"/>
                      <a:r>
                        <a:rPr lang="en-US" sz="1400" b="1">
                          <a:effectLst/>
                        </a:rPr>
                        <a:t>Test Data Preparation Tools </a:t>
                      </a:r>
                      <a:endParaRPr lang="en-US" sz="1400">
                        <a:effectLst/>
                      </a:endParaRPr>
                    </a:p>
                  </a:txBody>
                  <a:tcPr marL="0" marR="0" marT="0" marB="0" anchor="ctr">
                    <a:lnL>
                      <a:noFill/>
                    </a:lnL>
                    <a:lnR>
                      <a:noFill/>
                    </a:lnR>
                    <a:lnT>
                      <a:noFill/>
                    </a:lnT>
                    <a:lnB>
                      <a:noFill/>
                    </a:lnB>
                    <a:solidFill>
                      <a:srgbClr val="CCFFFF"/>
                    </a:solidFill>
                  </a:tcPr>
                </a:tc>
                <a:tc>
                  <a:txBody>
                    <a:bodyPr/>
                    <a:lstStyle/>
                    <a:p>
                      <a:pPr algn="ctr"/>
                      <a:r>
                        <a:rPr lang="en-US" sz="1400" b="1">
                          <a:effectLst/>
                        </a:rPr>
                        <a:t>Test Harness / Unit Test Framework Tools </a:t>
                      </a:r>
                      <a:endParaRPr lang="en-US" sz="1400">
                        <a:effectLst/>
                      </a:endParaRPr>
                    </a:p>
                  </a:txBody>
                  <a:tcPr marL="0" marR="0" marT="0" marB="0" anchor="ctr">
                    <a:lnL>
                      <a:noFill/>
                    </a:lnL>
                    <a:lnR>
                      <a:noFill/>
                    </a:lnR>
                    <a:lnT>
                      <a:noFill/>
                    </a:lnT>
                    <a:lnB>
                      <a:noFill/>
                    </a:lnB>
                    <a:solidFill>
                      <a:srgbClr val="CCFFFF"/>
                    </a:solidFill>
                  </a:tcPr>
                </a:tc>
                <a:tc>
                  <a:txBody>
                    <a:bodyPr/>
                    <a:lstStyle/>
                    <a:p>
                      <a:pPr algn="ctr"/>
                      <a:r>
                        <a:rPr lang="en-US" sz="1400" b="1">
                          <a:effectLst/>
                        </a:rPr>
                        <a:t>Coverage Measurement Tool </a:t>
                      </a:r>
                      <a:endParaRPr lang="en-US" sz="1400">
                        <a:effectLst/>
                      </a:endParaRPr>
                    </a:p>
                  </a:txBody>
                  <a:tcPr marL="0" marR="0" marT="0" marB="0" anchor="ctr">
                    <a:lnL>
                      <a:noFill/>
                    </a:lnL>
                    <a:lnR>
                      <a:noFill/>
                    </a:lnR>
                    <a:lnT>
                      <a:noFill/>
                    </a:lnT>
                    <a:lnB>
                      <a:noFill/>
                    </a:lnB>
                    <a:solidFill>
                      <a:srgbClr val="CCFFFF"/>
                    </a:solidFill>
                  </a:tcPr>
                </a:tc>
                <a:tc>
                  <a:txBody>
                    <a:bodyPr/>
                    <a:lstStyle/>
                    <a:p>
                      <a:pPr algn="ctr"/>
                      <a:r>
                        <a:rPr lang="en-US" sz="1400" b="1">
                          <a:effectLst/>
                        </a:rPr>
                        <a:t>Security Tools</a:t>
                      </a:r>
                      <a:endParaRPr lang="en-US" sz="1400">
                        <a:effectLst/>
                      </a:endParaRPr>
                    </a:p>
                  </a:txBody>
                  <a:tcPr marL="0" marR="0" marT="0" marB="0" anchor="ctr">
                    <a:lnL>
                      <a:noFill/>
                    </a:lnL>
                    <a:lnR>
                      <a:noFill/>
                    </a:lnR>
                    <a:lnT>
                      <a:noFill/>
                    </a:lnT>
                    <a:lnB>
                      <a:noFill/>
                    </a:lnB>
                    <a:solidFill>
                      <a:srgbClr val="CCFFFF"/>
                    </a:solidFill>
                  </a:tcPr>
                </a:tc>
              </a:tr>
              <a:tr h="1172497">
                <a:tc rowSpan="5">
                  <a:txBody>
                    <a:bodyPr/>
                    <a:lstStyle/>
                    <a:p>
                      <a:pPr algn="ctr"/>
                      <a:r>
                        <a:rPr lang="en-US" sz="1400" b="1">
                          <a:effectLst/>
                        </a:rPr>
                        <a:t>Key Features</a:t>
                      </a:r>
                      <a:endParaRPr lang="en-US" sz="1400">
                        <a:effectLst/>
                      </a:endParaRPr>
                    </a:p>
                    <a:p>
                      <a:pPr algn="ctr"/>
                      <a:r>
                        <a:rPr lang="en-US" sz="1400" b="1">
                          <a:effectLst/>
                        </a:rPr>
                        <a:t>&amp;</a:t>
                      </a:r>
                      <a:endParaRPr lang="en-US" sz="1400">
                        <a:effectLst/>
                      </a:endParaRPr>
                    </a:p>
                    <a:p>
                      <a:pPr algn="ctr"/>
                      <a:r>
                        <a:rPr lang="en-US" sz="1400" b="1">
                          <a:effectLst/>
                        </a:rPr>
                        <a:t>Functionalities</a:t>
                      </a:r>
                      <a:endParaRPr lang="en-US" sz="1400">
                        <a:effectLst/>
                      </a:endParaRPr>
                    </a:p>
                  </a:txBody>
                  <a:tcPr marL="0" marR="0" marT="0" marB="0" anchor="ctr">
                    <a:lnL>
                      <a:noFill/>
                    </a:lnL>
                    <a:lnR>
                      <a:noFill/>
                    </a:lnR>
                    <a:lnT>
                      <a:noFill/>
                    </a:lnT>
                    <a:lnB>
                      <a:noFill/>
                    </a:lnB>
                    <a:solidFill>
                      <a:srgbClr val="FFFF99"/>
                    </a:solidFill>
                  </a:tcPr>
                </a:tc>
                <a:tc>
                  <a:txBody>
                    <a:bodyPr/>
                    <a:lstStyle/>
                    <a:p>
                      <a:pPr marL="233363" indent="0" algn="l"/>
                      <a:r>
                        <a:rPr lang="en-US" sz="1800">
                          <a:effectLst/>
                          <a:latin typeface="+mj-lt"/>
                        </a:rPr>
                        <a:t>Extract </a:t>
                      </a:r>
                      <a:r>
                        <a:rPr lang="en-US" sz="1800" smtClean="0">
                          <a:effectLst/>
                          <a:latin typeface="+mj-lt"/>
                        </a:rPr>
                        <a:t>selected data </a:t>
                      </a:r>
                      <a:r>
                        <a:rPr lang="en-US" sz="1800">
                          <a:effectLst/>
                          <a:latin typeface="+mj-lt"/>
                        </a:rPr>
                        <a:t>records from files or databases</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Supplying inputs or receiving outputs for the software under test</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Identifying </a:t>
                      </a:r>
                      <a:r>
                        <a:rPr lang="en-US" sz="1800" smtClean="0">
                          <a:effectLst/>
                          <a:latin typeface="+mj-lt"/>
                        </a:rPr>
                        <a:t>coverage items</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Identify </a:t>
                      </a:r>
                      <a:r>
                        <a:rPr lang="en-US" sz="1800" smtClean="0">
                          <a:effectLst/>
                          <a:latin typeface="+mj-lt"/>
                        </a:rPr>
                        <a:t>viruses</a:t>
                      </a:r>
                      <a:endParaRPr lang="en-US" sz="1800">
                        <a:effectLst/>
                        <a:latin typeface="+mj-lt"/>
                      </a:endParaRPr>
                    </a:p>
                  </a:txBody>
                  <a:tcPr marL="0" marR="0" marT="0" marB="0" anchor="ctr">
                    <a:lnL>
                      <a:noFill/>
                    </a:lnL>
                    <a:lnR>
                      <a:noFill/>
                    </a:lnR>
                    <a:lnT>
                      <a:noFill/>
                    </a:lnT>
                    <a:lnB>
                      <a:noFill/>
                    </a:lnB>
                    <a:solidFill>
                      <a:srgbClr val="EFEFDD"/>
                    </a:solidFill>
                  </a:tcPr>
                </a:tc>
              </a:tr>
              <a:tr h="1106129">
                <a:tc vMerge="1">
                  <a:txBody>
                    <a:bodyPr/>
                    <a:lstStyle/>
                    <a:p>
                      <a:endParaRPr lang="en-US"/>
                    </a:p>
                  </a:txBody>
                  <a:tcPr/>
                </a:tc>
                <a:tc>
                  <a:txBody>
                    <a:bodyPr/>
                    <a:lstStyle/>
                    <a:p>
                      <a:pPr marL="233363" indent="0" algn="l"/>
                      <a:r>
                        <a:rPr lang="en-US" sz="1800">
                          <a:effectLst/>
                          <a:latin typeface="+mj-lt"/>
                        </a:rPr>
                        <a:t>Data </a:t>
                      </a:r>
                      <a:r>
                        <a:rPr lang="en-US" sz="1800" smtClean="0">
                          <a:effectLst/>
                          <a:latin typeface="+mj-lt"/>
                        </a:rPr>
                        <a:t>anonymization</a:t>
                      </a:r>
                      <a:endParaRPr lang="en-US" sz="1800">
                        <a:effectLst/>
                        <a:latin typeface="+mj-lt"/>
                      </a:endParaRP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Recording pass / fail status</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Reporting coverage items which are not covered yet</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Identify </a:t>
                      </a:r>
                      <a:r>
                        <a:rPr lang="en-US" sz="1800" smtClean="0">
                          <a:effectLst/>
                          <a:latin typeface="+mj-lt"/>
                        </a:rPr>
                        <a:t>denial of service attacks</a:t>
                      </a:r>
                      <a:endParaRPr lang="en-US" sz="1800">
                        <a:effectLst/>
                        <a:latin typeface="+mj-lt"/>
                      </a:endParaRPr>
                    </a:p>
                  </a:txBody>
                  <a:tcPr marL="0" marR="0" marT="0" marB="0" anchor="ctr">
                    <a:lnL>
                      <a:noFill/>
                    </a:lnL>
                    <a:lnR>
                      <a:noFill/>
                    </a:lnR>
                    <a:lnT>
                      <a:noFill/>
                    </a:lnT>
                    <a:lnB>
                      <a:noFill/>
                    </a:lnB>
                    <a:solidFill>
                      <a:srgbClr val="EFEFDD"/>
                    </a:solidFill>
                  </a:tcPr>
                </a:tc>
              </a:tr>
              <a:tr h="988143">
                <a:tc vMerge="1">
                  <a:txBody>
                    <a:bodyPr/>
                    <a:lstStyle/>
                    <a:p>
                      <a:endParaRPr lang="en-US"/>
                    </a:p>
                  </a:txBody>
                  <a:tcPr/>
                </a:tc>
                <a:tc>
                  <a:txBody>
                    <a:bodyPr/>
                    <a:lstStyle/>
                    <a:p>
                      <a:pPr marL="233363" indent="0" algn="l"/>
                      <a:r>
                        <a:rPr lang="en-US" sz="1800">
                          <a:effectLst/>
                          <a:latin typeface="+mj-lt"/>
                        </a:rPr>
                        <a:t>Create new records populates with random data</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Storing tests</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Identifying test inputs to exercise</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Simulating </a:t>
                      </a:r>
                      <a:r>
                        <a:rPr lang="en-US" sz="1800" smtClean="0">
                          <a:effectLst/>
                          <a:latin typeface="+mj-lt"/>
                        </a:rPr>
                        <a:t>various types of external attacks</a:t>
                      </a:r>
                      <a:endParaRPr lang="en-US" sz="1800">
                        <a:effectLst/>
                        <a:latin typeface="+mj-lt"/>
                      </a:endParaRPr>
                    </a:p>
                  </a:txBody>
                  <a:tcPr marL="0" marR="0" marT="0" marB="0" anchor="ctr">
                    <a:lnL>
                      <a:noFill/>
                    </a:lnL>
                    <a:lnR>
                      <a:noFill/>
                    </a:lnR>
                    <a:lnT>
                      <a:noFill/>
                    </a:lnT>
                    <a:lnB>
                      <a:noFill/>
                    </a:lnB>
                    <a:solidFill>
                      <a:srgbClr val="EFEFDD"/>
                    </a:solidFill>
                  </a:tcPr>
                </a:tc>
              </a:tr>
              <a:tr h="1106129">
                <a:tc vMerge="1">
                  <a:txBody>
                    <a:bodyPr/>
                    <a:lstStyle/>
                    <a:p>
                      <a:endParaRPr lang="en-US"/>
                    </a:p>
                  </a:txBody>
                  <a:tcPr/>
                </a:tc>
                <a:tc>
                  <a:txBody>
                    <a:bodyPr/>
                    <a:lstStyle/>
                    <a:p>
                      <a:pPr marL="233363" indent="0" algn="l"/>
                      <a:r>
                        <a:rPr lang="en-US" sz="1800">
                          <a:effectLst/>
                          <a:latin typeface="+mj-lt"/>
                        </a:rPr>
                        <a:t>Create large number of similar records from a template</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Support for debugging</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Generating stubs and drivers</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Identifying </a:t>
                      </a:r>
                      <a:r>
                        <a:rPr lang="en-US" sz="1800" smtClean="0">
                          <a:effectLst/>
                          <a:latin typeface="+mj-lt"/>
                        </a:rPr>
                        <a:t>weakness in passwords for files </a:t>
                      </a:r>
                      <a:r>
                        <a:rPr lang="en-US" sz="1800">
                          <a:effectLst/>
                          <a:latin typeface="+mj-lt"/>
                        </a:rPr>
                        <a:t>and passwords</a:t>
                      </a:r>
                    </a:p>
                  </a:txBody>
                  <a:tcPr marL="0" marR="0" marT="0" marB="0" anchor="ctr">
                    <a:lnL>
                      <a:noFill/>
                    </a:lnL>
                    <a:lnR>
                      <a:noFill/>
                    </a:lnR>
                    <a:lnT>
                      <a:noFill/>
                    </a:lnT>
                    <a:lnB>
                      <a:noFill/>
                    </a:lnB>
                    <a:solidFill>
                      <a:srgbClr val="EFEFDD"/>
                    </a:solidFill>
                  </a:tcPr>
                </a:tc>
              </a:tr>
              <a:tr h="1106129">
                <a:tc vMerge="1">
                  <a:txBody>
                    <a:bodyPr/>
                    <a:lstStyle/>
                    <a:p>
                      <a:endParaRPr lang="en-US"/>
                    </a:p>
                  </a:txBody>
                  <a:tcPr/>
                </a:tc>
                <a:tc>
                  <a:txBody>
                    <a:bodyPr/>
                    <a:lstStyle/>
                    <a:p>
                      <a:pPr algn="l"/>
                      <a:r>
                        <a:rPr lang="en-US" sz="1800">
                          <a:effectLst/>
                          <a:latin typeface="+mj-lt"/>
                        </a:rPr>
                        <a:t> </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Code coverage measurement</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 </a:t>
                      </a:r>
                    </a:p>
                  </a:txBody>
                  <a:tcPr marL="0" marR="0" marT="0" marB="0" anchor="ctr">
                    <a:lnL>
                      <a:noFill/>
                    </a:lnL>
                    <a:lnR>
                      <a:noFill/>
                    </a:lnR>
                    <a:lnT>
                      <a:noFill/>
                    </a:lnT>
                    <a:lnB>
                      <a:noFill/>
                    </a:lnB>
                    <a:solidFill>
                      <a:srgbClr val="EFEFDD"/>
                    </a:solidFill>
                  </a:tcPr>
                </a:tc>
                <a:tc>
                  <a:txBody>
                    <a:bodyPr/>
                    <a:lstStyle/>
                    <a:p>
                      <a:pPr marL="233363" indent="0" algn="l"/>
                      <a:r>
                        <a:rPr lang="en-US" sz="1800">
                          <a:effectLst/>
                          <a:latin typeface="+mj-lt"/>
                        </a:rPr>
                        <a:t>Probing for open ports or externally visible points of attacks</a:t>
                      </a:r>
                    </a:p>
                  </a:txBody>
                  <a:tcPr marL="0" marR="0" marT="0" marB="0" anchor="ctr">
                    <a:lnL>
                      <a:noFill/>
                    </a:lnL>
                    <a:lnR>
                      <a:noFill/>
                    </a:lnR>
                    <a:lnT>
                      <a:noFill/>
                    </a:lnT>
                    <a:lnB>
                      <a:noFill/>
                    </a:lnB>
                    <a:solidFill>
                      <a:srgbClr val="EFEFDD"/>
                    </a:solidFill>
                  </a:tcPr>
                </a:tc>
              </a:tr>
              <a:tr h="221226">
                <a:tc>
                  <a:txBody>
                    <a:bodyPr/>
                    <a:lstStyle/>
                    <a:p>
                      <a:pPr algn="ctr"/>
                      <a:r>
                        <a:rPr lang="en-US" sz="1600" b="1">
                          <a:effectLst/>
                        </a:rPr>
                        <a:t>Example</a:t>
                      </a:r>
                      <a:endParaRPr lang="en-US" sz="1600">
                        <a:effectLs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hlinkClick r:id="rId2"/>
                        </a:rPr>
                        <a:t>Clone &amp; Test</a:t>
                      </a:r>
                      <a:endParaRPr lang="en-US" sz="1600">
                        <a:effectLs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hlinkClick r:id="rId3"/>
                        </a:rPr>
                        <a:t>Junit</a:t>
                      </a:r>
                      <a:endParaRPr lang="en-US" sz="1600">
                        <a:effectLs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hlinkClick r:id="rId4"/>
                        </a:rPr>
                        <a:t>CodeCover</a:t>
                      </a:r>
                      <a:endParaRPr lang="en-US" sz="1600">
                        <a:effectLst/>
                      </a:endParaRPr>
                    </a:p>
                  </a:txBody>
                  <a:tcPr marL="0" marR="0" marT="0" marB="0" anchor="ctr">
                    <a:lnL>
                      <a:noFill/>
                    </a:lnL>
                    <a:lnR>
                      <a:noFill/>
                    </a:lnR>
                    <a:lnT>
                      <a:noFill/>
                    </a:lnT>
                    <a:lnB>
                      <a:noFill/>
                    </a:lnB>
                    <a:solidFill>
                      <a:srgbClr val="EFEFDD"/>
                    </a:solidFill>
                  </a:tcPr>
                </a:tc>
                <a:tc>
                  <a:txBody>
                    <a:bodyPr/>
                    <a:lstStyle/>
                    <a:p>
                      <a:pPr algn="ctr"/>
                      <a:r>
                        <a:rPr lang="en-US" sz="1600" u="sng">
                          <a:solidFill>
                            <a:srgbClr val="4982A7"/>
                          </a:solidFill>
                          <a:effectLst/>
                          <a:hlinkClick r:id="rId5"/>
                        </a:rPr>
                        <a:t>Fortify</a:t>
                      </a:r>
                      <a:endParaRPr lang="en-US" sz="1600">
                        <a:effectLst/>
                      </a:endParaRPr>
                    </a:p>
                  </a:txBody>
                  <a:tcPr marL="0" marR="0" marT="0" marB="0" anchor="ctr">
                    <a:lnL>
                      <a:noFill/>
                    </a:lnL>
                    <a:lnR>
                      <a:noFill/>
                    </a:lnR>
                    <a:lnT>
                      <a:noFill/>
                    </a:lnT>
                    <a:lnB>
                      <a:noFill/>
                    </a:lnB>
                    <a:solidFill>
                      <a:srgbClr val="EFEFDD"/>
                    </a:solidFill>
                  </a:tcPr>
                </a:tc>
              </a:tr>
            </a:tbl>
          </a:graphicData>
        </a:graphic>
      </p:graphicFrame>
      <p:sp>
        <p:nvSpPr>
          <p:cNvPr id="3" name="Slide Number Placeholder 2"/>
          <p:cNvSpPr>
            <a:spLocks noGrp="1"/>
          </p:cNvSpPr>
          <p:nvPr>
            <p:ph type="sldNum" sz="quarter" idx="12"/>
          </p:nvPr>
        </p:nvSpPr>
        <p:spPr/>
        <p:txBody>
          <a:bodyPr/>
          <a:lstStyle/>
          <a:p>
            <a:fld id="{2C0614B7-73F4-4134-BC6A-F0B3C35D64E5}" type="slidenum">
              <a:rPr lang="en-US" smtClean="0">
                <a:solidFill>
                  <a:srgbClr val="04617B">
                    <a:shade val="90000"/>
                  </a:srgbClr>
                </a:solidFill>
              </a:rPr>
              <a:pPr/>
              <a:t>52</a:t>
            </a:fld>
            <a:endParaRPr lang="en-US">
              <a:solidFill>
                <a:srgbClr val="04617B">
                  <a:shade val="90000"/>
                </a:srgbClr>
              </a:solidFill>
            </a:endParaRPr>
          </a:p>
        </p:txBody>
      </p:sp>
    </p:spTree>
    <p:extLst>
      <p:ext uri="{BB962C8B-B14F-4D97-AF65-F5344CB8AC3E}">
        <p14:creationId xmlns:p14="http://schemas.microsoft.com/office/powerpoint/2010/main" val="297296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GB" smtClean="0"/>
              <a:t>Types of CAST tool</a:t>
            </a:r>
          </a:p>
          <a:p>
            <a:r>
              <a:rPr lang="en-US" smtClean="0"/>
              <a:t>Effective use of tools:  potential benefits and risks</a:t>
            </a:r>
            <a:endParaRPr lang="en-GB" smtClean="0"/>
          </a:p>
          <a:p>
            <a:r>
              <a:rPr lang="en-GB" smtClean="0"/>
              <a:t>Why capture/replay is not test automation</a:t>
            </a:r>
          </a:p>
          <a:p>
            <a:r>
              <a:rPr lang="en-GB" smtClean="0"/>
              <a:t>Automating and testing are separate skills</a:t>
            </a:r>
          </a:p>
          <a:p>
            <a:r>
              <a:rPr lang="en-GB" smtClean="0"/>
              <a:t>Best practice</a:t>
            </a:r>
          </a:p>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53</a:t>
            </a:fld>
            <a:endParaRPr lang="en-US"/>
          </a:p>
        </p:txBody>
      </p:sp>
    </p:spTree>
    <p:extLst>
      <p:ext uri="{BB962C8B-B14F-4D97-AF65-F5344CB8AC3E}">
        <p14:creationId xmlns:p14="http://schemas.microsoft.com/office/powerpoint/2010/main" val="35509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exam questions</a:t>
            </a:r>
            <a:endParaRPr lang="en-US"/>
          </a:p>
        </p:txBody>
      </p:sp>
      <p:sp>
        <p:nvSpPr>
          <p:cNvPr id="5" name="Content Placeholder 4"/>
          <p:cNvSpPr>
            <a:spLocks noGrp="1"/>
          </p:cNvSpPr>
          <p:nvPr>
            <p:ph idx="1"/>
          </p:nvPr>
        </p:nvSpPr>
        <p:spPr/>
        <p:txBody>
          <a:bodyPr>
            <a:normAutofit fontScale="92500" lnSpcReduction="20000"/>
          </a:bodyPr>
          <a:lstStyle/>
          <a:p>
            <a:pPr marL="0" indent="0">
              <a:buNone/>
            </a:pPr>
            <a:r>
              <a:rPr lang="en-US" smtClean="0"/>
              <a:t>Which </a:t>
            </a:r>
            <a:r>
              <a:rPr lang="en-US"/>
              <a:t>of the following principles should be followed when introducing a test </a:t>
            </a:r>
            <a:r>
              <a:rPr lang="en-US" smtClean="0"/>
              <a:t>tool into </a:t>
            </a:r>
            <a:r>
              <a:rPr lang="en-US"/>
              <a:t>an organisation?</a:t>
            </a:r>
          </a:p>
          <a:p>
            <a:pPr marL="338138" indent="-338138">
              <a:buNone/>
            </a:pPr>
            <a:r>
              <a:rPr lang="en-US"/>
              <a:t>(i) Assessing organisational maturity to establish whether a tool will provide </a:t>
            </a:r>
            <a:r>
              <a:rPr lang="en-US" smtClean="0"/>
              <a:t>expected </a:t>
            </a:r>
            <a:r>
              <a:rPr lang="en-US"/>
              <a:t>benefits.</a:t>
            </a:r>
          </a:p>
          <a:p>
            <a:pPr marL="338138" indent="-338138">
              <a:buNone/>
            </a:pPr>
            <a:r>
              <a:rPr lang="en-US"/>
              <a:t>(ii) Requiring a quick payback on the initial investment.</a:t>
            </a:r>
          </a:p>
          <a:p>
            <a:pPr marL="338138" indent="-338138">
              <a:buNone/>
            </a:pPr>
            <a:r>
              <a:rPr lang="en-US"/>
              <a:t>(iii) Including a requirement for the tool to be easy to use without having to </a:t>
            </a:r>
            <a:r>
              <a:rPr lang="en-US" smtClean="0"/>
              <a:t>train unskilled </a:t>
            </a:r>
            <a:r>
              <a:rPr lang="en-US"/>
              <a:t>testers.</a:t>
            </a:r>
          </a:p>
          <a:p>
            <a:pPr marL="338138" indent="-338138">
              <a:buNone/>
            </a:pPr>
            <a:r>
              <a:rPr lang="en-US"/>
              <a:t>(iv) Identifying and agreeing requirements before evaluating test tools.</a:t>
            </a:r>
          </a:p>
          <a:p>
            <a:pPr marL="0" indent="0">
              <a:buNone/>
            </a:pPr>
            <a:r>
              <a:rPr lang="en-US"/>
              <a:t>a. (i) and (ii)</a:t>
            </a:r>
          </a:p>
          <a:p>
            <a:pPr marL="0" indent="0">
              <a:buNone/>
            </a:pPr>
            <a:r>
              <a:rPr lang="en-US"/>
              <a:t>b. (i) and (iv)</a:t>
            </a:r>
          </a:p>
          <a:p>
            <a:pPr marL="0" indent="0">
              <a:buNone/>
            </a:pPr>
            <a:r>
              <a:rPr lang="en-US"/>
              <a:t>c. (ii) and (iii)</a:t>
            </a:r>
          </a:p>
          <a:p>
            <a:pPr marL="0" indent="0">
              <a:buNone/>
            </a:pPr>
            <a:r>
              <a:rPr lang="en-US"/>
              <a:t>d. (iii) and (iv)</a:t>
            </a: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54</a:t>
            </a:fld>
            <a:endParaRPr lang="en-US"/>
          </a:p>
        </p:txBody>
      </p:sp>
    </p:spTree>
    <p:extLst>
      <p:ext uri="{BB962C8B-B14F-4D97-AF65-F5344CB8AC3E}">
        <p14:creationId xmlns:p14="http://schemas.microsoft.com/office/powerpoint/2010/main" val="3992688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GB" smtClean="0"/>
              <a:t>Don’t automate too much long term</a:t>
            </a:r>
            <a:endParaRPr lang="en-GB"/>
          </a:p>
        </p:txBody>
      </p:sp>
      <p:sp>
        <p:nvSpPr>
          <p:cNvPr id="260099" name="Rectangle 3"/>
          <p:cNvSpPr>
            <a:spLocks noGrp="1" noChangeArrowheads="1"/>
          </p:cNvSpPr>
          <p:nvPr>
            <p:ph type="body" idx="1"/>
          </p:nvPr>
        </p:nvSpPr>
        <p:spPr/>
        <p:txBody>
          <a:bodyPr/>
          <a:lstStyle/>
          <a:p>
            <a:r>
              <a:rPr lang="en-GB" smtClean="0"/>
              <a:t>as the test suite grows ever larger, so do the maintenance costs</a:t>
            </a:r>
          </a:p>
          <a:p>
            <a:pPr lvl="1"/>
            <a:r>
              <a:rPr lang="en-GB" smtClean="0"/>
              <a:t>maintenance effort is cumulative, benefits are not</a:t>
            </a:r>
          </a:p>
          <a:p>
            <a:r>
              <a:rPr lang="en-GB" smtClean="0"/>
              <a:t>the test suite takes on a life of its own</a:t>
            </a:r>
          </a:p>
          <a:p>
            <a:pPr lvl="1"/>
            <a:r>
              <a:rPr lang="en-GB" smtClean="0"/>
              <a:t>testers depart, others arrive, test suite grows larger nobody knows exactly what they all do … dare not throw away tests in case they’re important</a:t>
            </a:r>
          </a:p>
          <a:p>
            <a:r>
              <a:rPr lang="en-GB" smtClean="0"/>
              <a:t>inappropriate tests are automated</a:t>
            </a:r>
          </a:p>
          <a:p>
            <a:pPr lvl="1"/>
            <a:r>
              <a:rPr lang="en-GB" smtClean="0"/>
              <a:t>automation becomes an end in itself</a:t>
            </a:r>
            <a:endParaRPr lang="en-GB"/>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55</a:t>
            </a:fld>
            <a:endParaRPr lang="en-US"/>
          </a:p>
        </p:txBody>
      </p:sp>
    </p:spTree>
    <p:extLst>
      <p:ext uri="{BB962C8B-B14F-4D97-AF65-F5344CB8AC3E}">
        <p14:creationId xmlns:p14="http://schemas.microsoft.com/office/powerpoint/2010/main" val="73452937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Maintain control</a:t>
            </a:r>
          </a:p>
        </p:txBody>
      </p:sp>
      <p:sp>
        <p:nvSpPr>
          <p:cNvPr id="262147" name="Rectangle 3"/>
          <p:cNvSpPr>
            <a:spLocks noGrp="1" noChangeArrowheads="1"/>
          </p:cNvSpPr>
          <p:nvPr>
            <p:ph type="body" idx="1"/>
          </p:nvPr>
        </p:nvSpPr>
        <p:spPr/>
        <p:txBody>
          <a:bodyPr/>
          <a:lstStyle/>
          <a:p>
            <a:r>
              <a:rPr lang="en-US"/>
              <a:t>keep pruning</a:t>
            </a:r>
          </a:p>
          <a:p>
            <a:pPr lvl="1"/>
            <a:r>
              <a:rPr lang="en-US"/>
              <a:t>remove dead-wood: redundant, superceded, duplicated, worn-out</a:t>
            </a:r>
          </a:p>
          <a:p>
            <a:pPr lvl="1"/>
            <a:r>
              <a:rPr lang="en-US"/>
              <a:t>challenge new additions (what’s the benefit?)</a:t>
            </a:r>
          </a:p>
          <a:p>
            <a:r>
              <a:rPr lang="en-US"/>
              <a:t>measure costs &amp; benefits</a:t>
            </a:r>
          </a:p>
          <a:p>
            <a:pPr lvl="1"/>
            <a:r>
              <a:rPr lang="en-US"/>
              <a:t>maintenance costs</a:t>
            </a:r>
          </a:p>
          <a:p>
            <a:pPr lvl="1"/>
            <a:r>
              <a:rPr lang="en-US"/>
              <a:t>time or effort saved, faults found?</a:t>
            </a:r>
          </a:p>
        </p:txBody>
      </p:sp>
      <p:graphicFrame>
        <p:nvGraphicFramePr>
          <p:cNvPr id="262148" name="Object 4"/>
          <p:cNvGraphicFramePr>
            <a:graphicFrameLocks/>
          </p:cNvGraphicFramePr>
          <p:nvPr/>
        </p:nvGraphicFramePr>
        <p:xfrm>
          <a:off x="5860074" y="1"/>
          <a:ext cx="3147646" cy="1819275"/>
        </p:xfrm>
        <a:graphic>
          <a:graphicData uri="http://schemas.openxmlformats.org/presentationml/2006/ole">
            <mc:AlternateContent xmlns:mc="http://schemas.openxmlformats.org/markup-compatibility/2006">
              <mc:Choice xmlns:v="urn:schemas-microsoft-com:vml" Requires="v">
                <p:oleObj spid="_x0000_s2237" name="WordArt 3.2" r:id="rId3" imgW="6859440" imgH="4572000" progId="MSWordArt.2">
                  <p:embed/>
                </p:oleObj>
              </mc:Choice>
              <mc:Fallback>
                <p:oleObj name="WordArt 3.2" r:id="rId3" imgW="6859440" imgH="4572000" progId="MSWordArt.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074" y="1"/>
                        <a:ext cx="3147646"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56</a:t>
            </a:fld>
            <a:endParaRPr lang="en-US"/>
          </a:p>
        </p:txBody>
      </p:sp>
    </p:spTree>
    <p:extLst>
      <p:ext uri="{BB962C8B-B14F-4D97-AF65-F5344CB8AC3E}">
        <p14:creationId xmlns:p14="http://schemas.microsoft.com/office/powerpoint/2010/main" val="189772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Invest</a:t>
            </a:r>
          </a:p>
        </p:txBody>
      </p:sp>
      <p:sp>
        <p:nvSpPr>
          <p:cNvPr id="263171" name="Rectangle 3"/>
          <p:cNvSpPr>
            <a:spLocks noGrp="1" noChangeArrowheads="1"/>
          </p:cNvSpPr>
          <p:nvPr>
            <p:ph type="body" idx="1"/>
          </p:nvPr>
        </p:nvSpPr>
        <p:spPr/>
        <p:txBody>
          <a:bodyPr/>
          <a:lstStyle/>
          <a:p>
            <a:r>
              <a:rPr lang="en-US"/>
              <a:t>commit and maintain resources</a:t>
            </a:r>
          </a:p>
          <a:p>
            <a:pPr lvl="1"/>
            <a:r>
              <a:rPr lang="en-US"/>
              <a:t>“champion” to promote automation</a:t>
            </a:r>
          </a:p>
          <a:p>
            <a:pPr lvl="1"/>
            <a:r>
              <a:rPr lang="en-US"/>
              <a:t>technical support</a:t>
            </a:r>
          </a:p>
          <a:p>
            <a:pPr lvl="1"/>
            <a:r>
              <a:rPr lang="en-US"/>
              <a:t>consultancy/advice</a:t>
            </a:r>
          </a:p>
          <a:p>
            <a:r>
              <a:rPr lang="en-US"/>
              <a:t>scripting</a:t>
            </a:r>
          </a:p>
          <a:p>
            <a:pPr lvl="1"/>
            <a:r>
              <a:rPr lang="en-US"/>
              <a:t>develop and maintain library</a:t>
            </a:r>
          </a:p>
          <a:p>
            <a:pPr lvl="1"/>
            <a:r>
              <a:rPr lang="en-US"/>
              <a:t>data driven approach, lots of re-use</a:t>
            </a:r>
          </a:p>
        </p:txBody>
      </p:sp>
      <p:graphicFrame>
        <p:nvGraphicFramePr>
          <p:cNvPr id="263172" name="Object 4"/>
          <p:cNvGraphicFramePr>
            <a:graphicFrameLocks/>
          </p:cNvGraphicFramePr>
          <p:nvPr/>
        </p:nvGraphicFramePr>
        <p:xfrm>
          <a:off x="5860074" y="1"/>
          <a:ext cx="3147646" cy="1819275"/>
        </p:xfrm>
        <a:graphic>
          <a:graphicData uri="http://schemas.openxmlformats.org/presentationml/2006/ole">
            <mc:AlternateContent xmlns:mc="http://schemas.openxmlformats.org/markup-compatibility/2006">
              <mc:Choice xmlns:v="urn:schemas-microsoft-com:vml" Requires="v">
                <p:oleObj spid="_x0000_s3261" name="WordArt 3.2" r:id="rId3" imgW="6859440" imgH="4572000" progId="MSWordArt.2">
                  <p:embed/>
                </p:oleObj>
              </mc:Choice>
              <mc:Fallback>
                <p:oleObj name="WordArt 3.2" r:id="rId3" imgW="6859440" imgH="4572000" progId="MSWordArt.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0074" y="1"/>
                        <a:ext cx="3147646"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57</a:t>
            </a:fld>
            <a:endParaRPr lang="en-US"/>
          </a:p>
        </p:txBody>
      </p:sp>
    </p:spTree>
    <p:extLst>
      <p:ext uri="{BB962C8B-B14F-4D97-AF65-F5344CB8AC3E}">
        <p14:creationId xmlns:p14="http://schemas.microsoft.com/office/powerpoint/2010/main" val="46926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 Tools Links Collection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21262353"/>
              </p:ext>
            </p:extLst>
          </p:nvPr>
        </p:nvGraphicFramePr>
        <p:xfrm>
          <a:off x="457200" y="1752600"/>
          <a:ext cx="8382001" cy="5594604"/>
        </p:xfrm>
        <a:graphic>
          <a:graphicData uri="http://schemas.openxmlformats.org/drawingml/2006/table">
            <a:tbl>
              <a:tblPr/>
              <a:tblGrid>
                <a:gridCol w="2895600"/>
                <a:gridCol w="2971800"/>
                <a:gridCol w="2514601"/>
              </a:tblGrid>
              <a:tr h="4724400">
                <a:tc>
                  <a:txBody>
                    <a:bodyPr/>
                    <a:lstStyle/>
                    <a:p>
                      <a:r>
                        <a:rPr lang="en-US" sz="1400" u="none" strike="noStrike">
                          <a:solidFill>
                            <a:srgbClr val="072754"/>
                          </a:solidFill>
                          <a:effectLst/>
                          <a:hlinkClick r:id="rId2"/>
                        </a:rPr>
                        <a:t>Free Use Webtool: Text File Comparison</a:t>
                      </a:r>
                      <a:r>
                        <a:rPr lang="en-US" sz="1400"/>
                        <a:t/>
                      </a:r>
                      <a:br>
                        <a:rPr lang="en-US" sz="1400"/>
                      </a:br>
                      <a:r>
                        <a:rPr lang="en-US" sz="1400" u="none" strike="noStrike">
                          <a:solidFill>
                            <a:srgbClr val="072754"/>
                          </a:solidFill>
                          <a:effectLst/>
                          <a:hlinkClick r:id="rId3"/>
                        </a:rPr>
                        <a:t>Testing 123.. (Books Amazon aStore)</a:t>
                      </a:r>
                      <a:r>
                        <a:rPr lang="en-US" sz="1400"/>
                        <a:t/>
                      </a:r>
                      <a:br>
                        <a:rPr lang="en-US" sz="1400"/>
                      </a:br>
                      <a:r>
                        <a:rPr lang="en-US" sz="1400" u="none" strike="noStrike">
                          <a:solidFill>
                            <a:srgbClr val="072754"/>
                          </a:solidFill>
                          <a:effectLst/>
                          <a:hlinkClick r:id="rId4"/>
                        </a:rPr>
                        <a:t>AdaTEST 95 (Information Processing Ltd)</a:t>
                      </a:r>
                      <a:r>
                        <a:rPr lang="en-US" sz="1400"/>
                        <a:t/>
                      </a:r>
                      <a:br>
                        <a:rPr lang="en-US" sz="1400"/>
                      </a:br>
                      <a:r>
                        <a:rPr lang="en-US" sz="1400" u="none" strike="noStrike">
                          <a:solidFill>
                            <a:srgbClr val="072754"/>
                          </a:solidFill>
                          <a:effectLst/>
                          <a:hlinkClick r:id="rId5"/>
                        </a:rPr>
                        <a:t>Allfusion CA-Verify (Computer Associates)</a:t>
                      </a:r>
                      <a:r>
                        <a:rPr lang="en-US" sz="1400"/>
                        <a:t/>
                      </a:r>
                      <a:br>
                        <a:rPr lang="en-US" sz="1400"/>
                      </a:br>
                      <a:r>
                        <a:rPr lang="en-US" sz="1400" u="none" strike="noStrike">
                          <a:solidFill>
                            <a:srgbClr val="072754"/>
                          </a:solidFill>
                          <a:effectLst/>
                          <a:hlinkClick r:id="rId6"/>
                        </a:rPr>
                        <a:t>AutoController (Autotester Inc)</a:t>
                      </a:r>
                      <a:r>
                        <a:rPr lang="en-US" sz="1400"/>
                        <a:t/>
                      </a:r>
                      <a:br>
                        <a:rPr lang="en-US" sz="1400"/>
                      </a:br>
                      <a:r>
                        <a:rPr lang="en-US" sz="1400" u="none" strike="noStrike">
                          <a:solidFill>
                            <a:srgbClr val="072754"/>
                          </a:solidFill>
                          <a:effectLst/>
                          <a:hlinkClick r:id="rId7"/>
                        </a:rPr>
                        <a:t>Automated Test Tools list (ATS)</a:t>
                      </a:r>
                      <a:r>
                        <a:rPr lang="en-US" sz="1400"/>
                        <a:t/>
                      </a:r>
                      <a:br>
                        <a:rPr lang="en-US" sz="1400"/>
                      </a:br>
                      <a:r>
                        <a:rPr lang="en-US" sz="1400" u="none" strike="noStrike">
                          <a:solidFill>
                            <a:srgbClr val="072754"/>
                          </a:solidFill>
                          <a:effectLst/>
                          <a:hlinkClick r:id="rId8"/>
                        </a:rPr>
                        <a:t>AutoTester (Autotester Inc)</a:t>
                      </a:r>
                      <a:r>
                        <a:rPr lang="en-US" sz="1400"/>
                        <a:t/>
                      </a:r>
                      <a:br>
                        <a:rPr lang="en-US" sz="1400"/>
                      </a:br>
                      <a:r>
                        <a:rPr lang="en-US" sz="1400" u="none" strike="noStrike">
                          <a:solidFill>
                            <a:srgbClr val="072754"/>
                          </a:solidFill>
                          <a:effectLst/>
                          <a:hlinkClick r:id="rId9"/>
                        </a:rPr>
                        <a:t>Business Process Testing (Mercury)</a:t>
                      </a:r>
                      <a:r>
                        <a:rPr lang="en-US" sz="1400"/>
                        <a:t/>
                      </a:r>
                      <a:br>
                        <a:rPr lang="en-US" sz="1400"/>
                      </a:br>
                      <a:r>
                        <a:rPr lang="en-US" sz="1400" u="none" strike="noStrike">
                          <a:solidFill>
                            <a:srgbClr val="072754"/>
                          </a:solidFill>
                          <a:effectLst/>
                          <a:hlinkClick r:id="rId10"/>
                        </a:rPr>
                        <a:t>Cantata++ (Information Processing Ltd)</a:t>
                      </a:r>
                      <a:r>
                        <a:rPr lang="en-US" sz="1400"/>
                        <a:t/>
                      </a:r>
                      <a:br>
                        <a:rPr lang="en-US" sz="1400"/>
                      </a:br>
                      <a:r>
                        <a:rPr lang="en-US" sz="1400" u="none" strike="noStrike">
                          <a:solidFill>
                            <a:srgbClr val="072754"/>
                          </a:solidFill>
                          <a:effectLst/>
                          <a:hlinkClick r:id="rId11"/>
                        </a:rPr>
                        <a:t>CARS (Compuware Corporation)</a:t>
                      </a:r>
                      <a:r>
                        <a:rPr lang="en-US" sz="1400"/>
                        <a:t/>
                      </a:r>
                      <a:br>
                        <a:rPr lang="en-US" sz="1400"/>
                      </a:br>
                      <a:r>
                        <a:rPr lang="en-US" sz="1400" u="none" strike="noStrike">
                          <a:solidFill>
                            <a:srgbClr val="072754"/>
                          </a:solidFill>
                          <a:effectLst/>
                          <a:hlinkClick r:id="rId12"/>
                        </a:rPr>
                        <a:t>DevPartner (Compuware Corporation)</a:t>
                      </a:r>
                      <a:r>
                        <a:rPr lang="en-US" sz="1400"/>
                        <a:t/>
                      </a:r>
                      <a:br>
                        <a:rPr lang="en-US" sz="1400"/>
                      </a:br>
                      <a:r>
                        <a:rPr lang="en-US" sz="1400" u="none" strike="noStrike">
                          <a:solidFill>
                            <a:srgbClr val="072754"/>
                          </a:solidFill>
                          <a:effectLst/>
                          <a:hlinkClick r:id="rId13"/>
                        </a:rPr>
                        <a:t>ER/DataGen (Banner Software)</a:t>
                      </a:r>
                      <a:r>
                        <a:rPr lang="en-US" sz="1400"/>
                        <a:t/>
                      </a:r>
                      <a:br>
                        <a:rPr lang="en-US" sz="1400"/>
                      </a:br>
                      <a:r>
                        <a:rPr lang="en-US" sz="1400" u="none" strike="noStrike">
                          <a:solidFill>
                            <a:srgbClr val="072754"/>
                          </a:solidFill>
                          <a:effectLst/>
                          <a:hlinkClick r:id="rId14"/>
                        </a:rPr>
                        <a:t>e-TEST suite (Empirix)</a:t>
                      </a:r>
                      <a:r>
                        <a:rPr lang="en-US" sz="1400"/>
                        <a:t/>
                      </a:r>
                      <a:br>
                        <a:rPr lang="en-US" sz="1400"/>
                      </a:br>
                      <a:r>
                        <a:rPr lang="en-US" sz="1400" u="none" strike="noStrike">
                          <a:solidFill>
                            <a:srgbClr val="072754"/>
                          </a:solidFill>
                          <a:effectLst/>
                          <a:hlinkClick r:id="rId15"/>
                        </a:rPr>
                        <a:t>eValid (Software Research Inc)</a:t>
                      </a:r>
                      <a:r>
                        <a:rPr lang="en-US" sz="1400"/>
                        <a:t/>
                      </a:r>
                      <a:br>
                        <a:rPr lang="en-US" sz="1400"/>
                      </a:br>
                      <a:r>
                        <a:rPr lang="en-US" sz="1400" u="none" strike="noStrike">
                          <a:solidFill>
                            <a:srgbClr val="072754"/>
                          </a:solidFill>
                          <a:effectLst/>
                          <a:hlinkClick r:id="rId16"/>
                        </a:rPr>
                        <a:t>File-AID (Compuware Corporation)</a:t>
                      </a:r>
                      <a:r>
                        <a:rPr lang="en-US" sz="1400"/>
                        <a:t/>
                      </a:r>
                      <a:br>
                        <a:rPr lang="en-US" sz="1400"/>
                      </a:br>
                      <a:r>
                        <a:rPr lang="en-US" sz="1400" u="none" strike="noStrike">
                          <a:solidFill>
                            <a:srgbClr val="072754"/>
                          </a:solidFill>
                          <a:effectLst/>
                          <a:hlinkClick r:id="rId17"/>
                        </a:rPr>
                        <a:t>Gauntlet (Borland)</a:t>
                      </a:r>
                      <a:r>
                        <a:rPr lang="en-US" sz="1400"/>
                        <a:t/>
                      </a:r>
                      <a:br>
                        <a:rPr lang="en-US" sz="1400"/>
                      </a:br>
                      <a:r>
                        <a:rPr lang="en-US" sz="1400" u="none" strike="noStrike">
                          <a:solidFill>
                            <a:srgbClr val="072754"/>
                          </a:solidFill>
                          <a:effectLst/>
                          <a:hlinkClick r:id="rId18"/>
                        </a:rPr>
                        <a:t>GJTester (TreborSoft)</a:t>
                      </a:r>
                      <a:r>
                        <a:rPr lang="en-US" sz="1400"/>
                        <a:t/>
                      </a:r>
                      <a:br>
                        <a:rPr lang="en-US" sz="1400"/>
                      </a:br>
                      <a:r>
                        <a:rPr lang="en-US" sz="1400" u="none" strike="noStrike">
                          <a:solidFill>
                            <a:srgbClr val="072754"/>
                          </a:solidFill>
                          <a:effectLst/>
                          <a:hlinkClick r:id="rId19"/>
                        </a:rPr>
                        <a:t>Hammer (Empirix)</a:t>
                      </a:r>
                      <a:r>
                        <a:rPr lang="en-US" sz="1400"/>
                        <a:t/>
                      </a:r>
                      <a:br>
                        <a:rPr lang="en-US" sz="1400"/>
                      </a:br>
                      <a:endParaRPr lang="en-US" sz="1400"/>
                    </a:p>
                  </a:txBody>
                  <a:tcPr marL="47244" marR="47244" marT="23622" marB="23622">
                    <a:lnL>
                      <a:noFill/>
                    </a:lnL>
                    <a:lnR>
                      <a:noFill/>
                    </a:lnR>
                    <a:lnT>
                      <a:noFill/>
                    </a:lnT>
                    <a:lnB>
                      <a:noFill/>
                    </a:lnB>
                  </a:tcPr>
                </a:tc>
                <a:tc>
                  <a:txBody>
                    <a:bodyPr/>
                    <a:lstStyle/>
                    <a:p>
                      <a:r>
                        <a:rPr lang="en-US" sz="1400" u="none" strike="noStrike">
                          <a:solidFill>
                            <a:srgbClr val="072754"/>
                          </a:solidFill>
                          <a:effectLst/>
                          <a:hlinkClick r:id="rId20"/>
                        </a:rPr>
                        <a:t>HighTest Plus (Vermont)</a:t>
                      </a:r>
                      <a:r>
                        <a:rPr lang="en-US" sz="1400"/>
                        <a:t/>
                      </a:r>
                      <a:br>
                        <a:rPr lang="en-US" sz="1400"/>
                      </a:br>
                      <a:r>
                        <a:rPr lang="en-US" sz="1400" u="none" strike="noStrike">
                          <a:solidFill>
                            <a:srgbClr val="072754"/>
                          </a:solidFill>
                          <a:effectLst/>
                          <a:hlinkClick r:id="rId21"/>
                        </a:rPr>
                        <a:t>Hiperstation (Compuware Corporation)</a:t>
                      </a:r>
                      <a:r>
                        <a:rPr lang="en-US" sz="1400"/>
                        <a:t/>
                      </a:r>
                      <a:br>
                        <a:rPr lang="en-US" sz="1400"/>
                      </a:br>
                      <a:r>
                        <a:rPr lang="en-US" sz="1400" u="none" strike="noStrike">
                          <a:solidFill>
                            <a:srgbClr val="072754"/>
                          </a:solidFill>
                          <a:effectLst/>
                          <a:hlinkClick r:id="rId22"/>
                        </a:rPr>
                        <a:t>Insure (Parasoft)</a:t>
                      </a:r>
                      <a:r>
                        <a:rPr lang="en-US" sz="1400"/>
                        <a:t/>
                      </a:r>
                      <a:br>
                        <a:rPr lang="en-US" sz="1400"/>
                      </a:br>
                      <a:r>
                        <a:rPr lang="en-US" sz="1400" u="none" strike="noStrike">
                          <a:solidFill>
                            <a:srgbClr val="072754"/>
                          </a:solidFill>
                          <a:effectLst/>
                          <a:hlinkClick r:id="rId23"/>
                        </a:rPr>
                        <a:t>KD executor (ICS)</a:t>
                      </a:r>
                      <a:r>
                        <a:rPr lang="en-US" sz="1400"/>
                        <a:t/>
                      </a:r>
                      <a:br>
                        <a:rPr lang="en-US" sz="1400"/>
                      </a:br>
                      <a:r>
                        <a:rPr lang="en-US" sz="1400" u="none" strike="noStrike">
                          <a:solidFill>
                            <a:srgbClr val="072754"/>
                          </a:solidFill>
                          <a:effectLst/>
                          <a:hlinkClick r:id="rId24"/>
                        </a:rPr>
                        <a:t>Klocwork (Information Processing Ltd)</a:t>
                      </a:r>
                      <a:r>
                        <a:rPr lang="en-US" sz="1400"/>
                        <a:t/>
                      </a:r>
                      <a:br>
                        <a:rPr lang="en-US" sz="1400"/>
                      </a:br>
                      <a:r>
                        <a:rPr lang="en-US" sz="1400" u="none" strike="noStrike">
                          <a:solidFill>
                            <a:srgbClr val="072754"/>
                          </a:solidFill>
                          <a:effectLst/>
                          <a:hlinkClick r:id="rId25"/>
                        </a:rPr>
                        <a:t>LDRA Testbed (LDRA Ltd)</a:t>
                      </a:r>
                      <a:r>
                        <a:rPr lang="en-US" sz="1400"/>
                        <a:t/>
                      </a:r>
                      <a:br>
                        <a:rPr lang="en-US" sz="1400"/>
                      </a:br>
                      <a:r>
                        <a:rPr lang="en-US" sz="1400" u="none" strike="noStrike">
                          <a:solidFill>
                            <a:srgbClr val="072754"/>
                          </a:solidFill>
                          <a:effectLst/>
                          <a:hlinkClick r:id="rId26"/>
                        </a:rPr>
                        <a:t>Load and Performance Tools</a:t>
                      </a:r>
                      <a:r>
                        <a:rPr lang="en-US" sz="1400"/>
                        <a:t/>
                      </a:r>
                      <a:br>
                        <a:rPr lang="en-US" sz="1400"/>
                      </a:br>
                      <a:r>
                        <a:rPr lang="en-US" sz="1400" u="none" strike="noStrike">
                          <a:solidFill>
                            <a:srgbClr val="072754"/>
                          </a:solidFill>
                          <a:effectLst/>
                          <a:hlinkClick r:id="rId27"/>
                        </a:rPr>
                        <a:t>Load and Performance Test Tools (Wikipedia)</a:t>
                      </a:r>
                      <a:r>
                        <a:rPr lang="en-US" sz="1400"/>
                        <a:t/>
                      </a:r>
                      <a:br>
                        <a:rPr lang="en-US" sz="1400"/>
                      </a:br>
                      <a:r>
                        <a:rPr lang="en-US" sz="1400" u="none" strike="noStrike">
                          <a:solidFill>
                            <a:srgbClr val="072754"/>
                          </a:solidFill>
                          <a:effectLst/>
                          <a:hlinkClick r:id="rId28"/>
                        </a:rPr>
                        <a:t>Loadrunner (Mercury)</a:t>
                      </a:r>
                      <a:r>
                        <a:rPr lang="en-US" sz="1400"/>
                        <a:t/>
                      </a:r>
                      <a:br>
                        <a:rPr lang="en-US" sz="1400"/>
                      </a:br>
                      <a:r>
                        <a:rPr lang="en-US" sz="1400" u="none" strike="noStrike">
                          <a:solidFill>
                            <a:srgbClr val="072754"/>
                          </a:solidFill>
                          <a:effectLst/>
                          <a:hlinkClick r:id="rId29"/>
                        </a:rPr>
                        <a:t>McCabe IQ (McCabe Associates)</a:t>
                      </a:r>
                      <a:r>
                        <a:rPr lang="en-US" sz="1400"/>
                        <a:t/>
                      </a:r>
                      <a:br>
                        <a:rPr lang="en-US" sz="1400"/>
                      </a:br>
                      <a:r>
                        <a:rPr lang="en-US" sz="1400" u="none" strike="noStrike">
                          <a:solidFill>
                            <a:srgbClr val="072754"/>
                          </a:solidFill>
                          <a:effectLst/>
                          <a:hlinkClick r:id="rId30"/>
                        </a:rPr>
                        <a:t>MemProbes (Information Processing Ltd)</a:t>
                      </a:r>
                      <a:r>
                        <a:rPr lang="en-US" sz="1400"/>
                        <a:t/>
                      </a:r>
                      <a:br>
                        <a:rPr lang="en-US" sz="1400"/>
                      </a:br>
                      <a:r>
                        <a:rPr lang="en-US" sz="1400" u="none" strike="noStrike">
                          <a:solidFill>
                            <a:srgbClr val="072754"/>
                          </a:solidFill>
                          <a:effectLst/>
                          <a:hlinkClick r:id="rId31"/>
                        </a:rPr>
                        <a:t>Parasoft Software Testing Tools</a:t>
                      </a:r>
                      <a:r>
                        <a:rPr lang="en-US" sz="1400"/>
                        <a:t/>
                      </a:r>
                      <a:br>
                        <a:rPr lang="en-US" sz="1400"/>
                      </a:br>
                      <a:r>
                        <a:rPr lang="en-US" sz="1400" u="none" strike="noStrike">
                          <a:solidFill>
                            <a:srgbClr val="072754"/>
                          </a:solidFill>
                          <a:effectLst/>
                          <a:hlinkClick r:id="rId32"/>
                        </a:rPr>
                        <a:t>Programming Research QA Solutions</a:t>
                      </a:r>
                      <a:r>
                        <a:rPr lang="en-US" sz="1400"/>
                        <a:t/>
                      </a:r>
                      <a:br>
                        <a:rPr lang="en-US" sz="1400"/>
                      </a:br>
                      <a:r>
                        <a:rPr lang="en-US" sz="1400" u="none" strike="noStrike">
                          <a:solidFill>
                            <a:srgbClr val="072754"/>
                          </a:solidFill>
                          <a:effectLst/>
                          <a:hlinkClick r:id="rId33"/>
                        </a:rPr>
                        <a:t>PureCoverage (IBM Rational)</a:t>
                      </a:r>
                      <a:r>
                        <a:rPr lang="en-US" sz="1400"/>
                        <a:t/>
                      </a:r>
                      <a:br>
                        <a:rPr lang="en-US" sz="1400"/>
                      </a:br>
                      <a:r>
                        <a:rPr lang="en-US" sz="1400" u="none" strike="noStrike">
                          <a:solidFill>
                            <a:srgbClr val="072754"/>
                          </a:solidFill>
                          <a:effectLst/>
                          <a:hlinkClick r:id="rId34"/>
                        </a:rPr>
                        <a:t>Purify (IBM Rational)</a:t>
                      </a:r>
                      <a:r>
                        <a:rPr lang="en-US" sz="1400"/>
                        <a:t/>
                      </a:r>
                      <a:br>
                        <a:rPr lang="en-US" sz="1400"/>
                      </a:br>
                      <a:r>
                        <a:rPr lang="en-US" sz="1400" u="none" strike="noStrike">
                          <a:solidFill>
                            <a:srgbClr val="072754"/>
                          </a:solidFill>
                          <a:effectLst/>
                          <a:hlinkClick r:id="rId35"/>
                        </a:rPr>
                        <a:t>QACenter (Compuware Corporation)</a:t>
                      </a:r>
                      <a:r>
                        <a:rPr lang="en-US" sz="1400"/>
                        <a:t/>
                      </a:r>
                      <a:br>
                        <a:rPr lang="en-US" sz="1400"/>
                      </a:br>
                      <a:r>
                        <a:rPr lang="en-US" sz="1400" u="none" strike="noStrike">
                          <a:solidFill>
                            <a:srgbClr val="072754"/>
                          </a:solidFill>
                          <a:effectLst/>
                          <a:hlinkClick r:id="rId36"/>
                        </a:rPr>
                        <a:t>QEngine (AdventNet)</a:t>
                      </a:r>
                      <a:r>
                        <a:rPr lang="en-US" sz="1400"/>
                        <a:t/>
                      </a:r>
                      <a:br>
                        <a:rPr lang="en-US" sz="1400"/>
                      </a:br>
                      <a:endParaRPr lang="en-US" sz="1400"/>
                    </a:p>
                  </a:txBody>
                  <a:tcPr marL="47244" marR="47244" marT="23622" marB="23622">
                    <a:lnL>
                      <a:noFill/>
                    </a:lnL>
                    <a:lnR>
                      <a:noFill/>
                    </a:lnR>
                    <a:lnT>
                      <a:noFill/>
                    </a:lnT>
                    <a:lnB>
                      <a:noFill/>
                    </a:lnB>
                  </a:tcPr>
                </a:tc>
                <a:tc>
                  <a:txBody>
                    <a:bodyPr/>
                    <a:lstStyle/>
                    <a:p>
                      <a:r>
                        <a:rPr lang="en-US" sz="1400" u="none" strike="noStrike">
                          <a:solidFill>
                            <a:srgbClr val="072754"/>
                          </a:solidFill>
                          <a:effectLst/>
                          <a:hlinkClick r:id="rId37"/>
                        </a:rPr>
                        <a:t>QuickTest Professional (Mercury)</a:t>
                      </a:r>
                      <a:r>
                        <a:rPr lang="en-US" sz="1400"/>
                        <a:t/>
                      </a:r>
                      <a:br>
                        <a:rPr lang="en-US" sz="1400"/>
                      </a:br>
                      <a:r>
                        <a:rPr lang="en-US" sz="1400" u="none" strike="noStrike">
                          <a:solidFill>
                            <a:srgbClr val="072754"/>
                          </a:solidFill>
                          <a:effectLst/>
                          <a:hlinkClick r:id="rId38"/>
                        </a:rPr>
                        <a:t>IBM Rational Software Quality Products</a:t>
                      </a:r>
                      <a:r>
                        <a:rPr lang="en-US" sz="1400"/>
                        <a:t/>
                      </a:r>
                      <a:br>
                        <a:rPr lang="en-US" sz="1400"/>
                      </a:br>
                      <a:r>
                        <a:rPr lang="en-US" sz="1400" u="none" strike="noStrike">
                          <a:solidFill>
                            <a:srgbClr val="072754"/>
                          </a:solidFill>
                          <a:effectLst/>
                          <a:hlinkClick r:id="rId39"/>
                        </a:rPr>
                        <a:t>SilkCentral Test Manager (Borland)</a:t>
                      </a:r>
                      <a:r>
                        <a:rPr lang="en-US" sz="1400"/>
                        <a:t/>
                      </a:r>
                      <a:br>
                        <a:rPr lang="en-US" sz="1400"/>
                      </a:br>
                      <a:r>
                        <a:rPr lang="en-US" sz="1400" u="none" strike="noStrike">
                          <a:solidFill>
                            <a:srgbClr val="072754"/>
                          </a:solidFill>
                          <a:effectLst/>
                          <a:hlinkClick r:id="rId40"/>
                        </a:rPr>
                        <a:t>SilkPerformer (Borland)</a:t>
                      </a:r>
                      <a:r>
                        <a:rPr lang="en-US" sz="1400"/>
                        <a:t/>
                      </a:r>
                      <a:br>
                        <a:rPr lang="en-US" sz="1400"/>
                      </a:br>
                      <a:r>
                        <a:rPr lang="en-US" sz="1400" u="none" strike="noStrike">
                          <a:solidFill>
                            <a:srgbClr val="072754"/>
                          </a:solidFill>
                          <a:effectLst/>
                          <a:hlinkClick r:id="rId41"/>
                        </a:rPr>
                        <a:t>SilkTest (Borland)</a:t>
                      </a:r>
                      <a:r>
                        <a:rPr lang="en-US" sz="1400"/>
                        <a:t/>
                      </a:r>
                      <a:br>
                        <a:rPr lang="en-US" sz="1400"/>
                      </a:br>
                      <a:r>
                        <a:rPr lang="en-US" sz="1400" u="none" strike="noStrike">
                          <a:solidFill>
                            <a:srgbClr val="072754"/>
                          </a:solidFill>
                          <a:effectLst/>
                          <a:hlinkClick r:id="rId42"/>
                        </a:rPr>
                        <a:t>Software TestWorks (Software Research Inc)</a:t>
                      </a:r>
                      <a:r>
                        <a:rPr lang="en-US" sz="1400"/>
                        <a:t/>
                      </a:r>
                      <a:br>
                        <a:rPr lang="en-US" sz="1400"/>
                      </a:br>
                      <a:r>
                        <a:rPr lang="en-US" sz="1400" u="none" strike="noStrike">
                          <a:solidFill>
                            <a:srgbClr val="072754"/>
                          </a:solidFill>
                          <a:effectLst/>
                          <a:hlinkClick r:id="rId43"/>
                        </a:rPr>
                        <a:t>Squish (froglogic)</a:t>
                      </a:r>
                      <a:r>
                        <a:rPr lang="en-US" sz="1400"/>
                        <a:t/>
                      </a:r>
                      <a:br>
                        <a:rPr lang="en-US" sz="1400"/>
                      </a:br>
                      <a:r>
                        <a:rPr lang="en-US" sz="1400" u="none" strike="noStrike">
                          <a:solidFill>
                            <a:srgbClr val="072754"/>
                          </a:solidFill>
                          <a:effectLst/>
                          <a:hlinkClick r:id="rId44"/>
                        </a:rPr>
                        <a:t>TestArchitect (LogiGear)</a:t>
                      </a:r>
                      <a:r>
                        <a:rPr lang="en-US" sz="1400"/>
                        <a:t/>
                      </a:r>
                      <a:br>
                        <a:rPr lang="en-US" sz="1400"/>
                      </a:br>
                      <a:r>
                        <a:rPr lang="en-US" sz="1400" u="none" strike="noStrike">
                          <a:solidFill>
                            <a:srgbClr val="072754"/>
                          </a:solidFill>
                          <a:effectLst/>
                          <a:hlinkClick r:id="rId45"/>
                        </a:rPr>
                        <a:t>TestCenter (Centerline)</a:t>
                      </a:r>
                      <a:r>
                        <a:rPr lang="en-US" sz="1400"/>
                        <a:t/>
                      </a:r>
                      <a:br>
                        <a:rPr lang="en-US" sz="1400"/>
                      </a:br>
                      <a:r>
                        <a:rPr lang="en-US" sz="1400" u="none" strike="noStrike">
                          <a:solidFill>
                            <a:srgbClr val="072754"/>
                          </a:solidFill>
                          <a:effectLst/>
                          <a:hlinkClick r:id="rId46"/>
                        </a:rPr>
                        <a:t>TestComplete (AutomatedQA)</a:t>
                      </a:r>
                      <a:r>
                        <a:rPr lang="en-US" sz="1400"/>
                        <a:t/>
                      </a:r>
                      <a:br>
                        <a:rPr lang="en-US" sz="1400"/>
                      </a:br>
                      <a:r>
                        <a:rPr lang="en-US" sz="1400" u="none" strike="noStrike">
                          <a:solidFill>
                            <a:srgbClr val="072754"/>
                          </a:solidFill>
                          <a:effectLst/>
                          <a:hlinkClick r:id="rId47"/>
                        </a:rPr>
                        <a:t>Testdirector (Mercury)</a:t>
                      </a:r>
                      <a:r>
                        <a:rPr lang="en-US" sz="1400"/>
                        <a:t/>
                      </a:r>
                      <a:br>
                        <a:rPr lang="en-US" sz="1400"/>
                      </a:br>
                      <a:r>
                        <a:rPr lang="en-US" sz="1400" u="none" strike="noStrike">
                          <a:solidFill>
                            <a:srgbClr val="072754"/>
                          </a:solidFill>
                          <a:effectLst/>
                          <a:hlinkClick r:id="rId48"/>
                        </a:rPr>
                        <a:t>Test Mentor (SilverMark)</a:t>
                      </a:r>
                      <a:r>
                        <a:rPr lang="en-US" sz="1400"/>
                        <a:t/>
                      </a:r>
                      <a:br>
                        <a:rPr lang="en-US" sz="1400"/>
                      </a:br>
                      <a:r>
                        <a:rPr lang="en-US" sz="1400" u="none" strike="noStrike">
                          <a:solidFill>
                            <a:srgbClr val="072754"/>
                          </a:solidFill>
                          <a:effectLst/>
                          <a:hlinkClick r:id="rId49"/>
                        </a:rPr>
                        <a:t>TestWorks (Software Research Inc)</a:t>
                      </a:r>
                      <a:r>
                        <a:rPr lang="en-US" sz="1400"/>
                        <a:t/>
                      </a:r>
                      <a:br>
                        <a:rPr lang="en-US" sz="1400"/>
                      </a:br>
                      <a:r>
                        <a:rPr lang="en-US" sz="1400" u="none" strike="noStrike">
                          <a:solidFill>
                            <a:srgbClr val="072754"/>
                          </a:solidFill>
                          <a:effectLst/>
                          <a:hlinkClick r:id="rId50"/>
                        </a:rPr>
                        <a:t>TETware (TetWorks The Open Group)</a:t>
                      </a:r>
                      <a:r>
                        <a:rPr lang="en-US" sz="1400"/>
                        <a:t/>
                      </a:r>
                      <a:br>
                        <a:rPr lang="en-US" sz="1400"/>
                      </a:br>
                      <a:r>
                        <a:rPr lang="en-US" sz="1400" u="none" strike="noStrike">
                          <a:solidFill>
                            <a:srgbClr val="072754"/>
                          </a:solidFill>
                          <a:effectLst/>
                          <a:hlinkClick r:id="rId51"/>
                        </a:rPr>
                        <a:t>Visual Test (IBM Rational)</a:t>
                      </a:r>
                      <a:r>
                        <a:rPr lang="en-US" sz="1400"/>
                        <a:t/>
                      </a:r>
                      <a:br>
                        <a:rPr lang="en-US" sz="1400"/>
                      </a:br>
                      <a:r>
                        <a:rPr lang="en-US" sz="1400" u="none" strike="noStrike">
                          <a:solidFill>
                            <a:srgbClr val="072754"/>
                          </a:solidFill>
                          <a:effectLst/>
                          <a:hlinkClick r:id="rId52"/>
                        </a:rPr>
                        <a:t>Web and E-Commerce Testing Tools list (ATS)</a:t>
                      </a:r>
                      <a:r>
                        <a:rPr lang="en-US" sz="1400"/>
                        <a:t/>
                      </a:r>
                      <a:br>
                        <a:rPr lang="en-US" sz="1400"/>
                      </a:br>
                      <a:r>
                        <a:rPr lang="en-US" sz="1400" u="none" strike="noStrike">
                          <a:solidFill>
                            <a:srgbClr val="072754"/>
                          </a:solidFill>
                          <a:effectLst/>
                          <a:hlinkClick r:id="rId53"/>
                        </a:rPr>
                        <a:t>WinRunner (Mercury)</a:t>
                      </a:r>
                      <a:r>
                        <a:rPr lang="en-US" sz="1400"/>
                        <a:t/>
                      </a:r>
                      <a:br>
                        <a:rPr lang="en-US" sz="1400"/>
                      </a:br>
                      <a:r>
                        <a:rPr lang="en-US" sz="1400" u="none" strike="noStrike">
                          <a:solidFill>
                            <a:srgbClr val="072754"/>
                          </a:solidFill>
                          <a:effectLst/>
                          <a:hlinkClick r:id="rId54"/>
                        </a:rPr>
                        <a:t>Xpediter (Compuware Corporation)</a:t>
                      </a:r>
                      <a:endParaRPr lang="en-US" sz="1400"/>
                    </a:p>
                  </a:txBody>
                  <a:tcPr marL="47244" marR="47244" marT="23622" marB="23622">
                    <a:lnL>
                      <a:noFill/>
                    </a:lnL>
                    <a:lnR>
                      <a:noFill/>
                    </a:lnR>
                    <a:lnT>
                      <a:noFill/>
                    </a:lnT>
                    <a:lnB>
                      <a:noFill/>
                    </a:lnB>
                  </a:tcPr>
                </a:tc>
              </a:tr>
            </a:tbl>
          </a:graphicData>
        </a:graphic>
      </p:graphicFrame>
      <p:pic>
        <p:nvPicPr>
          <p:cNvPr id="1025" name="Picture 1" descr="http://www.ict4us.com/popular/images/tip.gif"/>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522538" y="1752600"/>
            <a:ext cx="171450" cy="857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58</a:t>
            </a:fld>
            <a:endParaRPr lang="en-US"/>
          </a:p>
        </p:txBody>
      </p:sp>
    </p:spTree>
    <p:extLst>
      <p:ext uri="{BB962C8B-B14F-4D97-AF65-F5344CB8AC3E}">
        <p14:creationId xmlns:p14="http://schemas.microsoft.com/office/powerpoint/2010/main" val="89400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Testing tool </a:t>
            </a:r>
            <a:r>
              <a:rPr lang="en-GB" smtClean="0"/>
              <a:t>classification </a:t>
            </a:r>
            <a:r>
              <a:rPr lang="en-US" smtClean="0"/>
              <a:t>(con’t)</a:t>
            </a:r>
            <a:endParaRPr lang="en-US"/>
          </a:p>
        </p:txBody>
      </p:sp>
      <p:sp>
        <p:nvSpPr>
          <p:cNvPr id="3" name="Content Placeholder 2"/>
          <p:cNvSpPr>
            <a:spLocks noGrp="1"/>
          </p:cNvSpPr>
          <p:nvPr>
            <p:ph idx="1"/>
          </p:nvPr>
        </p:nvSpPr>
        <p:spPr/>
        <p:txBody>
          <a:bodyPr>
            <a:normAutofit lnSpcReduction="10000"/>
          </a:bodyPr>
          <a:lstStyle/>
          <a:p>
            <a:r>
              <a:rPr lang="en-US"/>
              <a:t>Tool support for test </a:t>
            </a:r>
            <a:r>
              <a:rPr lang="en-US" b="1"/>
              <a:t>execution</a:t>
            </a:r>
            <a:r>
              <a:rPr lang="en-US"/>
              <a:t> and </a:t>
            </a:r>
            <a:r>
              <a:rPr lang="en-US" b="1"/>
              <a:t>logging</a:t>
            </a:r>
          </a:p>
          <a:p>
            <a:pPr lvl="1"/>
            <a:r>
              <a:rPr lang="en-US" smtClean="0"/>
              <a:t>Test </a:t>
            </a:r>
            <a:r>
              <a:rPr lang="en-US"/>
              <a:t>execution tools </a:t>
            </a:r>
          </a:p>
          <a:p>
            <a:pPr lvl="1"/>
            <a:r>
              <a:rPr lang="en-US" smtClean="0"/>
              <a:t>Test </a:t>
            </a:r>
            <a:r>
              <a:rPr lang="en-US"/>
              <a:t>harness/unit test framework tools</a:t>
            </a:r>
          </a:p>
          <a:p>
            <a:pPr lvl="1"/>
            <a:r>
              <a:rPr lang="en-US" smtClean="0"/>
              <a:t>Test </a:t>
            </a:r>
            <a:r>
              <a:rPr lang="en-US"/>
              <a:t>comparators </a:t>
            </a:r>
          </a:p>
          <a:p>
            <a:pPr lvl="1"/>
            <a:r>
              <a:rPr lang="en-US" smtClean="0"/>
              <a:t>Coverage </a:t>
            </a:r>
            <a:r>
              <a:rPr lang="en-US"/>
              <a:t>measurement tools </a:t>
            </a:r>
          </a:p>
          <a:p>
            <a:pPr lvl="1"/>
            <a:r>
              <a:rPr lang="en-US" smtClean="0"/>
              <a:t>Security </a:t>
            </a:r>
            <a:r>
              <a:rPr lang="en-US"/>
              <a:t>tools </a:t>
            </a:r>
          </a:p>
          <a:p>
            <a:r>
              <a:rPr lang="en-US"/>
              <a:t>Tool support for </a:t>
            </a:r>
            <a:r>
              <a:rPr lang="en-US" b="1"/>
              <a:t>performance</a:t>
            </a:r>
            <a:r>
              <a:rPr lang="en-US"/>
              <a:t> and </a:t>
            </a:r>
            <a:r>
              <a:rPr lang="en-US" b="1"/>
              <a:t>monitoring</a:t>
            </a:r>
          </a:p>
          <a:p>
            <a:pPr lvl="1"/>
            <a:r>
              <a:rPr lang="en-US" smtClean="0"/>
              <a:t>Dynamic </a:t>
            </a:r>
            <a:r>
              <a:rPr lang="en-US"/>
              <a:t>analysis tools</a:t>
            </a:r>
          </a:p>
          <a:p>
            <a:pPr lvl="1"/>
            <a:r>
              <a:rPr lang="en-US" smtClean="0"/>
              <a:t>Monitoring </a:t>
            </a:r>
            <a:r>
              <a:rPr lang="en-US"/>
              <a:t>tools </a:t>
            </a:r>
          </a:p>
          <a:p>
            <a:r>
              <a:rPr lang="en-US"/>
              <a:t>Tool support for </a:t>
            </a:r>
            <a:r>
              <a:rPr lang="en-US" b="1"/>
              <a:t>specific</a:t>
            </a:r>
            <a:r>
              <a:rPr lang="en-US"/>
              <a:t> application areas </a:t>
            </a:r>
          </a:p>
          <a:p>
            <a:r>
              <a:rPr lang="en-US"/>
              <a:t>Tool support using other tools </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6</a:t>
            </a:fld>
            <a:endParaRPr lang="en-US"/>
          </a:p>
        </p:txBody>
      </p:sp>
    </p:spTree>
    <p:extLst>
      <p:ext uri="{BB962C8B-B14F-4D97-AF65-F5344CB8AC3E}">
        <p14:creationId xmlns:p14="http://schemas.microsoft.com/office/powerpoint/2010/main" val="4216733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AutoShape 2"/>
          <p:cNvSpPr>
            <a:spLocks noChangeArrowheads="1"/>
          </p:cNvSpPr>
          <p:nvPr/>
        </p:nvSpPr>
        <p:spPr bwMode="auto">
          <a:xfrm>
            <a:off x="663820" y="1471612"/>
            <a:ext cx="7962900" cy="5157788"/>
          </a:xfrm>
          <a:prstGeom prst="roundRect">
            <a:avLst>
              <a:gd name="adj" fmla="val 4662"/>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7" name="AutoShape 3"/>
          <p:cNvSpPr>
            <a:spLocks noChangeArrowheads="1"/>
          </p:cNvSpPr>
          <p:nvPr/>
        </p:nvSpPr>
        <p:spPr bwMode="auto">
          <a:xfrm>
            <a:off x="772259" y="1630362"/>
            <a:ext cx="3723542" cy="4565650"/>
          </a:xfrm>
          <a:prstGeom prst="roundRect">
            <a:avLst>
              <a:gd name="adj" fmla="val 5181"/>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8" name="AutoShape 4"/>
          <p:cNvSpPr>
            <a:spLocks noChangeArrowheads="1"/>
          </p:cNvSpPr>
          <p:nvPr/>
        </p:nvSpPr>
        <p:spPr bwMode="auto">
          <a:xfrm>
            <a:off x="2258158" y="5461000"/>
            <a:ext cx="2237642" cy="728662"/>
          </a:xfrm>
          <a:prstGeom prst="roundRect">
            <a:avLst>
              <a:gd name="adj" fmla="val 12495"/>
            </a:avLst>
          </a:prstGeom>
          <a:solidFill>
            <a:srgbClr val="A2C1FE"/>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9" name="Rectangle 5"/>
          <p:cNvSpPr>
            <a:spLocks noChangeArrowheads="1"/>
          </p:cNvSpPr>
          <p:nvPr/>
        </p:nvSpPr>
        <p:spPr bwMode="auto">
          <a:xfrm>
            <a:off x="2240574" y="5594351"/>
            <a:ext cx="1028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GB" sz="1800" b="1" i="1">
                <a:solidFill>
                  <a:srgbClr val="000000"/>
                </a:solidFill>
              </a:rPr>
              <a:t>Static</a:t>
            </a:r>
          </a:p>
          <a:p>
            <a:pPr algn="ctr">
              <a:lnSpc>
                <a:spcPct val="85000"/>
              </a:lnSpc>
            </a:pPr>
            <a:r>
              <a:rPr lang="en-GB" sz="1800" b="1" i="1">
                <a:solidFill>
                  <a:srgbClr val="000000"/>
                </a:solidFill>
              </a:rPr>
              <a:t>analysis</a:t>
            </a:r>
          </a:p>
        </p:txBody>
      </p:sp>
      <p:sp>
        <p:nvSpPr>
          <p:cNvPr id="226310" name="AutoShape 6"/>
          <p:cNvSpPr>
            <a:spLocks noChangeArrowheads="1"/>
          </p:cNvSpPr>
          <p:nvPr/>
        </p:nvSpPr>
        <p:spPr bwMode="auto">
          <a:xfrm>
            <a:off x="4683370" y="1630362"/>
            <a:ext cx="3796812" cy="4559300"/>
          </a:xfrm>
          <a:prstGeom prst="roundRect">
            <a:avLst>
              <a:gd name="adj" fmla="val 4935"/>
            </a:avLst>
          </a:prstGeom>
          <a:solidFill>
            <a:srgbClr val="DDDDDD"/>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1" name="Rectangle 7"/>
          <p:cNvSpPr>
            <a:spLocks noChangeArrowheads="1"/>
          </p:cNvSpPr>
          <p:nvPr/>
        </p:nvSpPr>
        <p:spPr bwMode="auto">
          <a:xfrm>
            <a:off x="3263412" y="6272213"/>
            <a:ext cx="26801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GB" sz="1800" b="1" i="1">
                <a:solidFill>
                  <a:srgbClr val="000000"/>
                </a:solidFill>
              </a:rPr>
              <a:t>Test management tools</a:t>
            </a:r>
          </a:p>
        </p:txBody>
      </p:sp>
      <p:sp>
        <p:nvSpPr>
          <p:cNvPr id="226312" name="Rectangle 8"/>
          <p:cNvSpPr>
            <a:spLocks noChangeArrowheads="1"/>
          </p:cNvSpPr>
          <p:nvPr/>
        </p:nvSpPr>
        <p:spPr bwMode="auto">
          <a:xfrm>
            <a:off x="817685" y="4179888"/>
            <a:ext cx="1332609"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GB" sz="1800" b="1" i="1">
                <a:solidFill>
                  <a:srgbClr val="000000"/>
                </a:solidFill>
              </a:rPr>
              <a:t>Test design</a:t>
            </a:r>
          </a:p>
        </p:txBody>
      </p:sp>
      <p:sp>
        <p:nvSpPr>
          <p:cNvPr id="226313" name="Rectangle 9"/>
          <p:cNvSpPr>
            <a:spLocks noChangeArrowheads="1"/>
          </p:cNvSpPr>
          <p:nvPr/>
        </p:nvSpPr>
        <p:spPr bwMode="auto">
          <a:xfrm>
            <a:off x="829408" y="4764088"/>
            <a:ext cx="1425840" cy="52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GB" sz="1800" b="1" i="1">
                <a:solidFill>
                  <a:srgbClr val="000000"/>
                </a:solidFill>
              </a:rPr>
              <a:t>Test data </a:t>
            </a:r>
          </a:p>
          <a:p>
            <a:pPr>
              <a:lnSpc>
                <a:spcPct val="85000"/>
              </a:lnSpc>
            </a:pPr>
            <a:r>
              <a:rPr lang="en-GB" sz="1800" b="1" i="1">
                <a:solidFill>
                  <a:srgbClr val="000000"/>
                </a:solidFill>
              </a:rPr>
              <a:t>preparation</a:t>
            </a:r>
          </a:p>
        </p:txBody>
      </p:sp>
      <p:sp>
        <p:nvSpPr>
          <p:cNvPr id="226314" name="AutoShape 10"/>
          <p:cNvSpPr>
            <a:spLocks noChangeArrowheads="1"/>
          </p:cNvSpPr>
          <p:nvPr/>
        </p:nvSpPr>
        <p:spPr bwMode="auto">
          <a:xfrm>
            <a:off x="4680439" y="4373562"/>
            <a:ext cx="3543300" cy="1816100"/>
          </a:xfrm>
          <a:prstGeom prst="roundRect">
            <a:avLst>
              <a:gd name="adj" fmla="val 12495"/>
            </a:avLst>
          </a:prstGeom>
          <a:solidFill>
            <a:srgbClr val="E5CA7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5" name="AutoShape 11"/>
          <p:cNvSpPr>
            <a:spLocks noChangeArrowheads="1"/>
          </p:cNvSpPr>
          <p:nvPr/>
        </p:nvSpPr>
        <p:spPr bwMode="auto">
          <a:xfrm>
            <a:off x="4680439" y="5440362"/>
            <a:ext cx="2488223" cy="749300"/>
          </a:xfrm>
          <a:prstGeom prst="roundRect">
            <a:avLst>
              <a:gd name="adj" fmla="val 12495"/>
            </a:avLst>
          </a:prstGeom>
          <a:solidFill>
            <a:schemeClr va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6" name="Rectangle 12"/>
          <p:cNvSpPr>
            <a:spLocks noChangeArrowheads="1"/>
          </p:cNvSpPr>
          <p:nvPr/>
        </p:nvSpPr>
        <p:spPr bwMode="auto">
          <a:xfrm>
            <a:off x="5880589" y="5559426"/>
            <a:ext cx="12573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GB" sz="1800" b="1" i="1">
                <a:solidFill>
                  <a:srgbClr val="000000"/>
                </a:solidFill>
              </a:rPr>
              <a:t>Coverage</a:t>
            </a:r>
          </a:p>
          <a:p>
            <a:pPr algn="ctr">
              <a:lnSpc>
                <a:spcPct val="85000"/>
              </a:lnSpc>
            </a:pPr>
            <a:r>
              <a:rPr lang="en-GB" sz="1800" b="1" i="1">
                <a:solidFill>
                  <a:srgbClr val="000000"/>
                </a:solidFill>
              </a:rPr>
              <a:t>measures </a:t>
            </a:r>
          </a:p>
        </p:txBody>
      </p:sp>
      <p:sp>
        <p:nvSpPr>
          <p:cNvPr id="226317" name="Rectangle 13"/>
          <p:cNvSpPr>
            <a:spLocks noChangeArrowheads="1"/>
          </p:cNvSpPr>
          <p:nvPr/>
        </p:nvSpPr>
        <p:spPr bwMode="auto">
          <a:xfrm>
            <a:off x="4737589" y="3887787"/>
            <a:ext cx="1510811"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GB" sz="1800" b="1" i="1">
                <a:solidFill>
                  <a:srgbClr val="000000"/>
                </a:solidFill>
              </a:rPr>
              <a:t>Test running</a:t>
            </a:r>
          </a:p>
        </p:txBody>
      </p:sp>
      <p:sp>
        <p:nvSpPr>
          <p:cNvPr id="226318" name="Rectangle 14"/>
          <p:cNvSpPr>
            <a:spLocks noChangeArrowheads="1"/>
          </p:cNvSpPr>
          <p:nvPr/>
        </p:nvSpPr>
        <p:spPr bwMode="auto">
          <a:xfrm>
            <a:off x="7110331" y="5281613"/>
            <a:ext cx="1102866" cy="52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GB" sz="1800" b="1" i="1">
                <a:solidFill>
                  <a:srgbClr val="000000"/>
                </a:solidFill>
              </a:rPr>
              <a:t>Dynamic</a:t>
            </a:r>
          </a:p>
          <a:p>
            <a:pPr algn="ctr">
              <a:lnSpc>
                <a:spcPct val="85000"/>
              </a:lnSpc>
            </a:pPr>
            <a:r>
              <a:rPr lang="en-GB" sz="1800" b="1" i="1">
                <a:solidFill>
                  <a:srgbClr val="000000"/>
                </a:solidFill>
              </a:rPr>
              <a:t>analysis</a:t>
            </a:r>
          </a:p>
        </p:txBody>
      </p:sp>
      <p:sp>
        <p:nvSpPr>
          <p:cNvPr id="226319" name="Rectangle 15"/>
          <p:cNvSpPr>
            <a:spLocks noChangeArrowheads="1"/>
          </p:cNvSpPr>
          <p:nvPr/>
        </p:nvSpPr>
        <p:spPr bwMode="auto">
          <a:xfrm>
            <a:off x="4692162" y="5053013"/>
            <a:ext cx="838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GB" sz="1800" b="1" i="1">
                <a:solidFill>
                  <a:srgbClr val="000000"/>
                </a:solidFill>
              </a:rPr>
              <a:t>Debug</a:t>
            </a:r>
          </a:p>
        </p:txBody>
      </p:sp>
      <p:sp>
        <p:nvSpPr>
          <p:cNvPr id="226320" name="AutoShape 16"/>
          <p:cNvSpPr>
            <a:spLocks noChangeArrowheads="1"/>
          </p:cNvSpPr>
          <p:nvPr/>
        </p:nvSpPr>
        <p:spPr bwMode="auto">
          <a:xfrm>
            <a:off x="5168412" y="1766888"/>
            <a:ext cx="3015762" cy="1984375"/>
          </a:xfrm>
          <a:prstGeom prst="roundRect">
            <a:avLst>
              <a:gd name="adj" fmla="val 12495"/>
            </a:avLst>
          </a:prstGeom>
          <a:solidFill>
            <a:schemeClr val="accent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1" name="Rectangle 17"/>
          <p:cNvSpPr>
            <a:spLocks noChangeArrowheads="1"/>
          </p:cNvSpPr>
          <p:nvPr/>
        </p:nvSpPr>
        <p:spPr bwMode="auto">
          <a:xfrm>
            <a:off x="5244612" y="2462213"/>
            <a:ext cx="16133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GB" sz="1800" b="1" i="1">
                <a:solidFill>
                  <a:srgbClr val="000000"/>
                </a:solidFill>
              </a:rPr>
              <a:t>Performance</a:t>
            </a:r>
            <a:br>
              <a:rPr lang="en-GB" sz="1800" b="1" i="1">
                <a:solidFill>
                  <a:srgbClr val="000000"/>
                </a:solidFill>
              </a:rPr>
            </a:br>
            <a:r>
              <a:rPr lang="en-GB" sz="1800" b="1" i="1">
                <a:solidFill>
                  <a:srgbClr val="000000"/>
                </a:solidFill>
              </a:rPr>
              <a:t>measurement</a:t>
            </a:r>
          </a:p>
        </p:txBody>
      </p:sp>
      <p:sp>
        <p:nvSpPr>
          <p:cNvPr id="226322" name="Line 18"/>
          <p:cNvSpPr>
            <a:spLocks noChangeShapeType="1"/>
          </p:cNvSpPr>
          <p:nvPr/>
        </p:nvSpPr>
        <p:spPr bwMode="auto">
          <a:xfrm>
            <a:off x="3938954" y="5738812"/>
            <a:ext cx="1406769"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3" name="Line 19"/>
          <p:cNvSpPr>
            <a:spLocks noChangeShapeType="1"/>
          </p:cNvSpPr>
          <p:nvPr/>
        </p:nvSpPr>
        <p:spPr bwMode="auto">
          <a:xfrm flipH="1">
            <a:off x="5345723" y="2233612"/>
            <a:ext cx="2110154" cy="358140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26324" name="Rectangle 20"/>
          <p:cNvSpPr>
            <a:spLocks noChangeArrowheads="1"/>
          </p:cNvSpPr>
          <p:nvPr/>
        </p:nvSpPr>
        <p:spPr bwMode="blackWhite">
          <a:xfrm>
            <a:off x="4740520" y="5572126"/>
            <a:ext cx="109610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5" name="Rectangle 21"/>
          <p:cNvSpPr>
            <a:spLocks noChangeArrowheads="1"/>
          </p:cNvSpPr>
          <p:nvPr/>
        </p:nvSpPr>
        <p:spPr bwMode="blackWhite">
          <a:xfrm>
            <a:off x="4692765" y="5668963"/>
            <a:ext cx="1193084" cy="27289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Comp. Test</a:t>
            </a:r>
          </a:p>
        </p:txBody>
      </p:sp>
      <p:sp>
        <p:nvSpPr>
          <p:cNvPr id="226326" name="Rectangle 22"/>
          <p:cNvSpPr>
            <a:spLocks noGrp="1" noChangeArrowheads="1"/>
          </p:cNvSpPr>
          <p:nvPr>
            <p:ph type="title"/>
          </p:nvPr>
        </p:nvSpPr>
        <p:spPr/>
        <p:txBody>
          <a:bodyPr/>
          <a:lstStyle/>
          <a:p>
            <a:r>
              <a:rPr lang="en-GB" smtClean="0"/>
              <a:t>Where tools fit?</a:t>
            </a:r>
            <a:endParaRPr lang="en-GB"/>
          </a:p>
        </p:txBody>
      </p:sp>
      <p:sp>
        <p:nvSpPr>
          <p:cNvPr id="226327" name="Line 23"/>
          <p:cNvSpPr>
            <a:spLocks noChangeShapeType="1"/>
          </p:cNvSpPr>
          <p:nvPr/>
        </p:nvSpPr>
        <p:spPr bwMode="auto">
          <a:xfrm>
            <a:off x="1688123" y="2157412"/>
            <a:ext cx="2110154" cy="358140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226328" name="Rectangle 24"/>
          <p:cNvSpPr>
            <a:spLocks noChangeArrowheads="1"/>
          </p:cNvSpPr>
          <p:nvPr/>
        </p:nvSpPr>
        <p:spPr bwMode="blackWhite">
          <a:xfrm>
            <a:off x="1236784" y="1914526"/>
            <a:ext cx="1097574"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9" name="Rectangle 25"/>
          <p:cNvSpPr>
            <a:spLocks noChangeArrowheads="1"/>
          </p:cNvSpPr>
          <p:nvPr/>
        </p:nvSpPr>
        <p:spPr bwMode="blackWhite">
          <a:xfrm>
            <a:off x="1282212" y="2011363"/>
            <a:ext cx="1006719" cy="271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Req Anal</a:t>
            </a:r>
          </a:p>
        </p:txBody>
      </p:sp>
      <p:sp useBgFill="1">
        <p:nvSpPr>
          <p:cNvPr id="226330" name="Rectangle 26"/>
          <p:cNvSpPr>
            <a:spLocks noChangeArrowheads="1"/>
          </p:cNvSpPr>
          <p:nvPr/>
        </p:nvSpPr>
        <p:spPr bwMode="blackWhite">
          <a:xfrm>
            <a:off x="3276600" y="5572126"/>
            <a:ext cx="109610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1" name="Rectangle 27"/>
          <p:cNvSpPr>
            <a:spLocks noChangeArrowheads="1"/>
          </p:cNvSpPr>
          <p:nvPr/>
        </p:nvSpPr>
        <p:spPr bwMode="blackWhite">
          <a:xfrm>
            <a:off x="3508131" y="5668963"/>
            <a:ext cx="633046" cy="271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Code</a:t>
            </a:r>
          </a:p>
        </p:txBody>
      </p:sp>
      <p:sp useBgFill="1">
        <p:nvSpPr>
          <p:cNvPr id="226332" name="Rectangle 28"/>
          <p:cNvSpPr>
            <a:spLocks noChangeArrowheads="1"/>
          </p:cNvSpPr>
          <p:nvPr/>
        </p:nvSpPr>
        <p:spPr bwMode="blackWhite">
          <a:xfrm>
            <a:off x="1800958" y="3209926"/>
            <a:ext cx="1094642"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3" name="Rectangle 29"/>
          <p:cNvSpPr>
            <a:spLocks noChangeArrowheads="1"/>
          </p:cNvSpPr>
          <p:nvPr/>
        </p:nvSpPr>
        <p:spPr bwMode="blackWhite">
          <a:xfrm>
            <a:off x="1846543" y="3306763"/>
            <a:ext cx="1002006" cy="27289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Function</a:t>
            </a:r>
          </a:p>
        </p:txBody>
      </p:sp>
      <p:sp useBgFill="1">
        <p:nvSpPr>
          <p:cNvPr id="226334" name="Rectangle 30"/>
          <p:cNvSpPr>
            <a:spLocks noChangeArrowheads="1"/>
          </p:cNvSpPr>
          <p:nvPr/>
        </p:nvSpPr>
        <p:spPr bwMode="blackWhite">
          <a:xfrm>
            <a:off x="2573215" y="4505326"/>
            <a:ext cx="109610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5" name="Rectangle 31"/>
          <p:cNvSpPr>
            <a:spLocks noChangeArrowheads="1"/>
          </p:cNvSpPr>
          <p:nvPr/>
        </p:nvSpPr>
        <p:spPr bwMode="blackWhite">
          <a:xfrm>
            <a:off x="2721220" y="4602163"/>
            <a:ext cx="803031" cy="271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Design</a:t>
            </a:r>
          </a:p>
        </p:txBody>
      </p:sp>
      <p:sp useBgFill="1">
        <p:nvSpPr>
          <p:cNvPr id="226336" name="Rectangle 32"/>
          <p:cNvSpPr>
            <a:spLocks noChangeArrowheads="1"/>
          </p:cNvSpPr>
          <p:nvPr/>
        </p:nvSpPr>
        <p:spPr bwMode="blackWhite">
          <a:xfrm>
            <a:off x="6301154" y="3209926"/>
            <a:ext cx="109610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7" name="Rectangle 33"/>
          <p:cNvSpPr>
            <a:spLocks noChangeArrowheads="1"/>
          </p:cNvSpPr>
          <p:nvPr/>
        </p:nvSpPr>
        <p:spPr bwMode="blackWhite">
          <a:xfrm>
            <a:off x="6403731" y="3306763"/>
            <a:ext cx="888023" cy="271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Sys Test</a:t>
            </a:r>
          </a:p>
        </p:txBody>
      </p:sp>
      <p:sp useBgFill="1">
        <p:nvSpPr>
          <p:cNvPr id="226338" name="Rectangle 34"/>
          <p:cNvSpPr>
            <a:spLocks noChangeArrowheads="1"/>
          </p:cNvSpPr>
          <p:nvPr/>
        </p:nvSpPr>
        <p:spPr bwMode="blackWhite">
          <a:xfrm>
            <a:off x="5527431" y="4505326"/>
            <a:ext cx="109610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9" name="Rectangle 35"/>
          <p:cNvSpPr>
            <a:spLocks noChangeArrowheads="1"/>
          </p:cNvSpPr>
          <p:nvPr/>
        </p:nvSpPr>
        <p:spPr bwMode="blackWhite">
          <a:xfrm>
            <a:off x="5648188" y="4602163"/>
            <a:ext cx="854594" cy="27289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Int Test</a:t>
            </a:r>
          </a:p>
        </p:txBody>
      </p:sp>
      <p:sp useBgFill="1">
        <p:nvSpPr>
          <p:cNvPr id="226340" name="Rectangle 36"/>
          <p:cNvSpPr>
            <a:spLocks noChangeArrowheads="1"/>
          </p:cNvSpPr>
          <p:nvPr/>
        </p:nvSpPr>
        <p:spPr bwMode="blackWhite">
          <a:xfrm>
            <a:off x="6897566" y="1914526"/>
            <a:ext cx="1096108" cy="465137"/>
          </a:xfrm>
          <a:prstGeom prst="rect">
            <a:avLst/>
          </a:prstGeom>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41" name="Rectangle 37"/>
          <p:cNvSpPr>
            <a:spLocks noChangeArrowheads="1"/>
          </p:cNvSpPr>
          <p:nvPr/>
        </p:nvSpPr>
        <p:spPr bwMode="blackWhite">
          <a:xfrm>
            <a:off x="6994282" y="2011363"/>
            <a:ext cx="898280" cy="271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90000"/>
              </a:lnSpc>
            </a:pPr>
            <a:r>
              <a:rPr lang="en-GB" sz="1600" b="1"/>
              <a:t>Acc Test</a:t>
            </a:r>
          </a:p>
        </p:txBody>
      </p:sp>
      <p:sp>
        <p:nvSpPr>
          <p:cNvPr id="226342" name="Rectangle 38"/>
          <p:cNvSpPr>
            <a:spLocks noChangeArrowheads="1"/>
          </p:cNvSpPr>
          <p:nvPr/>
        </p:nvSpPr>
        <p:spPr bwMode="auto">
          <a:xfrm>
            <a:off x="2539512" y="2386013"/>
            <a:ext cx="16514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GB" sz="1800" b="1" i="1">
                <a:solidFill>
                  <a:srgbClr val="000000"/>
                </a:solidFill>
              </a:rPr>
              <a:t>Requirements</a:t>
            </a:r>
          </a:p>
          <a:p>
            <a:pPr>
              <a:lnSpc>
                <a:spcPct val="85000"/>
              </a:lnSpc>
            </a:pPr>
            <a:r>
              <a:rPr lang="en-GB" sz="1800" b="1" i="1">
                <a:solidFill>
                  <a:srgbClr val="000000"/>
                </a:solidFill>
              </a:rPr>
              <a:t>testing</a:t>
            </a:r>
          </a:p>
        </p:txBody>
      </p:sp>
      <p:sp>
        <p:nvSpPr>
          <p:cNvPr id="226343" name="Rectangle 39"/>
          <p:cNvSpPr>
            <a:spLocks noChangeArrowheads="1"/>
          </p:cNvSpPr>
          <p:nvPr/>
        </p:nvSpPr>
        <p:spPr bwMode="auto">
          <a:xfrm>
            <a:off x="6661735" y="4595813"/>
            <a:ext cx="1472518" cy="522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a:lnSpc>
                <a:spcPct val="85000"/>
              </a:lnSpc>
            </a:pPr>
            <a:r>
              <a:rPr lang="en-GB" sz="1800" b="1" i="1">
                <a:solidFill>
                  <a:srgbClr val="000000"/>
                </a:solidFill>
              </a:rPr>
              <a:t>Test harness</a:t>
            </a:r>
          </a:p>
          <a:p>
            <a:pPr algn="ctr">
              <a:lnSpc>
                <a:spcPct val="85000"/>
              </a:lnSpc>
            </a:pPr>
            <a:r>
              <a:rPr lang="en-GB" sz="1800" b="1" i="1">
                <a:solidFill>
                  <a:srgbClr val="000000"/>
                </a:solidFill>
              </a:rPr>
              <a:t>&amp; drivers</a:t>
            </a:r>
          </a:p>
        </p:txBody>
      </p:sp>
      <p:sp>
        <p:nvSpPr>
          <p:cNvPr id="226344" name="Rectangle 40"/>
          <p:cNvSpPr>
            <a:spLocks noChangeArrowheads="1"/>
          </p:cNvSpPr>
          <p:nvPr/>
        </p:nvSpPr>
        <p:spPr bwMode="auto">
          <a:xfrm>
            <a:off x="6705600" y="3887787"/>
            <a:ext cx="1460989"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GB" sz="1800" b="1" i="1">
                <a:solidFill>
                  <a:srgbClr val="000000"/>
                </a:solidFill>
              </a:rPr>
              <a:t>Comparison</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a:t>
            </a:fld>
            <a:endParaRPr lang="en-US"/>
          </a:p>
        </p:txBody>
      </p:sp>
    </p:spTree>
    <p:extLst>
      <p:ext uri="{BB962C8B-B14F-4D97-AF65-F5344CB8AC3E}">
        <p14:creationId xmlns:p14="http://schemas.microsoft.com/office/powerpoint/2010/main" val="10489471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management Requirements management tools</a:t>
            </a:r>
          </a:p>
        </p:txBody>
      </p:sp>
      <p:sp>
        <p:nvSpPr>
          <p:cNvPr id="3" name="Content Placeholder 2"/>
          <p:cNvSpPr>
            <a:spLocks noGrp="1"/>
          </p:cNvSpPr>
          <p:nvPr>
            <p:ph idx="1"/>
          </p:nvPr>
        </p:nvSpPr>
        <p:spPr/>
        <p:txBody>
          <a:bodyPr>
            <a:normAutofit/>
          </a:bodyPr>
          <a:lstStyle/>
          <a:p>
            <a:r>
              <a:rPr lang="en-US" smtClean="0"/>
              <a:t>Help with analysing requirements by </a:t>
            </a:r>
            <a:r>
              <a:rPr lang="en-US" b="1" smtClean="0"/>
              <a:t>verification</a:t>
            </a:r>
          </a:p>
          <a:p>
            <a:r>
              <a:rPr lang="en-US" smtClean="0"/>
              <a:t>Support for</a:t>
            </a:r>
          </a:p>
          <a:p>
            <a:pPr lvl="1"/>
            <a:r>
              <a:rPr lang="en-US" b="1"/>
              <a:t>storing</a:t>
            </a:r>
            <a:r>
              <a:rPr lang="en-US"/>
              <a:t> requirement </a:t>
            </a:r>
            <a:r>
              <a:rPr lang="en-US" smtClean="0"/>
              <a:t>statements;</a:t>
            </a:r>
          </a:p>
          <a:p>
            <a:pPr lvl="1"/>
            <a:r>
              <a:rPr lang="en-US" b="1" smtClean="0"/>
              <a:t>identifying</a:t>
            </a:r>
            <a:r>
              <a:rPr lang="en-US" smtClean="0"/>
              <a:t> undefined</a:t>
            </a:r>
            <a:r>
              <a:rPr lang="en-US"/>
              <a:t>, missing or 'to be defined later' </a:t>
            </a:r>
            <a:r>
              <a:rPr lang="en-US" smtClean="0"/>
              <a:t>requirements;</a:t>
            </a:r>
            <a:endParaRPr lang="en-US"/>
          </a:p>
          <a:p>
            <a:pPr lvl="1"/>
            <a:r>
              <a:rPr lang="en-US" b="1" smtClean="0"/>
              <a:t>checking consistency </a:t>
            </a:r>
            <a:r>
              <a:rPr lang="en-US" smtClean="0"/>
              <a:t>of requirements;</a:t>
            </a:r>
          </a:p>
          <a:p>
            <a:pPr lvl="1"/>
            <a:r>
              <a:rPr lang="en-US" b="1" smtClean="0"/>
              <a:t>prioritizing</a:t>
            </a:r>
            <a:r>
              <a:rPr lang="en-US" smtClean="0"/>
              <a:t> requirements for testing purposes;</a:t>
            </a:r>
          </a:p>
          <a:p>
            <a:pPr lvl="1"/>
            <a:r>
              <a:rPr lang="en-US" b="1" smtClean="0"/>
              <a:t>traceability</a:t>
            </a:r>
            <a:r>
              <a:rPr lang="en-US" smtClean="0"/>
              <a:t> of requirements to tests and tests to requirements, functions or features;</a:t>
            </a:r>
          </a:p>
          <a:p>
            <a:pPr lvl="1"/>
            <a:r>
              <a:rPr lang="en-US"/>
              <a:t>calculating </a:t>
            </a:r>
            <a:r>
              <a:rPr lang="en-US" b="1"/>
              <a:t>requirements coverage </a:t>
            </a:r>
            <a:r>
              <a:rPr lang="en-US"/>
              <a:t>by a set of </a:t>
            </a:r>
            <a:r>
              <a:rPr lang="en-US" smtClean="0"/>
              <a:t>tests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a:t>
            </a:fld>
            <a:endParaRPr lang="en-US"/>
          </a:p>
        </p:txBody>
      </p:sp>
    </p:spTree>
    <p:extLst>
      <p:ext uri="{BB962C8B-B14F-4D97-AF65-F5344CB8AC3E}">
        <p14:creationId xmlns:p14="http://schemas.microsoft.com/office/powerpoint/2010/main" val="4205783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Tool support for management </a:t>
            </a:r>
            <a:r>
              <a:rPr lang="en-US" smtClean="0"/>
              <a:t/>
            </a:r>
            <a:br>
              <a:rPr lang="en-US" smtClean="0"/>
            </a:br>
            <a:r>
              <a:rPr lang="en-US" smtClean="0"/>
              <a:t>Incident </a:t>
            </a:r>
            <a:r>
              <a:rPr lang="en-US"/>
              <a:t>management tools </a:t>
            </a:r>
          </a:p>
        </p:txBody>
      </p:sp>
      <p:sp>
        <p:nvSpPr>
          <p:cNvPr id="3" name="Content Placeholder 2"/>
          <p:cNvSpPr>
            <a:spLocks noGrp="1"/>
          </p:cNvSpPr>
          <p:nvPr>
            <p:ph idx="1"/>
          </p:nvPr>
        </p:nvSpPr>
        <p:spPr/>
        <p:txBody>
          <a:bodyPr>
            <a:normAutofit/>
          </a:bodyPr>
          <a:lstStyle/>
          <a:p>
            <a:r>
              <a:rPr lang="en-US" smtClean="0"/>
              <a:t>Known as ‘defect-tracking tool’, ‘defect-management tool’</a:t>
            </a:r>
          </a:p>
          <a:p>
            <a:r>
              <a:rPr lang="en-US" smtClean="0"/>
              <a:t>Support for</a:t>
            </a:r>
          </a:p>
          <a:p>
            <a:pPr lvl="1"/>
            <a:r>
              <a:rPr lang="en-US" b="1" smtClean="0"/>
              <a:t>storing</a:t>
            </a:r>
            <a:r>
              <a:rPr lang="en-US" smtClean="0"/>
              <a:t> information and attachments;</a:t>
            </a:r>
          </a:p>
          <a:p>
            <a:pPr lvl="1"/>
            <a:r>
              <a:rPr lang="en-US" b="1" smtClean="0"/>
              <a:t>prioritizing</a:t>
            </a:r>
            <a:r>
              <a:rPr lang="en-US" smtClean="0"/>
              <a:t> incidents;</a:t>
            </a:r>
          </a:p>
          <a:p>
            <a:pPr lvl="1"/>
            <a:r>
              <a:rPr lang="en-US" b="1" smtClean="0"/>
              <a:t>assigning</a:t>
            </a:r>
            <a:r>
              <a:rPr lang="en-US" smtClean="0"/>
              <a:t> actions </a:t>
            </a:r>
            <a:r>
              <a:rPr lang="en-US"/>
              <a:t>to </a:t>
            </a:r>
            <a:r>
              <a:rPr lang="en-US" smtClean="0"/>
              <a:t>people;</a:t>
            </a:r>
          </a:p>
          <a:p>
            <a:pPr lvl="1"/>
            <a:r>
              <a:rPr lang="en-US" smtClean="0"/>
              <a:t>status (</a:t>
            </a:r>
            <a:r>
              <a:rPr lang="en-US"/>
              <a:t>e.g. open, rejected, duplicate, deferred, ready for confirmation test, </a:t>
            </a:r>
            <a:r>
              <a:rPr lang="en-US" smtClean="0"/>
              <a:t>closed);</a:t>
            </a:r>
          </a:p>
          <a:p>
            <a:pPr lvl="1"/>
            <a:r>
              <a:rPr lang="en-US" b="1" smtClean="0"/>
              <a:t>reporting</a:t>
            </a:r>
            <a:r>
              <a:rPr lang="en-US" smtClean="0"/>
              <a:t> of </a:t>
            </a:r>
            <a:r>
              <a:rPr lang="en-US"/>
              <a:t>statistics/metrics (e.g. </a:t>
            </a:r>
            <a:r>
              <a:rPr lang="en-US" smtClean="0"/>
              <a:t>number </a:t>
            </a:r>
            <a:r>
              <a:rPr lang="en-US"/>
              <a:t>of incidents with each status, total number raised, open or </a:t>
            </a:r>
            <a:r>
              <a:rPr lang="en-US" smtClean="0"/>
              <a:t>closed</a:t>
            </a:r>
            <a:r>
              <a:rPr lang="en-US"/>
              <a:t>)</a:t>
            </a:r>
            <a:endParaRPr lang="en-US" smtClean="0"/>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9</a:t>
            </a:fld>
            <a:endParaRPr lang="en-US"/>
          </a:p>
        </p:txBody>
      </p:sp>
    </p:spTree>
    <p:extLst>
      <p:ext uri="{BB962C8B-B14F-4D97-AF65-F5344CB8AC3E}">
        <p14:creationId xmlns:p14="http://schemas.microsoft.com/office/powerpoint/2010/main" val="283267205"/>
      </p:ext>
    </p:extLst>
  </p:cSld>
  <p:clrMapOvr>
    <a:masterClrMapping/>
  </p:clrMapOvr>
  <p:timing>
    <p:tnLst>
      <p:par>
        <p:cTn id="1" dur="indefinite" restart="never" nodeType="tmRoot"/>
      </p:par>
    </p:tnLst>
  </p:timing>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7.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21656</TotalTime>
  <Words>6773</Words>
  <Application>Microsoft Office PowerPoint</Application>
  <PresentationFormat>On-screen Show (4:3)</PresentationFormat>
  <Paragraphs>1005</Paragraphs>
  <Slides>58</Slides>
  <Notes>51</Notes>
  <HiddenSlides>10</HiddenSlides>
  <MMClips>0</MMClips>
  <ScaleCrop>false</ScaleCrop>
  <HeadingPairs>
    <vt:vector size="6" baseType="variant">
      <vt:variant>
        <vt:lpstr>Theme</vt:lpstr>
      </vt:variant>
      <vt:variant>
        <vt:i4>17</vt:i4>
      </vt:variant>
      <vt:variant>
        <vt:lpstr>Embedded OLE Servers</vt:lpstr>
      </vt:variant>
      <vt:variant>
        <vt:i4>1</vt:i4>
      </vt:variant>
      <vt:variant>
        <vt:lpstr>Slide Titles</vt:lpstr>
      </vt:variant>
      <vt:variant>
        <vt:i4>58</vt:i4>
      </vt:variant>
    </vt:vector>
  </HeadingPairs>
  <TitlesOfParts>
    <vt:vector size="76" baseType="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2_Flow</vt:lpstr>
      <vt:lpstr>3_Flow</vt:lpstr>
      <vt:lpstr>WordArt 3.2</vt:lpstr>
      <vt:lpstr>Tool support for testing (CAST)</vt:lpstr>
      <vt:lpstr>Learning objectives</vt:lpstr>
      <vt:lpstr>References</vt:lpstr>
      <vt:lpstr>Contents</vt:lpstr>
      <vt:lpstr>Testing tool classification</vt:lpstr>
      <vt:lpstr>Testing tool classification (con’t)</vt:lpstr>
      <vt:lpstr>Where tools fit?</vt:lpstr>
      <vt:lpstr>Tool support for management Requirements management tools</vt:lpstr>
      <vt:lpstr>Tool support for management  Incident management tools </vt:lpstr>
      <vt:lpstr>Tool support for management  Configuration management tools</vt:lpstr>
      <vt:lpstr>Tool support for management  Test management tools</vt:lpstr>
      <vt:lpstr>Tool support for management  Test management tools</vt:lpstr>
      <vt:lpstr>Tool support for static testing  Review process support tools</vt:lpstr>
      <vt:lpstr>Tool support for static testing  Static analysis tools (D)</vt:lpstr>
      <vt:lpstr>Tool support for static testing  Modelling tools (D)</vt:lpstr>
      <vt:lpstr>Tool support for test specification  Test design tools</vt:lpstr>
      <vt:lpstr>Tool support for test specification  Test data preparation tools </vt:lpstr>
      <vt:lpstr>Tool support for execution and logging  Test execution tools </vt:lpstr>
      <vt:lpstr>Tool support for execution and logging  Test execution tools (cont’d)</vt:lpstr>
      <vt:lpstr>Tool support for execution and logging  Test harness/unit test framework tools (D)</vt:lpstr>
      <vt:lpstr>Tool support for execution and logging  Test comparators</vt:lpstr>
      <vt:lpstr>Tool support for execution and logging  Coverage measurement tools (D)</vt:lpstr>
      <vt:lpstr>Tool support for execution and logging  Security tools </vt:lpstr>
      <vt:lpstr>Tool support for performance and monitoring Dynamic analysis tools (D)</vt:lpstr>
      <vt:lpstr>Tool support for performance and monitoring Monitoring tools</vt:lpstr>
      <vt:lpstr>Tool support for performance and monitoring Performance testing tools</vt:lpstr>
      <vt:lpstr>Tool support for performance and monitoring Performance testing tools (cont’d)</vt:lpstr>
      <vt:lpstr>Other tools </vt:lpstr>
      <vt:lpstr>Contents</vt:lpstr>
      <vt:lpstr>Potential benefits </vt:lpstr>
      <vt:lpstr>Potential risks</vt:lpstr>
      <vt:lpstr>Contents</vt:lpstr>
      <vt:lpstr>Introducing a tool into an organization</vt:lpstr>
      <vt:lpstr>Pilot project</vt:lpstr>
      <vt:lpstr>Success factors </vt:lpstr>
      <vt:lpstr>Contents</vt:lpstr>
      <vt:lpstr>Tests to automate</vt:lpstr>
      <vt:lpstr>Tests not to automate</vt:lpstr>
      <vt:lpstr>Sample exam questions</vt:lpstr>
      <vt:lpstr>Sample exam questions</vt:lpstr>
      <vt:lpstr>Sample exam questions</vt:lpstr>
      <vt:lpstr>Sample exam questions</vt:lpstr>
      <vt:lpstr>Sample exam questions</vt:lpstr>
      <vt:lpstr>Sample exam questions</vt:lpstr>
      <vt:lpstr>Sample exam questions</vt:lpstr>
      <vt:lpstr>Sample exam questions</vt:lpstr>
      <vt:lpstr>Sample exam questions</vt:lpstr>
      <vt:lpstr>Sample exam questions</vt:lpstr>
      <vt:lpstr>Test tool overview</vt:lpstr>
      <vt:lpstr>PowerPoint Presentation</vt:lpstr>
      <vt:lpstr>PowerPoint Presentation</vt:lpstr>
      <vt:lpstr>PowerPoint Presentation</vt:lpstr>
      <vt:lpstr>Contents</vt:lpstr>
      <vt:lpstr>Sample exam questions</vt:lpstr>
      <vt:lpstr>Don’t automate too much long term</vt:lpstr>
      <vt:lpstr>Maintain control</vt:lpstr>
      <vt:lpstr>Invest</vt:lpstr>
      <vt:lpstr>Test Tools Links Collection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BAOHA</cp:lastModifiedBy>
  <cp:revision>510</cp:revision>
  <dcterms:created xsi:type="dcterms:W3CDTF">2011-10-06T02:30:27Z</dcterms:created>
  <dcterms:modified xsi:type="dcterms:W3CDTF">2018-01-03T15:55:35Z</dcterms:modified>
</cp:coreProperties>
</file>