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56" r:id="rId5"/>
    <p:sldId id="257" r:id="rId6"/>
    <p:sldId id="259" r:id="rId7"/>
    <p:sldId id="260" r:id="rId8"/>
    <p:sldId id="261" r:id="rId9"/>
    <p:sldId id="262" r:id="rId10"/>
    <p:sldId id="263" r:id="rId11"/>
    <p:sldId id="264" r:id="rId12"/>
    <p:sldId id="265" r:id="rId13"/>
    <p:sldId id="269" r:id="rId14"/>
    <p:sldId id="274"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29" autoAdjust="0"/>
  </p:normalViewPr>
  <p:slideViewPr>
    <p:cSldViewPr snapToGrid="0" showGuides="1">
      <p:cViewPr varScale="1">
        <p:scale>
          <a:sx n="49" d="100"/>
          <a:sy n="49" d="100"/>
        </p:scale>
        <p:origin x="1458"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01/07/2024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01/07/2024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Đó là phương pháp cơ bản trong phát triển phần mềm để đảm bảo chất lượng và độ tin cậy của mã bằng cách tách biệt từng đơn vị và xác thực hiệu suất của nó.</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226839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Xem lại mã đã viết: trước tiên bạn phác thảo các yêu cầu của mã và sau đó cố gắng tạo trường hợp thử nghiệm cho từng yêu cầu đó.</a:t>
            </a:r>
          </a:p>
          <a:p>
            <a:r>
              <a:rPr lang="vi-VN" dirty="0"/>
              <a:t>Thực hiện các thay đổi phù hợp: Khi đến lúc tái cấu trúc và thực hiện các thay đổi phù hợp cho mã của bạn, việc xem nhanh vòng đời của từng chức năng hoặc phương thức sẽ giúp bạn hiểu rõ hơn về những gì đang diễn ra trong đoạn mã đó</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1217510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Thực hiện kiểm thử và so sánh kết quả mong đợi và thực tế: bằng cách tạo đối tượng kiểm thử, chọn giá trị đầu vào để thực hiện kiểm thử, thực hiện kiểm thử và so sánh kết quả mong đợi và kết quả thực tế</a:t>
            </a:r>
          </a:p>
          <a:p>
            <a:r>
              <a:rPr lang="vi-VN" dirty="0"/>
              <a:t>Sửa các lỗi được phát hiện trong code: Nó cũng giúp các nhà phát triển yên tâm hơn khi thêm hoặc sửa đổi code.</a:t>
            </a:r>
          </a:p>
          <a:p>
            <a:r>
              <a:rPr lang="vi-VN" dirty="0"/>
              <a:t>Thực hiện lại các thử nghiệm để xác minh chúng: Thực hiện lại các thử nghiệm để xác minh chúng sau mỗi thay đổi có thể giúp đảm bảo mọi thứ vẫn hoạt động như mong đợi.</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1358781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Bằng cách chạy thử nghiệm đơn vị, nhà phát triển có thể nhận được phản hồi chính xác và đạt được tốc độ thực thi cao.</a:t>
            </a:r>
          </a:p>
          <a:p>
            <a:r>
              <a:rPr lang="vi-VN" dirty="0"/>
              <a:t>Thử nghiệm đầu cuối và thử nghiệm tương tự tương tác với ứng dụng giống như người dùng thực. Do đó, nó cung cấp phản hồi thực tế hơn.</a:t>
            </a:r>
          </a:p>
          <a:p>
            <a:r>
              <a:rPr lang="vi-VN" dirty="0"/>
              <a:t>Kiểm tra đơn vị xác minh cách các mô-đun hoặc đơn vị biệt lập khác nhau hoạt động cùng nhau như thế nào. Tuy nhiên, nó không thể xác nhận cách các đơn vị này tích hợp với các đơn vị khác.</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a:p>
        </p:txBody>
      </p:sp>
    </p:spTree>
    <p:extLst>
      <p:ext uri="{BB962C8B-B14F-4D97-AF65-F5344CB8AC3E}">
        <p14:creationId xmlns:p14="http://schemas.microsoft.com/office/powerpoint/2010/main" val="273542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Kiểm thử đơn vị tạo thành nền tảng cho quá trình kiểm thử, đi trước kiểm thử tích hợp. kiểm tra đơn vị tập trung vào việc xác nhận các thành phần riêng lẻ trong hệ thống phần mềm. Các thử nghiệm này thường được viết kịch bản trong một khung thử nghiệm riêng biệt, đảm bảo tính độc lập của chúng với chính ứng dụng.</a:t>
            </a:r>
          </a:p>
          <a:p>
            <a:endParaRPr lang="en-US" dirty="0"/>
          </a:p>
          <a:p>
            <a:r>
              <a:rPr lang="vi-VN" dirty="0"/>
              <a:t>Kiểm thử tích hợp là lý tưởng để đảm bảo rằng tất cả các phần ứng dụng hoạt động chính xác với nhau. Nó liên quan đến việc chạy toàn bộ ứng dụng của bạn trong điều kiện thực tế và đảm bảo rằng tất cả các thành phần đều hoạt động như mong đợi.</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9</a:t>
            </a:fld>
            <a:endParaRPr lang="en-US"/>
          </a:p>
        </p:txBody>
      </p:sp>
    </p:spTree>
    <p:extLst>
      <p:ext uri="{BB962C8B-B14F-4D97-AF65-F5344CB8AC3E}">
        <p14:creationId xmlns:p14="http://schemas.microsoft.com/office/powerpoint/2010/main" val="17648865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01/07/2024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01/07/2024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01/07/2024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01/07/2024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01/07/2024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01/07/2024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01/07/2024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01/07/2024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01/07/2024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8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pPr algn="ctr"/>
            <a:r>
              <a:rPr lang="en-US" sz="5400" cap="none" dirty="0">
                <a:ln w="9525">
                  <a:solidFill>
                    <a:schemeClr val="bg1"/>
                  </a:solidFill>
                  <a:prstDash val="solid"/>
                </a:ln>
                <a:effectLst>
                  <a:outerShdw blurRad="12700" dist="38100" dir="2700000" algn="tl" rotWithShape="0">
                    <a:schemeClr val="bg1">
                      <a:lumMod val="50000"/>
                    </a:schemeClr>
                  </a:outerShdw>
                </a:effectLst>
              </a:rPr>
              <a:t>UNIT TEST TRONG .NET</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3" name="Subtitle 2">
            <a:extLst>
              <a:ext uri="{FF2B5EF4-FFF2-40B4-BE49-F238E27FC236}">
                <a16:creationId xmlns:a16="http://schemas.microsoft.com/office/drawing/2014/main" id="{F221C493-95FA-7FFF-0277-1BABD892F0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E3B4-20C1-E408-59DE-940FA776DAC2}"/>
              </a:ext>
            </a:extLst>
          </p:cNvPr>
          <p:cNvSpPr>
            <a:spLocks noGrp="1"/>
          </p:cNvSpPr>
          <p:nvPr>
            <p:ph type="title"/>
          </p:nvPr>
        </p:nvSpPr>
        <p:spPr/>
        <p:txBody>
          <a:bodyPr/>
          <a:lstStyle/>
          <a:p>
            <a:r>
              <a:rPr lang="en-US" dirty="0"/>
              <a:t>Testing tools in Visual Studio</a:t>
            </a:r>
          </a:p>
        </p:txBody>
      </p:sp>
      <p:sp>
        <p:nvSpPr>
          <p:cNvPr id="3" name="Content Placeholder 2">
            <a:extLst>
              <a:ext uri="{FF2B5EF4-FFF2-40B4-BE49-F238E27FC236}">
                <a16:creationId xmlns:a16="http://schemas.microsoft.com/office/drawing/2014/main" id="{0CA89078-061D-0388-C003-3902E61B5113}"/>
              </a:ext>
            </a:extLst>
          </p:cNvPr>
          <p:cNvSpPr>
            <a:spLocks noGrp="1"/>
          </p:cNvSpPr>
          <p:nvPr>
            <p:ph idx="1"/>
          </p:nvPr>
        </p:nvSpPr>
        <p:spPr/>
        <p:txBody>
          <a:bodyPr/>
          <a:lstStyle/>
          <a:p>
            <a:r>
              <a:rPr lang="en-US" b="1" dirty="0"/>
              <a:t>Test Explorer: </a:t>
            </a:r>
            <a:r>
              <a:rPr lang="en-US" dirty="0"/>
              <a:t>helps developers create, manage, and run unit tests. You can use the Microsoft unit test framework or one of several third-party and open-source frameworks.</a:t>
            </a:r>
          </a:p>
        </p:txBody>
      </p:sp>
      <p:pic>
        <p:nvPicPr>
          <p:cNvPr id="5" name="Picture 4">
            <a:extLst>
              <a:ext uri="{FF2B5EF4-FFF2-40B4-BE49-F238E27FC236}">
                <a16:creationId xmlns:a16="http://schemas.microsoft.com/office/drawing/2014/main" id="{5CBCBD21-A9FC-CF79-BA9A-C508C76A7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196" y="3144352"/>
            <a:ext cx="6493608" cy="3027848"/>
          </a:xfrm>
          <a:prstGeom prst="rect">
            <a:avLst/>
          </a:prstGeom>
        </p:spPr>
      </p:pic>
    </p:spTree>
    <p:extLst>
      <p:ext uri="{BB962C8B-B14F-4D97-AF65-F5344CB8AC3E}">
        <p14:creationId xmlns:p14="http://schemas.microsoft.com/office/powerpoint/2010/main" val="16382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6B89-1523-C587-F904-C1653CE19165}"/>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21B0052A-1227-4E4E-D145-E90460A5AF15}"/>
              </a:ext>
            </a:extLst>
          </p:cNvPr>
          <p:cNvSpPr>
            <a:spLocks noGrp="1"/>
          </p:cNvSpPr>
          <p:nvPr>
            <p:ph idx="1"/>
          </p:nvPr>
        </p:nvSpPr>
        <p:spPr/>
        <p:txBody>
          <a:bodyPr/>
          <a:lstStyle/>
          <a:p>
            <a:r>
              <a:rPr lang="en-US" b="1" dirty="0"/>
              <a:t>Unit Testing </a:t>
            </a:r>
            <a:r>
              <a:rPr lang="vi-VN" dirty="0"/>
              <a:t>là phương pháp kiểm thử phần mềm dựa trên các unit test. </a:t>
            </a:r>
            <a:endParaRPr lang="en-US" dirty="0"/>
          </a:p>
          <a:p>
            <a:r>
              <a:rPr lang="vi-VN" dirty="0"/>
              <a:t>Trong các ngôn ngữ hướng đối tượng</a:t>
            </a:r>
            <a:r>
              <a:rPr lang="en-US" dirty="0"/>
              <a:t>, </a:t>
            </a:r>
            <a:r>
              <a:rPr lang="vi-VN" dirty="0"/>
              <a:t>các unit test có thể là các phương thức hay lớp.</a:t>
            </a:r>
            <a:endParaRPr lang="en-US" dirty="0"/>
          </a:p>
          <a:p>
            <a:r>
              <a:rPr lang="vi-VN" dirty="0"/>
              <a:t>Một unit test được dùng để kiểm tra một đơn vị công việc</a:t>
            </a:r>
            <a:r>
              <a:rPr lang="en-US" dirty="0"/>
              <a:t>.</a:t>
            </a:r>
          </a:p>
        </p:txBody>
      </p:sp>
    </p:spTree>
    <p:extLst>
      <p:ext uri="{BB962C8B-B14F-4D97-AF65-F5344CB8AC3E}">
        <p14:creationId xmlns:p14="http://schemas.microsoft.com/office/powerpoint/2010/main" val="343373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FADB-519D-B03E-8E94-849E4C44C010}"/>
              </a:ext>
            </a:extLst>
          </p:cNvPr>
          <p:cNvSpPr>
            <a:spLocks noGrp="1"/>
          </p:cNvSpPr>
          <p:nvPr>
            <p:ph type="title"/>
          </p:nvPr>
        </p:nvSpPr>
        <p:spPr/>
        <p:txBody>
          <a:bodyPr/>
          <a:lstStyle/>
          <a:p>
            <a:r>
              <a:rPr lang="en-US" dirty="0"/>
              <a:t>Unit Test Frameworks for C#</a:t>
            </a:r>
          </a:p>
        </p:txBody>
      </p:sp>
      <p:sp>
        <p:nvSpPr>
          <p:cNvPr id="3" name="Content Placeholder 2">
            <a:extLst>
              <a:ext uri="{FF2B5EF4-FFF2-40B4-BE49-F238E27FC236}">
                <a16:creationId xmlns:a16="http://schemas.microsoft.com/office/drawing/2014/main" id="{F329FB95-EFDE-6296-7CDE-2D8B52B71302}"/>
              </a:ext>
            </a:extLst>
          </p:cNvPr>
          <p:cNvSpPr>
            <a:spLocks noGrp="1"/>
          </p:cNvSpPr>
          <p:nvPr>
            <p:ph idx="1"/>
          </p:nvPr>
        </p:nvSpPr>
        <p:spPr>
          <a:xfrm>
            <a:off x="1104899" y="1600199"/>
            <a:ext cx="10179185" cy="4956243"/>
          </a:xfrm>
        </p:spPr>
        <p:txBody>
          <a:bodyPr>
            <a:normAutofit lnSpcReduction="10000"/>
          </a:bodyPr>
          <a:lstStyle/>
          <a:p>
            <a:r>
              <a:rPr lang="vi-VN" b="1" dirty="0"/>
              <a:t>Unit Testing </a:t>
            </a:r>
            <a:r>
              <a:rPr lang="vi-VN" dirty="0"/>
              <a:t>có thể được thực hiện</a:t>
            </a:r>
            <a:r>
              <a:rPr lang="en-US" dirty="0"/>
              <a:t> </a:t>
            </a:r>
            <a:r>
              <a:rPr lang="en-US" dirty="0" err="1"/>
              <a:t>dựa</a:t>
            </a:r>
            <a:r>
              <a:rPr lang="en-US" dirty="0"/>
              <a:t> </a:t>
            </a:r>
            <a:r>
              <a:rPr lang="en-US" dirty="0" err="1"/>
              <a:t>trên</a:t>
            </a:r>
            <a:r>
              <a:rPr lang="en-US" dirty="0"/>
              <a:t> </a:t>
            </a:r>
            <a:r>
              <a:rPr lang="vi-VN" dirty="0"/>
              <a:t>các framework.</a:t>
            </a:r>
            <a:endParaRPr lang="en-US" dirty="0"/>
          </a:p>
          <a:p>
            <a:r>
              <a:rPr lang="vi-VN" b="1" dirty="0"/>
              <a:t>Framework phổ biến </a:t>
            </a:r>
            <a:r>
              <a:rPr lang="en-US" b="1" dirty="0" err="1"/>
              <a:t>trong</a:t>
            </a:r>
            <a:r>
              <a:rPr lang="en-US" b="1" dirty="0"/>
              <a:t> </a:t>
            </a:r>
            <a:r>
              <a:rPr lang="vi-VN" b="1" dirty="0"/>
              <a:t>.NET</a:t>
            </a:r>
            <a:r>
              <a:rPr lang="en-US" dirty="0"/>
              <a:t>:</a:t>
            </a:r>
          </a:p>
          <a:p>
            <a:pPr lvl="1"/>
            <a:r>
              <a:rPr lang="vi-VN" sz="2600" b="1" dirty="0"/>
              <a:t>MSTest/Visual Studio</a:t>
            </a:r>
            <a:r>
              <a:rPr lang="en-US" sz="2600" dirty="0"/>
              <a:t>: </a:t>
            </a:r>
            <a:r>
              <a:rPr lang="vi-VN" sz="2600" dirty="0"/>
              <a:t>được tích hợp với Visual Studio và được hỗ trợ độc quyền bởi phiên bản .NET framework chỉ dành cho Windows.</a:t>
            </a:r>
            <a:endParaRPr lang="en-US" sz="2600" dirty="0"/>
          </a:p>
          <a:p>
            <a:pPr lvl="1"/>
            <a:r>
              <a:rPr lang="vi-VN" sz="2600" b="1" dirty="0"/>
              <a:t>Nunit</a:t>
            </a:r>
            <a:r>
              <a:rPr lang="en-US" sz="2600" b="1" dirty="0"/>
              <a:t>: </a:t>
            </a:r>
            <a:r>
              <a:rPr lang="vi-VN" sz="2600" dirty="0"/>
              <a:t> là một testing framework mã nguồn mở được phát triển bởi một nhóm lập trình viên, tương tác trực tiếp với Visual Studio</a:t>
            </a:r>
            <a:r>
              <a:rPr lang="en-US" sz="2600" dirty="0"/>
              <a:t>, </a:t>
            </a:r>
            <a:r>
              <a:rPr lang="en-US" sz="2600" dirty="0" err="1"/>
              <a:t>và</a:t>
            </a:r>
            <a:r>
              <a:rPr lang="en-US" sz="2600" dirty="0"/>
              <a:t> </a:t>
            </a:r>
            <a:r>
              <a:rPr lang="vi-VN" sz="2600" dirty="0"/>
              <a:t>có thể chạy độc lập mà không phụ thuộc vào Visual Studio.. </a:t>
            </a:r>
            <a:endParaRPr lang="en-US" sz="2600" dirty="0"/>
          </a:p>
          <a:p>
            <a:pPr lvl="1"/>
            <a:r>
              <a:rPr lang="vi-VN" sz="2600" b="1" dirty="0"/>
              <a:t>xUnit</a:t>
            </a:r>
            <a:r>
              <a:rPr lang="en-US" sz="2600" b="1" dirty="0"/>
              <a:t>: </a:t>
            </a:r>
            <a:r>
              <a:rPr lang="en-US" sz="2600" dirty="0"/>
              <a:t>T</a:t>
            </a:r>
            <a:r>
              <a:rPr lang="vi-VN" sz="2600" dirty="0"/>
              <a:t>ập hợp tất cả các </a:t>
            </a:r>
            <a:r>
              <a:rPr lang="vi-VN" sz="2600" b="1" dirty="0"/>
              <a:t>unit test frameworks </a:t>
            </a:r>
            <a:r>
              <a:rPr lang="vi-VN" sz="2600" dirty="0"/>
              <a:t>dựa trên cấu trúc, chức năng </a:t>
            </a:r>
            <a:endParaRPr lang="en-US" sz="2600" dirty="0"/>
          </a:p>
        </p:txBody>
      </p:sp>
    </p:spTree>
    <p:extLst>
      <p:ext uri="{BB962C8B-B14F-4D97-AF65-F5344CB8AC3E}">
        <p14:creationId xmlns:p14="http://schemas.microsoft.com/office/powerpoint/2010/main" val="6817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45C3-89B0-D3C0-F571-648BA044537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046BECF1-09E2-0B2F-74B9-3DE4D338E751}"/>
              </a:ext>
            </a:extLst>
          </p:cNvPr>
          <p:cNvSpPr>
            <a:spLocks noGrp="1"/>
          </p:cNvSpPr>
          <p:nvPr>
            <p:ph idx="1"/>
          </p:nvPr>
        </p:nvSpPr>
        <p:spPr/>
        <p:txBody>
          <a:bodyPr/>
          <a:lstStyle/>
          <a:p>
            <a:r>
              <a:rPr lang="en-US" dirty="0" err="1"/>
              <a:t>Tạo</a:t>
            </a:r>
            <a:r>
              <a:rPr lang="en-US" dirty="0"/>
              <a:t> </a:t>
            </a:r>
            <a:r>
              <a:rPr lang="en-US" dirty="0" err="1"/>
              <a:t>một</a:t>
            </a:r>
            <a:r>
              <a:rPr lang="en-US" dirty="0"/>
              <a:t> Project </a:t>
            </a:r>
            <a:r>
              <a:rPr lang="en-US" b="1" dirty="0"/>
              <a:t>Console App (.NET Framework) </a:t>
            </a:r>
            <a:r>
              <a:rPr lang="en-US" dirty="0" err="1"/>
              <a:t>tên</a:t>
            </a:r>
            <a:r>
              <a:rPr lang="en-US" dirty="0"/>
              <a:t> </a:t>
            </a:r>
            <a:r>
              <a:rPr lang="en-US" b="1" dirty="0" err="1"/>
              <a:t>UnitTestingDemo</a:t>
            </a:r>
            <a:r>
              <a:rPr lang="en-US" dirty="0"/>
              <a:t> </a:t>
            </a:r>
            <a:r>
              <a:rPr lang="en-US" dirty="0" err="1"/>
              <a:t>và</a:t>
            </a:r>
            <a:r>
              <a:rPr lang="en-US" dirty="0"/>
              <a:t> Add </a:t>
            </a:r>
            <a:r>
              <a:rPr lang="en-US" dirty="0" err="1"/>
              <a:t>một</a:t>
            </a:r>
            <a:r>
              <a:rPr lang="en-US" dirty="0"/>
              <a:t> class </a:t>
            </a:r>
            <a:r>
              <a:rPr lang="en-US" dirty="0" err="1"/>
              <a:t>tên</a:t>
            </a:r>
            <a:r>
              <a:rPr lang="en-US" dirty="0"/>
              <a:t> </a:t>
            </a:r>
            <a:r>
              <a:rPr lang="en-US" b="1" dirty="0"/>
              <a:t>Calculator</a:t>
            </a:r>
            <a:r>
              <a:rPr lang="en-US" dirty="0"/>
              <a:t> </a:t>
            </a:r>
            <a:r>
              <a:rPr lang="en-US" dirty="0" err="1"/>
              <a:t>vào</a:t>
            </a:r>
            <a:r>
              <a:rPr lang="en-US" dirty="0"/>
              <a:t> project</a:t>
            </a:r>
          </a:p>
          <a:p>
            <a:endParaRPr lang="en-US" dirty="0"/>
          </a:p>
        </p:txBody>
      </p:sp>
      <p:pic>
        <p:nvPicPr>
          <p:cNvPr id="7" name="Picture 6">
            <a:extLst>
              <a:ext uri="{FF2B5EF4-FFF2-40B4-BE49-F238E27FC236}">
                <a16:creationId xmlns:a16="http://schemas.microsoft.com/office/drawing/2014/main" id="{7A5A3690-A7C1-E93F-6A1C-7983CDAE8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987" y="2728791"/>
            <a:ext cx="3592320" cy="3822597"/>
          </a:xfrm>
          <a:prstGeom prst="rect">
            <a:avLst/>
          </a:prstGeom>
        </p:spPr>
      </p:pic>
    </p:spTree>
    <p:extLst>
      <p:ext uri="{BB962C8B-B14F-4D97-AF65-F5344CB8AC3E}">
        <p14:creationId xmlns:p14="http://schemas.microsoft.com/office/powerpoint/2010/main" val="2495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84F1-3894-6CC4-9123-E0A990D2E94E}"/>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769D9D70-0E73-9C2D-B856-DC8FA2EBBBD6}"/>
              </a:ext>
            </a:extLst>
          </p:cNvPr>
          <p:cNvSpPr>
            <a:spLocks noGrp="1"/>
          </p:cNvSpPr>
          <p:nvPr>
            <p:ph idx="1"/>
          </p:nvPr>
        </p:nvSpPr>
        <p:spPr/>
        <p:txBody>
          <a:bodyPr/>
          <a:lstStyle/>
          <a:p>
            <a:r>
              <a:rPr lang="en-US" dirty="0"/>
              <a:t>Class </a:t>
            </a:r>
            <a:r>
              <a:rPr lang="en-US" b="1" dirty="0"/>
              <a:t>Calculator</a:t>
            </a:r>
          </a:p>
        </p:txBody>
      </p:sp>
      <p:pic>
        <p:nvPicPr>
          <p:cNvPr id="5" name="Picture 4">
            <a:extLst>
              <a:ext uri="{FF2B5EF4-FFF2-40B4-BE49-F238E27FC236}">
                <a16:creationId xmlns:a16="http://schemas.microsoft.com/office/drawing/2014/main" id="{A0A13593-1020-4382-AAB1-50199FD3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765" y="1600200"/>
            <a:ext cx="5141600" cy="4257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646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D9A8-B717-8B65-1A07-305E044650D7}"/>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682EC94C-E8F0-445C-C5FE-B49DA6D50F1F}"/>
              </a:ext>
            </a:extLst>
          </p:cNvPr>
          <p:cNvSpPr>
            <a:spLocks noGrp="1"/>
          </p:cNvSpPr>
          <p:nvPr>
            <p:ph idx="1"/>
          </p:nvPr>
        </p:nvSpPr>
        <p:spPr/>
        <p:txBody>
          <a:bodyPr/>
          <a:lstStyle/>
          <a:p>
            <a:r>
              <a:rPr lang="en-US" dirty="0" err="1"/>
              <a:t>Tạo</a:t>
            </a:r>
            <a:r>
              <a:rPr lang="vi-VN" dirty="0"/>
              <a:t> thêm một lớp thư viện đến Solution</a:t>
            </a:r>
            <a:r>
              <a:rPr lang="en-US" dirty="0"/>
              <a:t>:  click</a:t>
            </a:r>
            <a:r>
              <a:rPr lang="vi-VN" dirty="0"/>
              <a:t> chuột phải vào Solution trong Solution Explorer chọn </a:t>
            </a:r>
            <a:r>
              <a:rPr lang="vi-VN" b="1" dirty="0"/>
              <a:t>Add &gt; New Project</a:t>
            </a:r>
            <a:endParaRPr lang="en-US" b="1" dirty="0"/>
          </a:p>
          <a:p>
            <a:endParaRPr lang="en-US" b="1" dirty="0"/>
          </a:p>
        </p:txBody>
      </p:sp>
      <p:pic>
        <p:nvPicPr>
          <p:cNvPr id="5" name="Picture 4">
            <a:extLst>
              <a:ext uri="{FF2B5EF4-FFF2-40B4-BE49-F238E27FC236}">
                <a16:creationId xmlns:a16="http://schemas.microsoft.com/office/drawing/2014/main" id="{85BA124D-20A5-B35D-89E7-5C1874D9C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232" y="2707562"/>
            <a:ext cx="6982015" cy="32652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748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D9A8-B717-8B65-1A07-305E044650D7}"/>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682EC94C-E8F0-445C-C5FE-B49DA6D50F1F}"/>
              </a:ext>
            </a:extLst>
          </p:cNvPr>
          <p:cNvSpPr>
            <a:spLocks noGrp="1"/>
          </p:cNvSpPr>
          <p:nvPr>
            <p:ph idx="1"/>
          </p:nvPr>
        </p:nvSpPr>
        <p:spPr/>
        <p:txBody>
          <a:bodyPr/>
          <a:lstStyle/>
          <a:p>
            <a:r>
              <a:rPr lang="en-US" dirty="0"/>
              <a:t>Trong </a:t>
            </a:r>
            <a:r>
              <a:rPr lang="en-US" dirty="0" err="1"/>
              <a:t>cửa</a:t>
            </a:r>
            <a:r>
              <a:rPr lang="en-US" dirty="0"/>
              <a:t> </a:t>
            </a:r>
            <a:r>
              <a:rPr lang="en-US" dirty="0" err="1"/>
              <a:t>sổ</a:t>
            </a:r>
            <a:r>
              <a:rPr lang="en-US" dirty="0"/>
              <a:t> </a:t>
            </a:r>
            <a:r>
              <a:rPr lang="en-US" b="1" dirty="0"/>
              <a:t>New Project </a:t>
            </a:r>
            <a:r>
              <a:rPr lang="en-US" dirty="0" err="1"/>
              <a:t>chọn</a:t>
            </a:r>
            <a:r>
              <a:rPr lang="en-US" dirty="0"/>
              <a:t> </a:t>
            </a:r>
            <a:r>
              <a:rPr lang="en-US" b="1" dirty="0"/>
              <a:t>Class Library (.NET Framework), </a:t>
            </a:r>
            <a:r>
              <a:rPr lang="en-US" dirty="0" err="1"/>
              <a:t>đặt</a:t>
            </a:r>
            <a:r>
              <a:rPr lang="en-US" dirty="0"/>
              <a:t> </a:t>
            </a:r>
            <a:r>
              <a:rPr lang="en-US" dirty="0" err="1"/>
              <a:t>tên</a:t>
            </a:r>
            <a:r>
              <a:rPr lang="en-US" dirty="0"/>
              <a:t> </a:t>
            </a:r>
            <a:r>
              <a:rPr lang="en-US" dirty="0" err="1"/>
              <a:t>lớp</a:t>
            </a:r>
            <a:r>
              <a:rPr lang="en-US" dirty="0"/>
              <a:t> </a:t>
            </a:r>
            <a:r>
              <a:rPr lang="en-US" dirty="0" err="1"/>
              <a:t>là</a:t>
            </a:r>
            <a:r>
              <a:rPr lang="en-US" dirty="0"/>
              <a:t> </a:t>
            </a:r>
            <a:r>
              <a:rPr lang="en-US" b="1" dirty="0" err="1"/>
              <a:t>Calculator_Test</a:t>
            </a:r>
            <a:endParaRPr lang="en-US" dirty="0"/>
          </a:p>
        </p:txBody>
      </p:sp>
      <p:pic>
        <p:nvPicPr>
          <p:cNvPr id="5" name="Picture 4">
            <a:extLst>
              <a:ext uri="{FF2B5EF4-FFF2-40B4-BE49-F238E27FC236}">
                <a16:creationId xmlns:a16="http://schemas.microsoft.com/office/drawing/2014/main" id="{C15FAD31-B0AE-4943-5031-8028F3C82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965901"/>
            <a:ext cx="10184000" cy="2481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753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D9A8-B717-8B65-1A07-305E044650D7}"/>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682EC94C-E8F0-445C-C5FE-B49DA6D50F1F}"/>
              </a:ext>
            </a:extLst>
          </p:cNvPr>
          <p:cNvSpPr>
            <a:spLocks noGrp="1"/>
          </p:cNvSpPr>
          <p:nvPr>
            <p:ph idx="1"/>
          </p:nvPr>
        </p:nvSpPr>
        <p:spPr/>
        <p:txBody>
          <a:bodyPr/>
          <a:lstStyle/>
          <a:p>
            <a:r>
              <a:rPr lang="en-US" dirty="0" err="1"/>
              <a:t>Đổi</a:t>
            </a:r>
            <a:r>
              <a:rPr lang="en-US" dirty="0"/>
              <a:t> </a:t>
            </a:r>
            <a:r>
              <a:rPr lang="en-US" dirty="0" err="1"/>
              <a:t>tên</a:t>
            </a:r>
            <a:r>
              <a:rPr lang="en-US" dirty="0"/>
              <a:t> </a:t>
            </a:r>
            <a:r>
              <a:rPr lang="en-US" dirty="0" err="1"/>
              <a:t>tập</a:t>
            </a:r>
            <a:r>
              <a:rPr lang="en-US" dirty="0"/>
              <a:t> tin </a:t>
            </a:r>
            <a:r>
              <a:rPr lang="en-US" b="1" dirty="0"/>
              <a:t>Class1.cs </a:t>
            </a:r>
            <a:r>
              <a:rPr lang="en-US" dirty="0" err="1"/>
              <a:t>trong</a:t>
            </a:r>
            <a:r>
              <a:rPr lang="en-US" dirty="0"/>
              <a:t> </a:t>
            </a:r>
            <a:r>
              <a:rPr lang="en-US" dirty="0" err="1"/>
              <a:t>dự</a:t>
            </a:r>
            <a:r>
              <a:rPr lang="en-US" dirty="0"/>
              <a:t> </a:t>
            </a:r>
            <a:r>
              <a:rPr lang="en-US" dirty="0" err="1"/>
              <a:t>án</a:t>
            </a:r>
            <a:r>
              <a:rPr lang="en-US" dirty="0"/>
              <a:t> </a:t>
            </a:r>
            <a:r>
              <a:rPr lang="en-US" b="1" dirty="0" err="1"/>
              <a:t>Calculator_Test</a:t>
            </a:r>
            <a:r>
              <a:rPr lang="en-US" dirty="0"/>
              <a:t> </a:t>
            </a:r>
            <a:r>
              <a:rPr lang="en-US" dirty="0" err="1"/>
              <a:t>vừa</a:t>
            </a:r>
            <a:r>
              <a:rPr lang="en-US" dirty="0"/>
              <a:t> </a:t>
            </a:r>
            <a:r>
              <a:rPr lang="en-US" dirty="0" err="1"/>
              <a:t>tạo</a:t>
            </a:r>
            <a:r>
              <a:rPr lang="en-US" dirty="0"/>
              <a:t> </a:t>
            </a:r>
            <a:r>
              <a:rPr lang="en-US" dirty="0" err="1"/>
              <a:t>thành</a:t>
            </a:r>
            <a:r>
              <a:rPr lang="en-US" dirty="0"/>
              <a:t> </a:t>
            </a:r>
            <a:r>
              <a:rPr lang="en-US" b="1" dirty="0" err="1"/>
              <a:t>MyTesting.cs</a:t>
            </a:r>
            <a:endParaRPr lang="en-US" b="1" dirty="0"/>
          </a:p>
        </p:txBody>
      </p:sp>
      <p:pic>
        <p:nvPicPr>
          <p:cNvPr id="5" name="Picture 4">
            <a:extLst>
              <a:ext uri="{FF2B5EF4-FFF2-40B4-BE49-F238E27FC236}">
                <a16:creationId xmlns:a16="http://schemas.microsoft.com/office/drawing/2014/main" id="{5F4D9E3A-9BD6-E708-83D9-F687A2F64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393" y="2872180"/>
            <a:ext cx="4657213" cy="2665745"/>
          </a:xfrm>
          <a:prstGeom prst="rect">
            <a:avLst/>
          </a:prstGeom>
        </p:spPr>
      </p:pic>
    </p:spTree>
    <p:extLst>
      <p:ext uri="{BB962C8B-B14F-4D97-AF65-F5344CB8AC3E}">
        <p14:creationId xmlns:p14="http://schemas.microsoft.com/office/powerpoint/2010/main" val="228527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929B-A8DA-54AC-0079-68C82B1136A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F193B7BF-9D7B-6A5D-5FB3-1468700F00DD}"/>
              </a:ext>
            </a:extLst>
          </p:cNvPr>
          <p:cNvSpPr>
            <a:spLocks noGrp="1"/>
          </p:cNvSpPr>
          <p:nvPr>
            <p:ph idx="1"/>
          </p:nvPr>
        </p:nvSpPr>
        <p:spPr/>
        <p:txBody>
          <a:bodyPr/>
          <a:lstStyle/>
          <a:p>
            <a:r>
              <a:rPr lang="en-US" dirty="0" err="1"/>
              <a:t>Tạo</a:t>
            </a:r>
            <a:r>
              <a:rPr lang="vi-VN" dirty="0"/>
              <a:t> một tham chiếu từ </a:t>
            </a:r>
            <a:r>
              <a:rPr lang="vi-VN" b="1" dirty="0"/>
              <a:t>Calculator_Test </a:t>
            </a:r>
            <a:r>
              <a:rPr lang="vi-VN" dirty="0"/>
              <a:t>đến dự án </a:t>
            </a:r>
            <a:r>
              <a:rPr lang="vi-VN" b="1" dirty="0"/>
              <a:t>UnitTestingDemo</a:t>
            </a:r>
            <a:r>
              <a:rPr lang="en-US" b="1" dirty="0"/>
              <a:t>: </a:t>
            </a:r>
            <a:r>
              <a:rPr lang="en-US" dirty="0"/>
              <a:t>Click</a:t>
            </a:r>
            <a:r>
              <a:rPr lang="en-US" b="1" dirty="0"/>
              <a:t> </a:t>
            </a:r>
            <a:r>
              <a:rPr lang="en-US" dirty="0" err="1"/>
              <a:t>phải</a:t>
            </a:r>
            <a:r>
              <a:rPr lang="en-US" dirty="0"/>
              <a:t> </a:t>
            </a:r>
            <a:r>
              <a:rPr lang="en-US" dirty="0" err="1"/>
              <a:t>vào</a:t>
            </a:r>
            <a:r>
              <a:rPr lang="en-US" dirty="0"/>
              <a:t> </a:t>
            </a:r>
            <a:r>
              <a:rPr lang="en-US" b="1" dirty="0" err="1"/>
              <a:t>Calculator_Test</a:t>
            </a:r>
            <a:r>
              <a:rPr lang="en-US" dirty="0"/>
              <a:t>, </a:t>
            </a:r>
            <a:r>
              <a:rPr lang="en-US" dirty="0" err="1"/>
              <a:t>chọn</a:t>
            </a:r>
            <a:r>
              <a:rPr lang="en-US" dirty="0"/>
              <a:t> </a:t>
            </a:r>
            <a:r>
              <a:rPr lang="en-US" b="1" dirty="0"/>
              <a:t>Add &gt; Reference</a:t>
            </a:r>
            <a:r>
              <a:rPr lang="en-US" dirty="0"/>
              <a:t>. Trong </a:t>
            </a:r>
            <a:r>
              <a:rPr lang="en-US" dirty="0" err="1"/>
              <a:t>cửa</a:t>
            </a:r>
            <a:r>
              <a:rPr lang="en-US" dirty="0"/>
              <a:t> </a:t>
            </a:r>
            <a:r>
              <a:rPr lang="en-US" dirty="0" err="1"/>
              <a:t>sổ</a:t>
            </a:r>
            <a:r>
              <a:rPr lang="en-US" dirty="0"/>
              <a:t> </a:t>
            </a:r>
            <a:r>
              <a:rPr lang="en-US" b="1" dirty="0"/>
              <a:t>Reference Manager </a:t>
            </a:r>
            <a:r>
              <a:rPr lang="en-US" dirty="0" err="1"/>
              <a:t>chọn</a:t>
            </a:r>
            <a:r>
              <a:rPr lang="en-US" dirty="0"/>
              <a:t> Project </a:t>
            </a:r>
            <a:r>
              <a:rPr lang="en-US" b="1" dirty="0" err="1"/>
              <a:t>UnitTestingDemo</a:t>
            </a:r>
            <a:endParaRPr lang="en-US" b="1" dirty="0"/>
          </a:p>
        </p:txBody>
      </p:sp>
      <p:pic>
        <p:nvPicPr>
          <p:cNvPr id="5" name="Picture 4">
            <a:extLst>
              <a:ext uri="{FF2B5EF4-FFF2-40B4-BE49-F238E27FC236}">
                <a16:creationId xmlns:a16="http://schemas.microsoft.com/office/drawing/2014/main" id="{72B64B71-C9D8-B9D4-7873-2CF2F8F58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73" y="3669076"/>
            <a:ext cx="10493936" cy="15887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559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929B-A8DA-54AC-0079-68C82B1136A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F193B7BF-9D7B-6A5D-5FB3-1468700F00DD}"/>
              </a:ext>
            </a:extLst>
          </p:cNvPr>
          <p:cNvSpPr>
            <a:spLocks noGrp="1"/>
          </p:cNvSpPr>
          <p:nvPr>
            <p:ph idx="1"/>
          </p:nvPr>
        </p:nvSpPr>
        <p:spPr/>
        <p:txBody>
          <a:bodyPr/>
          <a:lstStyle/>
          <a:p>
            <a:r>
              <a:rPr lang="en-US" b="1" dirty="0" err="1"/>
              <a:t>Cài</a:t>
            </a:r>
            <a:r>
              <a:rPr lang="en-US" b="1" dirty="0"/>
              <a:t> </a:t>
            </a:r>
            <a:r>
              <a:rPr lang="en-US" b="1" dirty="0" err="1"/>
              <a:t>đặt</a:t>
            </a:r>
            <a:r>
              <a:rPr lang="en-US" b="1" dirty="0"/>
              <a:t> </a:t>
            </a:r>
            <a:r>
              <a:rPr lang="en-US" b="1" dirty="0" err="1"/>
              <a:t>Nunit</a:t>
            </a:r>
            <a:r>
              <a:rPr lang="en-US" dirty="0"/>
              <a:t>: </a:t>
            </a:r>
            <a:r>
              <a:rPr lang="da-DK" dirty="0"/>
              <a:t>chọn </a:t>
            </a:r>
            <a:r>
              <a:rPr lang="da-DK" b="1" dirty="0"/>
              <a:t>Tools &gt; NuGet Package Manager &gt; Manage NuGet Packages for Solution</a:t>
            </a:r>
            <a:endParaRPr lang="en-US" b="1" dirty="0"/>
          </a:p>
        </p:txBody>
      </p:sp>
      <p:pic>
        <p:nvPicPr>
          <p:cNvPr id="5" name="Picture 4">
            <a:extLst>
              <a:ext uri="{FF2B5EF4-FFF2-40B4-BE49-F238E27FC236}">
                <a16:creationId xmlns:a16="http://schemas.microsoft.com/office/drawing/2014/main" id="{41EAD615-FE0D-D269-0416-70472A75A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95" y="2650356"/>
            <a:ext cx="6742409" cy="35218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322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4DA6-2599-9F50-816E-836ABB99B74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62469EA-2C0E-D12B-BE59-BB2BB349CB66}"/>
              </a:ext>
            </a:extLst>
          </p:cNvPr>
          <p:cNvSpPr>
            <a:spLocks noGrp="1"/>
          </p:cNvSpPr>
          <p:nvPr>
            <p:ph idx="1"/>
          </p:nvPr>
        </p:nvSpPr>
        <p:spPr/>
        <p:txBody>
          <a:bodyPr/>
          <a:lstStyle/>
          <a:p>
            <a:r>
              <a:rPr lang="en-US" b="1" dirty="0"/>
              <a:t>Unit testing </a:t>
            </a:r>
            <a:r>
              <a:rPr lang="en-US" dirty="0"/>
              <a:t>is a software testing method where individual software components are tested independently to verify each part functions correctly. </a:t>
            </a:r>
          </a:p>
          <a:p>
            <a:r>
              <a:rPr lang="en-US" dirty="0"/>
              <a:t>It's a fundamental practice in software development to ensure code quality and reliability by isolating each unit and validating its performance.</a:t>
            </a:r>
          </a:p>
          <a:p>
            <a:r>
              <a:rPr lang="en-US" dirty="0"/>
              <a:t>This method, primarily performed by developers, focuses on the smallest code units, like functions or methods, to identify and fix issues early, enhancing overall software quality</a:t>
            </a:r>
          </a:p>
        </p:txBody>
      </p:sp>
    </p:spTree>
    <p:extLst>
      <p:ext uri="{BB962C8B-B14F-4D97-AF65-F5344CB8AC3E}">
        <p14:creationId xmlns:p14="http://schemas.microsoft.com/office/powerpoint/2010/main" val="425807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929B-A8DA-54AC-0079-68C82B1136A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F193B7BF-9D7B-6A5D-5FB3-1468700F00DD}"/>
              </a:ext>
            </a:extLst>
          </p:cNvPr>
          <p:cNvSpPr>
            <a:spLocks noGrp="1"/>
          </p:cNvSpPr>
          <p:nvPr>
            <p:ph idx="1"/>
          </p:nvPr>
        </p:nvSpPr>
        <p:spPr/>
        <p:txBody>
          <a:bodyPr/>
          <a:lstStyle/>
          <a:p>
            <a:r>
              <a:rPr lang="en-US" dirty="0"/>
              <a:t>Trong </a:t>
            </a:r>
            <a:r>
              <a:rPr lang="en-US" dirty="0" err="1"/>
              <a:t>cửa</a:t>
            </a:r>
            <a:r>
              <a:rPr lang="en-US" dirty="0"/>
              <a:t> </a:t>
            </a:r>
            <a:r>
              <a:rPr lang="en-US" dirty="0" err="1"/>
              <a:t>sổ</a:t>
            </a:r>
            <a:r>
              <a:rPr lang="en-US" dirty="0"/>
              <a:t> </a:t>
            </a:r>
            <a:r>
              <a:rPr lang="en-US" b="1" dirty="0"/>
              <a:t>NuGet – Solution</a:t>
            </a:r>
          </a:p>
          <a:p>
            <a:endParaRPr lang="en-US" dirty="0"/>
          </a:p>
        </p:txBody>
      </p:sp>
      <p:pic>
        <p:nvPicPr>
          <p:cNvPr id="5" name="Picture 4">
            <a:extLst>
              <a:ext uri="{FF2B5EF4-FFF2-40B4-BE49-F238E27FC236}">
                <a16:creationId xmlns:a16="http://schemas.microsoft.com/office/drawing/2014/main" id="{681A201C-77A0-95D1-C626-BBB942CE8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973" y="2400156"/>
            <a:ext cx="9816536" cy="2857644"/>
          </a:xfrm>
          <a:prstGeom prst="rect">
            <a:avLst/>
          </a:prstGeom>
        </p:spPr>
      </p:pic>
    </p:spTree>
    <p:extLst>
      <p:ext uri="{BB962C8B-B14F-4D97-AF65-F5344CB8AC3E}">
        <p14:creationId xmlns:p14="http://schemas.microsoft.com/office/powerpoint/2010/main" val="33377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929B-A8DA-54AC-0079-68C82B1136A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F193B7BF-9D7B-6A5D-5FB3-1468700F00DD}"/>
              </a:ext>
            </a:extLst>
          </p:cNvPr>
          <p:cNvSpPr>
            <a:spLocks noGrp="1"/>
          </p:cNvSpPr>
          <p:nvPr>
            <p:ph idx="1"/>
          </p:nvPr>
        </p:nvSpPr>
        <p:spPr/>
        <p:txBody>
          <a:bodyPr/>
          <a:lstStyle/>
          <a:p>
            <a:r>
              <a:rPr lang="en-US" b="1" dirty="0"/>
              <a:t>C</a:t>
            </a:r>
            <a:r>
              <a:rPr lang="vi-VN" b="1" dirty="0"/>
              <a:t>ài đặt </a:t>
            </a:r>
            <a:endParaRPr lang="en-US" b="1" dirty="0"/>
          </a:p>
          <a:p>
            <a:pPr lvl="1"/>
            <a:r>
              <a:rPr lang="en-US" sz="2400" dirty="0" err="1"/>
              <a:t>Nunit</a:t>
            </a:r>
            <a:r>
              <a:rPr lang="en-US" sz="2400" dirty="0"/>
              <a:t> </a:t>
            </a:r>
            <a:r>
              <a:rPr lang="en-US" sz="2400" dirty="0" err="1"/>
              <a:t>và</a:t>
            </a:r>
            <a:r>
              <a:rPr lang="en-US" sz="2400" dirty="0"/>
              <a:t> </a:t>
            </a:r>
          </a:p>
          <a:p>
            <a:pPr lvl="1"/>
            <a:r>
              <a:rPr lang="vi-VN" sz="2400" dirty="0"/>
              <a:t>NUnit3TestAdapter:</a:t>
            </a:r>
            <a:endParaRPr lang="en-US" sz="2400" dirty="0"/>
          </a:p>
        </p:txBody>
      </p:sp>
      <p:pic>
        <p:nvPicPr>
          <p:cNvPr id="5" name="Picture 4">
            <a:extLst>
              <a:ext uri="{FF2B5EF4-FFF2-40B4-BE49-F238E27FC236}">
                <a16:creationId xmlns:a16="http://schemas.microsoft.com/office/drawing/2014/main" id="{F92FAD3B-3F55-141F-5BB4-43982393C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452" y="3210535"/>
            <a:ext cx="6073096" cy="2047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783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929B-A8DA-54AC-0079-68C82B1136AF}"/>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F193B7BF-9D7B-6A5D-5FB3-1468700F00DD}"/>
              </a:ext>
            </a:extLst>
          </p:cNvPr>
          <p:cNvSpPr>
            <a:spLocks noGrp="1"/>
          </p:cNvSpPr>
          <p:nvPr>
            <p:ph idx="1"/>
          </p:nvPr>
        </p:nvSpPr>
        <p:spPr/>
        <p:txBody>
          <a:bodyPr/>
          <a:lstStyle/>
          <a:p>
            <a:r>
              <a:rPr lang="en-US" b="1" dirty="0" err="1"/>
              <a:t>Các</a:t>
            </a:r>
            <a:r>
              <a:rPr lang="en-US" b="1" dirty="0"/>
              <a:t> </a:t>
            </a:r>
            <a:r>
              <a:rPr lang="en-US" b="1" dirty="0" err="1"/>
              <a:t>thuộc</a:t>
            </a:r>
            <a:r>
              <a:rPr lang="en-US" b="1" dirty="0"/>
              <a:t> </a:t>
            </a:r>
            <a:r>
              <a:rPr lang="en-US" b="1" dirty="0" err="1"/>
              <a:t>tính</a:t>
            </a:r>
            <a:r>
              <a:rPr lang="en-US" b="1" dirty="0"/>
              <a:t> </a:t>
            </a:r>
            <a:r>
              <a:rPr lang="en-US" b="1" dirty="0" err="1"/>
              <a:t>TestFixture</a:t>
            </a:r>
            <a:r>
              <a:rPr lang="en-US" dirty="0"/>
              <a:t>, </a:t>
            </a:r>
            <a:r>
              <a:rPr lang="en-US" b="1" dirty="0"/>
              <a:t>Test</a:t>
            </a:r>
            <a:r>
              <a:rPr lang="en-US" dirty="0"/>
              <a:t> </a:t>
            </a:r>
            <a:r>
              <a:rPr lang="en-US" dirty="0" err="1"/>
              <a:t>và</a:t>
            </a:r>
            <a:r>
              <a:rPr lang="en-US" dirty="0"/>
              <a:t> </a:t>
            </a:r>
            <a:r>
              <a:rPr lang="en-US" dirty="0" err="1"/>
              <a:t>lớp</a:t>
            </a:r>
            <a:r>
              <a:rPr lang="en-US" dirty="0"/>
              <a:t> </a:t>
            </a:r>
            <a:r>
              <a:rPr lang="en-US" b="1" dirty="0"/>
              <a:t>Assert</a:t>
            </a:r>
          </a:p>
          <a:p>
            <a:pPr lvl="1"/>
            <a:r>
              <a:rPr lang="vi-VN" sz="2400" b="1" dirty="0"/>
              <a:t>NUnit</a:t>
            </a:r>
            <a:r>
              <a:rPr lang="vi-VN" sz="2400" dirty="0"/>
              <a:t> chứa hai thuộc tính </a:t>
            </a:r>
            <a:r>
              <a:rPr lang="vi-VN" sz="2400" b="1" dirty="0"/>
              <a:t>TestFixture</a:t>
            </a:r>
            <a:r>
              <a:rPr lang="vi-VN" sz="2400" dirty="0"/>
              <a:t> và </a:t>
            </a:r>
            <a:r>
              <a:rPr lang="vi-VN" sz="2400" b="1" dirty="0"/>
              <a:t>Test</a:t>
            </a:r>
            <a:r>
              <a:rPr lang="vi-VN" sz="2400" dirty="0"/>
              <a:t> dùng để đánh dấu lớp và phương thức sẽ là các unit tests. </a:t>
            </a:r>
            <a:endParaRPr lang="en-US" sz="2400" dirty="0"/>
          </a:p>
          <a:p>
            <a:pPr lvl="1"/>
            <a:r>
              <a:rPr lang="vi-VN" sz="2400" dirty="0"/>
              <a:t>Trước khi sử dụng hai thuộc tính này, chúng ta cần khai báo thư viện </a:t>
            </a:r>
            <a:r>
              <a:rPr lang="vi-VN" sz="2400" b="1" dirty="0"/>
              <a:t>NUnit</a:t>
            </a:r>
            <a:r>
              <a:rPr lang="vi-VN" sz="2400" dirty="0"/>
              <a:t>:</a:t>
            </a:r>
            <a:endParaRPr lang="en-US" sz="2400" dirty="0"/>
          </a:p>
        </p:txBody>
      </p:sp>
      <p:pic>
        <p:nvPicPr>
          <p:cNvPr id="5" name="Picture 4">
            <a:extLst>
              <a:ext uri="{FF2B5EF4-FFF2-40B4-BE49-F238E27FC236}">
                <a16:creationId xmlns:a16="http://schemas.microsoft.com/office/drawing/2014/main" id="{14DF8274-F99D-4CE7-D984-DC6821509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451" y="3947988"/>
            <a:ext cx="6283097" cy="7796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219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BB85-0189-4FF5-AEAC-8A09F391C816}"/>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22F95CA2-AE7E-DE21-E122-BC795228F4E2}"/>
              </a:ext>
            </a:extLst>
          </p:cNvPr>
          <p:cNvSpPr>
            <a:spLocks noGrp="1"/>
          </p:cNvSpPr>
          <p:nvPr>
            <p:ph idx="1"/>
          </p:nvPr>
        </p:nvSpPr>
        <p:spPr>
          <a:xfrm>
            <a:off x="1104900" y="1600200"/>
            <a:ext cx="4342589" cy="4572000"/>
          </a:xfrm>
        </p:spPr>
        <p:txBody>
          <a:bodyPr/>
          <a:lstStyle/>
          <a:p>
            <a:pPr algn="just"/>
            <a:r>
              <a:rPr lang="en-US" dirty="0"/>
              <a:t>L</a:t>
            </a:r>
            <a:r>
              <a:rPr lang="vi-VN" dirty="0"/>
              <a:t>ớp </a:t>
            </a:r>
            <a:r>
              <a:rPr lang="vi-VN" b="1" dirty="0"/>
              <a:t>MyTesting</a:t>
            </a:r>
            <a:r>
              <a:rPr lang="vi-VN" dirty="0"/>
              <a:t> là lớp kiểm thử, thêm thuộc tính </a:t>
            </a:r>
            <a:r>
              <a:rPr lang="vi-VN" b="1" dirty="0"/>
              <a:t>TestFixture</a:t>
            </a:r>
            <a:r>
              <a:rPr lang="vi-VN" dirty="0"/>
              <a:t> và khai báo thư viện </a:t>
            </a:r>
            <a:r>
              <a:rPr lang="vi-VN" b="1" dirty="0"/>
              <a:t>NUnit</a:t>
            </a:r>
            <a:r>
              <a:rPr lang="vi-VN" dirty="0"/>
              <a:t> đến tập tin </a:t>
            </a:r>
            <a:r>
              <a:rPr lang="vi-VN" b="1" dirty="0"/>
              <a:t>MyTesting.cs</a:t>
            </a:r>
            <a:endParaRPr lang="en-US" b="1" dirty="0"/>
          </a:p>
        </p:txBody>
      </p:sp>
      <p:pic>
        <p:nvPicPr>
          <p:cNvPr id="7" name="Picture 6">
            <a:extLst>
              <a:ext uri="{FF2B5EF4-FFF2-40B4-BE49-F238E27FC236}">
                <a16:creationId xmlns:a16="http://schemas.microsoft.com/office/drawing/2014/main" id="{B472CAC3-E698-3C4C-71FE-5AB3E89DF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3206" y="1600200"/>
            <a:ext cx="5382376" cy="4791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098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BB85-0189-4FF5-AEAC-8A09F391C816}"/>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22F95CA2-AE7E-DE21-E122-BC795228F4E2}"/>
              </a:ext>
            </a:extLst>
          </p:cNvPr>
          <p:cNvSpPr>
            <a:spLocks noGrp="1"/>
          </p:cNvSpPr>
          <p:nvPr>
            <p:ph idx="1"/>
          </p:nvPr>
        </p:nvSpPr>
        <p:spPr/>
        <p:txBody>
          <a:bodyPr/>
          <a:lstStyle/>
          <a:p>
            <a:r>
              <a:rPr lang="en-US" b="1" dirty="0" err="1"/>
              <a:t>Thực</a:t>
            </a:r>
            <a:r>
              <a:rPr lang="en-US" b="1" dirty="0"/>
              <a:t> </a:t>
            </a:r>
            <a:r>
              <a:rPr lang="en-US" b="1" dirty="0" err="1"/>
              <a:t>hiện</a:t>
            </a:r>
            <a:r>
              <a:rPr lang="en-US" b="1" dirty="0"/>
              <a:t> </a:t>
            </a:r>
            <a:r>
              <a:rPr lang="en-US" b="1" dirty="0" err="1"/>
              <a:t>kiểm</a:t>
            </a:r>
            <a:r>
              <a:rPr lang="en-US" b="1" dirty="0"/>
              <a:t> </a:t>
            </a:r>
            <a:r>
              <a:rPr lang="en-US" b="1" dirty="0" err="1"/>
              <a:t>thử</a:t>
            </a:r>
            <a:r>
              <a:rPr lang="en-US" b="1" dirty="0"/>
              <a:t> </a:t>
            </a:r>
            <a:r>
              <a:rPr lang="en-US" b="1" dirty="0" err="1"/>
              <a:t>với</a:t>
            </a:r>
            <a:r>
              <a:rPr lang="en-US" b="1" dirty="0"/>
              <a:t> </a:t>
            </a:r>
            <a:r>
              <a:rPr lang="en-US" b="1" dirty="0" err="1"/>
              <a:t>công</a:t>
            </a:r>
            <a:r>
              <a:rPr lang="en-US" b="1" dirty="0"/>
              <a:t> </a:t>
            </a:r>
            <a:r>
              <a:rPr lang="en-US" b="1" dirty="0" err="1"/>
              <a:t>cụ</a:t>
            </a:r>
            <a:r>
              <a:rPr lang="en-US" b="1" dirty="0"/>
              <a:t> Test Explorer</a:t>
            </a:r>
          </a:p>
        </p:txBody>
      </p:sp>
      <p:pic>
        <p:nvPicPr>
          <p:cNvPr id="7" name="Picture 6">
            <a:extLst>
              <a:ext uri="{FF2B5EF4-FFF2-40B4-BE49-F238E27FC236}">
                <a16:creationId xmlns:a16="http://schemas.microsoft.com/office/drawing/2014/main" id="{3F041C08-9FB7-83DC-C8D7-78EC5E78A27A}"/>
              </a:ext>
            </a:extLst>
          </p:cNvPr>
          <p:cNvPicPr>
            <a:picLocks noChangeAspect="1"/>
          </p:cNvPicPr>
          <p:nvPr/>
        </p:nvPicPr>
        <p:blipFill>
          <a:blip r:embed="rId2"/>
          <a:stretch>
            <a:fillRect/>
          </a:stretch>
        </p:blipFill>
        <p:spPr>
          <a:xfrm>
            <a:off x="2548645" y="2359652"/>
            <a:ext cx="7540722" cy="4239586"/>
          </a:xfrm>
          <a:prstGeom prst="rect">
            <a:avLst/>
          </a:prstGeom>
        </p:spPr>
      </p:pic>
    </p:spTree>
    <p:extLst>
      <p:ext uri="{BB962C8B-B14F-4D97-AF65-F5344CB8AC3E}">
        <p14:creationId xmlns:p14="http://schemas.microsoft.com/office/powerpoint/2010/main" val="203085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8BB85-0189-4FF5-AEAC-8A09F391C816}"/>
              </a:ext>
            </a:extLst>
          </p:cNvPr>
          <p:cNvSpPr>
            <a:spLocks noGrp="1"/>
          </p:cNvSpPr>
          <p:nvPr>
            <p:ph type="title"/>
          </p:nvPr>
        </p:nvSpPr>
        <p:spPr/>
        <p:txBody>
          <a:bodyPr/>
          <a:lstStyle/>
          <a:p>
            <a:r>
              <a:rPr lang="en-US" dirty="0" err="1"/>
              <a:t>Tạo</a:t>
            </a:r>
            <a:r>
              <a:rPr lang="en-US" dirty="0"/>
              <a:t> </a:t>
            </a:r>
            <a:r>
              <a:rPr lang="en-US" dirty="0" err="1"/>
              <a:t>một</a:t>
            </a:r>
            <a:r>
              <a:rPr lang="en-US" dirty="0"/>
              <a:t> Project </a:t>
            </a:r>
            <a:r>
              <a:rPr lang="en-US" dirty="0" err="1"/>
              <a:t>sử</a:t>
            </a:r>
            <a:r>
              <a:rPr lang="en-US" dirty="0"/>
              <a:t> </a:t>
            </a:r>
            <a:r>
              <a:rPr lang="en-US" dirty="0" err="1"/>
              <a:t>dụng</a:t>
            </a:r>
            <a:r>
              <a:rPr lang="en-US" dirty="0"/>
              <a:t> framework </a:t>
            </a:r>
            <a:r>
              <a:rPr lang="en-US" dirty="0" err="1"/>
              <a:t>NUnit</a:t>
            </a:r>
            <a:endParaRPr lang="en-US" dirty="0"/>
          </a:p>
        </p:txBody>
      </p:sp>
      <p:sp>
        <p:nvSpPr>
          <p:cNvPr id="3" name="Content Placeholder 2">
            <a:extLst>
              <a:ext uri="{FF2B5EF4-FFF2-40B4-BE49-F238E27FC236}">
                <a16:creationId xmlns:a16="http://schemas.microsoft.com/office/drawing/2014/main" id="{22F95CA2-AE7E-DE21-E122-BC795228F4E2}"/>
              </a:ext>
            </a:extLst>
          </p:cNvPr>
          <p:cNvSpPr>
            <a:spLocks noGrp="1"/>
          </p:cNvSpPr>
          <p:nvPr>
            <p:ph idx="1"/>
          </p:nvPr>
        </p:nvSpPr>
        <p:spPr/>
        <p:txBody>
          <a:bodyPr/>
          <a:lstStyle/>
          <a:p>
            <a:r>
              <a:rPr lang="en-US" dirty="0" err="1"/>
              <a:t>Kết</a:t>
            </a:r>
            <a:r>
              <a:rPr lang="en-US" dirty="0"/>
              <a:t> </a:t>
            </a:r>
            <a:r>
              <a:rPr lang="en-US" dirty="0" err="1"/>
              <a:t>quả</a:t>
            </a:r>
            <a:r>
              <a:rPr lang="en-US" dirty="0"/>
              <a:t> </a:t>
            </a:r>
            <a:r>
              <a:rPr lang="en-US" dirty="0" err="1"/>
              <a:t>kiểm</a:t>
            </a:r>
            <a:r>
              <a:rPr lang="en-US" dirty="0"/>
              <a:t> </a:t>
            </a:r>
            <a:r>
              <a:rPr lang="en-US" dirty="0" err="1"/>
              <a:t>thử</a:t>
            </a:r>
            <a:endParaRPr lang="en-US" dirty="0"/>
          </a:p>
        </p:txBody>
      </p:sp>
      <p:pic>
        <p:nvPicPr>
          <p:cNvPr id="5" name="Picture 4">
            <a:extLst>
              <a:ext uri="{FF2B5EF4-FFF2-40B4-BE49-F238E27FC236}">
                <a16:creationId xmlns:a16="http://schemas.microsoft.com/office/drawing/2014/main" id="{959FD377-6E2D-41AA-7573-7BB35CDB9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485893"/>
            <a:ext cx="10387652" cy="2771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974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42AB-538C-B75B-C7F1-B8ABF526F91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E65CB583-2813-D185-476C-9EE4DF5DFDDB}"/>
              </a:ext>
            </a:extLst>
          </p:cNvPr>
          <p:cNvSpPr>
            <a:spLocks noGrp="1"/>
          </p:cNvSpPr>
          <p:nvPr>
            <p:ph idx="1"/>
          </p:nvPr>
        </p:nvSpPr>
        <p:spPr>
          <a:xfrm>
            <a:off x="1104901" y="1541834"/>
            <a:ext cx="10509926" cy="4572000"/>
          </a:xfrm>
        </p:spPr>
        <p:txBody>
          <a:bodyPr/>
          <a:lstStyle/>
          <a:p>
            <a:r>
              <a:rPr lang="en-US" b="1" dirty="0"/>
              <a:t>Assert Class</a:t>
            </a:r>
            <a:r>
              <a:rPr lang="en-US" dirty="0"/>
              <a:t>: A collection of helper classes to test various conditions within unit tests. If the condition being tested is not met, an exception is thrown.</a:t>
            </a:r>
          </a:p>
          <a:p>
            <a:r>
              <a:rPr lang="en-US" b="1" dirty="0" err="1"/>
              <a:t>NUnit</a:t>
            </a:r>
            <a:r>
              <a:rPr lang="en-US" b="1" dirty="0"/>
              <a:t> </a:t>
            </a:r>
            <a:r>
              <a:rPr lang="en-US" b="1" dirty="0" err="1"/>
              <a:t>cung</a:t>
            </a:r>
            <a:r>
              <a:rPr lang="en-US" b="1" dirty="0"/>
              <a:t> </a:t>
            </a:r>
            <a:r>
              <a:rPr lang="en-US" b="1" dirty="0" err="1"/>
              <a:t>cấp</a:t>
            </a:r>
            <a:r>
              <a:rPr lang="en-US" b="1" dirty="0"/>
              <a:t> </a:t>
            </a:r>
            <a:r>
              <a:rPr lang="en-US" b="1" dirty="0" err="1"/>
              <a:t>hai</a:t>
            </a:r>
            <a:r>
              <a:rPr lang="en-US" b="1" dirty="0"/>
              <a:t> </a:t>
            </a:r>
            <a:r>
              <a:rPr lang="en-US" b="1" dirty="0" err="1"/>
              <a:t>cách</a:t>
            </a:r>
            <a:r>
              <a:rPr lang="en-US" b="1" dirty="0"/>
              <a:t> </a:t>
            </a:r>
            <a:r>
              <a:rPr lang="en-US" b="1" dirty="0" err="1"/>
              <a:t>sử</a:t>
            </a:r>
            <a:r>
              <a:rPr lang="en-US" b="1" dirty="0"/>
              <a:t> </a:t>
            </a:r>
            <a:r>
              <a:rPr lang="en-US" b="1" dirty="0" err="1"/>
              <a:t>dụng</a:t>
            </a:r>
            <a:r>
              <a:rPr lang="en-US" b="1" dirty="0"/>
              <a:t> Assert</a:t>
            </a:r>
          </a:p>
          <a:p>
            <a:pPr marL="457200" lvl="1" indent="0">
              <a:buNone/>
            </a:pPr>
            <a:r>
              <a:rPr lang="en-US" sz="2800" b="1" dirty="0" err="1">
                <a:latin typeface="Courier New" panose="02070309020205020404" pitchFamily="49" charset="0"/>
                <a:cs typeface="Courier New" panose="02070309020205020404" pitchFamily="49" charset="0"/>
              </a:rPr>
              <a:t>Assert.AreEqual</a:t>
            </a:r>
            <a:r>
              <a:rPr lang="en-US" sz="2800" b="1" dirty="0">
                <a:latin typeface="Courier New" panose="02070309020205020404" pitchFamily="49" charset="0"/>
                <a:cs typeface="Courier New" panose="02070309020205020404" pitchFamily="49" charset="0"/>
              </a:rPr>
              <a:t>(4, </a:t>
            </a:r>
            <a:r>
              <a:rPr lang="en-US" sz="2800" b="1" dirty="0" err="1">
                <a:latin typeface="Courier New" panose="02070309020205020404" pitchFamily="49" charset="0"/>
                <a:cs typeface="Courier New" panose="02070309020205020404" pitchFamily="49" charset="0"/>
              </a:rPr>
              <a:t>calculator.Add</a:t>
            </a:r>
            <a:r>
              <a:rPr lang="en-US" sz="2800" b="1" dirty="0">
                <a:latin typeface="Courier New" panose="02070309020205020404" pitchFamily="49" charset="0"/>
                <a:cs typeface="Courier New" panose="02070309020205020404" pitchFamily="49" charset="0"/>
              </a:rPr>
              <a:t>(2, 2));</a:t>
            </a:r>
          </a:p>
          <a:p>
            <a:pPr marL="457200" lvl="1" indent="0">
              <a:buNone/>
            </a:pPr>
            <a:r>
              <a:rPr lang="en-US" sz="2800" b="1" dirty="0" err="1">
                <a:latin typeface="Courier New" panose="02070309020205020404" pitchFamily="49" charset="0"/>
                <a:cs typeface="Courier New" panose="02070309020205020404" pitchFamily="49" charset="0"/>
              </a:rPr>
              <a:t>Assert.That</a:t>
            </a:r>
            <a:r>
              <a:rPr lang="en-US" sz="2800" b="1" dirty="0">
                <a:latin typeface="Courier New" panose="02070309020205020404" pitchFamily="49" charset="0"/>
                <a:cs typeface="Courier New" panose="02070309020205020404" pitchFamily="49" charset="0"/>
              </a:rPr>
              <a:t>(</a:t>
            </a:r>
            <a:r>
              <a:rPr lang="en-US" sz="2800" b="1" dirty="0" err="1">
                <a:latin typeface="Courier New" panose="02070309020205020404" pitchFamily="49" charset="0"/>
                <a:cs typeface="Courier New" panose="02070309020205020404" pitchFamily="49" charset="0"/>
              </a:rPr>
              <a:t>calculator.Add</a:t>
            </a:r>
            <a:r>
              <a:rPr lang="en-US" sz="2800" b="1" dirty="0">
                <a:latin typeface="Courier New" panose="02070309020205020404" pitchFamily="49" charset="0"/>
                <a:cs typeface="Courier New" panose="02070309020205020404" pitchFamily="49" charset="0"/>
              </a:rPr>
              <a:t>(2,2),</a:t>
            </a:r>
            <a:r>
              <a:rPr lang="en-US" sz="2800" b="1" dirty="0" err="1">
                <a:latin typeface="Courier New" panose="02070309020205020404" pitchFamily="49" charset="0"/>
                <a:cs typeface="Courier New" panose="02070309020205020404" pitchFamily="49" charset="0"/>
              </a:rPr>
              <a:t>Is.EqualTo</a:t>
            </a:r>
            <a:r>
              <a:rPr lang="en-US" sz="2800" b="1" dirty="0">
                <a:latin typeface="Courier New" panose="02070309020205020404" pitchFamily="49" charset="0"/>
                <a:cs typeface="Courier New" panose="02070309020205020404" pitchFamily="49" charset="0"/>
              </a:rPr>
              <a:t>(4));</a:t>
            </a:r>
          </a:p>
        </p:txBody>
      </p:sp>
    </p:spTree>
    <p:extLst>
      <p:ext uri="{BB962C8B-B14F-4D97-AF65-F5344CB8AC3E}">
        <p14:creationId xmlns:p14="http://schemas.microsoft.com/office/powerpoint/2010/main" val="348017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6DDF-FAA5-DF4D-30D9-9E80A63179A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8C047577-CE7B-01E5-B545-B0FF53E5C4A4}"/>
              </a:ext>
            </a:extLst>
          </p:cNvPr>
          <p:cNvSpPr>
            <a:spLocks noGrp="1"/>
          </p:cNvSpPr>
          <p:nvPr>
            <p:ph idx="1"/>
          </p:nvPr>
        </p:nvSpPr>
        <p:spPr/>
        <p:txBody>
          <a:bodyPr/>
          <a:lstStyle/>
          <a:p>
            <a:r>
              <a:rPr lang="en-US" b="1" dirty="0" err="1"/>
              <a:t>Các</a:t>
            </a:r>
            <a:r>
              <a:rPr lang="en-US" b="1" dirty="0"/>
              <a:t> </a:t>
            </a:r>
            <a:r>
              <a:rPr lang="en-US" b="1" dirty="0" err="1"/>
              <a:t>phương</a:t>
            </a:r>
            <a:r>
              <a:rPr lang="en-US" b="1" dirty="0"/>
              <a:t> </a:t>
            </a:r>
            <a:r>
              <a:rPr lang="en-US" b="1" dirty="0" err="1"/>
              <a:t>thức</a:t>
            </a:r>
            <a:r>
              <a:rPr lang="en-US" b="1" dirty="0"/>
              <a:t> </a:t>
            </a:r>
            <a:r>
              <a:rPr lang="en-US" sz="2800" b="1" dirty="0"/>
              <a:t>So </a:t>
            </a:r>
            <a:r>
              <a:rPr lang="en-US" sz="2800" b="1" dirty="0" err="1"/>
              <a:t>sánh</a:t>
            </a:r>
            <a:r>
              <a:rPr lang="en-US" sz="2800" b="1" dirty="0"/>
              <a:t> </a:t>
            </a:r>
            <a:r>
              <a:rPr lang="en-US" sz="2800" b="1" dirty="0" err="1"/>
              <a:t>kiểu</a:t>
            </a:r>
            <a:r>
              <a:rPr lang="en-US" sz="2800" b="1" dirty="0"/>
              <a:t> string</a:t>
            </a:r>
          </a:p>
          <a:p>
            <a:pPr lvl="2"/>
            <a:r>
              <a:rPr lang="en-US" sz="2400" dirty="0" err="1"/>
              <a:t>Assert.That</a:t>
            </a:r>
            <a:r>
              <a:rPr lang="en-US" sz="2400" dirty="0"/>
              <a:t>(name, </a:t>
            </a:r>
            <a:r>
              <a:rPr lang="en-US" sz="2400" dirty="0" err="1"/>
              <a:t>Is.EqualTo</a:t>
            </a:r>
            <a:r>
              <a:rPr lang="en-US" sz="2400" dirty="0"/>
              <a:t>("John"));</a:t>
            </a:r>
          </a:p>
          <a:p>
            <a:pPr lvl="2"/>
            <a:r>
              <a:rPr lang="en-US" sz="2400" dirty="0" err="1"/>
              <a:t>Assert.That</a:t>
            </a:r>
            <a:r>
              <a:rPr lang="en-US" sz="2400" dirty="0"/>
              <a:t>(name, </a:t>
            </a:r>
            <a:r>
              <a:rPr lang="en-US" sz="2400" dirty="0" err="1"/>
              <a:t>Is.EqualTo</a:t>
            </a:r>
            <a:r>
              <a:rPr lang="en-US" sz="2400" dirty="0"/>
              <a:t>("John").</a:t>
            </a:r>
            <a:r>
              <a:rPr lang="en-US" sz="2400" dirty="0" err="1"/>
              <a:t>IgnoreCase</a:t>
            </a:r>
            <a:r>
              <a:rPr lang="en-US" sz="2400" dirty="0"/>
              <a:t>);</a:t>
            </a:r>
          </a:p>
          <a:p>
            <a:pPr lvl="2"/>
            <a:r>
              <a:rPr lang="en-US" sz="2400" dirty="0" err="1"/>
              <a:t>Assert.That</a:t>
            </a:r>
            <a:r>
              <a:rPr lang="en-US" sz="2400" dirty="0"/>
              <a:t>(name, </a:t>
            </a:r>
            <a:r>
              <a:rPr lang="en-US" sz="2400" dirty="0" err="1"/>
              <a:t>Is.Not.EqualTo</a:t>
            </a:r>
            <a:r>
              <a:rPr lang="en-US" sz="2400" dirty="0"/>
              <a:t>("John"));</a:t>
            </a:r>
          </a:p>
          <a:p>
            <a:pPr lvl="1"/>
            <a:endParaRPr lang="en-US" dirty="0"/>
          </a:p>
        </p:txBody>
      </p:sp>
    </p:spTree>
    <p:extLst>
      <p:ext uri="{BB962C8B-B14F-4D97-AF65-F5344CB8AC3E}">
        <p14:creationId xmlns:p14="http://schemas.microsoft.com/office/powerpoint/2010/main" val="309365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6DDF-FAA5-DF4D-30D9-9E80A63179A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8C047577-CE7B-01E5-B545-B0FF53E5C4A4}"/>
              </a:ext>
            </a:extLst>
          </p:cNvPr>
          <p:cNvSpPr>
            <a:spLocks noGrp="1"/>
          </p:cNvSpPr>
          <p:nvPr>
            <p:ph idx="1"/>
          </p:nvPr>
        </p:nvSpPr>
        <p:spPr/>
        <p:txBody>
          <a:bodyPr/>
          <a:lstStyle/>
          <a:p>
            <a:r>
              <a:rPr lang="en-US" b="1" dirty="0" err="1"/>
              <a:t>Các</a:t>
            </a:r>
            <a:r>
              <a:rPr lang="en-US" b="1" dirty="0"/>
              <a:t> </a:t>
            </a:r>
            <a:r>
              <a:rPr lang="en-US" b="1" dirty="0" err="1"/>
              <a:t>phương</a:t>
            </a:r>
            <a:r>
              <a:rPr lang="en-US" b="1" dirty="0"/>
              <a:t> </a:t>
            </a:r>
            <a:r>
              <a:rPr lang="en-US" b="1" dirty="0" err="1"/>
              <a:t>thức</a:t>
            </a:r>
            <a:r>
              <a:rPr lang="en-US" b="1" dirty="0"/>
              <a:t> so </a:t>
            </a:r>
            <a:r>
              <a:rPr lang="en-US" b="1" dirty="0" err="1"/>
              <a:t>sánh</a:t>
            </a:r>
            <a:r>
              <a:rPr lang="en-US" b="1" dirty="0"/>
              <a:t> </a:t>
            </a:r>
            <a:r>
              <a:rPr lang="en-US" b="1" dirty="0" err="1"/>
              <a:t>kiểu</a:t>
            </a:r>
            <a:r>
              <a:rPr lang="en-US" b="1" dirty="0"/>
              <a:t> </a:t>
            </a:r>
            <a:r>
              <a:rPr lang="en-US" b="1" dirty="0" err="1"/>
              <a:t>số</a:t>
            </a:r>
            <a:endParaRPr lang="en-US" b="1" dirty="0"/>
          </a:p>
          <a:p>
            <a:pPr lvl="1"/>
            <a:r>
              <a:rPr lang="en-US" sz="2800" dirty="0" err="1"/>
              <a:t>Assert.That</a:t>
            </a:r>
            <a:r>
              <a:rPr lang="en-US" sz="2800" dirty="0"/>
              <a:t>(result, </a:t>
            </a:r>
            <a:r>
              <a:rPr lang="en-US" sz="2800" dirty="0" err="1"/>
              <a:t>Is.EqualTo</a:t>
            </a:r>
            <a:r>
              <a:rPr lang="en-US" sz="2800" dirty="0"/>
              <a:t>(3));</a:t>
            </a:r>
          </a:p>
          <a:p>
            <a:pPr lvl="1"/>
            <a:r>
              <a:rPr lang="en-US" sz="2800" dirty="0" err="1"/>
              <a:t>Assert.That</a:t>
            </a:r>
            <a:r>
              <a:rPr lang="en-US" sz="2800" dirty="0"/>
              <a:t>(result, </a:t>
            </a:r>
            <a:r>
              <a:rPr lang="en-US" sz="2800" dirty="0" err="1"/>
              <a:t>Is.EqualTo</a:t>
            </a:r>
            <a:r>
              <a:rPr lang="en-US" sz="2800" dirty="0"/>
              <a:t>(3.3).Within(0.01));</a:t>
            </a:r>
          </a:p>
          <a:p>
            <a:pPr lvl="1"/>
            <a:r>
              <a:rPr lang="en-US" sz="2800" dirty="0" err="1"/>
              <a:t>Assert.That</a:t>
            </a:r>
            <a:r>
              <a:rPr lang="en-US" sz="2800" dirty="0"/>
              <a:t>(result, </a:t>
            </a:r>
            <a:r>
              <a:rPr lang="en-US" sz="2800" dirty="0" err="1"/>
              <a:t>Is.EqualTo</a:t>
            </a:r>
            <a:r>
              <a:rPr lang="en-US" sz="2800" dirty="0"/>
              <a:t>(101).Within(1).Percent);</a:t>
            </a:r>
          </a:p>
          <a:p>
            <a:pPr lvl="1"/>
            <a:r>
              <a:rPr lang="en-US" sz="2800" dirty="0" err="1"/>
              <a:t>Assert.That</a:t>
            </a:r>
            <a:r>
              <a:rPr lang="en-US" sz="2800" dirty="0"/>
              <a:t>(result, </a:t>
            </a:r>
            <a:r>
              <a:rPr lang="en-US" sz="2800" dirty="0" err="1"/>
              <a:t>Is.Positive</a:t>
            </a:r>
            <a:r>
              <a:rPr lang="en-US" sz="2800" dirty="0"/>
              <a:t>(3));</a:t>
            </a:r>
          </a:p>
          <a:p>
            <a:pPr lvl="1"/>
            <a:r>
              <a:rPr lang="en-US" sz="2800" dirty="0" err="1"/>
              <a:t>Assert.That</a:t>
            </a:r>
            <a:r>
              <a:rPr lang="en-US" sz="2800" dirty="0"/>
              <a:t>(result, </a:t>
            </a:r>
            <a:r>
              <a:rPr lang="en-US" sz="2800" dirty="0" err="1"/>
              <a:t>Is.Negative</a:t>
            </a:r>
            <a:r>
              <a:rPr lang="en-US" sz="2800" dirty="0"/>
              <a:t>(3));</a:t>
            </a:r>
          </a:p>
          <a:p>
            <a:pPr lvl="1"/>
            <a:r>
              <a:rPr lang="en-US" sz="2800" dirty="0" err="1"/>
              <a:t>Assert.That</a:t>
            </a:r>
            <a:r>
              <a:rPr lang="en-US" sz="2800" dirty="0"/>
              <a:t>(result, </a:t>
            </a:r>
            <a:r>
              <a:rPr lang="en-US" sz="2800" dirty="0" err="1"/>
              <a:t>Is.NaN</a:t>
            </a:r>
            <a:r>
              <a:rPr lang="en-US" sz="2800" dirty="0"/>
              <a:t>(3));</a:t>
            </a:r>
          </a:p>
          <a:p>
            <a:endParaRPr lang="en-US" dirty="0"/>
          </a:p>
        </p:txBody>
      </p:sp>
    </p:spTree>
    <p:extLst>
      <p:ext uri="{BB962C8B-B14F-4D97-AF65-F5344CB8AC3E}">
        <p14:creationId xmlns:p14="http://schemas.microsoft.com/office/powerpoint/2010/main" val="379458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6DDF-FAA5-DF4D-30D9-9E80A63179A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8C047577-CE7B-01E5-B545-B0FF53E5C4A4}"/>
              </a:ext>
            </a:extLst>
          </p:cNvPr>
          <p:cNvSpPr>
            <a:spLocks noGrp="1"/>
          </p:cNvSpPr>
          <p:nvPr>
            <p:ph idx="1"/>
          </p:nvPr>
        </p:nvSpPr>
        <p:spPr>
          <a:xfrm>
            <a:off x="1104900" y="1600200"/>
            <a:ext cx="10393194" cy="4572000"/>
          </a:xfrm>
        </p:spPr>
        <p:txBody>
          <a:bodyPr>
            <a:normAutofit/>
          </a:bodyPr>
          <a:lstStyle/>
          <a:p>
            <a:r>
              <a:rPr lang="en-US" sz="2400" b="1" dirty="0" err="1"/>
              <a:t>Các</a:t>
            </a:r>
            <a:r>
              <a:rPr lang="en-US" sz="2400" b="1" dirty="0"/>
              <a:t> </a:t>
            </a:r>
            <a:r>
              <a:rPr lang="en-US" sz="2400" b="1" dirty="0" err="1"/>
              <a:t>phương</a:t>
            </a:r>
            <a:r>
              <a:rPr lang="en-US" sz="2400" b="1" dirty="0"/>
              <a:t> </a:t>
            </a:r>
            <a:r>
              <a:rPr lang="en-US" sz="2400" b="1" dirty="0" err="1"/>
              <a:t>thức</a:t>
            </a:r>
            <a:r>
              <a:rPr lang="en-US" sz="2400" b="1" dirty="0"/>
              <a:t> So </a:t>
            </a:r>
            <a:r>
              <a:rPr lang="en-US" sz="2400" b="1" dirty="0" err="1"/>
              <a:t>sánh</a:t>
            </a:r>
            <a:r>
              <a:rPr lang="en-US" sz="2400" b="1" dirty="0"/>
              <a:t> </a:t>
            </a:r>
            <a:r>
              <a:rPr lang="en-US" sz="2400" b="1" dirty="0" err="1"/>
              <a:t>kiểu</a:t>
            </a:r>
            <a:r>
              <a:rPr lang="en-US" sz="2400" b="1" dirty="0"/>
              <a:t> </a:t>
            </a:r>
            <a:r>
              <a:rPr lang="en-US" sz="2400" b="1" dirty="0" err="1"/>
              <a:t>DateTime</a:t>
            </a:r>
            <a:endParaRPr lang="en-US" sz="2400" b="1" dirty="0"/>
          </a:p>
          <a:p>
            <a:pPr lvl="1"/>
            <a:r>
              <a:rPr lang="en-US" sz="2400" dirty="0" err="1"/>
              <a:t>Assert.That</a:t>
            </a:r>
            <a:r>
              <a:rPr lang="en-US" sz="2400" dirty="0"/>
              <a:t>(result, </a:t>
            </a:r>
            <a:r>
              <a:rPr lang="en-US" sz="2400" dirty="0" err="1"/>
              <a:t>Is.EqualTo</a:t>
            </a:r>
            <a:r>
              <a:rPr lang="en-US" sz="2400" dirty="0"/>
              <a:t>(new </a:t>
            </a:r>
            <a:r>
              <a:rPr lang="en-US" sz="2400" dirty="0" err="1"/>
              <a:t>DateTime</a:t>
            </a:r>
            <a:r>
              <a:rPr lang="en-US" sz="2400" dirty="0"/>
              <a:t>(2016, 8, 21)));</a:t>
            </a:r>
          </a:p>
          <a:p>
            <a:pPr lvl="1"/>
            <a:r>
              <a:rPr lang="en-US" sz="2400" dirty="0" err="1"/>
              <a:t>Assert.That</a:t>
            </a:r>
            <a:r>
              <a:rPr lang="en-US" sz="2400" dirty="0"/>
              <a:t>(result, </a:t>
            </a:r>
            <a:r>
              <a:rPr lang="en-US" sz="2400" dirty="0" err="1"/>
              <a:t>Is.EqualTo</a:t>
            </a:r>
            <a:r>
              <a:rPr lang="en-US" sz="2400" dirty="0"/>
              <a:t>(new </a:t>
            </a:r>
            <a:r>
              <a:rPr lang="en-US" sz="2400" dirty="0" err="1"/>
              <a:t>DateTime</a:t>
            </a:r>
            <a:r>
              <a:rPr lang="en-US" sz="2400" dirty="0"/>
              <a:t>(2016, 8, 21))</a:t>
            </a:r>
          </a:p>
          <a:p>
            <a:pPr marL="457200" lvl="1" indent="0">
              <a:buNone/>
            </a:pPr>
            <a:r>
              <a:rPr lang="en-US" sz="2400" dirty="0"/>
              <a:t>                      .Within(</a:t>
            </a:r>
            <a:r>
              <a:rPr lang="en-US" sz="2400" dirty="0" err="1"/>
              <a:t>TimeSpan.FromMillisecond</a:t>
            </a:r>
            <a:r>
              <a:rPr lang="en-US" sz="2400" dirty="0"/>
              <a:t>(1)));</a:t>
            </a:r>
          </a:p>
          <a:p>
            <a:endParaRPr lang="en-US" sz="2400" dirty="0"/>
          </a:p>
        </p:txBody>
      </p:sp>
    </p:spTree>
    <p:extLst>
      <p:ext uri="{BB962C8B-B14F-4D97-AF65-F5344CB8AC3E}">
        <p14:creationId xmlns:p14="http://schemas.microsoft.com/office/powerpoint/2010/main" val="370772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218F-1300-5662-0953-EEE004D22B8E}"/>
              </a:ext>
            </a:extLst>
          </p:cNvPr>
          <p:cNvSpPr>
            <a:spLocks noGrp="1"/>
          </p:cNvSpPr>
          <p:nvPr>
            <p:ph type="title"/>
          </p:nvPr>
        </p:nvSpPr>
        <p:spPr/>
        <p:txBody>
          <a:bodyPr/>
          <a:lstStyle/>
          <a:p>
            <a:r>
              <a:rPr lang="en-US" dirty="0"/>
              <a:t>The process of running unit tests</a:t>
            </a:r>
          </a:p>
        </p:txBody>
      </p:sp>
      <p:sp>
        <p:nvSpPr>
          <p:cNvPr id="3" name="Content Placeholder 2">
            <a:extLst>
              <a:ext uri="{FF2B5EF4-FFF2-40B4-BE49-F238E27FC236}">
                <a16:creationId xmlns:a16="http://schemas.microsoft.com/office/drawing/2014/main" id="{AADDF4DA-7763-DA99-AB14-9202BC1A30E4}"/>
              </a:ext>
            </a:extLst>
          </p:cNvPr>
          <p:cNvSpPr>
            <a:spLocks noGrp="1"/>
          </p:cNvSpPr>
          <p:nvPr>
            <p:ph idx="1"/>
          </p:nvPr>
        </p:nvSpPr>
        <p:spPr/>
        <p:txBody>
          <a:bodyPr>
            <a:normAutofit fontScale="92500" lnSpcReduction="20000"/>
          </a:bodyPr>
          <a:lstStyle/>
          <a:p>
            <a:r>
              <a:rPr lang="en-US" b="1" dirty="0"/>
              <a:t>Creating test cases</a:t>
            </a:r>
            <a:r>
              <a:rPr lang="en-US" dirty="0"/>
              <a:t>: Writing multiple test cases of a web application’s components.</a:t>
            </a:r>
          </a:p>
          <a:p>
            <a:r>
              <a:rPr lang="en-US" b="1" dirty="0"/>
              <a:t>Review and re-write</a:t>
            </a:r>
            <a:r>
              <a:rPr lang="en-US" dirty="0"/>
              <a:t>: Review the written test cases and re-writing them if there are any mistakes</a:t>
            </a:r>
          </a:p>
          <a:p>
            <a:r>
              <a:rPr lang="en-US" b="1" dirty="0"/>
              <a:t>Baseline</a:t>
            </a:r>
            <a:r>
              <a:rPr lang="en-US" dirty="0"/>
              <a:t>: Checking whether each code line is in a manner or not</a:t>
            </a:r>
          </a:p>
          <a:p>
            <a:r>
              <a:rPr lang="en-US" b="1" dirty="0"/>
              <a:t>Execution</a:t>
            </a:r>
            <a:r>
              <a:rPr lang="en-US" dirty="0"/>
              <a:t>: Performing test execution </a:t>
            </a:r>
          </a:p>
          <a:p>
            <a:r>
              <a:rPr lang="en-US" dirty="0"/>
              <a:t>Unit tests are designed to be run quickly and often — one at a time or all together. They need to be kept simple and clear so that they're easy to read and understand, even if they contain complicated logic or lots of variables. It is run before integration testing; </a:t>
            </a:r>
          </a:p>
        </p:txBody>
      </p:sp>
    </p:spTree>
    <p:extLst>
      <p:ext uri="{BB962C8B-B14F-4D97-AF65-F5344CB8AC3E}">
        <p14:creationId xmlns:p14="http://schemas.microsoft.com/office/powerpoint/2010/main" val="44834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6DDF-FAA5-DF4D-30D9-9E80A63179A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8C047577-CE7B-01E5-B545-B0FF53E5C4A4}"/>
              </a:ext>
            </a:extLst>
          </p:cNvPr>
          <p:cNvSpPr>
            <a:spLocks noGrp="1"/>
          </p:cNvSpPr>
          <p:nvPr>
            <p:ph idx="1"/>
          </p:nvPr>
        </p:nvSpPr>
        <p:spPr/>
        <p:txBody>
          <a:bodyPr/>
          <a:lstStyle/>
          <a:p>
            <a:r>
              <a:rPr lang="en-US" b="1" dirty="0" err="1"/>
              <a:t>Các</a:t>
            </a:r>
            <a:r>
              <a:rPr lang="en-US" b="1" dirty="0"/>
              <a:t> </a:t>
            </a:r>
            <a:r>
              <a:rPr lang="en-US" b="1" dirty="0" err="1"/>
              <a:t>phương</a:t>
            </a:r>
            <a:r>
              <a:rPr lang="en-US" b="1" dirty="0"/>
              <a:t> </a:t>
            </a:r>
            <a:r>
              <a:rPr lang="en-US" b="1" dirty="0" err="1"/>
              <a:t>thức</a:t>
            </a:r>
            <a:r>
              <a:rPr lang="en-US" b="1" dirty="0"/>
              <a:t> so </a:t>
            </a:r>
            <a:r>
              <a:rPr lang="en-US" b="1" dirty="0" err="1"/>
              <a:t>sánh</a:t>
            </a:r>
            <a:r>
              <a:rPr lang="en-US" b="1" dirty="0"/>
              <a:t> </a:t>
            </a:r>
            <a:r>
              <a:rPr lang="en-US" b="1" dirty="0" err="1"/>
              <a:t>một</a:t>
            </a:r>
            <a:r>
              <a:rPr lang="en-US" b="1" dirty="0"/>
              <a:t> </a:t>
            </a:r>
            <a:r>
              <a:rPr lang="en-US" b="1" dirty="0" err="1"/>
              <a:t>khoảng</a:t>
            </a:r>
            <a:r>
              <a:rPr lang="en-US" b="1" dirty="0"/>
              <a:t> </a:t>
            </a:r>
            <a:r>
              <a:rPr lang="en-US" b="1" dirty="0" err="1"/>
              <a:t>giá</a:t>
            </a:r>
            <a:r>
              <a:rPr lang="en-US" b="1" dirty="0"/>
              <a:t> </a:t>
            </a:r>
            <a:r>
              <a:rPr lang="en-US" b="1" dirty="0" err="1"/>
              <a:t>trị</a:t>
            </a:r>
            <a:r>
              <a:rPr lang="en-US" b="1" dirty="0"/>
              <a:t> (range)</a:t>
            </a:r>
          </a:p>
          <a:p>
            <a:pPr lvl="1"/>
            <a:r>
              <a:rPr lang="en-US" sz="2400" dirty="0" err="1"/>
              <a:t>Assert.That</a:t>
            </a:r>
            <a:r>
              <a:rPr lang="en-US" sz="2400" dirty="0"/>
              <a:t>(result, </a:t>
            </a:r>
            <a:r>
              <a:rPr lang="en-US" sz="2400" dirty="0" err="1"/>
              <a:t>Is.GreaterThan</a:t>
            </a:r>
            <a:r>
              <a:rPr lang="en-US" sz="2400" dirty="0"/>
              <a:t>(100));</a:t>
            </a:r>
          </a:p>
          <a:p>
            <a:pPr lvl="1"/>
            <a:r>
              <a:rPr lang="en-US" sz="2400" dirty="0" err="1"/>
              <a:t>Assert.That</a:t>
            </a:r>
            <a:r>
              <a:rPr lang="en-US" sz="2400" dirty="0"/>
              <a:t>(result, </a:t>
            </a:r>
            <a:r>
              <a:rPr lang="en-US" sz="2400" dirty="0" err="1"/>
              <a:t>Is.InRange</a:t>
            </a:r>
            <a:r>
              <a:rPr lang="en-US" sz="2400" dirty="0"/>
              <a:t>(100, 200)); // inclusive</a:t>
            </a:r>
          </a:p>
          <a:p>
            <a:pPr lvl="1"/>
            <a:r>
              <a:rPr lang="en-US" sz="2400" dirty="0" err="1"/>
              <a:t>Assert.That</a:t>
            </a:r>
            <a:r>
              <a:rPr lang="en-US" sz="2400" dirty="0"/>
              <a:t>(result, </a:t>
            </a:r>
            <a:r>
              <a:rPr lang="en-US" sz="2400" dirty="0" err="1"/>
              <a:t>Is.GreaterThanOrEqualTo</a:t>
            </a:r>
            <a:r>
              <a:rPr lang="en-US" sz="2400" dirty="0"/>
              <a:t>(100));</a:t>
            </a:r>
          </a:p>
          <a:p>
            <a:pPr lvl="1"/>
            <a:r>
              <a:rPr lang="en-US" sz="2400" dirty="0" err="1"/>
              <a:t>Assert.That</a:t>
            </a:r>
            <a:r>
              <a:rPr lang="en-US" sz="2400" dirty="0"/>
              <a:t>(result, </a:t>
            </a:r>
            <a:r>
              <a:rPr lang="en-US" sz="2400" dirty="0" err="1"/>
              <a:t>Is.LessThan</a:t>
            </a:r>
            <a:r>
              <a:rPr lang="en-US" sz="2400" dirty="0"/>
              <a:t>(100));</a:t>
            </a:r>
          </a:p>
          <a:p>
            <a:pPr lvl="1"/>
            <a:r>
              <a:rPr lang="en-US" sz="2400" dirty="0" err="1"/>
              <a:t>Assert.That</a:t>
            </a:r>
            <a:r>
              <a:rPr lang="en-US" sz="2400" dirty="0"/>
              <a:t>(result, </a:t>
            </a:r>
            <a:r>
              <a:rPr lang="en-US" sz="2400" dirty="0" err="1"/>
              <a:t>Is.LessThanOrEqualTo</a:t>
            </a:r>
            <a:r>
              <a:rPr lang="en-US" sz="2400" dirty="0"/>
              <a:t>(100));</a:t>
            </a:r>
          </a:p>
          <a:p>
            <a:endParaRPr lang="en-US" dirty="0"/>
          </a:p>
        </p:txBody>
      </p:sp>
    </p:spTree>
    <p:extLst>
      <p:ext uri="{BB962C8B-B14F-4D97-AF65-F5344CB8AC3E}">
        <p14:creationId xmlns:p14="http://schemas.microsoft.com/office/powerpoint/2010/main" val="351717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6DDF-FAA5-DF4D-30D9-9E80A63179A9}"/>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8C047577-CE7B-01E5-B545-B0FF53E5C4A4}"/>
              </a:ext>
            </a:extLst>
          </p:cNvPr>
          <p:cNvSpPr>
            <a:spLocks noGrp="1"/>
          </p:cNvSpPr>
          <p:nvPr>
            <p:ph idx="1"/>
          </p:nvPr>
        </p:nvSpPr>
        <p:spPr/>
        <p:txBody>
          <a:bodyPr/>
          <a:lstStyle/>
          <a:p>
            <a:r>
              <a:rPr lang="en-US" b="1" dirty="0" err="1"/>
              <a:t>Các</a:t>
            </a:r>
            <a:r>
              <a:rPr lang="en-US" b="1" dirty="0"/>
              <a:t> </a:t>
            </a:r>
            <a:r>
              <a:rPr lang="en-US" b="1" dirty="0" err="1"/>
              <a:t>phương</a:t>
            </a:r>
            <a:r>
              <a:rPr lang="en-US" b="1" dirty="0"/>
              <a:t> </a:t>
            </a:r>
            <a:r>
              <a:rPr lang="en-US" b="1" dirty="0" err="1"/>
              <a:t>thức</a:t>
            </a:r>
            <a:r>
              <a:rPr lang="en-US" b="1" dirty="0"/>
              <a:t> so </a:t>
            </a:r>
            <a:r>
              <a:rPr lang="en-US" b="1" dirty="0" err="1"/>
              <a:t>sánh</a:t>
            </a:r>
            <a:r>
              <a:rPr lang="en-US" b="1" dirty="0"/>
              <a:t> </a:t>
            </a:r>
            <a:r>
              <a:rPr lang="en-US" b="1" dirty="0" err="1"/>
              <a:t>giá</a:t>
            </a:r>
            <a:r>
              <a:rPr lang="en-US" b="1" dirty="0"/>
              <a:t> </a:t>
            </a:r>
            <a:r>
              <a:rPr lang="en-US" b="1" dirty="0" err="1"/>
              <a:t>trị</a:t>
            </a:r>
            <a:r>
              <a:rPr lang="en-US" b="1" dirty="0"/>
              <a:t> Null </a:t>
            </a:r>
            <a:r>
              <a:rPr lang="en-US" b="1" dirty="0" err="1"/>
              <a:t>và</a:t>
            </a:r>
            <a:r>
              <a:rPr lang="en-US" b="1" dirty="0"/>
              <a:t> Boolean</a:t>
            </a:r>
          </a:p>
          <a:p>
            <a:pPr lvl="1"/>
            <a:r>
              <a:rPr lang="en-US" sz="2800" dirty="0" err="1"/>
              <a:t>Assert.That</a:t>
            </a:r>
            <a:r>
              <a:rPr lang="en-US" sz="2800" dirty="0"/>
              <a:t>(name, </a:t>
            </a:r>
            <a:r>
              <a:rPr lang="en-US" sz="2800" dirty="0" err="1"/>
              <a:t>Is.Not.Empty</a:t>
            </a:r>
            <a:r>
              <a:rPr lang="en-US" sz="2800" dirty="0"/>
              <a:t>);</a:t>
            </a:r>
          </a:p>
          <a:p>
            <a:pPr lvl="1"/>
            <a:r>
              <a:rPr lang="en-US" sz="2800" dirty="0" err="1"/>
              <a:t>Assert.That</a:t>
            </a:r>
            <a:r>
              <a:rPr lang="en-US" sz="2800" dirty="0"/>
              <a:t>(name, </a:t>
            </a:r>
            <a:r>
              <a:rPr lang="en-US" sz="2800" dirty="0" err="1"/>
              <a:t>Is.Null</a:t>
            </a:r>
            <a:r>
              <a:rPr lang="en-US" sz="2800" dirty="0"/>
              <a:t>);</a:t>
            </a:r>
          </a:p>
          <a:p>
            <a:pPr lvl="1"/>
            <a:r>
              <a:rPr lang="en-US" sz="2800" dirty="0" err="1"/>
              <a:t>Assert.That</a:t>
            </a:r>
            <a:r>
              <a:rPr lang="en-US" sz="2800" dirty="0"/>
              <a:t>(name, </a:t>
            </a:r>
            <a:r>
              <a:rPr lang="en-US" sz="2800" dirty="0" err="1"/>
              <a:t>Is.Not.Null</a:t>
            </a:r>
            <a:r>
              <a:rPr lang="en-US" sz="2800" dirty="0"/>
              <a:t>);</a:t>
            </a:r>
          </a:p>
          <a:p>
            <a:pPr lvl="1"/>
            <a:r>
              <a:rPr lang="en-US" sz="2800" dirty="0" err="1"/>
              <a:t>Assert.That</a:t>
            </a:r>
            <a:r>
              <a:rPr lang="en-US" sz="2800" dirty="0"/>
              <a:t>(name, </a:t>
            </a:r>
            <a:r>
              <a:rPr lang="en-US" sz="2800" dirty="0" err="1"/>
              <a:t>Is.True</a:t>
            </a:r>
            <a:r>
              <a:rPr lang="en-US" sz="2800" dirty="0"/>
              <a:t>);</a:t>
            </a:r>
          </a:p>
          <a:p>
            <a:pPr lvl="1"/>
            <a:r>
              <a:rPr lang="en-US" sz="2800" dirty="0" err="1"/>
              <a:t>Assert.That</a:t>
            </a:r>
            <a:r>
              <a:rPr lang="en-US" sz="2800" dirty="0"/>
              <a:t>(name, </a:t>
            </a:r>
            <a:r>
              <a:rPr lang="en-US" sz="2800" dirty="0" err="1"/>
              <a:t>Is.False</a:t>
            </a:r>
            <a:r>
              <a:rPr lang="en-US" sz="2800" dirty="0"/>
              <a:t>);</a:t>
            </a:r>
          </a:p>
          <a:p>
            <a:endParaRPr lang="en-US" dirty="0"/>
          </a:p>
        </p:txBody>
      </p:sp>
    </p:spTree>
    <p:extLst>
      <p:ext uri="{BB962C8B-B14F-4D97-AF65-F5344CB8AC3E}">
        <p14:creationId xmlns:p14="http://schemas.microsoft.com/office/powerpoint/2010/main" val="112438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627-6053-F9F3-1225-E20676A26561}"/>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CA2C9D22-CE61-A48F-5157-711F59EA98E6}"/>
              </a:ext>
            </a:extLst>
          </p:cNvPr>
          <p:cNvSpPr>
            <a:spLocks noGrp="1"/>
          </p:cNvSpPr>
          <p:nvPr>
            <p:ph idx="1"/>
          </p:nvPr>
        </p:nvSpPr>
        <p:spPr/>
        <p:txBody>
          <a:bodyPr/>
          <a:lstStyle/>
          <a:p>
            <a:r>
              <a:rPr lang="en-US" b="1" dirty="0"/>
              <a:t>So </a:t>
            </a:r>
            <a:r>
              <a:rPr lang="en-US" b="1" dirty="0" err="1"/>
              <a:t>sánh</a:t>
            </a:r>
            <a:r>
              <a:rPr lang="en-US" b="1" dirty="0"/>
              <a:t> collection</a:t>
            </a:r>
          </a:p>
          <a:p>
            <a:pPr lvl="1"/>
            <a:r>
              <a:rPr lang="en-US" sz="2400" dirty="0" err="1"/>
              <a:t>Assert.That</a:t>
            </a:r>
            <a:r>
              <a:rPr lang="en-US" sz="2400" dirty="0"/>
              <a:t>(</a:t>
            </a:r>
            <a:r>
              <a:rPr lang="en-US" sz="2400" dirty="0" err="1"/>
              <a:t>stringCollection</a:t>
            </a:r>
            <a:r>
              <a:rPr lang="en-US" sz="2400" dirty="0"/>
              <a:t>, </a:t>
            </a:r>
            <a:r>
              <a:rPr lang="en-US" sz="2400" dirty="0" err="1"/>
              <a:t>Is.All.Not.Empty</a:t>
            </a:r>
            <a:r>
              <a:rPr lang="en-US" sz="2400" dirty="0"/>
              <a:t>);</a:t>
            </a:r>
          </a:p>
          <a:p>
            <a:pPr lvl="1"/>
            <a:r>
              <a:rPr lang="en-US" sz="2400" dirty="0" err="1"/>
              <a:t>Assert.That</a:t>
            </a:r>
            <a:r>
              <a:rPr lang="en-US" sz="2400" dirty="0"/>
              <a:t>(</a:t>
            </a:r>
            <a:r>
              <a:rPr lang="en-US" sz="2400" dirty="0" err="1"/>
              <a:t>stringCollection</a:t>
            </a:r>
            <a:r>
              <a:rPr lang="en-US" sz="2400" dirty="0"/>
              <a:t>, </a:t>
            </a:r>
            <a:r>
              <a:rPr lang="en-US" sz="2400" dirty="0" err="1"/>
              <a:t>Contains.Item</a:t>
            </a:r>
            <a:r>
              <a:rPr lang="en-US" sz="2400" dirty="0"/>
              <a:t>("Name"));</a:t>
            </a:r>
          </a:p>
          <a:p>
            <a:pPr lvl="1"/>
            <a:r>
              <a:rPr lang="en-US" sz="2400" dirty="0" err="1"/>
              <a:t>Assert.That</a:t>
            </a:r>
            <a:r>
              <a:rPr lang="en-US" sz="2400" dirty="0"/>
              <a:t>(</a:t>
            </a:r>
            <a:r>
              <a:rPr lang="en-US" sz="2400" dirty="0" err="1"/>
              <a:t>stringCollection</a:t>
            </a:r>
            <a:r>
              <a:rPr lang="en-US" sz="2400" dirty="0"/>
              <a:t>, </a:t>
            </a:r>
            <a:r>
              <a:rPr lang="en-US" sz="2400" dirty="0" err="1"/>
              <a:t>Has.Some.ContainSubString</a:t>
            </a:r>
            <a:r>
              <a:rPr lang="en-US" sz="2400" dirty="0"/>
              <a:t>("sub"));</a:t>
            </a:r>
          </a:p>
          <a:p>
            <a:pPr lvl="1"/>
            <a:r>
              <a:rPr lang="en-US" sz="2400" dirty="0" err="1"/>
              <a:t>Assert.That</a:t>
            </a:r>
            <a:r>
              <a:rPr lang="en-US" sz="2400" dirty="0"/>
              <a:t>(</a:t>
            </a:r>
            <a:r>
              <a:rPr lang="en-US" sz="2400" dirty="0" err="1"/>
              <a:t>stringCollection</a:t>
            </a:r>
            <a:r>
              <a:rPr lang="en-US" sz="2400" dirty="0"/>
              <a:t>, </a:t>
            </a:r>
            <a:r>
              <a:rPr lang="en-US" sz="2400" dirty="0" err="1"/>
              <a:t>Has.Exactly</a:t>
            </a:r>
            <a:r>
              <a:rPr lang="en-US" sz="2400" dirty="0"/>
              <a:t>(2).</a:t>
            </a:r>
            <a:r>
              <a:rPr lang="en-US" sz="2400" dirty="0" err="1"/>
              <a:t>EndsWith</a:t>
            </a:r>
            <a:r>
              <a:rPr lang="en-US" sz="2400" dirty="0"/>
              <a:t>("Name"));</a:t>
            </a:r>
          </a:p>
          <a:p>
            <a:pPr lvl="1"/>
            <a:r>
              <a:rPr lang="en-US" sz="2400" dirty="0" err="1"/>
              <a:t>Assert.That</a:t>
            </a:r>
            <a:r>
              <a:rPr lang="en-US" sz="2400" dirty="0"/>
              <a:t>(</a:t>
            </a:r>
            <a:r>
              <a:rPr lang="en-US" sz="2400" dirty="0" err="1"/>
              <a:t>stringCollection</a:t>
            </a:r>
            <a:r>
              <a:rPr lang="en-US" sz="2400" dirty="0"/>
              <a:t>, </a:t>
            </a:r>
            <a:r>
              <a:rPr lang="en-US" sz="2400" dirty="0" err="1"/>
              <a:t>Is.Unique</a:t>
            </a:r>
            <a:r>
              <a:rPr lang="en-US" sz="2400" dirty="0"/>
              <a:t>);</a:t>
            </a:r>
          </a:p>
          <a:p>
            <a:pPr lvl="1"/>
            <a:r>
              <a:rPr lang="en-US" sz="2400" dirty="0" err="1"/>
              <a:t>Assert.That</a:t>
            </a:r>
            <a:r>
              <a:rPr lang="en-US" sz="2400" dirty="0"/>
              <a:t>(</a:t>
            </a:r>
            <a:r>
              <a:rPr lang="en-US" sz="2400" dirty="0" err="1"/>
              <a:t>stringCollection</a:t>
            </a:r>
            <a:r>
              <a:rPr lang="en-US" sz="2400" dirty="0"/>
              <a:t>, </a:t>
            </a:r>
            <a:r>
              <a:rPr lang="en-US" sz="2400" dirty="0" err="1"/>
              <a:t>Has.None.EqualTo</a:t>
            </a:r>
            <a:r>
              <a:rPr lang="en-US" sz="2400" dirty="0"/>
              <a:t>("Name"));</a:t>
            </a:r>
          </a:p>
          <a:p>
            <a:pPr lvl="1"/>
            <a:r>
              <a:rPr lang="en-US" sz="2400" dirty="0" err="1"/>
              <a:t>Assert.That</a:t>
            </a:r>
            <a:r>
              <a:rPr lang="en-US" sz="2400" dirty="0"/>
              <a:t>(</a:t>
            </a:r>
            <a:r>
              <a:rPr lang="en-US" sz="2400" dirty="0" err="1"/>
              <a:t>stringCollection</a:t>
            </a:r>
            <a:r>
              <a:rPr lang="en-US" sz="2400" dirty="0"/>
              <a:t>, </a:t>
            </a:r>
            <a:r>
              <a:rPr lang="en-US" sz="2400" dirty="0" err="1"/>
              <a:t>Is.EquivalentTo</a:t>
            </a:r>
            <a:r>
              <a:rPr lang="en-US" sz="2400" dirty="0"/>
              <a:t>(</a:t>
            </a:r>
            <a:r>
              <a:rPr lang="en-US" sz="2400" dirty="0" err="1"/>
              <a:t>anotherCollection</a:t>
            </a:r>
            <a:r>
              <a:rPr lang="en-US" sz="2400" dirty="0"/>
              <a:t>));</a:t>
            </a:r>
          </a:p>
          <a:p>
            <a:pPr lvl="1"/>
            <a:r>
              <a:rPr lang="en-US" sz="2400" dirty="0" err="1"/>
              <a:t>Assert.That</a:t>
            </a:r>
            <a:r>
              <a:rPr lang="en-US" sz="2400" dirty="0"/>
              <a:t>(</a:t>
            </a:r>
            <a:r>
              <a:rPr lang="en-US" sz="2400" dirty="0" err="1"/>
              <a:t>stringCollection</a:t>
            </a:r>
            <a:r>
              <a:rPr lang="en-US" sz="2400" dirty="0"/>
              <a:t>, </a:t>
            </a:r>
            <a:r>
              <a:rPr lang="en-US" sz="2400" dirty="0" err="1"/>
              <a:t>Is.Ordered</a:t>
            </a:r>
            <a:r>
              <a:rPr lang="en-US" sz="2400" dirty="0"/>
              <a:t>);</a:t>
            </a:r>
          </a:p>
          <a:p>
            <a:pPr lvl="1"/>
            <a:endParaRPr lang="en-US" dirty="0"/>
          </a:p>
        </p:txBody>
      </p:sp>
    </p:spTree>
    <p:extLst>
      <p:ext uri="{BB962C8B-B14F-4D97-AF65-F5344CB8AC3E}">
        <p14:creationId xmlns:p14="http://schemas.microsoft.com/office/powerpoint/2010/main" val="207108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0DCD-9121-B33D-6415-BC530AF431C5}"/>
              </a:ext>
            </a:extLst>
          </p:cNvPr>
          <p:cNvSpPr>
            <a:spLocks noGrp="1"/>
          </p:cNvSpPr>
          <p:nvPr>
            <p:ph type="title"/>
          </p:nvPr>
        </p:nvSpPr>
        <p:spPr/>
        <p:txBody>
          <a:bodyPr/>
          <a:lstStyle/>
          <a:p>
            <a:r>
              <a:rPr lang="en-US" b="1" dirty="0"/>
              <a:t>Assert Class</a:t>
            </a:r>
            <a:endParaRPr lang="en-US" dirty="0"/>
          </a:p>
        </p:txBody>
      </p:sp>
      <p:sp>
        <p:nvSpPr>
          <p:cNvPr id="3" name="Content Placeholder 2">
            <a:extLst>
              <a:ext uri="{FF2B5EF4-FFF2-40B4-BE49-F238E27FC236}">
                <a16:creationId xmlns:a16="http://schemas.microsoft.com/office/drawing/2014/main" id="{12B00A83-CAB6-2AAA-289A-22F02ACFA5DF}"/>
              </a:ext>
            </a:extLst>
          </p:cNvPr>
          <p:cNvSpPr>
            <a:spLocks noGrp="1"/>
          </p:cNvSpPr>
          <p:nvPr>
            <p:ph idx="1"/>
          </p:nvPr>
        </p:nvSpPr>
        <p:spPr>
          <a:xfrm>
            <a:off x="1104900" y="1600200"/>
            <a:ext cx="10782300" cy="4572000"/>
          </a:xfrm>
        </p:spPr>
        <p:txBody>
          <a:bodyPr>
            <a:normAutofit/>
          </a:bodyPr>
          <a:lstStyle/>
          <a:p>
            <a:r>
              <a:rPr lang="en-US" b="1" dirty="0" err="1"/>
              <a:t>Kiểm</a:t>
            </a:r>
            <a:r>
              <a:rPr lang="en-US" b="1" dirty="0"/>
              <a:t> </a:t>
            </a:r>
            <a:r>
              <a:rPr lang="en-US" b="1" dirty="0" err="1"/>
              <a:t>tra</a:t>
            </a:r>
            <a:r>
              <a:rPr lang="en-US" b="1" dirty="0"/>
              <a:t> </a:t>
            </a:r>
            <a:r>
              <a:rPr lang="en-US" b="1" dirty="0" err="1"/>
              <a:t>ngoại</a:t>
            </a:r>
            <a:r>
              <a:rPr lang="en-US" b="1" dirty="0"/>
              <a:t> </a:t>
            </a:r>
            <a:r>
              <a:rPr lang="en-US" b="1" dirty="0" err="1"/>
              <a:t>lệ</a:t>
            </a:r>
            <a:r>
              <a:rPr lang="en-US" b="1" dirty="0"/>
              <a:t> (exception)</a:t>
            </a:r>
          </a:p>
          <a:p>
            <a:pPr lvl="1"/>
            <a:r>
              <a:rPr lang="en-US" sz="2400" dirty="0" err="1"/>
              <a:t>Assert.That</a:t>
            </a:r>
            <a:r>
              <a:rPr lang="en-US" sz="2400" dirty="0"/>
              <a:t>(() =&gt; </a:t>
            </a:r>
            <a:r>
              <a:rPr lang="en-US" sz="2400" dirty="0" err="1"/>
              <a:t>Calculator.Divide</a:t>
            </a:r>
            <a:r>
              <a:rPr lang="en-US" sz="2400" dirty="0"/>
              <a:t>(2, 0), </a:t>
            </a:r>
            <a:r>
              <a:rPr lang="en-US" sz="2400" dirty="0" err="1"/>
              <a:t>Throws.Exception</a:t>
            </a:r>
            <a:r>
              <a:rPr lang="en-US" sz="2400" dirty="0"/>
              <a:t>);</a:t>
            </a:r>
          </a:p>
          <a:p>
            <a:pPr lvl="1"/>
            <a:r>
              <a:rPr lang="en-US" sz="2400" dirty="0" err="1"/>
              <a:t>Assert.That</a:t>
            </a:r>
            <a:r>
              <a:rPr lang="en-US" sz="2400" dirty="0"/>
              <a:t>(() =&gt; </a:t>
            </a:r>
            <a:r>
              <a:rPr lang="en-US" sz="2400" dirty="0" err="1"/>
              <a:t>Calculator.Divide</a:t>
            </a:r>
            <a:r>
              <a:rPr lang="en-US" sz="2400" dirty="0"/>
              <a:t>(2, 0),                  </a:t>
            </a:r>
            <a:r>
              <a:rPr lang="en-US" sz="2400" dirty="0" err="1"/>
              <a:t>Throws.TypeOf</a:t>
            </a:r>
            <a:r>
              <a:rPr lang="en-US" sz="2400" dirty="0"/>
              <a:t>&lt;</a:t>
            </a:r>
            <a:r>
              <a:rPr lang="en-US" sz="2400" dirty="0" err="1"/>
              <a:t>DivideByZeroException</a:t>
            </a:r>
            <a:r>
              <a:rPr lang="en-US" sz="2400" dirty="0"/>
              <a:t>&gt;());</a:t>
            </a:r>
          </a:p>
          <a:p>
            <a:pPr lvl="1"/>
            <a:r>
              <a:rPr lang="en-US" sz="2400" dirty="0" err="1"/>
              <a:t>Assert.That</a:t>
            </a:r>
            <a:r>
              <a:rPr lang="en-US" sz="2400" dirty="0"/>
              <a:t>(() =&gt; </a:t>
            </a:r>
            <a:r>
              <a:rPr lang="en-US" sz="2400" dirty="0" err="1"/>
              <a:t>Calculator.Divide</a:t>
            </a:r>
            <a:r>
              <a:rPr lang="en-US" sz="2400" dirty="0"/>
              <a:t>(2, 0),                   </a:t>
            </a:r>
            <a:r>
              <a:rPr lang="en-US" sz="2400" dirty="0" err="1"/>
              <a:t>Throws.TypeOf</a:t>
            </a:r>
            <a:r>
              <a:rPr lang="en-US" sz="2400" dirty="0"/>
              <a:t>&lt;</a:t>
            </a:r>
            <a:r>
              <a:rPr lang="en-US" sz="2400" dirty="0" err="1"/>
              <a:t>ArgumentOutOfRangeException</a:t>
            </a:r>
            <a:r>
              <a:rPr lang="en-US" sz="2400" dirty="0"/>
              <a:t>&gt;()                         .</a:t>
            </a:r>
            <a:r>
              <a:rPr lang="en-US" sz="2400" dirty="0" err="1"/>
              <a:t>With.Matches</a:t>
            </a:r>
            <a:r>
              <a:rPr lang="en-US" sz="2400" dirty="0"/>
              <a:t>&lt;</a:t>
            </a:r>
            <a:r>
              <a:rPr lang="en-US" sz="2400" dirty="0" err="1"/>
              <a:t>ArgumentOutOfRangeException</a:t>
            </a:r>
            <a:r>
              <a:rPr lang="en-US" sz="2400" dirty="0"/>
              <a:t>&gt;( x =&gt; </a:t>
            </a:r>
            <a:r>
              <a:rPr lang="en-US" sz="2400" dirty="0" err="1"/>
              <a:t>x.ParaName</a:t>
            </a:r>
            <a:r>
              <a:rPr lang="en-US" sz="2400" dirty="0"/>
              <a:t> == "value"));</a:t>
            </a:r>
          </a:p>
          <a:p>
            <a:endParaRPr lang="en-US" dirty="0"/>
          </a:p>
        </p:txBody>
      </p:sp>
    </p:spTree>
    <p:extLst>
      <p:ext uri="{BB962C8B-B14F-4D97-AF65-F5344CB8AC3E}">
        <p14:creationId xmlns:p14="http://schemas.microsoft.com/office/powerpoint/2010/main" val="180318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B04A-EB4C-8409-4D48-59096E07604D}"/>
              </a:ext>
            </a:extLst>
          </p:cNvPr>
          <p:cNvSpPr>
            <a:spLocks noGrp="1"/>
          </p:cNvSpPr>
          <p:nvPr>
            <p:ph type="title"/>
          </p:nvPr>
        </p:nvSpPr>
        <p:spPr/>
        <p:txBody>
          <a:bodyPr/>
          <a:lstStyle/>
          <a:p>
            <a:r>
              <a:rPr lang="en-US" dirty="0"/>
              <a:t>Attribute</a:t>
            </a:r>
          </a:p>
        </p:txBody>
      </p:sp>
      <p:sp>
        <p:nvSpPr>
          <p:cNvPr id="3" name="Content Placeholder 2">
            <a:extLst>
              <a:ext uri="{FF2B5EF4-FFF2-40B4-BE49-F238E27FC236}">
                <a16:creationId xmlns:a16="http://schemas.microsoft.com/office/drawing/2014/main" id="{14BF3831-896E-B115-90F8-AFAD565D8A55}"/>
              </a:ext>
            </a:extLst>
          </p:cNvPr>
          <p:cNvSpPr>
            <a:spLocks noGrp="1"/>
          </p:cNvSpPr>
          <p:nvPr>
            <p:ph idx="1"/>
          </p:nvPr>
        </p:nvSpPr>
        <p:spPr/>
        <p:txBody>
          <a:bodyPr/>
          <a:lstStyle/>
          <a:p>
            <a:r>
              <a:rPr lang="en-US" dirty="0"/>
              <a:t>[</a:t>
            </a:r>
            <a:r>
              <a:rPr lang="vi-VN" dirty="0"/>
              <a:t>test class</a:t>
            </a:r>
            <a:r>
              <a:rPr lang="en-US" dirty="0"/>
              <a:t>]: </a:t>
            </a:r>
            <a:r>
              <a:rPr lang="vi-VN" dirty="0"/>
              <a:t>xác định lớp kiểm thử </a:t>
            </a:r>
            <a:endParaRPr lang="en-US" dirty="0"/>
          </a:p>
          <a:p>
            <a:r>
              <a:rPr lang="en-US" dirty="0"/>
              <a:t>[</a:t>
            </a:r>
            <a:r>
              <a:rPr lang="vi-VN" dirty="0"/>
              <a:t>test method</a:t>
            </a:r>
            <a:r>
              <a:rPr lang="en-US" dirty="0"/>
              <a:t>]: </a:t>
            </a:r>
            <a:r>
              <a:rPr lang="vi-VN" dirty="0"/>
              <a:t>phương thức kiểm thử </a:t>
            </a:r>
            <a:endParaRPr lang="en-US" dirty="0"/>
          </a:p>
          <a:p>
            <a:r>
              <a:rPr lang="en-US" dirty="0"/>
              <a:t>[</a:t>
            </a:r>
            <a:r>
              <a:rPr lang="vi-VN" dirty="0"/>
              <a:t>pre-condition</a:t>
            </a:r>
            <a:r>
              <a:rPr lang="en-US" dirty="0"/>
              <a:t>]: </a:t>
            </a:r>
            <a:r>
              <a:rPr lang="vi-VN" dirty="0"/>
              <a:t>điều khiện đầu vào </a:t>
            </a:r>
            <a:endParaRPr lang="en-US" dirty="0"/>
          </a:p>
          <a:p>
            <a:r>
              <a:rPr lang="en-US" dirty="0"/>
              <a:t>[</a:t>
            </a:r>
            <a:r>
              <a:rPr lang="vi-VN" dirty="0"/>
              <a:t>post-condition</a:t>
            </a:r>
            <a:r>
              <a:rPr lang="en-US" dirty="0"/>
              <a:t>]: </a:t>
            </a:r>
            <a:r>
              <a:rPr lang="vi-VN" dirty="0"/>
              <a:t>điều khiện kết thúc </a:t>
            </a:r>
            <a:endParaRPr lang="en-US" dirty="0"/>
          </a:p>
        </p:txBody>
      </p:sp>
    </p:spTree>
    <p:extLst>
      <p:ext uri="{BB962C8B-B14F-4D97-AF65-F5344CB8AC3E}">
        <p14:creationId xmlns:p14="http://schemas.microsoft.com/office/powerpoint/2010/main" val="295196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F8E3-35D9-C0B1-03EF-1539DB1D7C06}"/>
              </a:ext>
            </a:extLst>
          </p:cNvPr>
          <p:cNvSpPr>
            <a:spLocks noGrp="1"/>
          </p:cNvSpPr>
          <p:nvPr>
            <p:ph type="title"/>
          </p:nvPr>
        </p:nvSpPr>
        <p:spPr/>
        <p:txBody>
          <a:bodyPr/>
          <a:lstStyle/>
          <a:p>
            <a:r>
              <a:rPr lang="en-US" dirty="0"/>
              <a:t>Attribute</a:t>
            </a:r>
          </a:p>
        </p:txBody>
      </p:sp>
      <p:sp>
        <p:nvSpPr>
          <p:cNvPr id="3" name="Content Placeholder 2">
            <a:extLst>
              <a:ext uri="{FF2B5EF4-FFF2-40B4-BE49-F238E27FC236}">
                <a16:creationId xmlns:a16="http://schemas.microsoft.com/office/drawing/2014/main" id="{F361C285-8B58-A24B-0D26-F665806562B7}"/>
              </a:ext>
            </a:extLst>
          </p:cNvPr>
          <p:cNvSpPr>
            <a:spLocks noGrp="1"/>
          </p:cNvSpPr>
          <p:nvPr>
            <p:ph idx="1"/>
          </p:nvPr>
        </p:nvSpPr>
        <p:spPr/>
        <p:txBody>
          <a:bodyPr>
            <a:normAutofit fontScale="92500" lnSpcReduction="10000"/>
          </a:bodyPr>
          <a:lstStyle/>
          <a:p>
            <a:r>
              <a:rPr lang="en-US" b="1" dirty="0"/>
              <a:t>[</a:t>
            </a:r>
            <a:r>
              <a:rPr lang="vi-VN" b="1" dirty="0"/>
              <a:t>TestFixture</a:t>
            </a:r>
            <a:r>
              <a:rPr lang="en-US" b="1" dirty="0"/>
              <a:t>] </a:t>
            </a:r>
            <a:r>
              <a:rPr lang="vi-VN" dirty="0"/>
              <a:t>: </a:t>
            </a:r>
            <a:r>
              <a:rPr lang="en-US" dirty="0" err="1"/>
              <a:t>đặt</a:t>
            </a:r>
            <a:r>
              <a:rPr lang="en-US" dirty="0"/>
              <a:t> </a:t>
            </a:r>
            <a:r>
              <a:rPr lang="vi-VN" dirty="0"/>
              <a:t>ở đầu mỗi lớp, xác định lớp đó là một lớp kiểm thử.</a:t>
            </a:r>
          </a:p>
          <a:p>
            <a:r>
              <a:rPr lang="en-US" b="1" dirty="0"/>
              <a:t>[</a:t>
            </a:r>
            <a:r>
              <a:rPr lang="vi-VN" b="1" dirty="0"/>
              <a:t>Test</a:t>
            </a:r>
            <a:r>
              <a:rPr lang="en-US" b="1" dirty="0"/>
              <a:t>]</a:t>
            </a:r>
            <a:r>
              <a:rPr lang="vi-VN" b="1" dirty="0"/>
              <a:t>: </a:t>
            </a:r>
            <a:r>
              <a:rPr lang="vi-VN" dirty="0"/>
              <a:t>ở đầu mỗi phương thức bên trong một lớp TestFixture, xác định một phương thức kiểm thử.</a:t>
            </a:r>
          </a:p>
          <a:p>
            <a:r>
              <a:rPr lang="en-US" b="1" dirty="0"/>
              <a:t>[</a:t>
            </a:r>
            <a:r>
              <a:rPr lang="vi-VN" b="1" dirty="0"/>
              <a:t>SetUp</a:t>
            </a:r>
            <a:r>
              <a:rPr lang="en-US" b="1" dirty="0"/>
              <a:t>]</a:t>
            </a:r>
            <a:r>
              <a:rPr lang="vi-VN" b="1" dirty="0"/>
              <a:t>: </a:t>
            </a:r>
            <a:r>
              <a:rPr lang="vi-VN" dirty="0"/>
              <a:t>Được sử dụng ở đầu một phương thức bên trong một lớp TestFixture, xác định một phương thức điều kiện đầu vào cho từng phương thức Test</a:t>
            </a:r>
            <a:endParaRPr lang="en-US" dirty="0"/>
          </a:p>
          <a:p>
            <a:r>
              <a:rPr lang="en-US" b="1" dirty="0"/>
              <a:t>[</a:t>
            </a:r>
            <a:r>
              <a:rPr lang="vi-VN" b="1" dirty="0"/>
              <a:t>Teardown</a:t>
            </a:r>
            <a:r>
              <a:rPr lang="en-US" b="1" dirty="0"/>
              <a:t>]</a:t>
            </a:r>
            <a:r>
              <a:rPr lang="vi-VN" dirty="0"/>
              <a:t>: ở đầu một phương thức bên trong một lớp TestFixture, xác định một phương thức điều kiện kết thúc cho từng phương thức Test. </a:t>
            </a:r>
            <a:endParaRPr lang="en-US" dirty="0"/>
          </a:p>
        </p:txBody>
      </p:sp>
    </p:spTree>
    <p:extLst>
      <p:ext uri="{BB962C8B-B14F-4D97-AF65-F5344CB8AC3E}">
        <p14:creationId xmlns:p14="http://schemas.microsoft.com/office/powerpoint/2010/main" val="370454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C5B-42A5-24DB-D4D1-79DD03DABE1A}"/>
              </a:ext>
            </a:extLst>
          </p:cNvPr>
          <p:cNvSpPr>
            <a:spLocks noGrp="1"/>
          </p:cNvSpPr>
          <p:nvPr>
            <p:ph type="title"/>
          </p:nvPr>
        </p:nvSpPr>
        <p:spPr/>
        <p:txBody>
          <a:bodyPr/>
          <a:lstStyle/>
          <a:p>
            <a:r>
              <a:rPr lang="en-US" dirty="0"/>
              <a:t>Attribute</a:t>
            </a:r>
          </a:p>
        </p:txBody>
      </p:sp>
      <p:sp>
        <p:nvSpPr>
          <p:cNvPr id="3" name="Content Placeholder 2">
            <a:extLst>
              <a:ext uri="{FF2B5EF4-FFF2-40B4-BE49-F238E27FC236}">
                <a16:creationId xmlns:a16="http://schemas.microsoft.com/office/drawing/2014/main" id="{967DC5B2-E42B-A9AC-3ABA-149E4C417D1B}"/>
              </a:ext>
            </a:extLst>
          </p:cNvPr>
          <p:cNvSpPr>
            <a:spLocks noGrp="1"/>
          </p:cNvSpPr>
          <p:nvPr>
            <p:ph idx="1"/>
          </p:nvPr>
        </p:nvSpPr>
        <p:spPr/>
        <p:txBody>
          <a:bodyPr>
            <a:normAutofit/>
          </a:bodyPr>
          <a:lstStyle/>
          <a:p>
            <a:r>
              <a:rPr lang="en-US" dirty="0"/>
              <a:t>[</a:t>
            </a:r>
            <a:r>
              <a:rPr lang="vi-VN" b="1" dirty="0"/>
              <a:t>SetUpFixture</a:t>
            </a:r>
            <a:r>
              <a:rPr lang="en-US" dirty="0"/>
              <a:t>]</a:t>
            </a:r>
            <a:r>
              <a:rPr lang="vi-VN" dirty="0"/>
              <a:t>: ở đầu một lớp, xác định một lớp kiểm thử cơ bản. Trong lớp này sẽ có điều kiện bắt đầu và điều kiện kết thúc cho toàn bộ các lớp </a:t>
            </a:r>
            <a:endParaRPr lang="en-US" dirty="0"/>
          </a:p>
          <a:p>
            <a:r>
              <a:rPr lang="en-US" dirty="0"/>
              <a:t>[</a:t>
            </a:r>
            <a:r>
              <a:rPr lang="vi-VN" b="1" dirty="0"/>
              <a:t>TestFixtureSetUp</a:t>
            </a:r>
            <a:r>
              <a:rPr lang="en-US" b="1" dirty="0"/>
              <a:t>]</a:t>
            </a:r>
            <a:r>
              <a:rPr lang="vi-VN" dirty="0"/>
              <a:t>: ở đầu một phương thức bên trong một lớp TestFixture, xác định đó là một phương thức điều kiện bắt đầu cho từng lớp TestFixture. </a:t>
            </a:r>
            <a:endParaRPr lang="en-US" dirty="0"/>
          </a:p>
          <a:p>
            <a:r>
              <a:rPr lang="en-US" dirty="0"/>
              <a:t>[</a:t>
            </a:r>
            <a:r>
              <a:rPr lang="vi-VN" b="1" dirty="0"/>
              <a:t>TestFixtureTearDown</a:t>
            </a:r>
            <a:r>
              <a:rPr lang="en-US" dirty="0"/>
              <a:t>]</a:t>
            </a:r>
            <a:r>
              <a:rPr lang="vi-VN" dirty="0"/>
              <a:t>: ở đầu một phương thức bên trong một lớp TestFixture, xác định đó là một phương thức điều kiện kết thúc cho từng lớp TestFixture. </a:t>
            </a:r>
            <a:endParaRPr lang="en-US" dirty="0"/>
          </a:p>
        </p:txBody>
      </p:sp>
    </p:spTree>
    <p:extLst>
      <p:ext uri="{BB962C8B-B14F-4D97-AF65-F5344CB8AC3E}">
        <p14:creationId xmlns:p14="http://schemas.microsoft.com/office/powerpoint/2010/main" val="407188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1111-92CC-DF35-E7E6-1D1A28C163E4}"/>
              </a:ext>
            </a:extLst>
          </p:cNvPr>
          <p:cNvSpPr>
            <a:spLocks noGrp="1"/>
          </p:cNvSpPr>
          <p:nvPr>
            <p:ph type="title"/>
          </p:nvPr>
        </p:nvSpPr>
        <p:spPr/>
        <p:txBody>
          <a:bodyPr/>
          <a:lstStyle/>
          <a:p>
            <a:r>
              <a:rPr lang="en-US" dirty="0"/>
              <a:t>Who performs Unit testing?</a:t>
            </a:r>
          </a:p>
        </p:txBody>
      </p:sp>
      <p:sp>
        <p:nvSpPr>
          <p:cNvPr id="3" name="Content Placeholder 2">
            <a:extLst>
              <a:ext uri="{FF2B5EF4-FFF2-40B4-BE49-F238E27FC236}">
                <a16:creationId xmlns:a16="http://schemas.microsoft.com/office/drawing/2014/main" id="{253806ED-66A6-9815-7F25-D4320FF168D2}"/>
              </a:ext>
            </a:extLst>
          </p:cNvPr>
          <p:cNvSpPr>
            <a:spLocks noGrp="1"/>
          </p:cNvSpPr>
          <p:nvPr>
            <p:ph idx="1"/>
          </p:nvPr>
        </p:nvSpPr>
        <p:spPr/>
        <p:txBody>
          <a:bodyPr/>
          <a:lstStyle/>
          <a:p>
            <a:r>
              <a:rPr lang="en-US" b="1" dirty="0"/>
              <a:t>Unit testing </a:t>
            </a:r>
            <a:r>
              <a:rPr lang="en-US" dirty="0"/>
              <a:t>can be performed by anyone who has access to the source code for the project or application. </a:t>
            </a:r>
          </a:p>
          <a:p>
            <a:r>
              <a:rPr lang="en-US" dirty="0"/>
              <a:t>This includes developers, testers, and QA engineers, although it often involves a combination of these roles. </a:t>
            </a:r>
          </a:p>
          <a:p>
            <a:r>
              <a:rPr lang="en-US" dirty="0"/>
              <a:t>Unit tests should be written by </a:t>
            </a:r>
            <a:r>
              <a:rPr lang="en-US" b="1" dirty="0"/>
              <a:t>developers</a:t>
            </a:r>
            <a:r>
              <a:rPr lang="en-US" dirty="0"/>
              <a:t> who know how a </a:t>
            </a:r>
            <a:r>
              <a:rPr lang="en-US" i="1" dirty="0"/>
              <a:t>class, function, or module should work</a:t>
            </a:r>
            <a:r>
              <a:rPr lang="en-US" dirty="0"/>
              <a:t>. </a:t>
            </a:r>
          </a:p>
          <a:p>
            <a:r>
              <a:rPr lang="en-US" dirty="0"/>
              <a:t>Developers should also know how their code interacts with other systems, such as databases and external systems.</a:t>
            </a:r>
          </a:p>
        </p:txBody>
      </p:sp>
    </p:spTree>
    <p:extLst>
      <p:ext uri="{BB962C8B-B14F-4D97-AF65-F5344CB8AC3E}">
        <p14:creationId xmlns:p14="http://schemas.microsoft.com/office/powerpoint/2010/main" val="212190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47A0-7108-4D37-4E42-FC7616A61C32}"/>
              </a:ext>
            </a:extLst>
          </p:cNvPr>
          <p:cNvSpPr>
            <a:spLocks noGrp="1"/>
          </p:cNvSpPr>
          <p:nvPr>
            <p:ph type="title"/>
          </p:nvPr>
        </p:nvSpPr>
        <p:spPr/>
        <p:txBody>
          <a:bodyPr/>
          <a:lstStyle/>
          <a:p>
            <a:r>
              <a:rPr lang="en-US" dirty="0"/>
              <a:t>Unit testing life cycle</a:t>
            </a:r>
          </a:p>
        </p:txBody>
      </p:sp>
      <p:sp>
        <p:nvSpPr>
          <p:cNvPr id="3" name="Content Placeholder 2">
            <a:extLst>
              <a:ext uri="{FF2B5EF4-FFF2-40B4-BE49-F238E27FC236}">
                <a16:creationId xmlns:a16="http://schemas.microsoft.com/office/drawing/2014/main" id="{5661AD1B-9B7B-AC24-2668-7C76F5D61816}"/>
              </a:ext>
            </a:extLst>
          </p:cNvPr>
          <p:cNvSpPr>
            <a:spLocks noGrp="1"/>
          </p:cNvSpPr>
          <p:nvPr>
            <p:ph idx="1"/>
          </p:nvPr>
        </p:nvSpPr>
        <p:spPr>
          <a:xfrm>
            <a:off x="1104900" y="1600200"/>
            <a:ext cx="5265149" cy="4572000"/>
          </a:xfrm>
        </p:spPr>
        <p:txBody>
          <a:bodyPr/>
          <a:lstStyle/>
          <a:p>
            <a:r>
              <a:rPr lang="en-US" b="1" dirty="0"/>
              <a:t>Unit testing </a:t>
            </a:r>
            <a:r>
              <a:rPr lang="en-US" dirty="0"/>
              <a:t>is a fundamental part and usually the </a:t>
            </a:r>
            <a:r>
              <a:rPr lang="en-US" b="1" dirty="0"/>
              <a:t>first stage in the software development life cycle</a:t>
            </a:r>
            <a:r>
              <a:rPr lang="en-US" dirty="0"/>
              <a:t>. </a:t>
            </a:r>
          </a:p>
          <a:p>
            <a:r>
              <a:rPr lang="en-US" dirty="0"/>
              <a:t>Here are the </a:t>
            </a:r>
            <a:r>
              <a:rPr lang="en-US" b="1" dirty="0"/>
              <a:t>six phases </a:t>
            </a:r>
            <a:r>
              <a:rPr lang="en-US" dirty="0"/>
              <a:t>of the </a:t>
            </a:r>
            <a:r>
              <a:rPr lang="en-US" b="1" dirty="0"/>
              <a:t>Unit test life cycle</a:t>
            </a:r>
            <a:r>
              <a:rPr lang="en-US" dirty="0"/>
              <a:t>:</a:t>
            </a:r>
          </a:p>
        </p:txBody>
      </p:sp>
      <p:pic>
        <p:nvPicPr>
          <p:cNvPr id="5" name="Picture 4">
            <a:extLst>
              <a:ext uri="{FF2B5EF4-FFF2-40B4-BE49-F238E27FC236}">
                <a16:creationId xmlns:a16="http://schemas.microsoft.com/office/drawing/2014/main" id="{D7233F2F-8977-1673-C50F-8DA580727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049" y="1652275"/>
            <a:ext cx="4715533" cy="4467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08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1057-7382-FD2B-1E74-B47438A37FEF}"/>
              </a:ext>
            </a:extLst>
          </p:cNvPr>
          <p:cNvSpPr>
            <a:spLocks noGrp="1"/>
          </p:cNvSpPr>
          <p:nvPr>
            <p:ph type="title"/>
          </p:nvPr>
        </p:nvSpPr>
        <p:spPr/>
        <p:txBody>
          <a:bodyPr/>
          <a:lstStyle/>
          <a:p>
            <a:r>
              <a:rPr lang="en-US" dirty="0"/>
              <a:t>Unit testing life cycle</a:t>
            </a:r>
          </a:p>
        </p:txBody>
      </p:sp>
      <p:sp>
        <p:nvSpPr>
          <p:cNvPr id="3" name="Content Placeholder 2">
            <a:extLst>
              <a:ext uri="{FF2B5EF4-FFF2-40B4-BE49-F238E27FC236}">
                <a16:creationId xmlns:a16="http://schemas.microsoft.com/office/drawing/2014/main" id="{1BAA2D89-4F2C-18EA-769E-3B924AB58E1E}"/>
              </a:ext>
            </a:extLst>
          </p:cNvPr>
          <p:cNvSpPr>
            <a:spLocks noGrp="1"/>
          </p:cNvSpPr>
          <p:nvPr>
            <p:ph idx="1"/>
          </p:nvPr>
        </p:nvSpPr>
        <p:spPr/>
        <p:txBody>
          <a:bodyPr/>
          <a:lstStyle/>
          <a:p>
            <a:r>
              <a:rPr lang="en-US" b="1" dirty="0"/>
              <a:t>Review the code written</a:t>
            </a:r>
            <a:r>
              <a:rPr lang="en-US" dirty="0"/>
              <a:t>: you first outline the requirements of your code and then attempt to create a test case for each of them.</a:t>
            </a:r>
          </a:p>
          <a:p>
            <a:r>
              <a:rPr lang="en-US" b="1" dirty="0"/>
              <a:t>Make suitable changes</a:t>
            </a:r>
            <a:r>
              <a:rPr lang="en-US" dirty="0"/>
              <a:t>: When the time comes to refactor and make suitable changes to your code, taking a quick look at the life cycle of each function or method will give you insight into what is going on in that piece of code</a:t>
            </a:r>
          </a:p>
        </p:txBody>
      </p:sp>
    </p:spTree>
    <p:extLst>
      <p:ext uri="{BB962C8B-B14F-4D97-AF65-F5344CB8AC3E}">
        <p14:creationId xmlns:p14="http://schemas.microsoft.com/office/powerpoint/2010/main" val="369679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951B-85AA-FA36-2865-15D0CCB4434E}"/>
              </a:ext>
            </a:extLst>
          </p:cNvPr>
          <p:cNvSpPr>
            <a:spLocks noGrp="1"/>
          </p:cNvSpPr>
          <p:nvPr>
            <p:ph type="title"/>
          </p:nvPr>
        </p:nvSpPr>
        <p:spPr/>
        <p:txBody>
          <a:bodyPr/>
          <a:lstStyle/>
          <a:p>
            <a:r>
              <a:rPr lang="en-US" dirty="0"/>
              <a:t>Unit testing life cycle</a:t>
            </a:r>
          </a:p>
        </p:txBody>
      </p:sp>
      <p:sp>
        <p:nvSpPr>
          <p:cNvPr id="3" name="Content Placeholder 2">
            <a:extLst>
              <a:ext uri="{FF2B5EF4-FFF2-40B4-BE49-F238E27FC236}">
                <a16:creationId xmlns:a16="http://schemas.microsoft.com/office/drawing/2014/main" id="{4A634793-036F-5AE3-D61D-A7D890D7CD62}"/>
              </a:ext>
            </a:extLst>
          </p:cNvPr>
          <p:cNvSpPr>
            <a:spLocks noGrp="1"/>
          </p:cNvSpPr>
          <p:nvPr>
            <p:ph idx="1"/>
          </p:nvPr>
        </p:nvSpPr>
        <p:spPr/>
        <p:txBody>
          <a:bodyPr/>
          <a:lstStyle/>
          <a:p>
            <a:r>
              <a:rPr lang="en-US" b="1" dirty="0"/>
              <a:t>Execute the test and compare the expected and actual results</a:t>
            </a:r>
            <a:r>
              <a:rPr lang="en-US" dirty="0"/>
              <a:t>: by creating a test object, selecting input values to execute the test, executing the test, and comparing the </a:t>
            </a:r>
            <a:r>
              <a:rPr lang="en-US" b="1" dirty="0"/>
              <a:t>expected</a:t>
            </a:r>
            <a:r>
              <a:rPr lang="en-US" dirty="0"/>
              <a:t> and </a:t>
            </a:r>
            <a:r>
              <a:rPr lang="en-US" b="1" dirty="0"/>
              <a:t>actual</a:t>
            </a:r>
            <a:r>
              <a:rPr lang="en-US" dirty="0"/>
              <a:t> results</a:t>
            </a:r>
          </a:p>
          <a:p>
            <a:r>
              <a:rPr lang="en-US" b="1" dirty="0"/>
              <a:t>Fix the detected bugs in the code</a:t>
            </a:r>
            <a:r>
              <a:rPr lang="en-US" dirty="0"/>
              <a:t>: It also gives developers peace of mind when adding or modifying code. </a:t>
            </a:r>
          </a:p>
          <a:p>
            <a:r>
              <a:rPr lang="en-US" b="1" dirty="0"/>
              <a:t>Re-execute the tests to verify them</a:t>
            </a:r>
            <a:r>
              <a:rPr lang="en-US" dirty="0"/>
              <a:t>: Re-executing the tests to verify them after each change can help ensure everything is still working as expected. </a:t>
            </a:r>
          </a:p>
        </p:txBody>
      </p:sp>
    </p:spTree>
    <p:extLst>
      <p:ext uri="{BB962C8B-B14F-4D97-AF65-F5344CB8AC3E}">
        <p14:creationId xmlns:p14="http://schemas.microsoft.com/office/powerpoint/2010/main" val="4265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9B41-C296-F001-7103-456DAD2DC286}"/>
              </a:ext>
            </a:extLst>
          </p:cNvPr>
          <p:cNvSpPr>
            <a:spLocks noGrp="1"/>
          </p:cNvSpPr>
          <p:nvPr>
            <p:ph type="title"/>
          </p:nvPr>
        </p:nvSpPr>
        <p:spPr/>
        <p:txBody>
          <a:bodyPr/>
          <a:lstStyle/>
          <a:p>
            <a:r>
              <a:rPr lang="en-US" dirty="0"/>
              <a:t>Role of Unit testing in QA strategy</a:t>
            </a:r>
          </a:p>
        </p:txBody>
      </p:sp>
      <p:sp>
        <p:nvSpPr>
          <p:cNvPr id="3" name="Content Placeholder 2">
            <a:extLst>
              <a:ext uri="{FF2B5EF4-FFF2-40B4-BE49-F238E27FC236}">
                <a16:creationId xmlns:a16="http://schemas.microsoft.com/office/drawing/2014/main" id="{C7EAED7F-5BD2-54A0-71F8-93EEE1D55238}"/>
              </a:ext>
            </a:extLst>
          </p:cNvPr>
          <p:cNvSpPr>
            <a:spLocks noGrp="1"/>
          </p:cNvSpPr>
          <p:nvPr>
            <p:ph idx="1"/>
          </p:nvPr>
        </p:nvSpPr>
        <p:spPr/>
        <p:txBody>
          <a:bodyPr/>
          <a:lstStyle/>
          <a:p>
            <a:r>
              <a:rPr lang="en-US" dirty="0"/>
              <a:t>By running unit tests, developers can get precise feedback and achieve high execution speed.</a:t>
            </a:r>
          </a:p>
          <a:p>
            <a:r>
              <a:rPr lang="en-US" dirty="0"/>
              <a:t>End-to-end testing and similar testing interact with the application just like a real user does. Therefore, it provides more realistic feedback. </a:t>
            </a:r>
          </a:p>
          <a:p>
            <a:r>
              <a:rPr lang="en-US" dirty="0"/>
              <a:t>Unit tests verify how different isolated modules or units function together. However, it can’t validate how these units integrate with other units.</a:t>
            </a:r>
          </a:p>
        </p:txBody>
      </p:sp>
    </p:spTree>
    <p:extLst>
      <p:ext uri="{BB962C8B-B14F-4D97-AF65-F5344CB8AC3E}">
        <p14:creationId xmlns:p14="http://schemas.microsoft.com/office/powerpoint/2010/main" val="241575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0C61-C696-C8D5-F91C-17A86DD50B27}"/>
              </a:ext>
            </a:extLst>
          </p:cNvPr>
          <p:cNvSpPr>
            <a:spLocks noGrp="1"/>
          </p:cNvSpPr>
          <p:nvPr>
            <p:ph type="title"/>
          </p:nvPr>
        </p:nvSpPr>
        <p:spPr/>
        <p:txBody>
          <a:bodyPr/>
          <a:lstStyle/>
          <a:p>
            <a:r>
              <a:rPr lang="en-US" dirty="0"/>
              <a:t>Unit testing vs Integration testing</a:t>
            </a:r>
          </a:p>
        </p:txBody>
      </p:sp>
      <p:sp>
        <p:nvSpPr>
          <p:cNvPr id="3" name="Content Placeholder 2">
            <a:extLst>
              <a:ext uri="{FF2B5EF4-FFF2-40B4-BE49-F238E27FC236}">
                <a16:creationId xmlns:a16="http://schemas.microsoft.com/office/drawing/2014/main" id="{98AD3FB2-A518-3E43-7608-541064B72F1A}"/>
              </a:ext>
            </a:extLst>
          </p:cNvPr>
          <p:cNvSpPr>
            <a:spLocks noGrp="1"/>
          </p:cNvSpPr>
          <p:nvPr>
            <p:ph idx="1"/>
          </p:nvPr>
        </p:nvSpPr>
        <p:spPr/>
        <p:txBody>
          <a:bodyPr>
            <a:normAutofit lnSpcReduction="10000"/>
          </a:bodyPr>
          <a:lstStyle/>
          <a:p>
            <a:r>
              <a:rPr lang="en-US" b="1" dirty="0"/>
              <a:t>Unit testing</a:t>
            </a:r>
            <a:r>
              <a:rPr lang="en-US" dirty="0"/>
              <a:t> forms the foundation for the testing process, preceding integration testing. unit tests concentrate on validating individual components within the software system. These tests are typically scripted within a separate testing framework, ensuring their independence from the application itself.</a:t>
            </a:r>
          </a:p>
          <a:p>
            <a:r>
              <a:rPr lang="en-US" b="1" dirty="0"/>
              <a:t>Integration testing </a:t>
            </a:r>
            <a:r>
              <a:rPr lang="en-US" dirty="0"/>
              <a:t>is ideal to ensure that all application pieces work together correctly. It involves running your entire application under realistic conditions and ensuring that all components work as expected. </a:t>
            </a:r>
          </a:p>
        </p:txBody>
      </p:sp>
    </p:spTree>
    <p:extLst>
      <p:ext uri="{BB962C8B-B14F-4D97-AF65-F5344CB8AC3E}">
        <p14:creationId xmlns:p14="http://schemas.microsoft.com/office/powerpoint/2010/main" val="33093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Custom 6">
      <a:majorFont>
        <a:latin typeface="Arial (Heading)"/>
        <a:ea typeface=""/>
        <a:cs typeface=""/>
      </a:majorFont>
      <a:minorFont>
        <a:latin typeface="Arial"/>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983</TotalTime>
  <Words>2487</Words>
  <Application>Microsoft Office PowerPoint</Application>
  <PresentationFormat>Widescreen</PresentationFormat>
  <Paragraphs>161</Paragraphs>
  <Slides>36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(Heading)</vt:lpstr>
      <vt:lpstr>Courier New</vt:lpstr>
      <vt:lpstr>Euphemia</vt:lpstr>
      <vt:lpstr>Wingdings</vt:lpstr>
      <vt:lpstr>Academic Literature 16x9</vt:lpstr>
      <vt:lpstr>UNIT TEST TRONG .NET</vt:lpstr>
      <vt:lpstr>OVERVIEW</vt:lpstr>
      <vt:lpstr>The process of running unit tests</vt:lpstr>
      <vt:lpstr>Who performs Unit testing?</vt:lpstr>
      <vt:lpstr>Unit testing life cycle</vt:lpstr>
      <vt:lpstr>Unit testing life cycle</vt:lpstr>
      <vt:lpstr>Unit testing life cycle</vt:lpstr>
      <vt:lpstr>Role of Unit testing in QA strategy</vt:lpstr>
      <vt:lpstr>Unit testing vs Integration testing</vt:lpstr>
      <vt:lpstr>Testing tools in Visual Studio</vt:lpstr>
      <vt:lpstr>Unit Testing</vt:lpstr>
      <vt:lpstr>Unit Test Frameworks for C#</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Tạo một Project sử dụng framework NUnit</vt:lpstr>
      <vt:lpstr>Assert Class</vt:lpstr>
      <vt:lpstr>Assert Class</vt:lpstr>
      <vt:lpstr>Assert Class</vt:lpstr>
      <vt:lpstr>Assert Class</vt:lpstr>
      <vt:lpstr>Assert Class</vt:lpstr>
      <vt:lpstr>Assert Class</vt:lpstr>
      <vt:lpstr>Assert Class</vt:lpstr>
      <vt:lpstr>Assert Class</vt:lpstr>
      <vt:lpstr>Attribute</vt:lpstr>
      <vt:lpstr>Attribute</vt:lpstr>
      <vt:lpstr>Attribute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License For You And Lifetime</dc:creator>
  <cp:lastModifiedBy>License For You And Lifetime</cp:lastModifiedBy>
  <cp:revision>17</cp:revision>
  <dcterms:created xsi:type="dcterms:W3CDTF">2024-06-24T03:14:38Z</dcterms:created>
  <dcterms:modified xsi:type="dcterms:W3CDTF">2024-07-01T02:47:14Z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