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handoutMasterIdLst>
    <p:handoutMasterId r:id="rId37"/>
  </p:handoutMasterIdLst>
  <p:sldIdLst>
    <p:sldId id="256" r:id="rId3"/>
    <p:sldId id="293" r:id="rId4"/>
    <p:sldId id="262" r:id="rId5"/>
    <p:sldId id="263" r:id="rId6"/>
    <p:sldId id="264" r:id="rId7"/>
    <p:sldId id="267" r:id="rId8"/>
    <p:sldId id="268" r:id="rId9"/>
    <p:sldId id="269" r:id="rId10"/>
    <p:sldId id="294" r:id="rId11"/>
    <p:sldId id="302" r:id="rId12"/>
    <p:sldId id="295" r:id="rId13"/>
    <p:sldId id="303" r:id="rId14"/>
    <p:sldId id="296" r:id="rId15"/>
    <p:sldId id="297" r:id="rId16"/>
    <p:sldId id="298" r:id="rId17"/>
    <p:sldId id="299" r:id="rId18"/>
    <p:sldId id="266" r:id="rId19"/>
    <p:sldId id="276" r:id="rId20"/>
    <p:sldId id="283" r:id="rId21"/>
    <p:sldId id="265" r:id="rId22"/>
    <p:sldId id="284" r:id="rId23"/>
    <p:sldId id="286" r:id="rId24"/>
    <p:sldId id="287" r:id="rId25"/>
    <p:sldId id="285" r:id="rId26"/>
    <p:sldId id="273" r:id="rId27"/>
    <p:sldId id="279" r:id="rId28"/>
    <p:sldId id="288" r:id="rId29"/>
    <p:sldId id="304" r:id="rId30"/>
    <p:sldId id="277" r:id="rId31"/>
    <p:sldId id="278" r:id="rId32"/>
    <p:sldId id="280" r:id="rId33"/>
    <p:sldId id="300" r:id="rId34"/>
    <p:sldId id="301" r:id="rId3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226" autoAdjust="0"/>
  </p:normalViewPr>
  <p:slideViewPr>
    <p:cSldViewPr snapToGrid="0">
      <p:cViewPr varScale="1">
        <p:scale>
          <a:sx n="69" d="100"/>
          <a:sy n="69" d="100"/>
        </p:scale>
        <p:origin x="1157" y="58"/>
      </p:cViewPr>
      <p:guideLst/>
    </p:cSldViewPr>
  </p:slideViewPr>
  <p:outlineViewPr>
    <p:cViewPr>
      <p:scale>
        <a:sx n="33" d="100"/>
        <a:sy n="33" d="100"/>
      </p:scale>
      <p:origin x="0" y="-56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76907-1102-47B9-BE2E-22B2CDF0A1A9}" type="datetimeFigureOut">
              <a:rPr lang="vi-VN" smtClean="0"/>
              <a:t>17/07/2020</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9D9720-0CB9-43DD-869E-9A77FCD6B7F9}" type="slidenum">
              <a:rPr lang="vi-VN" smtClean="0"/>
              <a:t>‹#›</a:t>
            </a:fld>
            <a:endParaRPr lang="vi-VN"/>
          </a:p>
        </p:txBody>
      </p:sp>
    </p:spTree>
    <p:extLst>
      <p:ext uri="{BB962C8B-B14F-4D97-AF65-F5344CB8AC3E}">
        <p14:creationId xmlns:p14="http://schemas.microsoft.com/office/powerpoint/2010/main" val="3156658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12720-74E0-4DF8-80B2-68640D1E43F6}" type="datetimeFigureOut">
              <a:rPr lang="vi-VN" smtClean="0"/>
              <a:t>17/07/2020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1B78C-959B-4090-9BD0-EEB9E7AF167B}" type="slidenum">
              <a:rPr lang="vi-VN" smtClean="0"/>
              <a:t>‹#›</a:t>
            </a:fld>
            <a:endParaRPr lang="vi-VN"/>
          </a:p>
        </p:txBody>
      </p:sp>
    </p:spTree>
    <p:extLst>
      <p:ext uri="{BB962C8B-B14F-4D97-AF65-F5344CB8AC3E}">
        <p14:creationId xmlns:p14="http://schemas.microsoft.com/office/powerpoint/2010/main" val="7126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Cho ví</a:t>
            </a:r>
            <a:r>
              <a:rPr lang="vi-VN" baseline="0" dirty="0" smtClean="0"/>
              <a:t> dụ: những nghề mà chúng ta hay/thường đánh giá một cách không đúng : Lau công, công nhân vệ sinh, nhân viên phục vụ,....</a:t>
            </a:r>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3</a:t>
            </a:fld>
            <a:endParaRPr lang="vi-VN"/>
          </a:p>
        </p:txBody>
      </p:sp>
    </p:spTree>
    <p:extLst>
      <p:ext uri="{BB962C8B-B14F-4D97-AF65-F5344CB8AC3E}">
        <p14:creationId xmlns:p14="http://schemas.microsoft.com/office/powerpoint/2010/main" val="7120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4</a:t>
            </a:fld>
            <a:endParaRPr lang="vi-VN"/>
          </a:p>
        </p:txBody>
      </p:sp>
    </p:spTree>
    <p:extLst>
      <p:ext uri="{BB962C8B-B14F-4D97-AF65-F5344CB8AC3E}">
        <p14:creationId xmlns:p14="http://schemas.microsoft.com/office/powerpoint/2010/main" val="145616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B41B78C-959B-4090-9BD0-EEB9E7AF167B}" type="slidenum">
              <a:rPr lang="vi-VN" smtClean="0"/>
              <a:t>14</a:t>
            </a:fld>
            <a:endParaRPr lang="vi-VN"/>
          </a:p>
        </p:txBody>
      </p:sp>
    </p:spTree>
    <p:extLst>
      <p:ext uri="{BB962C8B-B14F-4D97-AF65-F5344CB8AC3E}">
        <p14:creationId xmlns:p14="http://schemas.microsoft.com/office/powerpoint/2010/main" val="140169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19</a:t>
            </a:fld>
            <a:endParaRPr lang="vi-VN"/>
          </a:p>
        </p:txBody>
      </p:sp>
    </p:spTree>
    <p:extLst>
      <p:ext uri="{BB962C8B-B14F-4D97-AF65-F5344CB8AC3E}">
        <p14:creationId xmlns:p14="http://schemas.microsoft.com/office/powerpoint/2010/main" val="423659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cách thức dạy và học thụ động, không áp dụng thực tế làm cho kỹ năng ngoại ngữ chỉ còn là con số 0</a:t>
            </a:r>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29</a:t>
            </a:fld>
            <a:endParaRPr lang="vi-VN"/>
          </a:p>
        </p:txBody>
      </p:sp>
    </p:spTree>
    <p:extLst>
      <p:ext uri="{BB962C8B-B14F-4D97-AF65-F5344CB8AC3E}">
        <p14:creationId xmlns:p14="http://schemas.microsoft.com/office/powerpoint/2010/main" val="398581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bạn sinh viên nên cố gắng thực hành tiếng Anh càng nhiều càng tốt hơn là chỉ cố gắng học để lấy được một bằng cấp hữu danh vô thực. </a:t>
            </a:r>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30</a:t>
            </a:fld>
            <a:endParaRPr lang="vi-VN"/>
          </a:p>
        </p:txBody>
      </p:sp>
    </p:spTree>
    <p:extLst>
      <p:ext uri="{BB962C8B-B14F-4D97-AF65-F5344CB8AC3E}">
        <p14:creationId xmlns:p14="http://schemas.microsoft.com/office/powerpoint/2010/main" val="325727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Hãy hiểu rằng hàng ngày nhà tuyển dụng nhận được rất nhiều hồ sơ xin việc từ các nguồn khác nhau và việc bạn bị hòa lẫn với hàng loạt các ứng viên khác là điều khó tránh khỏi. Ngoài ra, có một số người ngồi ở nhà không làm gì vì trông chờ vào ba mẹ hay người thân quen xin việc giúp. Chính điều đó làm cho các bạn mất tính cạnh tranh và bỏ lỡ nhiều cơ hội tốt. Hãy cố gắng mở rộng mọi mối quan hệ mình thông qua nhiều kênh khác nhau để tạo thêm nhiều cơ hội cho bản thân. Bên cạnh đó, không ngừng cập nhật kiến thức, kỹ năng mới cho bản thân để bắt kịp với nhu cầu ngày càng cao của nhà tuyển dụng chính là việc các bạn phải làm song song với việc tạo lập mối quan hệ. Điều này sẽ giúp tăng cao khả năng xin việc của các bạn. </a:t>
            </a:r>
            <a:endParaRPr lang="vi-VN" dirty="0"/>
          </a:p>
        </p:txBody>
      </p:sp>
      <p:sp>
        <p:nvSpPr>
          <p:cNvPr id="4" name="Slide Number Placeholder 3"/>
          <p:cNvSpPr>
            <a:spLocks noGrp="1"/>
          </p:cNvSpPr>
          <p:nvPr>
            <p:ph type="sldNum" sz="quarter" idx="10"/>
          </p:nvPr>
        </p:nvSpPr>
        <p:spPr/>
        <p:txBody>
          <a:bodyPr/>
          <a:lstStyle/>
          <a:p>
            <a:fld id="{0B41B78C-959B-4090-9BD0-EEB9E7AF167B}" type="slidenum">
              <a:rPr lang="vi-VN" smtClean="0"/>
              <a:t>31</a:t>
            </a:fld>
            <a:endParaRPr lang="vi-VN"/>
          </a:p>
        </p:txBody>
      </p:sp>
    </p:spTree>
    <p:extLst>
      <p:ext uri="{BB962C8B-B14F-4D97-AF65-F5344CB8AC3E}">
        <p14:creationId xmlns:p14="http://schemas.microsoft.com/office/powerpoint/2010/main" val="54718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smtClean="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smtClean="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57DA8C69-5AD5-4F4F-9E8E-D5928F404770}" type="datetime1">
              <a:rPr lang="vi-VN" smtClean="0"/>
              <a:t>17/07/2020</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r>
              <a:rPr lang="vi-VN" smtClean="0"/>
              <a:t>GV: Nguyễn Thị Hạnh</a:t>
            </a:r>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280932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3529B19E-F6A8-4077-ADE6-7B1ACAF25DE9}" type="datetime1">
              <a:rPr lang="vi-VN" smtClean="0"/>
              <a:t>17/07/2020</a:t>
            </a:fld>
            <a:endParaRPr lang="vi-VN"/>
          </a:p>
        </p:txBody>
      </p:sp>
      <p:sp>
        <p:nvSpPr>
          <p:cNvPr id="5"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6"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151299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7EEC6208-B260-465C-9901-52CD3E1A7602}" type="datetime1">
              <a:rPr lang="vi-VN" smtClean="0"/>
              <a:t>17/07/2020</a:t>
            </a:fld>
            <a:endParaRPr lang="vi-VN"/>
          </a:p>
        </p:txBody>
      </p:sp>
      <p:sp>
        <p:nvSpPr>
          <p:cNvPr id="5"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6"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171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Tree>
    <p:extLst>
      <p:ext uri="{BB962C8B-B14F-4D97-AF65-F5344CB8AC3E}">
        <p14:creationId xmlns:p14="http://schemas.microsoft.com/office/powerpoint/2010/main" val="1198918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5298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810519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7087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588118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Tree>
    <p:extLst>
      <p:ext uri="{BB962C8B-B14F-4D97-AF65-F5344CB8AC3E}">
        <p14:creationId xmlns:p14="http://schemas.microsoft.com/office/powerpoint/2010/main" val="2583795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644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7747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16E7F8D0-D9A9-49BE-9FC1-41D1B31A1035}" type="datetime1">
              <a:rPr lang="vi-VN" smtClean="0"/>
              <a:t>17/07/2020</a:t>
            </a:fld>
            <a:endParaRPr lang="vi-VN"/>
          </a:p>
        </p:txBody>
      </p:sp>
      <p:sp>
        <p:nvSpPr>
          <p:cNvPr id="5"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6"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25324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267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515882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8054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AF0F8786-92F1-484B-9700-04513C44F4BD}" type="datetime1">
              <a:rPr lang="vi-VN" smtClean="0"/>
              <a:t>17/07/2020</a:t>
            </a:fld>
            <a:endParaRPr lang="vi-VN"/>
          </a:p>
        </p:txBody>
      </p:sp>
      <p:sp>
        <p:nvSpPr>
          <p:cNvPr id="5"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6"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246865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88194CF9-B0C7-4B70-9542-AD3D8CF593B6}" type="datetime1">
              <a:rPr lang="vi-VN" smtClean="0"/>
              <a:t>17/07/2020</a:t>
            </a:fld>
            <a:endParaRPr lang="vi-VN"/>
          </a:p>
        </p:txBody>
      </p:sp>
      <p:sp>
        <p:nvSpPr>
          <p:cNvPr id="6"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7"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340382671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C9B95CFC-6877-4D4A-B1F0-45E35A2B5D29}" type="datetime1">
              <a:rPr lang="vi-VN" smtClean="0"/>
              <a:t>17/07/2020</a:t>
            </a:fld>
            <a:endParaRPr lang="vi-VN"/>
          </a:p>
        </p:txBody>
      </p:sp>
      <p:sp>
        <p:nvSpPr>
          <p:cNvPr id="8"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9"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426223473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C7689A58-EA8E-4117-B256-30F7218A0864}" type="datetime1">
              <a:rPr lang="vi-VN" smtClean="0"/>
              <a:t>17/07/2020</a:t>
            </a:fld>
            <a:endParaRPr lang="vi-VN"/>
          </a:p>
        </p:txBody>
      </p:sp>
      <p:sp>
        <p:nvSpPr>
          <p:cNvPr id="4"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5"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415889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5791617C-6015-44DE-8AB2-7AF4A5756451}" type="datetime1">
              <a:rPr lang="vi-VN" smtClean="0"/>
              <a:t>17/07/2020</a:t>
            </a:fld>
            <a:endParaRPr lang="vi-VN"/>
          </a:p>
        </p:txBody>
      </p:sp>
      <p:sp>
        <p:nvSpPr>
          <p:cNvPr id="3"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4"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23338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FDA31356-69A3-4C40-8AC0-D0253C3AA0D3}" type="datetime1">
              <a:rPr lang="vi-VN" smtClean="0"/>
              <a:t>17/07/2020</a:t>
            </a:fld>
            <a:endParaRPr lang="vi-VN"/>
          </a:p>
        </p:txBody>
      </p:sp>
      <p:sp>
        <p:nvSpPr>
          <p:cNvPr id="6"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7"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365976880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6EB0B0-28B5-4A4E-A685-973528AC7695}" type="datetime1">
              <a:rPr lang="vi-VN" smtClean="0"/>
              <a:t>17/07/2020</a:t>
            </a:fld>
            <a:endParaRPr lang="vi-VN"/>
          </a:p>
        </p:txBody>
      </p:sp>
      <p:sp>
        <p:nvSpPr>
          <p:cNvPr id="6" name="Rectangle 6"/>
          <p:cNvSpPr>
            <a:spLocks noGrp="1" noChangeArrowheads="1"/>
          </p:cNvSpPr>
          <p:nvPr>
            <p:ph type="ftr" sz="quarter" idx="11"/>
          </p:nvPr>
        </p:nvSpPr>
        <p:spPr>
          <a:ln/>
        </p:spPr>
        <p:txBody>
          <a:bodyPr/>
          <a:lstStyle>
            <a:lvl1pPr>
              <a:defRPr/>
            </a:lvl1pPr>
          </a:lstStyle>
          <a:p>
            <a:r>
              <a:rPr lang="vi-VN" smtClean="0"/>
              <a:t>GV: Nguyễn Thị Hạnh</a:t>
            </a:r>
            <a:endParaRPr lang="vi-VN"/>
          </a:p>
        </p:txBody>
      </p:sp>
      <p:sp>
        <p:nvSpPr>
          <p:cNvPr id="7" name="Rectangle 7"/>
          <p:cNvSpPr>
            <a:spLocks noGrp="1" noChangeArrowheads="1"/>
          </p:cNvSpPr>
          <p:nvPr>
            <p:ph type="sldNum" sz="quarter" idx="12"/>
          </p:nvPr>
        </p:nvSpPr>
        <p:spPr>
          <a:ln/>
        </p:spPr>
        <p:txBody>
          <a:bodyPr/>
          <a:lstStyle>
            <a:lvl1pPr>
              <a:defRPr/>
            </a:lvl1pPr>
          </a:lstStyle>
          <a:p>
            <a:fld id="{2FE1171B-32F6-4F01-B972-5C6BD418F4F7}" type="slidenum">
              <a:rPr lang="vi-VN" smtClean="0"/>
              <a:t>‹#›</a:t>
            </a:fld>
            <a:endParaRPr lang="vi-VN"/>
          </a:p>
        </p:txBody>
      </p:sp>
    </p:spTree>
    <p:extLst>
      <p:ext uri="{BB962C8B-B14F-4D97-AF65-F5344CB8AC3E}">
        <p14:creationId xmlns:p14="http://schemas.microsoft.com/office/powerpoint/2010/main" val="81537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858A3642-F76A-49D6-9EC5-3AECF1BFB28B}" type="datetime1">
              <a:rPr lang="vi-VN" smtClean="0"/>
              <a:t>17/07/2020</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r>
              <a:rPr lang="vi-VN" smtClean="0"/>
              <a:t>GV: Nguyễn Thị Hạnh</a:t>
            </a:r>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2FE1171B-32F6-4F01-B972-5C6BD418F4F7}"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906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smtClean="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smtClean="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Tree>
    <p:extLst>
      <p:ext uri="{BB962C8B-B14F-4D97-AF65-F5344CB8AC3E}">
        <p14:creationId xmlns:p14="http://schemas.microsoft.com/office/powerpoint/2010/main" val="30222128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TỔNG QUAN VỀ</a:t>
            </a:r>
            <a:br>
              <a:rPr lang="en-US" dirty="0" smtClean="0"/>
            </a:br>
            <a:r>
              <a:rPr lang="en-US" dirty="0" smtClean="0"/>
              <a:t>CÁC VẤN ĐỀ XÃ HỘI </a:t>
            </a:r>
            <a:br>
              <a:rPr lang="en-US" dirty="0" smtClean="0"/>
            </a:br>
            <a:r>
              <a:rPr lang="en-US" dirty="0" smtClean="0"/>
              <a:t>&amp; ĐẠO ĐỨC NGHỀ NGHIỆP</a:t>
            </a:r>
            <a:endParaRPr lang="vi-VN" dirty="0"/>
          </a:p>
        </p:txBody>
      </p:sp>
      <p:sp>
        <p:nvSpPr>
          <p:cNvPr id="3" name="Subtitle 2"/>
          <p:cNvSpPr>
            <a:spLocks noGrp="1"/>
          </p:cNvSpPr>
          <p:nvPr>
            <p:ph type="subTitle" idx="1"/>
          </p:nvPr>
        </p:nvSpPr>
        <p:spPr>
          <a:xfrm>
            <a:off x="1828800" y="4289612"/>
            <a:ext cx="8534400" cy="1752600"/>
          </a:xfrm>
        </p:spPr>
        <p:txBody>
          <a:bodyPr/>
          <a:lstStyle/>
          <a:p>
            <a:r>
              <a:rPr lang="en-US" dirty="0" err="1" smtClean="0"/>
              <a:t>Gv</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Hạnh</a:t>
            </a:r>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497928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Ngành </a:t>
            </a:r>
            <a:r>
              <a:rPr lang="vi-VN" dirty="0"/>
              <a:t>nghề CNTT</a:t>
            </a:r>
          </a:p>
        </p:txBody>
      </p:sp>
      <p:sp>
        <p:nvSpPr>
          <p:cNvPr id="3" name="Content Placeholder 2"/>
          <p:cNvSpPr>
            <a:spLocks noGrp="1"/>
          </p:cNvSpPr>
          <p:nvPr>
            <p:ph idx="1"/>
          </p:nvPr>
        </p:nvSpPr>
        <p:spPr/>
        <p:txBody>
          <a:bodyPr/>
          <a:lstStyle/>
          <a:p>
            <a:r>
              <a:rPr lang="vi-VN" dirty="0" smtClean="0"/>
              <a:t>CNTT </a:t>
            </a:r>
            <a:r>
              <a:rPr lang="vi-VN" dirty="0"/>
              <a:t>sử </a:t>
            </a:r>
            <a:r>
              <a:rPr lang="vi-VN" dirty="0" smtClean="0"/>
              <a:t>dụng</a:t>
            </a:r>
            <a:r>
              <a:rPr lang="en-US" dirty="0" smtClean="0"/>
              <a:t>:</a:t>
            </a:r>
          </a:p>
          <a:p>
            <a:pPr lvl="1"/>
            <a:r>
              <a:rPr lang="en-US" dirty="0" smtClean="0"/>
              <a:t>H</a:t>
            </a:r>
            <a:r>
              <a:rPr lang="vi-VN" dirty="0" smtClean="0"/>
              <a:t>ệ </a:t>
            </a:r>
            <a:r>
              <a:rPr lang="vi-VN" dirty="0"/>
              <a:t>thống các thiết bị và máy tính (bao gồm phần cứng, phần mềm) để cung cấp một giải pháp xử lý thông tin trên nền công nghệ cho các cá nhân, tổ chức có yêu cầu. </a:t>
            </a:r>
            <a:endParaRPr lang="vi-VN" dirty="0" smtClean="0"/>
          </a:p>
          <a:p>
            <a:r>
              <a:rPr lang="vi-VN" dirty="0" smtClean="0"/>
              <a:t>Các </a:t>
            </a:r>
            <a:r>
              <a:rPr lang="vi-VN" dirty="0"/>
              <a:t>giải pháp CNTT rất đa dạng</a:t>
            </a:r>
            <a:r>
              <a:rPr lang="vi-VN" dirty="0" smtClean="0"/>
              <a:t>:</a:t>
            </a:r>
            <a:endParaRPr lang="en-US" dirty="0" smtClean="0"/>
          </a:p>
          <a:p>
            <a:pPr lvl="1"/>
            <a:r>
              <a:rPr lang="en-US" dirty="0" smtClean="0"/>
              <a:t>P</a:t>
            </a:r>
            <a:r>
              <a:rPr lang="vi-VN" dirty="0" smtClean="0"/>
              <a:t>hần </a:t>
            </a:r>
            <a:r>
              <a:rPr lang="vi-VN" dirty="0"/>
              <a:t>mềm quản lý nhân </a:t>
            </a:r>
            <a:r>
              <a:rPr lang="vi-VN" dirty="0" smtClean="0"/>
              <a:t>viên</a:t>
            </a:r>
            <a:r>
              <a:rPr lang="en-US" dirty="0" smtClean="0"/>
              <a:t>/</a:t>
            </a:r>
            <a:r>
              <a:rPr lang="en-US" dirty="0" err="1" smtClean="0"/>
              <a:t>tài</a:t>
            </a:r>
            <a:r>
              <a:rPr lang="en-US" dirty="0" smtClean="0"/>
              <a:t> </a:t>
            </a:r>
            <a:r>
              <a:rPr lang="en-US" dirty="0" err="1" smtClean="0"/>
              <a:t>nguyên</a:t>
            </a:r>
            <a:r>
              <a:rPr lang="vi-VN" dirty="0" smtClean="0"/>
              <a:t> </a:t>
            </a:r>
            <a:r>
              <a:rPr lang="vi-VN" dirty="0"/>
              <a:t>trong </a:t>
            </a:r>
            <a:r>
              <a:rPr lang="en-US" dirty="0" err="1" smtClean="0"/>
              <a:t>doanh</a:t>
            </a:r>
            <a:r>
              <a:rPr lang="en-US" dirty="0" smtClean="0"/>
              <a:t> </a:t>
            </a:r>
            <a:r>
              <a:rPr lang="en-US" dirty="0" err="1" smtClean="0"/>
              <a:t>nghiệp</a:t>
            </a:r>
            <a:endParaRPr lang="en-US" dirty="0" smtClean="0"/>
          </a:p>
          <a:p>
            <a:pPr lvl="1"/>
            <a:r>
              <a:rPr lang="en-US" dirty="0" err="1" smtClean="0"/>
              <a:t>Phần</a:t>
            </a:r>
            <a:r>
              <a:rPr lang="en-US" dirty="0" smtClean="0"/>
              <a:t> </a:t>
            </a:r>
            <a:r>
              <a:rPr lang="en-US" dirty="0" err="1" smtClean="0"/>
              <a:t>mềm</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nghiệp</a:t>
            </a:r>
            <a:r>
              <a:rPr lang="en-US" dirty="0" smtClean="0"/>
              <a:t> </a:t>
            </a:r>
            <a:r>
              <a:rPr lang="en-US" dirty="0" err="1" smtClean="0"/>
              <a:t>vụ</a:t>
            </a:r>
            <a:r>
              <a:rPr lang="en-US" dirty="0" smtClean="0"/>
              <a:t> </a:t>
            </a:r>
          </a:p>
          <a:p>
            <a:pPr lvl="1"/>
            <a:r>
              <a:rPr lang="en-US" dirty="0" smtClean="0"/>
              <a:t>W</a:t>
            </a:r>
            <a:r>
              <a:rPr lang="vi-VN" dirty="0" smtClean="0"/>
              <a:t>ebsite </a:t>
            </a:r>
            <a:r>
              <a:rPr lang="vi-VN" dirty="0"/>
              <a:t>dạy </a:t>
            </a:r>
            <a:r>
              <a:rPr lang="vi-VN" dirty="0" smtClean="0"/>
              <a:t>học</a:t>
            </a:r>
            <a:r>
              <a:rPr lang="en-US" dirty="0" smtClean="0"/>
              <a:t>/</a:t>
            </a:r>
            <a:r>
              <a:rPr lang="en-US" dirty="0" err="1" smtClean="0"/>
              <a:t>tự</a:t>
            </a:r>
            <a:r>
              <a:rPr lang="en-US" dirty="0" smtClean="0"/>
              <a:t> </a:t>
            </a:r>
            <a:r>
              <a:rPr lang="en-US" dirty="0" err="1" smtClean="0"/>
              <a:t>học</a:t>
            </a:r>
            <a:r>
              <a:rPr lang="vi-VN" dirty="0" smtClean="0"/>
              <a:t> </a:t>
            </a:r>
            <a:r>
              <a:rPr lang="vi-VN" dirty="0"/>
              <a:t>qua </a:t>
            </a:r>
            <a:r>
              <a:rPr lang="vi-VN" dirty="0" smtClean="0"/>
              <a:t>mạng</a:t>
            </a:r>
            <a:endParaRPr lang="en-US" dirty="0" smtClean="0"/>
          </a:p>
          <a:p>
            <a:pPr lvl="1"/>
            <a:r>
              <a:rPr lang="en-US" dirty="0" smtClean="0"/>
              <a:t>H</a:t>
            </a:r>
            <a:r>
              <a:rPr lang="vi-VN" dirty="0" smtClean="0"/>
              <a:t>ệ </a:t>
            </a:r>
            <a:r>
              <a:rPr lang="vi-VN" dirty="0"/>
              <a:t>thống máy tính phục vụ cho nhu cầu tính </a:t>
            </a:r>
            <a:r>
              <a:rPr lang="vi-VN" dirty="0" smtClean="0"/>
              <a:t>cước</a:t>
            </a:r>
            <a:r>
              <a:rPr lang="en-US" dirty="0" smtClean="0"/>
              <a:t>, </a:t>
            </a:r>
            <a:r>
              <a:rPr lang="en-US" dirty="0" err="1" smtClean="0"/>
              <a:t>tính</a:t>
            </a:r>
            <a:r>
              <a:rPr lang="en-US" dirty="0" smtClean="0"/>
              <a:t> </a:t>
            </a:r>
            <a:r>
              <a:rPr lang="en-US" dirty="0" err="1" smtClean="0"/>
              <a:t>phí</a:t>
            </a:r>
            <a:r>
              <a:rPr lang="en-US" dirty="0" smtClean="0"/>
              <a:t>, …</a:t>
            </a:r>
          </a:p>
          <a:p>
            <a:pPr lvl="1"/>
            <a:r>
              <a:rPr lang="en-US" dirty="0" smtClean="0"/>
              <a:t>P</a:t>
            </a:r>
            <a:r>
              <a:rPr lang="vi-VN" dirty="0" smtClean="0"/>
              <a:t>hần </a:t>
            </a:r>
            <a:r>
              <a:rPr lang="vi-VN" dirty="0"/>
              <a:t>mềm trên các thiết bị di động hoặc những chương trình giải trí trên Internet v.v… </a:t>
            </a:r>
            <a:endParaRPr lang="en-US" dirty="0" smtClean="0"/>
          </a:p>
          <a:p>
            <a:pPr marL="457200" lvl="1" indent="0">
              <a:buNone/>
            </a:pPr>
            <a:r>
              <a:rPr lang="en-US" dirty="0" smtClean="0">
                <a:sym typeface="Wingdings" panose="05000000000000000000" pitchFamily="2" charset="2"/>
              </a:rPr>
              <a:t> </a:t>
            </a:r>
            <a:r>
              <a:rPr lang="vi-VN" dirty="0" smtClean="0"/>
              <a:t>Bởi </a:t>
            </a:r>
            <a:r>
              <a:rPr lang="vi-VN" dirty="0"/>
              <a:t>vậy, đối tượng phục vụ của ngành CNTT ngày càng phong phú.</a:t>
            </a:r>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05442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Ngành </a:t>
            </a:r>
            <a:r>
              <a:rPr lang="vi-VN" dirty="0"/>
              <a:t>nghề CNTT</a:t>
            </a:r>
          </a:p>
        </p:txBody>
      </p:sp>
      <p:sp>
        <p:nvSpPr>
          <p:cNvPr id="3" name="Content Placeholder 2"/>
          <p:cNvSpPr>
            <a:spLocks noGrp="1"/>
          </p:cNvSpPr>
          <p:nvPr>
            <p:ph idx="1"/>
          </p:nvPr>
        </p:nvSpPr>
        <p:spPr/>
        <p:txBody>
          <a:bodyPr/>
          <a:lstStyle/>
          <a:p>
            <a:r>
              <a:rPr lang="vi-VN" dirty="0" smtClean="0"/>
              <a:t>Theo </a:t>
            </a:r>
            <a:r>
              <a:rPr lang="vi-VN" dirty="0"/>
              <a:t>thống kê năm 2015 </a:t>
            </a:r>
            <a:r>
              <a:rPr lang="vi-VN" dirty="0" smtClean="0"/>
              <a:t>CNTT </a:t>
            </a:r>
            <a:r>
              <a:rPr lang="vi-VN" dirty="0"/>
              <a:t>là lĩnh vực có nhu cầu về nhân lực cao nhất, cũng như mức lương trung bình của một kĩ sư CNTT lên đến 5.000 USD, sẽ tiếp tục tăng trưởng trong năm 2016 và tương lai. </a:t>
            </a:r>
            <a:endParaRPr lang="vi-VN" dirty="0" smtClean="0"/>
          </a:p>
          <a:p>
            <a:r>
              <a:rPr lang="vi-VN" dirty="0" smtClean="0"/>
              <a:t>Với </a:t>
            </a:r>
            <a:r>
              <a:rPr lang="vi-VN" dirty="0"/>
              <a:t>sự bùng nổ của internet như hiện nay khiến nhân lực CNTT càng được săn đón nhiều hơn không chỉ các công ty Việt Nam mà còn rất nhiều các công ty công nghệ nước ngoài. </a:t>
            </a:r>
            <a:endParaRPr lang="vi-VN" dirty="0" smtClean="0"/>
          </a:p>
          <a:p>
            <a:r>
              <a:rPr lang="vi-VN" dirty="0" smtClean="0"/>
              <a:t>Đây </a:t>
            </a:r>
            <a:r>
              <a:rPr lang="vi-VN" dirty="0"/>
              <a:t>còn là ngành nghề tạo cho bạn nhiều cơ hội đi tu nghiệp nước ngoài.</a:t>
            </a:r>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407179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2.1 Môi trường làm việc</a:t>
            </a:r>
            <a:endParaRPr lang="vi-VN" dirty="0"/>
          </a:p>
        </p:txBody>
      </p:sp>
      <p:sp>
        <p:nvSpPr>
          <p:cNvPr id="5" name="Content Placeholder 4"/>
          <p:cNvSpPr>
            <a:spLocks noGrp="1"/>
          </p:cNvSpPr>
          <p:nvPr>
            <p:ph idx="1"/>
          </p:nvPr>
        </p:nvSpPr>
        <p:spPr/>
        <p:txBody>
          <a:bodyPr/>
          <a:lstStyle/>
          <a:p>
            <a:r>
              <a:rPr lang="vi-VN" dirty="0" smtClean="0"/>
              <a:t>Đa dạng với nhu cầu nhân lực rất lớn.</a:t>
            </a:r>
          </a:p>
          <a:p>
            <a:r>
              <a:rPr lang="vi-VN" dirty="0" smtClean="0"/>
              <a:t>Công ty chuyên tin học (IT) hoặc các công ty không chuyên (none_IT).</a:t>
            </a:r>
          </a:p>
          <a:p>
            <a:r>
              <a:rPr lang="vi-VN" dirty="0" smtClean="0"/>
              <a:t>CNTT có mặt ở khắp nơi, hiện diện trong mọi lĩnh vực của đời sống xã hội.</a:t>
            </a:r>
          </a:p>
          <a:p>
            <a:r>
              <a:rPr lang="vi-VN" dirty="0" smtClean="0"/>
              <a:t>Là </a:t>
            </a:r>
            <a:r>
              <a:rPr lang="vi-VN" dirty="0"/>
              <a:t>ngành được đầu tư và chú trọng ở mọi quốc gia, trong đó có Việt </a:t>
            </a:r>
            <a:r>
              <a:rPr lang="vi-VN" dirty="0" smtClean="0"/>
              <a:t>Nam.</a:t>
            </a:r>
            <a:endParaRPr lang="vi-VN" dirty="0"/>
          </a:p>
        </p:txBody>
      </p:sp>
      <p:sp>
        <p:nvSpPr>
          <p:cNvPr id="3" name="Footer Placeholder 2"/>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11487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2.2 Các </a:t>
            </a:r>
            <a:r>
              <a:rPr lang="vi-VN" dirty="0"/>
              <a:t>nghề </a:t>
            </a:r>
            <a:r>
              <a:rPr lang="vi-VN" dirty="0" smtClean="0"/>
              <a:t>trong </a:t>
            </a:r>
            <a:r>
              <a:rPr lang="vi-VN" dirty="0"/>
              <a:t>ngành CNTT</a:t>
            </a:r>
          </a:p>
        </p:txBody>
      </p:sp>
      <p:sp>
        <p:nvSpPr>
          <p:cNvPr id="3" name="Content Placeholder 2"/>
          <p:cNvSpPr>
            <a:spLocks noGrp="1"/>
          </p:cNvSpPr>
          <p:nvPr>
            <p:ph idx="1"/>
          </p:nvPr>
        </p:nvSpPr>
        <p:spPr>
          <a:xfrm>
            <a:off x="1117600" y="1066800"/>
            <a:ext cx="10566400" cy="4927600"/>
          </a:xfrm>
        </p:spPr>
        <p:txBody>
          <a:bodyPr/>
          <a:lstStyle/>
          <a:p>
            <a:pPr marL="514350" indent="-514350">
              <a:buFont typeface="+mj-lt"/>
              <a:buAutoNum type="arabicPeriod"/>
            </a:pPr>
            <a:r>
              <a:rPr lang="vi-VN" dirty="0" smtClean="0"/>
              <a:t>Lập trình viên</a:t>
            </a:r>
          </a:p>
          <a:p>
            <a:pPr marL="514350" indent="-514350">
              <a:buFont typeface="+mj-lt"/>
              <a:buAutoNum type="arabicPeriod"/>
            </a:pPr>
            <a:r>
              <a:rPr lang="vi-VN" dirty="0" smtClean="0"/>
              <a:t>Chuyên gia phân tích hệ thống (System Analyst)</a:t>
            </a:r>
          </a:p>
          <a:p>
            <a:pPr marL="514350" indent="-514350">
              <a:buFont typeface="+mj-lt"/>
              <a:buAutoNum type="arabicPeriod"/>
            </a:pPr>
            <a:r>
              <a:rPr lang="vi-VN" dirty="0" smtClean="0"/>
              <a:t>Quản trị CSDL (Database Administrator)</a:t>
            </a:r>
          </a:p>
          <a:p>
            <a:pPr marL="514350" indent="-514350">
              <a:buFont typeface="+mj-lt"/>
              <a:buAutoNum type="arabicPeriod"/>
            </a:pPr>
            <a:r>
              <a:rPr lang="vi-VN" dirty="0" smtClean="0"/>
              <a:t>Nhà quản lý hệ thống thông tin 9Information System Manager)</a:t>
            </a:r>
          </a:p>
          <a:p>
            <a:pPr marL="514350" indent="-514350">
              <a:buFont typeface="+mj-lt"/>
              <a:buAutoNum type="arabicPeriod"/>
            </a:pPr>
            <a:r>
              <a:rPr lang="vi-VN" dirty="0" smtClean="0"/>
              <a:t>Chuyên gia mật mã (Crytographer)</a:t>
            </a:r>
          </a:p>
          <a:p>
            <a:pPr marL="514350" indent="-514350">
              <a:buFont typeface="+mj-lt"/>
              <a:buAutoNum type="arabicPeriod"/>
            </a:pPr>
            <a:r>
              <a:rPr lang="vi-VN" dirty="0" smtClean="0"/>
              <a:t>Quản trị mạng (Network Administrator)</a:t>
            </a:r>
          </a:p>
          <a:p>
            <a:pPr marL="514350" indent="-514350">
              <a:buFont typeface="+mj-lt"/>
              <a:buAutoNum type="arabicPeriod"/>
            </a:pPr>
            <a:r>
              <a:rPr lang="vi-VN" dirty="0" smtClean="0"/>
              <a:t>Kỹ sư phần mêm (Software Engineer)</a:t>
            </a:r>
          </a:p>
          <a:p>
            <a:pPr marL="514350" indent="-514350">
              <a:buFont typeface="+mj-lt"/>
              <a:buAutoNum type="arabicPeriod"/>
            </a:pPr>
            <a:r>
              <a:rPr lang="vi-VN" dirty="0" smtClean="0"/>
              <a:t>Quản trị Web (Webmaster)</a:t>
            </a:r>
          </a:p>
          <a:p>
            <a:pPr marL="514350" indent="-514350">
              <a:buFont typeface="+mj-lt"/>
              <a:buAutoNum type="arabicPeriod"/>
            </a:pPr>
            <a:r>
              <a:rPr lang="vi-VN" dirty="0" smtClean="0"/>
              <a:t>Kỹ thuật viên máy tính</a:t>
            </a:r>
          </a:p>
          <a:p>
            <a:pPr marL="514350" indent="-514350">
              <a:buFont typeface="+mj-lt"/>
              <a:buAutoNum type="arabicPeriod"/>
            </a:pPr>
            <a:r>
              <a:rPr lang="vi-VN" dirty="0" smtClean="0"/>
              <a:t>Chuyên viên viết tài liệu kỹ thuật (Technical Writer)</a:t>
            </a:r>
          </a:p>
          <a:p>
            <a:pPr marL="514350" indent="-514350">
              <a:buFont typeface="+mj-lt"/>
              <a:buAutoNum type="arabicPeriod"/>
            </a:pPr>
            <a:r>
              <a:rPr lang="vi-VN" dirty="0" smtClean="0"/>
              <a:t>......</a:t>
            </a:r>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557776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1480800" cy="838200"/>
          </a:xfrm>
        </p:spPr>
        <p:txBody>
          <a:bodyPr/>
          <a:lstStyle/>
          <a:p>
            <a:r>
              <a:rPr lang="vi-VN" dirty="0" smtClean="0"/>
              <a:t>2.3 Tố chất cần có để làm việc trong ngành CNTT</a:t>
            </a:r>
            <a:endParaRPr lang="vi-VN" dirty="0"/>
          </a:p>
        </p:txBody>
      </p:sp>
      <p:sp>
        <p:nvSpPr>
          <p:cNvPr id="3" name="Content Placeholder 2"/>
          <p:cNvSpPr>
            <a:spLocks noGrp="1"/>
          </p:cNvSpPr>
          <p:nvPr>
            <p:ph idx="1"/>
          </p:nvPr>
        </p:nvSpPr>
        <p:spPr/>
        <p:txBody>
          <a:bodyPr/>
          <a:lstStyle/>
          <a:p>
            <a:pPr marL="514350" indent="-514350">
              <a:buFont typeface="+mj-lt"/>
              <a:buAutoNum type="arabicPeriod"/>
            </a:pPr>
            <a:endParaRPr lang="vi-VN" dirty="0" smtClean="0"/>
          </a:p>
          <a:p>
            <a:pPr marL="514350" indent="-514350">
              <a:buFont typeface="+mj-lt"/>
              <a:buAutoNum type="arabicPeriod"/>
            </a:pPr>
            <a:r>
              <a:rPr lang="vi-VN" dirty="0" smtClean="0"/>
              <a:t>Đam mê công việc</a:t>
            </a:r>
          </a:p>
          <a:p>
            <a:pPr marL="514350" indent="-514350">
              <a:buFont typeface="+mj-lt"/>
              <a:buAutoNum type="arabicPeriod"/>
            </a:pPr>
            <a:r>
              <a:rPr lang="vi-VN" dirty="0" smtClean="0"/>
              <a:t>Thông minh và có óc sáng tạo</a:t>
            </a:r>
          </a:p>
          <a:p>
            <a:pPr marL="514350" indent="-514350">
              <a:buFont typeface="+mj-lt"/>
              <a:buAutoNum type="arabicPeriod"/>
            </a:pPr>
            <a:r>
              <a:rPr lang="vi-VN" dirty="0" smtClean="0"/>
              <a:t>Tính chính xác trong công việc</a:t>
            </a:r>
          </a:p>
          <a:p>
            <a:pPr marL="514350" indent="-514350">
              <a:buFont typeface="+mj-lt"/>
              <a:buAutoNum type="arabicPeriod"/>
            </a:pPr>
            <a:r>
              <a:rPr lang="vi-VN" dirty="0" smtClean="0"/>
              <a:t>Kiên trì, nhẫn nại</a:t>
            </a:r>
          </a:p>
          <a:p>
            <a:pPr marL="514350" indent="-514350">
              <a:buFont typeface="+mj-lt"/>
              <a:buAutoNum type="arabicPeriod"/>
            </a:pPr>
            <a:r>
              <a:rPr lang="vi-VN" dirty="0" smtClean="0"/>
              <a:t>Khả năng làm việc với áp lực lớn</a:t>
            </a:r>
          </a:p>
          <a:p>
            <a:pPr marL="514350" indent="-514350">
              <a:buFont typeface="+mj-lt"/>
              <a:buAutoNum type="arabicPeriod"/>
            </a:pPr>
            <a:r>
              <a:rPr lang="vi-VN" dirty="0" smtClean="0"/>
              <a:t>Ham học hỏi, trau dồi kiến thức</a:t>
            </a:r>
          </a:p>
          <a:p>
            <a:pPr marL="514350" indent="-514350">
              <a:buFont typeface="+mj-lt"/>
              <a:buAutoNum type="arabicPeriod"/>
            </a:pPr>
            <a:r>
              <a:rPr lang="vi-VN" dirty="0" smtClean="0"/>
              <a:t>Trình độ ngoại ngữ</a:t>
            </a:r>
          </a:p>
          <a:p>
            <a:pPr marL="514350" indent="-514350">
              <a:buFont typeface="+mj-lt"/>
              <a:buAutoNum type="arabicPeriod"/>
            </a:pPr>
            <a:r>
              <a:rPr lang="vi-VN" dirty="0" smtClean="0"/>
              <a:t>Khả năng làm việc nhóm</a:t>
            </a:r>
          </a:p>
          <a:p>
            <a:pPr marL="514350" indent="-514350">
              <a:buFont typeface="+mj-lt"/>
              <a:buAutoNum type="arabicPeriod"/>
            </a:pPr>
            <a:endParaRPr lang="vi-VN" dirty="0"/>
          </a:p>
        </p:txBody>
      </p:sp>
      <p:sp>
        <p:nvSpPr>
          <p:cNvPr id="5" name="Footer Placeholder 4"/>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009310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3. Các vấn đề xã hội nào liên quan đến ngành nghề CNTT bạn cần nắm rõ</a:t>
            </a:r>
            <a:endParaRPr lang="vi-VN" dirty="0"/>
          </a:p>
        </p:txBody>
      </p:sp>
      <p:sp>
        <p:nvSpPr>
          <p:cNvPr id="4" name="Text Placeholder 3"/>
          <p:cNvSpPr>
            <a:spLocks noGrp="1"/>
          </p:cNvSpPr>
          <p:nvPr>
            <p:ph type="body" idx="1"/>
          </p:nvPr>
        </p:nvSpPr>
        <p:spPr/>
        <p:txBody>
          <a:bodyPr/>
          <a:lstStyle/>
          <a:p>
            <a:endParaRPr lang="vi-VN" dirty="0"/>
          </a:p>
        </p:txBody>
      </p:sp>
      <p:sp>
        <p:nvSpPr>
          <p:cNvPr id="3" name="Footer Placeholder 2"/>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271646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3. Các vấn đề XH liên quan đến nghề</a:t>
            </a:r>
            <a:endParaRPr lang="vi-VN" dirty="0"/>
          </a:p>
        </p:txBody>
      </p:sp>
      <p:sp>
        <p:nvSpPr>
          <p:cNvPr id="5" name="Content Placeholder 4"/>
          <p:cNvSpPr>
            <a:spLocks noGrp="1"/>
          </p:cNvSpPr>
          <p:nvPr>
            <p:ph idx="1"/>
          </p:nvPr>
        </p:nvSpPr>
        <p:spPr/>
        <p:txBody>
          <a:bodyPr/>
          <a:lstStyle/>
          <a:p>
            <a:pPr marL="514350" indent="-514350">
              <a:buFont typeface="+mj-lt"/>
              <a:buAutoNum type="arabicPeriod"/>
            </a:pPr>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r>
              <a:rPr lang="en-US" dirty="0" err="1"/>
              <a:t>và</a:t>
            </a:r>
            <a:r>
              <a:rPr lang="en-US" dirty="0"/>
              <a:t> an </a:t>
            </a:r>
            <a:r>
              <a:rPr lang="en-US" dirty="0" err="1"/>
              <a:t>toàn</a:t>
            </a:r>
            <a:r>
              <a:rPr lang="en-US" dirty="0"/>
              <a:t> </a:t>
            </a:r>
            <a:r>
              <a:rPr lang="en-US" dirty="0" err="1"/>
              <a:t>thông</a:t>
            </a:r>
            <a:r>
              <a:rPr lang="en-US" dirty="0"/>
              <a:t> tin</a:t>
            </a:r>
          </a:p>
          <a:p>
            <a:pPr marL="514350" indent="-514350">
              <a:buFont typeface="+mj-lt"/>
              <a:buAutoNum type="arabicPeriod"/>
            </a:pP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về</a:t>
            </a:r>
            <a:r>
              <a:rPr lang="en-US" dirty="0" smtClean="0"/>
              <a:t> </a:t>
            </a:r>
            <a:r>
              <a:rPr lang="en-US" dirty="0" err="1" smtClean="0"/>
              <a:t>pháp</a:t>
            </a:r>
            <a:r>
              <a:rPr lang="en-US" dirty="0" smtClean="0"/>
              <a:t> </a:t>
            </a:r>
            <a:r>
              <a:rPr lang="en-US" dirty="0" err="1" smtClean="0"/>
              <a:t>lý</a:t>
            </a:r>
            <a:r>
              <a:rPr lang="en-US" dirty="0" smtClean="0"/>
              <a:t>/ </a:t>
            </a:r>
            <a:r>
              <a:rPr lang="en-US" dirty="0" err="1" smtClean="0"/>
              <a:t>luật</a:t>
            </a:r>
            <a:r>
              <a:rPr lang="en-US" dirty="0" smtClean="0"/>
              <a:t>: </a:t>
            </a:r>
            <a:r>
              <a:rPr lang="en-US" dirty="0" err="1" smtClean="0"/>
              <a:t>luật</a:t>
            </a:r>
            <a:r>
              <a:rPr lang="en-US" dirty="0" smtClean="0"/>
              <a:t> </a:t>
            </a:r>
            <a:r>
              <a:rPr lang="en-US" dirty="0" err="1" smtClean="0"/>
              <a:t>CNTT</a:t>
            </a:r>
            <a:r>
              <a:rPr lang="en-US" dirty="0" smtClean="0"/>
              <a:t>, </a:t>
            </a:r>
            <a:r>
              <a:rPr lang="en-US" dirty="0" err="1"/>
              <a:t>sở</a:t>
            </a:r>
            <a:r>
              <a:rPr lang="en-US" dirty="0"/>
              <a:t> </a:t>
            </a:r>
            <a:r>
              <a:rPr lang="en-US" dirty="0" err="1"/>
              <a:t>hữu</a:t>
            </a:r>
            <a:r>
              <a:rPr lang="en-US" dirty="0"/>
              <a:t> </a:t>
            </a:r>
            <a:r>
              <a:rPr lang="en-US" dirty="0" err="1"/>
              <a:t>trí</a:t>
            </a:r>
            <a:r>
              <a:rPr lang="en-US" dirty="0"/>
              <a:t> </a:t>
            </a:r>
            <a:r>
              <a:rPr lang="en-US" dirty="0" err="1"/>
              <a:t>tuệ</a:t>
            </a:r>
            <a:r>
              <a:rPr lang="en-US" dirty="0"/>
              <a:t>, </a:t>
            </a:r>
            <a:r>
              <a:rPr lang="en-US" dirty="0" err="1" smtClean="0"/>
              <a:t>giao</a:t>
            </a:r>
            <a:r>
              <a:rPr lang="en-US" dirty="0" smtClean="0"/>
              <a:t> </a:t>
            </a:r>
            <a:r>
              <a:rPr lang="en-US" dirty="0" err="1" smtClean="0"/>
              <a:t>dịch</a:t>
            </a:r>
            <a:r>
              <a:rPr lang="en-US" dirty="0" smtClean="0"/>
              <a:t> </a:t>
            </a:r>
            <a:r>
              <a:rPr lang="en-US" dirty="0" err="1" smtClean="0"/>
              <a:t>thương</a:t>
            </a:r>
            <a:r>
              <a:rPr lang="en-US" dirty="0" smtClean="0"/>
              <a:t> </a:t>
            </a:r>
            <a:r>
              <a:rPr lang="en-US" dirty="0" err="1"/>
              <a:t>mại</a:t>
            </a:r>
            <a:r>
              <a:rPr lang="en-US" dirty="0"/>
              <a:t> </a:t>
            </a:r>
            <a:r>
              <a:rPr lang="en-US" dirty="0" err="1"/>
              <a:t>điện</a:t>
            </a:r>
            <a:r>
              <a:rPr lang="en-US" dirty="0"/>
              <a:t> </a:t>
            </a:r>
            <a:r>
              <a:rPr lang="en-US" dirty="0" err="1" smtClean="0"/>
              <a:t>tử</a:t>
            </a:r>
            <a:r>
              <a:rPr lang="en-US" dirty="0" smtClean="0"/>
              <a:t>, an </a:t>
            </a:r>
            <a:r>
              <a:rPr lang="en-US" dirty="0" err="1" smtClean="0"/>
              <a:t>ninh</a:t>
            </a:r>
            <a:r>
              <a:rPr lang="en-US" dirty="0" smtClean="0"/>
              <a:t> </a:t>
            </a:r>
            <a:r>
              <a:rPr lang="en-US" dirty="0" err="1" smtClean="0"/>
              <a:t>mạng</a:t>
            </a:r>
            <a:r>
              <a:rPr lang="en-US" dirty="0" smtClean="0"/>
              <a:t>.</a:t>
            </a:r>
            <a:endParaRPr lang="en-US" dirty="0"/>
          </a:p>
          <a:p>
            <a:pPr marL="514350" indent="-514350">
              <a:buFont typeface="+mj-lt"/>
              <a:buAutoNum type="arabicPeriod"/>
            </a:pPr>
            <a:r>
              <a:rPr lang="en-US" dirty="0" err="1"/>
              <a:t>Tội</a:t>
            </a:r>
            <a:r>
              <a:rPr lang="en-US" dirty="0"/>
              <a:t> </a:t>
            </a:r>
            <a:r>
              <a:rPr lang="en-US" dirty="0" err="1"/>
              <a:t>phạm</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pháp</a:t>
            </a:r>
            <a:r>
              <a:rPr lang="en-US" dirty="0"/>
              <a:t> </a:t>
            </a:r>
            <a:r>
              <a:rPr lang="en-US" dirty="0" err="1"/>
              <a:t>lý</a:t>
            </a:r>
            <a:endParaRPr lang="en-US" dirty="0"/>
          </a:p>
          <a:p>
            <a:pPr marL="514350" indent="-514350">
              <a:buFont typeface="+mj-lt"/>
              <a:buAutoNum type="arabicPeriod"/>
            </a:pPr>
            <a:r>
              <a:rPr lang="en-US" dirty="0" err="1"/>
              <a:t>Vai</a:t>
            </a:r>
            <a:r>
              <a:rPr lang="en-US" dirty="0"/>
              <a:t> </a:t>
            </a:r>
            <a:r>
              <a:rPr lang="en-US" dirty="0" err="1"/>
              <a:t>trò</a:t>
            </a:r>
            <a:r>
              <a:rPr lang="en-US" dirty="0"/>
              <a:t> </a:t>
            </a:r>
            <a:r>
              <a:rPr lang="en-US" dirty="0" err="1"/>
              <a:t>và</a:t>
            </a:r>
            <a:r>
              <a:rPr lang="en-US" dirty="0"/>
              <a:t> </a:t>
            </a:r>
            <a:r>
              <a:rPr lang="en-US" dirty="0" err="1"/>
              <a:t>tác</a:t>
            </a:r>
            <a:r>
              <a:rPr lang="en-US" dirty="0"/>
              <a:t> </a:t>
            </a:r>
            <a:r>
              <a:rPr lang="en-US" dirty="0" err="1"/>
              <a:t>động</a:t>
            </a:r>
            <a:r>
              <a:rPr lang="en-US" dirty="0"/>
              <a:t> </a:t>
            </a:r>
            <a:r>
              <a:rPr lang="en-US" dirty="0" err="1"/>
              <a:t>của</a:t>
            </a:r>
            <a:r>
              <a:rPr lang="en-US" dirty="0"/>
              <a:t> </a:t>
            </a:r>
            <a:r>
              <a:rPr lang="en-US" dirty="0" err="1"/>
              <a:t>khoa</a:t>
            </a:r>
            <a:r>
              <a:rPr lang="en-US" dirty="0"/>
              <a:t> </a:t>
            </a:r>
            <a:r>
              <a:rPr lang="en-US" dirty="0" err="1"/>
              <a:t>học</a:t>
            </a:r>
            <a:r>
              <a:rPr lang="en-US" dirty="0"/>
              <a:t> </a:t>
            </a:r>
            <a:r>
              <a:rPr lang="en-US" dirty="0" err="1"/>
              <a:t>máy</a:t>
            </a:r>
            <a:r>
              <a:rPr lang="en-US" dirty="0"/>
              <a:t> </a:t>
            </a:r>
            <a:r>
              <a:rPr lang="en-US" dirty="0" err="1"/>
              <a:t>tính</a:t>
            </a:r>
            <a:r>
              <a:rPr lang="en-US" dirty="0"/>
              <a:t> </a:t>
            </a:r>
            <a:r>
              <a:rPr lang="en-US" dirty="0" err="1"/>
              <a:t>đến</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xã</a:t>
            </a:r>
            <a:r>
              <a:rPr lang="en-US" dirty="0"/>
              <a:t> </a:t>
            </a:r>
            <a:r>
              <a:rPr lang="en-US" dirty="0" err="1"/>
              <a:t>hội</a:t>
            </a:r>
            <a:r>
              <a:rPr lang="en-US" dirty="0"/>
              <a:t>, </a:t>
            </a:r>
            <a:r>
              <a:rPr lang="en-US" dirty="0" err="1"/>
              <a:t>môi</a:t>
            </a:r>
            <a:r>
              <a:rPr lang="en-US" dirty="0"/>
              <a:t> </a:t>
            </a:r>
            <a:r>
              <a:rPr lang="en-US" dirty="0" err="1"/>
              <a:t>trường</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tế</a:t>
            </a:r>
            <a:endParaRPr lang="en-US" dirty="0"/>
          </a:p>
          <a:p>
            <a:pPr marL="514350" indent="-514350">
              <a:buFont typeface="+mj-lt"/>
              <a:buAutoNum type="arabicPeriod"/>
            </a:pPr>
            <a:r>
              <a:rPr lang="en-US" dirty="0" err="1"/>
              <a:t>Đạo</a:t>
            </a:r>
            <a:r>
              <a:rPr lang="en-US" dirty="0"/>
              <a:t> </a:t>
            </a:r>
            <a:r>
              <a:rPr lang="en-US" dirty="0" err="1"/>
              <a:t>đức</a:t>
            </a:r>
            <a:r>
              <a:rPr lang="en-US" dirty="0"/>
              <a:t> </a:t>
            </a:r>
            <a:r>
              <a:rPr lang="en-US" dirty="0" smtClean="0"/>
              <a:t>(qui </a:t>
            </a:r>
            <a:r>
              <a:rPr lang="en-US" dirty="0" err="1" smtClean="0"/>
              <a:t>tắc</a:t>
            </a:r>
            <a:r>
              <a:rPr lang="en-US" dirty="0" smtClean="0"/>
              <a:t> </a:t>
            </a:r>
            <a:r>
              <a:rPr lang="en-US" dirty="0" err="1" smtClean="0"/>
              <a:t>ứng</a:t>
            </a:r>
            <a:r>
              <a:rPr lang="en-US" dirty="0" smtClean="0"/>
              <a:t> </a:t>
            </a:r>
            <a:r>
              <a:rPr lang="en-US" dirty="0" err="1" smtClean="0"/>
              <a:t>xử</a:t>
            </a:r>
            <a:r>
              <a:rPr lang="en-US" dirty="0" smtClean="0"/>
              <a:t>) </a:t>
            </a:r>
            <a:r>
              <a:rPr lang="en-US" dirty="0" err="1" smtClean="0"/>
              <a:t>nghề</a:t>
            </a:r>
            <a:r>
              <a:rPr lang="en-US" dirty="0" smtClean="0"/>
              <a:t> </a:t>
            </a:r>
            <a:r>
              <a:rPr lang="en-US" dirty="0" err="1" smtClean="0"/>
              <a:t>nghiệp</a:t>
            </a:r>
            <a:r>
              <a:rPr lang="en-US" dirty="0" smtClean="0"/>
              <a:t> </a:t>
            </a:r>
            <a:endParaRPr lang="en-US" dirty="0"/>
          </a:p>
          <a:p>
            <a:pPr marL="514350" indent="-514350">
              <a:buFont typeface="+mj-lt"/>
              <a:buAutoNum type="arabicPeriod"/>
            </a:pPr>
            <a:r>
              <a:rPr lang="en-US" dirty="0"/>
              <a:t>Xu </a:t>
            </a:r>
            <a:r>
              <a:rPr lang="en-US" dirty="0" err="1"/>
              <a:t>hướng</a:t>
            </a:r>
            <a:r>
              <a:rPr lang="en-US" dirty="0"/>
              <a:t> </a:t>
            </a:r>
            <a:r>
              <a:rPr lang="en-US" dirty="0" err="1"/>
              <a:t>mới</a:t>
            </a:r>
            <a:r>
              <a:rPr lang="en-US" dirty="0"/>
              <a:t> </a:t>
            </a:r>
            <a:r>
              <a:rPr lang="en-US" dirty="0" err="1"/>
              <a:t>về</a:t>
            </a:r>
            <a:r>
              <a:rPr lang="en-US" dirty="0"/>
              <a:t> </a:t>
            </a:r>
            <a:r>
              <a:rPr lang="en-US" dirty="0" err="1" smtClean="0"/>
              <a:t>các</a:t>
            </a:r>
            <a:r>
              <a:rPr lang="en-US" dirty="0" smtClean="0"/>
              <a:t> </a:t>
            </a:r>
            <a:r>
              <a:rPr lang="en-US" dirty="0" err="1" smtClean="0"/>
              <a:t>ngành</a:t>
            </a:r>
            <a:r>
              <a:rPr lang="en-US" dirty="0" smtClean="0"/>
              <a:t> </a:t>
            </a:r>
            <a:r>
              <a:rPr lang="en-US" dirty="0" err="1" smtClean="0"/>
              <a:t>nghề</a:t>
            </a:r>
            <a:r>
              <a:rPr lang="en-US" dirty="0" smtClean="0"/>
              <a:t> </a:t>
            </a:r>
            <a:r>
              <a:rPr lang="en-US" dirty="0" err="1" smtClean="0"/>
              <a:t>CNTT</a:t>
            </a:r>
            <a:endParaRPr lang="vi-VN" dirty="0"/>
          </a:p>
          <a:p>
            <a:endParaRPr lang="vi-VN" dirty="0"/>
          </a:p>
        </p:txBody>
      </p:sp>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215601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vi-VN" dirty="0" smtClean="0"/>
              <a:t>4. Tại </a:t>
            </a:r>
            <a:r>
              <a:rPr lang="vi-VN" dirty="0"/>
              <a:t>sao rất nhiều </a:t>
            </a:r>
            <a:r>
              <a:rPr lang="vi-VN" dirty="0" smtClean="0"/>
              <a:t>sinh viên </a:t>
            </a:r>
            <a:r>
              <a:rPr lang="vi-VN" dirty="0"/>
              <a:t>sau khi </a:t>
            </a:r>
            <a:r>
              <a:rPr lang="vi-VN" dirty="0" smtClean="0"/>
              <a:t>tốt nghiệp </a:t>
            </a:r>
            <a:br>
              <a:rPr lang="vi-VN" dirty="0" smtClean="0"/>
            </a:br>
            <a:r>
              <a:rPr lang="vi-VN" dirty="0" smtClean="0"/>
              <a:t>thì thất </a:t>
            </a:r>
            <a:r>
              <a:rPr lang="vi-VN" dirty="0"/>
              <a:t>nghiệp?</a:t>
            </a:r>
          </a:p>
        </p:txBody>
      </p:sp>
      <p:sp>
        <p:nvSpPr>
          <p:cNvPr id="5" name="Text Placeholder 4"/>
          <p:cNvSpPr>
            <a:spLocks noGrp="1"/>
          </p:cNvSpPr>
          <p:nvPr>
            <p:ph type="body" idx="1"/>
          </p:nvPr>
        </p:nvSpPr>
        <p:spPr/>
        <p:txBody>
          <a:bodyPr/>
          <a:lstStyle/>
          <a:p>
            <a:pPr algn="ctr"/>
            <a:endParaRPr lang="vi-VN" dirty="0" smtClean="0"/>
          </a:p>
          <a:p>
            <a:pPr algn="ctr"/>
            <a:r>
              <a:rPr lang="vi-VN" dirty="0" smtClean="0"/>
              <a:t>Đây </a:t>
            </a:r>
            <a:r>
              <a:rPr lang="vi-VN" dirty="0"/>
              <a:t>là VẤN ĐỀ NAN GIẢI CỦA </a:t>
            </a:r>
            <a:r>
              <a:rPr lang="vi-VN" b="1" dirty="0">
                <a:solidFill>
                  <a:srgbClr val="000099"/>
                </a:solidFill>
              </a:rPr>
              <a:t>MỌI XÃ HỘI</a:t>
            </a:r>
          </a:p>
          <a:p>
            <a:endParaRPr lang="vi-VN" dirty="0"/>
          </a:p>
        </p:txBody>
      </p:sp>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15618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3. Tại </a:t>
            </a:r>
            <a:r>
              <a:rPr lang="vi-VN" dirty="0"/>
              <a:t>sao sinh viên thất nghiệp?</a:t>
            </a:r>
          </a:p>
        </p:txBody>
      </p:sp>
      <p:sp>
        <p:nvSpPr>
          <p:cNvPr id="6" name="Content Placeholder 5"/>
          <p:cNvSpPr>
            <a:spLocks noGrp="1"/>
          </p:cNvSpPr>
          <p:nvPr>
            <p:ph idx="1"/>
          </p:nvPr>
        </p:nvSpPr>
        <p:spPr/>
        <p:txBody>
          <a:bodyPr/>
          <a:lstStyle/>
          <a:p>
            <a:endParaRPr lang="vi-V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8" y="1066800"/>
            <a:ext cx="7267483" cy="5276824"/>
          </a:xfrm>
          <a:prstGeom prst="rect">
            <a:avLst/>
          </a:prstGeom>
        </p:spPr>
      </p:pic>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800529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4.Tại </a:t>
            </a:r>
            <a:r>
              <a:rPr lang="vi-VN" dirty="0"/>
              <a:t>sao sinh viên thất nghiệp?</a:t>
            </a:r>
          </a:p>
        </p:txBody>
      </p:sp>
      <p:sp>
        <p:nvSpPr>
          <p:cNvPr id="5" name="Content Placeholder 4"/>
          <p:cNvSpPr>
            <a:spLocks noGrp="1"/>
          </p:cNvSpPr>
          <p:nvPr>
            <p:ph idx="1"/>
          </p:nvPr>
        </p:nvSpPr>
        <p:spPr/>
        <p:txBody>
          <a:bodyPr/>
          <a:lstStyle/>
          <a:p>
            <a:r>
              <a:rPr lang="vi-VN" dirty="0"/>
              <a:t>Theo thống kê của Bộ GD&amp;ĐT, Bộ LĐ-TB&amp;XH vào quý 1/2016 thì cả nước có 225.000 người có trình độ cử nhân, thạc sĩ rơi vào tình trạng thất nghiệp và con số này vẫn tiếp tục tăng nhanh chóng. </a:t>
            </a:r>
            <a:endParaRPr lang="vi-VN" dirty="0" smtClean="0"/>
          </a:p>
          <a:p>
            <a:r>
              <a:rPr lang="vi-VN" dirty="0" smtClean="0"/>
              <a:t>Đây </a:t>
            </a:r>
            <a:r>
              <a:rPr lang="vi-VN" dirty="0"/>
              <a:t>là một cơn báo động mạnh đến với ngành giáo dục Việt Nam hiện nay và cũng là nỗi ám ảnh của hàng ngàn sinh viên sau niềm vui tốt nghiệp sẽ phải đối mặt. Có rất nhiều lý do để giải thích cho thực trạng đáng buồn này.</a:t>
            </a:r>
          </a:p>
        </p:txBody>
      </p:sp>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80521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Tổng quan</a:t>
            </a:r>
            <a:endParaRPr lang="vi-VN" dirty="0"/>
          </a:p>
        </p:txBody>
      </p:sp>
      <p:sp>
        <p:nvSpPr>
          <p:cNvPr id="3" name="Content Placeholder 2"/>
          <p:cNvSpPr>
            <a:spLocks noGrp="1"/>
          </p:cNvSpPr>
          <p:nvPr>
            <p:ph idx="1"/>
          </p:nvPr>
        </p:nvSpPr>
        <p:spPr/>
        <p:txBody>
          <a:bodyPr/>
          <a:lstStyle/>
          <a:p>
            <a:r>
              <a:rPr lang="vi-VN" dirty="0" smtClean="0"/>
              <a:t>Xã hội – ngành nghề</a:t>
            </a:r>
          </a:p>
          <a:p>
            <a:r>
              <a:rPr lang="vi-VN" dirty="0" smtClean="0"/>
              <a:t>Ngành nghề CNTT</a:t>
            </a:r>
          </a:p>
          <a:p>
            <a:r>
              <a:rPr lang="vi-VN" dirty="0" smtClean="0"/>
              <a:t>Các vấn đề xã hội liên quan đến ngành nghề CNTT</a:t>
            </a:r>
          </a:p>
          <a:p>
            <a:r>
              <a:rPr lang="vi-VN" dirty="0" smtClean="0"/>
              <a:t>Tại sao sinh viên thất nghiệp</a:t>
            </a:r>
          </a:p>
          <a:p>
            <a:endParaRPr lang="vi-VN" dirty="0" smtClean="0"/>
          </a:p>
          <a:p>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639775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972800" cy="838200"/>
          </a:xfrm>
        </p:spPr>
        <p:txBody>
          <a:bodyPr/>
          <a:lstStyle/>
          <a:p>
            <a:r>
              <a:rPr lang="vi-VN" dirty="0"/>
              <a:t>4</a:t>
            </a:r>
            <a:r>
              <a:rPr lang="vi-VN" dirty="0" smtClean="0"/>
              <a:t>. Tại </a:t>
            </a:r>
            <a:r>
              <a:rPr lang="vi-VN" dirty="0"/>
              <a:t>sao sinh viên thất </a:t>
            </a:r>
            <a:r>
              <a:rPr lang="vi-VN" dirty="0" smtClean="0"/>
              <a:t>nghiệp?</a:t>
            </a:r>
            <a:endParaRPr lang="vi-VN" dirty="0"/>
          </a:p>
        </p:txBody>
      </p:sp>
      <p:sp>
        <p:nvSpPr>
          <p:cNvPr id="3" name="Content Placeholder 2"/>
          <p:cNvSpPr>
            <a:spLocks noGrp="1"/>
          </p:cNvSpPr>
          <p:nvPr>
            <p:ph idx="1"/>
          </p:nvPr>
        </p:nvSpPr>
        <p:spPr/>
        <p:txBody>
          <a:bodyPr/>
          <a:lstStyle/>
          <a:p>
            <a:pPr marL="0" indent="0">
              <a:buNone/>
            </a:pPr>
            <a:r>
              <a:rPr lang="vi-VN" dirty="0" smtClean="0"/>
              <a:t>Nhà trường</a:t>
            </a:r>
          </a:p>
          <a:p>
            <a:pPr marL="514350" indent="-514350">
              <a:buFont typeface="+mj-lt"/>
              <a:buAutoNum type="arabicPeriod"/>
            </a:pPr>
            <a:r>
              <a:rPr lang="vi-VN" dirty="0" smtClean="0"/>
              <a:t>Chất </a:t>
            </a:r>
            <a:r>
              <a:rPr lang="vi-VN" dirty="0"/>
              <a:t>lượng giáo dục, đào </a:t>
            </a:r>
            <a:r>
              <a:rPr lang="vi-VN" dirty="0" smtClean="0"/>
              <a:t>tạo</a:t>
            </a:r>
          </a:p>
          <a:p>
            <a:pPr marL="514350" indent="-514350">
              <a:buFont typeface="+mj-lt"/>
              <a:buAutoNum type="arabicPeriod"/>
            </a:pPr>
            <a:r>
              <a:rPr lang="vi-VN" dirty="0" smtClean="0"/>
              <a:t>Đào </a:t>
            </a:r>
            <a:r>
              <a:rPr lang="vi-VN" dirty="0"/>
              <a:t>tạo chưa gắng với nhu cầu xã </a:t>
            </a:r>
            <a:r>
              <a:rPr lang="vi-VN" dirty="0" smtClean="0"/>
              <a:t>hội</a:t>
            </a:r>
          </a:p>
          <a:p>
            <a:pPr marL="514350" indent="-514350">
              <a:buFont typeface="+mj-lt"/>
              <a:buAutoNum type="arabicPeriod"/>
            </a:pPr>
            <a:endParaRPr lang="vi-VN" dirty="0" smtClean="0"/>
          </a:p>
          <a:p>
            <a:pPr marL="514350" indent="-514350">
              <a:buFont typeface="+mj-lt"/>
              <a:buAutoNum type="arabicPeriod"/>
            </a:pPr>
            <a:endParaRPr lang="vi-VN" dirty="0" smtClean="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917090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972800" cy="838200"/>
          </a:xfrm>
        </p:spPr>
        <p:txBody>
          <a:bodyPr/>
          <a:lstStyle/>
          <a:p>
            <a:r>
              <a:rPr lang="vi-VN" dirty="0"/>
              <a:t>4</a:t>
            </a:r>
            <a:r>
              <a:rPr lang="vi-VN" dirty="0" smtClean="0"/>
              <a:t>. Tại </a:t>
            </a:r>
            <a:r>
              <a:rPr lang="vi-VN" dirty="0"/>
              <a:t>sao sinh viên thất </a:t>
            </a:r>
            <a:r>
              <a:rPr lang="vi-VN" dirty="0" smtClean="0"/>
              <a:t>nghiệp?</a:t>
            </a:r>
            <a:endParaRPr lang="vi-VN" dirty="0"/>
          </a:p>
        </p:txBody>
      </p:sp>
      <p:sp>
        <p:nvSpPr>
          <p:cNvPr id="3" name="Content Placeholder 2"/>
          <p:cNvSpPr>
            <a:spLocks noGrp="1"/>
          </p:cNvSpPr>
          <p:nvPr>
            <p:ph idx="1"/>
          </p:nvPr>
        </p:nvSpPr>
        <p:spPr/>
        <p:txBody>
          <a:bodyPr/>
          <a:lstStyle/>
          <a:p>
            <a:pPr marL="0" indent="0">
              <a:buNone/>
            </a:pPr>
            <a:r>
              <a:rPr lang="vi-VN" dirty="0" smtClean="0"/>
              <a:t>Sự thay đổi tình hình Xã hội</a:t>
            </a:r>
          </a:p>
          <a:p>
            <a:pPr marL="514350" indent="-514350">
              <a:buAutoNum type="arabicPeriod"/>
            </a:pPr>
            <a:r>
              <a:rPr lang="vi-VN" dirty="0" smtClean="0"/>
              <a:t>Sự phát triển công nghệ và thay đổi cấu trúc ngành nghề</a:t>
            </a:r>
          </a:p>
          <a:p>
            <a:pPr marL="514350" indent="-514350">
              <a:buAutoNum type="arabicPeriod"/>
            </a:pPr>
            <a:r>
              <a:rPr lang="vi-VN" dirty="0" smtClean="0"/>
              <a:t>Sự gia tăng dân số và nguồn lực</a:t>
            </a:r>
          </a:p>
          <a:p>
            <a:pPr marL="514350" indent="-514350">
              <a:buAutoNum type="arabicPeriod"/>
            </a:pPr>
            <a:r>
              <a:rPr lang="vi-VN" dirty="0" smtClean="0"/>
              <a:t>Các vấn đề khác</a:t>
            </a:r>
          </a:p>
          <a:p>
            <a:pPr marL="514350" indent="-514350">
              <a:buFont typeface="+mj-lt"/>
              <a:buAutoNum type="arabicPeriod"/>
            </a:pPr>
            <a:endParaRPr lang="vi-VN" dirty="0" smtClean="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539041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không minh bạch trong tuyển dụng</a:t>
            </a:r>
            <a:br>
              <a:rPr lang="vi-VN" dirty="0"/>
            </a:br>
            <a:endParaRPr lang="vi-VN" dirty="0"/>
          </a:p>
        </p:txBody>
      </p:sp>
      <p:sp>
        <p:nvSpPr>
          <p:cNvPr id="3" name="Content Placeholder 2"/>
          <p:cNvSpPr>
            <a:spLocks noGrp="1"/>
          </p:cNvSpPr>
          <p:nvPr>
            <p:ph idx="1"/>
          </p:nvPr>
        </p:nvSpPr>
        <p:spPr/>
        <p:txBody>
          <a:bodyPr/>
          <a:lstStyle/>
          <a:p>
            <a:r>
              <a:rPr lang="vi-VN" dirty="0"/>
              <a:t>mối quan hệ và tiền tệ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930" y="1258186"/>
            <a:ext cx="5143500" cy="5295014"/>
          </a:xfrm>
          <a:prstGeom prst="rect">
            <a:avLst/>
          </a:prstGeom>
        </p:spPr>
      </p:pic>
      <p:sp>
        <p:nvSpPr>
          <p:cNvPr id="5" name="Footer Placeholder 4"/>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855492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không minh bạch trong tuyển dụng</a:t>
            </a:r>
            <a:br>
              <a:rPr lang="vi-VN" dirty="0"/>
            </a:br>
            <a:endParaRPr lang="vi-VN" dirty="0"/>
          </a:p>
        </p:txBody>
      </p:sp>
      <p:sp>
        <p:nvSpPr>
          <p:cNvPr id="3" name="Content Placeholder 2"/>
          <p:cNvSpPr>
            <a:spLocks noGrp="1"/>
          </p:cNvSpPr>
          <p:nvPr>
            <p:ph idx="1"/>
          </p:nvPr>
        </p:nvSpPr>
        <p:spPr/>
        <p:txBody>
          <a:bodyPr/>
          <a:lstStyle/>
          <a:p>
            <a:r>
              <a:rPr lang="vi-VN" dirty="0"/>
              <a:t>sức mạnh của đồng tiền và địa vị</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50" y="1905000"/>
            <a:ext cx="7045323" cy="4579460"/>
          </a:xfrm>
          <a:prstGeom prst="rect">
            <a:avLst/>
          </a:prstGeom>
        </p:spPr>
      </p:pic>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389488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972800" cy="838200"/>
          </a:xfrm>
        </p:spPr>
        <p:txBody>
          <a:bodyPr/>
          <a:lstStyle/>
          <a:p>
            <a:r>
              <a:rPr lang="vi-VN" dirty="0" smtClean="0"/>
              <a:t>4. Tại </a:t>
            </a:r>
            <a:r>
              <a:rPr lang="vi-VN" dirty="0"/>
              <a:t>sao sinh viên thất </a:t>
            </a:r>
            <a:r>
              <a:rPr lang="vi-VN" dirty="0" smtClean="0"/>
              <a:t>nghiệp?</a:t>
            </a:r>
            <a:endParaRPr lang="vi-VN" dirty="0"/>
          </a:p>
        </p:txBody>
      </p:sp>
      <p:sp>
        <p:nvSpPr>
          <p:cNvPr id="3" name="Content Placeholder 2"/>
          <p:cNvSpPr>
            <a:spLocks noGrp="1"/>
          </p:cNvSpPr>
          <p:nvPr>
            <p:ph idx="1"/>
          </p:nvPr>
        </p:nvSpPr>
        <p:spPr/>
        <p:txBody>
          <a:bodyPr/>
          <a:lstStyle/>
          <a:p>
            <a:pPr marL="0" indent="0">
              <a:buNone/>
            </a:pPr>
            <a:r>
              <a:rPr lang="vi-VN" dirty="0" smtClean="0"/>
              <a:t>Sinh viên</a:t>
            </a:r>
            <a:endParaRPr lang="vi-VN" dirty="0"/>
          </a:p>
          <a:p>
            <a:pPr marL="514350" indent="-514350">
              <a:buFont typeface="+mj-lt"/>
              <a:buAutoNum type="arabicPeriod"/>
            </a:pPr>
            <a:r>
              <a:rPr lang="vi-VN" dirty="0" smtClean="0"/>
              <a:t>Định hướng không rõ ràng</a:t>
            </a:r>
          </a:p>
          <a:p>
            <a:pPr marL="514350" indent="-514350">
              <a:buFont typeface="+mj-lt"/>
              <a:buAutoNum type="arabicPeriod"/>
            </a:pPr>
            <a:r>
              <a:rPr lang="vi-VN" dirty="0" smtClean="0"/>
              <a:t>Thiếu </a:t>
            </a:r>
            <a:r>
              <a:rPr lang="vi-VN" dirty="0"/>
              <a:t>khả năng thực</a:t>
            </a:r>
          </a:p>
          <a:p>
            <a:pPr marL="514350" indent="-514350">
              <a:buFont typeface="+mj-lt"/>
              <a:buAutoNum type="arabicPeriod"/>
            </a:pPr>
            <a:r>
              <a:rPr lang="vi-VN" dirty="0" smtClean="0"/>
              <a:t>Thiếu kỹ năng cơ bản</a:t>
            </a:r>
          </a:p>
          <a:p>
            <a:pPr marL="514350" indent="-514350">
              <a:buFont typeface="+mj-lt"/>
              <a:buAutoNum type="arabicPeriod"/>
            </a:pPr>
            <a:endParaRPr lang="vi-VN" dirty="0" smtClean="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951462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vi-VN" sz="3600" dirty="0"/>
              <a:t>Định hướng không rõ ràng</a:t>
            </a:r>
            <a:endParaRPr lang="vi-VN" sz="3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557" y="753533"/>
            <a:ext cx="7366000" cy="5571067"/>
          </a:xfrm>
        </p:spPr>
      </p:pic>
      <p:sp>
        <p:nvSpPr>
          <p:cNvPr id="3" name="Footer Placeholder 2"/>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822441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Định hướng không rõ ràng</a:t>
            </a:r>
          </a:p>
        </p:txBody>
      </p:sp>
      <p:sp>
        <p:nvSpPr>
          <p:cNvPr id="3" name="Content Placeholder 2"/>
          <p:cNvSpPr>
            <a:spLocks noGrp="1"/>
          </p:cNvSpPr>
          <p:nvPr>
            <p:ph idx="1"/>
          </p:nvPr>
        </p:nvSpPr>
        <p:spPr/>
        <p:txBody>
          <a:bodyPr/>
          <a:lstStyle/>
          <a:p>
            <a:r>
              <a:rPr lang="vi-VN" dirty="0" smtClean="0"/>
              <a:t>Là </a:t>
            </a:r>
            <a:r>
              <a:rPr lang="vi-VN" dirty="0"/>
              <a:t>một vấn đề cần quan tâm trong giáo dục hiện </a:t>
            </a:r>
            <a:r>
              <a:rPr lang="vi-VN" dirty="0" smtClean="0"/>
              <a:t>nay</a:t>
            </a:r>
          </a:p>
          <a:p>
            <a:r>
              <a:rPr lang="vi-VN" dirty="0" smtClean="0"/>
              <a:t>Một </a:t>
            </a:r>
            <a:r>
              <a:rPr lang="vi-VN" dirty="0"/>
              <a:t>là không có định hướng, nghĩa là không biết mình học để làm gì. Hai là định hướng sai lệch, không có lòng phấn đấu vì đam mê mà đơn giản chỉ học để lo toan cuộc sống. </a:t>
            </a:r>
            <a:endParaRPr lang="vi-VN" dirty="0" smtClean="0"/>
          </a:p>
          <a:p>
            <a:r>
              <a:rPr lang="vi-VN" dirty="0" smtClean="0"/>
              <a:t>Có </a:t>
            </a:r>
            <a:r>
              <a:rPr lang="vi-VN" dirty="0"/>
              <a:t>bao giờ bạn tự hỏi: "Mình học đại học để làm gì và cho ai?". </a:t>
            </a:r>
            <a:endParaRPr lang="vi-VN" dirty="0" smtClean="0"/>
          </a:p>
          <a:p>
            <a:r>
              <a:rPr lang="vi-VN" dirty="0" smtClean="0"/>
              <a:t>Chọn ngành học đó đúng không?  </a:t>
            </a:r>
          </a:p>
          <a:p>
            <a:pPr lvl="1"/>
            <a:r>
              <a:rPr lang="vi-VN" dirty="0" smtClean="0"/>
              <a:t>Chọn theo sở thích cha mẹ, chọn theo xu hướng “hot”</a:t>
            </a:r>
          </a:p>
          <a:p>
            <a:r>
              <a:rPr lang="vi-VN" dirty="0" smtClean="0">
                <a:sym typeface="Wingdings" panose="05000000000000000000" pitchFamily="2" charset="2"/>
              </a:rPr>
              <a:t> </a:t>
            </a:r>
            <a:r>
              <a:rPr lang="vi-VN" dirty="0" smtClean="0"/>
              <a:t>không </a:t>
            </a:r>
            <a:r>
              <a:rPr lang="vi-VN" dirty="0"/>
              <a:t>thật sự yêu thích, đam mê với nghề và không đúng với khả năng của mình. </a:t>
            </a:r>
            <a:endParaRPr lang="vi-VN" dirty="0" smtClean="0"/>
          </a:p>
          <a:p>
            <a:r>
              <a:rPr lang="vi-VN" dirty="0" smtClean="0">
                <a:sym typeface="Wingdings" panose="05000000000000000000" pitchFamily="2" charset="2"/>
              </a:rPr>
              <a:t> </a:t>
            </a:r>
            <a:r>
              <a:rPr lang="vi-VN" dirty="0" smtClean="0"/>
              <a:t>Hệ </a:t>
            </a:r>
            <a:r>
              <a:rPr lang="vi-VN" dirty="0"/>
              <a:t>quả </a:t>
            </a:r>
            <a:r>
              <a:rPr lang="vi-VN" dirty="0" smtClean="0"/>
              <a:t>là lười </a:t>
            </a:r>
            <a:r>
              <a:rPr lang="vi-VN" dirty="0"/>
              <a:t>học, học cho có lệ để qua kỳ kiểm tra và lấy được cái bằng cho có. </a:t>
            </a:r>
            <a:r>
              <a:rPr lang="vi-VN" dirty="0" smtClean="0">
                <a:sym typeface="Wingdings" panose="05000000000000000000" pitchFamily="2" charset="2"/>
              </a:rPr>
              <a:t></a:t>
            </a:r>
            <a:r>
              <a:rPr lang="vi-VN" dirty="0" smtClean="0"/>
              <a:t> </a:t>
            </a:r>
            <a:r>
              <a:rPr lang="vi-VN" dirty="0"/>
              <a:t>tình trạng thất nghiệp lại tiếp tục tăng.</a:t>
            </a:r>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030497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Thiếu năng lực thực</a:t>
            </a:r>
            <a:endParaRPr lang="vi-VN" dirty="0"/>
          </a:p>
        </p:txBody>
      </p:sp>
      <p:sp>
        <p:nvSpPr>
          <p:cNvPr id="3" name="Content Placeholder 2"/>
          <p:cNvSpPr>
            <a:spLocks noGrp="1"/>
          </p:cNvSpPr>
          <p:nvPr>
            <p:ph idx="1"/>
          </p:nvPr>
        </p:nvSpPr>
        <p:spPr/>
        <p:txBody>
          <a:bodyPr/>
          <a:lstStyle/>
          <a:p>
            <a:pPr marL="0" indent="0">
              <a:buNone/>
            </a:pPr>
            <a:r>
              <a:rPr lang="vi-VN" dirty="0"/>
              <a:t>Năng lực của mỗi người được cấu thành b</a:t>
            </a:r>
            <a:r>
              <a:rPr lang="vi-VN" dirty="0" smtClean="0"/>
              <a:t>ởi </a:t>
            </a:r>
            <a:r>
              <a:rPr lang="vi-VN" dirty="0"/>
              <a:t>ba yếu tố</a:t>
            </a:r>
            <a:r>
              <a:rPr lang="vi-VN" dirty="0" smtClean="0"/>
              <a:t>:</a:t>
            </a:r>
          </a:p>
          <a:p>
            <a:r>
              <a:rPr lang="vi-VN" b="1" dirty="0" smtClean="0">
                <a:solidFill>
                  <a:srgbClr val="000099"/>
                </a:solidFill>
              </a:rPr>
              <a:t>Kiến thức về ngành nghề</a:t>
            </a:r>
          </a:p>
          <a:p>
            <a:endParaRPr lang="vi-VN" b="1" dirty="0" smtClean="0">
              <a:solidFill>
                <a:srgbClr val="000099"/>
              </a:solidFill>
            </a:endParaRPr>
          </a:p>
          <a:p>
            <a:r>
              <a:rPr lang="vi-VN" b="1" dirty="0" smtClean="0">
                <a:solidFill>
                  <a:srgbClr val="000099"/>
                </a:solidFill>
              </a:rPr>
              <a:t>Kỹ năng mềm </a:t>
            </a:r>
          </a:p>
          <a:p>
            <a:pPr lvl="1"/>
            <a:r>
              <a:rPr lang="vi-VN" dirty="0" smtClean="0"/>
              <a:t>làm </a:t>
            </a:r>
            <a:r>
              <a:rPr lang="vi-VN" dirty="0"/>
              <a:t>việc, giao tiếp, ứng xử, thương lượng, trình bày, nhóm, lập kế hoạch mục tiêu, xử lý tình huống</a:t>
            </a:r>
            <a:r>
              <a:rPr lang="vi-VN" dirty="0" smtClean="0"/>
              <a:t>,..</a:t>
            </a:r>
            <a:endParaRPr lang="vi-VN" dirty="0"/>
          </a:p>
          <a:p>
            <a:r>
              <a:rPr lang="vi-VN" b="1" dirty="0" smtClean="0">
                <a:solidFill>
                  <a:srgbClr val="000099"/>
                </a:solidFill>
              </a:rPr>
              <a:t>Thái độ làm việc </a:t>
            </a:r>
          </a:p>
          <a:p>
            <a:pPr lvl="1"/>
            <a:r>
              <a:rPr lang="vi-VN" dirty="0"/>
              <a:t>t</a:t>
            </a:r>
            <a:r>
              <a:rPr lang="vi-VN" dirty="0" smtClean="0"/>
              <a:t>hái </a:t>
            </a:r>
            <a:r>
              <a:rPr lang="vi-VN" dirty="0"/>
              <a:t>độ nhiệt tình, ham muốn làm việc, ham muốn đóng góp và cống </a:t>
            </a:r>
            <a:r>
              <a:rPr lang="vi-VN" dirty="0" smtClean="0"/>
              <a:t>hiến</a:t>
            </a:r>
            <a:endParaRPr lang="vi-VN" b="1" dirty="0">
              <a:solidFill>
                <a:srgbClr val="000099"/>
              </a:solidFill>
            </a:endParaRPr>
          </a:p>
          <a:p>
            <a:endParaRPr lang="vi-VN" dirty="0" smtClean="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4003928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Thiếu kỹ năng cơ bản</a:t>
            </a:r>
            <a:endParaRPr lang="vi-VN" dirty="0"/>
          </a:p>
        </p:txBody>
      </p:sp>
      <p:sp>
        <p:nvSpPr>
          <p:cNvPr id="3" name="Content Placeholder 2"/>
          <p:cNvSpPr>
            <a:spLocks noGrp="1"/>
          </p:cNvSpPr>
          <p:nvPr>
            <p:ph idx="1"/>
          </p:nvPr>
        </p:nvSpPr>
        <p:spPr/>
        <p:txBody>
          <a:bodyPr/>
          <a:lstStyle/>
          <a:p>
            <a:endParaRPr lang="vi-VN" dirty="0" smtClean="0"/>
          </a:p>
          <a:p>
            <a:r>
              <a:rPr lang="vi-VN" dirty="0" smtClean="0"/>
              <a:t>Kỹ năng mềm</a:t>
            </a:r>
          </a:p>
          <a:p>
            <a:r>
              <a:rPr lang="vi-VN" dirty="0" smtClean="0"/>
              <a:t>Thái độ làm việc</a:t>
            </a:r>
          </a:p>
          <a:p>
            <a:r>
              <a:rPr lang="vi-VN" dirty="0" smtClean="0"/>
              <a:t>Trình độ tiếng anh, tin học</a:t>
            </a:r>
          </a:p>
          <a:p>
            <a:r>
              <a:rPr lang="vi-VN" dirty="0" smtClean="0"/>
              <a:t>Thụ động trong việc tìm việc</a:t>
            </a:r>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4024278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Hạn chế trong trình độ tiếng anh</a:t>
            </a:r>
            <a:endParaRPr lang="vi-V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3078" y="2177370"/>
            <a:ext cx="7591647" cy="4254699"/>
          </a:xfrm>
        </p:spPr>
      </p:pic>
      <p:sp>
        <p:nvSpPr>
          <p:cNvPr id="5" name="Rectangle 4"/>
          <p:cNvSpPr/>
          <p:nvPr/>
        </p:nvSpPr>
        <p:spPr>
          <a:xfrm>
            <a:off x="1091608" y="1223263"/>
            <a:ext cx="9838661" cy="954107"/>
          </a:xfrm>
          <a:prstGeom prst="rect">
            <a:avLst/>
          </a:prstGeom>
        </p:spPr>
        <p:txBody>
          <a:bodyPr wrap="square">
            <a:spAutoFit/>
          </a:bodyPr>
          <a:lstStyle/>
          <a:p>
            <a:r>
              <a:rPr lang="vi-VN" sz="2800" dirty="0" smtClean="0"/>
              <a:t>Tiếng </a:t>
            </a:r>
            <a:r>
              <a:rPr lang="vi-VN" sz="2800" dirty="0"/>
              <a:t>Anh chính là tấm vé thông hành cho tất cả các ngành nghề hiện nay</a:t>
            </a:r>
          </a:p>
        </p:txBody>
      </p:sp>
      <p:sp>
        <p:nvSpPr>
          <p:cNvPr id="3" name="Footer Placeholder 2"/>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833061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Xã hội – ngành nghề</a:t>
            </a:r>
            <a:endParaRPr lang="vi-VN" dirty="0"/>
          </a:p>
        </p:txBody>
      </p:sp>
      <p:sp>
        <p:nvSpPr>
          <p:cNvPr id="3" name="Content Placeholder 2"/>
          <p:cNvSpPr>
            <a:spLocks noGrp="1"/>
          </p:cNvSpPr>
          <p:nvPr>
            <p:ph idx="1"/>
          </p:nvPr>
        </p:nvSpPr>
        <p:spPr/>
        <p:txBody>
          <a:bodyPr/>
          <a:lstStyle/>
          <a:p>
            <a:r>
              <a:rPr lang="vi-VN" dirty="0" smtClean="0"/>
              <a:t>Xã hội hiện nay có bao nhiêu ngành nghề khác nhau?</a:t>
            </a:r>
          </a:p>
          <a:p>
            <a:pPr lvl="1"/>
            <a:r>
              <a:rPr lang="vi-VN" dirty="0" smtClean="0"/>
              <a:t>Nhiều ngành nghề</a:t>
            </a:r>
          </a:p>
          <a:p>
            <a:pPr lvl="1"/>
            <a:r>
              <a:rPr lang="vi-VN" dirty="0" smtClean="0"/>
              <a:t>Nghành nghề nào tồn tại hợp pháp cũng là những ngành nghề quan trọng</a:t>
            </a:r>
          </a:p>
          <a:p>
            <a:r>
              <a:rPr lang="vi-VN" dirty="0" smtClean="0"/>
              <a:t>Tại sao xã hội luôn tồn tại nhiều ngành nghề?</a:t>
            </a:r>
          </a:p>
          <a:p>
            <a:pPr lvl="1"/>
            <a:r>
              <a:rPr lang="vi-VN" dirty="0"/>
              <a:t> Nhằm đáp ứng nhu cầu đời sống xã </a:t>
            </a:r>
            <a:r>
              <a:rPr lang="vi-VN" dirty="0" smtClean="0"/>
              <a:t>hội</a:t>
            </a:r>
          </a:p>
          <a:p>
            <a:r>
              <a:rPr lang="vi-VN" dirty="0" smtClean="0"/>
              <a:t>Ngành nghề nào tốt/quan trọng/sang hơn ngành nghề nào?</a:t>
            </a:r>
          </a:p>
          <a:p>
            <a:pPr lvl="1"/>
            <a:r>
              <a:rPr lang="vi-VN" dirty="0" smtClean="0"/>
              <a:t>Không có nghề nào sang hay nghề hèn</a:t>
            </a:r>
          </a:p>
          <a:p>
            <a:pPr lvl="1"/>
            <a:r>
              <a:rPr lang="vi-VN" dirty="0" smtClean="0"/>
              <a:t>Không có nghề nào quan trọng hơn nghề nào</a:t>
            </a:r>
          </a:p>
          <a:p>
            <a:pPr lvl="1"/>
            <a:r>
              <a:rPr lang="vi-VN" dirty="0" smtClean="0"/>
              <a:t>Vấn đề người làm nghề đó như thế nào?</a:t>
            </a:r>
            <a:endParaRPr lang="vi-VN" dirty="0"/>
          </a:p>
          <a:p>
            <a:endParaRPr lang="vi-VN" dirty="0" smtClean="0"/>
          </a:p>
          <a:p>
            <a:pPr lvl="1"/>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501399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Hạn chế trong trình độ tiếng anh</a:t>
            </a:r>
            <a:endParaRPr lang="vi-V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3989" y="1196429"/>
            <a:ext cx="7003225" cy="4998542"/>
          </a:xfrm>
        </p:spPr>
      </p:pic>
      <p:sp>
        <p:nvSpPr>
          <p:cNvPr id="3" name="Footer Placeholder 2"/>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256498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a:t>
            </a:r>
            <a:r>
              <a:rPr lang="en-US" dirty="0" err="1" smtClean="0"/>
              <a:t>thụ</a:t>
            </a:r>
            <a:r>
              <a:rPr lang="vi-VN" dirty="0" smtClean="0"/>
              <a:t> </a:t>
            </a:r>
            <a:r>
              <a:rPr lang="vi-VN" dirty="0"/>
              <a:t>động trong quá trình tìm việc</a:t>
            </a:r>
            <a:br>
              <a:rPr lang="vi-VN" dirty="0"/>
            </a:br>
            <a:endParaRPr lang="vi-VN" dirty="0"/>
          </a:p>
        </p:txBody>
      </p:sp>
      <p:sp>
        <p:nvSpPr>
          <p:cNvPr id="3" name="Content Placeholder 2"/>
          <p:cNvSpPr>
            <a:spLocks noGrp="1"/>
          </p:cNvSpPr>
          <p:nvPr>
            <p:ph idx="1"/>
          </p:nvPr>
        </p:nvSpPr>
        <p:spPr/>
        <p:txBody>
          <a:bodyPr/>
          <a:lstStyle/>
          <a:p>
            <a:r>
              <a:rPr lang="vi-VN" dirty="0" smtClean="0"/>
              <a:t>Chỉ </a:t>
            </a:r>
            <a:r>
              <a:rPr lang="vi-VN" dirty="0"/>
              <a:t>gửi hồ sơ đến các công ty trên Internet và chờ đợi nhà tuyển dụng gọi phỏng vấn.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670" y="2378927"/>
            <a:ext cx="7280914" cy="3767873"/>
          </a:xfrm>
          <a:prstGeom prst="rect">
            <a:avLst/>
          </a:prstGeom>
        </p:spPr>
      </p:pic>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583707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hỏi &amp; bài tập</a:t>
            </a:r>
            <a:endParaRPr lang="vi-VN"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Nêu lý do hoặc cơ duyên nào bạn chọn ngành nghề CNTT.</a:t>
            </a:r>
          </a:p>
          <a:p>
            <a:pPr marL="514350" indent="-514350">
              <a:buFont typeface="+mj-lt"/>
              <a:buAutoNum type="arabicPeriod"/>
            </a:pPr>
            <a:r>
              <a:rPr lang="vi-VN" dirty="0" smtClean="0"/>
              <a:t>Đến lúc này, bạn đã định hướng nghề nghiệp của mình như thế nào?</a:t>
            </a:r>
          </a:p>
          <a:p>
            <a:pPr marL="514350" indent="-514350">
              <a:buFont typeface="+mj-lt"/>
              <a:buAutoNum type="arabicPeriod"/>
            </a:pPr>
            <a:r>
              <a:rPr lang="vi-VN" dirty="0" smtClean="0"/>
              <a:t>Sau khi tốt nghiệp, bạn dự định sẽ làm công việc gì ở đâu?</a:t>
            </a:r>
          </a:p>
          <a:p>
            <a:pPr marL="514350" indent="-514350">
              <a:buFont typeface="+mj-lt"/>
              <a:buAutoNum type="arabicPeriod"/>
            </a:pPr>
            <a:r>
              <a:rPr lang="vi-VN" dirty="0" smtClean="0"/>
              <a:t>Với công việc đã chọn ở trên, bạn cần phải trang bị những kiến thức, kỹ năng gì trong suốt 4 năm đại học</a:t>
            </a:r>
          </a:p>
          <a:p>
            <a:pPr marL="914400" lvl="1" indent="-514350"/>
            <a:r>
              <a:rPr lang="vi-VN" dirty="0" smtClean="0"/>
              <a:t>Liệt kê các kiến thức, kỹ năng cần có</a:t>
            </a:r>
          </a:p>
          <a:p>
            <a:pPr marL="914400" lvl="1" indent="-514350"/>
            <a:r>
              <a:rPr lang="vi-VN" dirty="0" smtClean="0"/>
              <a:t>Kiến thức, kỹ năng nào hiện tại bạn đã có thể đáp ứng</a:t>
            </a:r>
          </a:p>
          <a:p>
            <a:pPr marL="914400" lvl="1" indent="-514350"/>
            <a:r>
              <a:rPr lang="vi-VN" dirty="0"/>
              <a:t>Kiến thức, kỹ năng nào hiện tại bạn </a:t>
            </a:r>
            <a:r>
              <a:rPr lang="vi-VN" dirty="0" smtClean="0"/>
              <a:t>chưa có và cần phải trang bị thêm, kế hoạch trang bị thêm như thế nào</a:t>
            </a:r>
          </a:p>
          <a:p>
            <a:pPr marL="914400" lvl="1" indent="-514350"/>
            <a:r>
              <a:rPr lang="vi-VN" dirty="0" smtClean="0"/>
              <a:t>Nêu cảm nhận của chính mình về công việc tương lai này</a:t>
            </a:r>
          </a:p>
          <a:p>
            <a:pPr marL="400050" lvl="1" indent="0">
              <a:buNone/>
            </a:pPr>
            <a:endParaRPr lang="vi-VN" dirty="0"/>
          </a:p>
          <a:p>
            <a:pPr marL="914400" lvl="1" indent="-514350">
              <a:buFont typeface="+mj-lt"/>
              <a:buAutoNum type="arabicPeriod"/>
            </a:pPr>
            <a:endParaRPr lang="vi-VN" dirty="0" smtClean="0"/>
          </a:p>
          <a:p>
            <a:pPr marL="514350" indent="-514350">
              <a:buFont typeface="+mj-lt"/>
              <a:buAutoNum type="arabicPeriod"/>
            </a:pPr>
            <a:endParaRPr lang="vi-VN" dirty="0" smtClean="0"/>
          </a:p>
          <a:p>
            <a:pPr marL="514350" indent="-514350">
              <a:buFont typeface="+mj-lt"/>
              <a:buAutoNum type="arabicPeriod"/>
            </a:pPr>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839790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hỏi &amp; bài tập</a:t>
            </a:r>
          </a:p>
        </p:txBody>
      </p:sp>
      <p:sp>
        <p:nvSpPr>
          <p:cNvPr id="3" name="Content Placeholder 2"/>
          <p:cNvSpPr>
            <a:spLocks noGrp="1"/>
          </p:cNvSpPr>
          <p:nvPr>
            <p:ph idx="1"/>
          </p:nvPr>
        </p:nvSpPr>
        <p:spPr/>
        <p:txBody>
          <a:bodyPr/>
          <a:lstStyle/>
          <a:p>
            <a:pPr marL="514350" indent="-514350">
              <a:buFont typeface="+mj-lt"/>
              <a:buAutoNum type="arabicPeriod" startAt="5"/>
            </a:pPr>
            <a:r>
              <a:rPr lang="vi-VN" dirty="0" smtClean="0"/>
              <a:t>Trong 4 năm đại học, ngoài việc tích lũy các kiến thức từ nhà trường, bạn cần phải tích lũy thêm những gì để sau này hỗ trợ cho việc tìm việc của bạn</a:t>
            </a:r>
          </a:p>
          <a:p>
            <a:pPr marL="514350" indent="-514350">
              <a:buFont typeface="+mj-lt"/>
              <a:buAutoNum type="arabicPeriod" startAt="5"/>
            </a:pPr>
            <a:r>
              <a:rPr lang="vi-VN" dirty="0" smtClean="0"/>
              <a:t>Sau khi tốt nghiệp, bạn sẽ làm gì để có thể tìm được việc phù hợp, lương </a:t>
            </a:r>
            <a:r>
              <a:rPr lang="vi-VN" smtClean="0"/>
              <a:t>cao.</a:t>
            </a:r>
          </a:p>
          <a:p>
            <a:pPr marL="514350" indent="-514350">
              <a:buFont typeface="+mj-lt"/>
              <a:buAutoNum type="arabicPeriod" startAt="5"/>
            </a:pPr>
            <a:r>
              <a:rPr lang="en-US"/>
              <a:t>Phân tích mối tác động qua lại giữa sự thay đổi của xã hội và các nghề trong xã hội</a:t>
            </a:r>
          </a:p>
          <a:p>
            <a:pPr marL="514350" indent="-514350">
              <a:buFont typeface="+mj-lt"/>
              <a:buAutoNum type="arabicPeriod" startAt="5"/>
            </a:pPr>
            <a:r>
              <a:rPr lang="en-US"/>
              <a:t>Nêu ra tầm quan trọng của ngành nghề CNTT đối với tất cả các lĩnh vực trong XH</a:t>
            </a:r>
            <a:endParaRPr lang="vi-VN"/>
          </a:p>
          <a:p>
            <a:pPr marL="514350" indent="-514350">
              <a:buFont typeface="+mj-lt"/>
              <a:buAutoNum type="arabicPeriod" startAt="5"/>
            </a:pPr>
            <a:endParaRPr lang="vi-VN" dirty="0" smtClean="0"/>
          </a:p>
          <a:p>
            <a:pPr marL="514350" indent="-514350">
              <a:buFont typeface="+mj-lt"/>
              <a:buAutoNum type="arabicPeriod" startAt="5"/>
            </a:pPr>
            <a:endParaRPr lang="vi-VN" dirty="0" smtClean="0"/>
          </a:p>
          <a:p>
            <a:pPr marL="514350" indent="-514350">
              <a:buFont typeface="+mj-lt"/>
              <a:buAutoNum type="arabicPeriod" startAt="5"/>
            </a:pPr>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6390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Xã hội – ngành nghề</a:t>
            </a:r>
            <a:endParaRPr lang="vi-VN" dirty="0"/>
          </a:p>
        </p:txBody>
      </p:sp>
      <p:sp>
        <p:nvSpPr>
          <p:cNvPr id="3" name="Content Placeholder 2"/>
          <p:cNvSpPr>
            <a:spLocks noGrp="1"/>
          </p:cNvSpPr>
          <p:nvPr>
            <p:ph idx="1"/>
          </p:nvPr>
        </p:nvSpPr>
        <p:spPr/>
        <p:txBody>
          <a:bodyPr/>
          <a:lstStyle/>
          <a:p>
            <a:r>
              <a:rPr lang="vi-VN" dirty="0" smtClean="0"/>
              <a:t>Vậy chúng ta làm việc như thế nào với ngành nghề của mình để được xã hội tôn trọng, dễ thành công và hưởng được cuộc sống hành phúc thức sự?</a:t>
            </a:r>
          </a:p>
          <a:p>
            <a:pPr lvl="1"/>
            <a:r>
              <a:rPr lang="vi-VN" dirty="0" smtClean="0"/>
              <a:t>Làm việc với sự đam mê</a:t>
            </a:r>
          </a:p>
          <a:p>
            <a:pPr lvl="1"/>
            <a:r>
              <a:rPr lang="vi-VN" dirty="0" smtClean="0"/>
              <a:t>Làm đúng sứ mệnh nghề nghiệp</a:t>
            </a:r>
          </a:p>
          <a:p>
            <a:pPr lvl="1"/>
            <a:r>
              <a:rPr lang="en-US" dirty="0" err="1" smtClean="0"/>
              <a:t>Luôn</a:t>
            </a:r>
            <a:r>
              <a:rPr lang="en-US" dirty="0" smtClean="0"/>
              <a:t> </a:t>
            </a:r>
            <a:r>
              <a:rPr lang="en-US" dirty="0" err="1" smtClean="0"/>
              <a:t>học</a:t>
            </a:r>
            <a:r>
              <a:rPr lang="en-US" dirty="0" smtClean="0"/>
              <a:t> </a:t>
            </a:r>
            <a:r>
              <a:rPr lang="en-US" dirty="0" err="1" smtClean="0"/>
              <a:t>hỏi</a:t>
            </a:r>
            <a:r>
              <a:rPr lang="en-US" dirty="0" smtClean="0"/>
              <a:t> &amp; </a:t>
            </a:r>
            <a:r>
              <a:rPr lang="en-US" dirty="0" err="1" smtClean="0"/>
              <a:t>cầu</a:t>
            </a:r>
            <a:r>
              <a:rPr lang="en-US" dirty="0" smtClean="0"/>
              <a:t> </a:t>
            </a:r>
            <a:r>
              <a:rPr lang="en-US" dirty="0" err="1" smtClean="0"/>
              <a:t>tiến</a:t>
            </a:r>
            <a:endParaRPr lang="vi-VN" dirty="0"/>
          </a:p>
          <a:p>
            <a:endParaRPr lang="vi-VN" dirty="0" smtClean="0"/>
          </a:p>
          <a:p>
            <a:pPr lvl="1"/>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307482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Xã </a:t>
            </a:r>
            <a:r>
              <a:rPr lang="vi-VN" dirty="0"/>
              <a:t>hội – ngành nghề</a:t>
            </a:r>
          </a:p>
        </p:txBody>
      </p:sp>
      <p:sp>
        <p:nvSpPr>
          <p:cNvPr id="3" name="Content Placeholder 2"/>
          <p:cNvSpPr>
            <a:spLocks noGrp="1"/>
          </p:cNvSpPr>
          <p:nvPr>
            <p:ph idx="1"/>
          </p:nvPr>
        </p:nvSpPr>
        <p:spPr/>
        <p:txBody>
          <a:bodyPr/>
          <a:lstStyle/>
          <a:p>
            <a:r>
              <a:rPr lang="vi-VN" dirty="0" smtClean="0"/>
              <a:t>Bắt đầu vào đại học, các bạn quan tâm đến điều gì khi </a:t>
            </a:r>
            <a:r>
              <a:rPr lang="vi-VN" dirty="0" smtClean="0"/>
              <a:t>ch</a:t>
            </a:r>
            <a:r>
              <a:rPr lang="en-US" dirty="0" err="1" smtClean="0"/>
              <a:t>ọn</a:t>
            </a:r>
            <a:r>
              <a:rPr lang="vi-VN" dirty="0" smtClean="0"/>
              <a:t> </a:t>
            </a:r>
            <a:r>
              <a:rPr lang="vi-VN" dirty="0" smtClean="0"/>
              <a:t>ngành nghề học?</a:t>
            </a:r>
          </a:p>
          <a:p>
            <a:pPr lvl="1"/>
            <a:r>
              <a:rPr lang="vi-VN" dirty="0" smtClean="0"/>
              <a:t>Ngành </a:t>
            </a:r>
            <a:r>
              <a:rPr lang="vi-VN" dirty="0" smtClean="0"/>
              <a:t>nghề “hot”, dễ có việc làm, thu nhập cao</a:t>
            </a:r>
          </a:p>
          <a:p>
            <a:pPr lvl="1"/>
            <a:r>
              <a:rPr lang="vi-VN" dirty="0" smtClean="0"/>
              <a:t>Yêu cầu về kiến thức, kỹ năng, tính cách đặc trưng, sức khỏe</a:t>
            </a:r>
          </a:p>
          <a:p>
            <a:pPr lvl="1"/>
            <a:r>
              <a:rPr lang="vi-VN" dirty="0" smtClean="0"/>
              <a:t>Phù hợp sở thích, sở trường và năng lực cá nhân.</a:t>
            </a:r>
          </a:p>
          <a:p>
            <a:r>
              <a:rPr lang="vi-VN" dirty="0" smtClean="0"/>
              <a:t>Các bạn có thực sự chọn đúng ngành nghề yêu thích không?</a:t>
            </a:r>
          </a:p>
          <a:p>
            <a:endParaRPr lang="vi-VN" dirty="0" smtClean="0"/>
          </a:p>
          <a:p>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2917726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1.Xã </a:t>
            </a:r>
            <a:r>
              <a:rPr lang="vi-VN" dirty="0"/>
              <a:t>hội – ngành nghề</a:t>
            </a:r>
          </a:p>
        </p:txBody>
      </p:sp>
      <p:sp>
        <p:nvSpPr>
          <p:cNvPr id="3" name="Content Placeholder 2"/>
          <p:cNvSpPr>
            <a:spLocks noGrp="1"/>
          </p:cNvSpPr>
          <p:nvPr>
            <p:ph idx="1"/>
          </p:nvPr>
        </p:nvSpPr>
        <p:spPr/>
        <p:txBody>
          <a:bodyPr/>
          <a:lstStyle/>
          <a:p>
            <a:r>
              <a:rPr lang="vi-VN" dirty="0" smtClean="0"/>
              <a:t>Hệ thống nghề nghiệp trong xã hội rất phong phú và đa dạng (trên 2000 nghề với hàng chục ngành nghề chuyên môn khác nhau)</a:t>
            </a:r>
          </a:p>
          <a:p>
            <a:r>
              <a:rPr lang="vi-VN" dirty="0" smtClean="0"/>
              <a:t>Nghề nghiệp ra đời là do nhu cầu cuộc sống </a:t>
            </a:r>
            <a:r>
              <a:rPr lang="vi-VN" dirty="0" smtClean="0">
                <a:sym typeface="Wingdings" panose="05000000000000000000" pitchFamily="2" charset="2"/>
              </a:rPr>
              <a:t> XH phát triển thì nghề nghiệp cũng phát triển</a:t>
            </a:r>
          </a:p>
          <a:p>
            <a:r>
              <a:rPr lang="vi-VN" dirty="0" smtClean="0">
                <a:sym typeface="Wingdings" panose="05000000000000000000" pitchFamily="2" charset="2"/>
              </a:rPr>
              <a:t>Nghề có thể sinh ra và mất đi theo nhu cầu phát triển Kinh tế - Xã hội </a:t>
            </a:r>
            <a:r>
              <a:rPr lang="vi-VN" dirty="0"/>
              <a:t>của từng địa phương, vùng, miền, </a:t>
            </a:r>
            <a:r>
              <a:rPr lang="vi-VN" dirty="0" smtClean="0"/>
              <a:t>quốc gia… </a:t>
            </a:r>
            <a:r>
              <a:rPr lang="vi-VN" dirty="0" smtClean="0">
                <a:sym typeface="Wingdings" panose="05000000000000000000" pitchFamily="2" charset="2"/>
              </a:rPr>
              <a:t></a:t>
            </a:r>
            <a:r>
              <a:rPr lang="vi-VN" dirty="0" smtClean="0"/>
              <a:t> </a:t>
            </a:r>
            <a:r>
              <a:rPr lang="vi-VN" dirty="0"/>
              <a:t>Đó là quy luật tất </a:t>
            </a:r>
            <a:r>
              <a:rPr lang="vi-VN" dirty="0" smtClean="0"/>
              <a:t>yếu (mỗi </a:t>
            </a:r>
            <a:r>
              <a:rPr lang="vi-VN" dirty="0"/>
              <a:t>năm có khoảng 500 nghề mất đi và có khoảng 600 nghề mới xuất </a:t>
            </a:r>
            <a:r>
              <a:rPr lang="vi-VN" dirty="0" smtClean="0"/>
              <a:t>hiện trên thế giới)</a:t>
            </a:r>
          </a:p>
          <a:p>
            <a:endParaRPr lang="vi-VN" dirty="0" smtClean="0"/>
          </a:p>
          <a:p>
            <a:endParaRPr lang="vi-VN" dirty="0"/>
          </a:p>
        </p:txBody>
      </p:sp>
      <p:sp>
        <p:nvSpPr>
          <p:cNvPr id="4" name="Footer Placeholder 3"/>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557860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5646" y="2900585"/>
            <a:ext cx="10515600" cy="2852737"/>
          </a:xfrm>
        </p:spPr>
        <p:txBody>
          <a:bodyPr/>
          <a:lstStyle/>
          <a:p>
            <a:pPr algn="ctr"/>
            <a:r>
              <a:rPr lang="vi-VN" dirty="0"/>
              <a:t>Để thích ứng với </a:t>
            </a:r>
            <a:r>
              <a:rPr lang="vi-VN" dirty="0" smtClean="0"/>
              <a:t/>
            </a:r>
            <a:br>
              <a:rPr lang="vi-VN" dirty="0" smtClean="0"/>
            </a:br>
            <a:r>
              <a:rPr lang="vi-VN" dirty="0" smtClean="0"/>
              <a:t>Xã hội – nghề nghiệp </a:t>
            </a:r>
            <a:r>
              <a:rPr lang="vi-VN" dirty="0"/>
              <a:t>luôn biến động, các trường đại học </a:t>
            </a:r>
            <a:r>
              <a:rPr lang="vi-VN" dirty="0" smtClean="0"/>
              <a:t>cần </a:t>
            </a:r>
            <a:r>
              <a:rPr lang="vi-VN" dirty="0"/>
              <a:t>phải có xu thế như thế nào </a:t>
            </a:r>
            <a:r>
              <a:rPr lang="vi-VN" dirty="0" smtClean="0"/>
              <a:t>đây?</a:t>
            </a:r>
            <a:endParaRPr lang="vi-VN" dirty="0"/>
          </a:p>
        </p:txBody>
      </p:sp>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119405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Nhiệm vụ trường đại học</a:t>
            </a:r>
            <a:endParaRPr lang="vi-VN" dirty="0"/>
          </a:p>
        </p:txBody>
      </p:sp>
      <p:sp>
        <p:nvSpPr>
          <p:cNvPr id="5" name="Content Placeholder 4"/>
          <p:cNvSpPr>
            <a:spLocks noGrp="1"/>
          </p:cNvSpPr>
          <p:nvPr>
            <p:ph idx="1"/>
          </p:nvPr>
        </p:nvSpPr>
        <p:spPr/>
        <p:txBody>
          <a:bodyPr/>
          <a:lstStyle/>
          <a:p>
            <a:r>
              <a:rPr lang="vi-VN" dirty="0" smtClean="0"/>
              <a:t>Các </a:t>
            </a:r>
            <a:r>
              <a:rPr lang="vi-VN" dirty="0"/>
              <a:t>trường đại học trên thế giới đang có xu thế quay về với các vấn đề cơ bản, chú trọng đến các ngành khoa học cơ bản và xây dựng đại học nghiên </a:t>
            </a:r>
            <a:r>
              <a:rPr lang="vi-VN" dirty="0" smtClean="0"/>
              <a:t>cứu. </a:t>
            </a:r>
          </a:p>
          <a:p>
            <a:pPr lvl="1"/>
            <a:r>
              <a:rPr lang="vi-VN" dirty="0" smtClean="0"/>
              <a:t>Trang bị kiến </a:t>
            </a:r>
            <a:r>
              <a:rPr lang="vi-VN" dirty="0"/>
              <a:t>thức </a:t>
            </a:r>
            <a:r>
              <a:rPr lang="vi-VN" dirty="0" smtClean="0"/>
              <a:t>nền tảng về khoa </a:t>
            </a:r>
            <a:r>
              <a:rPr lang="vi-VN" dirty="0"/>
              <a:t>học cơ bản vững </a:t>
            </a:r>
            <a:r>
              <a:rPr lang="vi-VN" dirty="0" smtClean="0"/>
              <a:t>chắc</a:t>
            </a:r>
          </a:p>
          <a:p>
            <a:pPr lvl="1"/>
            <a:r>
              <a:rPr lang="vi-VN" dirty="0" smtClean="0"/>
              <a:t>Trang bị kiến thức chuyên ngành vững chắc</a:t>
            </a:r>
          </a:p>
          <a:p>
            <a:pPr lvl="1"/>
            <a:r>
              <a:rPr lang="vi-VN" dirty="0" smtClean="0"/>
              <a:t>Rèn luyện kỹ năng để thích ứng với mội thay </a:t>
            </a:r>
            <a:r>
              <a:rPr lang="vi-VN" dirty="0" smtClean="0"/>
              <a:t>đ</a:t>
            </a:r>
            <a:r>
              <a:rPr lang="en-US" dirty="0" smtClean="0"/>
              <a:t>ổ</a:t>
            </a:r>
            <a:r>
              <a:rPr lang="vi-VN" dirty="0" smtClean="0"/>
              <a:t>i</a:t>
            </a:r>
            <a:r>
              <a:rPr lang="vi-VN" dirty="0" smtClean="0"/>
              <a:t>: kỹ năng </a:t>
            </a:r>
            <a:r>
              <a:rPr lang="vi-VN" dirty="0"/>
              <a:t>nghiệp vụ</a:t>
            </a:r>
            <a:r>
              <a:rPr lang="vi-VN" dirty="0" smtClean="0"/>
              <a:t>, kỹ năng sống, kỹ năng tự nghiên cứu, ngoại ngữ, tin học....</a:t>
            </a:r>
            <a:endParaRPr lang="vi-VN" dirty="0"/>
          </a:p>
          <a:p>
            <a:pPr lvl="1"/>
            <a:r>
              <a:rPr lang="vi-VN" dirty="0" smtClean="0"/>
              <a:t>SV </a:t>
            </a:r>
            <a:r>
              <a:rPr lang="vi-VN" dirty="0"/>
              <a:t>chủ động tìm kiếm việc làm phù hợp, kiến tạo việc làm mới cho xã </a:t>
            </a:r>
            <a:r>
              <a:rPr lang="vi-VN" dirty="0" smtClean="0"/>
              <a:t>hội</a:t>
            </a:r>
            <a:endParaRPr lang="vi-VN" dirty="0"/>
          </a:p>
        </p:txBody>
      </p:sp>
      <p:sp>
        <p:nvSpPr>
          <p:cNvPr id="2" name="Footer Placeholder 1"/>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04138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Ngành nghề CNTT</a:t>
            </a:r>
            <a:endParaRPr lang="vi-VN" dirty="0"/>
          </a:p>
        </p:txBody>
      </p:sp>
      <p:sp>
        <p:nvSpPr>
          <p:cNvPr id="3" name="Content Placeholder 2"/>
          <p:cNvSpPr>
            <a:spLocks noGrp="1"/>
          </p:cNvSpPr>
          <p:nvPr>
            <p:ph idx="1"/>
          </p:nvPr>
        </p:nvSpPr>
        <p:spPr/>
        <p:txBody>
          <a:bodyPr/>
          <a:lstStyle/>
          <a:p>
            <a:r>
              <a:rPr lang="vi-VN" dirty="0" smtClean="0"/>
              <a:t> </a:t>
            </a:r>
            <a:r>
              <a:rPr lang="en-US" dirty="0" err="1" smtClean="0"/>
              <a:t>Bạn</a:t>
            </a:r>
            <a:r>
              <a:rPr lang="en-US" dirty="0" smtClean="0"/>
              <a:t> </a:t>
            </a:r>
            <a:r>
              <a:rPr lang="en-US" dirty="0" err="1" smtClean="0"/>
              <a:t>biết</a:t>
            </a:r>
            <a:r>
              <a:rPr lang="en-US" dirty="0" smtClean="0"/>
              <a:t> </a:t>
            </a:r>
            <a:r>
              <a:rPr lang="en-US" dirty="0" err="1" smtClean="0"/>
              <a:t>gì</a:t>
            </a:r>
            <a:r>
              <a:rPr lang="en-US" dirty="0" smtClean="0"/>
              <a:t> </a:t>
            </a:r>
            <a:r>
              <a:rPr lang="en-US" dirty="0" err="1" smtClean="0"/>
              <a:t>về</a:t>
            </a:r>
            <a:r>
              <a:rPr lang="en-US" dirty="0" smtClean="0"/>
              <a:t> </a:t>
            </a:r>
            <a:r>
              <a:rPr lang="en-US" dirty="0" err="1" smtClean="0"/>
              <a:t>ngành</a:t>
            </a:r>
            <a:r>
              <a:rPr lang="en-US" dirty="0"/>
              <a:t> </a:t>
            </a:r>
            <a:r>
              <a:rPr lang="en-US" dirty="0" err="1" smtClean="0"/>
              <a:t>nghề</a:t>
            </a:r>
            <a:r>
              <a:rPr lang="en-US" dirty="0" smtClean="0"/>
              <a:t> </a:t>
            </a:r>
            <a:r>
              <a:rPr lang="en-US" dirty="0" err="1" smtClean="0"/>
              <a:t>CNTT</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75" y="1876154"/>
            <a:ext cx="7344469" cy="4136832"/>
          </a:xfrm>
          <a:prstGeom prst="rect">
            <a:avLst/>
          </a:prstGeom>
        </p:spPr>
      </p:pic>
      <p:sp>
        <p:nvSpPr>
          <p:cNvPr id="5" name="Footer Placeholder 4"/>
          <p:cNvSpPr>
            <a:spLocks noGrp="1"/>
          </p:cNvSpPr>
          <p:nvPr>
            <p:ph type="ftr" sz="quarter" idx="11"/>
          </p:nvPr>
        </p:nvSpPr>
        <p:spPr/>
        <p:txBody>
          <a:bodyPr/>
          <a:lstStyle/>
          <a:p>
            <a:r>
              <a:rPr lang="vi-VN" smtClean="0"/>
              <a:t>GV: Nguyễn Thị Hạnh</a:t>
            </a:r>
            <a:endParaRPr lang="vi-VN"/>
          </a:p>
        </p:txBody>
      </p:sp>
    </p:spTree>
    <p:extLst>
      <p:ext uri="{BB962C8B-B14F-4D97-AF65-F5344CB8AC3E}">
        <p14:creationId xmlns:p14="http://schemas.microsoft.com/office/powerpoint/2010/main" val="1715682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2322</Words>
  <Application>Microsoft Office PowerPoint</Application>
  <PresentationFormat>Widescreen</PresentationFormat>
  <Paragraphs>204</Paragraphs>
  <Slides>33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ＭＳ Ｐゴシック</vt:lpstr>
      <vt:lpstr>ＭＳ Ｐゴシック</vt:lpstr>
      <vt:lpstr>Arial</vt:lpstr>
      <vt:lpstr>Calibri</vt:lpstr>
      <vt:lpstr>Tahoma</vt:lpstr>
      <vt:lpstr>Wingdings</vt:lpstr>
      <vt:lpstr>Kendall Master 2007</vt:lpstr>
      <vt:lpstr>2_Kendall Master 2007</vt:lpstr>
      <vt:lpstr>TỔNG QUAN VỀ CÁC VẤN ĐỀ XÃ HỘI  &amp; ĐẠO ĐỨC NGHỀ NGHIỆP</vt:lpstr>
      <vt:lpstr>Tổng quan</vt:lpstr>
      <vt:lpstr>1. Xã hội – ngành nghề</vt:lpstr>
      <vt:lpstr>1. Xã hội – ngành nghề</vt:lpstr>
      <vt:lpstr>1. Xã hội – ngành nghề</vt:lpstr>
      <vt:lpstr>1.Xã hội – ngành nghề</vt:lpstr>
      <vt:lpstr>Để thích ứng với  Xã hội – nghề nghiệp luôn biến động, các trường đại học cần phải có xu thế như thế nào đây?</vt:lpstr>
      <vt:lpstr>Nhiệm vụ trường đại học</vt:lpstr>
      <vt:lpstr>2. Ngành nghề CNTT</vt:lpstr>
      <vt:lpstr>2. Ngành nghề CNTT</vt:lpstr>
      <vt:lpstr>2. Ngành nghề CNTT</vt:lpstr>
      <vt:lpstr>2.1 Môi trường làm việc</vt:lpstr>
      <vt:lpstr>2.2 Các nghề trong ngành CNTT</vt:lpstr>
      <vt:lpstr>2.3 Tố chất cần có để làm việc trong ngành CNTT</vt:lpstr>
      <vt:lpstr>3. Các vấn đề xã hội nào liên quan đến ngành nghề CNTT bạn cần nắm rõ</vt:lpstr>
      <vt:lpstr>3. Các vấn đề XH liên quan đến nghề</vt:lpstr>
      <vt:lpstr>4. Tại sao rất nhiều sinh viên sau khi tốt nghiệp  thì thất nghiệp?</vt:lpstr>
      <vt:lpstr>3. Tại sao sinh viên thất nghiệp?</vt:lpstr>
      <vt:lpstr>4.Tại sao sinh viên thất nghiệp?</vt:lpstr>
      <vt:lpstr>4. Tại sao sinh viên thất nghiệp?</vt:lpstr>
      <vt:lpstr>4. Tại sao sinh viên thất nghiệp?</vt:lpstr>
      <vt:lpstr>Sự không minh bạch trong tuyển dụng </vt:lpstr>
      <vt:lpstr>Sự không minh bạch trong tuyển dụng </vt:lpstr>
      <vt:lpstr>4. Tại sao sinh viên thất nghiệp?</vt:lpstr>
      <vt:lpstr>Định hướng không rõ ràng</vt:lpstr>
      <vt:lpstr>Định hướng không rõ ràng</vt:lpstr>
      <vt:lpstr>Thiếu năng lực thực</vt:lpstr>
      <vt:lpstr>Thiếu kỹ năng cơ bản</vt:lpstr>
      <vt:lpstr>Hạn chế trong trình độ tiếng anh</vt:lpstr>
      <vt:lpstr>Hạn chế trong trình độ tiếng anh</vt:lpstr>
      <vt:lpstr>Sự thụ động trong quá trình tìm việc </vt:lpstr>
      <vt:lpstr>Câu hỏi &amp; bài tập</vt:lpstr>
      <vt:lpstr>Câu hỏi &amp; 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VẤN ĐỀ XÃ HỘI  &amp; ĐẠO ĐỨC NGHỀ NGHIỆP</dc:title>
  <dc:creator>Nguyen Thi Hanh</dc:creator>
  <cp:lastModifiedBy>HanhNT</cp:lastModifiedBy>
  <cp:revision>40</cp:revision>
  <cp:lastPrinted>2017-08-06T16:07:43Z</cp:lastPrinted>
  <dcterms:created xsi:type="dcterms:W3CDTF">2017-07-31T07:51:57Z</dcterms:created>
  <dcterms:modified xsi:type="dcterms:W3CDTF">2020-07-17T08:51:56Z</dcterms:modified>
</cp:coreProperties>
</file>