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 id="2147483684" r:id="rId2"/>
  </p:sldMasterIdLst>
  <p:notesMasterIdLst>
    <p:notesMasterId r:id="rId48"/>
  </p:notesMasterIdLst>
  <p:handoutMasterIdLst>
    <p:handoutMasterId r:id="rId49"/>
  </p:handoutMasterIdLst>
  <p:sldIdLst>
    <p:sldId id="256" r:id="rId3"/>
    <p:sldId id="257" r:id="rId4"/>
    <p:sldId id="294" r:id="rId5"/>
    <p:sldId id="259" r:id="rId6"/>
    <p:sldId id="260" r:id="rId7"/>
    <p:sldId id="264" r:id="rId8"/>
    <p:sldId id="258" r:id="rId9"/>
    <p:sldId id="269" r:id="rId10"/>
    <p:sldId id="266" r:id="rId11"/>
    <p:sldId id="267" r:id="rId12"/>
    <p:sldId id="268" r:id="rId13"/>
    <p:sldId id="270" r:id="rId14"/>
    <p:sldId id="271" r:id="rId15"/>
    <p:sldId id="272" r:id="rId16"/>
    <p:sldId id="273" r:id="rId17"/>
    <p:sldId id="274" r:id="rId18"/>
    <p:sldId id="275" r:id="rId19"/>
    <p:sldId id="295" r:id="rId20"/>
    <p:sldId id="304" r:id="rId21"/>
    <p:sldId id="308" r:id="rId22"/>
    <p:sldId id="321" r:id="rId23"/>
    <p:sldId id="277" r:id="rId24"/>
    <p:sldId id="278" r:id="rId25"/>
    <p:sldId id="296" r:id="rId26"/>
    <p:sldId id="280" r:id="rId27"/>
    <p:sldId id="282" r:id="rId28"/>
    <p:sldId id="309" r:id="rId29"/>
    <p:sldId id="322" r:id="rId30"/>
    <p:sldId id="283" r:id="rId31"/>
    <p:sldId id="284" r:id="rId32"/>
    <p:sldId id="306" r:id="rId33"/>
    <p:sldId id="285" r:id="rId34"/>
    <p:sldId id="303" r:id="rId35"/>
    <p:sldId id="319" r:id="rId36"/>
    <p:sldId id="310" r:id="rId37"/>
    <p:sldId id="311" r:id="rId38"/>
    <p:sldId id="312" r:id="rId39"/>
    <p:sldId id="313" r:id="rId40"/>
    <p:sldId id="314" r:id="rId41"/>
    <p:sldId id="315" r:id="rId42"/>
    <p:sldId id="316" r:id="rId43"/>
    <p:sldId id="317" r:id="rId44"/>
    <p:sldId id="318" r:id="rId45"/>
    <p:sldId id="323" r:id="rId46"/>
    <p:sldId id="32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86355" autoAdjust="0"/>
  </p:normalViewPr>
  <p:slideViewPr>
    <p:cSldViewPr snapToGrid="0">
      <p:cViewPr varScale="1">
        <p:scale>
          <a:sx n="61" d="100"/>
          <a:sy n="61" d="100"/>
        </p:scale>
        <p:origin x="42" y="114"/>
      </p:cViewPr>
      <p:guideLst/>
    </p:cSldViewPr>
  </p:slideViewPr>
  <p:outlineViewPr>
    <p:cViewPr>
      <p:scale>
        <a:sx n="33" d="100"/>
        <a:sy n="33" d="100"/>
      </p:scale>
      <p:origin x="0" y="-39174"/>
    </p:cViewPr>
  </p:outlineViewPr>
  <p:notesTextViewPr>
    <p:cViewPr>
      <p:scale>
        <a:sx n="1" d="1"/>
        <a:sy n="1" d="1"/>
      </p:scale>
      <p:origin x="0" y="0"/>
    </p:cViewPr>
  </p:notesTextViewPr>
  <p:sorterViewPr>
    <p:cViewPr>
      <p:scale>
        <a:sx n="100" d="100"/>
        <a:sy n="100" d="100"/>
      </p:scale>
      <p:origin x="0" y="-177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B2F2D-8A37-4A3E-9730-9C273E46424F}" type="datetimeFigureOut">
              <a:rPr lang="vi-VN" smtClean="0"/>
              <a:t>16/02/2023</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277F36-E641-4ACB-ADDC-B4CEC6B6D980}" type="slidenum">
              <a:rPr lang="vi-VN" smtClean="0"/>
              <a:t>‹#›</a:t>
            </a:fld>
            <a:endParaRPr lang="vi-VN"/>
          </a:p>
        </p:txBody>
      </p:sp>
    </p:spTree>
    <p:extLst>
      <p:ext uri="{BB962C8B-B14F-4D97-AF65-F5344CB8AC3E}">
        <p14:creationId xmlns:p14="http://schemas.microsoft.com/office/powerpoint/2010/main" val="3835442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FCBD4-B383-43E9-A323-5C0806371C77}" type="datetimeFigureOut">
              <a:rPr lang="vi-VN" smtClean="0"/>
              <a:t>16/02/2023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396A0-E2C3-428C-AA9B-877822BB8210}" type="slidenum">
              <a:rPr lang="vi-VN" smtClean="0"/>
              <a:t>‹#›</a:t>
            </a:fld>
            <a:endParaRPr lang="vi-VN"/>
          </a:p>
        </p:txBody>
      </p:sp>
    </p:spTree>
    <p:extLst>
      <p:ext uri="{BB962C8B-B14F-4D97-AF65-F5344CB8AC3E}">
        <p14:creationId xmlns:p14="http://schemas.microsoft.com/office/powerpoint/2010/main" val="423597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A3396A0-E2C3-428C-AA9B-877822BB8210}" type="slidenum">
              <a:rPr lang="vi-VN" smtClean="0"/>
              <a:t>1</a:t>
            </a:fld>
            <a:endParaRPr lang="vi-VN"/>
          </a:p>
        </p:txBody>
      </p:sp>
    </p:spTree>
    <p:extLst>
      <p:ext uri="{BB962C8B-B14F-4D97-AF65-F5344CB8AC3E}">
        <p14:creationId xmlns:p14="http://schemas.microsoft.com/office/powerpoint/2010/main" val="158799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Thuật ngữ này khá phổ biến trong công nghệ thông tin. Đây là một kỹ thuật khai thác nhằm vào điểm yếu con người. Con người trực tiếp quản lý phần mềm, hệ thống. Do đó, họ nắm được mọi thông tin quan trọng nhất.</a:t>
            </a:r>
          </a:p>
          <a:p>
            <a:r>
              <a:rPr lang="vi-VN" dirty="0" smtClean="0"/>
              <a:t>Kỹ thuật này ngày càng hữu ích và có độ chính xác tương đối cao. Điển hình cho hình thức này là hacker nổi tiếng: Kevin Mitnick. Trong một lần, anh chỉ cần vài thông tin quan trọng của tổng thống Mỹ, đã gọi điện cho thư ký của ông và lấy được toàn bộ thông tin về thẻ tín dụng của tổng thống!</a:t>
            </a:r>
          </a:p>
          <a:p>
            <a:endParaRPr lang="vi-VN" dirty="0"/>
          </a:p>
        </p:txBody>
      </p:sp>
      <p:sp>
        <p:nvSpPr>
          <p:cNvPr id="4" name="Slide Number Placeholder 3"/>
          <p:cNvSpPr>
            <a:spLocks noGrp="1"/>
          </p:cNvSpPr>
          <p:nvPr>
            <p:ph type="sldNum" sz="quarter" idx="10"/>
          </p:nvPr>
        </p:nvSpPr>
        <p:spPr/>
        <p:txBody>
          <a:bodyPr/>
          <a:lstStyle/>
          <a:p>
            <a:fld id="{AA3396A0-E2C3-428C-AA9B-877822BB8210}" type="slidenum">
              <a:rPr lang="vi-VN" smtClean="0"/>
              <a:t>10</a:t>
            </a:fld>
            <a:endParaRPr lang="vi-VN"/>
          </a:p>
        </p:txBody>
      </p:sp>
    </p:spTree>
    <p:extLst>
      <p:ext uri="{BB962C8B-B14F-4D97-AF65-F5344CB8AC3E}">
        <p14:creationId xmlns:p14="http://schemas.microsoft.com/office/powerpoint/2010/main" val="422477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Expose: Phoi</a:t>
            </a:r>
            <a:r>
              <a:rPr lang="en-US" baseline="0" smtClean="0"/>
              <a:t> bai</a:t>
            </a:r>
          </a:p>
          <a:p>
            <a:r>
              <a:rPr lang="en-US" baseline="0" smtClean="0"/>
              <a:t> indicate: bieu thi</a:t>
            </a:r>
          </a:p>
          <a:p>
            <a:r>
              <a:rPr lang="en-US" baseline="0" smtClean="0"/>
              <a:t>Protec against: Bao ve chong lai</a:t>
            </a:r>
            <a:endParaRPr lang="en-US"/>
          </a:p>
        </p:txBody>
      </p:sp>
      <p:sp>
        <p:nvSpPr>
          <p:cNvPr id="4" name="Slide Number Placeholder 3"/>
          <p:cNvSpPr>
            <a:spLocks noGrp="1"/>
          </p:cNvSpPr>
          <p:nvPr>
            <p:ph type="sldNum" sz="quarter" idx="10"/>
          </p:nvPr>
        </p:nvSpPr>
        <p:spPr/>
        <p:txBody>
          <a:bodyPr/>
          <a:lstStyle/>
          <a:p>
            <a:fld id="{AA3396A0-E2C3-428C-AA9B-877822BB8210}" type="slidenum">
              <a:rPr lang="vi-VN" smtClean="0"/>
              <a:t>12</a:t>
            </a:fld>
            <a:endParaRPr lang="vi-VN"/>
          </a:p>
        </p:txBody>
      </p:sp>
    </p:spTree>
    <p:extLst>
      <p:ext uri="{BB962C8B-B14F-4D97-AF65-F5344CB8AC3E}">
        <p14:creationId xmlns:p14="http://schemas.microsoft.com/office/powerpoint/2010/main" val="208282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Làm</a:t>
            </a:r>
            <a:r>
              <a:rPr lang="en-US" dirty="0" smtClean="0"/>
              <a:t> </a:t>
            </a:r>
            <a:r>
              <a:rPr lang="en-US" dirty="0" err="1" smtClean="0"/>
              <a:t>sao</a:t>
            </a:r>
            <a:r>
              <a:rPr lang="en-US" dirty="0" smtClean="0"/>
              <a:t> </a:t>
            </a:r>
            <a:r>
              <a:rPr lang="en-US" dirty="0" err="1" smtClean="0"/>
              <a:t>để</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này</a:t>
            </a:r>
            <a:r>
              <a:rPr lang="en-US" dirty="0" smtClean="0"/>
              <a:t>? </a:t>
            </a:r>
            <a:endParaRPr lang="vi-VN" dirty="0" smtClean="0"/>
          </a:p>
          <a:p>
            <a:endParaRPr lang="vi-VN" dirty="0"/>
          </a:p>
        </p:txBody>
      </p:sp>
      <p:sp>
        <p:nvSpPr>
          <p:cNvPr id="4" name="Slide Number Placeholder 3"/>
          <p:cNvSpPr>
            <a:spLocks noGrp="1"/>
          </p:cNvSpPr>
          <p:nvPr>
            <p:ph type="sldNum" sz="quarter" idx="10"/>
          </p:nvPr>
        </p:nvSpPr>
        <p:spPr/>
        <p:txBody>
          <a:bodyPr/>
          <a:lstStyle/>
          <a:p>
            <a:fld id="{AA3396A0-E2C3-428C-AA9B-877822BB8210}" type="slidenum">
              <a:rPr lang="vi-VN" smtClean="0"/>
              <a:t>16</a:t>
            </a:fld>
            <a:endParaRPr lang="vi-VN"/>
          </a:p>
        </p:txBody>
      </p:sp>
    </p:spTree>
    <p:extLst>
      <p:ext uri="{BB962C8B-B14F-4D97-AF65-F5344CB8AC3E}">
        <p14:creationId xmlns:p14="http://schemas.microsoft.com/office/powerpoint/2010/main" val="2865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A3396A0-E2C3-428C-AA9B-877822BB8210}" type="slidenum">
              <a:rPr lang="vi-VN" smtClean="0"/>
              <a:t>17</a:t>
            </a:fld>
            <a:endParaRPr lang="vi-VN"/>
          </a:p>
        </p:txBody>
      </p:sp>
    </p:spTree>
    <p:extLst>
      <p:ext uri="{BB962C8B-B14F-4D97-AF65-F5344CB8AC3E}">
        <p14:creationId xmlns:p14="http://schemas.microsoft.com/office/powerpoint/2010/main" val="418963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Thu </a:t>
            </a:r>
            <a:r>
              <a:rPr lang="en-US" dirty="0" err="1" smtClean="0"/>
              <a:t>thập</a:t>
            </a:r>
            <a:r>
              <a:rPr lang="en-US" baseline="0" dirty="0" smtClean="0"/>
              <a:t> </a:t>
            </a:r>
            <a:r>
              <a:rPr lang="en-US" baseline="0" dirty="0" err="1" smtClean="0"/>
              <a:t>thông</a:t>
            </a:r>
            <a:r>
              <a:rPr lang="en-US" baseline="0" dirty="0" smtClean="0"/>
              <a:t> tin </a:t>
            </a:r>
            <a:r>
              <a:rPr lang="en-US" baseline="0" dirty="0" err="1" smtClean="0"/>
              <a:t>cơ</a:t>
            </a:r>
            <a:r>
              <a:rPr lang="en-US" baseline="0" dirty="0" smtClean="0"/>
              <a:t> </a:t>
            </a:r>
            <a:r>
              <a:rPr lang="en-US" baseline="0" dirty="0" err="1" smtClean="0"/>
              <a:t>bản</a:t>
            </a:r>
            <a:endParaRPr lang="en-US" baseline="0" dirty="0" smtClean="0"/>
          </a:p>
          <a:p>
            <a:pPr marL="228600" indent="-228600">
              <a:buAutoNum type="arabicPeriod"/>
            </a:pP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nguy</a:t>
            </a:r>
            <a:r>
              <a:rPr lang="en-US" baseline="0" dirty="0" smtClean="0"/>
              <a:t> </a:t>
            </a:r>
            <a:r>
              <a:rPr lang="en-US" baseline="0" dirty="0" err="1" smtClean="0"/>
              <a:t>cơ</a:t>
            </a:r>
            <a:endParaRPr lang="en-US" baseline="0" dirty="0" smtClean="0"/>
          </a:p>
          <a:p>
            <a:pPr marL="228600" indent="-228600">
              <a:buAutoNum type="arabicPeriod"/>
            </a:pPr>
            <a:r>
              <a:rPr lang="en-US" baseline="0" dirty="0" err="1" smtClean="0"/>
              <a:t>Tạo</a:t>
            </a:r>
            <a:r>
              <a:rPr lang="en-US" baseline="0" dirty="0" smtClean="0"/>
              <a:t> </a:t>
            </a:r>
            <a:r>
              <a:rPr lang="en-US" baseline="0" dirty="0" err="1" smtClean="0"/>
              <a:t>bức</a:t>
            </a:r>
            <a:r>
              <a:rPr lang="en-US" baseline="0" dirty="0" smtClean="0"/>
              <a:t> </a:t>
            </a:r>
            <a:r>
              <a:rPr lang="en-US" baseline="0" dirty="0" err="1" smtClean="0"/>
              <a:t>tranh</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chính</a:t>
            </a:r>
            <a:r>
              <a:rPr lang="en-US" baseline="0" dirty="0" smtClean="0"/>
              <a:t> </a:t>
            </a:r>
            <a:r>
              <a:rPr lang="en-US" baseline="0" dirty="0" err="1" smtClean="0"/>
              <a:t>sách</a:t>
            </a:r>
            <a:endParaRPr lang="en-US" baseline="0" dirty="0" smtClean="0"/>
          </a:p>
          <a:p>
            <a:pPr marL="228600" indent="-228600">
              <a:buAutoNum type="arabicPeriod"/>
            </a:pP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bảo</a:t>
            </a:r>
            <a:r>
              <a:rPr lang="en-US" baseline="0" dirty="0" smtClean="0"/>
              <a:t> </a:t>
            </a:r>
            <a:r>
              <a:rPr lang="en-US" baseline="0" dirty="0" err="1" smtClean="0"/>
              <a:t>toàn</a:t>
            </a:r>
            <a:r>
              <a:rPr lang="en-US" baseline="0" dirty="0" smtClean="0"/>
              <a:t> </a:t>
            </a:r>
            <a:r>
              <a:rPr lang="en-US" baseline="0" dirty="0" err="1" smtClean="0"/>
              <a:t>thông</a:t>
            </a:r>
            <a:r>
              <a:rPr lang="en-US" baseline="0" dirty="0" smtClean="0"/>
              <a:t> tin</a:t>
            </a:r>
          </a:p>
          <a:p>
            <a:pPr marL="228600" indent="-228600">
              <a:buAutoNum type="arabicPeriod"/>
            </a:pPr>
            <a:r>
              <a:rPr lang="en-US" dirty="0" err="1" smtClean="0"/>
              <a:t>Triển</a:t>
            </a:r>
            <a:r>
              <a:rPr lang="en-US" dirty="0" smtClean="0"/>
              <a:t> </a:t>
            </a:r>
            <a:r>
              <a:rPr lang="en-US" dirty="0" err="1" smtClean="0"/>
              <a:t>khai</a:t>
            </a:r>
            <a:r>
              <a:rPr lang="en-US" dirty="0" smtClean="0"/>
              <a:t> ch1nh </a:t>
            </a:r>
            <a:r>
              <a:rPr lang="en-US" dirty="0" err="1" smtClean="0"/>
              <a:t>sách</a:t>
            </a:r>
            <a:r>
              <a:rPr lang="en-US" baseline="0" dirty="0" smtClean="0"/>
              <a:t> an </a:t>
            </a:r>
            <a:r>
              <a:rPr lang="en-US" baseline="0" dirty="0" err="1" smtClean="0"/>
              <a:t>toàn</a:t>
            </a:r>
            <a:r>
              <a:rPr lang="en-US" baseline="0" dirty="0" smtClean="0"/>
              <a:t> </a:t>
            </a:r>
            <a:r>
              <a:rPr lang="en-US" baseline="0" dirty="0" err="1" smtClean="0"/>
              <a:t>thông</a:t>
            </a:r>
            <a:r>
              <a:rPr lang="en-US" baseline="0" dirty="0" smtClean="0"/>
              <a:t> tin</a:t>
            </a:r>
          </a:p>
          <a:p>
            <a:pPr marL="228600" indent="-228600">
              <a:buAutoNum type="arabicPeriod"/>
            </a:pP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chính</a:t>
            </a:r>
            <a:r>
              <a:rPr lang="en-US" baseline="0" dirty="0" smtClean="0"/>
              <a:t> </a:t>
            </a:r>
            <a:r>
              <a:rPr lang="en-US" baseline="0" dirty="0" err="1" smtClean="0"/>
              <a:t>sách</a:t>
            </a:r>
            <a:r>
              <a:rPr lang="en-US" baseline="0" dirty="0" smtClean="0"/>
              <a:t> </a:t>
            </a:r>
            <a:r>
              <a:rPr lang="en-US" baseline="0" dirty="0" err="1" smtClean="0"/>
              <a:t>và</a:t>
            </a:r>
            <a:r>
              <a:rPr lang="en-US" baseline="0" dirty="0" smtClean="0"/>
              <a:t> </a:t>
            </a:r>
            <a:r>
              <a:rPr lang="en-US" baseline="0" dirty="0" err="1" smtClean="0"/>
              <a:t>chuẩn</a:t>
            </a:r>
            <a:endParaRPr lang="en-US" baseline="0" dirty="0" smtClean="0"/>
          </a:p>
          <a:p>
            <a:pPr marL="228600" indent="-228600">
              <a:buAutoNum type="arabicPeriod"/>
            </a:pPr>
            <a:r>
              <a:rPr lang="en-US" baseline="0" dirty="0" err="1" smtClean="0"/>
              <a:t>Nhận</a:t>
            </a:r>
            <a:r>
              <a:rPr lang="en-US" baseline="0" dirty="0" smtClean="0"/>
              <a:t> </a:t>
            </a:r>
            <a:r>
              <a:rPr lang="en-US" baseline="0" dirty="0" err="1" smtClean="0"/>
              <a:t>thức</a:t>
            </a:r>
            <a:r>
              <a:rPr lang="en-US" baseline="0" dirty="0" smtClean="0"/>
              <a:t> </a:t>
            </a:r>
            <a:r>
              <a:rPr lang="en-US" baseline="0" dirty="0" err="1" smtClean="0"/>
              <a:t>và</a:t>
            </a:r>
            <a:r>
              <a:rPr lang="en-US" baseline="0" dirty="0" smtClean="0"/>
              <a:t> </a:t>
            </a:r>
            <a:r>
              <a:rPr lang="en-US" baseline="0" dirty="0" err="1" smtClean="0"/>
              <a:t>huấn</a:t>
            </a:r>
            <a:r>
              <a:rPr lang="en-US" baseline="0" dirty="0" smtClean="0"/>
              <a:t> </a:t>
            </a:r>
            <a:r>
              <a:rPr lang="en-US" baseline="0" dirty="0" err="1" smtClean="0"/>
              <a:t>luyện</a:t>
            </a:r>
            <a:endParaRPr lang="en-US" baseline="0" dirty="0" smtClean="0"/>
          </a:p>
          <a:p>
            <a:pPr marL="228600" indent="-228600">
              <a:buAutoNum type="arabicPeriod"/>
            </a:pPr>
            <a:r>
              <a:rPr lang="en-US" baseline="0" dirty="0" smtClean="0"/>
              <a:t>Theo </a:t>
            </a:r>
            <a:r>
              <a:rPr lang="en-US" baseline="0" dirty="0" err="1" smtClean="0"/>
              <a:t>dõi</a:t>
            </a:r>
            <a:r>
              <a:rPr lang="en-US" baseline="0" dirty="0" smtClean="0"/>
              <a:t> </a:t>
            </a:r>
            <a:r>
              <a:rPr lang="en-US" baseline="0" dirty="0" err="1" smtClean="0"/>
              <a:t>sự</a:t>
            </a:r>
            <a:r>
              <a:rPr lang="en-US" baseline="0" dirty="0" smtClean="0"/>
              <a:t> </a:t>
            </a:r>
            <a:r>
              <a:rPr lang="en-US" baseline="0" dirty="0" err="1" smtClean="0"/>
              <a:t>hài</a:t>
            </a:r>
            <a:r>
              <a:rPr lang="en-US" baseline="0" dirty="0" smtClean="0"/>
              <a:t> long</a:t>
            </a:r>
          </a:p>
          <a:p>
            <a:pPr marL="228600" indent="-228600">
              <a:buAutoNum type="arabicPeriod"/>
            </a:pP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tính</a:t>
            </a:r>
            <a:r>
              <a:rPr lang="en-US" baseline="0" dirty="0" smtClean="0"/>
              <a:t> </a:t>
            </a:r>
            <a:r>
              <a:rPr lang="en-US" baseline="0" dirty="0" err="1" smtClean="0"/>
              <a:t>hiệu</a:t>
            </a:r>
            <a:r>
              <a:rPr lang="en-US" baseline="0" dirty="0" smtClean="0"/>
              <a:t> </a:t>
            </a:r>
            <a:r>
              <a:rPr lang="en-US" baseline="0" dirty="0" err="1" smtClean="0"/>
              <a:t>lực</a:t>
            </a:r>
            <a:endParaRPr lang="en-US" baseline="0" dirty="0" smtClean="0"/>
          </a:p>
          <a:p>
            <a:pPr marL="228600" indent="-228600">
              <a:buAutoNum type="arabicPeriod"/>
            </a:pPr>
            <a:r>
              <a:rPr lang="en-US" baseline="0" dirty="0" err="1" smtClean="0"/>
              <a:t>Hiệu</a:t>
            </a:r>
            <a:r>
              <a:rPr lang="en-US" baseline="0" dirty="0" smtClean="0"/>
              <a:t> </a:t>
            </a:r>
            <a:r>
              <a:rPr lang="en-US" baseline="0" dirty="0" err="1" smtClean="0"/>
              <a:t>chỉnh</a:t>
            </a:r>
            <a:r>
              <a:rPr lang="en-US" baseline="0" dirty="0" smtClean="0"/>
              <a:t> </a:t>
            </a:r>
            <a:r>
              <a:rPr lang="en-US" baseline="0" dirty="0" err="1" smtClean="0"/>
              <a:t>chính</a:t>
            </a:r>
            <a:r>
              <a:rPr lang="en-US" baseline="0" dirty="0" smtClean="0"/>
              <a:t> </a:t>
            </a:r>
            <a:r>
              <a:rPr lang="en-US" baseline="0" dirty="0" err="1" smtClean="0"/>
              <a:t>sách</a:t>
            </a:r>
            <a:endParaRPr lang="vi-VN" dirty="0"/>
          </a:p>
        </p:txBody>
      </p:sp>
      <p:sp>
        <p:nvSpPr>
          <p:cNvPr id="4" name="Slide Number Placeholder 3"/>
          <p:cNvSpPr>
            <a:spLocks noGrp="1"/>
          </p:cNvSpPr>
          <p:nvPr>
            <p:ph type="sldNum" sz="quarter" idx="10"/>
          </p:nvPr>
        </p:nvSpPr>
        <p:spPr/>
        <p:txBody>
          <a:bodyPr/>
          <a:lstStyle/>
          <a:p>
            <a:fld id="{AA3396A0-E2C3-428C-AA9B-877822BB8210}" type="slidenum">
              <a:rPr lang="vi-VN" smtClean="0"/>
              <a:t>27</a:t>
            </a:fld>
            <a:endParaRPr lang="vi-VN"/>
          </a:p>
        </p:txBody>
      </p:sp>
    </p:spTree>
    <p:extLst>
      <p:ext uri="{BB962C8B-B14F-4D97-AF65-F5344CB8AC3E}">
        <p14:creationId xmlns:p14="http://schemas.microsoft.com/office/powerpoint/2010/main" val="249824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dumpster diving</a:t>
            </a:r>
            <a:r>
              <a:rPr lang="en-US" dirty="0" smtClean="0"/>
              <a:t> is a technique used to retrieve information that could be used to carry out an attack on a computer network.</a:t>
            </a:r>
            <a:endParaRPr lang="vi-VN" dirty="0"/>
          </a:p>
        </p:txBody>
      </p:sp>
      <p:sp>
        <p:nvSpPr>
          <p:cNvPr id="4" name="Slide Number Placeholder 3"/>
          <p:cNvSpPr>
            <a:spLocks noGrp="1"/>
          </p:cNvSpPr>
          <p:nvPr>
            <p:ph type="sldNum" sz="quarter" idx="10"/>
          </p:nvPr>
        </p:nvSpPr>
        <p:spPr/>
        <p:txBody>
          <a:bodyPr/>
          <a:lstStyle/>
          <a:p>
            <a:fld id="{AA3396A0-E2C3-428C-AA9B-877822BB8210}" type="slidenum">
              <a:rPr lang="vi-VN" smtClean="0"/>
              <a:t>32</a:t>
            </a:fld>
            <a:endParaRPr lang="vi-VN"/>
          </a:p>
        </p:txBody>
      </p:sp>
    </p:spTree>
    <p:extLst>
      <p:ext uri="{BB962C8B-B14F-4D97-AF65-F5344CB8AC3E}">
        <p14:creationId xmlns:p14="http://schemas.microsoft.com/office/powerpoint/2010/main" val="691484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B1E2208B-06A6-49BE-BD7B-5ECDDEB2EBD8}" type="datetime1">
              <a:rPr lang="en-US" smtClean="0"/>
              <a:t>16/02/2023</a:t>
            </a:fld>
            <a:endParaRPr lang="en-US" dirty="0"/>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r>
              <a:rPr lang="en-US" smtClean="0"/>
              <a:t>GV: Nguyễn Thị Hạnh</a:t>
            </a:r>
            <a:endParaRPr lang="en-US" dirty="0"/>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2219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C0ADB80C-0A8A-403E-80EA-84FE2780D823}" type="datetime1">
              <a:rPr lang="en-US" smtClean="0"/>
              <a:t>16/02/2023</a:t>
            </a:fld>
            <a:endParaRPr lang="en-US" dirty="0"/>
          </a:p>
        </p:txBody>
      </p:sp>
      <p:sp>
        <p:nvSpPr>
          <p:cNvPr id="5"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51476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003CFBFB-2B86-4DE7-B61C-9B09E4832E91}" type="datetime1">
              <a:rPr lang="en-US" smtClean="0"/>
              <a:t>16/02/2023</a:t>
            </a:fld>
            <a:endParaRPr lang="en-US" dirty="0"/>
          </a:p>
        </p:txBody>
      </p:sp>
      <p:sp>
        <p:nvSpPr>
          <p:cNvPr id="5"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7053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Tree>
    <p:extLst>
      <p:ext uri="{BB962C8B-B14F-4D97-AF65-F5344CB8AC3E}">
        <p14:creationId xmlns:p14="http://schemas.microsoft.com/office/powerpoint/2010/main" val="1714262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6436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41626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276959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576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1547520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844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0197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C733F9C5-196A-4E07-9D35-FEC0F4C6138D}" type="datetime1">
              <a:rPr lang="en-US" smtClean="0"/>
              <a:t>16/02/2023</a:t>
            </a:fld>
            <a:endParaRPr lang="en-US" dirty="0"/>
          </a:p>
        </p:txBody>
      </p:sp>
      <p:sp>
        <p:nvSpPr>
          <p:cNvPr id="5"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163518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51758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477999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11250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62D395DE-A1A9-4D44-919F-08B169A21278}" type="datetime1">
              <a:rPr lang="en-US" smtClean="0"/>
              <a:t>16/02/2023</a:t>
            </a:fld>
            <a:endParaRPr lang="en-US" dirty="0"/>
          </a:p>
        </p:txBody>
      </p:sp>
      <p:sp>
        <p:nvSpPr>
          <p:cNvPr id="5"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55159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F1B6D8C4-1251-447E-84CE-AD0E1D239802}" type="datetime1">
              <a:rPr lang="en-US" smtClean="0"/>
              <a:t>16/02/2023</a:t>
            </a:fld>
            <a:endParaRPr lang="en-US" dirty="0"/>
          </a:p>
        </p:txBody>
      </p:sp>
      <p:sp>
        <p:nvSpPr>
          <p:cNvPr id="6"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419725419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787FFA4B-1B78-4059-A99F-AAAEDAE50251}" type="datetime1">
              <a:rPr lang="en-US" smtClean="0"/>
              <a:t>16/02/2023</a:t>
            </a:fld>
            <a:endParaRPr lang="en-US" dirty="0"/>
          </a:p>
        </p:txBody>
      </p:sp>
      <p:sp>
        <p:nvSpPr>
          <p:cNvPr id="8"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57725587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0EFC39E7-5B05-4B03-8DF0-0C67E3CA21E6}" type="datetime1">
              <a:rPr lang="en-US" smtClean="0"/>
              <a:t>16/02/2023</a:t>
            </a:fld>
            <a:endParaRPr lang="en-US" dirty="0"/>
          </a:p>
        </p:txBody>
      </p:sp>
      <p:sp>
        <p:nvSpPr>
          <p:cNvPr id="4"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377241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0D3AFF3F-4E6D-440B-ADF5-29D38D520E27}" type="datetime1">
              <a:rPr lang="en-US" smtClean="0"/>
              <a:t>16/02/2023</a:t>
            </a:fld>
            <a:endParaRPr lang="en-US" dirty="0"/>
          </a:p>
        </p:txBody>
      </p:sp>
      <p:sp>
        <p:nvSpPr>
          <p:cNvPr id="3"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32350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0B6A694A-9E3E-4D47-97A8-EFE1C1653B5D}" type="datetime1">
              <a:rPr lang="en-US" smtClean="0"/>
              <a:t>16/02/2023</a:t>
            </a:fld>
            <a:endParaRPr lang="en-US" dirty="0"/>
          </a:p>
        </p:txBody>
      </p:sp>
      <p:sp>
        <p:nvSpPr>
          <p:cNvPr id="6"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4279492025"/>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F5623C69-31B6-42BF-B50B-30C746ADA170}" type="datetime1">
              <a:rPr lang="en-US" smtClean="0"/>
              <a:t>16/02/2023</a:t>
            </a:fld>
            <a:endParaRPr lang="en-US" dirty="0"/>
          </a:p>
        </p:txBody>
      </p:sp>
      <p:sp>
        <p:nvSpPr>
          <p:cNvPr id="6" name="Rectangle 6"/>
          <p:cNvSpPr>
            <a:spLocks noGrp="1" noChangeArrowheads="1"/>
          </p:cNvSpPr>
          <p:nvPr>
            <p:ph type="ftr" sz="quarter" idx="11"/>
          </p:nvPr>
        </p:nvSpPr>
        <p:spPr>
          <a:ln/>
        </p:spPr>
        <p:txBody>
          <a:bodyPr/>
          <a:lstStyle>
            <a:lvl1pPr>
              <a:defRPr/>
            </a:lvl1pPr>
          </a:lstStyle>
          <a:p>
            <a:r>
              <a:rPr lang="en-US" smtClean="0"/>
              <a:t>GV: Nguyễn Thị Hạnh</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63472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3BFACA8F-5E08-478B-AD1A-44339D5D4897}" type="datetime1">
              <a:rPr lang="en-US" smtClean="0"/>
              <a:t>16/02/2023</a:t>
            </a:fld>
            <a:endParaRPr lang="en-US" dirty="0"/>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r>
              <a:rPr lang="en-US" smtClean="0"/>
              <a:t>GV: Nguyễn Thị Hạnh</a:t>
            </a:r>
            <a:endParaRPr lang="en-US" dirty="0"/>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71766878-3199-4EAB-94E7-2D6D11070E14}" type="slidenum">
              <a:rPr lang="en-US" smtClean="0"/>
              <a:pPr/>
              <a:t>‹#›</a:t>
            </a:fld>
            <a:endParaRPr lang="en-US" dirty="0"/>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1612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smtClean="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Tree>
    <p:extLst>
      <p:ext uri="{BB962C8B-B14F-4D97-AF65-F5344CB8AC3E}">
        <p14:creationId xmlns:p14="http://schemas.microsoft.com/office/powerpoint/2010/main" val="16557782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400" dirty="0" smtClean="0">
                <a:latin typeface="Aharoni" panose="02010803020104030203" pitchFamily="2" charset="-79"/>
                <a:cs typeface="Aharoni" panose="02010803020104030203" pitchFamily="2" charset="-79"/>
              </a:rPr>
              <a:t>CHÍNH </a:t>
            </a:r>
            <a:r>
              <a:rPr lang="en-US" sz="4400" dirty="0">
                <a:latin typeface="Aharoni" panose="02010803020104030203" pitchFamily="2" charset="-79"/>
                <a:cs typeface="Aharoni" panose="02010803020104030203" pitchFamily="2" charset="-79"/>
              </a:rPr>
              <a:t>SÁCH </a:t>
            </a:r>
            <a:r>
              <a:rPr lang="en-US" sz="4400" dirty="0" smtClean="0">
                <a:latin typeface="Aharoni" panose="02010803020104030203" pitchFamily="2" charset="-79"/>
                <a:cs typeface="Aharoni" panose="02010803020104030203" pitchFamily="2" charset="-79"/>
              </a:rPr>
              <a:t>AN </a:t>
            </a:r>
            <a:r>
              <a:rPr lang="en-US" sz="4400" dirty="0">
                <a:latin typeface="Aharoni" panose="02010803020104030203" pitchFamily="2" charset="-79"/>
                <a:cs typeface="Aharoni" panose="02010803020104030203" pitchFamily="2" charset="-79"/>
              </a:rPr>
              <a:t>TOÀN THÔNG TIN</a:t>
            </a:r>
            <a:br>
              <a:rPr lang="en-US" sz="4400" dirty="0">
                <a:latin typeface="Aharoni" panose="02010803020104030203" pitchFamily="2" charset="-79"/>
                <a:cs typeface="Aharoni" panose="02010803020104030203" pitchFamily="2" charset="-79"/>
              </a:rPr>
            </a:br>
            <a:r>
              <a:rPr lang="en-US" sz="4400" dirty="0" smtClean="0">
                <a:solidFill>
                  <a:srgbClr val="000099"/>
                </a:solidFill>
                <a:latin typeface="Aharoni" panose="02010803020104030203" pitchFamily="2" charset="-79"/>
                <a:cs typeface="Aharoni" panose="02010803020104030203" pitchFamily="2" charset="-79"/>
              </a:rPr>
              <a:t>(INFORMATION </a:t>
            </a:r>
            <a:r>
              <a:rPr lang="en-US" sz="4400" dirty="0">
                <a:solidFill>
                  <a:srgbClr val="000099"/>
                </a:solidFill>
                <a:latin typeface="Aharoni" panose="02010803020104030203" pitchFamily="2" charset="-79"/>
                <a:cs typeface="Aharoni" panose="02010803020104030203" pitchFamily="2" charset="-79"/>
              </a:rPr>
              <a:t>SECURITY </a:t>
            </a:r>
            <a:r>
              <a:rPr lang="en-US" sz="4400" dirty="0" smtClean="0">
                <a:solidFill>
                  <a:srgbClr val="000099"/>
                </a:solidFill>
                <a:latin typeface="Aharoni" panose="02010803020104030203" pitchFamily="2" charset="-79"/>
                <a:cs typeface="Aharoni" panose="02010803020104030203" pitchFamily="2" charset="-79"/>
              </a:rPr>
              <a:t>POLICY)</a:t>
            </a:r>
            <a:endParaRPr lang="vi-VN" sz="4400" dirty="0">
              <a:solidFill>
                <a:srgbClr val="000099"/>
              </a:solidFill>
              <a:cs typeface="Aharoni" panose="02010803020104030203" pitchFamily="2" charset="-79"/>
            </a:endParaRP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3608184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979" y="228600"/>
            <a:ext cx="11451021" cy="838200"/>
          </a:xfrm>
        </p:spPr>
        <p:txBody>
          <a:bodyPr/>
          <a:lstStyle/>
          <a:p>
            <a:r>
              <a:rPr lang="en-US" sz="3800" dirty="0"/>
              <a:t>1.2 An </a:t>
            </a:r>
            <a:r>
              <a:rPr lang="en-US" sz="3800" dirty="0" err="1"/>
              <a:t>toàn</a:t>
            </a:r>
            <a:r>
              <a:rPr lang="en-US" sz="3800" dirty="0"/>
              <a:t> </a:t>
            </a:r>
            <a:r>
              <a:rPr lang="en-US" sz="3800" dirty="0" err="1"/>
              <a:t>thông</a:t>
            </a:r>
            <a:r>
              <a:rPr lang="en-US" sz="3800" dirty="0"/>
              <a:t> tin (Information Security) </a:t>
            </a:r>
            <a:r>
              <a:rPr lang="en-US" sz="3800" dirty="0" err="1"/>
              <a:t>là</a:t>
            </a:r>
            <a:r>
              <a:rPr lang="en-US" sz="3800" dirty="0"/>
              <a:t> </a:t>
            </a:r>
            <a:r>
              <a:rPr lang="en-US" sz="3800" dirty="0" err="1"/>
              <a:t>gì</a:t>
            </a:r>
            <a:endParaRPr lang="vi-VN" sz="3800" dirty="0"/>
          </a:p>
        </p:txBody>
      </p:sp>
      <p:sp>
        <p:nvSpPr>
          <p:cNvPr id="3" name="Content Placeholder 2"/>
          <p:cNvSpPr>
            <a:spLocks noGrp="1"/>
          </p:cNvSpPr>
          <p:nvPr>
            <p:ph idx="1"/>
          </p:nvPr>
        </p:nvSpPr>
        <p:spPr/>
        <p:txBody>
          <a:bodyPr/>
          <a:lstStyle/>
          <a:p>
            <a:r>
              <a:rPr lang="en-US" dirty="0" smtClean="0"/>
              <a:t>Information Security </a:t>
            </a:r>
            <a:r>
              <a:rPr lang="en-US" dirty="0" err="1" smtClean="0"/>
              <a:t>là</a:t>
            </a:r>
            <a:r>
              <a:rPr lang="en-US" dirty="0" smtClean="0"/>
              <a:t> “Organizational Problem” </a:t>
            </a:r>
            <a:r>
              <a:rPr lang="en-US" dirty="0" err="1" smtClean="0"/>
              <a:t>hơn</a:t>
            </a:r>
            <a:r>
              <a:rPr lang="en-US" dirty="0" smtClean="0"/>
              <a:t> </a:t>
            </a:r>
            <a:r>
              <a:rPr lang="en-US" dirty="0" err="1" smtClean="0"/>
              <a:t>là</a:t>
            </a:r>
            <a:r>
              <a:rPr lang="en-US" dirty="0" smtClean="0"/>
              <a:t> “IT Problem”</a:t>
            </a:r>
          </a:p>
          <a:p>
            <a:r>
              <a:rPr lang="en-US" dirty="0" err="1" smtClean="0"/>
              <a:t>Hơn</a:t>
            </a:r>
            <a:r>
              <a:rPr lang="en-US" dirty="0" smtClean="0"/>
              <a:t> 70% </a:t>
            </a:r>
            <a:r>
              <a:rPr lang="en-US" dirty="0" err="1" smtClean="0"/>
              <a:t>các</a:t>
            </a:r>
            <a:r>
              <a:rPr lang="en-US" dirty="0" smtClean="0"/>
              <a:t> </a:t>
            </a:r>
            <a:r>
              <a:rPr lang="en-US" dirty="0" err="1" smtClean="0"/>
              <a:t>mối</a:t>
            </a:r>
            <a:r>
              <a:rPr lang="en-US" dirty="0" smtClean="0"/>
              <a:t> </a:t>
            </a:r>
            <a:r>
              <a:rPr lang="en-US" dirty="0" err="1" smtClean="0"/>
              <a:t>đe</a:t>
            </a:r>
            <a:r>
              <a:rPr lang="en-US" dirty="0" smtClean="0"/>
              <a:t> </a:t>
            </a:r>
            <a:r>
              <a:rPr lang="en-US" dirty="0" err="1" smtClean="0"/>
              <a:t>dọa</a:t>
            </a:r>
            <a:r>
              <a:rPr lang="en-US" dirty="0" smtClean="0"/>
              <a:t> </a:t>
            </a:r>
            <a:r>
              <a:rPr lang="en-US" dirty="0" err="1" smtClean="0"/>
              <a:t>là</a:t>
            </a:r>
            <a:r>
              <a:rPr lang="en-US" dirty="0" smtClean="0"/>
              <a:t> </a:t>
            </a:r>
            <a:r>
              <a:rPr lang="en-US" dirty="0" err="1" smtClean="0"/>
              <a:t>nội</a:t>
            </a:r>
            <a:r>
              <a:rPr lang="en-US" dirty="0" smtClean="0"/>
              <a:t> </a:t>
            </a:r>
            <a:r>
              <a:rPr lang="en-US" dirty="0" err="1" smtClean="0"/>
              <a:t>bộ</a:t>
            </a:r>
            <a:r>
              <a:rPr lang="en-US" dirty="0" smtClean="0"/>
              <a:t> (internal)</a:t>
            </a:r>
          </a:p>
          <a:p>
            <a:r>
              <a:rPr lang="en-US" dirty="0" err="1" smtClean="0"/>
              <a:t>Hơn</a:t>
            </a:r>
            <a:r>
              <a:rPr lang="en-US" dirty="0" smtClean="0"/>
              <a:t> 60% </a:t>
            </a:r>
            <a:r>
              <a:rPr lang="en-US" dirty="0" err="1" smtClean="0"/>
              <a:t>các</a:t>
            </a:r>
            <a:r>
              <a:rPr lang="en-US" dirty="0" smtClean="0"/>
              <a:t> </a:t>
            </a:r>
            <a:r>
              <a:rPr lang="en-US" dirty="0" err="1" smtClean="0"/>
              <a:t>thủ</a:t>
            </a:r>
            <a:r>
              <a:rPr lang="en-US" dirty="0" smtClean="0"/>
              <a:t> </a:t>
            </a:r>
            <a:r>
              <a:rPr lang="en-US" dirty="0" err="1" smtClean="0"/>
              <a:t>phạm</a:t>
            </a:r>
            <a:r>
              <a:rPr lang="en-US" dirty="0" smtClean="0"/>
              <a:t> </a:t>
            </a:r>
            <a:r>
              <a:rPr lang="en-US" dirty="0" err="1" smtClean="0"/>
              <a:t>là</a:t>
            </a:r>
            <a:r>
              <a:rPr lang="en-US" dirty="0" smtClean="0"/>
              <a:t> </a:t>
            </a:r>
            <a:r>
              <a:rPr lang="en-US" dirty="0" err="1" smtClean="0"/>
              <a:t>kể</a:t>
            </a:r>
            <a:r>
              <a:rPr lang="en-US" dirty="0" smtClean="0"/>
              <a:t> </a:t>
            </a:r>
            <a:r>
              <a:rPr lang="en-US" dirty="0" err="1" smtClean="0"/>
              <a:t>lừa</a:t>
            </a:r>
            <a:r>
              <a:rPr lang="en-US" dirty="0" smtClean="0"/>
              <a:t> </a:t>
            </a:r>
            <a:r>
              <a:rPr lang="en-US" dirty="0" err="1" smtClean="0"/>
              <a:t>đảo</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(First Time fraudsters)</a:t>
            </a:r>
          </a:p>
          <a:p>
            <a:r>
              <a:rPr lang="en-US" dirty="0" err="1" smtClean="0"/>
              <a:t>Mối</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lớn</a:t>
            </a:r>
            <a:r>
              <a:rPr lang="en-US" dirty="0" smtClean="0"/>
              <a:t> </a:t>
            </a:r>
            <a:r>
              <a:rPr lang="en-US" dirty="0" err="1" smtClean="0"/>
              <a:t>nhất</a:t>
            </a:r>
            <a:r>
              <a:rPr lang="en-US" dirty="0" smtClean="0"/>
              <a:t>: con </a:t>
            </a:r>
            <a:r>
              <a:rPr lang="en-US" dirty="0" err="1" smtClean="0"/>
              <a:t>người</a:t>
            </a:r>
            <a:endParaRPr lang="en-US" dirty="0" smtClean="0"/>
          </a:p>
          <a:p>
            <a:r>
              <a:rPr lang="en-US" dirty="0" err="1" smtClean="0"/>
              <a:t>Tài</a:t>
            </a:r>
            <a:r>
              <a:rPr lang="en-US" dirty="0" smtClean="0"/>
              <a:t> </a:t>
            </a:r>
            <a:r>
              <a:rPr lang="en-US" dirty="0" err="1" smtClean="0"/>
              <a:t>sản</a:t>
            </a:r>
            <a:r>
              <a:rPr lang="en-US" dirty="0" smtClean="0"/>
              <a:t> </a:t>
            </a:r>
            <a:r>
              <a:rPr lang="en-US" dirty="0" err="1" smtClean="0"/>
              <a:t>lớn</a:t>
            </a:r>
            <a:r>
              <a:rPr lang="en-US" dirty="0" smtClean="0"/>
              <a:t> </a:t>
            </a:r>
            <a:r>
              <a:rPr lang="en-US" dirty="0" err="1" smtClean="0"/>
              <a:t>nhất</a:t>
            </a:r>
            <a:r>
              <a:rPr lang="en-US" dirty="0" smtClean="0"/>
              <a:t>: con </a:t>
            </a:r>
            <a:r>
              <a:rPr lang="en-US" dirty="0" err="1" smtClean="0"/>
              <a:t>người</a:t>
            </a:r>
            <a:endParaRPr lang="en-US" dirty="0" smtClean="0"/>
          </a:p>
          <a:p>
            <a:r>
              <a:rPr lang="en-US" dirty="0" err="1" smtClean="0"/>
              <a:t>Kỹ</a:t>
            </a:r>
            <a:r>
              <a:rPr lang="en-US" dirty="0" smtClean="0"/>
              <a:t> </a:t>
            </a:r>
            <a:r>
              <a:rPr lang="en-US" dirty="0" err="1" smtClean="0"/>
              <a:t>thuật</a:t>
            </a:r>
            <a:r>
              <a:rPr lang="en-US" dirty="0" smtClean="0"/>
              <a:t> “Social Engineering” </a:t>
            </a:r>
            <a:r>
              <a:rPr lang="en-US" dirty="0" err="1" smtClean="0"/>
              <a:t>là</a:t>
            </a:r>
            <a:r>
              <a:rPr lang="en-US" dirty="0" smtClean="0"/>
              <a:t> </a:t>
            </a:r>
            <a:r>
              <a:rPr lang="en-US" dirty="0" err="1" smtClean="0"/>
              <a:t>mối</a:t>
            </a:r>
            <a:r>
              <a:rPr lang="en-US" dirty="0" smtClean="0"/>
              <a:t> </a:t>
            </a:r>
            <a:r>
              <a:rPr lang="en-US" dirty="0" err="1" smtClean="0"/>
              <a:t>đe</a:t>
            </a:r>
            <a:r>
              <a:rPr lang="en-US" dirty="0" smtClean="0"/>
              <a:t> </a:t>
            </a:r>
            <a:r>
              <a:rPr lang="en-US" dirty="0" err="1" smtClean="0"/>
              <a:t>dọa</a:t>
            </a:r>
            <a:r>
              <a:rPr lang="en-US" dirty="0" smtClean="0"/>
              <a:t> </a:t>
            </a:r>
            <a:r>
              <a:rPr lang="en-US" dirty="0" err="1" smtClean="0"/>
              <a:t>chính</a:t>
            </a:r>
            <a:endParaRPr lang="en-US" dirty="0" smtClean="0"/>
          </a:p>
          <a:p>
            <a:pPr marL="0" indent="0">
              <a:buNone/>
            </a:pPr>
            <a:endParaRPr lang="vi-VN" dirty="0">
              <a:solidFill>
                <a:srgbClr val="FF0000"/>
              </a:solidFill>
            </a:endParaRP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237788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err="1" smtClean="0"/>
              <a:t>Lổ</a:t>
            </a:r>
            <a:r>
              <a:rPr lang="en-US" dirty="0" smtClean="0"/>
              <a:t> </a:t>
            </a:r>
            <a:r>
              <a:rPr lang="en-US" dirty="0" err="1" smtClean="0"/>
              <a:t>hỏng</a:t>
            </a:r>
            <a:r>
              <a:rPr lang="en-US" dirty="0" smtClean="0"/>
              <a:t>, </a:t>
            </a:r>
            <a:r>
              <a:rPr lang="en-US" dirty="0" err="1" smtClean="0"/>
              <a:t>mối</a:t>
            </a:r>
            <a:r>
              <a:rPr lang="en-US" dirty="0" smtClean="0"/>
              <a:t> </a:t>
            </a:r>
            <a:r>
              <a:rPr lang="en-US" dirty="0" err="1" smtClean="0"/>
              <a:t>đe</a:t>
            </a:r>
            <a:r>
              <a:rPr lang="en-US" dirty="0" smtClean="0"/>
              <a:t> </a:t>
            </a:r>
            <a:r>
              <a:rPr lang="en-US" dirty="0" err="1" smtClean="0"/>
              <a:t>dọa</a:t>
            </a:r>
            <a:r>
              <a:rPr lang="en-US" dirty="0" smtClean="0"/>
              <a:t>, </a:t>
            </a:r>
            <a:r>
              <a:rPr lang="en-US" dirty="0" err="1" smtClean="0"/>
              <a:t>rủi</a:t>
            </a:r>
            <a:r>
              <a:rPr lang="en-US" dirty="0" smtClean="0"/>
              <a:t> </a:t>
            </a:r>
            <a:r>
              <a:rPr lang="en-US" dirty="0" err="1" smtClean="0"/>
              <a:t>ro</a:t>
            </a:r>
            <a:endParaRPr lang="vi-VN" dirty="0"/>
          </a:p>
        </p:txBody>
      </p:sp>
      <p:sp>
        <p:nvSpPr>
          <p:cNvPr id="3" name="Content Placeholder 2"/>
          <p:cNvSpPr>
            <a:spLocks noGrp="1"/>
          </p:cNvSpPr>
          <p:nvPr>
            <p:ph idx="1"/>
          </p:nvPr>
        </p:nvSpPr>
        <p:spPr/>
        <p:txBody>
          <a:bodyPr/>
          <a:lstStyle/>
          <a:p>
            <a:r>
              <a:rPr lang="en-US" b="1" dirty="0" smtClean="0">
                <a:solidFill>
                  <a:srgbClr val="000099"/>
                </a:solidFill>
              </a:rPr>
              <a:t>Vulnerability </a:t>
            </a:r>
            <a:r>
              <a:rPr lang="en-US" b="1" dirty="0">
                <a:solidFill>
                  <a:srgbClr val="000099"/>
                </a:solidFill>
              </a:rPr>
              <a:t>(</a:t>
            </a:r>
            <a:r>
              <a:rPr lang="en-US" b="1" dirty="0" err="1">
                <a:solidFill>
                  <a:srgbClr val="000099"/>
                </a:solidFill>
              </a:rPr>
              <a:t>lỗ</a:t>
            </a:r>
            <a:r>
              <a:rPr lang="en-US" b="1" dirty="0">
                <a:solidFill>
                  <a:srgbClr val="000099"/>
                </a:solidFill>
              </a:rPr>
              <a:t> </a:t>
            </a:r>
            <a:r>
              <a:rPr lang="en-US" b="1" dirty="0" err="1">
                <a:solidFill>
                  <a:srgbClr val="000099"/>
                </a:solidFill>
              </a:rPr>
              <a:t>hỏng</a:t>
            </a:r>
            <a:r>
              <a:rPr lang="en-US" b="1" dirty="0">
                <a:solidFill>
                  <a:srgbClr val="000099"/>
                </a:solidFill>
              </a:rPr>
              <a:t>)</a:t>
            </a:r>
            <a:r>
              <a:rPr lang="en-US" dirty="0"/>
              <a:t>: </a:t>
            </a:r>
            <a:r>
              <a:rPr lang="en-US" dirty="0" err="1"/>
              <a:t>một</a:t>
            </a:r>
            <a:r>
              <a:rPr lang="en-US" dirty="0"/>
              <a:t> </a:t>
            </a:r>
            <a:r>
              <a:rPr lang="en-US" dirty="0" err="1"/>
              <a:t>điểm</a:t>
            </a:r>
            <a:r>
              <a:rPr lang="en-US" dirty="0"/>
              <a:t> </a:t>
            </a:r>
            <a:r>
              <a:rPr lang="en-US" dirty="0" err="1"/>
              <a:t>yếu</a:t>
            </a:r>
            <a:r>
              <a:rPr lang="en-US" dirty="0"/>
              <a:t> </a:t>
            </a:r>
            <a:r>
              <a:rPr lang="en-US" dirty="0" err="1"/>
              <a:t>trong</a:t>
            </a:r>
            <a:r>
              <a:rPr lang="en-US" dirty="0"/>
              <a:t> </a:t>
            </a:r>
            <a:r>
              <a:rPr lang="en-US" dirty="0" err="1"/>
              <a:t>tổ</a:t>
            </a:r>
            <a:r>
              <a:rPr lang="en-US" dirty="0"/>
              <a:t> </a:t>
            </a:r>
            <a:r>
              <a:rPr lang="en-US" dirty="0" err="1"/>
              <a:t>chức</a:t>
            </a:r>
            <a:r>
              <a:rPr lang="en-US" dirty="0"/>
              <a:t>, </a:t>
            </a:r>
            <a:r>
              <a:rPr lang="en-US" dirty="0" err="1"/>
              <a:t>hệ</a:t>
            </a:r>
            <a:r>
              <a:rPr lang="en-US" dirty="0"/>
              <a:t> </a:t>
            </a:r>
            <a:r>
              <a:rPr lang="en-US" dirty="0" err="1"/>
              <a:t>thống</a:t>
            </a:r>
            <a:r>
              <a:rPr lang="en-US" dirty="0"/>
              <a:t> IT, </a:t>
            </a:r>
            <a:r>
              <a:rPr lang="en-US" dirty="0" err="1"/>
              <a:t>hoặc</a:t>
            </a:r>
            <a:r>
              <a:rPr lang="en-US" dirty="0"/>
              <a:t> </a:t>
            </a:r>
            <a:r>
              <a:rPr lang="en-US" dirty="0" err="1"/>
              <a:t>mạng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khám</a:t>
            </a:r>
            <a:r>
              <a:rPr lang="en-US" dirty="0"/>
              <a:t> </a:t>
            </a:r>
            <a:r>
              <a:rPr lang="en-US" dirty="0" err="1"/>
              <a:t>phá</a:t>
            </a:r>
            <a:r>
              <a:rPr lang="en-US" dirty="0"/>
              <a:t> </a:t>
            </a:r>
            <a:r>
              <a:rPr lang="en-US" dirty="0" err="1"/>
              <a:t>bởi</a:t>
            </a:r>
            <a:r>
              <a:rPr lang="en-US" dirty="0"/>
              <a:t> </a:t>
            </a:r>
            <a:r>
              <a:rPr lang="en-US" dirty="0" err="1"/>
              <a:t>mối</a:t>
            </a:r>
            <a:r>
              <a:rPr lang="en-US" dirty="0"/>
              <a:t> </a:t>
            </a:r>
            <a:r>
              <a:rPr lang="en-US" dirty="0" err="1"/>
              <a:t>đe</a:t>
            </a:r>
            <a:r>
              <a:rPr lang="en-US" dirty="0"/>
              <a:t> </a:t>
            </a:r>
            <a:r>
              <a:rPr lang="en-US" dirty="0" err="1"/>
              <a:t>dọa</a:t>
            </a:r>
            <a:r>
              <a:rPr lang="en-US" dirty="0"/>
              <a:t>. </a:t>
            </a:r>
            <a:endParaRPr lang="vi-VN" dirty="0"/>
          </a:p>
          <a:p>
            <a:endParaRPr lang="en-US" b="1" dirty="0" smtClean="0">
              <a:solidFill>
                <a:srgbClr val="000099"/>
              </a:solidFill>
            </a:endParaRPr>
          </a:p>
          <a:p>
            <a:r>
              <a:rPr lang="en-US" b="1" dirty="0" smtClean="0">
                <a:solidFill>
                  <a:srgbClr val="000099"/>
                </a:solidFill>
              </a:rPr>
              <a:t>Threat (</a:t>
            </a:r>
            <a:r>
              <a:rPr lang="en-US" b="1" dirty="0" err="1" smtClean="0">
                <a:solidFill>
                  <a:srgbClr val="000099"/>
                </a:solidFill>
              </a:rPr>
              <a:t>mối</a:t>
            </a:r>
            <a:r>
              <a:rPr lang="en-US" b="1" dirty="0" smtClean="0">
                <a:solidFill>
                  <a:srgbClr val="000099"/>
                </a:solidFill>
              </a:rPr>
              <a:t> </a:t>
            </a:r>
            <a:r>
              <a:rPr lang="en-US" b="1" dirty="0" err="1" smtClean="0">
                <a:solidFill>
                  <a:srgbClr val="000099"/>
                </a:solidFill>
              </a:rPr>
              <a:t>nguy</a:t>
            </a:r>
            <a:r>
              <a:rPr lang="en-US" b="1" dirty="0" smtClean="0">
                <a:solidFill>
                  <a:srgbClr val="000099"/>
                </a:solidFill>
              </a:rPr>
              <a:t>/</a:t>
            </a:r>
            <a:r>
              <a:rPr lang="en-US" b="1" dirty="0" err="1" smtClean="0">
                <a:solidFill>
                  <a:srgbClr val="000099"/>
                </a:solidFill>
              </a:rPr>
              <a:t>mối</a:t>
            </a:r>
            <a:r>
              <a:rPr lang="en-US" b="1" dirty="0" smtClean="0">
                <a:solidFill>
                  <a:srgbClr val="000099"/>
                </a:solidFill>
              </a:rPr>
              <a:t> </a:t>
            </a:r>
            <a:r>
              <a:rPr lang="en-US" b="1" dirty="0" err="1" smtClean="0">
                <a:solidFill>
                  <a:srgbClr val="000099"/>
                </a:solidFill>
              </a:rPr>
              <a:t>đe</a:t>
            </a:r>
            <a:r>
              <a:rPr lang="en-US" b="1" dirty="0" smtClean="0">
                <a:solidFill>
                  <a:srgbClr val="000099"/>
                </a:solidFill>
              </a:rPr>
              <a:t> </a:t>
            </a:r>
            <a:r>
              <a:rPr lang="en-US" b="1" dirty="0" err="1" smtClean="0">
                <a:solidFill>
                  <a:srgbClr val="000099"/>
                </a:solidFill>
              </a:rPr>
              <a:t>dọa</a:t>
            </a:r>
            <a:r>
              <a:rPr lang="en-US" b="1" dirty="0" smtClean="0">
                <a:solidFill>
                  <a:srgbClr val="000099"/>
                </a:solidFill>
              </a:rPr>
              <a:t>)</a:t>
            </a:r>
            <a:r>
              <a:rPr lang="en-US" dirty="0" smtClean="0"/>
              <a:t>: </a:t>
            </a:r>
            <a:r>
              <a:rPr lang="en-US" dirty="0" err="1" smtClean="0"/>
              <a:t>một</a:t>
            </a:r>
            <a:r>
              <a:rPr lang="en-US" dirty="0" smtClean="0"/>
              <a:t> </a:t>
            </a:r>
            <a:r>
              <a:rPr lang="en-US" dirty="0" err="1" smtClean="0"/>
              <a:t>cái</a:t>
            </a:r>
            <a:r>
              <a:rPr lang="en-US" dirty="0" smtClean="0"/>
              <a:t> </a:t>
            </a:r>
            <a:r>
              <a:rPr lang="en-US" dirty="0" err="1" smtClean="0"/>
              <a:t>gì</a:t>
            </a:r>
            <a:r>
              <a:rPr lang="en-US" dirty="0" smtClean="0"/>
              <a:t> </a:t>
            </a:r>
            <a:r>
              <a:rPr lang="en-US" dirty="0" err="1" smtClean="0"/>
              <a:t>đó</a:t>
            </a:r>
            <a:r>
              <a:rPr lang="en-US" dirty="0" smtClean="0"/>
              <a:t> </a:t>
            </a:r>
            <a:r>
              <a:rPr lang="en-US" dirty="0" err="1" smtClean="0"/>
              <a:t>mà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gây</a:t>
            </a:r>
            <a:r>
              <a:rPr lang="en-US" dirty="0" smtClean="0"/>
              <a:t> </a:t>
            </a:r>
            <a:r>
              <a:rPr lang="en-US" dirty="0" err="1" smtClean="0"/>
              <a:t>thiệt</a:t>
            </a:r>
            <a:r>
              <a:rPr lang="en-US" dirty="0" smtClean="0"/>
              <a:t> </a:t>
            </a:r>
            <a:r>
              <a:rPr lang="en-US" dirty="0" err="1" smtClean="0"/>
              <a:t>hại</a:t>
            </a:r>
            <a:r>
              <a:rPr lang="en-US" dirty="0" smtClean="0"/>
              <a:t> </a:t>
            </a:r>
            <a:r>
              <a:rPr lang="en-US" dirty="0" err="1" smtClean="0"/>
              <a:t>đến</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hệ</a:t>
            </a:r>
            <a:r>
              <a:rPr lang="en-US" dirty="0" smtClean="0"/>
              <a:t> </a:t>
            </a:r>
            <a:r>
              <a:rPr lang="en-US" dirty="0" err="1" smtClean="0"/>
              <a:t>thống</a:t>
            </a:r>
            <a:r>
              <a:rPr lang="en-US" dirty="0" smtClean="0"/>
              <a:t> IT </a:t>
            </a:r>
            <a:r>
              <a:rPr lang="en-US" dirty="0" err="1" smtClean="0"/>
              <a:t>hoặc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mạng</a:t>
            </a:r>
            <a:r>
              <a:rPr lang="en-US" dirty="0" smtClean="0"/>
              <a:t>. </a:t>
            </a:r>
          </a:p>
          <a:p>
            <a:endParaRPr lang="en-US" b="1" dirty="0" smtClean="0">
              <a:solidFill>
                <a:srgbClr val="000099"/>
              </a:solidFill>
            </a:endParaRPr>
          </a:p>
          <a:p>
            <a:r>
              <a:rPr lang="en-US" b="1" dirty="0" smtClean="0">
                <a:solidFill>
                  <a:srgbClr val="000099"/>
                </a:solidFill>
              </a:rPr>
              <a:t>Risk </a:t>
            </a:r>
            <a:r>
              <a:rPr lang="en-US" b="1" dirty="0">
                <a:solidFill>
                  <a:srgbClr val="000099"/>
                </a:solidFill>
              </a:rPr>
              <a:t>(</a:t>
            </a:r>
            <a:r>
              <a:rPr lang="en-US" b="1" dirty="0" err="1">
                <a:solidFill>
                  <a:srgbClr val="000099"/>
                </a:solidFill>
              </a:rPr>
              <a:t>rủi</a:t>
            </a:r>
            <a:r>
              <a:rPr lang="en-US" b="1" dirty="0">
                <a:solidFill>
                  <a:srgbClr val="000099"/>
                </a:solidFill>
              </a:rPr>
              <a:t> </a:t>
            </a:r>
            <a:r>
              <a:rPr lang="en-US" b="1" dirty="0" err="1">
                <a:solidFill>
                  <a:srgbClr val="000099"/>
                </a:solidFill>
              </a:rPr>
              <a:t>ro</a:t>
            </a:r>
            <a:r>
              <a:rPr lang="en-US" b="1" dirty="0">
                <a:solidFill>
                  <a:srgbClr val="000099"/>
                </a:solidFill>
              </a:rPr>
              <a:t>)</a:t>
            </a:r>
            <a:r>
              <a:rPr lang="en-US" dirty="0"/>
              <a:t>: </a:t>
            </a:r>
            <a:r>
              <a:rPr lang="en-US" dirty="0" err="1"/>
              <a:t>một</a:t>
            </a:r>
            <a:r>
              <a:rPr lang="en-US" dirty="0"/>
              <a:t> </a:t>
            </a:r>
            <a:r>
              <a:rPr lang="en-US" dirty="0" err="1"/>
              <a:t>khả</a:t>
            </a:r>
            <a:r>
              <a:rPr lang="en-US" dirty="0"/>
              <a:t> </a:t>
            </a:r>
            <a:r>
              <a:rPr lang="en-US" dirty="0" err="1"/>
              <a:t>năng</a:t>
            </a:r>
            <a:r>
              <a:rPr lang="en-US" dirty="0"/>
              <a:t> </a:t>
            </a:r>
            <a:r>
              <a:rPr lang="en-US" dirty="0" err="1"/>
              <a:t>mà</a:t>
            </a:r>
            <a:r>
              <a:rPr lang="en-US" dirty="0"/>
              <a:t> </a:t>
            </a:r>
            <a:r>
              <a:rPr lang="en-US" dirty="0" err="1"/>
              <a:t>một</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khai</a:t>
            </a:r>
            <a:r>
              <a:rPr lang="en-US" dirty="0"/>
              <a:t> </a:t>
            </a:r>
            <a:r>
              <a:rPr lang="en-US" dirty="0" err="1"/>
              <a:t>thác</a:t>
            </a:r>
            <a:r>
              <a:rPr lang="en-US" dirty="0"/>
              <a:t> </a:t>
            </a:r>
            <a:r>
              <a:rPr lang="en-US" dirty="0" err="1"/>
              <a:t>lỗ</a:t>
            </a:r>
            <a:r>
              <a:rPr lang="en-US" dirty="0"/>
              <a:t> </a:t>
            </a:r>
            <a:r>
              <a:rPr lang="en-US" dirty="0" err="1"/>
              <a:t>hỏng</a:t>
            </a:r>
            <a:r>
              <a:rPr lang="en-US" dirty="0"/>
              <a:t> </a:t>
            </a:r>
            <a:r>
              <a:rPr lang="en-US" dirty="0" err="1"/>
              <a:t>trong</a:t>
            </a:r>
            <a:r>
              <a:rPr lang="en-US" dirty="0"/>
              <a:t> </a:t>
            </a:r>
            <a:r>
              <a:rPr lang="en-US" dirty="0" err="1"/>
              <a:t>tài</a:t>
            </a:r>
            <a:r>
              <a:rPr lang="en-US" dirty="0"/>
              <a:t> </a:t>
            </a:r>
            <a:r>
              <a:rPr lang="en-US" dirty="0" err="1"/>
              <a:t>sản</a:t>
            </a:r>
            <a:r>
              <a:rPr lang="en-US" dirty="0"/>
              <a:t> </a:t>
            </a:r>
            <a:r>
              <a:rPr lang="en-US" dirty="0" err="1"/>
              <a:t>và</a:t>
            </a:r>
            <a:r>
              <a:rPr lang="en-US" dirty="0"/>
              <a:t> </a:t>
            </a:r>
            <a:r>
              <a:rPr lang="en-US" dirty="0" err="1"/>
              <a:t>gây</a:t>
            </a:r>
            <a:r>
              <a:rPr lang="en-US" dirty="0"/>
              <a:t> </a:t>
            </a:r>
            <a:r>
              <a:rPr lang="en-US" dirty="0" err="1"/>
              <a:t>ra</a:t>
            </a:r>
            <a:r>
              <a:rPr lang="en-US" dirty="0"/>
              <a:t> </a:t>
            </a:r>
            <a:r>
              <a:rPr lang="en-US" dirty="0" err="1"/>
              <a:t>nguy</a:t>
            </a:r>
            <a:r>
              <a:rPr lang="en-US" dirty="0"/>
              <a:t> </a:t>
            </a:r>
            <a:r>
              <a:rPr lang="en-US" dirty="0" err="1"/>
              <a:t>hại</a:t>
            </a:r>
            <a:r>
              <a:rPr lang="en-US" dirty="0"/>
              <a:t> </a:t>
            </a:r>
            <a:r>
              <a:rPr lang="en-US" dirty="0" err="1"/>
              <a:t>hoặc</a:t>
            </a:r>
            <a:r>
              <a:rPr lang="en-US" dirty="0"/>
              <a:t> </a:t>
            </a:r>
            <a:r>
              <a:rPr lang="en-US" dirty="0" err="1"/>
              <a:t>mất</a:t>
            </a:r>
            <a:r>
              <a:rPr lang="en-US" dirty="0"/>
              <a:t> </a:t>
            </a:r>
            <a:r>
              <a:rPr lang="en-US" dirty="0" err="1"/>
              <a:t>mát</a:t>
            </a:r>
            <a:r>
              <a:rPr lang="en-US" dirty="0"/>
              <a:t> </a:t>
            </a:r>
            <a:r>
              <a:rPr lang="en-US" dirty="0" err="1"/>
              <a:t>đến</a:t>
            </a:r>
            <a:r>
              <a:rPr lang="en-US" dirty="0"/>
              <a:t> </a:t>
            </a:r>
            <a:r>
              <a:rPr lang="en-US" dirty="0" err="1"/>
              <a:t>tài</a:t>
            </a:r>
            <a:r>
              <a:rPr lang="en-US" dirty="0"/>
              <a:t> </a:t>
            </a:r>
            <a:r>
              <a:rPr lang="en-US" dirty="0" err="1"/>
              <a:t>sản</a:t>
            </a:r>
            <a:r>
              <a:rPr lang="en-US" dirty="0"/>
              <a:t>. </a:t>
            </a:r>
          </a:p>
          <a:p>
            <a:endParaRPr lang="en-US"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633959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Lổ</a:t>
            </a:r>
            <a:r>
              <a:rPr lang="en-US" dirty="0"/>
              <a:t> </a:t>
            </a:r>
            <a:r>
              <a:rPr lang="en-US" dirty="0" err="1"/>
              <a:t>hỏng</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rủi</a:t>
            </a:r>
            <a:r>
              <a:rPr lang="en-US" dirty="0"/>
              <a:t> </a:t>
            </a:r>
            <a:r>
              <a:rPr lang="en-US" dirty="0" err="1"/>
              <a:t>ro</a:t>
            </a:r>
            <a:endParaRPr lang="vi-VN" dirty="0"/>
          </a:p>
        </p:txBody>
      </p:sp>
      <p:sp>
        <p:nvSpPr>
          <p:cNvPr id="3" name="Content Placeholder 2"/>
          <p:cNvSpPr>
            <a:spLocks noGrp="1"/>
          </p:cNvSpPr>
          <p:nvPr>
            <p:ph idx="1"/>
          </p:nvPr>
        </p:nvSpPr>
        <p:spPr/>
        <p:txBody>
          <a:bodyPr/>
          <a:lstStyle/>
          <a:p>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lổ</a:t>
            </a:r>
            <a:r>
              <a:rPr lang="en-US" dirty="0" smtClean="0"/>
              <a:t> </a:t>
            </a:r>
            <a:r>
              <a:rPr lang="en-US" dirty="0" err="1"/>
              <a:t>hỏng</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rủi</a:t>
            </a:r>
            <a:r>
              <a:rPr lang="en-US" dirty="0"/>
              <a:t> </a:t>
            </a:r>
            <a:r>
              <a:rPr lang="en-US" dirty="0" err="1"/>
              <a:t>ro</a:t>
            </a:r>
            <a:endParaRPr lang="vi-VN" b="1" dirty="0">
              <a:solidFill>
                <a:srgbClr val="000099"/>
              </a:solidFill>
            </a:endParaRPr>
          </a:p>
        </p:txBody>
      </p:sp>
      <p:pic>
        <p:nvPicPr>
          <p:cNvPr id="4" name="Picture 3"/>
          <p:cNvPicPr>
            <a:picLocks noChangeAspect="1"/>
          </p:cNvPicPr>
          <p:nvPr/>
        </p:nvPicPr>
        <p:blipFill rotWithShape="1">
          <a:blip r:embed="rId3"/>
          <a:srcRect t="13679"/>
          <a:stretch/>
        </p:blipFill>
        <p:spPr>
          <a:xfrm>
            <a:off x="1902535" y="1828800"/>
            <a:ext cx="9144000" cy="4768948"/>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63208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a:t>Vulnerability, Threat, Risk</a:t>
            </a:r>
            <a:r>
              <a:rPr lang="vi-VN" dirty="0" smtClean="0"/>
              <a:t/>
            </a:r>
            <a:br>
              <a:rPr lang="vi-VN" dirty="0" smtClean="0"/>
            </a:br>
            <a:endParaRPr lang="vi-VN" dirty="0"/>
          </a:p>
        </p:txBody>
      </p:sp>
      <p:sp>
        <p:nvSpPr>
          <p:cNvPr id="3" name="Content Placeholder 2"/>
          <p:cNvSpPr>
            <a:spLocks noGrp="1"/>
          </p:cNvSpPr>
          <p:nvPr>
            <p:ph idx="1"/>
          </p:nvPr>
        </p:nvSpPr>
        <p:spPr/>
        <p:txBody>
          <a:bodyPr/>
          <a:lstStyle/>
          <a:p>
            <a:pPr marL="0" indent="0">
              <a:buNone/>
            </a:pPr>
            <a:r>
              <a:rPr lang="en-US" b="1" dirty="0" smtClean="0">
                <a:solidFill>
                  <a:srgbClr val="000099"/>
                </a:solidFill>
              </a:rPr>
              <a:t>Thread (</a:t>
            </a:r>
            <a:r>
              <a:rPr lang="en-US" b="1" dirty="0" err="1" smtClean="0">
                <a:solidFill>
                  <a:srgbClr val="000099"/>
                </a:solidFill>
              </a:rPr>
              <a:t>mối</a:t>
            </a:r>
            <a:r>
              <a:rPr lang="en-US" b="1" dirty="0" smtClean="0">
                <a:solidFill>
                  <a:srgbClr val="000099"/>
                </a:solidFill>
              </a:rPr>
              <a:t> </a:t>
            </a:r>
            <a:r>
              <a:rPr lang="en-US" b="1" dirty="0" err="1" smtClean="0">
                <a:solidFill>
                  <a:srgbClr val="000099"/>
                </a:solidFill>
              </a:rPr>
              <a:t>đe</a:t>
            </a:r>
            <a:r>
              <a:rPr lang="en-US" b="1" dirty="0" smtClean="0">
                <a:solidFill>
                  <a:srgbClr val="000099"/>
                </a:solidFill>
              </a:rPr>
              <a:t> </a:t>
            </a:r>
            <a:r>
              <a:rPr lang="en-US" b="1" dirty="0" err="1" smtClean="0">
                <a:solidFill>
                  <a:srgbClr val="000099"/>
                </a:solidFill>
              </a:rPr>
              <a:t>dọa</a:t>
            </a:r>
            <a:r>
              <a:rPr lang="en-US" b="1" dirty="0" smtClean="0">
                <a:solidFill>
                  <a:srgbClr val="000099"/>
                </a:solidFill>
              </a:rPr>
              <a:t>) </a:t>
            </a:r>
            <a:r>
              <a:rPr lang="en-US" b="1" dirty="0" err="1" smtClean="0">
                <a:solidFill>
                  <a:srgbClr val="000099"/>
                </a:solidFill>
              </a:rPr>
              <a:t>xuất</a:t>
            </a:r>
            <a:r>
              <a:rPr lang="en-US" b="1" dirty="0" smtClean="0">
                <a:solidFill>
                  <a:srgbClr val="000099"/>
                </a:solidFill>
              </a:rPr>
              <a:t> </a:t>
            </a:r>
            <a:r>
              <a:rPr lang="en-US" b="1" dirty="0" err="1" smtClean="0">
                <a:solidFill>
                  <a:srgbClr val="000099"/>
                </a:solidFill>
              </a:rPr>
              <a:t>phát</a:t>
            </a:r>
            <a:r>
              <a:rPr lang="en-US" b="1" dirty="0" smtClean="0">
                <a:solidFill>
                  <a:srgbClr val="000099"/>
                </a:solidFill>
              </a:rPr>
              <a:t> </a:t>
            </a:r>
            <a:r>
              <a:rPr lang="en-US" b="1" dirty="0" err="1" smtClean="0">
                <a:solidFill>
                  <a:srgbClr val="000099"/>
                </a:solidFill>
              </a:rPr>
              <a:t>từ</a:t>
            </a:r>
            <a:r>
              <a:rPr lang="en-US" b="1" dirty="0" smtClean="0">
                <a:solidFill>
                  <a:srgbClr val="000099"/>
                </a:solidFill>
              </a:rPr>
              <a:t> </a:t>
            </a:r>
            <a:r>
              <a:rPr lang="en-US" b="1" dirty="0" err="1" smtClean="0">
                <a:solidFill>
                  <a:srgbClr val="000099"/>
                </a:solidFill>
              </a:rPr>
              <a:t>đâu</a:t>
            </a:r>
            <a:r>
              <a:rPr lang="en-US" b="1" dirty="0" smtClean="0">
                <a:solidFill>
                  <a:srgbClr val="000099"/>
                </a:solidFill>
              </a:rPr>
              <a:t>?</a:t>
            </a:r>
          </a:p>
          <a:p>
            <a:r>
              <a:rPr lang="en-US" dirty="0" err="1" smtClean="0"/>
              <a:t>Nhân</a:t>
            </a:r>
            <a:r>
              <a:rPr lang="en-US" dirty="0" smtClean="0"/>
              <a:t> </a:t>
            </a:r>
            <a:r>
              <a:rPr lang="en-US" dirty="0" err="1" smtClean="0"/>
              <a:t>viên</a:t>
            </a:r>
            <a:endParaRPr lang="en-US" dirty="0" smtClean="0"/>
          </a:p>
          <a:p>
            <a:r>
              <a:rPr lang="en-US" dirty="0" err="1" smtClean="0"/>
              <a:t>Các</a:t>
            </a:r>
            <a:r>
              <a:rPr lang="en-US" dirty="0" smtClean="0"/>
              <a:t> </a:t>
            </a:r>
            <a:r>
              <a:rPr lang="en-US" dirty="0" err="1" smtClean="0"/>
              <a:t>bộ</a:t>
            </a:r>
            <a:r>
              <a:rPr lang="en-US" dirty="0" smtClean="0"/>
              <a:t> </a:t>
            </a:r>
            <a:r>
              <a:rPr lang="en-US" dirty="0" err="1" smtClean="0"/>
              <a:t>phận</a:t>
            </a:r>
            <a:r>
              <a:rPr lang="en-US" dirty="0" smtClean="0"/>
              <a:t> </a:t>
            </a:r>
            <a:r>
              <a:rPr lang="en-US" dirty="0" err="1" smtClean="0"/>
              <a:t>bên</a:t>
            </a:r>
            <a:r>
              <a:rPr lang="en-US" dirty="0" smtClean="0"/>
              <a:t> </a:t>
            </a:r>
            <a:r>
              <a:rPr lang="en-US" dirty="0" err="1" smtClean="0"/>
              <a:t>ngoài</a:t>
            </a:r>
            <a:endParaRPr lang="en-US" dirty="0" smtClean="0"/>
          </a:p>
          <a:p>
            <a:r>
              <a:rPr lang="en-US" dirty="0" err="1" smtClean="0"/>
              <a:t>Sự</a:t>
            </a:r>
            <a:r>
              <a:rPr lang="en-US" dirty="0" smtClean="0"/>
              <a:t> </a:t>
            </a:r>
            <a:r>
              <a:rPr lang="en-US" dirty="0" err="1" smtClean="0"/>
              <a:t>thiếu</a:t>
            </a:r>
            <a:r>
              <a:rPr lang="en-US" dirty="0" smtClean="0"/>
              <a:t> </a:t>
            </a:r>
            <a:r>
              <a:rPr lang="en-US" dirty="0" err="1" smtClean="0"/>
              <a:t>nhận</a:t>
            </a:r>
            <a:r>
              <a:rPr lang="en-US" dirty="0" smtClean="0"/>
              <a:t> </a:t>
            </a:r>
            <a:r>
              <a:rPr lang="en-US" dirty="0" err="1" smtClean="0"/>
              <a:t>thức</a:t>
            </a:r>
            <a:r>
              <a:rPr lang="en-US" dirty="0" smtClean="0"/>
              <a:t> </a:t>
            </a:r>
            <a:r>
              <a:rPr lang="en-US" dirty="0" err="1" smtClean="0"/>
              <a:t>về</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an </a:t>
            </a:r>
            <a:r>
              <a:rPr lang="en-US" dirty="0" err="1" smtClean="0"/>
              <a:t>toàn</a:t>
            </a:r>
            <a:endParaRPr lang="en-US" dirty="0" smtClean="0"/>
          </a:p>
          <a:p>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việc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mạng</a:t>
            </a:r>
            <a:r>
              <a:rPr lang="en-US" dirty="0" smtClean="0"/>
              <a:t> </a:t>
            </a:r>
            <a:r>
              <a:rPr lang="en-US" dirty="0" err="1" smtClean="0"/>
              <a:t>và</a:t>
            </a:r>
            <a:r>
              <a:rPr lang="en-US" dirty="0" smtClean="0"/>
              <a:t> </a:t>
            </a:r>
            <a:r>
              <a:rPr lang="en-US" dirty="0" err="1" smtClean="0"/>
              <a:t>các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phân</a:t>
            </a:r>
            <a:r>
              <a:rPr lang="en-US" dirty="0" smtClean="0"/>
              <a:t> </a:t>
            </a:r>
            <a:r>
              <a:rPr lang="en-US" dirty="0" err="1" smtClean="0"/>
              <a:t>tán</a:t>
            </a:r>
            <a:r>
              <a:rPr lang="en-US" dirty="0" smtClean="0"/>
              <a:t> </a:t>
            </a:r>
          </a:p>
          <a:p>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trong</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và</a:t>
            </a:r>
            <a:r>
              <a:rPr lang="en-US" dirty="0" smtClean="0"/>
              <a:t> </a:t>
            </a:r>
            <a:r>
              <a:rPr lang="en-US" dirty="0" err="1" smtClean="0"/>
              <a:t>hiệu</a:t>
            </a:r>
            <a:r>
              <a:rPr lang="en-US" dirty="0" smtClean="0"/>
              <a:t> </a:t>
            </a:r>
            <a:r>
              <a:rPr lang="en-US" dirty="0" err="1" smtClean="0"/>
              <a:t>suất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tấng</a:t>
            </a:r>
            <a:r>
              <a:rPr lang="en-US" dirty="0" smtClean="0"/>
              <a:t> </a:t>
            </a:r>
            <a:r>
              <a:rPr lang="en-US" dirty="0" err="1" smtClean="0"/>
              <a:t>công</a:t>
            </a:r>
            <a:r>
              <a:rPr lang="en-US" dirty="0" smtClean="0"/>
              <a:t> </a:t>
            </a:r>
            <a:r>
              <a:rPr lang="en-US" dirty="0" err="1" smtClean="0"/>
              <a:t>và</a:t>
            </a:r>
            <a:r>
              <a:rPr lang="en-US" dirty="0" smtClean="0"/>
              <a:t> virus    </a:t>
            </a:r>
          </a:p>
          <a:p>
            <a:r>
              <a:rPr lang="en-US" dirty="0" err="1" smtClean="0"/>
              <a:t>Thảm</a:t>
            </a:r>
            <a:r>
              <a:rPr lang="en-US" dirty="0" smtClean="0"/>
              <a:t> </a:t>
            </a:r>
            <a:r>
              <a:rPr lang="en-US" dirty="0" err="1" smtClean="0"/>
              <a:t>họa</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như</a:t>
            </a:r>
            <a:r>
              <a:rPr lang="en-US" dirty="0" smtClean="0"/>
              <a:t> </a:t>
            </a:r>
            <a:r>
              <a:rPr lang="en-US" dirty="0" err="1" smtClean="0"/>
              <a:t>cháy</a:t>
            </a:r>
            <a:r>
              <a:rPr lang="en-US" dirty="0" smtClean="0"/>
              <a:t>, </a:t>
            </a:r>
            <a:r>
              <a:rPr lang="en-US" dirty="0" err="1" smtClean="0"/>
              <a:t>lũ</a:t>
            </a:r>
            <a:r>
              <a:rPr lang="en-US" dirty="0" smtClean="0"/>
              <a:t> </a:t>
            </a:r>
            <a:r>
              <a:rPr lang="en-US" dirty="0" err="1" smtClean="0"/>
              <a:t>lụt</a:t>
            </a:r>
            <a:r>
              <a:rPr lang="en-US" dirty="0" smtClean="0"/>
              <a:t>, </a:t>
            </a:r>
            <a:r>
              <a:rPr lang="en-US" dirty="0" err="1" smtClean="0"/>
              <a:t>động</a:t>
            </a:r>
            <a:r>
              <a:rPr lang="en-US" dirty="0" smtClean="0"/>
              <a:t> </a:t>
            </a:r>
            <a:r>
              <a:rPr lang="en-US" dirty="0" err="1" smtClean="0"/>
              <a:t>đất</a:t>
            </a:r>
            <a:r>
              <a:rPr lang="en-US" dirty="0" smtClean="0"/>
              <a:t>,…</a:t>
            </a: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325519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Vulnerability, Threat, Risk</a:t>
            </a:r>
            <a:r>
              <a:rPr lang="vi-VN" dirty="0" smtClean="0"/>
              <a:t/>
            </a:r>
            <a:br>
              <a:rPr lang="vi-VN" dirty="0" smtClean="0"/>
            </a:br>
            <a:endParaRPr lang="vi-VN" dirty="0"/>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1311169" y="1219200"/>
            <a:ext cx="9271590" cy="5469021"/>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395217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Vulnerability, Threat, Risk</a:t>
            </a:r>
            <a:r>
              <a:rPr lang="vi-VN" dirty="0" smtClean="0"/>
              <a:t/>
            </a:r>
            <a:br>
              <a:rPr lang="vi-VN" dirty="0" smtClean="0"/>
            </a:br>
            <a:endParaRPr lang="vi-VN" dirty="0"/>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2205318" y="1219199"/>
            <a:ext cx="7947211" cy="5141259"/>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3631080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để</a:t>
            </a:r>
            <a:r>
              <a:rPr lang="en-US" dirty="0" smtClean="0"/>
              <a:t> an </a:t>
            </a:r>
            <a:r>
              <a:rPr lang="en-US" dirty="0" err="1" smtClean="0"/>
              <a:t>toàn</a:t>
            </a:r>
            <a:r>
              <a:rPr lang="en-US" dirty="0" smtClean="0"/>
              <a:t> </a:t>
            </a:r>
            <a:r>
              <a:rPr lang="en-US" dirty="0" err="1" smtClean="0"/>
              <a:t>thông</a:t>
            </a:r>
            <a:r>
              <a:rPr lang="en-US" dirty="0" smtClean="0"/>
              <a:t> tin</a:t>
            </a:r>
            <a:endParaRPr lang="vi-VN" dirty="0"/>
          </a:p>
        </p:txBody>
      </p:sp>
      <p:sp>
        <p:nvSpPr>
          <p:cNvPr id="3" name="Content Placeholder 2"/>
          <p:cNvSpPr>
            <a:spLocks noGrp="1"/>
          </p:cNvSpPr>
          <p:nvPr>
            <p:ph idx="1"/>
          </p:nvPr>
        </p:nvSpPr>
        <p:spPr/>
        <p:txBody>
          <a:bodyPr/>
          <a:lstStyle/>
          <a:p>
            <a:endParaRPr lang="vi-VN" dirty="0"/>
          </a:p>
        </p:txBody>
      </p:sp>
      <p:pic>
        <p:nvPicPr>
          <p:cNvPr id="4" name="Picture 3"/>
          <p:cNvPicPr>
            <a:picLocks noChangeAspect="1"/>
          </p:cNvPicPr>
          <p:nvPr/>
        </p:nvPicPr>
        <p:blipFill>
          <a:blip r:embed="rId3"/>
          <a:stretch>
            <a:fillRect/>
          </a:stretch>
        </p:blipFill>
        <p:spPr>
          <a:xfrm>
            <a:off x="2793202" y="1195668"/>
            <a:ext cx="6775076" cy="4951132"/>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686498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smtClean="0"/>
              <a:t>Giải</a:t>
            </a:r>
            <a:r>
              <a:rPr lang="en-US" dirty="0" smtClean="0"/>
              <a:t> </a:t>
            </a:r>
            <a:r>
              <a:rPr lang="en-US" dirty="0" err="1"/>
              <a:t>pháp</a:t>
            </a:r>
            <a:r>
              <a:rPr lang="en-US" dirty="0"/>
              <a:t> </a:t>
            </a:r>
            <a:r>
              <a:rPr lang="en-US" dirty="0" err="1"/>
              <a:t>để</a:t>
            </a:r>
            <a:r>
              <a:rPr lang="en-US" dirty="0"/>
              <a:t> </a:t>
            </a:r>
            <a:r>
              <a:rPr lang="en-US" dirty="0" smtClean="0"/>
              <a:t>An </a:t>
            </a:r>
            <a:r>
              <a:rPr lang="en-US" dirty="0" err="1"/>
              <a:t>toàn</a:t>
            </a:r>
            <a:r>
              <a:rPr lang="en-US" dirty="0"/>
              <a:t> </a:t>
            </a:r>
            <a:r>
              <a:rPr lang="en-US" dirty="0" err="1"/>
              <a:t>thông</a:t>
            </a:r>
            <a:r>
              <a:rPr lang="en-US" dirty="0"/>
              <a:t> tin</a:t>
            </a:r>
            <a:endParaRPr lang="vi-VN" dirty="0"/>
          </a:p>
        </p:txBody>
      </p:sp>
      <p:sp>
        <p:nvSpPr>
          <p:cNvPr id="3" name="Content Placeholder 2"/>
          <p:cNvSpPr>
            <a:spLocks noGrp="1"/>
          </p:cNvSpPr>
          <p:nvPr>
            <p:ph idx="1"/>
          </p:nvPr>
        </p:nvSpPr>
        <p:spPr/>
        <p:txBody>
          <a:bodyPr/>
          <a:lstStyle/>
          <a:p>
            <a:endParaRPr lang="vi-VN" dirty="0"/>
          </a:p>
        </p:txBody>
      </p:sp>
      <p:sp>
        <p:nvSpPr>
          <p:cNvPr id="5" name="Footer Placeholder 4"/>
          <p:cNvSpPr>
            <a:spLocks noGrp="1"/>
          </p:cNvSpPr>
          <p:nvPr>
            <p:ph type="ftr" sz="quarter" idx="11"/>
          </p:nvPr>
        </p:nvSpPr>
        <p:spPr/>
        <p:txBody>
          <a:bodyPr/>
          <a:lstStyle/>
          <a:p>
            <a:r>
              <a:rPr lang="en-US" smtClean="0"/>
              <a:t>GV: Nguyễn Thị Hạnh</a:t>
            </a:r>
            <a:endParaRPr lang="en-US" dirty="0"/>
          </a:p>
        </p:txBody>
      </p:sp>
      <p:pic>
        <p:nvPicPr>
          <p:cNvPr id="6" name="Picture 5" descr="http://antoanthongtin.vn/Portals/0/UploadImages/News/Images/antoanthongtin.vn-iso1.jpg">
            <a:extLst>
              <a:ext uri="{FF2B5EF4-FFF2-40B4-BE49-F238E27FC236}">
                <a16:creationId xmlns:a16="http://schemas.microsoft.com/office/drawing/2014/main" xmlns="" id="{D60E3C48-D920-4E06-9472-2F86019D0D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4361" y="1244600"/>
            <a:ext cx="6189280" cy="5137861"/>
          </a:xfrm>
          <a:prstGeom prst="rect">
            <a:avLst/>
          </a:prstGeom>
          <a:noFill/>
          <a:ln>
            <a:noFill/>
          </a:ln>
        </p:spPr>
      </p:pic>
    </p:spTree>
    <p:extLst>
      <p:ext uri="{BB962C8B-B14F-4D97-AF65-F5344CB8AC3E}">
        <p14:creationId xmlns:p14="http://schemas.microsoft.com/office/powerpoint/2010/main" val="2266891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2. Information Security Policy (IPS)</a:t>
            </a:r>
          </a:p>
        </p:txBody>
      </p:sp>
      <p:sp>
        <p:nvSpPr>
          <p:cNvPr id="3" name="Content Placeholder 2"/>
          <p:cNvSpPr>
            <a:spLocks noGrp="1"/>
          </p:cNvSpPr>
          <p:nvPr>
            <p:ph idx="1"/>
          </p:nvPr>
        </p:nvSpPr>
        <p:spPr/>
        <p:txBody>
          <a:bodyPr/>
          <a:lstStyle/>
          <a:p>
            <a:pPr marL="0" indent="0">
              <a:buNone/>
            </a:pPr>
            <a:r>
              <a:rPr lang="en-US" dirty="0" smtClean="0"/>
              <a:t>2.1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là</a:t>
            </a:r>
            <a:r>
              <a:rPr lang="en-US" dirty="0" smtClean="0"/>
              <a:t> </a:t>
            </a:r>
            <a:r>
              <a:rPr lang="en-US" dirty="0" err="1" smtClean="0"/>
              <a:t>gì</a:t>
            </a:r>
            <a:r>
              <a:rPr lang="en-US" dirty="0" smtClean="0"/>
              <a:t>?</a:t>
            </a:r>
          </a:p>
          <a:p>
            <a:pPr marL="0" indent="0">
              <a:buNone/>
            </a:pPr>
            <a:r>
              <a:rPr lang="en-US" dirty="0" smtClean="0"/>
              <a:t>2.2 </a:t>
            </a:r>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ISP</a:t>
            </a:r>
            <a:endParaRPr lang="vi-VN" dirty="0"/>
          </a:p>
          <a:p>
            <a:pPr marL="0" indent="0">
              <a:buNone/>
            </a:pPr>
            <a:r>
              <a:rPr lang="en-US" dirty="0" smtClean="0"/>
              <a:t>2.3 </a:t>
            </a:r>
            <a:r>
              <a:rPr lang="en-US" dirty="0" err="1" smtClean="0"/>
              <a:t>Phạm</a:t>
            </a:r>
            <a:r>
              <a:rPr lang="en-US" dirty="0" smtClean="0"/>
              <a:t> vi </a:t>
            </a:r>
            <a:r>
              <a:rPr lang="en-US" dirty="0" err="1" smtClean="0"/>
              <a:t>của</a:t>
            </a:r>
            <a:r>
              <a:rPr lang="en-US" dirty="0" smtClean="0"/>
              <a:t> ISP</a:t>
            </a:r>
            <a:endParaRPr lang="vi-VN" dirty="0"/>
          </a:p>
          <a:p>
            <a:pPr marL="0" indent="0">
              <a:buNone/>
            </a:pPr>
            <a:r>
              <a:rPr lang="en-US" dirty="0" smtClean="0"/>
              <a:t>2.4 </a:t>
            </a:r>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ISP</a:t>
            </a:r>
          </a:p>
          <a:p>
            <a:pPr marL="0" indent="0">
              <a:buNone/>
            </a:pPr>
            <a:r>
              <a:rPr lang="en-US" dirty="0" smtClean="0"/>
              <a:t>2.5 Ai </a:t>
            </a:r>
            <a:r>
              <a:rPr lang="en-US" dirty="0" err="1" smtClean="0"/>
              <a:t>là</a:t>
            </a:r>
            <a:r>
              <a:rPr lang="en-US" dirty="0" smtClean="0"/>
              <a:t> </a:t>
            </a:r>
            <a:r>
              <a:rPr lang="en-US" dirty="0" err="1" smtClean="0"/>
              <a:t>người</a:t>
            </a:r>
            <a:r>
              <a:rPr lang="en-US" dirty="0" smtClean="0"/>
              <a:t> </a:t>
            </a:r>
            <a:r>
              <a:rPr lang="en-US" dirty="0" err="1" smtClean="0"/>
              <a:t>dùng</a:t>
            </a:r>
            <a:r>
              <a:rPr lang="en-US" dirty="0" smtClean="0"/>
              <a:t> ISP </a:t>
            </a:r>
          </a:p>
          <a:p>
            <a:pPr marL="0" indent="0">
              <a:buNone/>
            </a:pPr>
            <a:r>
              <a:rPr lang="en-US" dirty="0" smtClean="0"/>
              <a:t>2.6 </a:t>
            </a:r>
            <a:r>
              <a:rPr lang="en-US" dirty="0" err="1" smtClean="0"/>
              <a:t>Các</a:t>
            </a:r>
            <a:r>
              <a:rPr lang="en-US" dirty="0" smtClean="0"/>
              <a:t> </a:t>
            </a:r>
            <a:r>
              <a:rPr lang="en-US" dirty="0" err="1" smtClean="0"/>
              <a:t>bước</a:t>
            </a:r>
            <a:r>
              <a:rPr lang="en-US" dirty="0" smtClean="0"/>
              <a:t> </a:t>
            </a:r>
            <a:r>
              <a:rPr lang="en-US" dirty="0" err="1" smtClean="0"/>
              <a:t>triển</a:t>
            </a:r>
            <a:r>
              <a:rPr lang="en-US" dirty="0" smtClean="0"/>
              <a:t> </a:t>
            </a:r>
            <a:r>
              <a:rPr lang="en-US" dirty="0" err="1" smtClean="0"/>
              <a:t>khai</a:t>
            </a:r>
            <a:r>
              <a:rPr lang="en-US" dirty="0" smtClean="0"/>
              <a:t> ISP</a:t>
            </a:r>
          </a:p>
          <a:p>
            <a:pPr marL="0" indent="0">
              <a:buNone/>
            </a:pPr>
            <a:r>
              <a:rPr lang="en-US" dirty="0" smtClean="0"/>
              <a:t>2.7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cần</a:t>
            </a:r>
            <a:r>
              <a:rPr lang="en-US" dirty="0" smtClean="0"/>
              <a:t> ISP</a:t>
            </a:r>
          </a:p>
          <a:p>
            <a:pPr marL="0" indent="0">
              <a:buNone/>
            </a:pPr>
            <a:r>
              <a:rPr lang="en-US" dirty="0" smtClean="0"/>
              <a:t>2.8 </a:t>
            </a:r>
            <a:r>
              <a:rPr lang="en-US" dirty="0" err="1" smtClean="0"/>
              <a:t>Nội</a:t>
            </a:r>
            <a:r>
              <a:rPr lang="en-US" dirty="0" smtClean="0"/>
              <a:t> dung </a:t>
            </a:r>
            <a:r>
              <a:rPr lang="en-US" dirty="0" err="1" smtClean="0"/>
              <a:t>có</a:t>
            </a:r>
            <a:r>
              <a:rPr lang="en-US" dirty="0" smtClean="0"/>
              <a:t> </a:t>
            </a:r>
            <a:r>
              <a:rPr lang="en-US" dirty="0" err="1" smtClean="0"/>
              <a:t>trong</a:t>
            </a:r>
            <a:r>
              <a:rPr lang="en-US" dirty="0" smtClean="0"/>
              <a:t> </a:t>
            </a:r>
            <a:r>
              <a:rPr lang="en-US" dirty="0" err="1" smtClean="0"/>
              <a:t>tài</a:t>
            </a:r>
            <a:r>
              <a:rPr lang="en-US" dirty="0" smtClean="0"/>
              <a:t> </a:t>
            </a:r>
            <a:r>
              <a:rPr lang="en-US" dirty="0" err="1" smtClean="0"/>
              <a:t>liệu</a:t>
            </a:r>
            <a:r>
              <a:rPr lang="en-US" dirty="0" smtClean="0"/>
              <a:t> ISP</a:t>
            </a:r>
          </a:p>
          <a:p>
            <a:endParaRPr lang="vi-VN"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108619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 (ISP) </a:t>
            </a:r>
            <a:r>
              <a:rPr lang="en-US" dirty="0" err="1" smtClean="0"/>
              <a:t>là</a:t>
            </a:r>
            <a:r>
              <a:rPr lang="en-US" dirty="0" smtClean="0"/>
              <a:t> </a:t>
            </a:r>
            <a:r>
              <a:rPr lang="en-US" dirty="0" err="1" smtClean="0"/>
              <a:t>gì</a:t>
            </a:r>
            <a:endParaRPr lang="vi-VN" dirty="0"/>
          </a:p>
        </p:txBody>
      </p:sp>
      <p:sp>
        <p:nvSpPr>
          <p:cNvPr id="3" name="Content Placeholder 2"/>
          <p:cNvSpPr>
            <a:spLocks noGrp="1"/>
          </p:cNvSpPr>
          <p:nvPr>
            <p:ph idx="1"/>
          </p:nvPr>
        </p:nvSpPr>
        <p:spPr/>
        <p:txBody>
          <a:bodyPr/>
          <a:lstStyle/>
          <a:p>
            <a:r>
              <a:rPr lang="en-US" b="1" dirty="0">
                <a:solidFill>
                  <a:srgbClr val="000099"/>
                </a:solidFill>
              </a:rPr>
              <a:t>Information Security Policy (ISP)</a:t>
            </a:r>
          </a:p>
          <a:p>
            <a:endParaRPr lang="en-US" dirty="0" smtClean="0"/>
          </a:p>
          <a:p>
            <a:pPr marL="0" indent="0" algn="ctr">
              <a:buNone/>
            </a:pPr>
            <a:r>
              <a:rPr lang="en-US" b="1" dirty="0" smtClean="0">
                <a:solidFill>
                  <a:srgbClr val="000099"/>
                </a:solidFill>
              </a:rPr>
              <a:t>ISP </a:t>
            </a:r>
            <a:r>
              <a:rPr lang="en-US" b="1" dirty="0" err="1" smtClean="0">
                <a:solidFill>
                  <a:srgbClr val="000099"/>
                </a:solidFill>
              </a:rPr>
              <a:t>là</a:t>
            </a:r>
            <a:r>
              <a:rPr lang="en-US" b="1" dirty="0" smtClean="0">
                <a:solidFill>
                  <a:srgbClr val="000099"/>
                </a:solidFill>
              </a:rPr>
              <a:t> </a:t>
            </a:r>
            <a:r>
              <a:rPr lang="en-US" b="1" dirty="0" err="1" smtClean="0">
                <a:solidFill>
                  <a:srgbClr val="000099"/>
                </a:solidFill>
              </a:rPr>
              <a:t>một</a:t>
            </a:r>
            <a:r>
              <a:rPr lang="en-US" b="1" dirty="0" smtClean="0">
                <a:solidFill>
                  <a:srgbClr val="000099"/>
                </a:solidFill>
              </a:rPr>
              <a:t> </a:t>
            </a:r>
            <a:r>
              <a:rPr lang="en-US" b="1" dirty="0" err="1" smtClean="0">
                <a:solidFill>
                  <a:srgbClr val="000099"/>
                </a:solidFill>
              </a:rPr>
              <a:t>tập</a:t>
            </a:r>
            <a:r>
              <a:rPr lang="en-US" b="1" dirty="0" smtClean="0">
                <a:solidFill>
                  <a:srgbClr val="000099"/>
                </a:solidFill>
              </a:rPr>
              <a:t> </a:t>
            </a:r>
            <a:r>
              <a:rPr lang="en-US" b="1" dirty="0" err="1" smtClean="0">
                <a:solidFill>
                  <a:srgbClr val="000099"/>
                </a:solidFill>
              </a:rPr>
              <a:t>các</a:t>
            </a:r>
            <a:r>
              <a:rPr lang="en-US" b="1" dirty="0" smtClean="0">
                <a:solidFill>
                  <a:srgbClr val="000099"/>
                </a:solidFill>
              </a:rPr>
              <a:t> </a:t>
            </a:r>
            <a:r>
              <a:rPr lang="en-US" b="1" dirty="0" err="1" smtClean="0">
                <a:solidFill>
                  <a:srgbClr val="000099"/>
                </a:solidFill>
              </a:rPr>
              <a:t>quy</a:t>
            </a:r>
            <a:r>
              <a:rPr lang="en-US" b="1" dirty="0" smtClean="0">
                <a:solidFill>
                  <a:srgbClr val="000099"/>
                </a:solidFill>
              </a:rPr>
              <a:t> </a:t>
            </a:r>
            <a:r>
              <a:rPr lang="en-US" b="1" dirty="0" err="1" smtClean="0">
                <a:solidFill>
                  <a:srgbClr val="000099"/>
                </a:solidFill>
              </a:rPr>
              <a:t>tắc</a:t>
            </a:r>
            <a:r>
              <a:rPr lang="en-US" b="1" dirty="0" smtClean="0">
                <a:solidFill>
                  <a:srgbClr val="000099"/>
                </a:solidFill>
              </a:rPr>
              <a:t>, </a:t>
            </a:r>
            <a:r>
              <a:rPr lang="en-US" b="1" dirty="0" err="1" smtClean="0">
                <a:solidFill>
                  <a:srgbClr val="000099"/>
                </a:solidFill>
              </a:rPr>
              <a:t>hướng</a:t>
            </a:r>
            <a:r>
              <a:rPr lang="en-US" b="1" dirty="0" smtClean="0">
                <a:solidFill>
                  <a:srgbClr val="000099"/>
                </a:solidFill>
              </a:rPr>
              <a:t> </a:t>
            </a:r>
            <a:r>
              <a:rPr lang="en-US" b="1" dirty="0" err="1" smtClean="0">
                <a:solidFill>
                  <a:srgbClr val="000099"/>
                </a:solidFill>
              </a:rPr>
              <a:t>dẫn</a:t>
            </a:r>
            <a:r>
              <a:rPr lang="en-US" b="1" dirty="0" smtClean="0">
                <a:solidFill>
                  <a:srgbClr val="000099"/>
                </a:solidFill>
              </a:rPr>
              <a:t> </a:t>
            </a:r>
            <a:r>
              <a:rPr lang="en-US" b="1" dirty="0" err="1" smtClean="0">
                <a:solidFill>
                  <a:srgbClr val="000099"/>
                </a:solidFill>
              </a:rPr>
              <a:t>mà</a:t>
            </a:r>
            <a:r>
              <a:rPr lang="en-US" b="1" dirty="0" smtClean="0">
                <a:solidFill>
                  <a:srgbClr val="000099"/>
                </a:solidFill>
              </a:rPr>
              <a:t> </a:t>
            </a:r>
            <a:r>
              <a:rPr lang="en-US" b="1" dirty="0" err="1" smtClean="0">
                <a:solidFill>
                  <a:srgbClr val="000099"/>
                </a:solidFill>
              </a:rPr>
              <a:t>tổ</a:t>
            </a:r>
            <a:r>
              <a:rPr lang="en-US" b="1" dirty="0" smtClean="0">
                <a:solidFill>
                  <a:srgbClr val="000099"/>
                </a:solidFill>
              </a:rPr>
              <a:t> </a:t>
            </a:r>
            <a:r>
              <a:rPr lang="en-US" b="1" dirty="0" err="1" smtClean="0">
                <a:solidFill>
                  <a:srgbClr val="000099"/>
                </a:solidFill>
              </a:rPr>
              <a:t>chức</a:t>
            </a:r>
            <a:r>
              <a:rPr lang="en-US" b="1" dirty="0" smtClean="0">
                <a:solidFill>
                  <a:srgbClr val="000099"/>
                </a:solidFill>
              </a:rPr>
              <a:t> </a:t>
            </a:r>
            <a:r>
              <a:rPr lang="en-US" b="1" dirty="0" err="1" smtClean="0">
                <a:solidFill>
                  <a:srgbClr val="000099"/>
                </a:solidFill>
              </a:rPr>
              <a:t>đưa</a:t>
            </a:r>
            <a:r>
              <a:rPr lang="en-US" b="1" dirty="0" smtClean="0">
                <a:solidFill>
                  <a:srgbClr val="000099"/>
                </a:solidFill>
              </a:rPr>
              <a:t> </a:t>
            </a:r>
            <a:r>
              <a:rPr lang="en-US" b="1" dirty="0" err="1" smtClean="0">
                <a:solidFill>
                  <a:srgbClr val="000099"/>
                </a:solidFill>
              </a:rPr>
              <a:t>ra</a:t>
            </a:r>
            <a:r>
              <a:rPr lang="en-US" b="1" dirty="0" smtClean="0">
                <a:solidFill>
                  <a:srgbClr val="000099"/>
                </a:solidFill>
              </a:rPr>
              <a:t> </a:t>
            </a:r>
            <a:r>
              <a:rPr lang="en-US" b="1" dirty="0" err="1" smtClean="0">
                <a:solidFill>
                  <a:srgbClr val="000099"/>
                </a:solidFill>
              </a:rPr>
              <a:t>nhằm</a:t>
            </a:r>
            <a:r>
              <a:rPr lang="en-US" b="1" dirty="0" smtClean="0">
                <a:solidFill>
                  <a:srgbClr val="000099"/>
                </a:solidFill>
              </a:rPr>
              <a:t> </a:t>
            </a:r>
            <a:r>
              <a:rPr lang="en-US" b="1" dirty="0" err="1" smtClean="0">
                <a:solidFill>
                  <a:srgbClr val="000099"/>
                </a:solidFill>
              </a:rPr>
              <a:t>đảm</a:t>
            </a:r>
            <a:r>
              <a:rPr lang="en-US" b="1" dirty="0" smtClean="0">
                <a:solidFill>
                  <a:srgbClr val="000099"/>
                </a:solidFill>
              </a:rPr>
              <a:t> </a:t>
            </a:r>
            <a:r>
              <a:rPr lang="en-US" b="1" dirty="0" err="1" smtClean="0">
                <a:solidFill>
                  <a:srgbClr val="000099"/>
                </a:solidFill>
              </a:rPr>
              <a:t>bảo</a:t>
            </a:r>
            <a:r>
              <a:rPr lang="en-US" b="1" dirty="0" smtClean="0">
                <a:solidFill>
                  <a:srgbClr val="000099"/>
                </a:solidFill>
              </a:rPr>
              <a:t> </a:t>
            </a:r>
            <a:r>
              <a:rPr lang="en-US" b="1" dirty="0" err="1" smtClean="0">
                <a:solidFill>
                  <a:srgbClr val="000099"/>
                </a:solidFill>
              </a:rPr>
              <a:t>tính</a:t>
            </a:r>
            <a:r>
              <a:rPr lang="en-US" b="1" dirty="0" smtClean="0">
                <a:solidFill>
                  <a:srgbClr val="000099"/>
                </a:solidFill>
              </a:rPr>
              <a:t> an </a:t>
            </a:r>
            <a:r>
              <a:rPr lang="en-US" b="1" dirty="0" err="1" smtClean="0">
                <a:solidFill>
                  <a:srgbClr val="000099"/>
                </a:solidFill>
              </a:rPr>
              <a:t>toàn</a:t>
            </a:r>
            <a:r>
              <a:rPr lang="en-US" b="1" dirty="0" smtClean="0">
                <a:solidFill>
                  <a:srgbClr val="000099"/>
                </a:solidFill>
              </a:rPr>
              <a:t> </a:t>
            </a:r>
            <a:r>
              <a:rPr lang="en-US" b="1" dirty="0" err="1" smtClean="0">
                <a:solidFill>
                  <a:srgbClr val="000099"/>
                </a:solidFill>
              </a:rPr>
              <a:t>hệ</a:t>
            </a:r>
            <a:r>
              <a:rPr lang="en-US" b="1" dirty="0" smtClean="0">
                <a:solidFill>
                  <a:srgbClr val="000099"/>
                </a:solidFill>
              </a:rPr>
              <a:t> </a:t>
            </a:r>
            <a:r>
              <a:rPr lang="en-US" b="1" dirty="0" err="1" smtClean="0">
                <a:solidFill>
                  <a:srgbClr val="000099"/>
                </a:solidFill>
              </a:rPr>
              <a:t>thống</a:t>
            </a:r>
            <a:r>
              <a:rPr lang="en-US" b="1" dirty="0" smtClean="0">
                <a:solidFill>
                  <a:srgbClr val="000099"/>
                </a:solidFill>
              </a:rPr>
              <a:t> </a:t>
            </a:r>
            <a:r>
              <a:rPr lang="en-US" b="1" dirty="0" err="1" smtClean="0">
                <a:solidFill>
                  <a:srgbClr val="000099"/>
                </a:solidFill>
              </a:rPr>
              <a:t>thông</a:t>
            </a:r>
            <a:r>
              <a:rPr lang="en-US" b="1" dirty="0" smtClean="0">
                <a:solidFill>
                  <a:srgbClr val="000099"/>
                </a:solidFill>
              </a:rPr>
              <a:t> tin </a:t>
            </a:r>
            <a:r>
              <a:rPr lang="en-US" b="1" dirty="0" err="1" smtClean="0">
                <a:solidFill>
                  <a:srgbClr val="000099"/>
                </a:solidFill>
              </a:rPr>
              <a:t>và</a:t>
            </a:r>
            <a:r>
              <a:rPr lang="en-US" b="1" dirty="0" smtClean="0">
                <a:solidFill>
                  <a:srgbClr val="000099"/>
                </a:solidFill>
              </a:rPr>
              <a:t> </a:t>
            </a:r>
            <a:r>
              <a:rPr lang="en-US" b="1" dirty="0" err="1" smtClean="0">
                <a:solidFill>
                  <a:srgbClr val="000099"/>
                </a:solidFill>
              </a:rPr>
              <a:t>miễn</a:t>
            </a:r>
            <a:r>
              <a:rPr lang="en-US" b="1" dirty="0" smtClean="0">
                <a:solidFill>
                  <a:srgbClr val="000099"/>
                </a:solidFill>
              </a:rPr>
              <a:t> </a:t>
            </a:r>
            <a:r>
              <a:rPr lang="en-US" b="1" dirty="0" err="1" smtClean="0">
                <a:solidFill>
                  <a:srgbClr val="000099"/>
                </a:solidFill>
              </a:rPr>
              <a:t>nhiểm</a:t>
            </a:r>
            <a:r>
              <a:rPr lang="en-US" b="1" dirty="0" smtClean="0">
                <a:solidFill>
                  <a:srgbClr val="000099"/>
                </a:solidFill>
              </a:rPr>
              <a:t> </a:t>
            </a:r>
            <a:r>
              <a:rPr lang="en-US" b="1" dirty="0" err="1" smtClean="0">
                <a:solidFill>
                  <a:srgbClr val="000099"/>
                </a:solidFill>
              </a:rPr>
              <a:t>chống</a:t>
            </a:r>
            <a:r>
              <a:rPr lang="en-US" b="1" dirty="0" smtClean="0">
                <a:solidFill>
                  <a:srgbClr val="000099"/>
                </a:solidFill>
              </a:rPr>
              <a:t> </a:t>
            </a:r>
            <a:r>
              <a:rPr lang="en-US" b="1" dirty="0" err="1" smtClean="0">
                <a:solidFill>
                  <a:srgbClr val="000099"/>
                </a:solidFill>
              </a:rPr>
              <a:t>lại</a:t>
            </a:r>
            <a:r>
              <a:rPr lang="en-US" b="1" dirty="0" smtClean="0">
                <a:solidFill>
                  <a:srgbClr val="000099"/>
                </a:solidFill>
              </a:rPr>
              <a:t> </a:t>
            </a:r>
            <a:r>
              <a:rPr lang="en-US" b="1" dirty="0" err="1" smtClean="0">
                <a:solidFill>
                  <a:srgbClr val="000099"/>
                </a:solidFill>
              </a:rPr>
              <a:t>tấng</a:t>
            </a:r>
            <a:r>
              <a:rPr lang="en-US" b="1" dirty="0">
                <a:solidFill>
                  <a:srgbClr val="000099"/>
                </a:solidFill>
              </a:rPr>
              <a:t> </a:t>
            </a:r>
            <a:r>
              <a:rPr lang="en-US" b="1" dirty="0" err="1" smtClean="0">
                <a:solidFill>
                  <a:srgbClr val="000099"/>
                </a:solidFill>
              </a:rPr>
              <a:t>công</a:t>
            </a:r>
            <a:r>
              <a:rPr lang="en-US" b="1" dirty="0" smtClean="0">
                <a:solidFill>
                  <a:srgbClr val="000099"/>
                </a:solidFill>
              </a:rPr>
              <a:t> </a:t>
            </a:r>
            <a:r>
              <a:rPr lang="en-US" b="1" dirty="0" err="1" smtClean="0">
                <a:solidFill>
                  <a:srgbClr val="000099"/>
                </a:solidFill>
              </a:rPr>
              <a:t>nguy</a:t>
            </a:r>
            <a:r>
              <a:rPr lang="en-US" b="1" dirty="0" smtClean="0">
                <a:solidFill>
                  <a:srgbClr val="000099"/>
                </a:solidFill>
              </a:rPr>
              <a:t> </a:t>
            </a:r>
            <a:r>
              <a:rPr lang="en-US" b="1" dirty="0" err="1" smtClean="0">
                <a:solidFill>
                  <a:srgbClr val="000099"/>
                </a:solidFill>
              </a:rPr>
              <a:t>hiểm</a:t>
            </a:r>
            <a:r>
              <a:rPr lang="en-US" b="1" dirty="0" smtClean="0">
                <a:solidFill>
                  <a:srgbClr val="000099"/>
                </a:solidFill>
              </a:rPr>
              <a:t>.</a:t>
            </a: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302926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vi-VN" dirty="0"/>
          </a:p>
        </p:txBody>
      </p:sp>
      <p:sp>
        <p:nvSpPr>
          <p:cNvPr id="3" name="Content Placeholder 2"/>
          <p:cNvSpPr>
            <a:spLocks noGrp="1"/>
          </p:cNvSpPr>
          <p:nvPr>
            <p:ph idx="1"/>
          </p:nvPr>
        </p:nvSpPr>
        <p:spPr/>
        <p:txBody>
          <a:bodyPr/>
          <a:lstStyle/>
          <a:p>
            <a:pPr marL="0" indent="0">
              <a:buNone/>
            </a:pPr>
            <a:r>
              <a:rPr lang="en-US" dirty="0" smtClean="0"/>
              <a:t>1. An </a:t>
            </a:r>
            <a:r>
              <a:rPr lang="en-US" dirty="0" err="1" smtClean="0"/>
              <a:t>toàn</a:t>
            </a:r>
            <a:r>
              <a:rPr lang="en-US" dirty="0" smtClean="0"/>
              <a:t> </a:t>
            </a:r>
            <a:r>
              <a:rPr lang="en-US" dirty="0" err="1" smtClean="0"/>
              <a:t>thông</a:t>
            </a:r>
            <a:r>
              <a:rPr lang="en-US" dirty="0" smtClean="0"/>
              <a:t> tin (Information Security)</a:t>
            </a:r>
          </a:p>
          <a:p>
            <a:pPr marL="0" indent="0">
              <a:buNone/>
            </a:pPr>
            <a:r>
              <a:rPr lang="en-US" dirty="0" smtClean="0"/>
              <a:t>2.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 (Information Security Policy)</a:t>
            </a:r>
          </a:p>
          <a:p>
            <a:pPr marL="441325" indent="-441325">
              <a:buNone/>
            </a:pPr>
            <a:r>
              <a:rPr lang="en-US" dirty="0" smtClean="0"/>
              <a:t>3. </a:t>
            </a:r>
            <a:r>
              <a:rPr lang="en-US" dirty="0" err="1" smtClean="0"/>
              <a:t>Tại</a:t>
            </a:r>
            <a:r>
              <a:rPr lang="en-US" dirty="0" smtClean="0"/>
              <a:t> </a:t>
            </a:r>
            <a:r>
              <a:rPr lang="en-US" dirty="0" err="1" smtClean="0"/>
              <a:t>sao</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ngành</a:t>
            </a:r>
            <a:r>
              <a:rPr lang="en-US" dirty="0" smtClean="0"/>
              <a:t> CNTT </a:t>
            </a:r>
            <a:r>
              <a:rPr lang="en-US" dirty="0" err="1" smtClean="0"/>
              <a:t>nắm</a:t>
            </a:r>
            <a:r>
              <a:rPr lang="en-US" dirty="0" smtClean="0"/>
              <a:t> </a:t>
            </a:r>
            <a:r>
              <a:rPr lang="en-US" dirty="0" err="1" smtClean="0"/>
              <a:t>rõ</a:t>
            </a:r>
            <a:r>
              <a:rPr lang="en-US" dirty="0" smtClean="0"/>
              <a:t> </a:t>
            </a:r>
            <a:r>
              <a:rPr lang="en-US" dirty="0" err="1" smtClean="0"/>
              <a:t>về</a:t>
            </a:r>
            <a:r>
              <a:rPr lang="en-US" dirty="0" smtClean="0"/>
              <a:t>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tại</a:t>
            </a:r>
            <a:r>
              <a:rPr lang="en-US" dirty="0" smtClean="0"/>
              <a:t> </a:t>
            </a:r>
            <a:r>
              <a:rPr lang="en-US" dirty="0" err="1" smtClean="0"/>
              <a:t>nơi</a:t>
            </a:r>
            <a:r>
              <a:rPr lang="en-US" dirty="0" smtClean="0"/>
              <a:t> </a:t>
            </a:r>
            <a:r>
              <a:rPr lang="en-US" dirty="0" err="1" smtClean="0"/>
              <a:t>làm</a:t>
            </a:r>
            <a:r>
              <a:rPr lang="en-US" dirty="0" smtClean="0"/>
              <a:t> </a:t>
            </a:r>
            <a:r>
              <a:rPr lang="en-US" dirty="0" err="1" smtClean="0"/>
              <a:t>việc</a:t>
            </a:r>
            <a:endParaRPr lang="en-US" dirty="0" smtClean="0"/>
          </a:p>
          <a:p>
            <a:pPr marL="0" indent="0">
              <a:buNone/>
            </a:pPr>
            <a:r>
              <a:rPr lang="en-US" dirty="0" smtClean="0"/>
              <a:t>4.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a:t>
            </a:r>
          </a:p>
          <a:p>
            <a:pPr marL="0" indent="0">
              <a:buNone/>
            </a:pPr>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05205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Information Security Policy </a:t>
            </a:r>
            <a:r>
              <a:rPr lang="en-US" dirty="0" err="1" smtClean="0"/>
              <a:t>là</a:t>
            </a:r>
            <a:r>
              <a:rPr lang="en-US" dirty="0" smtClean="0"/>
              <a:t> </a:t>
            </a:r>
            <a:r>
              <a:rPr lang="en-US" dirty="0" err="1" smtClean="0"/>
              <a:t>gì</a:t>
            </a:r>
            <a:r>
              <a:rPr lang="en-US" dirty="0" smtClean="0"/>
              <a:t>?</a:t>
            </a:r>
            <a:endParaRPr lang="vi-VN" dirty="0"/>
          </a:p>
        </p:txBody>
      </p:sp>
      <p:sp>
        <p:nvSpPr>
          <p:cNvPr id="3" name="Content Placeholder 2"/>
          <p:cNvSpPr>
            <a:spLocks noGrp="1"/>
          </p:cNvSpPr>
          <p:nvPr>
            <p:ph idx="1"/>
          </p:nvPr>
        </p:nvSpPr>
        <p:spPr/>
        <p:txBody>
          <a:bodyPr/>
          <a:lstStyle/>
          <a:p>
            <a:r>
              <a:rPr lang="en-US" dirty="0" smtClean="0"/>
              <a:t>ISP </a:t>
            </a:r>
            <a:r>
              <a:rPr lang="en-US" dirty="0" err="1" smtClean="0"/>
              <a:t>cung</a:t>
            </a:r>
            <a:r>
              <a:rPr lang="en-US" dirty="0" smtClean="0"/>
              <a:t> </a:t>
            </a:r>
            <a:r>
              <a:rPr lang="en-US" dirty="0" err="1"/>
              <a:t>cấp</a:t>
            </a:r>
            <a:r>
              <a:rPr lang="en-US" dirty="0"/>
              <a:t> </a:t>
            </a:r>
            <a:r>
              <a:rPr lang="en-US" b="1" i="1" dirty="0" err="1">
                <a:solidFill>
                  <a:srgbClr val="000099"/>
                </a:solidFill>
              </a:rPr>
              <a:t>một</a:t>
            </a:r>
            <a:r>
              <a:rPr lang="en-US" b="1" i="1" dirty="0">
                <a:solidFill>
                  <a:srgbClr val="000099"/>
                </a:solidFill>
              </a:rPr>
              <a:t> </a:t>
            </a:r>
            <a:r>
              <a:rPr lang="en-US" b="1" i="1" dirty="0" err="1" smtClean="0">
                <a:solidFill>
                  <a:srgbClr val="000099"/>
                </a:solidFill>
              </a:rPr>
              <a:t>môi</a:t>
            </a:r>
            <a:r>
              <a:rPr lang="en-US" b="1" i="1" dirty="0" smtClean="0">
                <a:solidFill>
                  <a:srgbClr val="000099"/>
                </a:solidFill>
              </a:rPr>
              <a:t> </a:t>
            </a:r>
            <a:r>
              <a:rPr lang="en-US" b="1" i="1" dirty="0" err="1" smtClean="0">
                <a:solidFill>
                  <a:srgbClr val="000099"/>
                </a:solidFill>
              </a:rPr>
              <a:t>trường</a:t>
            </a:r>
            <a:r>
              <a:rPr lang="en-US" b="1" i="1" dirty="0" smtClean="0">
                <a:solidFill>
                  <a:srgbClr val="000099"/>
                </a:solidFill>
              </a:rPr>
              <a:t> </a:t>
            </a:r>
            <a:r>
              <a:rPr lang="en-US" b="1" i="1" dirty="0" err="1" smtClean="0">
                <a:solidFill>
                  <a:srgbClr val="000099"/>
                </a:solidFill>
              </a:rPr>
              <a:t>để</a:t>
            </a:r>
            <a:r>
              <a:rPr lang="en-US" b="1" i="1" dirty="0" smtClean="0">
                <a:solidFill>
                  <a:srgbClr val="000099"/>
                </a:solidFill>
              </a:rPr>
              <a:t> </a:t>
            </a:r>
            <a:r>
              <a:rPr lang="en-US" b="1" i="1" dirty="0" err="1">
                <a:solidFill>
                  <a:srgbClr val="000099"/>
                </a:solidFill>
              </a:rPr>
              <a:t>quản</a:t>
            </a:r>
            <a:r>
              <a:rPr lang="en-US" b="1" i="1" dirty="0">
                <a:solidFill>
                  <a:srgbClr val="000099"/>
                </a:solidFill>
              </a:rPr>
              <a:t> </a:t>
            </a:r>
            <a:r>
              <a:rPr lang="en-US" b="1" i="1" dirty="0" err="1">
                <a:solidFill>
                  <a:srgbClr val="000099"/>
                </a:solidFill>
              </a:rPr>
              <a:t>lý</a:t>
            </a:r>
            <a:r>
              <a:rPr lang="en-US" b="1" i="1" dirty="0">
                <a:solidFill>
                  <a:srgbClr val="000099"/>
                </a:solidFill>
              </a:rPr>
              <a:t> </a:t>
            </a:r>
            <a:r>
              <a:rPr lang="en-US" b="1" i="1" dirty="0" err="1" smtClean="0">
                <a:solidFill>
                  <a:srgbClr val="000099"/>
                </a:solidFill>
              </a:rPr>
              <a:t>thông</a:t>
            </a:r>
            <a:r>
              <a:rPr lang="en-US" b="1" i="1" dirty="0" smtClean="0">
                <a:solidFill>
                  <a:srgbClr val="000099"/>
                </a:solidFill>
              </a:rPr>
              <a:t> tin </a:t>
            </a:r>
            <a:r>
              <a:rPr lang="en-US" b="1" i="1" dirty="0" err="1" smtClean="0">
                <a:solidFill>
                  <a:srgbClr val="000099"/>
                </a:solidFill>
              </a:rPr>
              <a:t>một</a:t>
            </a:r>
            <a:r>
              <a:rPr lang="en-US" b="1" i="1" dirty="0" smtClean="0">
                <a:solidFill>
                  <a:srgbClr val="000099"/>
                </a:solidFill>
              </a:rPr>
              <a:t> </a:t>
            </a:r>
            <a:r>
              <a:rPr lang="en-US" b="1" i="1" dirty="0" err="1" smtClean="0">
                <a:solidFill>
                  <a:srgbClr val="000099"/>
                </a:solidFill>
              </a:rPr>
              <a:t>cách</a:t>
            </a:r>
            <a:r>
              <a:rPr lang="en-US" b="1" i="1" dirty="0" smtClean="0">
                <a:solidFill>
                  <a:srgbClr val="000099"/>
                </a:solidFill>
              </a:rPr>
              <a:t> an </a:t>
            </a:r>
            <a:r>
              <a:rPr lang="en-US" b="1" i="1" dirty="0" err="1" smtClean="0">
                <a:solidFill>
                  <a:srgbClr val="000099"/>
                </a:solidFill>
              </a:rPr>
              <a:t>toàn</a:t>
            </a:r>
            <a:r>
              <a:rPr lang="en-US" dirty="0" smtClean="0"/>
              <a:t> </a:t>
            </a:r>
            <a:r>
              <a:rPr lang="en-US" b="1" i="1" dirty="0" err="1">
                <a:solidFill>
                  <a:srgbClr val="000099"/>
                </a:solidFill>
              </a:rPr>
              <a:t>trong</a:t>
            </a:r>
            <a:r>
              <a:rPr lang="en-US" b="1" i="1" dirty="0">
                <a:solidFill>
                  <a:srgbClr val="000099"/>
                </a:solidFill>
              </a:rPr>
              <a:t> </a:t>
            </a:r>
            <a:r>
              <a:rPr lang="en-US" b="1" i="1" dirty="0" err="1">
                <a:solidFill>
                  <a:srgbClr val="000099"/>
                </a:solidFill>
              </a:rPr>
              <a:t>toàn</a:t>
            </a:r>
            <a:r>
              <a:rPr lang="en-US" b="1" i="1" dirty="0">
                <a:solidFill>
                  <a:srgbClr val="000099"/>
                </a:solidFill>
              </a:rPr>
              <a:t> </a:t>
            </a:r>
            <a:r>
              <a:rPr lang="en-US" b="1" i="1" dirty="0" err="1">
                <a:solidFill>
                  <a:srgbClr val="000099"/>
                </a:solidFill>
              </a:rPr>
              <a:t>tổ</a:t>
            </a:r>
            <a:r>
              <a:rPr lang="en-US" b="1" i="1" dirty="0">
                <a:solidFill>
                  <a:srgbClr val="000099"/>
                </a:solidFill>
              </a:rPr>
              <a:t> </a:t>
            </a:r>
            <a:r>
              <a:rPr lang="en-US" b="1" i="1" dirty="0" err="1" smtClean="0">
                <a:solidFill>
                  <a:srgbClr val="000099"/>
                </a:solidFill>
              </a:rPr>
              <a:t>chức</a:t>
            </a:r>
            <a:r>
              <a:rPr lang="en-US" b="1" i="1" dirty="0" smtClean="0">
                <a:solidFill>
                  <a:srgbClr val="000099"/>
                </a:solidFill>
              </a:rPr>
              <a:t>.</a:t>
            </a:r>
            <a:endParaRPr lang="en-US" b="1" i="1" dirty="0">
              <a:solidFill>
                <a:srgbClr val="000099"/>
              </a:solidFill>
            </a:endParaRPr>
          </a:p>
          <a:p>
            <a:r>
              <a:rPr lang="vi-VN" dirty="0" smtClean="0"/>
              <a:t>ISP </a:t>
            </a:r>
            <a:r>
              <a:rPr lang="vi-VN" dirty="0"/>
              <a:t>được viết cho </a:t>
            </a:r>
            <a:r>
              <a:rPr lang="vi-VN" b="1" i="1" dirty="0" smtClean="0">
                <a:solidFill>
                  <a:srgbClr val="000099"/>
                </a:solidFill>
              </a:rPr>
              <a:t>tất cả các cấp nhân viên khác nhau</a:t>
            </a:r>
            <a:r>
              <a:rPr lang="vi-VN" b="1" i="1" dirty="0" smtClean="0"/>
              <a:t>.</a:t>
            </a:r>
            <a:endParaRPr lang="en-US" dirty="0" smtClean="0"/>
          </a:p>
          <a:p>
            <a:r>
              <a:rPr lang="vi-VN" dirty="0" smtClean="0"/>
              <a:t>ISP gồm </a:t>
            </a:r>
            <a:r>
              <a:rPr lang="vi-VN" b="1" i="1" dirty="0">
                <a:solidFill>
                  <a:srgbClr val="000099"/>
                </a:solidFill>
              </a:rPr>
              <a:t>các quy tắc chung về tất cả các chủ đề có liên quan đến an ninh thông tin và sử dụng máy tính hoặc các quy tắc riêng biệt về các chủ đề khác </a:t>
            </a:r>
            <a:r>
              <a:rPr lang="vi-VN" b="1" i="1" dirty="0" smtClean="0">
                <a:solidFill>
                  <a:srgbClr val="000099"/>
                </a:solidFill>
              </a:rPr>
              <a:t>nhau</a:t>
            </a:r>
          </a:p>
          <a:p>
            <a:r>
              <a:rPr lang="vi-VN" dirty="0" smtClean="0"/>
              <a:t>Ví dụ: quy tắc dùng e-mail, quyền hạn truy xuất dữ liệu, quy trình backup dữ liệu,....</a:t>
            </a:r>
          </a:p>
          <a:p>
            <a:endParaRPr lang="en-US"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077336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Information Security Policy </a:t>
            </a:r>
            <a:r>
              <a:rPr lang="en-US" dirty="0" err="1"/>
              <a:t>là</a:t>
            </a:r>
            <a:r>
              <a:rPr lang="en-US" dirty="0"/>
              <a:t> </a:t>
            </a:r>
            <a:r>
              <a:rPr lang="en-US" dirty="0" err="1"/>
              <a:t>gì</a:t>
            </a:r>
            <a:r>
              <a:rPr lang="en-US" dirty="0"/>
              <a:t>?</a:t>
            </a:r>
            <a:endParaRPr lang="vi-VN" dirty="0"/>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2048039" y="1331365"/>
            <a:ext cx="8467561" cy="5052545"/>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123695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ISP</a:t>
            </a:r>
            <a:endParaRPr lang="vi-VN" dirty="0"/>
          </a:p>
        </p:txBody>
      </p:sp>
      <p:sp>
        <p:nvSpPr>
          <p:cNvPr id="3" name="Content Placeholder 2"/>
          <p:cNvSpPr>
            <a:spLocks noGrp="1"/>
          </p:cNvSpPr>
          <p:nvPr>
            <p:ph idx="1"/>
          </p:nvPr>
        </p:nvSpPr>
        <p:spPr/>
        <p:txBody>
          <a:bodyPr/>
          <a:lstStyle/>
          <a:p>
            <a:pPr marL="0" indent="0">
              <a:buNone/>
            </a:pPr>
            <a:r>
              <a:rPr lang="en-US" dirty="0" err="1" smtClean="0"/>
              <a:t>Các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ISP </a:t>
            </a:r>
            <a:r>
              <a:rPr lang="en-US" dirty="0" err="1" smtClean="0"/>
              <a:t>bởi</a:t>
            </a:r>
            <a:r>
              <a:rPr lang="en-US" dirty="0" smtClean="0"/>
              <a:t> </a:t>
            </a:r>
            <a:r>
              <a:rPr lang="en-US" dirty="0" err="1" smtClean="0"/>
              <a:t>nhiều</a:t>
            </a:r>
            <a:r>
              <a:rPr lang="en-US" dirty="0" smtClean="0"/>
              <a:t> </a:t>
            </a:r>
            <a:r>
              <a:rPr lang="en-US" dirty="0" err="1" smtClean="0"/>
              <a:t>lý</a:t>
            </a:r>
            <a:r>
              <a:rPr lang="en-US" dirty="0" smtClean="0"/>
              <a:t> do </a:t>
            </a:r>
            <a:r>
              <a:rPr lang="en-US" dirty="0" err="1" smtClean="0"/>
              <a:t>khác</a:t>
            </a:r>
            <a:r>
              <a:rPr lang="en-US" dirty="0" smtClean="0"/>
              <a:t> </a:t>
            </a:r>
            <a:r>
              <a:rPr lang="en-US" dirty="0" err="1" smtClean="0"/>
              <a:t>nhau</a:t>
            </a:r>
            <a:r>
              <a:rPr lang="en-US" dirty="0" smtClean="0"/>
              <a:t>:</a:t>
            </a:r>
          </a:p>
          <a:p>
            <a:r>
              <a:rPr lang="vi-VN" dirty="0"/>
              <a:t>Thiết lập một cách tiếp cận chung đối với an ninh thông </a:t>
            </a:r>
            <a:r>
              <a:rPr lang="vi-VN" dirty="0" smtClean="0"/>
              <a:t>tin.</a:t>
            </a:r>
            <a:endParaRPr lang="en-US" dirty="0" smtClean="0"/>
          </a:p>
          <a:p>
            <a:r>
              <a:rPr lang="vi-VN" dirty="0"/>
              <a:t>Phát hiện và ngăn chặn sự thoả hiệp của an ninh thông tin như lạm dụng dữ liệu, mạng, hệ thống máy tính và các ứng </a:t>
            </a:r>
            <a:r>
              <a:rPr lang="vi-VN" dirty="0" smtClean="0"/>
              <a:t>dụng.</a:t>
            </a:r>
          </a:p>
          <a:p>
            <a:r>
              <a:rPr lang="vi-VN" dirty="0" smtClean="0"/>
              <a:t>Để </a:t>
            </a:r>
            <a:r>
              <a:rPr lang="vi-VN" dirty="0"/>
              <a:t>bảo vệ danh tiếng của công ty đối với trách nhiệm đạo đức và pháp lý của công </a:t>
            </a:r>
            <a:r>
              <a:rPr lang="vi-VN" dirty="0" smtClean="0"/>
              <a:t>ty.</a:t>
            </a:r>
          </a:p>
          <a:p>
            <a:r>
              <a:rPr lang="vi-VN" dirty="0" smtClean="0"/>
              <a:t>Thực </a:t>
            </a:r>
            <a:r>
              <a:rPr lang="vi-VN" dirty="0"/>
              <a:t>hiện các quyền của khách hàng; Cung cấp cơ chế hiệu quả để đáp ứng các khiếu nại và thắc mắc liên quan đến sự không tuân thủ chính sách thực tế hoặc không nhận thức được là một cách để đạt được mục tiêu </a:t>
            </a:r>
            <a:r>
              <a:rPr lang="vi-VN" dirty="0" smtClean="0"/>
              <a:t>này</a:t>
            </a:r>
            <a:r>
              <a:rPr lang="vi-VN" dirty="0"/>
              <a:t>.</a:t>
            </a:r>
            <a:endParaRPr lang="en-US"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368822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Phạm</a:t>
            </a:r>
            <a:r>
              <a:rPr lang="en-US" dirty="0" smtClean="0"/>
              <a:t> vi </a:t>
            </a:r>
            <a:r>
              <a:rPr lang="en-US" dirty="0" err="1" smtClean="0"/>
              <a:t>của</a:t>
            </a:r>
            <a:r>
              <a:rPr lang="en-US" dirty="0" smtClean="0"/>
              <a:t> ISP</a:t>
            </a:r>
            <a:endParaRPr lang="vi-VN" dirty="0"/>
          </a:p>
        </p:txBody>
      </p:sp>
      <p:sp>
        <p:nvSpPr>
          <p:cNvPr id="3" name="Content Placeholder 2"/>
          <p:cNvSpPr>
            <a:spLocks noGrp="1"/>
          </p:cNvSpPr>
          <p:nvPr>
            <p:ph idx="1"/>
          </p:nvPr>
        </p:nvSpPr>
        <p:spPr/>
        <p:txBody>
          <a:bodyPr/>
          <a:lstStyle/>
          <a:p>
            <a:r>
              <a:rPr lang="en-US" dirty="0" smtClean="0"/>
              <a:t>ISP </a:t>
            </a:r>
            <a:r>
              <a:rPr lang="en-US" dirty="0" err="1" smtClean="0"/>
              <a:t>thường</a:t>
            </a:r>
            <a:r>
              <a:rPr lang="en-US" dirty="0" smtClean="0"/>
              <a:t> </a:t>
            </a:r>
            <a:r>
              <a:rPr lang="en-US" dirty="0" err="1" smtClean="0"/>
              <a:t>nhắm</a:t>
            </a:r>
            <a:r>
              <a:rPr lang="en-US" dirty="0" smtClean="0"/>
              <a:t> </a:t>
            </a:r>
            <a:r>
              <a:rPr lang="en-US" dirty="0" err="1" smtClean="0"/>
              <a:t>vào</a:t>
            </a:r>
            <a:r>
              <a:rPr lang="en-US" dirty="0" smtClean="0"/>
              <a:t> </a:t>
            </a:r>
            <a:r>
              <a:rPr lang="en-US" dirty="0" err="1" smtClean="0"/>
              <a:t>tất</a:t>
            </a:r>
            <a:r>
              <a:rPr lang="en-US" dirty="0" smtClean="0"/>
              <a:t> </a:t>
            </a:r>
            <a:r>
              <a:rPr lang="en-US" dirty="0" err="1" smtClean="0"/>
              <a:t>cả</a:t>
            </a:r>
            <a:r>
              <a:rPr lang="en-US" dirty="0" smtClean="0"/>
              <a:t>:</a:t>
            </a:r>
          </a:p>
          <a:p>
            <a:pPr lvl="1"/>
            <a:r>
              <a:rPr lang="en-US" b="1" dirty="0" err="1" smtClean="0">
                <a:solidFill>
                  <a:srgbClr val="000099"/>
                </a:solidFill>
              </a:rPr>
              <a:t>Các</a:t>
            </a:r>
            <a:r>
              <a:rPr lang="en-US" b="1" dirty="0" smtClean="0">
                <a:solidFill>
                  <a:srgbClr val="000099"/>
                </a:solidFill>
              </a:rPr>
              <a:t> </a:t>
            </a:r>
            <a:r>
              <a:rPr lang="en-US" b="1" dirty="0" err="1" smtClean="0">
                <a:solidFill>
                  <a:srgbClr val="000099"/>
                </a:solidFill>
              </a:rPr>
              <a:t>dữ</a:t>
            </a:r>
            <a:r>
              <a:rPr lang="en-US" b="1" dirty="0" smtClean="0">
                <a:solidFill>
                  <a:srgbClr val="000099"/>
                </a:solidFill>
              </a:rPr>
              <a:t> </a:t>
            </a:r>
            <a:r>
              <a:rPr lang="en-US" b="1" dirty="0" err="1" smtClean="0">
                <a:solidFill>
                  <a:srgbClr val="000099"/>
                </a:solidFill>
              </a:rPr>
              <a:t>liệu</a:t>
            </a:r>
            <a:endParaRPr lang="en-US" b="1" dirty="0" smtClean="0">
              <a:solidFill>
                <a:srgbClr val="000099"/>
              </a:solidFill>
            </a:endParaRPr>
          </a:p>
          <a:p>
            <a:pPr lvl="1"/>
            <a:r>
              <a:rPr lang="en-US" b="1" dirty="0" err="1" smtClean="0">
                <a:solidFill>
                  <a:srgbClr val="000099"/>
                </a:solidFill>
              </a:rPr>
              <a:t>Chương</a:t>
            </a:r>
            <a:r>
              <a:rPr lang="en-US" b="1" dirty="0" smtClean="0">
                <a:solidFill>
                  <a:srgbClr val="000099"/>
                </a:solidFill>
              </a:rPr>
              <a:t> </a:t>
            </a:r>
            <a:r>
              <a:rPr lang="en-US" b="1" dirty="0" err="1" smtClean="0">
                <a:solidFill>
                  <a:srgbClr val="000099"/>
                </a:solidFill>
              </a:rPr>
              <a:t>trình</a:t>
            </a:r>
            <a:endParaRPr lang="en-US" b="1" dirty="0" smtClean="0">
              <a:solidFill>
                <a:srgbClr val="000099"/>
              </a:solidFill>
            </a:endParaRPr>
          </a:p>
          <a:p>
            <a:pPr lvl="1"/>
            <a:r>
              <a:rPr lang="en-US" b="1" dirty="0" err="1" smtClean="0">
                <a:solidFill>
                  <a:srgbClr val="000099"/>
                </a:solidFill>
              </a:rPr>
              <a:t>Hệ</a:t>
            </a:r>
            <a:r>
              <a:rPr lang="en-US" b="1" dirty="0" smtClean="0">
                <a:solidFill>
                  <a:srgbClr val="000099"/>
                </a:solidFill>
              </a:rPr>
              <a:t> </a:t>
            </a:r>
            <a:r>
              <a:rPr lang="en-US" b="1" dirty="0" err="1" smtClean="0">
                <a:solidFill>
                  <a:srgbClr val="000099"/>
                </a:solidFill>
              </a:rPr>
              <a:t>thống</a:t>
            </a:r>
            <a:endParaRPr lang="en-US" b="1" dirty="0" smtClean="0">
              <a:solidFill>
                <a:srgbClr val="000099"/>
              </a:solidFill>
            </a:endParaRPr>
          </a:p>
          <a:p>
            <a:pPr lvl="1"/>
            <a:r>
              <a:rPr lang="en-US" b="1" dirty="0" err="1" smtClean="0">
                <a:solidFill>
                  <a:srgbClr val="000099"/>
                </a:solidFill>
              </a:rPr>
              <a:t>Phương</a:t>
            </a:r>
            <a:r>
              <a:rPr lang="en-US" b="1" dirty="0" smtClean="0">
                <a:solidFill>
                  <a:srgbClr val="000099"/>
                </a:solidFill>
              </a:rPr>
              <a:t> </a:t>
            </a:r>
            <a:r>
              <a:rPr lang="en-US" b="1" dirty="0" err="1" smtClean="0">
                <a:solidFill>
                  <a:srgbClr val="000099"/>
                </a:solidFill>
              </a:rPr>
              <a:t>tiện</a:t>
            </a:r>
            <a:endParaRPr lang="en-US" b="1" dirty="0" smtClean="0">
              <a:solidFill>
                <a:srgbClr val="000099"/>
              </a:solidFill>
            </a:endParaRPr>
          </a:p>
          <a:p>
            <a:pPr lvl="1"/>
            <a:r>
              <a:rPr lang="en-US" b="1" dirty="0" err="1" smtClean="0">
                <a:solidFill>
                  <a:srgbClr val="000099"/>
                </a:solidFill>
              </a:rPr>
              <a:t>Cấu</a:t>
            </a:r>
            <a:r>
              <a:rPr lang="en-US" b="1" dirty="0" smtClean="0">
                <a:solidFill>
                  <a:srgbClr val="000099"/>
                </a:solidFill>
              </a:rPr>
              <a:t> </a:t>
            </a:r>
            <a:r>
              <a:rPr lang="en-US" b="1" dirty="0" err="1" smtClean="0">
                <a:solidFill>
                  <a:srgbClr val="000099"/>
                </a:solidFill>
              </a:rPr>
              <a:t>trúc</a:t>
            </a:r>
            <a:r>
              <a:rPr lang="en-US" b="1" dirty="0" smtClean="0">
                <a:solidFill>
                  <a:srgbClr val="000099"/>
                </a:solidFill>
              </a:rPr>
              <a:t> </a:t>
            </a:r>
            <a:r>
              <a:rPr lang="en-US" b="1" dirty="0" err="1" smtClean="0">
                <a:solidFill>
                  <a:srgbClr val="000099"/>
                </a:solidFill>
              </a:rPr>
              <a:t>hạ</a:t>
            </a:r>
            <a:r>
              <a:rPr lang="en-US" b="1" dirty="0" smtClean="0">
                <a:solidFill>
                  <a:srgbClr val="000099"/>
                </a:solidFill>
              </a:rPr>
              <a:t> </a:t>
            </a:r>
            <a:r>
              <a:rPr lang="en-US" b="1" dirty="0" err="1" smtClean="0">
                <a:solidFill>
                  <a:srgbClr val="000099"/>
                </a:solidFill>
              </a:rPr>
              <a:t>tầng</a:t>
            </a:r>
            <a:r>
              <a:rPr lang="en-US" b="1" dirty="0" smtClean="0">
                <a:solidFill>
                  <a:srgbClr val="000099"/>
                </a:solidFill>
              </a:rPr>
              <a:t> </a:t>
            </a:r>
            <a:r>
              <a:rPr lang="en-US" b="1" dirty="0" err="1" smtClean="0">
                <a:solidFill>
                  <a:srgbClr val="000099"/>
                </a:solidFill>
              </a:rPr>
              <a:t>cơ</a:t>
            </a:r>
            <a:r>
              <a:rPr lang="en-US" b="1" dirty="0" smtClean="0">
                <a:solidFill>
                  <a:srgbClr val="000099"/>
                </a:solidFill>
              </a:rPr>
              <a:t> </a:t>
            </a:r>
            <a:r>
              <a:rPr lang="en-US" b="1" dirty="0" err="1" smtClean="0">
                <a:solidFill>
                  <a:srgbClr val="000099"/>
                </a:solidFill>
              </a:rPr>
              <a:t>sở</a:t>
            </a:r>
            <a:endParaRPr lang="en-US" b="1" dirty="0" smtClean="0">
              <a:solidFill>
                <a:srgbClr val="000099"/>
              </a:solidFill>
            </a:endParaRPr>
          </a:p>
          <a:p>
            <a:pPr lvl="1"/>
            <a:r>
              <a:rPr lang="en-US" b="1" dirty="0" err="1" smtClean="0">
                <a:solidFill>
                  <a:srgbClr val="000099"/>
                </a:solidFill>
              </a:rPr>
              <a:t>Các</a:t>
            </a:r>
            <a:r>
              <a:rPr lang="en-US" b="1" dirty="0" smtClean="0">
                <a:solidFill>
                  <a:srgbClr val="000099"/>
                </a:solidFill>
              </a:rPr>
              <a:t> </a:t>
            </a:r>
            <a:r>
              <a:rPr lang="en-US" b="1" dirty="0" err="1" smtClean="0">
                <a:solidFill>
                  <a:srgbClr val="000099"/>
                </a:solidFill>
              </a:rPr>
              <a:t>người</a:t>
            </a:r>
            <a:r>
              <a:rPr lang="en-US" b="1" dirty="0" smtClean="0">
                <a:solidFill>
                  <a:srgbClr val="000099"/>
                </a:solidFill>
              </a:rPr>
              <a:t> </a:t>
            </a:r>
            <a:r>
              <a:rPr lang="en-US" b="1" dirty="0" err="1" smtClean="0">
                <a:solidFill>
                  <a:srgbClr val="000099"/>
                </a:solidFill>
              </a:rPr>
              <a:t>dùng</a:t>
            </a:r>
            <a:r>
              <a:rPr lang="en-US" b="1" dirty="0" smtClean="0">
                <a:solidFill>
                  <a:srgbClr val="000099"/>
                </a:solidFill>
              </a:rPr>
              <a:t>, </a:t>
            </a:r>
            <a:r>
              <a:rPr lang="en-US" b="1" dirty="0" err="1" smtClean="0">
                <a:solidFill>
                  <a:srgbClr val="000099"/>
                </a:solidFill>
              </a:rPr>
              <a:t>các</a:t>
            </a:r>
            <a:r>
              <a:rPr lang="en-US" b="1" dirty="0" smtClean="0">
                <a:solidFill>
                  <a:srgbClr val="000099"/>
                </a:solidFill>
              </a:rPr>
              <a:t> </a:t>
            </a:r>
            <a:r>
              <a:rPr lang="en-US" b="1" dirty="0" err="1" smtClean="0">
                <a:solidFill>
                  <a:srgbClr val="000099"/>
                </a:solidFill>
              </a:rPr>
              <a:t>bên</a:t>
            </a:r>
            <a:r>
              <a:rPr lang="en-US" b="1" dirty="0" smtClean="0">
                <a:solidFill>
                  <a:srgbClr val="000099"/>
                </a:solidFill>
              </a:rPr>
              <a:t> </a:t>
            </a:r>
            <a:r>
              <a:rPr lang="en-US" b="1" dirty="0" err="1" smtClean="0">
                <a:solidFill>
                  <a:srgbClr val="000099"/>
                </a:solidFill>
              </a:rPr>
              <a:t>tham</a:t>
            </a:r>
            <a:r>
              <a:rPr lang="en-US" b="1" dirty="0" smtClean="0">
                <a:solidFill>
                  <a:srgbClr val="000099"/>
                </a:solidFill>
              </a:rPr>
              <a:t> </a:t>
            </a:r>
            <a:r>
              <a:rPr lang="en-US" b="1" dirty="0" err="1" smtClean="0">
                <a:solidFill>
                  <a:srgbClr val="000099"/>
                </a:solidFill>
              </a:rPr>
              <a:t>gia</a:t>
            </a:r>
            <a:r>
              <a:rPr lang="en-US" b="1" dirty="0" smtClean="0">
                <a:solidFill>
                  <a:srgbClr val="000099"/>
                </a:solidFill>
              </a:rPr>
              <a:t> </a:t>
            </a:r>
            <a:r>
              <a:rPr lang="en-US" b="1" dirty="0" err="1" smtClean="0">
                <a:solidFill>
                  <a:srgbClr val="000099"/>
                </a:solidFill>
              </a:rPr>
              <a:t>thứ</a:t>
            </a:r>
            <a:r>
              <a:rPr lang="en-US" b="1" dirty="0" smtClean="0">
                <a:solidFill>
                  <a:srgbClr val="000099"/>
                </a:solidFill>
              </a:rPr>
              <a:t> 3, </a:t>
            </a:r>
          </a:p>
          <a:p>
            <a:pPr lvl="1"/>
            <a:r>
              <a:rPr lang="en-US" b="1" dirty="0" err="1" smtClean="0">
                <a:solidFill>
                  <a:srgbClr val="000099"/>
                </a:solidFill>
              </a:rPr>
              <a:t>Các</a:t>
            </a:r>
            <a:r>
              <a:rPr lang="en-US" b="1" dirty="0" smtClean="0">
                <a:solidFill>
                  <a:srgbClr val="000099"/>
                </a:solidFill>
              </a:rPr>
              <a:t> </a:t>
            </a:r>
            <a:r>
              <a:rPr lang="en-US" b="1" dirty="0" err="1" smtClean="0">
                <a:solidFill>
                  <a:srgbClr val="000099"/>
                </a:solidFill>
              </a:rPr>
              <a:t>nhóm</a:t>
            </a:r>
            <a:r>
              <a:rPr lang="en-US" b="1" dirty="0" smtClean="0">
                <a:solidFill>
                  <a:srgbClr val="000099"/>
                </a:solidFill>
              </a:rPr>
              <a:t> </a:t>
            </a:r>
            <a:r>
              <a:rPr lang="en-US" b="1" dirty="0" err="1" smtClean="0">
                <a:solidFill>
                  <a:srgbClr val="000099"/>
                </a:solidFill>
              </a:rPr>
              <a:t>bên</a:t>
            </a:r>
            <a:r>
              <a:rPr lang="en-US" b="1" dirty="0" smtClean="0">
                <a:solidFill>
                  <a:srgbClr val="000099"/>
                </a:solidFill>
              </a:rPr>
              <a:t> </a:t>
            </a:r>
            <a:r>
              <a:rPr lang="en-US" b="1" dirty="0" err="1" smtClean="0">
                <a:solidFill>
                  <a:srgbClr val="000099"/>
                </a:solidFill>
              </a:rPr>
              <a:t>ngoài</a:t>
            </a:r>
            <a:r>
              <a:rPr lang="en-US" b="1" dirty="0" smtClean="0">
                <a:solidFill>
                  <a:srgbClr val="000099"/>
                </a:solidFill>
              </a:rPr>
              <a:t> (third parties) </a:t>
            </a:r>
            <a:r>
              <a:rPr lang="en-US" b="1" dirty="0" err="1" smtClean="0">
                <a:solidFill>
                  <a:srgbClr val="000099"/>
                </a:solidFill>
              </a:rPr>
              <a:t>tổ</a:t>
            </a:r>
            <a:r>
              <a:rPr lang="en-US" b="1" dirty="0" smtClean="0">
                <a:solidFill>
                  <a:srgbClr val="000099"/>
                </a:solidFill>
              </a:rPr>
              <a:t> </a:t>
            </a:r>
            <a:r>
              <a:rPr lang="en-US" b="1" dirty="0" err="1" smtClean="0">
                <a:solidFill>
                  <a:srgbClr val="000099"/>
                </a:solidFill>
              </a:rPr>
              <a:t>chức</a:t>
            </a:r>
            <a:endParaRPr lang="en-US" b="1" dirty="0" smtClean="0">
              <a:solidFill>
                <a:srgbClr val="000099"/>
              </a:solidFill>
            </a:endParaRPr>
          </a:p>
          <a:p>
            <a:pPr lvl="1"/>
            <a:r>
              <a:rPr lang="en-US" b="1" dirty="0" err="1" smtClean="0"/>
              <a:t>Không</a:t>
            </a:r>
            <a:r>
              <a:rPr lang="en-US" b="1" dirty="0" smtClean="0"/>
              <a:t> </a:t>
            </a:r>
            <a:r>
              <a:rPr lang="en-US" b="1" dirty="0" err="1" smtClean="0"/>
              <a:t>có</a:t>
            </a:r>
            <a:r>
              <a:rPr lang="en-US" b="1" dirty="0" smtClean="0"/>
              <a:t> </a:t>
            </a:r>
            <a:r>
              <a:rPr lang="en-US" b="1" dirty="0" err="1" smtClean="0"/>
              <a:t>trường</a:t>
            </a:r>
            <a:r>
              <a:rPr lang="en-US" b="1" dirty="0" smtClean="0"/>
              <a:t> </a:t>
            </a:r>
            <a:r>
              <a:rPr lang="en-US" b="1" dirty="0" err="1" smtClean="0"/>
              <a:t>hợp</a:t>
            </a:r>
            <a:r>
              <a:rPr lang="en-US" b="1" dirty="0" smtClean="0"/>
              <a:t> </a:t>
            </a:r>
            <a:r>
              <a:rPr lang="en-US" b="1" dirty="0" err="1" smtClean="0"/>
              <a:t>ngoại</a:t>
            </a:r>
            <a:r>
              <a:rPr lang="en-US" b="1" dirty="0" smtClean="0"/>
              <a:t> </a:t>
            </a:r>
            <a:r>
              <a:rPr lang="en-US" b="1" dirty="0" err="1" smtClean="0"/>
              <a:t>lệ</a:t>
            </a:r>
            <a:r>
              <a:rPr lang="en-US" dirty="0" smtClean="0"/>
              <a:t>.</a:t>
            </a:r>
          </a:p>
          <a:p>
            <a:r>
              <a:rPr lang="en-US" dirty="0" smtClean="0"/>
              <a:t>ISP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b="1" i="1" dirty="0" err="1" smtClean="0">
                <a:solidFill>
                  <a:srgbClr val="000099"/>
                </a:solidFill>
              </a:rPr>
              <a:t>việc</a:t>
            </a:r>
            <a:r>
              <a:rPr lang="en-US" b="1" i="1" dirty="0" smtClean="0">
                <a:solidFill>
                  <a:srgbClr val="000099"/>
                </a:solidFill>
              </a:rPr>
              <a:t> </a:t>
            </a:r>
            <a:r>
              <a:rPr lang="en-US" b="1" i="1" dirty="0" err="1" smtClean="0">
                <a:solidFill>
                  <a:srgbClr val="000099"/>
                </a:solidFill>
              </a:rPr>
              <a:t>bảo</a:t>
            </a:r>
            <a:r>
              <a:rPr lang="en-US" b="1" i="1" dirty="0" smtClean="0">
                <a:solidFill>
                  <a:srgbClr val="000099"/>
                </a:solidFill>
              </a:rPr>
              <a:t> </a:t>
            </a:r>
            <a:r>
              <a:rPr lang="en-US" b="1" i="1" dirty="0" err="1" smtClean="0">
                <a:solidFill>
                  <a:srgbClr val="000099"/>
                </a:solidFill>
              </a:rPr>
              <a:t>vệ</a:t>
            </a:r>
            <a:r>
              <a:rPr lang="en-US" b="1" i="1" dirty="0" smtClean="0">
                <a:solidFill>
                  <a:srgbClr val="000099"/>
                </a:solidFill>
              </a:rPr>
              <a:t>, </a:t>
            </a:r>
            <a:r>
              <a:rPr lang="en-US" b="1" i="1" dirty="0" err="1" smtClean="0">
                <a:solidFill>
                  <a:srgbClr val="000099"/>
                </a:solidFill>
              </a:rPr>
              <a:t>điều</a:t>
            </a:r>
            <a:r>
              <a:rPr lang="en-US" b="1" i="1" dirty="0" smtClean="0">
                <a:solidFill>
                  <a:srgbClr val="000099"/>
                </a:solidFill>
              </a:rPr>
              <a:t> </a:t>
            </a:r>
            <a:r>
              <a:rPr lang="en-US" b="1" i="1" dirty="0" err="1" smtClean="0">
                <a:solidFill>
                  <a:srgbClr val="000099"/>
                </a:solidFill>
              </a:rPr>
              <a:t>khiển</a:t>
            </a:r>
            <a:r>
              <a:rPr lang="en-US" b="1" i="1" dirty="0" smtClean="0">
                <a:solidFill>
                  <a:srgbClr val="000099"/>
                </a:solidFill>
              </a:rPr>
              <a:t> </a:t>
            </a:r>
            <a:r>
              <a:rPr lang="en-US" b="1" i="1" dirty="0" err="1" smtClean="0">
                <a:solidFill>
                  <a:srgbClr val="000099"/>
                </a:solidFill>
              </a:rPr>
              <a:t>và</a:t>
            </a:r>
            <a:r>
              <a:rPr lang="en-US" b="1" i="1" dirty="0" smtClean="0">
                <a:solidFill>
                  <a:srgbClr val="000099"/>
                </a:solidFill>
              </a:rPr>
              <a:t> </a:t>
            </a:r>
            <a:r>
              <a:rPr lang="en-US" b="1" i="1" dirty="0" err="1" smtClean="0">
                <a:solidFill>
                  <a:srgbClr val="000099"/>
                </a:solidFill>
              </a:rPr>
              <a:t>quản</a:t>
            </a:r>
            <a:r>
              <a:rPr lang="en-US" b="1" i="1" dirty="0" smtClean="0">
                <a:solidFill>
                  <a:srgbClr val="000099"/>
                </a:solidFill>
              </a:rPr>
              <a:t> </a:t>
            </a:r>
            <a:r>
              <a:rPr lang="en-US" b="1" i="1" dirty="0" err="1" smtClean="0">
                <a:solidFill>
                  <a:srgbClr val="000099"/>
                </a:solidFill>
              </a:rPr>
              <a:t>lý</a:t>
            </a:r>
            <a:r>
              <a:rPr lang="en-US" dirty="0" smtClean="0"/>
              <a:t> </a:t>
            </a:r>
            <a:r>
              <a:rPr lang="en-US" dirty="0" err="1" smtClean="0"/>
              <a:t>các</a:t>
            </a:r>
            <a:r>
              <a:rPr lang="en-US" dirty="0" smtClean="0"/>
              <a:t> </a:t>
            </a:r>
            <a:r>
              <a:rPr lang="en-US" dirty="0" err="1" smtClean="0"/>
              <a:t>tài</a:t>
            </a:r>
            <a:r>
              <a:rPr lang="en-US" dirty="0" smtClean="0"/>
              <a:t> </a:t>
            </a:r>
            <a:r>
              <a:rPr lang="en-US" dirty="0" err="1" smtClean="0"/>
              <a:t>sản</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tổ</a:t>
            </a:r>
            <a:r>
              <a:rPr lang="en-US" dirty="0" smtClean="0"/>
              <a:t> </a:t>
            </a:r>
            <a:r>
              <a:rPr lang="en-US" dirty="0" err="1" smtClean="0"/>
              <a:t>chức</a:t>
            </a:r>
            <a:r>
              <a:rPr lang="en-US" dirty="0" smtClean="0"/>
              <a:t>. </a:t>
            </a: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330453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Phạm</a:t>
            </a:r>
            <a:r>
              <a:rPr lang="en-US" dirty="0"/>
              <a:t> vi </a:t>
            </a:r>
            <a:r>
              <a:rPr lang="en-US" dirty="0" err="1"/>
              <a:t>của</a:t>
            </a:r>
            <a:r>
              <a:rPr lang="en-US" dirty="0"/>
              <a:t> </a:t>
            </a:r>
            <a:r>
              <a:rPr lang="en-US" dirty="0" smtClean="0"/>
              <a:t>ISP</a:t>
            </a:r>
            <a:endParaRPr lang="vi-VN" dirty="0"/>
          </a:p>
        </p:txBody>
      </p:sp>
      <p:sp>
        <p:nvSpPr>
          <p:cNvPr id="3" name="Content Placeholder 2"/>
          <p:cNvSpPr>
            <a:spLocks noGrp="1"/>
          </p:cNvSpPr>
          <p:nvPr>
            <p:ph idx="1"/>
          </p:nvPr>
        </p:nvSpPr>
        <p:spPr/>
        <p:txBody>
          <a:bodyPr/>
          <a:lstStyle/>
          <a:p>
            <a:r>
              <a:rPr lang="en-US" dirty="0"/>
              <a:t>ISP </a:t>
            </a:r>
            <a:r>
              <a:rPr lang="en-US" dirty="0" err="1"/>
              <a:t>được</a:t>
            </a:r>
            <a:r>
              <a:rPr lang="en-US" dirty="0"/>
              <a:t> </a:t>
            </a:r>
            <a:r>
              <a:rPr lang="en-US" dirty="0" err="1"/>
              <a:t>yêu</a:t>
            </a:r>
            <a:r>
              <a:rPr lang="en-US" dirty="0"/>
              <a:t> </a:t>
            </a:r>
            <a:r>
              <a:rPr lang="en-US" dirty="0" err="1"/>
              <a:t>cầu</a:t>
            </a:r>
            <a:r>
              <a:rPr lang="en-US" dirty="0"/>
              <a:t> </a:t>
            </a:r>
            <a:r>
              <a:rPr lang="en-US" dirty="0" err="1"/>
              <a:t>là</a:t>
            </a:r>
            <a:r>
              <a:rPr lang="en-US" dirty="0"/>
              <a:t> </a:t>
            </a:r>
            <a:r>
              <a:rPr lang="en-US" dirty="0" err="1"/>
              <a:t>bao</a:t>
            </a:r>
            <a:r>
              <a:rPr lang="en-US" dirty="0"/>
              <a:t> </a:t>
            </a:r>
            <a:r>
              <a:rPr lang="en-US" dirty="0" err="1"/>
              <a:t>hàm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thông</a:t>
            </a:r>
            <a:r>
              <a:rPr lang="en-US" dirty="0"/>
              <a:t> tin </a:t>
            </a:r>
            <a:r>
              <a:rPr lang="en-US" dirty="0" err="1"/>
              <a:t>bên</a:t>
            </a:r>
            <a:r>
              <a:rPr lang="en-US" dirty="0"/>
              <a:t> </a:t>
            </a:r>
            <a:r>
              <a:rPr lang="en-US" dirty="0" err="1"/>
              <a:t>trong</a:t>
            </a:r>
            <a:r>
              <a:rPr lang="en-US" dirty="0"/>
              <a:t> </a:t>
            </a:r>
            <a:r>
              <a:rPr lang="en-US" dirty="0" err="1"/>
              <a:t>tổ</a:t>
            </a:r>
            <a:r>
              <a:rPr lang="en-US" dirty="0"/>
              <a:t> </a:t>
            </a:r>
            <a:r>
              <a:rPr lang="en-US" dirty="0" err="1"/>
              <a:t>chức</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bao</a:t>
            </a:r>
            <a:r>
              <a:rPr lang="en-US" dirty="0"/>
              <a:t> </a:t>
            </a:r>
            <a:r>
              <a:rPr lang="en-US" dirty="0" err="1"/>
              <a:t>gồm</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như</a:t>
            </a:r>
            <a:r>
              <a:rPr lang="en-US" dirty="0"/>
              <a:t> </a:t>
            </a:r>
            <a:r>
              <a:rPr lang="en-US" dirty="0" err="1"/>
              <a:t>sau</a:t>
            </a:r>
            <a:r>
              <a:rPr lang="en-US" dirty="0"/>
              <a:t>: </a:t>
            </a:r>
          </a:p>
          <a:p>
            <a:pPr lvl="1"/>
            <a:r>
              <a:rPr lang="en-US" dirty="0" err="1" smtClean="0"/>
              <a:t>Lưu</a:t>
            </a:r>
            <a:r>
              <a:rPr lang="en-US" dirty="0" smtClean="0"/>
              <a:t> </a:t>
            </a:r>
            <a:r>
              <a:rPr lang="en-US" dirty="0" err="1" smtClean="0"/>
              <a:t>trữ</a:t>
            </a:r>
            <a:r>
              <a:rPr lang="en-US" dirty="0" smtClean="0"/>
              <a:t> </a:t>
            </a:r>
            <a:r>
              <a:rPr lang="en-US" dirty="0" err="1" smtClean="0"/>
              <a:t>trong</a:t>
            </a:r>
            <a:r>
              <a:rPr lang="en-US" dirty="0" smtClean="0"/>
              <a:t> </a:t>
            </a:r>
            <a:r>
              <a:rPr lang="en-US" dirty="0" err="1" smtClean="0"/>
              <a:t>các</a:t>
            </a:r>
            <a:r>
              <a:rPr lang="en-US" dirty="0" smtClean="0"/>
              <a:t> CSDL, </a:t>
            </a:r>
            <a:r>
              <a:rPr lang="en-US" dirty="0" err="1" smtClean="0"/>
              <a:t>trong</a:t>
            </a:r>
            <a:r>
              <a:rPr lang="en-US" dirty="0" smtClean="0"/>
              <a:t> </a:t>
            </a:r>
            <a:r>
              <a:rPr lang="en-US" dirty="0" err="1" smtClean="0"/>
              <a:t>máy</a:t>
            </a:r>
            <a:r>
              <a:rPr lang="en-US" dirty="0" smtClean="0"/>
              <a:t> </a:t>
            </a:r>
            <a:r>
              <a:rPr lang="en-US" dirty="0" err="1" smtClean="0"/>
              <a:t>tính</a:t>
            </a:r>
            <a:r>
              <a:rPr lang="en-US" dirty="0"/>
              <a:t> </a:t>
            </a:r>
            <a:r>
              <a:rPr lang="en-US" dirty="0" smtClean="0"/>
              <a:t>ở </a:t>
            </a:r>
            <a:r>
              <a:rPr lang="en-US" dirty="0" err="1" smtClean="0"/>
              <a:t>các</a:t>
            </a:r>
            <a:r>
              <a:rPr lang="en-US" dirty="0" smtClean="0"/>
              <a:t> </a:t>
            </a:r>
            <a:r>
              <a:rPr lang="en-US" dirty="0" err="1" smtClean="0"/>
              <a:t>đĩa</a:t>
            </a:r>
            <a:r>
              <a:rPr lang="en-US" dirty="0" smtClean="0"/>
              <a:t> </a:t>
            </a:r>
            <a:r>
              <a:rPr lang="en-US" dirty="0" err="1" smtClean="0"/>
              <a:t>cứng</a:t>
            </a:r>
            <a:r>
              <a:rPr lang="en-US" dirty="0" smtClean="0"/>
              <a:t> </a:t>
            </a:r>
            <a:r>
              <a:rPr lang="en-US" dirty="0" err="1" smtClean="0"/>
              <a:t>cố</a:t>
            </a:r>
            <a:r>
              <a:rPr lang="en-US" dirty="0" smtClean="0"/>
              <a:t> </a:t>
            </a:r>
            <a:r>
              <a:rPr lang="en-US" dirty="0" err="1" smtClean="0"/>
              <a:t>định</a:t>
            </a:r>
            <a:endParaRPr lang="en-US" dirty="0" smtClean="0"/>
          </a:p>
          <a:p>
            <a:pPr lvl="1"/>
            <a:r>
              <a:rPr lang="vi-VN" dirty="0" smtClean="0"/>
              <a:t>Truyền </a:t>
            </a:r>
            <a:r>
              <a:rPr lang="vi-VN" dirty="0"/>
              <a:t>qua mạng nội bộ và công </a:t>
            </a:r>
            <a:r>
              <a:rPr lang="vi-VN" dirty="0" smtClean="0"/>
              <a:t>cộng</a:t>
            </a:r>
          </a:p>
          <a:p>
            <a:pPr lvl="1"/>
            <a:r>
              <a:rPr lang="vi-VN" dirty="0" smtClean="0"/>
              <a:t>In </a:t>
            </a:r>
            <a:r>
              <a:rPr lang="vi-VN" dirty="0"/>
              <a:t>hoặc viết tay trên giấy, bảng trắng </a:t>
            </a:r>
            <a:r>
              <a:rPr lang="vi-VN" dirty="0" smtClean="0"/>
              <a:t>...</a:t>
            </a:r>
          </a:p>
          <a:p>
            <a:pPr lvl="1"/>
            <a:r>
              <a:rPr lang="vi-VN" dirty="0" smtClean="0"/>
              <a:t>Gửi qua fax</a:t>
            </a:r>
            <a:r>
              <a:rPr lang="vi-VN" dirty="0"/>
              <a:t>, telex hoặc các phương tiện truyền thông </a:t>
            </a:r>
            <a:r>
              <a:rPr lang="vi-VN" dirty="0" smtClean="0"/>
              <a:t>khác</a:t>
            </a:r>
          </a:p>
          <a:p>
            <a:pPr lvl="1"/>
            <a:r>
              <a:rPr lang="vi-VN" dirty="0" smtClean="0"/>
              <a:t>Lưu </a:t>
            </a:r>
            <a:r>
              <a:rPr lang="vi-VN" dirty="0"/>
              <a:t>trữ trên phương tiện di động như CD-ROM, đĩa cứng, băng và các phương tiện tương tự </a:t>
            </a:r>
            <a:r>
              <a:rPr lang="vi-VN" dirty="0" smtClean="0"/>
              <a:t>khác</a:t>
            </a:r>
          </a:p>
          <a:p>
            <a:pPr lvl="1"/>
            <a:r>
              <a:rPr lang="vi-VN" dirty="0" smtClean="0"/>
              <a:t>Tổ </a:t>
            </a:r>
            <a:r>
              <a:rPr lang="vi-VN" dirty="0"/>
              <a:t>chức trên </a:t>
            </a:r>
            <a:r>
              <a:rPr lang="vi-VN" dirty="0" smtClean="0"/>
              <a:t>phim, các </a:t>
            </a:r>
            <a:r>
              <a:rPr lang="vi-VN" dirty="0"/>
              <a:t>trang trình chiếu, máy chiếu, sử dụng phương tiện nghe nhìn và âm thanh</a:t>
            </a:r>
          </a:p>
          <a:p>
            <a:pPr lvl="1"/>
            <a:r>
              <a:rPr lang="vi-VN" dirty="0"/>
              <a:t>Phát biểu trong các cuộc gọi điện thoại và các cuộc họp được chuyển tải bằng bất kỳ phương pháp nào khác</a:t>
            </a:r>
            <a:endParaRPr lang="en-US" dirty="0"/>
          </a:p>
          <a:p>
            <a:pPr lvl="1"/>
            <a:endParaRPr lang="vi-VN"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3891772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ISP</a:t>
            </a:r>
            <a:endParaRPr lang="vi-VN" dirty="0"/>
          </a:p>
        </p:txBody>
      </p:sp>
      <p:sp>
        <p:nvSpPr>
          <p:cNvPr id="3" name="Content Placeholder 2"/>
          <p:cNvSpPr>
            <a:spLocks noGrp="1"/>
          </p:cNvSpPr>
          <p:nvPr>
            <p:ph idx="1"/>
          </p:nvPr>
        </p:nvSpPr>
        <p:spPr>
          <a:xfrm>
            <a:off x="1117600" y="1219200"/>
            <a:ext cx="10643476" cy="4927600"/>
          </a:xfrm>
        </p:spPr>
        <p:txBody>
          <a:bodyPr/>
          <a:lstStyle/>
          <a:p>
            <a:r>
              <a:rPr lang="vi-VN" dirty="0" smtClean="0"/>
              <a:t>Giảm </a:t>
            </a:r>
            <a:r>
              <a:rPr lang="vi-VN" dirty="0"/>
              <a:t>thiểu nguy cơ rò rỉ dữ liệu hoặc mất </a:t>
            </a:r>
            <a:r>
              <a:rPr lang="vi-VN" dirty="0" smtClean="0"/>
              <a:t>mát</a:t>
            </a:r>
          </a:p>
          <a:p>
            <a:r>
              <a:rPr lang="vi-VN" dirty="0" smtClean="0"/>
              <a:t>Bảo </a:t>
            </a:r>
            <a:r>
              <a:rPr lang="vi-VN" dirty="0"/>
              <a:t>vệ tổ chức khỏi những người dùng nội bộ </a:t>
            </a:r>
            <a:r>
              <a:rPr lang="vi-VN" dirty="0" smtClean="0"/>
              <a:t>và bên ngoài </a:t>
            </a:r>
            <a:r>
              <a:rPr lang="vi-VN" dirty="0"/>
              <a:t>"độc </a:t>
            </a:r>
            <a:r>
              <a:rPr lang="vi-VN" dirty="0" smtClean="0"/>
              <a:t>hại“</a:t>
            </a:r>
          </a:p>
          <a:p>
            <a:r>
              <a:rPr lang="vi-VN" dirty="0" smtClean="0"/>
              <a:t>Thiết </a:t>
            </a:r>
            <a:r>
              <a:rPr lang="vi-VN" dirty="0"/>
              <a:t>lập các hướng dẫn, thực tiễn tốt nhất về sử dụng và đảm bảo tuân thủ đúng</a:t>
            </a:r>
            <a:r>
              <a:rPr lang="vi-VN" dirty="0" smtClean="0"/>
              <a:t>.</a:t>
            </a:r>
          </a:p>
          <a:p>
            <a:r>
              <a:rPr lang="vi-VN" dirty="0" smtClean="0"/>
              <a:t>Thông </a:t>
            </a:r>
            <a:r>
              <a:rPr lang="vi-VN" dirty="0"/>
              <a:t>báo nội bộ và bên ngoài thông tin đó là tài sản, tài </a:t>
            </a:r>
            <a:r>
              <a:rPr lang="vi-VN" dirty="0" smtClean="0"/>
              <a:t>sản riêng </a:t>
            </a:r>
            <a:r>
              <a:rPr lang="vi-VN" dirty="0"/>
              <a:t>của tổ chức, và được bảo vệ khỏi bị truy cập trái phép, sửa đổi, tiết lộ và hủy hoại</a:t>
            </a:r>
            <a:r>
              <a:rPr lang="vi-VN" dirty="0" smtClean="0"/>
              <a:t>.</a:t>
            </a:r>
          </a:p>
          <a:p>
            <a:r>
              <a:rPr lang="vi-VN" dirty="0" smtClean="0"/>
              <a:t>Đẩy </a:t>
            </a:r>
            <a:r>
              <a:rPr lang="vi-VN" dirty="0"/>
              <a:t>mạnh lập trường chủ động cho tổ chức khi có vấn đề pháp lý phát </a:t>
            </a:r>
            <a:r>
              <a:rPr lang="vi-VN" dirty="0" smtClean="0"/>
              <a:t>sinh</a:t>
            </a:r>
          </a:p>
          <a:p>
            <a:r>
              <a:rPr lang="vi-VN" dirty="0" smtClean="0"/>
              <a:t>Cung </a:t>
            </a:r>
            <a:r>
              <a:rPr lang="vi-VN" dirty="0"/>
              <a:t>cấp hướng nâng cấp các tiêu chuẩn an ninh trong và ngoài tổ </a:t>
            </a:r>
            <a:r>
              <a:rPr lang="vi-VN" dirty="0" smtClean="0"/>
              <a:t>chức</a:t>
            </a:r>
            <a:endParaRPr lang="en-US"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3593730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Ai </a:t>
            </a:r>
            <a:r>
              <a:rPr lang="en-US" dirty="0" err="1" smtClean="0"/>
              <a:t>là</a:t>
            </a:r>
            <a:r>
              <a:rPr lang="en-US" dirty="0" smtClean="0"/>
              <a:t> </a:t>
            </a:r>
            <a:r>
              <a:rPr lang="en-US" dirty="0" err="1" smtClean="0"/>
              <a:t>người</a:t>
            </a:r>
            <a:r>
              <a:rPr lang="en-US" dirty="0" smtClean="0"/>
              <a:t> </a:t>
            </a:r>
            <a:r>
              <a:rPr lang="en-US" dirty="0" err="1" smtClean="0"/>
              <a:t>dùng</a:t>
            </a:r>
            <a:r>
              <a:rPr lang="en-US" dirty="0" smtClean="0"/>
              <a:t> ISP</a:t>
            </a:r>
            <a:endParaRPr lang="vi-VN" dirty="0"/>
          </a:p>
        </p:txBody>
      </p:sp>
      <p:sp>
        <p:nvSpPr>
          <p:cNvPr id="3" name="Content Placeholder 2"/>
          <p:cNvSpPr>
            <a:spLocks noGrp="1"/>
          </p:cNvSpPr>
          <p:nvPr>
            <p:ph idx="1"/>
          </p:nvPr>
        </p:nvSpPr>
        <p:spPr/>
        <p:txBody>
          <a:bodyPr/>
          <a:lstStyle/>
          <a:p>
            <a:endParaRPr lang="en-US" dirty="0" smtClean="0"/>
          </a:p>
          <a:p>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cấp</a:t>
            </a:r>
            <a:r>
              <a:rPr lang="en-US" dirty="0" smtClean="0"/>
              <a:t> </a:t>
            </a:r>
            <a:r>
              <a:rPr lang="en-US" dirty="0" err="1" smtClean="0"/>
              <a:t>độ</a:t>
            </a:r>
            <a:endParaRPr lang="en-US" dirty="0" smtClean="0"/>
          </a:p>
          <a:p>
            <a:endParaRPr lang="en-US" dirty="0" smtClean="0"/>
          </a:p>
          <a:p>
            <a:r>
              <a:rPr lang="en-US" dirty="0" err="1" smtClean="0"/>
              <a:t>Nhân</a:t>
            </a:r>
            <a:r>
              <a:rPr lang="en-US" dirty="0" smtClean="0"/>
              <a:t> </a:t>
            </a:r>
            <a:r>
              <a:rPr lang="en-US" dirty="0" err="1" smtClean="0"/>
              <a:t>viên</a:t>
            </a:r>
            <a:r>
              <a:rPr lang="en-US" dirty="0" smtClean="0"/>
              <a:t> </a:t>
            </a:r>
            <a:r>
              <a:rPr lang="en-US" dirty="0" err="1" smtClean="0"/>
              <a:t>kỹ</a:t>
            </a:r>
            <a:r>
              <a:rPr lang="en-US" dirty="0" smtClean="0"/>
              <a:t> </a:t>
            </a:r>
            <a:r>
              <a:rPr lang="en-US" dirty="0" err="1" smtClean="0"/>
              <a:t>thuật</a:t>
            </a:r>
            <a:r>
              <a:rPr lang="en-US" dirty="0" smtClean="0"/>
              <a:t> – </a:t>
            </a:r>
            <a:r>
              <a:rPr lang="en-US" dirty="0" err="1" smtClean="0"/>
              <a:t>người</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hệ</a:t>
            </a:r>
            <a:r>
              <a:rPr lang="en-US" dirty="0" smtClean="0"/>
              <a:t> </a:t>
            </a:r>
            <a:r>
              <a:rPr lang="en-US" dirty="0" err="1" smtClean="0"/>
              <a:t>thống</a:t>
            </a:r>
            <a:r>
              <a:rPr lang="en-US" dirty="0" smtClean="0"/>
              <a:t>, …</a:t>
            </a:r>
          </a:p>
          <a:p>
            <a:endParaRPr lang="en-US" dirty="0" smtClean="0"/>
          </a:p>
          <a:p>
            <a:r>
              <a:rPr lang="en-US" dirty="0" err="1" smtClean="0"/>
              <a:t>Người</a:t>
            </a:r>
            <a:r>
              <a:rPr lang="en-US" dirty="0" smtClean="0"/>
              <a:t> </a:t>
            </a:r>
            <a:r>
              <a:rPr lang="en-US" dirty="0" err="1" smtClean="0"/>
              <a:t>dùng</a:t>
            </a:r>
            <a:r>
              <a:rPr lang="en-US" dirty="0" smtClean="0"/>
              <a:t> </a:t>
            </a:r>
            <a:r>
              <a:rPr lang="en-US" dirty="0" err="1" smtClean="0"/>
              <a:t>cuối</a:t>
            </a:r>
            <a:r>
              <a:rPr lang="en-US" dirty="0" smtClean="0"/>
              <a:t> –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496769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a:t>
            </a:r>
            <a:r>
              <a:rPr lang="en-US" dirty="0" err="1" smtClean="0"/>
              <a:t>Các</a:t>
            </a:r>
            <a:r>
              <a:rPr lang="en-US" dirty="0" smtClean="0"/>
              <a:t> </a:t>
            </a:r>
            <a:r>
              <a:rPr lang="en-US" dirty="0" err="1" smtClean="0"/>
              <a:t>bước</a:t>
            </a:r>
            <a:r>
              <a:rPr lang="en-US" dirty="0" smtClean="0"/>
              <a:t> </a:t>
            </a:r>
            <a:r>
              <a:rPr lang="en-US" dirty="0" err="1"/>
              <a:t>triển</a:t>
            </a:r>
            <a:r>
              <a:rPr lang="en-US" dirty="0"/>
              <a:t> </a:t>
            </a:r>
            <a:r>
              <a:rPr lang="en-US" dirty="0" err="1"/>
              <a:t>khai</a:t>
            </a:r>
            <a:r>
              <a:rPr lang="en-US" dirty="0"/>
              <a:t> ISP</a:t>
            </a:r>
            <a:endParaRPr lang="vi-VN" dirty="0"/>
          </a:p>
        </p:txBody>
      </p:sp>
      <p:pic>
        <p:nvPicPr>
          <p:cNvPr id="4" name="Picture 3"/>
          <p:cNvPicPr>
            <a:picLocks noChangeAspect="1"/>
          </p:cNvPicPr>
          <p:nvPr/>
        </p:nvPicPr>
        <p:blipFill>
          <a:blip r:embed="rId3"/>
          <a:stretch>
            <a:fillRect/>
          </a:stretch>
        </p:blipFill>
        <p:spPr>
          <a:xfrm>
            <a:off x="1903228" y="1335472"/>
            <a:ext cx="8995144" cy="4900228"/>
          </a:xfrm>
          <a:prstGeom prst="rect">
            <a:avLst/>
          </a:prstGeom>
        </p:spPr>
      </p:pic>
      <p:sp>
        <p:nvSpPr>
          <p:cNvPr id="5" name="Content Placeholder 4"/>
          <p:cNvSpPr>
            <a:spLocks noGrp="1"/>
          </p:cNvSpPr>
          <p:nvPr>
            <p:ph idx="1"/>
          </p:nvPr>
        </p:nvSpPr>
        <p:spPr/>
        <p:txBody>
          <a:bodyPr/>
          <a:lstStyle/>
          <a:p>
            <a:endParaRPr lang="vi-VN" dirty="0"/>
          </a:p>
        </p:txBody>
      </p:sp>
      <p:sp>
        <p:nvSpPr>
          <p:cNvPr id="3" name="Footer Placeholder 2"/>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960096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a:t>
            </a:r>
            <a:r>
              <a:rPr lang="en-US" dirty="0" err="1"/>
              <a:t>Các</a:t>
            </a:r>
            <a:r>
              <a:rPr lang="en-US" dirty="0"/>
              <a:t> </a:t>
            </a:r>
            <a:r>
              <a:rPr lang="en-US" dirty="0" err="1"/>
              <a:t>bước</a:t>
            </a:r>
            <a:r>
              <a:rPr lang="en-US" dirty="0"/>
              <a:t> </a:t>
            </a:r>
            <a:r>
              <a:rPr lang="en-US" dirty="0" err="1"/>
              <a:t>triển</a:t>
            </a:r>
            <a:r>
              <a:rPr lang="en-US" dirty="0"/>
              <a:t> </a:t>
            </a:r>
            <a:r>
              <a:rPr lang="en-US" dirty="0" err="1"/>
              <a:t>khai</a:t>
            </a:r>
            <a:r>
              <a:rPr lang="en-US" dirty="0"/>
              <a:t> ISP</a:t>
            </a:r>
            <a:endParaRPr lang="vi-VN" dirty="0"/>
          </a:p>
        </p:txBody>
      </p:sp>
      <p:sp>
        <p:nvSpPr>
          <p:cNvPr id="3" name="Content Placeholder 2"/>
          <p:cNvSpPr>
            <a:spLocks noGrp="1"/>
          </p:cNvSpPr>
          <p:nvPr>
            <p:ph idx="1"/>
          </p:nvPr>
        </p:nvSpPr>
        <p:spPr/>
        <p:txBody>
          <a:bodyPr/>
          <a:lstStyle/>
          <a:p>
            <a:r>
              <a:rPr lang="en-US" dirty="0" smtClean="0"/>
              <a:t> </a:t>
            </a:r>
            <a:endParaRPr lang="vi-V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965" y="1252954"/>
            <a:ext cx="4729656" cy="4548756"/>
          </a:xfrm>
          <a:prstGeom prst="rect">
            <a:avLst/>
          </a:prstGeom>
        </p:spPr>
      </p:pic>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172867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135" y="228600"/>
            <a:ext cx="11298865" cy="838200"/>
          </a:xfrm>
        </p:spPr>
        <p:txBody>
          <a:bodyPr/>
          <a:lstStyle/>
          <a:p>
            <a:r>
              <a:rPr lang="en-US" sz="3600" dirty="0" smtClean="0"/>
              <a:t>2.7 </a:t>
            </a:r>
            <a:r>
              <a:rPr lang="en-US" sz="3600" dirty="0" err="1" smtClean="0"/>
              <a:t>Xác</a:t>
            </a:r>
            <a:r>
              <a:rPr lang="en-US" sz="3600" dirty="0" smtClean="0"/>
              <a:t> </a:t>
            </a:r>
            <a:r>
              <a:rPr lang="en-US" sz="3600" dirty="0" err="1" smtClean="0"/>
              <a:t>định</a:t>
            </a:r>
            <a:r>
              <a:rPr lang="en-US" sz="3600" dirty="0" smtClean="0"/>
              <a:t> </a:t>
            </a:r>
            <a:r>
              <a:rPr lang="en-US" sz="3600" dirty="0" err="1" smtClean="0"/>
              <a:t>vấn</a:t>
            </a:r>
            <a:r>
              <a:rPr lang="en-US" sz="3600" dirty="0" smtClean="0"/>
              <a:t> </a:t>
            </a:r>
            <a:r>
              <a:rPr lang="en-US" sz="3600" dirty="0" err="1" smtClean="0"/>
              <a:t>đề</a:t>
            </a:r>
            <a:r>
              <a:rPr lang="en-US" sz="3600" dirty="0" smtClean="0"/>
              <a:t> </a:t>
            </a:r>
            <a:r>
              <a:rPr lang="en-US" sz="3600" dirty="0" err="1" smtClean="0"/>
              <a:t>cần</a:t>
            </a:r>
            <a:r>
              <a:rPr lang="en-US" sz="3600" dirty="0" smtClean="0"/>
              <a:t> Policy</a:t>
            </a:r>
            <a:endParaRPr lang="vi-VN" sz="3600" dirty="0"/>
          </a:p>
        </p:txBody>
      </p:sp>
      <p:sp>
        <p:nvSpPr>
          <p:cNvPr id="3" name="Content Placeholder 2"/>
          <p:cNvSpPr>
            <a:spLocks noGrp="1"/>
          </p:cNvSpPr>
          <p:nvPr>
            <p:ph idx="1"/>
          </p:nvPr>
        </p:nvSpPr>
        <p:spPr/>
        <p:txBody>
          <a:bodyPr/>
          <a:lstStyle/>
          <a:p>
            <a:endParaRPr lang="vi-VN" dirty="0" smtClean="0"/>
          </a:p>
          <a:p>
            <a:r>
              <a:rPr lang="vi-VN" dirty="0" smtClean="0"/>
              <a:t>Các </a:t>
            </a:r>
            <a:r>
              <a:rPr lang="vi-VN" dirty="0"/>
              <a:t>nguồn </a:t>
            </a:r>
            <a:r>
              <a:rPr lang="vi-VN" dirty="0" smtClean="0"/>
              <a:t>tài nguyên </a:t>
            </a:r>
            <a:r>
              <a:rPr lang="vi-VN" dirty="0"/>
              <a:t>và thông </a:t>
            </a:r>
            <a:r>
              <a:rPr lang="vi-VN" dirty="0" smtClean="0"/>
              <a:t>tin cần truy suất có thẩm quyền </a:t>
            </a:r>
          </a:p>
          <a:p>
            <a:r>
              <a:rPr lang="vi-VN" dirty="0" smtClean="0"/>
              <a:t>Không </a:t>
            </a:r>
            <a:r>
              <a:rPr lang="vi-VN" dirty="0"/>
              <a:t>tiết lộ hoặc không được phép tiết lộ thông </a:t>
            </a:r>
            <a:r>
              <a:rPr lang="vi-VN" dirty="0" smtClean="0"/>
              <a:t>tin</a:t>
            </a:r>
          </a:p>
          <a:p>
            <a:r>
              <a:rPr lang="vi-VN" dirty="0" smtClean="0"/>
              <a:t>Quy trình cần tuân theo</a:t>
            </a:r>
          </a:p>
          <a:p>
            <a:r>
              <a:rPr lang="vi-VN" dirty="0" smtClean="0"/>
              <a:t>Lỗi </a:t>
            </a:r>
            <a:r>
              <a:rPr lang="vi-VN" dirty="0"/>
              <a:t>và lỗi người </a:t>
            </a:r>
            <a:r>
              <a:rPr lang="vi-VN" dirty="0" smtClean="0"/>
              <a:t>dùng</a:t>
            </a:r>
          </a:p>
          <a:p>
            <a:endParaRPr lang="en-US"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077338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An </a:t>
            </a:r>
            <a:r>
              <a:rPr lang="en-US" dirty="0" err="1" smtClean="0"/>
              <a:t>toàn</a:t>
            </a:r>
            <a:r>
              <a:rPr lang="en-US" dirty="0" smtClean="0"/>
              <a:t> </a:t>
            </a:r>
            <a:r>
              <a:rPr lang="en-US" dirty="0" err="1" smtClean="0"/>
              <a:t>thông</a:t>
            </a:r>
            <a:r>
              <a:rPr lang="en-US" dirty="0"/>
              <a:t> tin (Information </a:t>
            </a:r>
            <a:r>
              <a:rPr lang="en-US" dirty="0" smtClean="0"/>
              <a:t>Security)</a:t>
            </a:r>
            <a:endParaRPr lang="vi-VN" dirty="0"/>
          </a:p>
        </p:txBody>
      </p:sp>
      <p:sp>
        <p:nvSpPr>
          <p:cNvPr id="3" name="Content Placeholder 2"/>
          <p:cNvSpPr>
            <a:spLocks noGrp="1"/>
          </p:cNvSpPr>
          <p:nvPr>
            <p:ph idx="1"/>
          </p:nvPr>
        </p:nvSpPr>
        <p:spPr/>
        <p:txBody>
          <a:bodyPr/>
          <a:lstStyle/>
          <a:p>
            <a:endParaRPr lang="en-US" dirty="0" smtClean="0"/>
          </a:p>
          <a:p>
            <a:pPr marL="514350" indent="-514350">
              <a:buFont typeface="+mj-lt"/>
              <a:buAutoNum type="arabicPeriod"/>
            </a:pPr>
            <a:r>
              <a:rPr lang="en-US" dirty="0" err="1" smtClean="0"/>
              <a:t>Thông</a:t>
            </a:r>
            <a:r>
              <a:rPr lang="en-US" dirty="0" smtClean="0"/>
              <a:t> tin </a:t>
            </a:r>
            <a:r>
              <a:rPr lang="en-US" dirty="0" err="1" smtClean="0"/>
              <a:t>là</a:t>
            </a:r>
            <a:r>
              <a:rPr lang="en-US" dirty="0" smtClean="0"/>
              <a:t> </a:t>
            </a:r>
            <a:r>
              <a:rPr lang="en-US" dirty="0" err="1" smtClean="0"/>
              <a:t>gì</a:t>
            </a:r>
            <a:r>
              <a:rPr lang="en-US" dirty="0" smtClean="0"/>
              <a:t>?</a:t>
            </a:r>
          </a:p>
          <a:p>
            <a:pPr marL="514350" indent="-514350">
              <a:buFont typeface="+mj-lt"/>
              <a:buAutoNum type="arabicPeriod"/>
            </a:pPr>
            <a:r>
              <a:rPr lang="en-US" dirty="0" smtClean="0"/>
              <a:t>An </a:t>
            </a:r>
            <a:r>
              <a:rPr lang="en-US" dirty="0" err="1" smtClean="0"/>
              <a:t>toàn</a:t>
            </a:r>
            <a:r>
              <a:rPr lang="en-US" dirty="0" smtClean="0"/>
              <a:t> </a:t>
            </a:r>
            <a:r>
              <a:rPr lang="en-US" dirty="0" err="1" smtClean="0"/>
              <a:t>thông</a:t>
            </a:r>
            <a:r>
              <a:rPr lang="en-US" dirty="0" smtClean="0"/>
              <a:t> tin </a:t>
            </a:r>
            <a:r>
              <a:rPr lang="en-US" dirty="0" err="1" smtClean="0"/>
              <a:t>là</a:t>
            </a:r>
            <a:r>
              <a:rPr lang="en-US" dirty="0" smtClean="0"/>
              <a:t> </a:t>
            </a:r>
            <a:r>
              <a:rPr lang="en-US" dirty="0" err="1" smtClean="0"/>
              <a:t>gì</a:t>
            </a:r>
            <a:r>
              <a:rPr lang="en-US" dirty="0" smtClean="0"/>
              <a:t>?</a:t>
            </a:r>
          </a:p>
          <a:p>
            <a:pPr marL="514350" indent="-514350">
              <a:buFont typeface="+mj-lt"/>
              <a:buAutoNum type="arabicPeriod"/>
            </a:pPr>
            <a:r>
              <a:rPr lang="en-US" dirty="0" err="1" smtClean="0"/>
              <a:t>Rủi</a:t>
            </a:r>
            <a:r>
              <a:rPr lang="en-US" dirty="0" smtClean="0"/>
              <a:t> </a:t>
            </a:r>
            <a:r>
              <a:rPr lang="en-US" dirty="0" err="1" smtClean="0"/>
              <a:t>ro</a:t>
            </a:r>
            <a:r>
              <a:rPr lang="en-US" dirty="0" smtClean="0"/>
              <a:t>, </a:t>
            </a:r>
            <a:r>
              <a:rPr lang="en-US" dirty="0" err="1" smtClean="0"/>
              <a:t>mối</a:t>
            </a:r>
            <a:r>
              <a:rPr lang="en-US" dirty="0" smtClean="0"/>
              <a:t> </a:t>
            </a:r>
            <a:r>
              <a:rPr lang="en-US" dirty="0" err="1" smtClean="0"/>
              <a:t>đe</a:t>
            </a:r>
            <a:r>
              <a:rPr lang="en-US" dirty="0" smtClean="0"/>
              <a:t> </a:t>
            </a:r>
            <a:r>
              <a:rPr lang="en-US" dirty="0" err="1" smtClean="0"/>
              <a:t>dọa</a:t>
            </a:r>
            <a:r>
              <a:rPr lang="en-US" dirty="0" smtClean="0"/>
              <a:t>, </a:t>
            </a:r>
            <a:r>
              <a:rPr lang="en-US" dirty="0" err="1" smtClean="0"/>
              <a:t>và</a:t>
            </a:r>
            <a:r>
              <a:rPr lang="en-US" dirty="0" smtClean="0"/>
              <a:t>  </a:t>
            </a:r>
            <a:r>
              <a:rPr lang="en-US" dirty="0" err="1" smtClean="0"/>
              <a:t>lổ</a:t>
            </a:r>
            <a:r>
              <a:rPr lang="en-US" dirty="0" smtClean="0"/>
              <a:t> </a:t>
            </a:r>
            <a:r>
              <a:rPr lang="en-US" dirty="0" err="1" smtClean="0"/>
              <a:t>hỏng</a:t>
            </a:r>
            <a:endParaRPr lang="en-US" dirty="0" smtClean="0"/>
          </a:p>
          <a:p>
            <a:pPr marL="514350" indent="-514350">
              <a:buFont typeface="+mj-lt"/>
              <a:buAutoNum type="arabicPeriod"/>
            </a:pPr>
            <a:r>
              <a:rPr lang="en-US" dirty="0" err="1" smtClean="0"/>
              <a:t>Giải</a:t>
            </a:r>
            <a:r>
              <a:rPr lang="en-US" dirty="0" smtClean="0"/>
              <a:t> </a:t>
            </a:r>
            <a:r>
              <a:rPr lang="en-US" dirty="0" err="1" smtClean="0"/>
              <a:t>pháp</a:t>
            </a:r>
            <a:r>
              <a:rPr lang="en-US" dirty="0" smtClean="0"/>
              <a:t> </a:t>
            </a:r>
            <a:r>
              <a:rPr lang="en-US" dirty="0" err="1" smtClean="0"/>
              <a:t>để</a:t>
            </a:r>
            <a:r>
              <a:rPr lang="en-US" dirty="0" smtClean="0"/>
              <a:t> an </a:t>
            </a:r>
            <a:r>
              <a:rPr lang="en-US" dirty="0" err="1" smtClean="0"/>
              <a:t>toàn</a:t>
            </a:r>
            <a:r>
              <a:rPr lang="en-US" dirty="0" smtClean="0"/>
              <a:t> </a:t>
            </a:r>
            <a:r>
              <a:rPr lang="en-US" dirty="0" err="1" smtClean="0"/>
              <a:t>thông</a:t>
            </a:r>
            <a:r>
              <a:rPr lang="en-US" dirty="0" smtClean="0"/>
              <a:t> tin</a:t>
            </a:r>
            <a:endParaRPr lang="vi-VN" dirty="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276770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664" y="228600"/>
            <a:ext cx="11256335" cy="838200"/>
          </a:xfrm>
        </p:spPr>
        <p:txBody>
          <a:bodyPr/>
          <a:lstStyle/>
          <a:p>
            <a:r>
              <a:rPr lang="en-US" sz="3600" dirty="0" err="1" smtClean="0"/>
              <a:t>Quan</a:t>
            </a:r>
            <a:r>
              <a:rPr lang="en-US" sz="3600" dirty="0" smtClean="0"/>
              <a:t> </a:t>
            </a:r>
            <a:r>
              <a:rPr lang="en-US" sz="3600" dirty="0" err="1" smtClean="0"/>
              <a:t>tâm</a:t>
            </a:r>
            <a:r>
              <a:rPr lang="en-US" sz="3600" dirty="0" smtClean="0"/>
              <a:t> </a:t>
            </a:r>
            <a:r>
              <a:rPr lang="en-US" sz="3600" dirty="0" err="1" smtClean="0"/>
              <a:t>đến</a:t>
            </a:r>
            <a:r>
              <a:rPr lang="en-US" sz="3600" dirty="0" smtClean="0"/>
              <a:t> an </a:t>
            </a:r>
            <a:r>
              <a:rPr lang="en-US" sz="3600" dirty="0" err="1" smtClean="0"/>
              <a:t>toàn</a:t>
            </a:r>
            <a:r>
              <a:rPr lang="en-US" sz="3600" dirty="0" smtClean="0"/>
              <a:t> </a:t>
            </a:r>
            <a:r>
              <a:rPr lang="en-US" sz="3600" dirty="0" err="1" smtClean="0"/>
              <a:t>dữ</a:t>
            </a:r>
            <a:r>
              <a:rPr lang="en-US" sz="3600" dirty="0" smtClean="0"/>
              <a:t> </a:t>
            </a:r>
            <a:r>
              <a:rPr lang="en-US" sz="3600" dirty="0" err="1" smtClean="0"/>
              <a:t>liệu</a:t>
            </a:r>
            <a:endParaRPr lang="vi-VN" sz="3600" dirty="0"/>
          </a:p>
        </p:txBody>
      </p:sp>
      <p:sp>
        <p:nvSpPr>
          <p:cNvPr id="3" name="Content Placeholder 2"/>
          <p:cNvSpPr>
            <a:spLocks noGrp="1"/>
          </p:cNvSpPr>
          <p:nvPr>
            <p:ph idx="1"/>
          </p:nvPr>
        </p:nvSpPr>
        <p:spPr/>
        <p:txBody>
          <a:bodyPr/>
          <a:lstStyle/>
          <a:p>
            <a:r>
              <a:rPr lang="vi-VN" b="1" dirty="0">
                <a:solidFill>
                  <a:srgbClr val="000099"/>
                </a:solidFill>
              </a:rPr>
              <a:t>Xử lý dữ </a:t>
            </a:r>
            <a:r>
              <a:rPr lang="vi-VN" b="1" dirty="0" smtClean="0">
                <a:solidFill>
                  <a:srgbClr val="000099"/>
                </a:solidFill>
              </a:rPr>
              <a:t>liệu:</a:t>
            </a:r>
          </a:p>
          <a:p>
            <a:pPr lvl="1"/>
            <a:r>
              <a:rPr lang="vi-VN" dirty="0"/>
              <a:t>Chính sách: Cách dữ liệu được xử lý như thế nào và cách duy trì tính bí mật và toàn vẹn của dữ liệu. </a:t>
            </a:r>
          </a:p>
          <a:p>
            <a:pPr lvl="1"/>
            <a:r>
              <a:rPr lang="vi-VN" dirty="0" smtClean="0"/>
              <a:t>Sự </a:t>
            </a:r>
            <a:r>
              <a:rPr lang="vi-VN" dirty="0"/>
              <a:t>tồn tại của dữ liệu bên thứ </a:t>
            </a:r>
            <a:r>
              <a:rPr lang="vi-VN" dirty="0" smtClean="0"/>
              <a:t>ba</a:t>
            </a:r>
          </a:p>
          <a:p>
            <a:pPr lvl="1"/>
            <a:r>
              <a:rPr lang="vi-VN" dirty="0" smtClean="0"/>
              <a:t>Dữ </a:t>
            </a:r>
            <a:r>
              <a:rPr lang="vi-VN" dirty="0"/>
              <a:t>liệu cá </a:t>
            </a:r>
            <a:r>
              <a:rPr lang="vi-VN" dirty="0" smtClean="0"/>
              <a:t>nhân</a:t>
            </a:r>
          </a:p>
          <a:p>
            <a:pPr lvl="1"/>
            <a:r>
              <a:rPr lang="vi-VN" dirty="0" smtClean="0"/>
              <a:t>Dữ </a:t>
            </a:r>
            <a:r>
              <a:rPr lang="vi-VN" dirty="0"/>
              <a:t>liệu nhân </a:t>
            </a:r>
            <a:r>
              <a:rPr lang="vi-VN" dirty="0" smtClean="0"/>
              <a:t>sự</a:t>
            </a:r>
          </a:p>
          <a:p>
            <a:pPr lvl="1"/>
            <a:r>
              <a:rPr lang="vi-VN" dirty="0" smtClean="0"/>
              <a:t>Bảo </a:t>
            </a:r>
            <a:r>
              <a:rPr lang="vi-VN" dirty="0"/>
              <a:t>vệ sự riêng </a:t>
            </a:r>
            <a:r>
              <a:rPr lang="vi-VN" dirty="0" smtClean="0"/>
              <a:t>tư</a:t>
            </a:r>
          </a:p>
          <a:p>
            <a:pPr lvl="1"/>
            <a:r>
              <a:rPr lang="vi-VN" dirty="0" smtClean="0"/>
              <a:t>Chi phí giấy </a:t>
            </a:r>
            <a:r>
              <a:rPr lang="vi-VN" dirty="0"/>
              <a:t>phép phần </a:t>
            </a:r>
            <a:r>
              <a:rPr lang="vi-VN" dirty="0" smtClean="0"/>
              <a:t>mềm</a:t>
            </a:r>
            <a:endParaRPr lang="en-US" b="1" dirty="0" smtClean="0">
              <a:solidFill>
                <a:srgbClr val="000099"/>
              </a:solidFill>
            </a:endParaRP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979195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664" y="228600"/>
            <a:ext cx="11256335" cy="838200"/>
          </a:xfrm>
        </p:spPr>
        <p:txBody>
          <a:bodyPr/>
          <a:lstStyle/>
          <a:p>
            <a:r>
              <a:rPr lang="en-US" sz="3600" dirty="0" err="1"/>
              <a:t>Quan</a:t>
            </a:r>
            <a:r>
              <a:rPr lang="en-US" sz="3600" dirty="0"/>
              <a:t> </a:t>
            </a:r>
            <a:r>
              <a:rPr lang="en-US" sz="3600" dirty="0" err="1"/>
              <a:t>tâm</a:t>
            </a:r>
            <a:r>
              <a:rPr lang="en-US" sz="3600" dirty="0"/>
              <a:t> </a:t>
            </a:r>
            <a:r>
              <a:rPr lang="en-US" sz="3600" dirty="0" err="1"/>
              <a:t>đến</a:t>
            </a:r>
            <a:r>
              <a:rPr lang="en-US" sz="3600" dirty="0"/>
              <a:t> an </a:t>
            </a:r>
            <a:r>
              <a:rPr lang="en-US" sz="3600" dirty="0" err="1"/>
              <a:t>toàn</a:t>
            </a:r>
            <a:r>
              <a:rPr lang="en-US" sz="3600" dirty="0"/>
              <a:t> </a:t>
            </a:r>
            <a:r>
              <a:rPr lang="en-US" sz="3600" dirty="0" err="1"/>
              <a:t>dữ</a:t>
            </a:r>
            <a:r>
              <a:rPr lang="en-US" sz="3600" dirty="0"/>
              <a:t> </a:t>
            </a:r>
            <a:r>
              <a:rPr lang="en-US" sz="3600" dirty="0" err="1"/>
              <a:t>liệu</a:t>
            </a:r>
            <a:endParaRPr lang="vi-VN" sz="3600" dirty="0"/>
          </a:p>
        </p:txBody>
      </p:sp>
      <p:sp>
        <p:nvSpPr>
          <p:cNvPr id="3" name="Content Placeholder 2"/>
          <p:cNvSpPr>
            <a:spLocks noGrp="1"/>
          </p:cNvSpPr>
          <p:nvPr>
            <p:ph idx="1"/>
          </p:nvPr>
        </p:nvSpPr>
        <p:spPr/>
        <p:txBody>
          <a:bodyPr/>
          <a:lstStyle/>
          <a:p>
            <a:r>
              <a:rPr lang="en-US" b="1" dirty="0" smtClean="0">
                <a:solidFill>
                  <a:srgbClr val="000099"/>
                </a:solidFill>
              </a:rPr>
              <a:t>Sao </a:t>
            </a:r>
            <a:r>
              <a:rPr lang="en-US" b="1" dirty="0" err="1" smtClean="0">
                <a:solidFill>
                  <a:srgbClr val="000099"/>
                </a:solidFill>
              </a:rPr>
              <a:t>lưu</a:t>
            </a:r>
            <a:r>
              <a:rPr lang="en-US" b="1" dirty="0" smtClean="0">
                <a:solidFill>
                  <a:srgbClr val="000099"/>
                </a:solidFill>
              </a:rPr>
              <a:t> (Backups)</a:t>
            </a:r>
            <a:endParaRPr lang="vi-VN" b="1" dirty="0" smtClean="0">
              <a:solidFill>
                <a:srgbClr val="000099"/>
              </a:solidFill>
            </a:endParaRPr>
          </a:p>
          <a:p>
            <a:pPr lvl="1"/>
            <a:r>
              <a:rPr lang="vi-VN" dirty="0" smtClean="0"/>
              <a:t>Dữ </a:t>
            </a:r>
            <a:r>
              <a:rPr lang="vi-VN" dirty="0"/>
              <a:t>liệu nào cần sao </a:t>
            </a:r>
            <a:r>
              <a:rPr lang="vi-VN" dirty="0" smtClean="0"/>
              <a:t>lưu</a:t>
            </a:r>
          </a:p>
          <a:p>
            <a:pPr lvl="1"/>
            <a:r>
              <a:rPr lang="vi-VN" dirty="0" smtClean="0"/>
              <a:t>Tần </a:t>
            </a:r>
            <a:r>
              <a:rPr lang="vi-VN" dirty="0"/>
              <a:t>suất sao </a:t>
            </a:r>
            <a:r>
              <a:rPr lang="vi-VN" dirty="0" smtClean="0"/>
              <a:t>lưu</a:t>
            </a:r>
          </a:p>
          <a:p>
            <a:pPr lvl="1"/>
            <a:r>
              <a:rPr lang="vi-VN" dirty="0" smtClean="0"/>
              <a:t>Kiểm soát các quy trình </a:t>
            </a:r>
            <a:r>
              <a:rPr lang="vi-VN" dirty="0"/>
              <a:t>sao </a:t>
            </a:r>
            <a:r>
              <a:rPr lang="vi-VN" dirty="0" smtClean="0"/>
              <a:t>lưu</a:t>
            </a:r>
          </a:p>
          <a:p>
            <a:pPr lvl="1"/>
            <a:r>
              <a:rPr lang="vi-VN" dirty="0" smtClean="0"/>
              <a:t>Lưu </a:t>
            </a:r>
            <a:r>
              <a:rPr lang="vi-VN" dirty="0"/>
              <a:t>trữ dữ liệu tại chỗ hoặc ngoài </a:t>
            </a:r>
            <a:r>
              <a:rPr lang="vi-VN" dirty="0" smtClean="0"/>
              <a:t>nơi lưu trữ dữ liệu</a:t>
            </a:r>
            <a:endParaRPr lang="en-US" b="1" dirty="0" smtClean="0">
              <a:solidFill>
                <a:srgbClr val="000099"/>
              </a:solidFill>
            </a:endParaRP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765936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Quan</a:t>
            </a:r>
            <a:r>
              <a:rPr lang="en-US" sz="3600" dirty="0"/>
              <a:t> </a:t>
            </a:r>
            <a:r>
              <a:rPr lang="en-US" sz="3600" dirty="0" err="1"/>
              <a:t>tâm</a:t>
            </a:r>
            <a:r>
              <a:rPr lang="en-US" sz="3600" dirty="0"/>
              <a:t> </a:t>
            </a:r>
            <a:r>
              <a:rPr lang="en-US" sz="3600" dirty="0" err="1"/>
              <a:t>đến</a:t>
            </a:r>
            <a:r>
              <a:rPr lang="en-US" sz="3600" dirty="0"/>
              <a:t> an </a:t>
            </a:r>
            <a:r>
              <a:rPr lang="en-US" sz="3600" dirty="0" err="1"/>
              <a:t>toàn</a:t>
            </a:r>
            <a:r>
              <a:rPr lang="en-US" sz="3600" dirty="0"/>
              <a:t> </a:t>
            </a:r>
            <a:r>
              <a:rPr lang="en-US" sz="3600" dirty="0" err="1"/>
              <a:t>dữ</a:t>
            </a:r>
            <a:r>
              <a:rPr lang="en-US" sz="3600" dirty="0"/>
              <a:t> </a:t>
            </a:r>
            <a:r>
              <a:rPr lang="en-US" sz="3600" dirty="0" err="1"/>
              <a:t>liệu</a:t>
            </a:r>
            <a:endParaRPr lang="vi-VN" sz="3600" dirty="0"/>
          </a:p>
        </p:txBody>
      </p:sp>
      <p:sp>
        <p:nvSpPr>
          <p:cNvPr id="3" name="Content Placeholder 2"/>
          <p:cNvSpPr>
            <a:spLocks noGrp="1"/>
          </p:cNvSpPr>
          <p:nvPr>
            <p:ph idx="1"/>
          </p:nvPr>
        </p:nvSpPr>
        <p:spPr/>
        <p:txBody>
          <a:bodyPr/>
          <a:lstStyle/>
          <a:p>
            <a:r>
              <a:rPr lang="en-US" b="1" dirty="0" err="1" smtClean="0">
                <a:solidFill>
                  <a:srgbClr val="000099"/>
                </a:solidFill>
              </a:rPr>
              <a:t>Tiêu</a:t>
            </a:r>
            <a:r>
              <a:rPr lang="en-US" b="1" dirty="0" smtClean="0">
                <a:solidFill>
                  <a:srgbClr val="000099"/>
                </a:solidFill>
              </a:rPr>
              <a:t> </a:t>
            </a:r>
            <a:r>
              <a:rPr lang="en-US" b="1" dirty="0" err="1" smtClean="0">
                <a:solidFill>
                  <a:srgbClr val="000099"/>
                </a:solidFill>
              </a:rPr>
              <a:t>hủy</a:t>
            </a:r>
            <a:r>
              <a:rPr lang="en-US" b="1" dirty="0" smtClean="0">
                <a:solidFill>
                  <a:srgbClr val="000099"/>
                </a:solidFill>
              </a:rPr>
              <a:t> </a:t>
            </a:r>
            <a:r>
              <a:rPr lang="en-US" b="1" dirty="0" err="1" smtClean="0">
                <a:solidFill>
                  <a:srgbClr val="000099"/>
                </a:solidFill>
              </a:rPr>
              <a:t>dữ</a:t>
            </a:r>
            <a:r>
              <a:rPr lang="en-US" b="1" dirty="0" smtClean="0">
                <a:solidFill>
                  <a:srgbClr val="000099"/>
                </a:solidFill>
              </a:rPr>
              <a:t> </a:t>
            </a:r>
            <a:r>
              <a:rPr lang="en-US" b="1" dirty="0" err="1" smtClean="0">
                <a:solidFill>
                  <a:srgbClr val="000099"/>
                </a:solidFill>
              </a:rPr>
              <a:t>liệu</a:t>
            </a:r>
            <a:endParaRPr lang="en-US" b="1" dirty="0" smtClean="0">
              <a:solidFill>
                <a:srgbClr val="000099"/>
              </a:solidFill>
            </a:endParaRPr>
          </a:p>
          <a:p>
            <a:pPr lvl="1"/>
            <a:r>
              <a:rPr lang="vi-VN" dirty="0" smtClean="0"/>
              <a:t>Xem xét các ổ </a:t>
            </a:r>
            <a:r>
              <a:rPr lang="vi-VN" dirty="0"/>
              <a:t>cứng cũ</a:t>
            </a:r>
            <a:endParaRPr lang="en-US" dirty="0" smtClean="0"/>
          </a:p>
          <a:p>
            <a:pPr lvl="1"/>
            <a:r>
              <a:rPr lang="en-US" dirty="0" smtClean="0"/>
              <a:t>Dumpster diving: </a:t>
            </a:r>
            <a:r>
              <a:rPr lang="en-US" dirty="0" err="1" smtClean="0"/>
              <a:t>kỹ</a:t>
            </a:r>
            <a:r>
              <a:rPr lang="en-US" dirty="0" smtClean="0"/>
              <a:t> </a:t>
            </a:r>
            <a:r>
              <a:rPr lang="en-US" dirty="0" err="1" smtClean="0"/>
              <a:t>thuật</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ra</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đã</a:t>
            </a:r>
            <a:r>
              <a:rPr lang="en-US" dirty="0" smtClean="0"/>
              <a:t> </a:t>
            </a:r>
            <a:r>
              <a:rPr lang="en-US" dirty="0" err="1" smtClean="0"/>
              <a:t>bị</a:t>
            </a:r>
            <a:r>
              <a:rPr lang="en-US" dirty="0" smtClean="0"/>
              <a:t> </a:t>
            </a:r>
            <a:r>
              <a:rPr lang="en-US" dirty="0" err="1" smtClean="0"/>
              <a:t>xóa</a:t>
            </a:r>
            <a:endParaRPr lang="en-US" dirty="0" smtClean="0"/>
          </a:p>
          <a:p>
            <a:r>
              <a:rPr lang="vi-VN" b="1" dirty="0">
                <a:solidFill>
                  <a:srgbClr val="000099"/>
                </a:solidFill>
              </a:rPr>
              <a:t>Các quyền và chính sách về sở hữu trí tuệ</a:t>
            </a:r>
            <a:endParaRPr lang="en-US" b="1" dirty="0">
              <a:solidFill>
                <a:srgbClr val="000099"/>
              </a:solidFill>
            </a:endParaRPr>
          </a:p>
          <a:p>
            <a:pPr lvl="1"/>
            <a:r>
              <a:rPr lang="en-US" dirty="0" smtClean="0"/>
              <a:t>Ai </a:t>
            </a:r>
            <a:r>
              <a:rPr lang="en-US" dirty="0" err="1" smtClean="0"/>
              <a:t>là</a:t>
            </a:r>
            <a:r>
              <a:rPr lang="en-US" dirty="0" smtClean="0"/>
              <a:t> </a:t>
            </a:r>
            <a:r>
              <a:rPr lang="en-US" dirty="0" err="1" smtClean="0"/>
              <a:t>chủ</a:t>
            </a:r>
            <a:r>
              <a:rPr lang="en-US" dirty="0" smtClean="0"/>
              <a:t> </a:t>
            </a:r>
            <a:r>
              <a:rPr lang="en-US" dirty="0" err="1" smtClean="0"/>
              <a:t>quyền</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tài</a:t>
            </a:r>
            <a:r>
              <a:rPr lang="en-US" dirty="0" smtClean="0"/>
              <a:t> </a:t>
            </a:r>
            <a:r>
              <a:rPr lang="en-US" dirty="0" err="1" smtClean="0"/>
              <a:t>sản</a:t>
            </a:r>
            <a:r>
              <a:rPr lang="en-US" dirty="0" smtClean="0"/>
              <a:t> </a:t>
            </a:r>
            <a:r>
              <a:rPr lang="en-US" dirty="0" err="1" smtClean="0"/>
              <a:t>trí</a:t>
            </a:r>
            <a:r>
              <a:rPr lang="en-US" dirty="0" smtClean="0"/>
              <a:t> </a:t>
            </a:r>
            <a:r>
              <a:rPr lang="en-US" dirty="0" err="1" smtClean="0"/>
              <a:t>tuệ</a:t>
            </a:r>
            <a:endParaRPr lang="en-US" dirty="0" smtClean="0"/>
          </a:p>
          <a:p>
            <a:pPr lvl="1"/>
            <a:r>
              <a:rPr lang="vi-VN" dirty="0" smtClean="0"/>
              <a:t>Ghi </a:t>
            </a:r>
            <a:r>
              <a:rPr lang="vi-VN" dirty="0"/>
              <a:t>nhãn để thực thi quyền sở hữu trí tuệ</a:t>
            </a:r>
            <a:endParaRPr lang="en-US" dirty="0" smtClean="0"/>
          </a:p>
          <a:p>
            <a:pPr marL="457200" lvl="1" indent="0">
              <a:buNone/>
            </a:pPr>
            <a:r>
              <a:rPr lang="en-US" dirty="0" smtClean="0"/>
              <a:t> </a:t>
            </a:r>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089301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dirty="0" err="1" smtClean="0"/>
              <a:t>Nội</a:t>
            </a:r>
            <a:r>
              <a:rPr lang="en-US" dirty="0" smtClean="0"/>
              <a:t> dung </a:t>
            </a:r>
            <a:r>
              <a:rPr lang="en-US" dirty="0" err="1" smtClean="0"/>
              <a:t>của</a:t>
            </a:r>
            <a:r>
              <a:rPr lang="en-US" dirty="0" smtClean="0"/>
              <a:t> </a:t>
            </a:r>
            <a:r>
              <a:rPr lang="en-US" dirty="0" err="1" smtClean="0"/>
              <a:t>một</a:t>
            </a:r>
            <a:r>
              <a:rPr lang="en-US" dirty="0" smtClean="0"/>
              <a:t> </a:t>
            </a:r>
            <a:r>
              <a:rPr lang="en-US" dirty="0" err="1" smtClean="0"/>
              <a:t>tài</a:t>
            </a:r>
            <a:r>
              <a:rPr lang="en-US" dirty="0" smtClean="0"/>
              <a:t> </a:t>
            </a:r>
            <a:r>
              <a:rPr lang="en-US" dirty="0" err="1" smtClean="0"/>
              <a:t>liệu</a:t>
            </a:r>
            <a:r>
              <a:rPr lang="en-US" dirty="0" smtClean="0"/>
              <a:t> Policy</a:t>
            </a:r>
            <a:endParaRPr lang="vi-VN"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Mục</a:t>
            </a:r>
            <a:r>
              <a:rPr lang="en-US" dirty="0" smtClean="0"/>
              <a:t> </a:t>
            </a:r>
            <a:r>
              <a:rPr lang="en-US" dirty="0" err="1" smtClean="0"/>
              <a:t>đích</a:t>
            </a:r>
            <a:endParaRPr lang="en-US" dirty="0" smtClean="0"/>
          </a:p>
          <a:p>
            <a:r>
              <a:rPr lang="en-US" dirty="0" err="1" smtClean="0"/>
              <a:t>Phạm</a:t>
            </a:r>
            <a:r>
              <a:rPr lang="en-US" dirty="0" smtClean="0"/>
              <a:t> vi</a:t>
            </a:r>
          </a:p>
          <a:p>
            <a:r>
              <a:rPr lang="en-US" dirty="0" err="1" smtClean="0"/>
              <a:t>Chính</a:t>
            </a:r>
            <a:r>
              <a:rPr lang="en-US" dirty="0" smtClean="0"/>
              <a:t> </a:t>
            </a:r>
            <a:r>
              <a:rPr lang="en-US" dirty="0" err="1" smtClean="0"/>
              <a:t>sách</a:t>
            </a:r>
            <a:endParaRPr lang="en-US" dirty="0" smtClean="0"/>
          </a:p>
          <a:p>
            <a:r>
              <a:rPr lang="en-US" dirty="0" err="1" smtClean="0"/>
              <a:t>Vài</a:t>
            </a:r>
            <a:r>
              <a:rPr lang="en-US" dirty="0" smtClean="0"/>
              <a:t> </a:t>
            </a:r>
            <a:r>
              <a:rPr lang="en-US" dirty="0" err="1" smtClean="0"/>
              <a:t>trò</a:t>
            </a:r>
            <a:r>
              <a:rPr lang="en-US" dirty="0" smtClean="0"/>
              <a:t> </a:t>
            </a:r>
            <a:r>
              <a:rPr lang="en-US" dirty="0" err="1" smtClean="0"/>
              <a:t>và</a:t>
            </a:r>
            <a:r>
              <a:rPr lang="en-US" dirty="0" smtClean="0"/>
              <a:t> </a:t>
            </a:r>
            <a:r>
              <a:rPr lang="en-US" dirty="0" err="1" smtClean="0"/>
              <a:t>trách</a:t>
            </a:r>
            <a:r>
              <a:rPr lang="en-US" dirty="0" smtClean="0"/>
              <a:t> </a:t>
            </a:r>
            <a:r>
              <a:rPr lang="en-US" dirty="0" err="1" smtClean="0"/>
              <a:t>nhiệm</a:t>
            </a:r>
            <a:r>
              <a:rPr lang="en-US" dirty="0" smtClean="0"/>
              <a:t> </a:t>
            </a:r>
          </a:p>
          <a:p>
            <a:r>
              <a:rPr lang="en-US" dirty="0" smtClean="0"/>
              <a:t>Vi </a:t>
            </a:r>
            <a:r>
              <a:rPr lang="en-US" dirty="0" err="1" smtClean="0"/>
              <a:t>phạm</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endParaRPr lang="en-US" dirty="0" smtClean="0"/>
          </a:p>
          <a:p>
            <a:r>
              <a:rPr lang="en-US" dirty="0" err="1" smtClean="0"/>
              <a:t>Lịch</a:t>
            </a:r>
            <a:r>
              <a:rPr lang="en-US" dirty="0" smtClean="0"/>
              <a:t> </a:t>
            </a:r>
            <a:r>
              <a:rPr lang="en-US" dirty="0" err="1" smtClean="0"/>
              <a:t>sửa</a:t>
            </a:r>
            <a:r>
              <a:rPr lang="en-US" dirty="0" smtClean="0"/>
              <a:t> </a:t>
            </a:r>
            <a:r>
              <a:rPr lang="en-US" dirty="0" err="1" smtClean="0"/>
              <a:t>đổi</a:t>
            </a:r>
            <a:r>
              <a:rPr lang="en-US" dirty="0" smtClean="0"/>
              <a:t> </a:t>
            </a:r>
            <a:r>
              <a:rPr lang="en-US" dirty="0" err="1" smtClean="0"/>
              <a:t>và</a:t>
            </a:r>
            <a:r>
              <a:rPr lang="en-US" dirty="0" smtClean="0"/>
              <a:t> </a:t>
            </a:r>
            <a:r>
              <a:rPr lang="en-US" dirty="0" err="1" smtClean="0"/>
              <a:t>cập</a:t>
            </a:r>
            <a:r>
              <a:rPr lang="en-US" dirty="0" smtClean="0"/>
              <a:t> </a:t>
            </a:r>
            <a:r>
              <a:rPr lang="en-US" dirty="0" err="1" smtClean="0"/>
              <a:t>nhật</a:t>
            </a:r>
            <a:endParaRPr lang="en-US" dirty="0" smtClean="0"/>
          </a:p>
          <a:p>
            <a:r>
              <a:rPr lang="en-US" dirty="0" err="1" smtClean="0"/>
              <a:t>Thông</a:t>
            </a:r>
            <a:r>
              <a:rPr lang="en-US" dirty="0" smtClean="0"/>
              <a:t> tin </a:t>
            </a:r>
            <a:r>
              <a:rPr lang="en-US" dirty="0" err="1" smtClean="0"/>
              <a:t>liên</a:t>
            </a:r>
            <a:r>
              <a:rPr lang="en-US" dirty="0" smtClean="0"/>
              <a:t> </a:t>
            </a:r>
            <a:r>
              <a:rPr lang="en-US" dirty="0" err="1" smtClean="0"/>
              <a:t>hệ</a:t>
            </a:r>
            <a:endParaRPr lang="en-US" dirty="0" smtClean="0"/>
          </a:p>
          <a:p>
            <a:r>
              <a:rPr lang="en-US" dirty="0" err="1" smtClean="0"/>
              <a:t>Định</a:t>
            </a:r>
            <a:r>
              <a:rPr lang="en-US" dirty="0" smtClean="0"/>
              <a:t> </a:t>
            </a:r>
            <a:r>
              <a:rPr lang="en-US" dirty="0" err="1" smtClean="0"/>
              <a:t>nghĩa</a:t>
            </a:r>
            <a:r>
              <a:rPr lang="en-US" dirty="0" smtClean="0"/>
              <a:t>/</a:t>
            </a:r>
            <a:r>
              <a:rPr lang="en-US" dirty="0" err="1" smtClean="0"/>
              <a:t>thuật</a:t>
            </a:r>
            <a:r>
              <a:rPr lang="en-US" dirty="0" smtClean="0"/>
              <a:t> </a:t>
            </a:r>
            <a:r>
              <a:rPr lang="en-US" dirty="0" err="1" smtClean="0"/>
              <a:t>ngữ</a:t>
            </a:r>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0637749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69" y="2608373"/>
            <a:ext cx="10515600" cy="2852737"/>
          </a:xfrm>
        </p:spPr>
        <p:txBody>
          <a:bodyPr/>
          <a:lstStyle/>
          <a:p>
            <a:pPr algn="ctr"/>
            <a:r>
              <a:rPr lang="en-US" dirty="0"/>
              <a:t>3. </a:t>
            </a:r>
            <a:r>
              <a:rPr lang="en-US" dirty="0" err="1"/>
              <a:t>Tại</a:t>
            </a:r>
            <a:r>
              <a:rPr lang="en-US" dirty="0"/>
              <a:t> </a:t>
            </a:r>
            <a:r>
              <a:rPr lang="en-US" dirty="0" err="1"/>
              <a:t>sao</a:t>
            </a:r>
            <a:r>
              <a:rPr lang="en-US" dirty="0"/>
              <a:t> </a:t>
            </a:r>
            <a:r>
              <a:rPr lang="en-US" dirty="0" err="1"/>
              <a:t>nhân</a:t>
            </a:r>
            <a:r>
              <a:rPr lang="en-US" dirty="0"/>
              <a:t> </a:t>
            </a:r>
            <a:r>
              <a:rPr lang="en-US" dirty="0" err="1"/>
              <a:t>viên</a:t>
            </a:r>
            <a:r>
              <a:rPr lang="en-US" dirty="0"/>
              <a:t> </a:t>
            </a:r>
            <a:r>
              <a:rPr lang="en-US" dirty="0" err="1"/>
              <a:t>ngành</a:t>
            </a:r>
            <a:r>
              <a:rPr lang="en-US" dirty="0"/>
              <a:t> CNTT </a:t>
            </a:r>
            <a:r>
              <a:rPr lang="en-US" dirty="0" err="1"/>
              <a:t>nắm</a:t>
            </a:r>
            <a:r>
              <a:rPr lang="en-US" dirty="0"/>
              <a:t> </a:t>
            </a:r>
            <a:r>
              <a:rPr lang="en-US" dirty="0" err="1"/>
              <a:t>rõ</a:t>
            </a:r>
            <a:r>
              <a:rPr lang="en-US" dirty="0"/>
              <a:t> </a:t>
            </a:r>
            <a:r>
              <a:rPr lang="en-US" dirty="0" err="1"/>
              <a:t>về</a:t>
            </a:r>
            <a:r>
              <a:rPr lang="en-US" dirty="0"/>
              <a:t> </a:t>
            </a:r>
            <a:r>
              <a:rPr lang="en-US" dirty="0" smtClean="0"/>
              <a:t>Information Security Policy </a:t>
            </a:r>
            <a:r>
              <a:rPr lang="en-US" dirty="0" err="1" smtClean="0"/>
              <a:t>tại</a:t>
            </a:r>
            <a:r>
              <a:rPr lang="en-US" dirty="0" smtClean="0"/>
              <a:t> </a:t>
            </a:r>
            <a:r>
              <a:rPr lang="en-US" dirty="0" err="1"/>
              <a:t>nơi</a:t>
            </a:r>
            <a:r>
              <a:rPr lang="en-US" dirty="0"/>
              <a:t> </a:t>
            </a:r>
            <a:r>
              <a:rPr lang="en-US" dirty="0" err="1"/>
              <a:t>làm</a:t>
            </a:r>
            <a:r>
              <a:rPr lang="en-US" dirty="0"/>
              <a:t> </a:t>
            </a:r>
            <a:r>
              <a:rPr lang="en-US" dirty="0" err="1"/>
              <a:t>việc</a:t>
            </a:r>
            <a:r>
              <a:rPr lang="en-US" dirty="0"/>
              <a:t/>
            </a:r>
            <a:br>
              <a:rPr lang="en-US" dirty="0"/>
            </a:br>
            <a:endParaRPr lang="vi-VN" dirty="0"/>
          </a:p>
        </p:txBody>
      </p:sp>
      <p:sp>
        <p:nvSpPr>
          <p:cNvPr id="3" name="Footer Placeholder 2"/>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53217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4</a:t>
            </a:r>
            <a:r>
              <a:rPr lang="en-US" dirty="0" smtClean="0"/>
              <a:t>.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2135406" y="1066800"/>
            <a:ext cx="7357429" cy="5370786"/>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248292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5" name="Picture 4"/>
          <p:cNvPicPr>
            <a:picLocks noChangeAspect="1"/>
          </p:cNvPicPr>
          <p:nvPr/>
        </p:nvPicPr>
        <p:blipFill>
          <a:blip r:embed="rId2"/>
          <a:stretch>
            <a:fillRect/>
          </a:stretch>
        </p:blipFill>
        <p:spPr>
          <a:xfrm>
            <a:off x="1917010" y="1219200"/>
            <a:ext cx="7889911" cy="5323490"/>
          </a:xfrm>
          <a:prstGeom prst="rect">
            <a:avLst/>
          </a:prstGeom>
        </p:spPr>
      </p:pic>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825903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2250529" y="1219200"/>
            <a:ext cx="7327562" cy="5358963"/>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07526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2577169" y="1219200"/>
            <a:ext cx="6980499" cy="5165834"/>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078019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2376651" y="1421196"/>
            <a:ext cx="6997027" cy="4725604"/>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249718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Thông</a:t>
            </a:r>
            <a:r>
              <a:rPr lang="en-US" dirty="0" smtClean="0"/>
              <a:t> tin (Information) </a:t>
            </a:r>
            <a:r>
              <a:rPr lang="en-US" dirty="0" err="1" smtClean="0"/>
              <a:t>là</a:t>
            </a:r>
            <a:r>
              <a:rPr lang="en-US" dirty="0" smtClean="0"/>
              <a:t> </a:t>
            </a:r>
            <a:r>
              <a:rPr lang="en-US" dirty="0" err="1" smtClean="0"/>
              <a:t>gì</a:t>
            </a:r>
            <a:endParaRPr lang="vi-VN" dirty="0"/>
          </a:p>
        </p:txBody>
      </p:sp>
      <p:sp>
        <p:nvSpPr>
          <p:cNvPr id="3" name="Content Placeholder 2"/>
          <p:cNvSpPr>
            <a:spLocks noGrp="1"/>
          </p:cNvSpPr>
          <p:nvPr>
            <p:ph idx="1"/>
          </p:nvPr>
        </p:nvSpPr>
        <p:spPr/>
        <p:txBody>
          <a:bodyPr/>
          <a:lstStyle/>
          <a:p>
            <a:pPr marL="0" indent="0" algn="ctr">
              <a:buNone/>
            </a:pPr>
            <a:endParaRPr lang="en-US" b="1" dirty="0" smtClean="0">
              <a:solidFill>
                <a:srgbClr val="000099"/>
              </a:solidFill>
            </a:endParaRPr>
          </a:p>
          <a:p>
            <a:pPr marL="0" indent="0" algn="ctr">
              <a:buNone/>
            </a:pPr>
            <a:r>
              <a:rPr lang="en-US" b="1" dirty="0" smtClean="0">
                <a:solidFill>
                  <a:srgbClr val="000099"/>
                </a:solidFill>
              </a:rPr>
              <a:t>“Information is an asset which, like other important business assets, has value to an organization and consequently needs to be suitably protected”</a:t>
            </a:r>
          </a:p>
          <a:p>
            <a:endParaRPr lang="en-US" dirty="0"/>
          </a:p>
          <a:p>
            <a:pPr marL="0" indent="0">
              <a:buNone/>
            </a:pPr>
            <a:r>
              <a:rPr lang="en-US" dirty="0" smtClean="0"/>
              <a:t>                                                     (BS ISO 27002:2005)</a:t>
            </a:r>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112552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2179747" y="1128273"/>
            <a:ext cx="7679648" cy="5018527"/>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182800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2029809" y="1219200"/>
            <a:ext cx="7706203" cy="5103922"/>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1488142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en-US" dirty="0" smtClean="0"/>
              <a:t> </a:t>
            </a:r>
            <a:endParaRPr lang="vi-VN" dirty="0"/>
          </a:p>
        </p:txBody>
      </p:sp>
      <p:pic>
        <p:nvPicPr>
          <p:cNvPr id="4" name="Picture 3"/>
          <p:cNvPicPr>
            <a:picLocks noChangeAspect="1"/>
          </p:cNvPicPr>
          <p:nvPr/>
        </p:nvPicPr>
        <p:blipFill>
          <a:blip r:embed="rId2"/>
          <a:stretch>
            <a:fillRect/>
          </a:stretch>
        </p:blipFill>
        <p:spPr>
          <a:xfrm>
            <a:off x="1640435" y="1219200"/>
            <a:ext cx="7841009" cy="5276193"/>
          </a:xfrm>
          <a:prstGeom prst="rect">
            <a:avLst/>
          </a:prstGeom>
        </p:spPr>
      </p:pic>
      <p:sp>
        <p:nvSpPr>
          <p:cNvPr id="5" name="Footer Placeholder 4"/>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802763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4. </a:t>
            </a:r>
            <a:r>
              <a:rPr lang="en-US" dirty="0" err="1"/>
              <a:t>Ví</a:t>
            </a:r>
            <a:r>
              <a:rPr lang="en-US" dirty="0"/>
              <a:t> </a:t>
            </a:r>
            <a:r>
              <a:rPr lang="en-US" dirty="0" err="1"/>
              <a:t>dụ</a:t>
            </a:r>
            <a:r>
              <a:rPr lang="en-US" dirty="0"/>
              <a:t> </a:t>
            </a:r>
            <a:r>
              <a:rPr lang="en-US" dirty="0" err="1"/>
              <a:t>về</a:t>
            </a:r>
            <a:r>
              <a:rPr lang="en-US" dirty="0"/>
              <a:t> </a:t>
            </a:r>
            <a:r>
              <a:rPr lang="en-US" dirty="0" err="1"/>
              <a:t>chính</a:t>
            </a:r>
            <a:r>
              <a:rPr lang="en-US" dirty="0"/>
              <a:t> </a:t>
            </a:r>
            <a:r>
              <a:rPr lang="en-US" dirty="0" err="1"/>
              <a:t>sách</a:t>
            </a:r>
            <a:r>
              <a:rPr lang="en-US" dirty="0"/>
              <a:t> an </a:t>
            </a:r>
            <a:r>
              <a:rPr lang="en-US" dirty="0" err="1"/>
              <a:t>toàn</a:t>
            </a:r>
            <a:r>
              <a:rPr lang="en-US" dirty="0"/>
              <a:t> </a:t>
            </a:r>
            <a:r>
              <a:rPr lang="en-US" dirty="0" err="1"/>
              <a:t>thông</a:t>
            </a:r>
            <a:r>
              <a:rPr lang="en-US" dirty="0"/>
              <a:t> tin</a:t>
            </a:r>
          </a:p>
        </p:txBody>
      </p:sp>
      <p:sp>
        <p:nvSpPr>
          <p:cNvPr id="3" name="Content Placeholder 2"/>
          <p:cNvSpPr>
            <a:spLocks noGrp="1"/>
          </p:cNvSpPr>
          <p:nvPr>
            <p:ph idx="1"/>
          </p:nvPr>
        </p:nvSpPr>
        <p:spPr/>
        <p:txBody>
          <a:bodyPr/>
          <a:lstStyle/>
          <a:p>
            <a:r>
              <a:rPr lang="vi-VN" dirty="0"/>
              <a:t>https://www.sans.org/security-resources/policies/</a:t>
            </a:r>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252889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&amp; Bài tập</a:t>
            </a:r>
            <a:endParaRPr lang="vi-VN"/>
          </a:p>
        </p:txBody>
      </p:sp>
      <p:sp>
        <p:nvSpPr>
          <p:cNvPr id="3" name="Content Placeholder 2"/>
          <p:cNvSpPr>
            <a:spLocks noGrp="1"/>
          </p:cNvSpPr>
          <p:nvPr>
            <p:ph idx="1"/>
          </p:nvPr>
        </p:nvSpPr>
        <p:spPr/>
        <p:txBody>
          <a:bodyPr/>
          <a:lstStyle/>
          <a:p>
            <a:pPr marL="514350" lvl="0" indent="-514350">
              <a:buFont typeface="+mj-lt"/>
              <a:buAutoNum type="arabicPeriod"/>
            </a:pPr>
            <a:r>
              <a:rPr lang="vi-VN" dirty="0"/>
              <a:t>Chính sách an toàn thông tin (ISP) của một doanh nghiệp là gì? Trình bày và giải thích được ít nhất 3 lý do tại sao một doanh nghiệp cần có một ISP?</a:t>
            </a:r>
            <a:endParaRPr lang="en-US" dirty="0"/>
          </a:p>
          <a:p>
            <a:pPr marL="514350" indent="-514350">
              <a:buFont typeface="+mj-lt"/>
              <a:buAutoNum type="arabicPeriod"/>
            </a:pPr>
            <a:r>
              <a:rPr lang="en-US" dirty="0" err="1" smtClean="0"/>
              <a:t>Là</a:t>
            </a:r>
            <a:r>
              <a:rPr lang="en-US" dirty="0" smtClean="0"/>
              <a:t> </a:t>
            </a:r>
            <a:r>
              <a:rPr lang="en-US" dirty="0" err="1" smtClean="0"/>
              <a:t>kỹ</a:t>
            </a:r>
            <a:r>
              <a:rPr lang="en-US" dirty="0" smtClean="0"/>
              <a:t> </a:t>
            </a:r>
            <a:r>
              <a:rPr lang="en-US" dirty="0" err="1" smtClean="0"/>
              <a:t>sư</a:t>
            </a:r>
            <a:r>
              <a:rPr lang="en-US" dirty="0" smtClean="0"/>
              <a:t> CNTT, </a:t>
            </a:r>
            <a:r>
              <a:rPr lang="en-US" dirty="0" err="1" smtClean="0"/>
              <a:t>trình</a:t>
            </a:r>
            <a:r>
              <a:rPr lang="en-US" dirty="0" smtClean="0"/>
              <a:t> </a:t>
            </a:r>
            <a:r>
              <a:rPr lang="en-US" dirty="0" err="1" smtClean="0"/>
              <a:t>bày</a:t>
            </a:r>
            <a:r>
              <a:rPr lang="en-US" dirty="0" smtClean="0"/>
              <a:t> </a:t>
            </a:r>
            <a:r>
              <a:rPr lang="en-US" dirty="0" err="1" smtClean="0"/>
              <a:t>và</a:t>
            </a:r>
            <a:r>
              <a:rPr lang="en-US" dirty="0" smtClean="0"/>
              <a:t> </a:t>
            </a:r>
            <a:r>
              <a:rPr lang="en-US" dirty="0" err="1" smtClean="0"/>
              <a:t>giải</a:t>
            </a:r>
            <a:r>
              <a:rPr lang="en-US" dirty="0" smtClean="0"/>
              <a:t> </a:t>
            </a:r>
            <a:r>
              <a:rPr lang="en-US" dirty="0" err="1" smtClean="0"/>
              <a:t>thích</a:t>
            </a:r>
            <a:r>
              <a:rPr lang="en-US" dirty="0" smtClean="0"/>
              <a:t> </a:t>
            </a:r>
            <a:r>
              <a:rPr lang="en-US" dirty="0" err="1" smtClean="0"/>
              <a:t>ít</a:t>
            </a:r>
            <a:r>
              <a:rPr lang="en-US" dirty="0" smtClean="0"/>
              <a:t> </a:t>
            </a:r>
            <a:r>
              <a:rPr lang="en-US" dirty="0" err="1" smtClean="0"/>
              <a:t>nhất</a:t>
            </a:r>
            <a:r>
              <a:rPr lang="en-US" dirty="0" smtClean="0"/>
              <a:t> 3 </a:t>
            </a:r>
            <a:r>
              <a:rPr lang="en-US" dirty="0" err="1" smtClean="0"/>
              <a:t>lý</a:t>
            </a:r>
            <a:r>
              <a:rPr lang="en-US" dirty="0" smtClean="0"/>
              <a:t> do </a:t>
            </a:r>
            <a:r>
              <a:rPr lang="en-US" dirty="0" err="1" smtClean="0"/>
              <a:t>tại</a:t>
            </a:r>
            <a:r>
              <a:rPr lang="en-US" dirty="0" smtClean="0"/>
              <a:t> </a:t>
            </a:r>
            <a:r>
              <a:rPr lang="en-US" dirty="0" err="1" smtClean="0"/>
              <a:t>sao</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nắm</a:t>
            </a:r>
            <a:r>
              <a:rPr lang="en-US" dirty="0" smtClean="0"/>
              <a:t> </a:t>
            </a:r>
            <a:r>
              <a:rPr lang="en-US" dirty="0" err="1" smtClean="0"/>
              <a:t>rõ</a:t>
            </a:r>
            <a:r>
              <a:rPr lang="en-US" dirty="0" smtClean="0"/>
              <a:t> </a:t>
            </a:r>
            <a:r>
              <a:rPr lang="en-US" dirty="0" err="1" smtClean="0"/>
              <a:t>những</a:t>
            </a:r>
            <a:r>
              <a:rPr lang="en-US" dirty="0" smtClean="0"/>
              <a:t>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tại</a:t>
            </a:r>
            <a:r>
              <a:rPr lang="en-US" dirty="0" smtClean="0"/>
              <a:t> </a:t>
            </a:r>
            <a:r>
              <a:rPr lang="en-US" dirty="0" err="1" smtClean="0"/>
              <a:t>nơi</a:t>
            </a:r>
            <a:r>
              <a:rPr lang="en-US" dirty="0" smtClean="0"/>
              <a:t> </a:t>
            </a:r>
            <a:r>
              <a:rPr lang="en-US" dirty="0" err="1" smtClean="0"/>
              <a:t>bạn</a:t>
            </a:r>
            <a:r>
              <a:rPr lang="en-US" dirty="0" smtClean="0"/>
              <a:t> </a:t>
            </a:r>
            <a:r>
              <a:rPr lang="en-US" dirty="0" err="1" smtClean="0"/>
              <a:t>làm</a:t>
            </a:r>
            <a:r>
              <a:rPr lang="en-US" dirty="0" smtClean="0"/>
              <a:t> </a:t>
            </a:r>
            <a:r>
              <a:rPr lang="en-US" dirty="0" err="1" smtClean="0"/>
              <a:t>việc</a:t>
            </a:r>
            <a:r>
              <a:rPr lang="en-US" dirty="0" smtClean="0"/>
              <a:t>? </a:t>
            </a:r>
          </a:p>
          <a:p>
            <a:pPr marL="514350" indent="-514350">
              <a:buFont typeface="+mj-lt"/>
              <a:buAutoNum type="arabicPeriod"/>
            </a:pPr>
            <a:r>
              <a:rPr lang="en-US" dirty="0" err="1" smtClean="0"/>
              <a:t>Hãy</a:t>
            </a:r>
            <a:r>
              <a:rPr lang="en-US" dirty="0" smtClean="0"/>
              <a:t> </a:t>
            </a:r>
            <a:r>
              <a:rPr lang="en-US" dirty="0" err="1" smtClean="0"/>
              <a:t>viết</a:t>
            </a:r>
            <a:r>
              <a:rPr lang="en-US" dirty="0" smtClean="0"/>
              <a:t> </a:t>
            </a:r>
            <a:r>
              <a:rPr lang="en-US" dirty="0" err="1" smtClean="0"/>
              <a:t>một</a:t>
            </a:r>
            <a:r>
              <a:rPr lang="en-US" dirty="0" smtClean="0"/>
              <a:t> </a:t>
            </a:r>
            <a:r>
              <a:rPr lang="en-US" dirty="0" err="1" smtClean="0"/>
              <a:t>chính</a:t>
            </a:r>
            <a:r>
              <a:rPr lang="en-US" dirty="0" smtClean="0"/>
              <a:t> </a:t>
            </a:r>
            <a:r>
              <a:rPr lang="en-US" dirty="0" err="1" smtClean="0"/>
              <a:t>sách</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dành</a:t>
            </a:r>
            <a:r>
              <a:rPr lang="en-US" dirty="0" smtClean="0"/>
              <a:t> </a:t>
            </a:r>
            <a:r>
              <a:rPr lang="en-US" dirty="0" err="1" smtClean="0"/>
              <a:t>cho</a:t>
            </a:r>
            <a:r>
              <a:rPr lang="en-US" dirty="0" smtClean="0"/>
              <a:t> </a:t>
            </a:r>
            <a:r>
              <a:rPr lang="en-US" dirty="0" err="1" smtClean="0"/>
              <a:t>các</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có</a:t>
            </a:r>
            <a:r>
              <a:rPr lang="en-US" dirty="0" smtClean="0"/>
              <a:t> </a:t>
            </a:r>
            <a:r>
              <a:rPr lang="en-US" dirty="0" err="1" smtClean="0"/>
              <a:t>tham</a:t>
            </a:r>
            <a:r>
              <a:rPr lang="en-US" dirty="0" smtClean="0"/>
              <a:t> </a:t>
            </a:r>
            <a:r>
              <a:rPr lang="en-US" dirty="0" err="1" smtClean="0"/>
              <a:t>gia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trang</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phần</a:t>
            </a:r>
            <a:r>
              <a:rPr lang="en-US" dirty="0" smtClean="0"/>
              <a:t> </a:t>
            </a:r>
            <a:r>
              <a:rPr lang="en-US" dirty="0" err="1" smtClean="0"/>
              <a:t>mềm</a:t>
            </a:r>
            <a:r>
              <a:rPr lang="en-US" dirty="0" smtClean="0"/>
              <a:t> ở </a:t>
            </a:r>
            <a:r>
              <a:rPr lang="en-US" dirty="0" err="1" smtClean="0"/>
              <a:t>phòng</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phòng</a:t>
            </a:r>
            <a:r>
              <a:rPr lang="en-US" dirty="0" smtClean="0"/>
              <a:t> </a:t>
            </a:r>
            <a:r>
              <a:rPr lang="en-US" dirty="0" err="1" smtClean="0"/>
              <a:t>chống</a:t>
            </a:r>
            <a:r>
              <a:rPr lang="en-US" dirty="0" smtClean="0"/>
              <a:t> </a:t>
            </a:r>
            <a:r>
              <a:rPr lang="en-US" dirty="0" err="1" smtClean="0"/>
              <a:t>mã</a:t>
            </a:r>
            <a:r>
              <a:rPr lang="en-US" dirty="0" smtClean="0"/>
              <a:t> </a:t>
            </a:r>
            <a:r>
              <a:rPr lang="en-US" dirty="0" err="1" smtClean="0"/>
              <a:t>độc</a:t>
            </a:r>
            <a:r>
              <a:rPr lang="en-US" dirty="0" smtClean="0"/>
              <a:t> </a:t>
            </a:r>
            <a:r>
              <a:rPr lang="en-US" dirty="0" err="1" smtClean="0"/>
              <a:t>cho</a:t>
            </a:r>
            <a:r>
              <a:rPr lang="en-US" dirty="0" smtClean="0"/>
              <a:t> </a:t>
            </a:r>
            <a:r>
              <a:rPr lang="en-US" dirty="0" err="1" smtClean="0"/>
              <a:t>máy</a:t>
            </a:r>
            <a:r>
              <a:rPr lang="en-US" dirty="0" smtClean="0"/>
              <a:t> </a:t>
            </a:r>
            <a:r>
              <a:rPr lang="en-US" dirty="0" err="1" smtClean="0"/>
              <a:t>tính</a:t>
            </a:r>
            <a:r>
              <a:rPr lang="en-US" dirty="0" smtClean="0"/>
              <a:t>.</a:t>
            </a:r>
          </a:p>
          <a:p>
            <a:endParaRPr lang="vi-VN" dirty="0"/>
          </a:p>
        </p:txBody>
      </p:sp>
      <p:sp>
        <p:nvSpPr>
          <p:cNvPr id="4" name="Footer Placeholder 3"/>
          <p:cNvSpPr>
            <a:spLocks noGrp="1"/>
          </p:cNvSpPr>
          <p:nvPr>
            <p:ph type="ftr" sz="quarter" idx="11"/>
          </p:nvPr>
        </p:nvSpPr>
        <p:spPr/>
        <p:txBody>
          <a:bodyPr/>
          <a:lstStyle/>
          <a:p>
            <a:r>
              <a:rPr lang="en-US" dirty="0" err="1" smtClean="0"/>
              <a:t>GV</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Hạnh</a:t>
            </a:r>
            <a:endParaRPr lang="en-US" dirty="0"/>
          </a:p>
        </p:txBody>
      </p:sp>
    </p:spTree>
    <p:extLst>
      <p:ext uri="{BB962C8B-B14F-4D97-AF65-F5344CB8AC3E}">
        <p14:creationId xmlns:p14="http://schemas.microsoft.com/office/powerpoint/2010/main" val="1715664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hỏi</a:t>
            </a:r>
            <a:r>
              <a:rPr lang="en-US" dirty="0"/>
              <a:t> &amp; </a:t>
            </a:r>
            <a:r>
              <a:rPr lang="en-US" dirty="0" err="1"/>
              <a:t>Bài</a:t>
            </a:r>
            <a:r>
              <a:rPr lang="en-US" dirty="0"/>
              <a:t> </a:t>
            </a:r>
            <a:r>
              <a:rPr lang="en-US" dirty="0" err="1"/>
              <a:t>tập</a:t>
            </a:r>
            <a:endParaRPr lang="vi-VN"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err="1"/>
              <a:t>Hãy</a:t>
            </a:r>
            <a:r>
              <a:rPr lang="en-US" dirty="0"/>
              <a:t> </a:t>
            </a:r>
            <a:r>
              <a:rPr lang="en-US" dirty="0" err="1"/>
              <a:t>viết</a:t>
            </a:r>
            <a:r>
              <a:rPr lang="en-US" dirty="0"/>
              <a:t> </a:t>
            </a:r>
            <a:r>
              <a:rPr lang="en-US" dirty="0" err="1"/>
              <a:t>một</a:t>
            </a:r>
            <a:r>
              <a:rPr lang="en-US" dirty="0"/>
              <a:t> </a:t>
            </a:r>
            <a:r>
              <a:rPr lang="en-US" dirty="0" err="1"/>
              <a:t>chính</a:t>
            </a:r>
            <a:r>
              <a:rPr lang="en-US" dirty="0"/>
              <a:t> </a:t>
            </a:r>
            <a:r>
              <a:rPr lang="en-US" dirty="0" err="1"/>
              <a:t>sách</a:t>
            </a:r>
            <a:r>
              <a:rPr lang="en-US" dirty="0"/>
              <a:t> </a:t>
            </a:r>
            <a:r>
              <a:rPr lang="en-US" dirty="0" err="1"/>
              <a:t>sử</a:t>
            </a:r>
            <a:r>
              <a:rPr lang="en-US" dirty="0"/>
              <a:t> </a:t>
            </a:r>
            <a:r>
              <a:rPr lang="en-US" dirty="0" err="1"/>
              <a:t>dụng</a:t>
            </a:r>
            <a:r>
              <a:rPr lang="en-US" dirty="0"/>
              <a:t> </a:t>
            </a:r>
            <a:r>
              <a:rPr lang="en-US" dirty="0" err="1"/>
              <a:t>Wifi</a:t>
            </a:r>
            <a:r>
              <a:rPr lang="en-US" dirty="0"/>
              <a:t> </a:t>
            </a:r>
            <a:r>
              <a:rPr lang="en-US" dirty="0" err="1"/>
              <a:t>trong</a:t>
            </a:r>
            <a:r>
              <a:rPr lang="en-US" dirty="0"/>
              <a:t> </a:t>
            </a:r>
            <a:r>
              <a:rPr lang="en-US" dirty="0" err="1"/>
              <a:t>một</a:t>
            </a:r>
            <a:r>
              <a:rPr lang="en-US" dirty="0"/>
              <a:t> </a:t>
            </a:r>
            <a:r>
              <a:rPr lang="en-US" dirty="0" err="1"/>
              <a:t>phòng</a:t>
            </a:r>
            <a:r>
              <a:rPr lang="en-US" dirty="0"/>
              <a:t> ban </a:t>
            </a:r>
            <a:r>
              <a:rPr lang="en-US" dirty="0" err="1"/>
              <a:t>có</a:t>
            </a:r>
            <a:r>
              <a:rPr lang="en-US" dirty="0"/>
              <a:t> </a:t>
            </a:r>
            <a:r>
              <a:rPr lang="en-US" dirty="0" err="1"/>
              <a:t>khoảng</a:t>
            </a:r>
            <a:r>
              <a:rPr lang="en-US" dirty="0"/>
              <a:t> 20 </a:t>
            </a:r>
            <a:r>
              <a:rPr lang="en-US" dirty="0" err="1"/>
              <a:t>nhân</a:t>
            </a:r>
            <a:r>
              <a:rPr lang="en-US" dirty="0"/>
              <a:t> </a:t>
            </a:r>
            <a:r>
              <a:rPr lang="en-US" dirty="0" err="1" smtClean="0"/>
              <a:t>viên</a:t>
            </a:r>
            <a:endParaRPr lang="en-US" dirty="0"/>
          </a:p>
          <a:p>
            <a:pPr marL="514350" indent="-514350">
              <a:buFont typeface="+mj-lt"/>
              <a:buAutoNum type="arabicPeriod" startAt="4"/>
            </a:pPr>
            <a:r>
              <a:rPr lang="vi-VN" dirty="0" smtClean="0"/>
              <a:t>“Theo </a:t>
            </a:r>
            <a:r>
              <a:rPr lang="vi-VN" dirty="0"/>
              <a:t>dõi sự tuân thủ (monitor for compliance)” là một trong 10 bước triển khai ISP. Bạn hãy phân tích để thấy được tại sao cần có “theo dõi sự tuân thủ” trong khi triển khai ISP của một doanh nghiệp</a:t>
            </a:r>
            <a:r>
              <a:rPr lang="vi-VN" dirty="0" smtClean="0"/>
              <a:t>.</a:t>
            </a:r>
            <a:endParaRPr lang="en-US" dirty="0" smtClean="0"/>
          </a:p>
          <a:p>
            <a:pPr marL="514350" indent="-514350">
              <a:buFont typeface="+mj-lt"/>
              <a:buAutoNum type="arabicPeriod" startAt="4"/>
            </a:pPr>
            <a:r>
              <a:rPr lang="vi-VN" dirty="0" smtClean="0"/>
              <a:t>“</a:t>
            </a:r>
            <a:r>
              <a:rPr lang="en-US" dirty="0" err="1" smtClean="0"/>
              <a:t>Hiệu</a:t>
            </a:r>
            <a:r>
              <a:rPr lang="en-US" dirty="0" smtClean="0"/>
              <a:t> </a:t>
            </a:r>
            <a:r>
              <a:rPr lang="en-US" dirty="0" err="1" smtClean="0"/>
              <a:t>chỉnh</a:t>
            </a:r>
            <a:r>
              <a:rPr lang="en-US" dirty="0"/>
              <a:t> </a:t>
            </a:r>
            <a:r>
              <a:rPr lang="en-US" dirty="0" err="1" smtClean="0"/>
              <a:t>chính</a:t>
            </a:r>
            <a:r>
              <a:rPr lang="en-US" dirty="0" smtClean="0"/>
              <a:t> </a:t>
            </a:r>
            <a:r>
              <a:rPr lang="en-US" dirty="0" err="1" smtClean="0"/>
              <a:t>sách</a:t>
            </a:r>
            <a:r>
              <a:rPr lang="vi-VN" dirty="0" smtClean="0"/>
              <a:t> (</a:t>
            </a:r>
            <a:r>
              <a:rPr lang="en-US" dirty="0" smtClean="0"/>
              <a:t>M</a:t>
            </a:r>
            <a:r>
              <a:rPr lang="vi-VN" dirty="0" smtClean="0"/>
              <a:t>o</a:t>
            </a:r>
            <a:r>
              <a:rPr lang="en-US" dirty="0" err="1" smtClean="0"/>
              <a:t>dify</a:t>
            </a:r>
            <a:r>
              <a:rPr lang="en-US" dirty="0" smtClean="0"/>
              <a:t> Policy</a:t>
            </a:r>
            <a:r>
              <a:rPr lang="vi-VN" dirty="0" smtClean="0"/>
              <a:t>)” </a:t>
            </a:r>
            <a:r>
              <a:rPr lang="vi-VN" dirty="0"/>
              <a:t>là một trong 10 bước triển khai ISP. Bạn hãy phân tích để thấy được tại sao cần có </a:t>
            </a:r>
            <a:r>
              <a:rPr lang="vi-VN" dirty="0" smtClean="0"/>
              <a:t>“</a:t>
            </a:r>
            <a:r>
              <a:rPr lang="en-US" dirty="0" err="1" smtClean="0"/>
              <a:t>Hiệu</a:t>
            </a:r>
            <a:r>
              <a:rPr lang="en-US" dirty="0" smtClean="0"/>
              <a:t> </a:t>
            </a:r>
            <a:r>
              <a:rPr lang="en-US" dirty="0" err="1" smtClean="0"/>
              <a:t>chỉnh</a:t>
            </a:r>
            <a:r>
              <a:rPr lang="en-US" dirty="0" smtClean="0"/>
              <a:t> </a:t>
            </a:r>
            <a:r>
              <a:rPr lang="en-US" dirty="0" err="1" smtClean="0"/>
              <a:t>chính</a:t>
            </a:r>
            <a:r>
              <a:rPr lang="en-US" dirty="0" smtClean="0"/>
              <a:t> </a:t>
            </a:r>
            <a:r>
              <a:rPr lang="en-US" dirty="0" err="1" smtClean="0"/>
              <a:t>sách</a:t>
            </a:r>
            <a:r>
              <a:rPr lang="vi-VN" dirty="0" smtClean="0"/>
              <a:t>” </a:t>
            </a:r>
            <a:r>
              <a:rPr lang="vi-VN" dirty="0"/>
              <a:t>trong khi triển khai ISP của một doanh nghiệp.</a:t>
            </a:r>
            <a:endParaRPr lang="en-US" dirty="0"/>
          </a:p>
          <a:p>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2195271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Thông</a:t>
            </a:r>
            <a:r>
              <a:rPr lang="en-US" dirty="0" smtClean="0"/>
              <a:t> </a:t>
            </a:r>
            <a:r>
              <a:rPr lang="en-US" dirty="0"/>
              <a:t>tin (Information) </a:t>
            </a:r>
            <a:r>
              <a:rPr lang="en-US" dirty="0" err="1"/>
              <a:t>là</a:t>
            </a:r>
            <a:r>
              <a:rPr lang="en-US" dirty="0"/>
              <a:t> </a:t>
            </a:r>
            <a:r>
              <a:rPr lang="en-US" dirty="0" err="1"/>
              <a:t>gì</a:t>
            </a:r>
            <a:endParaRPr lang="vi-VN" dirty="0"/>
          </a:p>
        </p:txBody>
      </p:sp>
      <p:sp>
        <p:nvSpPr>
          <p:cNvPr id="3" name="Content Placeholder 2"/>
          <p:cNvSpPr>
            <a:spLocks noGrp="1"/>
          </p:cNvSpPr>
          <p:nvPr>
            <p:ph idx="1"/>
          </p:nvPr>
        </p:nvSpPr>
        <p:spPr/>
        <p:txBody>
          <a:bodyPr/>
          <a:lstStyle/>
          <a:p>
            <a:r>
              <a:rPr lang="en-US" dirty="0" smtClean="0"/>
              <a:t>Information </a:t>
            </a:r>
            <a:r>
              <a:rPr lang="en-US" dirty="0" err="1" smtClean="0"/>
              <a:t>có</a:t>
            </a:r>
            <a:r>
              <a:rPr lang="en-US" dirty="0" smtClean="0"/>
              <a:t> </a:t>
            </a:r>
            <a:r>
              <a:rPr lang="en-US" dirty="0" err="1" smtClean="0"/>
              <a:t>thể</a:t>
            </a:r>
            <a:r>
              <a:rPr lang="en-US" dirty="0" smtClean="0"/>
              <a:t> </a:t>
            </a:r>
            <a:r>
              <a:rPr lang="en-US" dirty="0" err="1" smtClean="0"/>
              <a:t>được</a:t>
            </a:r>
            <a:endParaRPr lang="en-US" dirty="0" smtClean="0"/>
          </a:p>
          <a:p>
            <a:pPr lvl="1"/>
            <a:r>
              <a:rPr lang="en-US" dirty="0" err="1" smtClean="0"/>
              <a:t>Tạo</a:t>
            </a:r>
            <a:r>
              <a:rPr lang="en-US" dirty="0" smtClean="0"/>
              <a:t>, </a:t>
            </a:r>
            <a:r>
              <a:rPr lang="en-US" dirty="0" err="1" smtClean="0"/>
              <a:t>lưu</a:t>
            </a:r>
            <a:r>
              <a:rPr lang="en-US" dirty="0" smtClean="0"/>
              <a:t>, </a:t>
            </a:r>
            <a:r>
              <a:rPr lang="en-US" dirty="0" err="1" smtClean="0"/>
              <a:t>xóa</a:t>
            </a:r>
            <a:r>
              <a:rPr lang="en-US" dirty="0" smtClean="0"/>
              <a:t>, </a:t>
            </a:r>
            <a:r>
              <a:rPr lang="en-US" dirty="0" err="1" smtClean="0"/>
              <a:t>xử</a:t>
            </a:r>
            <a:r>
              <a:rPr lang="en-US" dirty="0" smtClean="0"/>
              <a:t> </a:t>
            </a:r>
            <a:r>
              <a:rPr lang="en-US" dirty="0" err="1" smtClean="0"/>
              <a:t>lý</a:t>
            </a:r>
            <a:r>
              <a:rPr lang="en-US" dirty="0" smtClean="0"/>
              <a:t>, </a:t>
            </a:r>
            <a:r>
              <a:rPr lang="en-US" dirty="0" err="1" smtClean="0"/>
              <a:t>chuyển</a:t>
            </a:r>
            <a:r>
              <a:rPr lang="en-US" dirty="0" smtClean="0"/>
              <a:t> </a:t>
            </a:r>
            <a:r>
              <a:rPr lang="en-US" dirty="0" err="1" smtClean="0"/>
              <a:t>giao</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a:t>
            </a:r>
            <a:r>
              <a:rPr lang="en-US" dirty="0" err="1" smtClean="0"/>
              <a:t>đúng</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sai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hư</a:t>
            </a:r>
            <a:r>
              <a:rPr lang="en-US" dirty="0" smtClean="0"/>
              <a:t> </a:t>
            </a:r>
            <a:r>
              <a:rPr lang="en-US" dirty="0" err="1" smtClean="0"/>
              <a:t>hỏng</a:t>
            </a:r>
            <a:r>
              <a:rPr lang="en-US" dirty="0" smtClean="0"/>
              <a:t>, </a:t>
            </a:r>
            <a:r>
              <a:rPr lang="en-US" dirty="0" err="1" smtClean="0"/>
              <a:t>mất</a:t>
            </a:r>
            <a:r>
              <a:rPr lang="en-US" dirty="0" smtClean="0"/>
              <a:t>, </a:t>
            </a:r>
            <a:r>
              <a:rPr lang="en-US" dirty="0" err="1" smtClean="0"/>
              <a:t>đánh</a:t>
            </a:r>
            <a:r>
              <a:rPr lang="en-US" dirty="0" smtClean="0"/>
              <a:t> </a:t>
            </a:r>
            <a:r>
              <a:rPr lang="en-US" dirty="0" err="1" smtClean="0"/>
              <a:t>cắp</a:t>
            </a:r>
            <a:r>
              <a:rPr lang="en-US" dirty="0" smtClean="0"/>
              <a:t>, in </a:t>
            </a:r>
            <a:r>
              <a:rPr lang="en-US" dirty="0" err="1" smtClean="0"/>
              <a:t>hoặc</a:t>
            </a:r>
            <a:r>
              <a:rPr lang="en-US" dirty="0" smtClean="0"/>
              <a:t> </a:t>
            </a:r>
            <a:r>
              <a:rPr lang="en-US" dirty="0" err="1" smtClean="0"/>
              <a:t>viết</a:t>
            </a:r>
            <a:r>
              <a:rPr lang="en-US" dirty="0" smtClean="0"/>
              <a:t> </a:t>
            </a:r>
            <a:r>
              <a:rPr lang="en-US" dirty="0" err="1" smtClean="0"/>
              <a:t>lên</a:t>
            </a:r>
            <a:r>
              <a:rPr lang="en-US" dirty="0" smtClean="0"/>
              <a:t> </a:t>
            </a:r>
            <a:r>
              <a:rPr lang="en-US" dirty="0" err="1" smtClean="0"/>
              <a:t>giấy</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chuyển</a:t>
            </a:r>
            <a:r>
              <a:rPr lang="en-US" dirty="0" smtClean="0"/>
              <a:t> </a:t>
            </a:r>
            <a:r>
              <a:rPr lang="en-US" dirty="0" err="1" smtClean="0"/>
              <a:t>giao</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đăng</a:t>
            </a:r>
            <a:r>
              <a:rPr lang="en-US" dirty="0" smtClean="0"/>
              <a:t> </a:t>
            </a:r>
            <a:r>
              <a:rPr lang="en-US" dirty="0" err="1" smtClean="0"/>
              <a:t>lên</a:t>
            </a:r>
            <a:r>
              <a:rPr lang="en-US" dirty="0" smtClean="0"/>
              <a:t> </a:t>
            </a:r>
            <a:r>
              <a:rPr lang="en-US" dirty="0" err="1" smtClean="0"/>
              <a:t>hoặc</a:t>
            </a:r>
            <a:r>
              <a:rPr lang="en-US" dirty="0" smtClean="0"/>
              <a:t> </a:t>
            </a:r>
            <a:r>
              <a:rPr lang="en-US" dirty="0" err="1" smtClean="0"/>
              <a:t>dùng</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đưa</a:t>
            </a:r>
            <a:r>
              <a:rPr lang="en-US" dirty="0" smtClean="0"/>
              <a:t> </a:t>
            </a:r>
            <a:r>
              <a:rPr lang="en-US" dirty="0" err="1" smtClean="0"/>
              <a:t>vào</a:t>
            </a:r>
            <a:r>
              <a:rPr lang="en-US" dirty="0" smtClean="0"/>
              <a:t> </a:t>
            </a:r>
            <a:r>
              <a:rPr lang="en-US" dirty="0" err="1" smtClean="0"/>
              <a:t>các</a:t>
            </a:r>
            <a:r>
              <a:rPr lang="en-US" dirty="0" smtClean="0"/>
              <a:t> video, </a:t>
            </a:r>
            <a:r>
              <a:rPr lang="en-US" dirty="0" err="1" smtClean="0"/>
              <a:t>hiển</a:t>
            </a:r>
            <a:r>
              <a:rPr lang="en-US" dirty="0" smtClean="0"/>
              <a:t> </a:t>
            </a:r>
            <a:r>
              <a:rPr lang="en-US" dirty="0" err="1" smtClean="0"/>
              <a:t>thị</a:t>
            </a:r>
            <a:r>
              <a:rPr lang="en-US" dirty="0" smtClean="0"/>
              <a:t>/</a:t>
            </a:r>
            <a:r>
              <a:rPr lang="en-US" dirty="0" err="1" smtClean="0"/>
              <a:t>xuất</a:t>
            </a:r>
            <a:r>
              <a:rPr lang="en-US" dirty="0" smtClean="0"/>
              <a:t> </a:t>
            </a:r>
            <a:r>
              <a:rPr lang="en-US" dirty="0" err="1" smtClean="0"/>
              <a:t>bản</a:t>
            </a:r>
            <a:r>
              <a:rPr lang="en-US" dirty="0" smtClean="0"/>
              <a:t>,…</a:t>
            </a:r>
          </a:p>
          <a:p>
            <a:pPr lvl="1"/>
            <a:endParaRPr lang="en-US" dirty="0" smtClean="0"/>
          </a:p>
          <a:p>
            <a:r>
              <a:rPr lang="en-US" dirty="0" smtClean="0"/>
              <a:t>‘… whatever form the information takes, or means by which it is shared or stored, it should always be appropriately protected” </a:t>
            </a:r>
          </a:p>
          <a:p>
            <a:pPr marL="0" indent="0">
              <a:buNone/>
            </a:pPr>
            <a:r>
              <a:rPr lang="en-US" dirty="0" smtClean="0"/>
              <a:t>						(BS ISO 27002:2005)</a:t>
            </a:r>
          </a:p>
          <a:p>
            <a:endParaRPr lang="vi-VN"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809498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44" y="228600"/>
            <a:ext cx="11435255" cy="838200"/>
          </a:xfrm>
        </p:spPr>
        <p:txBody>
          <a:bodyPr/>
          <a:lstStyle/>
          <a:p>
            <a:r>
              <a:rPr lang="en-US" sz="3800" dirty="0" smtClean="0"/>
              <a:t>1.2 An </a:t>
            </a:r>
            <a:r>
              <a:rPr lang="en-US" sz="3800" dirty="0" err="1" smtClean="0"/>
              <a:t>toàn</a:t>
            </a:r>
            <a:r>
              <a:rPr lang="en-US" sz="3800" dirty="0" smtClean="0"/>
              <a:t> </a:t>
            </a:r>
            <a:r>
              <a:rPr lang="en-US" sz="3800" dirty="0" err="1" smtClean="0"/>
              <a:t>thông</a:t>
            </a:r>
            <a:r>
              <a:rPr lang="en-US" sz="3800" dirty="0"/>
              <a:t> tin (Information </a:t>
            </a:r>
            <a:r>
              <a:rPr lang="en-US" sz="3800" dirty="0" smtClean="0"/>
              <a:t>Security) </a:t>
            </a:r>
            <a:r>
              <a:rPr lang="en-US" sz="3800" dirty="0" err="1" smtClean="0"/>
              <a:t>là</a:t>
            </a:r>
            <a:r>
              <a:rPr lang="en-US" sz="3800" dirty="0" smtClean="0"/>
              <a:t> </a:t>
            </a:r>
            <a:r>
              <a:rPr lang="en-US" sz="3800" dirty="0" err="1" smtClean="0"/>
              <a:t>gì</a:t>
            </a:r>
            <a:endParaRPr lang="vi-VN" sz="3800" dirty="0"/>
          </a:p>
        </p:txBody>
      </p:sp>
      <p:sp>
        <p:nvSpPr>
          <p:cNvPr id="3" name="Content Placeholder 2"/>
          <p:cNvSpPr>
            <a:spLocks noGrp="1"/>
          </p:cNvSpPr>
          <p:nvPr>
            <p:ph idx="1"/>
          </p:nvPr>
        </p:nvSpPr>
        <p:spPr/>
        <p:txBody>
          <a:bodyPr/>
          <a:lstStyle/>
          <a:p>
            <a:endParaRPr lang="en-US" dirty="0" smtClean="0"/>
          </a:p>
          <a:p>
            <a:r>
              <a:rPr lang="en-US" dirty="0" err="1" smtClean="0"/>
              <a:t>Bảo</a:t>
            </a:r>
            <a:r>
              <a:rPr lang="en-US" dirty="0" smtClean="0"/>
              <a:t> </a:t>
            </a:r>
            <a:r>
              <a:rPr lang="en-US" dirty="0" err="1" smtClean="0"/>
              <a:t>vệ</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hàng</a:t>
            </a:r>
            <a:r>
              <a:rPr lang="en-US" dirty="0" smtClean="0"/>
              <a:t> </a:t>
            </a:r>
            <a:r>
              <a:rPr lang="en-US" dirty="0" err="1" smtClean="0"/>
              <a:t>loạt</a:t>
            </a:r>
            <a:r>
              <a:rPr lang="en-US" dirty="0" smtClean="0"/>
              <a:t> </a:t>
            </a:r>
            <a:r>
              <a:rPr lang="en-US" dirty="0" err="1" smtClean="0"/>
              <a:t>các</a:t>
            </a:r>
            <a:r>
              <a:rPr lang="en-US" dirty="0" smtClean="0"/>
              <a:t> </a:t>
            </a:r>
            <a:r>
              <a:rPr lang="en-US" dirty="0" err="1" smtClean="0"/>
              <a:t>mối</a:t>
            </a:r>
            <a:r>
              <a:rPr lang="en-US" dirty="0" smtClean="0"/>
              <a:t> </a:t>
            </a:r>
            <a:r>
              <a:rPr lang="en-US" dirty="0" err="1" smtClean="0"/>
              <a:t>đe</a:t>
            </a:r>
            <a:r>
              <a:rPr lang="en-US" dirty="0" smtClean="0"/>
              <a:t> </a:t>
            </a:r>
            <a:r>
              <a:rPr lang="en-US" dirty="0" err="1" smtClean="0"/>
              <a:t>dọa</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tính</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kinh</a:t>
            </a:r>
            <a:r>
              <a:rPr lang="en-US" dirty="0" smtClean="0"/>
              <a:t> </a:t>
            </a:r>
            <a:r>
              <a:rPr lang="en-US" dirty="0" err="1" smtClean="0"/>
              <a:t>doanh</a:t>
            </a:r>
            <a:endParaRPr lang="en-US" dirty="0" smtClean="0"/>
          </a:p>
          <a:p>
            <a:r>
              <a:rPr lang="en-US" dirty="0" err="1" smtClean="0"/>
              <a:t>Giảm</a:t>
            </a:r>
            <a:r>
              <a:rPr lang="en-US" dirty="0" smtClean="0"/>
              <a:t> </a:t>
            </a:r>
            <a:r>
              <a:rPr lang="en-US" dirty="0" err="1" smtClean="0"/>
              <a:t>thiểu</a:t>
            </a:r>
            <a:r>
              <a:rPr lang="en-US" dirty="0" smtClean="0"/>
              <a:t> </a:t>
            </a:r>
            <a:r>
              <a:rPr lang="en-US" dirty="0" err="1" smtClean="0"/>
              <a:t>tổn</a:t>
            </a:r>
            <a:r>
              <a:rPr lang="en-US" dirty="0" smtClean="0"/>
              <a:t> </a:t>
            </a:r>
            <a:r>
              <a:rPr lang="en-US" dirty="0" err="1" smtClean="0"/>
              <a:t>thất</a:t>
            </a:r>
            <a:r>
              <a:rPr lang="en-US" dirty="0" smtClean="0"/>
              <a:t> </a:t>
            </a:r>
            <a:r>
              <a:rPr lang="en-US" dirty="0" err="1" smtClean="0"/>
              <a:t>tài</a:t>
            </a:r>
            <a:r>
              <a:rPr lang="en-US" dirty="0" smtClean="0"/>
              <a:t> </a:t>
            </a:r>
            <a:r>
              <a:rPr lang="en-US" dirty="0" err="1" smtClean="0"/>
              <a:t>chính</a:t>
            </a:r>
            <a:endParaRPr lang="en-US" dirty="0" smtClean="0"/>
          </a:p>
          <a:p>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lợi</a:t>
            </a:r>
            <a:r>
              <a:rPr lang="en-US" dirty="0" smtClean="0"/>
              <a:t> </a:t>
            </a:r>
            <a:r>
              <a:rPr lang="en-US" dirty="0" err="1" smtClean="0"/>
              <a:t>tức</a:t>
            </a:r>
            <a:r>
              <a:rPr lang="en-US" dirty="0" smtClean="0"/>
              <a:t> </a:t>
            </a:r>
            <a:r>
              <a:rPr lang="en-US" dirty="0" err="1" smtClean="0"/>
              <a:t>đầu</a:t>
            </a:r>
            <a:r>
              <a:rPr lang="en-US" dirty="0" smtClean="0"/>
              <a:t> </a:t>
            </a:r>
            <a:r>
              <a:rPr lang="en-US" dirty="0" err="1" smtClean="0"/>
              <a:t>tư</a:t>
            </a:r>
            <a:endParaRPr lang="en-US" dirty="0" smtClean="0"/>
          </a:p>
          <a:p>
            <a:r>
              <a:rPr lang="en-US" dirty="0" err="1" smtClean="0"/>
              <a:t>Tăng</a:t>
            </a:r>
            <a:r>
              <a:rPr lang="en-US" dirty="0" smtClean="0"/>
              <a:t> </a:t>
            </a:r>
            <a:r>
              <a:rPr lang="en-US" dirty="0" err="1" smtClean="0"/>
              <a:t>cơ</a:t>
            </a:r>
            <a:r>
              <a:rPr lang="en-US" dirty="0" smtClean="0"/>
              <a:t> </a:t>
            </a:r>
            <a:r>
              <a:rPr lang="en-US" dirty="0" err="1" smtClean="0"/>
              <a:t>hội</a:t>
            </a:r>
            <a:r>
              <a:rPr lang="en-US" dirty="0" smtClean="0"/>
              <a:t> </a:t>
            </a:r>
            <a:r>
              <a:rPr lang="en-US" dirty="0" err="1" smtClean="0"/>
              <a:t>kinh</a:t>
            </a:r>
            <a:r>
              <a:rPr lang="en-US" dirty="0" smtClean="0"/>
              <a:t> </a:t>
            </a:r>
            <a:r>
              <a:rPr lang="en-US" dirty="0" err="1" smtClean="0"/>
              <a:t>doanh</a:t>
            </a:r>
            <a:endParaRPr lang="en-US" dirty="0" smtClean="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542808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807" y="228600"/>
            <a:ext cx="11240814" cy="838200"/>
          </a:xfrm>
        </p:spPr>
        <p:txBody>
          <a:bodyPr/>
          <a:lstStyle/>
          <a:p>
            <a:r>
              <a:rPr lang="en-US" sz="3800" dirty="0"/>
              <a:t>1.2 An </a:t>
            </a:r>
            <a:r>
              <a:rPr lang="en-US" sz="3800" dirty="0" err="1"/>
              <a:t>toàn</a:t>
            </a:r>
            <a:r>
              <a:rPr lang="en-US" sz="3800" dirty="0"/>
              <a:t> </a:t>
            </a:r>
            <a:r>
              <a:rPr lang="en-US" sz="3800" dirty="0" err="1"/>
              <a:t>thông</a:t>
            </a:r>
            <a:r>
              <a:rPr lang="en-US" sz="3800" dirty="0"/>
              <a:t> tin (Information Security) </a:t>
            </a:r>
            <a:r>
              <a:rPr lang="en-US" sz="3800" dirty="0" err="1"/>
              <a:t>là</a:t>
            </a:r>
            <a:r>
              <a:rPr lang="en-US" sz="3800" dirty="0"/>
              <a:t> </a:t>
            </a:r>
            <a:r>
              <a:rPr lang="en-US" sz="3800" dirty="0" err="1"/>
              <a:t>gì</a:t>
            </a:r>
            <a:endParaRPr lang="vi-VN" sz="3800" dirty="0"/>
          </a:p>
        </p:txBody>
      </p:sp>
      <p:sp>
        <p:nvSpPr>
          <p:cNvPr id="3" name="Content Placeholder 2"/>
          <p:cNvSpPr>
            <a:spLocks noGrp="1"/>
          </p:cNvSpPr>
          <p:nvPr>
            <p:ph idx="1"/>
          </p:nvPr>
        </p:nvSpPr>
        <p:spPr>
          <a:xfrm>
            <a:off x="1117600" y="1231900"/>
            <a:ext cx="10566400" cy="4927600"/>
          </a:xfrm>
        </p:spPr>
        <p:txBody>
          <a:bodyPr/>
          <a:lstStyle/>
          <a:p>
            <a:pPr marL="0" indent="0">
              <a:buNone/>
            </a:pPr>
            <a:r>
              <a:rPr lang="en-US" dirty="0" smtClean="0"/>
              <a:t>ISO 27002:2005 </a:t>
            </a:r>
            <a:r>
              <a:rPr lang="en-US" dirty="0" err="1" smtClean="0"/>
              <a:t>định</a:t>
            </a:r>
            <a:r>
              <a:rPr lang="en-US" dirty="0" smtClean="0"/>
              <a:t> </a:t>
            </a:r>
            <a:r>
              <a:rPr lang="en-US" dirty="0" err="1" smtClean="0"/>
              <a:t>nghĩa</a:t>
            </a:r>
            <a:r>
              <a:rPr lang="en-US" dirty="0" smtClean="0"/>
              <a:t> Information Security </a:t>
            </a:r>
            <a:r>
              <a:rPr lang="en-US" dirty="0" err="1" smtClean="0"/>
              <a:t>là</a:t>
            </a:r>
            <a:r>
              <a:rPr lang="en-US" dirty="0" smtClean="0"/>
              <a:t> </a:t>
            </a:r>
            <a:r>
              <a:rPr lang="en-US" dirty="0" err="1" smtClean="0"/>
              <a:t>phải</a:t>
            </a:r>
            <a:r>
              <a:rPr lang="en-US" dirty="0" smtClean="0"/>
              <a:t> </a:t>
            </a:r>
            <a:r>
              <a:rPr lang="en-US" dirty="0" err="1" smtClean="0"/>
              <a:t>duy</a:t>
            </a:r>
            <a:r>
              <a:rPr lang="en-US" dirty="0" smtClean="0"/>
              <a:t> </a:t>
            </a:r>
            <a:r>
              <a:rPr lang="en-US" dirty="0" err="1" smtClean="0"/>
              <a:t>trì</a:t>
            </a:r>
            <a:r>
              <a:rPr lang="en-US" dirty="0" smtClean="0"/>
              <a:t>:</a:t>
            </a:r>
          </a:p>
          <a:p>
            <a:pPr>
              <a:buFont typeface="Wingdings" panose="05000000000000000000" pitchFamily="2" charset="2"/>
              <a:buChar char="Ø"/>
            </a:pPr>
            <a:r>
              <a:rPr lang="en-US" b="1" dirty="0" err="1" smtClean="0">
                <a:solidFill>
                  <a:srgbClr val="000099"/>
                </a:solidFill>
              </a:rPr>
              <a:t>Tính</a:t>
            </a:r>
            <a:r>
              <a:rPr lang="en-US" b="1" dirty="0" smtClean="0">
                <a:solidFill>
                  <a:srgbClr val="000099"/>
                </a:solidFill>
              </a:rPr>
              <a:t> </a:t>
            </a:r>
            <a:r>
              <a:rPr lang="en-US" b="1" dirty="0" err="1" smtClean="0">
                <a:solidFill>
                  <a:srgbClr val="000099"/>
                </a:solidFill>
              </a:rPr>
              <a:t>bí</a:t>
            </a:r>
            <a:r>
              <a:rPr lang="en-US" b="1" dirty="0" smtClean="0">
                <a:solidFill>
                  <a:srgbClr val="000099"/>
                </a:solidFill>
              </a:rPr>
              <a:t> </a:t>
            </a:r>
            <a:r>
              <a:rPr lang="en-US" b="1" dirty="0" err="1" smtClean="0">
                <a:solidFill>
                  <a:srgbClr val="000099"/>
                </a:solidFill>
              </a:rPr>
              <a:t>mật</a:t>
            </a:r>
            <a:r>
              <a:rPr lang="en-US" b="1" dirty="0" smtClean="0">
                <a:solidFill>
                  <a:srgbClr val="000099"/>
                </a:solidFill>
              </a:rPr>
              <a:t> (Confidentiality)</a:t>
            </a:r>
            <a:r>
              <a:rPr lang="en-US" dirty="0" smtClean="0"/>
              <a:t>: </a:t>
            </a:r>
            <a:r>
              <a:rPr lang="en-US" dirty="0" err="1" smtClean="0"/>
              <a:t>Thông</a:t>
            </a:r>
            <a:r>
              <a:rPr lang="en-US" dirty="0" smtClean="0"/>
              <a:t> tin </a:t>
            </a:r>
            <a:r>
              <a:rPr lang="en-US" dirty="0" err="1" smtClean="0"/>
              <a:t>chỉ</a:t>
            </a:r>
            <a:r>
              <a:rPr lang="en-US" dirty="0" smtClean="0"/>
              <a:t> </a:t>
            </a:r>
            <a:r>
              <a:rPr lang="en-US" dirty="0" err="1" smtClean="0"/>
              <a:t>được</a:t>
            </a:r>
            <a:r>
              <a:rPr lang="en-US" dirty="0" smtClean="0"/>
              <a:t> </a:t>
            </a:r>
            <a:r>
              <a:rPr lang="en-US" dirty="0" err="1" smtClean="0"/>
              <a:t>phép</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đọc</a:t>
            </a:r>
            <a:r>
              <a:rPr lang="en-US" dirty="0" smtClean="0"/>
              <a:t>) </a:t>
            </a:r>
            <a:r>
              <a:rPr lang="en-US" dirty="0" err="1" smtClean="0"/>
              <a:t>bởi</a:t>
            </a:r>
            <a:r>
              <a:rPr lang="en-US" dirty="0" smtClean="0"/>
              <a:t> </a:t>
            </a:r>
            <a:r>
              <a:rPr lang="en-US" dirty="0" err="1" smtClean="0"/>
              <a:t>những</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người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được</a:t>
            </a:r>
            <a:r>
              <a:rPr lang="en-US" dirty="0" smtClean="0"/>
              <a:t> </a:t>
            </a:r>
            <a:r>
              <a:rPr lang="en-US" dirty="0" err="1" smtClean="0"/>
              <a:t>cấp</a:t>
            </a:r>
            <a:r>
              <a:rPr lang="en-US" dirty="0" smtClean="0"/>
              <a:t> </a:t>
            </a:r>
            <a:r>
              <a:rPr lang="en-US" dirty="0" err="1" smtClean="0"/>
              <a:t>phép</a:t>
            </a:r>
            <a:r>
              <a:rPr lang="en-US" dirty="0" smtClean="0"/>
              <a:t> </a:t>
            </a:r>
            <a:r>
              <a:rPr lang="en-US" i="1" dirty="0" smtClean="0"/>
              <a:t>(Ai </a:t>
            </a:r>
            <a:r>
              <a:rPr lang="en-US" i="1" dirty="0" err="1" smtClean="0"/>
              <a:t>có</a:t>
            </a:r>
            <a:r>
              <a:rPr lang="en-US" i="1" dirty="0" smtClean="0"/>
              <a:t> </a:t>
            </a:r>
            <a:r>
              <a:rPr lang="en-US" i="1" dirty="0" err="1" smtClean="0"/>
              <a:t>thể</a:t>
            </a:r>
            <a:r>
              <a:rPr lang="en-US" i="1" dirty="0" smtClean="0"/>
              <a:t> </a:t>
            </a:r>
            <a:r>
              <a:rPr lang="en-US" i="1" dirty="0" err="1" smtClean="0"/>
              <a:t>thấy</a:t>
            </a:r>
            <a:r>
              <a:rPr lang="en-US" i="1" dirty="0" smtClean="0"/>
              <a:t> </a:t>
            </a:r>
            <a:r>
              <a:rPr lang="en-US" i="1" dirty="0" err="1" smtClean="0"/>
              <a:t>được</a:t>
            </a:r>
            <a:r>
              <a:rPr lang="en-US" i="1" dirty="0" smtClean="0"/>
              <a:t> </a:t>
            </a:r>
            <a:r>
              <a:rPr lang="en-US" i="1" dirty="0" err="1" smtClean="0"/>
              <a:t>thông</a:t>
            </a:r>
            <a:r>
              <a:rPr lang="en-US" i="1" dirty="0" smtClean="0"/>
              <a:t> tin?) </a:t>
            </a:r>
          </a:p>
          <a:p>
            <a:pPr>
              <a:buFont typeface="Wingdings" panose="05000000000000000000" pitchFamily="2" charset="2"/>
              <a:buChar char="Ø"/>
            </a:pPr>
            <a:r>
              <a:rPr lang="en-US" b="1" dirty="0" err="1" smtClean="0">
                <a:solidFill>
                  <a:srgbClr val="000099"/>
                </a:solidFill>
              </a:rPr>
              <a:t>Tính</a:t>
            </a:r>
            <a:r>
              <a:rPr lang="en-US" b="1" dirty="0" smtClean="0">
                <a:solidFill>
                  <a:srgbClr val="000099"/>
                </a:solidFill>
              </a:rPr>
              <a:t> </a:t>
            </a:r>
            <a:r>
              <a:rPr lang="en-US" b="1" dirty="0" err="1" smtClean="0">
                <a:solidFill>
                  <a:srgbClr val="000099"/>
                </a:solidFill>
              </a:rPr>
              <a:t>toàn</a:t>
            </a:r>
            <a:r>
              <a:rPr lang="en-US" b="1" dirty="0" smtClean="0">
                <a:solidFill>
                  <a:srgbClr val="000099"/>
                </a:solidFill>
              </a:rPr>
              <a:t> </a:t>
            </a:r>
            <a:r>
              <a:rPr lang="en-US" b="1" dirty="0" err="1" smtClean="0">
                <a:solidFill>
                  <a:srgbClr val="000099"/>
                </a:solidFill>
              </a:rPr>
              <a:t>vẹn</a:t>
            </a:r>
            <a:r>
              <a:rPr lang="en-US" b="1" dirty="0" smtClean="0">
                <a:solidFill>
                  <a:srgbClr val="000099"/>
                </a:solidFill>
              </a:rPr>
              <a:t> (Integrity)</a:t>
            </a:r>
            <a:r>
              <a:rPr lang="en-US" dirty="0" smtClean="0"/>
              <a:t>: </a:t>
            </a:r>
            <a:r>
              <a:rPr lang="vi-VN" dirty="0" smtClean="0"/>
              <a:t>Thông </a:t>
            </a:r>
            <a:r>
              <a:rPr lang="vi-VN" dirty="0"/>
              <a:t>tin chỉ được phép xóa hoặc sửa bởi những đối tượng được phép và phải đảm bảo rằng thông tin vẫn còn chính xác khi được lưu trữ hay truyền </a:t>
            </a:r>
            <a:r>
              <a:rPr lang="vi-VN" dirty="0" smtClean="0"/>
              <a:t>đi</a:t>
            </a:r>
            <a:r>
              <a:rPr lang="en-US" dirty="0"/>
              <a:t> </a:t>
            </a:r>
            <a:r>
              <a:rPr lang="en-US" i="1" dirty="0" smtClean="0"/>
              <a:t>(</a:t>
            </a:r>
            <a:r>
              <a:rPr lang="en-US" i="1" dirty="0" err="1" smtClean="0"/>
              <a:t>Thông</a:t>
            </a:r>
            <a:r>
              <a:rPr lang="en-US" i="1" dirty="0" smtClean="0"/>
              <a:t> tin </a:t>
            </a:r>
            <a:r>
              <a:rPr lang="en-US" i="1" dirty="0" err="1" smtClean="0"/>
              <a:t>có</a:t>
            </a:r>
            <a:r>
              <a:rPr lang="en-US" i="1" dirty="0" smtClean="0"/>
              <a:t> </a:t>
            </a:r>
            <a:r>
              <a:rPr lang="en-US" i="1" dirty="0" err="1" smtClean="0"/>
              <a:t>đúng</a:t>
            </a:r>
            <a:r>
              <a:rPr lang="en-US" i="1" dirty="0" smtClean="0"/>
              <a:t> </a:t>
            </a:r>
            <a:r>
              <a:rPr lang="en-US" i="1" dirty="0" err="1" smtClean="0"/>
              <a:t>không</a:t>
            </a:r>
            <a:r>
              <a:rPr lang="en-US" i="1" dirty="0" smtClean="0"/>
              <a:t>?)</a:t>
            </a:r>
          </a:p>
          <a:p>
            <a:pPr>
              <a:buFont typeface="Wingdings" panose="05000000000000000000" pitchFamily="2" charset="2"/>
              <a:buChar char="Ø"/>
            </a:pPr>
            <a:r>
              <a:rPr lang="en-US" b="1" dirty="0" err="1" smtClean="0">
                <a:solidFill>
                  <a:srgbClr val="000099"/>
                </a:solidFill>
              </a:rPr>
              <a:t>Tính</a:t>
            </a:r>
            <a:r>
              <a:rPr lang="en-US" b="1" dirty="0" smtClean="0">
                <a:solidFill>
                  <a:srgbClr val="000099"/>
                </a:solidFill>
              </a:rPr>
              <a:t> </a:t>
            </a:r>
            <a:r>
              <a:rPr lang="en-US" b="1" dirty="0" err="1" smtClean="0">
                <a:solidFill>
                  <a:srgbClr val="000099"/>
                </a:solidFill>
              </a:rPr>
              <a:t>sẳn</a:t>
            </a:r>
            <a:r>
              <a:rPr lang="en-US" b="1" dirty="0" smtClean="0">
                <a:solidFill>
                  <a:srgbClr val="000099"/>
                </a:solidFill>
              </a:rPr>
              <a:t> </a:t>
            </a:r>
            <a:r>
              <a:rPr lang="en-US" b="1" dirty="0" err="1" smtClean="0">
                <a:solidFill>
                  <a:srgbClr val="000099"/>
                </a:solidFill>
              </a:rPr>
              <a:t>dùng</a:t>
            </a:r>
            <a:r>
              <a:rPr lang="en-US" b="1" dirty="0" smtClean="0">
                <a:solidFill>
                  <a:srgbClr val="000099"/>
                </a:solidFill>
              </a:rPr>
              <a:t> (Availability)</a:t>
            </a:r>
            <a:r>
              <a:rPr lang="en-US" dirty="0" smtClean="0">
                <a:solidFill>
                  <a:srgbClr val="000099"/>
                </a:solidFill>
              </a:rPr>
              <a:t>:</a:t>
            </a:r>
            <a:r>
              <a:rPr lang="en-US" dirty="0" smtClean="0"/>
              <a:t> </a:t>
            </a:r>
            <a:r>
              <a:rPr lang="vi-VN" dirty="0"/>
              <a:t>thông tin có thể được truy xuất bởi những người được phép vào bất cứ khi nào họ muốn </a:t>
            </a:r>
            <a:r>
              <a:rPr lang="en-US" i="1" dirty="0" smtClean="0"/>
              <a:t>(</a:t>
            </a:r>
            <a:r>
              <a:rPr lang="en-US" i="1" dirty="0" err="1" smtClean="0"/>
              <a:t>thông</a:t>
            </a:r>
            <a:r>
              <a:rPr lang="en-US" i="1" dirty="0" smtClean="0"/>
              <a:t> tin </a:t>
            </a:r>
            <a:r>
              <a:rPr lang="en-US" i="1" dirty="0" err="1" smtClean="0"/>
              <a:t>sẳn</a:t>
            </a:r>
            <a:r>
              <a:rPr lang="en-US" i="1" dirty="0" smtClean="0"/>
              <a:t> </a:t>
            </a:r>
            <a:r>
              <a:rPr lang="en-US" i="1" dirty="0" err="1" smtClean="0"/>
              <a:t>sàng</a:t>
            </a:r>
            <a:r>
              <a:rPr lang="en-US" i="1" dirty="0" smtClean="0"/>
              <a:t> </a:t>
            </a:r>
            <a:r>
              <a:rPr lang="en-US" i="1" dirty="0" err="1" smtClean="0"/>
              <a:t>và</a:t>
            </a:r>
            <a:r>
              <a:rPr lang="en-US" i="1" dirty="0" smtClean="0"/>
              <a:t> </a:t>
            </a:r>
            <a:r>
              <a:rPr lang="en-US" i="1" dirty="0" err="1" smtClean="0"/>
              <a:t>dùng</a:t>
            </a:r>
            <a:r>
              <a:rPr lang="en-US" i="1" dirty="0" smtClean="0"/>
              <a:t> </a:t>
            </a:r>
            <a:r>
              <a:rPr lang="en-US" i="1" dirty="0" err="1" smtClean="0"/>
              <a:t>được</a:t>
            </a:r>
            <a:r>
              <a:rPr lang="en-US" i="1" dirty="0" smtClean="0"/>
              <a:t> </a:t>
            </a:r>
            <a:r>
              <a:rPr lang="en-US" i="1" dirty="0" err="1" smtClean="0"/>
              <a:t>không</a:t>
            </a:r>
            <a:r>
              <a:rPr lang="en-US" i="1" dirty="0" smtClean="0"/>
              <a:t>?)</a:t>
            </a:r>
            <a:endParaRPr lang="vi-VN" i="1" dirty="0"/>
          </a:p>
        </p:txBody>
      </p:sp>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67135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15" y="228600"/>
            <a:ext cx="11272344" cy="838200"/>
          </a:xfrm>
        </p:spPr>
        <p:txBody>
          <a:bodyPr/>
          <a:lstStyle/>
          <a:p>
            <a:r>
              <a:rPr lang="en-US" sz="3800" dirty="0"/>
              <a:t>1.2 An </a:t>
            </a:r>
            <a:r>
              <a:rPr lang="en-US" sz="3800" dirty="0" err="1"/>
              <a:t>toàn</a:t>
            </a:r>
            <a:r>
              <a:rPr lang="en-US" sz="3800" dirty="0"/>
              <a:t> </a:t>
            </a:r>
            <a:r>
              <a:rPr lang="en-US" sz="3800" dirty="0" err="1"/>
              <a:t>thông</a:t>
            </a:r>
            <a:r>
              <a:rPr lang="en-US" sz="3800" dirty="0"/>
              <a:t> tin (Information Security) </a:t>
            </a:r>
            <a:r>
              <a:rPr lang="en-US" sz="3800" dirty="0" err="1"/>
              <a:t>là</a:t>
            </a:r>
            <a:r>
              <a:rPr lang="en-US" sz="3800" dirty="0"/>
              <a:t> </a:t>
            </a:r>
            <a:r>
              <a:rPr lang="en-US" sz="3800" dirty="0" err="1"/>
              <a:t>gì</a:t>
            </a:r>
            <a:endParaRPr lang="vi-VN" sz="3800" dirty="0"/>
          </a:p>
        </p:txBody>
      </p:sp>
      <p:sp>
        <p:nvSpPr>
          <p:cNvPr id="3" name="Content Placeholder 2"/>
          <p:cNvSpPr>
            <a:spLocks noGrp="1"/>
          </p:cNvSpPr>
          <p:nvPr>
            <p:ph idx="1"/>
          </p:nvPr>
        </p:nvSpPr>
        <p:spPr/>
        <p:txBody>
          <a:bodyPr/>
          <a:lstStyle/>
          <a:p>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 </a:t>
            </a:r>
            <a:r>
              <a:rPr lang="en-US" dirty="0" err="1" smtClean="0"/>
              <a:t>thì</a:t>
            </a:r>
            <a:r>
              <a:rPr lang="en-US" dirty="0" smtClean="0"/>
              <a:t> </a:t>
            </a:r>
            <a:r>
              <a:rPr lang="en-US" dirty="0" err="1" smtClean="0"/>
              <a:t>cần</a:t>
            </a:r>
            <a:r>
              <a:rPr lang="en-US" dirty="0" smtClean="0"/>
              <a:t> </a:t>
            </a:r>
            <a:r>
              <a:rPr lang="en-US" dirty="0" err="1" smtClean="0"/>
              <a:t>cân</a:t>
            </a:r>
            <a:r>
              <a:rPr lang="en-US" dirty="0" smtClean="0"/>
              <a:t> </a:t>
            </a:r>
            <a:r>
              <a:rPr lang="en-US" dirty="0" err="1" smtClean="0"/>
              <a:t>bằng</a:t>
            </a:r>
            <a:r>
              <a:rPr lang="en-US" dirty="0" smtClean="0"/>
              <a:t> 3 </a:t>
            </a:r>
            <a:r>
              <a:rPr lang="en-US" dirty="0" err="1" smtClean="0"/>
              <a:t>mục</a:t>
            </a:r>
            <a:r>
              <a:rPr lang="en-US" dirty="0" smtClean="0"/>
              <a:t> </a:t>
            </a:r>
            <a:r>
              <a:rPr lang="en-US" dirty="0" err="1" smtClean="0"/>
              <a:t>tiêu</a:t>
            </a:r>
            <a:r>
              <a:rPr lang="en-US" dirty="0" smtClean="0"/>
              <a:t> </a:t>
            </a:r>
            <a:r>
              <a:rPr lang="en-US" dirty="0" err="1" smtClean="0"/>
              <a:t>này</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tính</a:t>
            </a:r>
            <a:r>
              <a:rPr lang="en-US" dirty="0" smtClean="0"/>
              <a:t> an </a:t>
            </a:r>
            <a:r>
              <a:rPr lang="en-US" dirty="0" err="1" smtClean="0"/>
              <a:t>toàn</a:t>
            </a:r>
            <a:r>
              <a:rPr lang="en-US" dirty="0" smtClean="0"/>
              <a:t> </a:t>
            </a:r>
            <a:r>
              <a:rPr lang="en-US" dirty="0" err="1" smtClean="0"/>
              <a:t>cho</a:t>
            </a:r>
            <a:r>
              <a:rPr lang="en-US" dirty="0" smtClean="0"/>
              <a:t> </a:t>
            </a:r>
            <a:r>
              <a:rPr lang="en-US" dirty="0" err="1" smtClean="0"/>
              <a:t>thông</a:t>
            </a:r>
            <a:r>
              <a:rPr lang="en-US" dirty="0" smtClean="0"/>
              <a:t> tin.</a:t>
            </a:r>
            <a:endParaRPr lang="vi-V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551" y="2107931"/>
            <a:ext cx="4762049" cy="4750069"/>
          </a:xfrm>
          <a:prstGeom prst="rect">
            <a:avLst/>
          </a:prstGeom>
        </p:spPr>
      </p:pic>
      <p:sp>
        <p:nvSpPr>
          <p:cNvPr id="4" name="Footer Placeholder 3"/>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139521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56745" y="228600"/>
            <a:ext cx="11303876" cy="838200"/>
          </a:xfrm>
        </p:spPr>
        <p:txBody>
          <a:bodyPr/>
          <a:lstStyle/>
          <a:p>
            <a:r>
              <a:rPr lang="en-US" sz="3800" dirty="0"/>
              <a:t>1.2 An </a:t>
            </a:r>
            <a:r>
              <a:rPr lang="en-US" sz="3800" dirty="0" err="1"/>
              <a:t>toàn</a:t>
            </a:r>
            <a:r>
              <a:rPr lang="en-US" sz="3800" dirty="0"/>
              <a:t> </a:t>
            </a:r>
            <a:r>
              <a:rPr lang="en-US" sz="3800" dirty="0" err="1"/>
              <a:t>thông</a:t>
            </a:r>
            <a:r>
              <a:rPr lang="en-US" sz="3800" dirty="0"/>
              <a:t> tin (Information Security) </a:t>
            </a:r>
            <a:r>
              <a:rPr lang="en-US" sz="3800" dirty="0" err="1"/>
              <a:t>là</a:t>
            </a:r>
            <a:r>
              <a:rPr lang="en-US" sz="3800" dirty="0"/>
              <a:t> </a:t>
            </a:r>
            <a:r>
              <a:rPr lang="en-US" sz="3800" dirty="0" err="1"/>
              <a:t>gì</a:t>
            </a:r>
            <a:endParaRPr lang="vi-VN" sz="3800" dirty="0"/>
          </a:p>
        </p:txBody>
      </p:sp>
      <p:sp>
        <p:nvSpPr>
          <p:cNvPr id="3" name="Content Placeholder 2"/>
          <p:cNvSpPr>
            <a:spLocks noGrp="1"/>
          </p:cNvSpPr>
          <p:nvPr>
            <p:ph idx="1"/>
          </p:nvPr>
        </p:nvSpPr>
        <p:spPr/>
        <p:txBody>
          <a:bodyPr/>
          <a:lstStyle/>
          <a:p>
            <a:r>
              <a:rPr lang="en-US" dirty="0" smtClean="0"/>
              <a:t>Security </a:t>
            </a:r>
            <a:r>
              <a:rPr lang="en-US" dirty="0" err="1" smtClean="0"/>
              <a:t>bị</a:t>
            </a:r>
            <a:r>
              <a:rPr lang="en-US" dirty="0" smtClean="0"/>
              <a:t> vi </a:t>
            </a:r>
            <a:r>
              <a:rPr lang="en-US" dirty="0" err="1" smtClean="0"/>
              <a:t>phạm</a:t>
            </a:r>
            <a:r>
              <a:rPr lang="en-US" dirty="0" smtClean="0"/>
              <a:t> </a:t>
            </a:r>
            <a:r>
              <a:rPr lang="en-US" dirty="0" err="1" smtClean="0"/>
              <a:t>dẫn</a:t>
            </a:r>
            <a:r>
              <a:rPr lang="en-US" dirty="0" smtClean="0"/>
              <a:t> </a:t>
            </a:r>
            <a:r>
              <a:rPr lang="en-US" dirty="0" err="1" smtClean="0"/>
              <a:t>đến</a:t>
            </a:r>
            <a:r>
              <a:rPr lang="en-US" dirty="0" smtClean="0"/>
              <a:t> …</a:t>
            </a:r>
          </a:p>
          <a:p>
            <a:pPr>
              <a:buFont typeface="Wingdings" panose="05000000000000000000" pitchFamily="2" charset="2"/>
              <a:buChar char="v"/>
            </a:pPr>
            <a:r>
              <a:rPr lang="en-US" dirty="0"/>
              <a:t> </a:t>
            </a:r>
            <a:r>
              <a:rPr lang="en-US" dirty="0" err="1" smtClean="0"/>
              <a:t>Uy</a:t>
            </a:r>
            <a:r>
              <a:rPr lang="en-US" dirty="0" smtClean="0"/>
              <a:t> </a:t>
            </a:r>
            <a:r>
              <a:rPr lang="en-US" dirty="0" err="1" smtClean="0"/>
              <a:t>tín</a:t>
            </a:r>
            <a:r>
              <a:rPr lang="en-US" dirty="0" smtClean="0"/>
              <a:t> </a:t>
            </a:r>
            <a:r>
              <a:rPr lang="en-US" dirty="0" err="1" smtClean="0"/>
              <a:t>bị</a:t>
            </a:r>
            <a:r>
              <a:rPr lang="en-US" dirty="0" smtClean="0"/>
              <a:t> </a:t>
            </a:r>
            <a:r>
              <a:rPr lang="en-US" dirty="0" err="1" smtClean="0"/>
              <a:t>mất</a:t>
            </a:r>
            <a:endParaRPr lang="en-US" dirty="0" smtClean="0"/>
          </a:p>
          <a:p>
            <a:pPr>
              <a:buFont typeface="Wingdings" panose="05000000000000000000" pitchFamily="2" charset="2"/>
              <a:buChar char="v"/>
            </a:pPr>
            <a:r>
              <a:rPr lang="en-US" dirty="0" err="1" smtClean="0"/>
              <a:t>Tổn</a:t>
            </a:r>
            <a:r>
              <a:rPr lang="en-US" dirty="0" smtClean="0"/>
              <a:t> </a:t>
            </a:r>
            <a:r>
              <a:rPr lang="en-US" dirty="0" err="1" smtClean="0"/>
              <a:t>thất</a:t>
            </a:r>
            <a:r>
              <a:rPr lang="en-US" dirty="0" smtClean="0"/>
              <a:t> </a:t>
            </a:r>
            <a:r>
              <a:rPr lang="en-US" dirty="0" err="1" smtClean="0"/>
              <a:t>về</a:t>
            </a:r>
            <a:r>
              <a:rPr lang="en-US" dirty="0" smtClean="0"/>
              <a:t> </a:t>
            </a:r>
            <a:r>
              <a:rPr lang="en-US" dirty="0" err="1" smtClean="0"/>
              <a:t>tài</a:t>
            </a:r>
            <a:r>
              <a:rPr lang="en-US" dirty="0" smtClean="0"/>
              <a:t> </a:t>
            </a:r>
            <a:r>
              <a:rPr lang="en-US" dirty="0" err="1" smtClean="0"/>
              <a:t>chính</a:t>
            </a:r>
            <a:endParaRPr lang="en-US" dirty="0" smtClean="0"/>
          </a:p>
          <a:p>
            <a:pPr>
              <a:buFont typeface="Wingdings" panose="05000000000000000000" pitchFamily="2" charset="2"/>
              <a:buChar char="v"/>
            </a:pPr>
            <a:r>
              <a:rPr lang="en-US" dirty="0" err="1" smtClean="0"/>
              <a:t>Mất</a:t>
            </a:r>
            <a:r>
              <a:rPr lang="en-US" dirty="0" smtClean="0"/>
              <a:t> </a:t>
            </a:r>
            <a:r>
              <a:rPr lang="en-US" dirty="0" err="1" smtClean="0"/>
              <a:t>mát</a:t>
            </a:r>
            <a:r>
              <a:rPr lang="en-US" dirty="0" smtClean="0"/>
              <a:t> </a:t>
            </a:r>
            <a:r>
              <a:rPr lang="en-US" dirty="0" err="1" smtClean="0"/>
              <a:t>tài</a:t>
            </a:r>
            <a:r>
              <a:rPr lang="en-US" dirty="0" smtClean="0"/>
              <a:t> </a:t>
            </a:r>
            <a:r>
              <a:rPr lang="en-US" dirty="0" err="1" smtClean="0"/>
              <a:t>sản</a:t>
            </a:r>
            <a:r>
              <a:rPr lang="en-US" dirty="0" smtClean="0"/>
              <a:t> </a:t>
            </a:r>
            <a:r>
              <a:rPr lang="en-US" dirty="0" err="1" smtClean="0"/>
              <a:t>trí</a:t>
            </a:r>
            <a:r>
              <a:rPr lang="en-US" dirty="0" smtClean="0"/>
              <a:t> </a:t>
            </a:r>
            <a:r>
              <a:rPr lang="en-US" dirty="0" err="1" smtClean="0"/>
              <a:t>tuệ</a:t>
            </a:r>
            <a:endParaRPr lang="en-US" dirty="0" smtClean="0"/>
          </a:p>
          <a:p>
            <a:pPr>
              <a:buFont typeface="Wingdings" panose="05000000000000000000" pitchFamily="2" charset="2"/>
              <a:buChar char="v"/>
            </a:pPr>
            <a:r>
              <a:rPr lang="en-US" dirty="0" smtClean="0"/>
              <a:t>Vi </a:t>
            </a:r>
            <a:r>
              <a:rPr lang="en-US" dirty="0" err="1" smtClean="0"/>
              <a:t>phạm</a:t>
            </a:r>
            <a:r>
              <a:rPr lang="en-US" dirty="0" smtClean="0"/>
              <a:t> </a:t>
            </a:r>
            <a:r>
              <a:rPr lang="en-US" dirty="0" err="1" smtClean="0"/>
              <a:t>pháp</a:t>
            </a:r>
            <a:r>
              <a:rPr lang="en-US" dirty="0" smtClean="0"/>
              <a:t> </a:t>
            </a:r>
            <a:r>
              <a:rPr lang="en-US" dirty="0" err="1" smtClean="0"/>
              <a:t>luật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hàng</a:t>
            </a:r>
            <a:r>
              <a:rPr lang="en-US" dirty="0" smtClean="0"/>
              <a:t> </a:t>
            </a:r>
            <a:r>
              <a:rPr lang="en-US" dirty="0" err="1" smtClean="0"/>
              <a:t>động</a:t>
            </a:r>
            <a:r>
              <a:rPr lang="en-US" dirty="0" smtClean="0"/>
              <a:t> </a:t>
            </a:r>
            <a:r>
              <a:rPr lang="en-US" dirty="0" err="1" smtClean="0"/>
              <a:t>pháp</a:t>
            </a:r>
            <a:r>
              <a:rPr lang="en-US" dirty="0" smtClean="0"/>
              <a:t> </a:t>
            </a:r>
            <a:r>
              <a:rPr lang="en-US" dirty="0" err="1" smtClean="0"/>
              <a:t>lý</a:t>
            </a:r>
            <a:r>
              <a:rPr lang="en-US" dirty="0" smtClean="0"/>
              <a:t> (</a:t>
            </a:r>
            <a:r>
              <a:rPr lang="en-US" dirty="0" err="1" smtClean="0"/>
              <a:t>luật</a:t>
            </a:r>
            <a:r>
              <a:rPr lang="en-US" dirty="0" smtClean="0"/>
              <a:t> CNTT)</a:t>
            </a:r>
          </a:p>
          <a:p>
            <a:pPr>
              <a:buFont typeface="Wingdings" panose="05000000000000000000" pitchFamily="2" charset="2"/>
              <a:buChar char="v"/>
            </a:pPr>
            <a:r>
              <a:rPr lang="en-US" dirty="0" err="1" smtClean="0"/>
              <a:t>Mất</a:t>
            </a:r>
            <a:r>
              <a:rPr lang="en-US" dirty="0" smtClean="0"/>
              <a:t> </a:t>
            </a:r>
            <a:r>
              <a:rPr lang="en-US" dirty="0" err="1" smtClean="0"/>
              <a:t>đi</a:t>
            </a:r>
            <a:r>
              <a:rPr lang="en-US" dirty="0" smtClean="0"/>
              <a:t> </a:t>
            </a:r>
            <a:r>
              <a:rPr lang="en-US" dirty="0" err="1" smtClean="0"/>
              <a:t>lòng</a:t>
            </a:r>
            <a:r>
              <a:rPr lang="en-US" dirty="0" smtClean="0"/>
              <a:t> tin </a:t>
            </a:r>
            <a:r>
              <a:rPr lang="en-US" dirty="0" err="1" smtClean="0"/>
              <a:t>cậy</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smtClean="0"/>
          </a:p>
          <a:p>
            <a:pPr>
              <a:buFont typeface="Wingdings" panose="05000000000000000000" pitchFamily="2" charset="2"/>
              <a:buChar char="v"/>
            </a:pPr>
            <a:r>
              <a:rPr lang="en-US" dirty="0" smtClean="0"/>
              <a:t>Chi </a:t>
            </a:r>
            <a:r>
              <a:rPr lang="en-US" dirty="0" err="1" smtClean="0"/>
              <a:t>phí</a:t>
            </a:r>
            <a:r>
              <a:rPr lang="en-US" dirty="0" smtClean="0"/>
              <a:t> </a:t>
            </a:r>
            <a:r>
              <a:rPr lang="en-US" dirty="0" err="1" smtClean="0"/>
              <a:t>gián</a:t>
            </a:r>
            <a:r>
              <a:rPr lang="en-US" dirty="0" smtClean="0"/>
              <a:t> </a:t>
            </a:r>
            <a:r>
              <a:rPr lang="en-US" dirty="0" err="1" smtClean="0"/>
              <a:t>đoạn</a:t>
            </a:r>
            <a:r>
              <a:rPr lang="en-US" dirty="0" smtClean="0"/>
              <a:t> </a:t>
            </a:r>
            <a:r>
              <a:rPr lang="en-US" dirty="0" err="1" smtClean="0"/>
              <a:t>kinh</a:t>
            </a:r>
            <a:r>
              <a:rPr lang="en-US" dirty="0" smtClean="0"/>
              <a:t> </a:t>
            </a:r>
            <a:r>
              <a:rPr lang="en-US" dirty="0" err="1" smtClean="0"/>
              <a:t>doanh</a:t>
            </a:r>
            <a:endParaRPr lang="en-US" dirty="0" smtClean="0"/>
          </a:p>
          <a:p>
            <a:pPr>
              <a:buFont typeface="Wingdings" panose="05000000000000000000" pitchFamily="2" charset="2"/>
              <a:buChar char="v"/>
            </a:pPr>
            <a:r>
              <a:rPr lang="en-US" dirty="0" smtClean="0"/>
              <a:t>….</a:t>
            </a:r>
          </a:p>
        </p:txBody>
      </p:sp>
      <p:sp>
        <p:nvSpPr>
          <p:cNvPr id="2" name="Footer Placeholder 1"/>
          <p:cNvSpPr>
            <a:spLocks noGrp="1"/>
          </p:cNvSpPr>
          <p:nvPr>
            <p:ph type="ftr" sz="quarter" idx="11"/>
          </p:nvPr>
        </p:nvSpPr>
        <p:spPr/>
        <p:txBody>
          <a:bodyPr/>
          <a:lstStyle/>
          <a:p>
            <a:r>
              <a:rPr lang="en-US" smtClean="0"/>
              <a:t>GV: Nguyễn Thị Hạnh</a:t>
            </a:r>
            <a:endParaRPr lang="en-US" dirty="0"/>
          </a:p>
        </p:txBody>
      </p:sp>
    </p:spTree>
    <p:extLst>
      <p:ext uri="{BB962C8B-B14F-4D97-AF65-F5344CB8AC3E}">
        <p14:creationId xmlns:p14="http://schemas.microsoft.com/office/powerpoint/2010/main" val="4000718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03_NMATTT_SYMMETRIC CIPHERS</Template>
  <TotalTime>6274</TotalTime>
  <Words>2688</Words>
  <Application>Microsoft Office PowerPoint</Application>
  <PresentationFormat>Widescreen</PresentationFormat>
  <Paragraphs>286</Paragraphs>
  <Slides>45</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ＭＳ Ｐゴシック</vt:lpstr>
      <vt:lpstr>ＭＳ Ｐゴシック</vt:lpstr>
      <vt:lpstr>Aharoni</vt:lpstr>
      <vt:lpstr>Arial</vt:lpstr>
      <vt:lpstr>Calibri</vt:lpstr>
      <vt:lpstr>Tahoma</vt:lpstr>
      <vt:lpstr>Wingdings</vt:lpstr>
      <vt:lpstr>Kendall Master 2007</vt:lpstr>
      <vt:lpstr>2_Kendall Master 2007</vt:lpstr>
      <vt:lpstr>CHÍNH SÁCH AN TOÀN THÔNG TIN (INFORMATION SECURITY POLICY)</vt:lpstr>
      <vt:lpstr>Nội dung</vt:lpstr>
      <vt:lpstr>1. An toàn thông tin (Information Security)</vt:lpstr>
      <vt:lpstr>1.1 Thông tin (Information) là gì</vt:lpstr>
      <vt:lpstr>1.1 Thông tin (Information) là gì</vt:lpstr>
      <vt:lpstr>1.2 An toàn thông tin (Information Security) là gì</vt:lpstr>
      <vt:lpstr>1.2 An toàn thông tin (Information Security) là gì</vt:lpstr>
      <vt:lpstr>1.2 An toàn thông tin (Information Security) là gì</vt:lpstr>
      <vt:lpstr>1.2 An toàn thông tin (Information Security) là gì</vt:lpstr>
      <vt:lpstr>1.2 An toàn thông tin (Information Security) là gì</vt:lpstr>
      <vt:lpstr>1.3 Lổ hỏng, mối đe dọa, rủi ro</vt:lpstr>
      <vt:lpstr>1.3 Lổ hỏng, mối đe dọa, rủi ro</vt:lpstr>
      <vt:lpstr>1.3 Vulnerability, Threat, Risk </vt:lpstr>
      <vt:lpstr>1.3 Vulnerability, Threat, Risk </vt:lpstr>
      <vt:lpstr>1.3 Vulnerability, Threat, Risk </vt:lpstr>
      <vt:lpstr>1.4 Các giải pháp để an toàn thông tin</vt:lpstr>
      <vt:lpstr>1.4 Giải pháp để An toàn thông tin</vt:lpstr>
      <vt:lpstr>2. Information Security Policy (IPS)</vt:lpstr>
      <vt:lpstr>2.1 Chính sách an toàn thông tin (ISP) là gì</vt:lpstr>
      <vt:lpstr>2.1 Information Security Policy là gì?</vt:lpstr>
      <vt:lpstr>2.1 Information Security Policy là gì?</vt:lpstr>
      <vt:lpstr>2.2 Mục đích của ISP</vt:lpstr>
      <vt:lpstr>2.3 Phạm vi của ISP</vt:lpstr>
      <vt:lpstr>2.3 Phạm vi của ISP</vt:lpstr>
      <vt:lpstr>2.4 Tầm quan trọng của ISP</vt:lpstr>
      <vt:lpstr>2.5 Ai là người dùng ISP</vt:lpstr>
      <vt:lpstr>2.6 Các bước triển khai ISP</vt:lpstr>
      <vt:lpstr>2.6 Các bước triển khai ISP</vt:lpstr>
      <vt:lpstr>2.7 Xác định vấn đề cần Policy</vt:lpstr>
      <vt:lpstr>Quan tâm đến an toàn dữ liệu</vt:lpstr>
      <vt:lpstr>Quan tâm đến an toàn dữ liệu</vt:lpstr>
      <vt:lpstr>Quan tâm đến an toàn dữ liệu</vt:lpstr>
      <vt:lpstr>2.8 Nội dung của một tài liệu Policy</vt:lpstr>
      <vt:lpstr>3. Tại sao nhân viên ngành CNTT nắm rõ về Information Security Policy tại nơi làm việc </vt:lpstr>
      <vt:lpstr>4. Ví dụ về chính sách an toàn thông tin</vt:lpstr>
      <vt:lpstr>4. Ví dụ về chính sách an toàn thông tin</vt:lpstr>
      <vt:lpstr>4. Ví dụ về chính sách an toàn thông tin</vt:lpstr>
      <vt:lpstr>4. Ví dụ về chính sách an toàn thông tin</vt:lpstr>
      <vt:lpstr>4. Ví dụ về chính sách an toàn thông tin</vt:lpstr>
      <vt:lpstr>4. Ví dụ về chính sách an toàn thông tin</vt:lpstr>
      <vt:lpstr>4. Ví dụ về chính sách an toàn thông tin</vt:lpstr>
      <vt:lpstr>4. Ví dụ về chính sách an toàn thông tin</vt:lpstr>
      <vt:lpstr>4. Ví dụ về chính sách an toàn thông tin</vt:lpstr>
      <vt:lpstr>Câu hỏi &amp; Bài tập</vt:lpstr>
      <vt:lpstr>Câu hỏi &amp; 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CHÍNH SÁCH  AN TOÀN THÔNG TIN</dc:title>
  <dc:creator>Nguyen Thi Hanh</dc:creator>
  <cp:lastModifiedBy>ThanhTron</cp:lastModifiedBy>
  <cp:revision>138</cp:revision>
  <cp:lastPrinted>2017-08-06T16:08:39Z</cp:lastPrinted>
  <dcterms:created xsi:type="dcterms:W3CDTF">2017-07-21T11:23:26Z</dcterms:created>
  <dcterms:modified xsi:type="dcterms:W3CDTF">2023-02-15T23:54:23Z</dcterms:modified>
</cp:coreProperties>
</file>