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70" r:id="rId2"/>
    <p:sldId id="257" r:id="rId3"/>
    <p:sldId id="262" r:id="rId4"/>
    <p:sldId id="263" r:id="rId5"/>
    <p:sldId id="273" r:id="rId6"/>
    <p:sldId id="259" r:id="rId7"/>
    <p:sldId id="258" r:id="rId8"/>
    <p:sldId id="274" r:id="rId9"/>
    <p:sldId id="271" r:id="rId10"/>
    <p:sldId id="272" r:id="rId11"/>
    <p:sldId id="261" r:id="rId12"/>
    <p:sldId id="278" r:id="rId13"/>
    <p:sldId id="260" r:id="rId14"/>
    <p:sldId id="266" r:id="rId15"/>
    <p:sldId id="265" r:id="rId16"/>
    <p:sldId id="267" r:id="rId17"/>
    <p:sldId id="277" r:id="rId18"/>
    <p:sldId id="268" r:id="rId19"/>
    <p:sldId id="269" r:id="rId20"/>
    <p:sldId id="276" r:id="rId21"/>
    <p:sldId id="275" r:id="rId22"/>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1327" autoAdjust="0"/>
  </p:normalViewPr>
  <p:slideViewPr>
    <p:cSldViewPr snapToGrid="0">
      <p:cViewPr varScale="1">
        <p:scale>
          <a:sx n="68" d="100"/>
          <a:sy n="68" d="100"/>
        </p:scale>
        <p:origin x="96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B7F2A-6AC8-48B5-B660-74B3BDB8DEE8}" type="datetimeFigureOut">
              <a:rPr lang="en-US" smtClean="0"/>
              <a:t>20/07/2020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931636-CF13-4216-992F-8613C299DF4A}" type="slidenum">
              <a:rPr lang="en-US" smtClean="0"/>
              <a:t>‹#›</a:t>
            </a:fld>
            <a:endParaRPr lang="en-US"/>
          </a:p>
        </p:txBody>
      </p:sp>
    </p:spTree>
    <p:extLst>
      <p:ext uri="{BB962C8B-B14F-4D97-AF65-F5344CB8AC3E}">
        <p14:creationId xmlns:p14="http://schemas.microsoft.com/office/powerpoint/2010/main" val="1341659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m.antoanthongtin.vn/tieu-chuan---chat-luon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Gi</a:t>
            </a:r>
            <a:r>
              <a:rPr lang="vi-VN" dirty="0" smtClean="0"/>
              <a:t>úp tổ chức thực hiện việc </a:t>
            </a:r>
            <a:r>
              <a:rPr lang="vi-VN" b="1" i="1" dirty="0" smtClean="0">
                <a:solidFill>
                  <a:srgbClr val="000099"/>
                </a:solidFill>
              </a:rPr>
              <a:t>kiểm soát và định hướng cho</a:t>
            </a:r>
            <a:endParaRPr lang="vi-VN" dirty="0" smtClean="0"/>
          </a:p>
          <a:p>
            <a:r>
              <a:rPr lang="vi-VN" b="1" i="1" dirty="0" smtClean="0">
                <a:solidFill>
                  <a:srgbClr val="000099"/>
                </a:solidFill>
              </a:rPr>
              <a:t>các hoạt động đảm bảo ATTT</a:t>
            </a:r>
            <a:endParaRPr lang="vi-VN" b="1" i="1" dirty="0" smtClean="0">
              <a:solidFill>
                <a:srgbClr val="000099"/>
              </a:solidFill>
            </a:endParaRPr>
          </a:p>
        </p:txBody>
      </p:sp>
      <p:sp>
        <p:nvSpPr>
          <p:cNvPr id="4" name="Slide Number Placeholder 3"/>
          <p:cNvSpPr>
            <a:spLocks noGrp="1"/>
          </p:cNvSpPr>
          <p:nvPr>
            <p:ph type="sldNum" sz="quarter" idx="10"/>
          </p:nvPr>
        </p:nvSpPr>
        <p:spPr/>
        <p:txBody>
          <a:bodyPr/>
          <a:lstStyle/>
          <a:p>
            <a:fld id="{74931636-CF13-4216-992F-8613C299DF4A}" type="slidenum">
              <a:rPr lang="en-US" smtClean="0"/>
              <a:t>3</a:t>
            </a:fld>
            <a:endParaRPr lang="en-US"/>
          </a:p>
        </p:txBody>
      </p:sp>
    </p:spTree>
    <p:extLst>
      <p:ext uri="{BB962C8B-B14F-4D97-AF65-F5344CB8AC3E}">
        <p14:creationId xmlns:p14="http://schemas.microsoft.com/office/powerpoint/2010/main" val="3398866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smtClean="0"/>
              <a:t>Các lĩnh vực đưa ra xem xét bao gồm từ chính sách của lãnh đạo tổ chức, tới việc đảm bảo ATTT trong quản lý tài sản, nhân sự, các nguyên tắc căn bản để đảm bảo ATTT trong việc vận hành, phát triển, duy trì các hệ thống CNTT....</a:t>
            </a:r>
            <a:r>
              <a:rPr lang="en-US" dirty="0" smtClean="0"/>
              <a:t>  </a:t>
            </a:r>
          </a:p>
          <a:p>
            <a:r>
              <a:rPr lang="vi-VN" b="1" dirty="0" smtClean="0"/>
              <a:t>Hệ thống quản lý An toàn thông tin theo tiêu chuẩn ISO 27001:2013</a:t>
            </a:r>
          </a:p>
          <a:p>
            <a:r>
              <a:rPr lang="vi-VN" dirty="0" smtClean="0"/>
              <a:t>10:00 | 04/03/2015 | </a:t>
            </a:r>
            <a:r>
              <a:rPr lang="vi-VN" dirty="0" smtClean="0">
                <a:hlinkClick r:id="rId3"/>
              </a:rPr>
              <a:t>TIÊU CHUẨN - CHẤT LƯỢNG</a:t>
            </a:r>
            <a:r>
              <a:rPr lang="vi-VN" dirty="0" smtClean="0"/>
              <a:t> </a:t>
            </a:r>
          </a:p>
          <a:p>
            <a:r>
              <a:rPr lang="vi-VN" b="1" dirty="0" smtClean="0"/>
              <a:t>Tùy thuộc vào quy mô và lĩnh vực hoạt động, mỗi tổ chức có thể có các phương thức tiếp cận khác nhau để xây dựng Hệ thống quản lý An toàn thông tin (ATTT) phù hợp. Hệ thống quản lý ATTT theo tiêu chuẩn quốc tế - ISO 27001: 2013 đề cập khá đầy đủ các yêu cầu đảm bảo ATTT của một tổ chức.</a:t>
            </a:r>
            <a:r>
              <a:rPr lang="vi-VN" dirty="0" smtClean="0"/>
              <a:t> </a:t>
            </a:r>
          </a:p>
          <a:p>
            <a:r>
              <a:rPr lang="vi-VN" b="1" dirty="0" smtClean="0">
                <a:effectLst/>
              </a:rPr>
              <a:t>1. Hệ thống quản lý ATTT (ISMS)</a:t>
            </a:r>
            <a:endParaRPr lang="vi-VN" dirty="0" smtClean="0">
              <a:effectLst/>
            </a:endParaRPr>
          </a:p>
          <a:p>
            <a:r>
              <a:rPr lang="vi-VN" dirty="0" smtClean="0">
                <a:effectLst/>
              </a:rPr>
              <a:t>Theo tiêu chuẩn ISO/IEC 27001: 2013, thông tin và các hệ thống, quy trình, cán bộ liên quan đều là tài sản của tổ chức. Tất cả các tài sản đều có giá trị quan trọng trong hoạt động của tổ chức và cần được bảo vệ thích hợp. Do thông tin tồn tại và được lưu trữ dưới nhiều hình thức khác nhau, nên tổ chức phải có các biện pháp bảo vệ phù hợp để hạn chế rủi ro.</a:t>
            </a:r>
          </a:p>
          <a:p>
            <a:r>
              <a:rPr lang="vi-VN" dirty="0" smtClean="0">
                <a:effectLst/>
              </a:rPr>
              <a:t>Bên cạnh những rủi ro về ATTT do bị tấn công phá hoại có chủ đích, tổ chức cũng có thể gặp phải những rủi ro đối với thông tin nếu : Các quy trình quản lý, vận hành không đảm bảo; Việc quản lý quyền truy cập chưa được kiểm tra và xem xét định kỳ; Nhận thức của nhân viên trong việc sử dụng và trao đổi thông tin chưa đầy đủ…. Do đó, ngoài các biện pháp kỹ thuật, tổ chức cần xây dựng và áp dụng các chính sách, quy định, quy trình vận hành phù hợp để giảm thiểu rủi ro. </a:t>
            </a:r>
          </a:p>
          <a:p>
            <a:r>
              <a:rPr lang="vi-VN" dirty="0" smtClean="0">
                <a:effectLst/>
              </a:rPr>
              <a:t>Hệ thống quản lý ATTT (ISMS) sẽ giúp tổ chức thực hiện việc kiểm soát và định hướng cho các hoạt động đảm bảo ATTT. Việc Hệ thống vận hành tốt sẽ giúp công tác đảm bảo ATTT tại tổ chức được duy trì liên tục, được xem xét đánh giá định kỳ và không ngừng cải tiến để đối phó với các rủi ro mới phát sinh. Các hoạt động đảm bảo ATTT trong tổ chức sẽ mang tính hệ thống, giảm sự phụ thuộc vào cán bộ thực thi và luôn được xem xét, đánh giá để nâng cao hiệu quả.</a:t>
            </a:r>
          </a:p>
          <a:p>
            <a:r>
              <a:rPr lang="vi-VN" b="1" dirty="0" smtClean="0">
                <a:effectLst/>
              </a:rPr>
              <a:t>2. Lợi ích triển khai áp dụng ISMS</a:t>
            </a:r>
            <a:endParaRPr lang="vi-VN" dirty="0" smtClean="0">
              <a:effectLst/>
            </a:endParaRPr>
          </a:p>
          <a:p>
            <a:r>
              <a:rPr lang="vi-VN" dirty="0" smtClean="0">
                <a:effectLst/>
              </a:rPr>
              <a:t>Tiêu chuẩn ISO 27001: 2013 có thể áp dụng được cho mọi loại hình tổ chức có nhu cầu bảo vệ thông tin. Việc triển khai Hệ thống ISMS theo tiêu chuẩn ISO 27001 sẽ giúp tổ chức đạt được các lợi ích sau:</a:t>
            </a:r>
          </a:p>
          <a:p>
            <a:r>
              <a:rPr lang="vi-VN" dirty="0" smtClean="0">
                <a:effectLst/>
              </a:rPr>
              <a:t>- Đảm bảo ATTT của tổ chức, đối tác và khách hàng, giúp cho hoạt động của tổ chức luôn thông suốt và an toàn.</a:t>
            </a:r>
          </a:p>
          <a:p>
            <a:r>
              <a:rPr lang="vi-VN" dirty="0" smtClean="0">
                <a:effectLst/>
              </a:rPr>
              <a:t>- Giúp nhân viên tuân thủ việc đảm bảo ATTT trong hoạt động nghiệp vụ thường ngày; Các sự cố ATTT do người dùng dây ra sẽ được hạn chế tối đa khi nhân viên được đào tạo, nâng cao nhận thức ATTT.</a:t>
            </a:r>
          </a:p>
          <a:p>
            <a:r>
              <a:rPr lang="vi-VN" dirty="0" smtClean="0">
                <a:effectLst/>
              </a:rPr>
              <a:t>- Giúp hoạt động đảm bảo ATTT luôn được duy trì và cải tiến. Các biện pháp kỹ thuật và chính sách tuân thủ được xem xét, đánh giá, đo lường hiệu quả và cập nhật định kỳ.</a:t>
            </a:r>
          </a:p>
          <a:p>
            <a:r>
              <a:rPr lang="vi-VN" dirty="0" smtClean="0">
                <a:effectLst/>
              </a:rPr>
              <a:t>- Đảm bảo hoạt động nghiệp vụ của tổ chức không bị gián đoạn bởi các sự cố liên quan đến ATTT.</a:t>
            </a:r>
          </a:p>
          <a:p>
            <a:r>
              <a:rPr lang="vi-VN" dirty="0" smtClean="0">
                <a:effectLst/>
              </a:rPr>
              <a:t>- Nâng cao uy tín của tổ chức, tăng sức cạnh tranh, tạo lòng tin với khách hàng, đối tác, thúc đẩy quá trình toàn cầu hóa và tăng cơ hội hợp tác quốc tế.</a:t>
            </a:r>
          </a:p>
          <a:p>
            <a:r>
              <a:rPr lang="vi-VN" b="1" dirty="0" smtClean="0">
                <a:effectLst/>
              </a:rPr>
              <a:t>3. Cấu trúc Tiêu chuẩn ISO 27001: 2013</a:t>
            </a:r>
            <a:endParaRPr lang="vi-VN" dirty="0" smtClean="0">
              <a:effectLst/>
            </a:endParaRPr>
          </a:p>
          <a:p>
            <a:r>
              <a:rPr lang="vi-VN" b="1" i="1" dirty="0" smtClean="0">
                <a:effectLst/>
              </a:rPr>
              <a:t>Khái quát về Tiêu chuẩn</a:t>
            </a:r>
            <a:endParaRPr lang="vi-VN" dirty="0" smtClean="0">
              <a:effectLst/>
            </a:endParaRPr>
          </a:p>
          <a:p>
            <a:r>
              <a:rPr lang="vi-VN" dirty="0" smtClean="0">
                <a:effectLst/>
              </a:rPr>
              <a:t>Tiêu chuẩn quốc tế ISO/IEC 27001: 2013 cung cấp mô hình thiết lập, triển khai, vận hành, giám sát, xem xét, duy trì và nâng cấp Hệ thống ISMS. </a:t>
            </a:r>
          </a:p>
          <a:p>
            <a:r>
              <a:rPr lang="vi-VN" dirty="0" smtClean="0">
                <a:effectLst/>
              </a:rPr>
              <a:t>Xây dựng Hệ thống ISMS như thế nào là quyết định chiến lược của một tổ chức. Thiết kế và triển khai Hệ thống ISMS của tổ chức đó phụ thuộc vào mục tiêu, các yêu cầu về ATTT cần phải đạt được, các quy trình đang vận hành, quy mô và cơ cấu của tổ chức... Hệ thống ISMS cũng đòi hỏi phải luôn được xem xét, cập nhật để phù hợp với những thay đổi của tổ chức và nâng cao mức độ an toàn với Hệ thống lưu trữ, xử lý thông tin. Ngoài ra, tổ chức cũng cần cân nhắc chi phí đầu tư xây dựng và triển khai ISMS phù hợp với nhu cầu đảm bảo ATTT.</a:t>
            </a:r>
          </a:p>
          <a:p>
            <a:r>
              <a:rPr lang="vi-VN" dirty="0" smtClean="0">
                <a:effectLst/>
              </a:rPr>
              <a:t>ISO/IEC 27001 đặc tả các yêu cầu cần thiết cho việc thiết lập, vận hành và giám sát hoạt động của ISMS; đưa ra các nguyên tắc cơ bản cho việc khởi tạo, thực thi, duy trì và cải tiến ISMS. Tiêu chuẩn này đưa ra các quy tắc bảo mật thông tin và đánh giá sự tuân thủ đối với các bộ phận bên trong tổ chức, xây dựng các yêu cầu bảo mật thông tin mà đối tác, khách hàng cần phải tuân thủ khi làm việc với tổ chức. </a:t>
            </a:r>
          </a:p>
          <a:p>
            <a:r>
              <a:rPr lang="vi-VN" dirty="0" smtClean="0">
                <a:effectLst/>
              </a:rPr>
              <a:t>Đây cũng là công cụ để các nhà lãnh đạo thực hiện giám sát, quản lý các Hệ thống thông tin, giảm thiểu rủi ro và tăng cường mức độ an toàn, bảo mật cho các tổ chức.</a:t>
            </a:r>
          </a:p>
          <a:p>
            <a:r>
              <a:rPr lang="vi-VN" b="1" i="1" dirty="0" smtClean="0">
                <a:effectLst/>
              </a:rPr>
              <a:t>Cấu trúc tiêu chuẩn ISO/IEC 27001: 2013</a:t>
            </a:r>
            <a:endParaRPr lang="vi-VN" dirty="0" smtClean="0">
              <a:effectLst/>
            </a:endParaRPr>
          </a:p>
          <a:p>
            <a:r>
              <a:rPr lang="vi-VN" b="1" dirty="0" smtClean="0">
                <a:effectLst/>
              </a:rPr>
              <a:t>- </a:t>
            </a:r>
            <a:r>
              <a:rPr lang="vi-VN" b="1" i="1" dirty="0" smtClean="0">
                <a:effectLst/>
              </a:rPr>
              <a:t>07 điều khoản chính (từ phần 4 đến phần 10 của Tiêu chuẩn):</a:t>
            </a:r>
            <a:r>
              <a:rPr lang="vi-VN" dirty="0" smtClean="0">
                <a:effectLst/>
              </a:rPr>
              <a:t> đưa ra yêu cầu bắt buộc về các công việc cần thực hiện trong việc thiết lập, vận hành, duy trì, giám sát và nâng cấp Hệ thống ISMS của các tổ chức. Bất kỳ vi phạm nào của tổ chức so với các quy định nằm trong 07 điều khoản này đều được coi là không tuân thủ theo tiêu chuẩn:</a:t>
            </a:r>
          </a:p>
          <a:p>
            <a:r>
              <a:rPr lang="vi-VN" i="1" dirty="0" smtClean="0">
                <a:effectLst/>
              </a:rPr>
              <a:t>Điều khoản 4 - </a:t>
            </a:r>
            <a:r>
              <a:rPr lang="vi-VN" dirty="0" smtClean="0">
                <a:effectLst/>
              </a:rPr>
              <a:t>Phạm vi tổ chức: Đưa ra các yêu cầu cụ thể để tổ chức căn cứ trên quy mô, lĩnh vực hoạt động và các yêu cầu, kỳ vọng của các bên liên quan thiết lập phạm vi Hệ thống quản lý ATTT phù hợp. </a:t>
            </a:r>
          </a:p>
          <a:p>
            <a:r>
              <a:rPr lang="vi-VN" i="1" dirty="0" smtClean="0">
                <a:effectLst/>
              </a:rPr>
              <a:t>Điều khoản 5 -</a:t>
            </a:r>
            <a:r>
              <a:rPr lang="vi-VN" dirty="0" smtClean="0">
                <a:effectLst/>
              </a:rPr>
              <a:t> Lãnh đạo: Quy định các vấn đề về trách nhiệm của Ban lãnh đạo mỗi tổ chức trong Hệ thống ISMS, bao gồm các yêu cầu về sự cam kết, quyết tâm của Ban lãnh đạo trong việc xây dựng và duy trì hệ thống; các yêu cầu về việc cung cấp nguồn lực, tài chính để vận hành hệ thống. </a:t>
            </a:r>
          </a:p>
          <a:p>
            <a:r>
              <a:rPr lang="vi-VN" i="1" dirty="0" smtClean="0">
                <a:effectLst/>
              </a:rPr>
              <a:t>Điều khoản 6 - </a:t>
            </a:r>
            <a:r>
              <a:rPr lang="vi-VN" dirty="0" smtClean="0">
                <a:effectLst/>
              </a:rPr>
              <a:t>Lập kế hoạch: Tổ chức cần định nghĩa và áp dụng các quy trình đánh giá rủi ro, từ đó đưa ra các quy trình xử lý. Điều khoản này cũng đưa ra các yêu cầu về việc thiết lập mục tiêu ATTT và kế hoạch để đạt được mục tiêu đó.</a:t>
            </a:r>
          </a:p>
          <a:p>
            <a:r>
              <a:rPr lang="vi-VN" i="1" dirty="0" smtClean="0">
                <a:effectLst/>
              </a:rPr>
              <a:t>Điều khoản 7 - </a:t>
            </a:r>
            <a:r>
              <a:rPr lang="vi-VN" dirty="0" smtClean="0">
                <a:effectLst/>
              </a:rPr>
              <a:t>Hỗ trợ: yêu cầu đối với việc tổ chức đào tạo, truyền thông, nâng cao nhận thức cho toàn thể cán bộ, nhân viên của tổ chức về lĩnh vực ATTT và ISMS, số hóa thông tin.</a:t>
            </a:r>
          </a:p>
          <a:p>
            <a:r>
              <a:rPr lang="vi-VN" i="1" dirty="0" smtClean="0">
                <a:effectLst/>
              </a:rPr>
              <a:t>Điều khoản 8 - </a:t>
            </a:r>
            <a:r>
              <a:rPr lang="vi-VN" dirty="0" smtClean="0">
                <a:effectLst/>
              </a:rPr>
              <a:t>Vận hành hệ thống: Tổ chức cần có kế hoạch vận hành và quản lý để đạt được các mục tiêu đã đề ra. Đồng thời cần định kỳ thực hiện đánh giá rủi ro ATTT và có kế hoạch xử lý.</a:t>
            </a:r>
          </a:p>
          <a:p>
            <a:r>
              <a:rPr lang="vi-VN" i="1" dirty="0" smtClean="0">
                <a:effectLst/>
              </a:rPr>
              <a:t>Điều khoản 9 -</a:t>
            </a:r>
            <a:r>
              <a:rPr lang="vi-VN" dirty="0" smtClean="0">
                <a:effectLst/>
              </a:rPr>
              <a:t> Đánh giá hiệu năng hệ thống: Quy định trách nhiệm của Ban lãnh đạo trong việc định kỳ xem xét, đánh giá Hệ thống ISMS của tổ chức. Phần này đưa ra yêu cầu đối với mỗi kỳ xem xét hệ thống, đảm bảo đánh giá được toàn bộ hoạt động của hệ thống, đo lường hiệu quả của các biện pháp thực hiện và có kế hoạch khắc phục, nâng cấp hệ thống cho phù hợp với những thay đổi trong hoạt động của tổ chức.</a:t>
            </a:r>
          </a:p>
          <a:p>
            <a:r>
              <a:rPr lang="vi-VN" i="1" dirty="0" smtClean="0">
                <a:effectLst/>
              </a:rPr>
              <a:t>Điều khoản 10 -</a:t>
            </a:r>
            <a:r>
              <a:rPr lang="vi-VN" dirty="0" smtClean="0">
                <a:effectLst/>
              </a:rPr>
              <a:t> Cải tiến hệ thống: Giữ vững nguyên tắc Kế hoạch - Thực hiện - Kiểm tra - Hành  động (P-D-C-A), tiêu chuẩn cũng đưa ra các yêu cầu đảm bảo Hệ thống ISMS không ngừng được cải tiến trong quá trình hoạt động. Gồm các quy định trong việc áp dụng các chính sách mới, các hoạt động khắc phục, phòng ngừa các điểm yếu đã xảy ra và tiềm tàng để đảm bảo hiệu quả của Hệ thống ISMS.</a:t>
            </a:r>
          </a:p>
          <a:p>
            <a:r>
              <a:rPr lang="vi-VN" b="1" i="1" dirty="0" smtClean="0">
                <a:effectLst/>
              </a:rPr>
              <a:t>- Phụ lục A - Các mục tiêu và biện pháp kiểm soát:</a:t>
            </a:r>
            <a:r>
              <a:rPr lang="vi-VN" dirty="0" smtClean="0">
                <a:effectLst/>
              </a:rPr>
              <a:t> đưa ra 14 lĩnh vực kiểm soát nhằm cụ thể hóa các vấn đề mà tổ chức cần xem xét, thực hiện khi xây dựng và duy trì Hệ thống ISMS. Các lĩnh vực đưa ra xem xét bao gồm từ chính sách của lãnh đạo tổ chức, tới việc đảm bảo ATTT trong quản lý tài sản, nhân sự, các nguyên tắc căn bản để đảm bảo ATTT trong việc vận hành, phát triển, duy trì các hệ thống CNTT....</a:t>
            </a:r>
          </a:p>
          <a:p>
            <a:r>
              <a:rPr lang="vi-VN" dirty="0" smtClean="0">
                <a:effectLst/>
              </a:rPr>
              <a:t>Mỗi lĩnh vực kiểm soát lại được cụ thể hóa với các mục tiêu kiểm soát cần đạt được và các biện pháp cụ thể để đạt được mục tiêu đó. Các biện pháp kiểm soát này có thể được lựa chọn, loại bỏ hoặc bổ sung thêm để phù hợp với lĩnh vực hoạt động của mỗi tổ chức. Tuy nhiên, các loại bỏ chỉ được chấp nhận khi tổ chức đưa ra các lý giải phù hợp.</a:t>
            </a:r>
          </a:p>
          <a:p>
            <a:endParaRPr lang="en-US" dirty="0"/>
          </a:p>
        </p:txBody>
      </p:sp>
      <p:sp>
        <p:nvSpPr>
          <p:cNvPr id="4" name="Slide Number Placeholder 3"/>
          <p:cNvSpPr>
            <a:spLocks noGrp="1"/>
          </p:cNvSpPr>
          <p:nvPr>
            <p:ph type="sldNum" sz="quarter" idx="10"/>
          </p:nvPr>
        </p:nvSpPr>
        <p:spPr/>
        <p:txBody>
          <a:bodyPr/>
          <a:lstStyle/>
          <a:p>
            <a:fld id="{05578605-B902-40BE-8D20-6561515A5162}" type="slidenum">
              <a:rPr lang="vi-VN" smtClean="0"/>
              <a:t>17</a:t>
            </a:fld>
            <a:endParaRPr lang="vi-VN"/>
          </a:p>
        </p:txBody>
      </p:sp>
    </p:spTree>
    <p:extLst>
      <p:ext uri="{BB962C8B-B14F-4D97-AF65-F5344CB8AC3E}">
        <p14:creationId xmlns:p14="http://schemas.microsoft.com/office/powerpoint/2010/main" val="6925031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gray">
          <a:xfrm>
            <a:off x="609601" y="1371600"/>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endParaRPr kumimoji="1" lang="en-GB" altLang="vi-VN" sz="2400" smtClean="0">
              <a:solidFill>
                <a:srgbClr val="000000"/>
              </a:solidFill>
              <a:latin typeface="Tahoma" panose="020B0604030504040204" pitchFamily="34" charset="0"/>
            </a:endParaRPr>
          </a:p>
        </p:txBody>
      </p:sp>
      <p:pic>
        <p:nvPicPr>
          <p:cNvPr id="5" name="Picture 8" descr="8eCarthage-1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7258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logo_HU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0" y="152401"/>
            <a:ext cx="21844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ctrTitle"/>
          </p:nvPr>
        </p:nvSpPr>
        <p:spPr>
          <a:xfrm>
            <a:off x="914400" y="2133601"/>
            <a:ext cx="10363200" cy="1470025"/>
          </a:xfrm>
        </p:spPr>
        <p:txBody>
          <a:bodyPr/>
          <a:lstStyle>
            <a:lvl1pPr marL="0" indent="0">
              <a:defRPr/>
            </a:lvl1pPr>
          </a:lstStyle>
          <a:p>
            <a:pPr lvl="0"/>
            <a:r>
              <a:rPr lang="en-US" altLang="vi-VN" noProof="0" smtClean="0"/>
              <a:t>Click to edit Master title style</a:t>
            </a:r>
          </a:p>
        </p:txBody>
      </p:sp>
      <p:sp>
        <p:nvSpPr>
          <p:cNvPr id="5124" name="Rectangle 4"/>
          <p:cNvSpPr>
            <a:spLocks noGrp="1" noChangeArrowheads="1"/>
          </p:cNvSpPr>
          <p:nvPr>
            <p:ph type="subTitle" idx="1"/>
          </p:nvPr>
        </p:nvSpPr>
        <p:spPr>
          <a:xfrm>
            <a:off x="1828800" y="3886200"/>
            <a:ext cx="8534400" cy="1752600"/>
          </a:xfrm>
        </p:spPr>
        <p:txBody>
          <a:bodyPr/>
          <a:lstStyle>
            <a:lvl1pPr marL="0" indent="0" algn="ctr">
              <a:buFont typeface="Arial" panose="020B0604020202020204" pitchFamily="34" charset="0"/>
              <a:buNone/>
              <a:defRPr/>
            </a:lvl1pPr>
          </a:lstStyle>
          <a:p>
            <a:pPr lvl="0"/>
            <a:r>
              <a:rPr lang="en-US" altLang="vi-VN" noProof="0" smtClean="0"/>
              <a:t>Click to edit Master subtitle style</a:t>
            </a:r>
          </a:p>
        </p:txBody>
      </p:sp>
      <p:sp>
        <p:nvSpPr>
          <p:cNvPr id="7" name="Rectangle 5"/>
          <p:cNvSpPr>
            <a:spLocks noGrp="1" noChangeArrowheads="1"/>
          </p:cNvSpPr>
          <p:nvPr>
            <p:ph type="dt" sz="half" idx="10"/>
          </p:nvPr>
        </p:nvSpPr>
        <p:spPr>
          <a:xfrm>
            <a:off x="609600" y="6245225"/>
            <a:ext cx="2844800" cy="476250"/>
          </a:xfrm>
        </p:spPr>
        <p:txBody>
          <a:bodyPr/>
          <a:lstStyle>
            <a:lvl1pPr>
              <a:defRPr/>
            </a:lvl1pPr>
          </a:lstStyle>
          <a:p>
            <a:fld id="{001FE319-C06C-4FD5-94C9-07A320BA1C07}" type="datetimeFigureOut">
              <a:rPr lang="vi-VN" smtClean="0">
                <a:solidFill>
                  <a:srgbClr val="000000"/>
                </a:solidFill>
              </a:rPr>
              <a:pPr/>
              <a:t>20/07/2020</a:t>
            </a:fld>
            <a:endParaRPr lang="vi-VN">
              <a:solidFill>
                <a:srgbClr val="000000"/>
              </a:solidFill>
            </a:endParaRPr>
          </a:p>
        </p:txBody>
      </p:sp>
      <p:sp>
        <p:nvSpPr>
          <p:cNvPr id="8" name="Rectangle 6"/>
          <p:cNvSpPr>
            <a:spLocks noGrp="1" noChangeArrowheads="1"/>
          </p:cNvSpPr>
          <p:nvPr>
            <p:ph type="ftr" sz="quarter" idx="11"/>
          </p:nvPr>
        </p:nvSpPr>
        <p:spPr>
          <a:xfrm>
            <a:off x="4165600" y="6245225"/>
            <a:ext cx="3860800" cy="476250"/>
          </a:xfrm>
        </p:spPr>
        <p:txBody>
          <a:bodyPr/>
          <a:lstStyle>
            <a:lvl1pPr>
              <a:defRPr/>
            </a:lvl1pPr>
          </a:lstStyle>
          <a:p>
            <a:endParaRPr lang="vi-VN">
              <a:solidFill>
                <a:srgbClr val="000000"/>
              </a:solidFill>
            </a:endParaRPr>
          </a:p>
        </p:txBody>
      </p:sp>
      <p:sp>
        <p:nvSpPr>
          <p:cNvPr id="9" name="Rectangle 7"/>
          <p:cNvSpPr>
            <a:spLocks noGrp="1" noChangeArrowheads="1"/>
          </p:cNvSpPr>
          <p:nvPr>
            <p:ph type="sldNum" sz="quarter" idx="12"/>
          </p:nvPr>
        </p:nvSpPr>
        <p:spPr>
          <a:xfrm>
            <a:off x="8737600" y="6245225"/>
            <a:ext cx="2844800" cy="476250"/>
          </a:xfrm>
        </p:spPr>
        <p:txBody>
          <a:bodyPr/>
          <a:lstStyle>
            <a:lvl1pPr>
              <a:defRPr/>
            </a:lvl1pPr>
          </a:lstStyle>
          <a:p>
            <a:fld id="{18CD6755-D9FE-4218-A2A5-AE7B01C0AE98}" type="slidenum">
              <a:rPr lang="vi-VN" smtClean="0">
                <a:solidFill>
                  <a:srgbClr val="000000"/>
                </a:solidFill>
              </a:rPr>
              <a:pPr/>
              <a:t>‹#›</a:t>
            </a:fld>
            <a:endParaRPr lang="vi-VN">
              <a:solidFill>
                <a:srgbClr val="000000"/>
              </a:solidFill>
            </a:endParaRPr>
          </a:p>
        </p:txBody>
      </p:sp>
    </p:spTree>
    <p:extLst>
      <p:ext uri="{BB962C8B-B14F-4D97-AF65-F5344CB8AC3E}">
        <p14:creationId xmlns:p14="http://schemas.microsoft.com/office/powerpoint/2010/main" val="1020782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5"/>
          <p:cNvSpPr>
            <a:spLocks noGrp="1" noChangeArrowheads="1"/>
          </p:cNvSpPr>
          <p:nvPr>
            <p:ph type="dt" sz="half" idx="10"/>
          </p:nvPr>
        </p:nvSpPr>
        <p:spPr>
          <a:ln/>
        </p:spPr>
        <p:txBody>
          <a:bodyPr/>
          <a:lstStyle>
            <a:lvl1pPr>
              <a:defRPr/>
            </a:lvl1pPr>
          </a:lstStyle>
          <a:p>
            <a:fld id="{001FE319-C06C-4FD5-94C9-07A320BA1C07}" type="datetimeFigureOut">
              <a:rPr lang="vi-VN" smtClean="0">
                <a:solidFill>
                  <a:srgbClr val="000000"/>
                </a:solidFill>
              </a:rPr>
              <a:pPr/>
              <a:t>20/07/2020</a:t>
            </a:fld>
            <a:endParaRPr lang="vi-VN">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endParaRPr lang="vi-VN">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fld id="{18CD6755-D9FE-4218-A2A5-AE7B01C0AE98}" type="slidenum">
              <a:rPr lang="vi-VN" smtClean="0">
                <a:solidFill>
                  <a:srgbClr val="000000"/>
                </a:solidFill>
              </a:rPr>
              <a:pPr/>
              <a:t>‹#›</a:t>
            </a:fld>
            <a:endParaRPr lang="vi-VN">
              <a:solidFill>
                <a:srgbClr val="000000"/>
              </a:solidFill>
            </a:endParaRPr>
          </a:p>
        </p:txBody>
      </p:sp>
    </p:spTree>
    <p:extLst>
      <p:ext uri="{BB962C8B-B14F-4D97-AF65-F5344CB8AC3E}">
        <p14:creationId xmlns:p14="http://schemas.microsoft.com/office/powerpoint/2010/main" val="2269690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28600"/>
            <a:ext cx="2743200"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914400" y="228600"/>
            <a:ext cx="8026400"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5"/>
          <p:cNvSpPr>
            <a:spLocks noGrp="1" noChangeArrowheads="1"/>
          </p:cNvSpPr>
          <p:nvPr>
            <p:ph type="dt" sz="half" idx="10"/>
          </p:nvPr>
        </p:nvSpPr>
        <p:spPr>
          <a:ln/>
        </p:spPr>
        <p:txBody>
          <a:bodyPr/>
          <a:lstStyle>
            <a:lvl1pPr>
              <a:defRPr/>
            </a:lvl1pPr>
          </a:lstStyle>
          <a:p>
            <a:fld id="{001FE319-C06C-4FD5-94C9-07A320BA1C07}" type="datetimeFigureOut">
              <a:rPr lang="vi-VN" smtClean="0">
                <a:solidFill>
                  <a:srgbClr val="000000"/>
                </a:solidFill>
              </a:rPr>
              <a:pPr/>
              <a:t>20/07/2020</a:t>
            </a:fld>
            <a:endParaRPr lang="vi-VN">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endParaRPr lang="vi-VN">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fld id="{18CD6755-D9FE-4218-A2A5-AE7B01C0AE98}" type="slidenum">
              <a:rPr lang="vi-VN" smtClean="0">
                <a:solidFill>
                  <a:srgbClr val="000000"/>
                </a:solidFill>
              </a:rPr>
              <a:pPr/>
              <a:t>‹#›</a:t>
            </a:fld>
            <a:endParaRPr lang="vi-VN">
              <a:solidFill>
                <a:srgbClr val="000000"/>
              </a:solidFill>
            </a:endParaRPr>
          </a:p>
        </p:txBody>
      </p:sp>
    </p:spTree>
    <p:extLst>
      <p:ext uri="{BB962C8B-B14F-4D97-AF65-F5344CB8AC3E}">
        <p14:creationId xmlns:p14="http://schemas.microsoft.com/office/powerpoint/2010/main" val="2650563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dirty="0"/>
          </a:p>
        </p:txBody>
      </p:sp>
      <p:sp>
        <p:nvSpPr>
          <p:cNvPr id="4" name="Rectangle 5"/>
          <p:cNvSpPr>
            <a:spLocks noGrp="1" noChangeArrowheads="1"/>
          </p:cNvSpPr>
          <p:nvPr>
            <p:ph type="dt" sz="half" idx="10"/>
          </p:nvPr>
        </p:nvSpPr>
        <p:spPr>
          <a:ln/>
        </p:spPr>
        <p:txBody>
          <a:bodyPr/>
          <a:lstStyle>
            <a:lvl1pPr>
              <a:defRPr/>
            </a:lvl1pPr>
          </a:lstStyle>
          <a:p>
            <a:fld id="{001FE319-C06C-4FD5-94C9-07A320BA1C07}" type="datetimeFigureOut">
              <a:rPr lang="vi-VN" smtClean="0">
                <a:solidFill>
                  <a:srgbClr val="000000"/>
                </a:solidFill>
              </a:rPr>
              <a:pPr/>
              <a:t>20/07/2020</a:t>
            </a:fld>
            <a:endParaRPr lang="vi-VN">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endParaRPr lang="vi-VN">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fld id="{18CD6755-D9FE-4218-A2A5-AE7B01C0AE98}" type="slidenum">
              <a:rPr lang="vi-VN" smtClean="0">
                <a:solidFill>
                  <a:srgbClr val="000000"/>
                </a:solidFill>
              </a:rPr>
              <a:pPr/>
              <a:t>‹#›</a:t>
            </a:fld>
            <a:endParaRPr lang="vi-VN">
              <a:solidFill>
                <a:srgbClr val="000000"/>
              </a:solidFill>
            </a:endParaRPr>
          </a:p>
        </p:txBody>
      </p:sp>
    </p:spTree>
    <p:extLst>
      <p:ext uri="{BB962C8B-B14F-4D97-AF65-F5344CB8AC3E}">
        <p14:creationId xmlns:p14="http://schemas.microsoft.com/office/powerpoint/2010/main" val="4178544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fld id="{001FE319-C06C-4FD5-94C9-07A320BA1C07}" type="datetimeFigureOut">
              <a:rPr lang="vi-VN" smtClean="0">
                <a:solidFill>
                  <a:srgbClr val="000000"/>
                </a:solidFill>
              </a:rPr>
              <a:pPr/>
              <a:t>20/07/2020</a:t>
            </a:fld>
            <a:endParaRPr lang="vi-VN">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endParaRPr lang="vi-VN">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fld id="{18CD6755-D9FE-4218-A2A5-AE7B01C0AE98}" type="slidenum">
              <a:rPr lang="vi-VN" smtClean="0">
                <a:solidFill>
                  <a:srgbClr val="000000"/>
                </a:solidFill>
              </a:rPr>
              <a:pPr/>
              <a:t>‹#›</a:t>
            </a:fld>
            <a:endParaRPr lang="vi-VN">
              <a:solidFill>
                <a:srgbClr val="000000"/>
              </a:solidFill>
            </a:endParaRPr>
          </a:p>
        </p:txBody>
      </p:sp>
    </p:spTree>
    <p:extLst>
      <p:ext uri="{BB962C8B-B14F-4D97-AF65-F5344CB8AC3E}">
        <p14:creationId xmlns:p14="http://schemas.microsoft.com/office/powerpoint/2010/main" val="1706709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17600" y="1219200"/>
            <a:ext cx="5181600" cy="492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6502400" y="1219200"/>
            <a:ext cx="5181600" cy="492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5"/>
          <p:cNvSpPr>
            <a:spLocks noGrp="1" noChangeArrowheads="1"/>
          </p:cNvSpPr>
          <p:nvPr>
            <p:ph type="dt" sz="half" idx="10"/>
          </p:nvPr>
        </p:nvSpPr>
        <p:spPr>
          <a:ln/>
        </p:spPr>
        <p:txBody>
          <a:bodyPr/>
          <a:lstStyle>
            <a:lvl1pPr>
              <a:defRPr/>
            </a:lvl1pPr>
          </a:lstStyle>
          <a:p>
            <a:fld id="{001FE319-C06C-4FD5-94C9-07A320BA1C07}" type="datetimeFigureOut">
              <a:rPr lang="vi-VN" smtClean="0">
                <a:solidFill>
                  <a:srgbClr val="000000"/>
                </a:solidFill>
              </a:rPr>
              <a:pPr/>
              <a:t>20/07/2020</a:t>
            </a:fld>
            <a:endParaRPr lang="vi-VN">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endParaRPr lang="vi-VN">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fld id="{18CD6755-D9FE-4218-A2A5-AE7B01C0AE98}" type="slidenum">
              <a:rPr lang="vi-VN" smtClean="0">
                <a:solidFill>
                  <a:srgbClr val="000000"/>
                </a:solidFill>
              </a:rPr>
              <a:pPr/>
              <a:t>‹#›</a:t>
            </a:fld>
            <a:endParaRPr lang="vi-VN">
              <a:solidFill>
                <a:srgbClr val="000000"/>
              </a:solidFill>
            </a:endParaRPr>
          </a:p>
        </p:txBody>
      </p:sp>
    </p:spTree>
    <p:extLst>
      <p:ext uri="{BB962C8B-B14F-4D97-AF65-F5344CB8AC3E}">
        <p14:creationId xmlns:p14="http://schemas.microsoft.com/office/powerpoint/2010/main" val="1734153048"/>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5"/>
          <p:cNvSpPr>
            <a:spLocks noGrp="1" noChangeArrowheads="1"/>
          </p:cNvSpPr>
          <p:nvPr>
            <p:ph type="dt" sz="half" idx="10"/>
          </p:nvPr>
        </p:nvSpPr>
        <p:spPr>
          <a:ln/>
        </p:spPr>
        <p:txBody>
          <a:bodyPr/>
          <a:lstStyle>
            <a:lvl1pPr>
              <a:defRPr/>
            </a:lvl1pPr>
          </a:lstStyle>
          <a:p>
            <a:fld id="{001FE319-C06C-4FD5-94C9-07A320BA1C07}" type="datetimeFigureOut">
              <a:rPr lang="vi-VN" smtClean="0">
                <a:solidFill>
                  <a:srgbClr val="000000"/>
                </a:solidFill>
              </a:rPr>
              <a:pPr/>
              <a:t>20/07/2020</a:t>
            </a:fld>
            <a:endParaRPr lang="vi-VN">
              <a:solidFill>
                <a:srgbClr val="000000"/>
              </a:solidFill>
            </a:endParaRPr>
          </a:p>
        </p:txBody>
      </p:sp>
      <p:sp>
        <p:nvSpPr>
          <p:cNvPr id="8" name="Rectangle 6"/>
          <p:cNvSpPr>
            <a:spLocks noGrp="1" noChangeArrowheads="1"/>
          </p:cNvSpPr>
          <p:nvPr>
            <p:ph type="ftr" sz="quarter" idx="11"/>
          </p:nvPr>
        </p:nvSpPr>
        <p:spPr>
          <a:ln/>
        </p:spPr>
        <p:txBody>
          <a:bodyPr/>
          <a:lstStyle>
            <a:lvl1pPr>
              <a:defRPr/>
            </a:lvl1pPr>
          </a:lstStyle>
          <a:p>
            <a:endParaRPr lang="vi-VN">
              <a:solidFill>
                <a:srgbClr val="000000"/>
              </a:solidFill>
            </a:endParaRPr>
          </a:p>
        </p:txBody>
      </p:sp>
      <p:sp>
        <p:nvSpPr>
          <p:cNvPr id="9" name="Rectangle 7"/>
          <p:cNvSpPr>
            <a:spLocks noGrp="1" noChangeArrowheads="1"/>
          </p:cNvSpPr>
          <p:nvPr>
            <p:ph type="sldNum" sz="quarter" idx="12"/>
          </p:nvPr>
        </p:nvSpPr>
        <p:spPr>
          <a:ln/>
        </p:spPr>
        <p:txBody>
          <a:bodyPr/>
          <a:lstStyle>
            <a:lvl1pPr>
              <a:defRPr/>
            </a:lvl1pPr>
          </a:lstStyle>
          <a:p>
            <a:fld id="{18CD6755-D9FE-4218-A2A5-AE7B01C0AE98}" type="slidenum">
              <a:rPr lang="vi-VN" smtClean="0">
                <a:solidFill>
                  <a:srgbClr val="000000"/>
                </a:solidFill>
              </a:rPr>
              <a:pPr/>
              <a:t>‹#›</a:t>
            </a:fld>
            <a:endParaRPr lang="vi-VN">
              <a:solidFill>
                <a:srgbClr val="000000"/>
              </a:solidFill>
            </a:endParaRPr>
          </a:p>
        </p:txBody>
      </p:sp>
    </p:spTree>
    <p:extLst>
      <p:ext uri="{BB962C8B-B14F-4D97-AF65-F5344CB8AC3E}">
        <p14:creationId xmlns:p14="http://schemas.microsoft.com/office/powerpoint/2010/main" val="2782251028"/>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5"/>
          <p:cNvSpPr>
            <a:spLocks noGrp="1" noChangeArrowheads="1"/>
          </p:cNvSpPr>
          <p:nvPr>
            <p:ph type="dt" sz="half" idx="10"/>
          </p:nvPr>
        </p:nvSpPr>
        <p:spPr>
          <a:ln/>
        </p:spPr>
        <p:txBody>
          <a:bodyPr/>
          <a:lstStyle>
            <a:lvl1pPr>
              <a:defRPr/>
            </a:lvl1pPr>
          </a:lstStyle>
          <a:p>
            <a:fld id="{001FE319-C06C-4FD5-94C9-07A320BA1C07}" type="datetimeFigureOut">
              <a:rPr lang="vi-VN" smtClean="0">
                <a:solidFill>
                  <a:srgbClr val="000000"/>
                </a:solidFill>
              </a:rPr>
              <a:pPr/>
              <a:t>20/07/2020</a:t>
            </a:fld>
            <a:endParaRPr lang="vi-VN">
              <a:solidFill>
                <a:srgbClr val="000000"/>
              </a:solidFill>
            </a:endParaRPr>
          </a:p>
        </p:txBody>
      </p:sp>
      <p:sp>
        <p:nvSpPr>
          <p:cNvPr id="4" name="Rectangle 6"/>
          <p:cNvSpPr>
            <a:spLocks noGrp="1" noChangeArrowheads="1"/>
          </p:cNvSpPr>
          <p:nvPr>
            <p:ph type="ftr" sz="quarter" idx="11"/>
          </p:nvPr>
        </p:nvSpPr>
        <p:spPr>
          <a:ln/>
        </p:spPr>
        <p:txBody>
          <a:bodyPr/>
          <a:lstStyle>
            <a:lvl1pPr>
              <a:defRPr/>
            </a:lvl1pPr>
          </a:lstStyle>
          <a:p>
            <a:endParaRPr lang="vi-VN">
              <a:solidFill>
                <a:srgbClr val="000000"/>
              </a:solidFill>
            </a:endParaRPr>
          </a:p>
        </p:txBody>
      </p:sp>
      <p:sp>
        <p:nvSpPr>
          <p:cNvPr id="5" name="Rectangle 7"/>
          <p:cNvSpPr>
            <a:spLocks noGrp="1" noChangeArrowheads="1"/>
          </p:cNvSpPr>
          <p:nvPr>
            <p:ph type="sldNum" sz="quarter" idx="12"/>
          </p:nvPr>
        </p:nvSpPr>
        <p:spPr>
          <a:ln/>
        </p:spPr>
        <p:txBody>
          <a:bodyPr/>
          <a:lstStyle>
            <a:lvl1pPr>
              <a:defRPr/>
            </a:lvl1pPr>
          </a:lstStyle>
          <a:p>
            <a:fld id="{18CD6755-D9FE-4218-A2A5-AE7B01C0AE98}" type="slidenum">
              <a:rPr lang="vi-VN" smtClean="0">
                <a:solidFill>
                  <a:srgbClr val="000000"/>
                </a:solidFill>
              </a:rPr>
              <a:pPr/>
              <a:t>‹#›</a:t>
            </a:fld>
            <a:endParaRPr lang="vi-VN">
              <a:solidFill>
                <a:srgbClr val="000000"/>
              </a:solidFill>
            </a:endParaRPr>
          </a:p>
        </p:txBody>
      </p:sp>
    </p:spTree>
    <p:extLst>
      <p:ext uri="{BB962C8B-B14F-4D97-AF65-F5344CB8AC3E}">
        <p14:creationId xmlns:p14="http://schemas.microsoft.com/office/powerpoint/2010/main" val="663314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fld id="{001FE319-C06C-4FD5-94C9-07A320BA1C07}" type="datetimeFigureOut">
              <a:rPr lang="vi-VN" smtClean="0">
                <a:solidFill>
                  <a:srgbClr val="000000"/>
                </a:solidFill>
              </a:rPr>
              <a:pPr/>
              <a:t>20/07/2020</a:t>
            </a:fld>
            <a:endParaRPr lang="vi-VN">
              <a:solidFill>
                <a:srgbClr val="000000"/>
              </a:solidFill>
            </a:endParaRPr>
          </a:p>
        </p:txBody>
      </p:sp>
      <p:sp>
        <p:nvSpPr>
          <p:cNvPr id="3" name="Rectangle 6"/>
          <p:cNvSpPr>
            <a:spLocks noGrp="1" noChangeArrowheads="1"/>
          </p:cNvSpPr>
          <p:nvPr>
            <p:ph type="ftr" sz="quarter" idx="11"/>
          </p:nvPr>
        </p:nvSpPr>
        <p:spPr>
          <a:ln/>
        </p:spPr>
        <p:txBody>
          <a:bodyPr/>
          <a:lstStyle>
            <a:lvl1pPr>
              <a:defRPr/>
            </a:lvl1pPr>
          </a:lstStyle>
          <a:p>
            <a:endParaRPr lang="vi-VN">
              <a:solidFill>
                <a:srgbClr val="000000"/>
              </a:solidFill>
            </a:endParaRPr>
          </a:p>
        </p:txBody>
      </p:sp>
      <p:sp>
        <p:nvSpPr>
          <p:cNvPr id="4" name="Rectangle 7"/>
          <p:cNvSpPr>
            <a:spLocks noGrp="1" noChangeArrowheads="1"/>
          </p:cNvSpPr>
          <p:nvPr>
            <p:ph type="sldNum" sz="quarter" idx="12"/>
          </p:nvPr>
        </p:nvSpPr>
        <p:spPr>
          <a:ln/>
        </p:spPr>
        <p:txBody>
          <a:bodyPr/>
          <a:lstStyle>
            <a:lvl1pPr>
              <a:defRPr/>
            </a:lvl1pPr>
          </a:lstStyle>
          <a:p>
            <a:fld id="{18CD6755-D9FE-4218-A2A5-AE7B01C0AE98}" type="slidenum">
              <a:rPr lang="vi-VN" smtClean="0">
                <a:solidFill>
                  <a:srgbClr val="000000"/>
                </a:solidFill>
              </a:rPr>
              <a:pPr/>
              <a:t>‹#›</a:t>
            </a:fld>
            <a:endParaRPr lang="vi-VN">
              <a:solidFill>
                <a:srgbClr val="000000"/>
              </a:solidFill>
            </a:endParaRPr>
          </a:p>
        </p:txBody>
      </p:sp>
    </p:spTree>
    <p:extLst>
      <p:ext uri="{BB962C8B-B14F-4D97-AF65-F5344CB8AC3E}">
        <p14:creationId xmlns:p14="http://schemas.microsoft.com/office/powerpoint/2010/main" val="3398003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001FE319-C06C-4FD5-94C9-07A320BA1C07}" type="datetimeFigureOut">
              <a:rPr lang="vi-VN" smtClean="0">
                <a:solidFill>
                  <a:srgbClr val="000000"/>
                </a:solidFill>
              </a:rPr>
              <a:pPr/>
              <a:t>20/07/2020</a:t>
            </a:fld>
            <a:endParaRPr lang="vi-VN">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endParaRPr lang="vi-VN">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fld id="{18CD6755-D9FE-4218-A2A5-AE7B01C0AE98}" type="slidenum">
              <a:rPr lang="vi-VN" smtClean="0">
                <a:solidFill>
                  <a:srgbClr val="000000"/>
                </a:solidFill>
              </a:rPr>
              <a:pPr/>
              <a:t>‹#›</a:t>
            </a:fld>
            <a:endParaRPr lang="vi-VN">
              <a:solidFill>
                <a:srgbClr val="000000"/>
              </a:solidFill>
            </a:endParaRPr>
          </a:p>
        </p:txBody>
      </p:sp>
    </p:spTree>
    <p:extLst>
      <p:ext uri="{BB962C8B-B14F-4D97-AF65-F5344CB8AC3E}">
        <p14:creationId xmlns:p14="http://schemas.microsoft.com/office/powerpoint/2010/main" val="2135068280"/>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vi-VN" noProof="0" smtClean="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001FE319-C06C-4FD5-94C9-07A320BA1C07}" type="datetimeFigureOut">
              <a:rPr lang="vi-VN" smtClean="0">
                <a:solidFill>
                  <a:srgbClr val="000000"/>
                </a:solidFill>
              </a:rPr>
              <a:pPr/>
              <a:t>20/07/2020</a:t>
            </a:fld>
            <a:endParaRPr lang="vi-VN">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endParaRPr lang="vi-VN">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fld id="{18CD6755-D9FE-4218-A2A5-AE7B01C0AE98}" type="slidenum">
              <a:rPr lang="vi-VN" smtClean="0">
                <a:solidFill>
                  <a:srgbClr val="000000"/>
                </a:solidFill>
              </a:rPr>
              <a:pPr/>
              <a:t>‹#›</a:t>
            </a:fld>
            <a:endParaRPr lang="vi-VN">
              <a:solidFill>
                <a:srgbClr val="000000"/>
              </a:solidFill>
            </a:endParaRPr>
          </a:p>
        </p:txBody>
      </p:sp>
    </p:spTree>
    <p:extLst>
      <p:ext uri="{BB962C8B-B14F-4D97-AF65-F5344CB8AC3E}">
        <p14:creationId xmlns:p14="http://schemas.microsoft.com/office/powerpoint/2010/main" val="1967338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ChangeArrowheads="1"/>
          </p:cNvSpPr>
          <p:nvPr/>
        </p:nvSpPr>
        <p:spPr bwMode="gray">
          <a:xfrm>
            <a:off x="918634" y="990600"/>
            <a:ext cx="10968567" cy="7620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endParaRPr kumimoji="1" lang="en-GB" altLang="vi-VN" sz="2400" smtClean="0">
              <a:solidFill>
                <a:srgbClr val="000000"/>
              </a:solidFill>
              <a:latin typeface="Tahoma" panose="020B0604030504040204" pitchFamily="34" charset="0"/>
            </a:endParaRPr>
          </a:p>
        </p:txBody>
      </p:sp>
      <p:sp>
        <p:nvSpPr>
          <p:cNvPr id="4099" name="Rectangle 3"/>
          <p:cNvSpPr>
            <a:spLocks noGrp="1" noChangeArrowheads="1"/>
          </p:cNvSpPr>
          <p:nvPr>
            <p:ph type="title"/>
          </p:nvPr>
        </p:nvSpPr>
        <p:spPr bwMode="auto">
          <a:xfrm>
            <a:off x="914400" y="228600"/>
            <a:ext cx="10972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smtClean="0"/>
              <a:t>Click to edit Master title style</a:t>
            </a:r>
          </a:p>
        </p:txBody>
      </p:sp>
      <p:sp>
        <p:nvSpPr>
          <p:cNvPr id="4100" name="Rectangle 4"/>
          <p:cNvSpPr>
            <a:spLocks noGrp="1" noChangeArrowheads="1"/>
          </p:cNvSpPr>
          <p:nvPr>
            <p:ph type="body" idx="1"/>
          </p:nvPr>
        </p:nvSpPr>
        <p:spPr bwMode="auto">
          <a:xfrm>
            <a:off x="1117600" y="1219200"/>
            <a:ext cx="105664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smtClean="0"/>
              <a:t>Click to edit Master text styles</a:t>
            </a:r>
          </a:p>
          <a:p>
            <a:pPr lvl="1"/>
            <a:r>
              <a:rPr lang="en-US" altLang="vi-VN" smtClean="0"/>
              <a:t>Second level</a:t>
            </a:r>
          </a:p>
          <a:p>
            <a:pPr lvl="2"/>
            <a:r>
              <a:rPr lang="en-US" altLang="vi-VN" smtClean="0"/>
              <a:t>Third level</a:t>
            </a:r>
          </a:p>
          <a:p>
            <a:pPr lvl="3"/>
            <a:r>
              <a:rPr lang="en-US" altLang="vi-VN" smtClean="0"/>
              <a:t>Fourth level</a:t>
            </a:r>
          </a:p>
          <a:p>
            <a:pPr lvl="4"/>
            <a:r>
              <a:rPr lang="en-US" altLang="vi-VN" smtClean="0"/>
              <a:t>Fifth level</a:t>
            </a:r>
          </a:p>
        </p:txBody>
      </p:sp>
      <p:sp>
        <p:nvSpPr>
          <p:cNvPr id="163845" name="Rectangle 5"/>
          <p:cNvSpPr>
            <a:spLocks noGrp="1" noChangeArrowheads="1"/>
          </p:cNvSpPr>
          <p:nvPr>
            <p:ph type="dt" sz="half" idx="2"/>
          </p:nvPr>
        </p:nvSpPr>
        <p:spPr bwMode="auto">
          <a:xfrm>
            <a:off x="1219200" y="6324600"/>
            <a:ext cx="8534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000">
                <a:latin typeface="Tahoma" panose="020B0604030504040204" pitchFamily="34" charset="0"/>
                <a:ea typeface="MS PGothic" panose="020B0600070205080204" pitchFamily="34" charset="-128"/>
                <a:cs typeface="Arial" panose="020B0604020202020204" pitchFamily="34" charset="0"/>
              </a:defRPr>
            </a:lvl1pPr>
          </a:lstStyle>
          <a:p>
            <a:fld id="{001FE319-C06C-4FD5-94C9-07A320BA1C07}" type="datetimeFigureOut">
              <a:rPr lang="vi-VN" smtClean="0">
                <a:solidFill>
                  <a:srgbClr val="000000"/>
                </a:solidFill>
              </a:rPr>
              <a:pPr/>
              <a:t>20/07/2020</a:t>
            </a:fld>
            <a:endParaRPr lang="vi-VN">
              <a:solidFill>
                <a:srgbClr val="000000"/>
              </a:solidFill>
            </a:endParaRPr>
          </a:p>
        </p:txBody>
      </p:sp>
      <p:sp>
        <p:nvSpPr>
          <p:cNvPr id="163846" name="Rectangle 6"/>
          <p:cNvSpPr>
            <a:spLocks noGrp="1" noChangeArrowheads="1"/>
          </p:cNvSpPr>
          <p:nvPr>
            <p:ph type="ftr" sz="quarter" idx="3"/>
          </p:nvPr>
        </p:nvSpPr>
        <p:spPr bwMode="auto">
          <a:xfrm>
            <a:off x="4470400" y="63246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atin typeface="Tahoma" panose="020B0604030504040204" pitchFamily="34" charset="0"/>
                <a:ea typeface="MS PGothic" panose="020B0600070205080204" pitchFamily="34" charset="-128"/>
                <a:cs typeface="Arial" panose="020B0604020202020204" pitchFamily="34" charset="0"/>
              </a:defRPr>
            </a:lvl1pPr>
          </a:lstStyle>
          <a:p>
            <a:endParaRPr lang="vi-VN">
              <a:solidFill>
                <a:srgbClr val="000000"/>
              </a:solidFill>
            </a:endParaRPr>
          </a:p>
        </p:txBody>
      </p:sp>
      <p:sp>
        <p:nvSpPr>
          <p:cNvPr id="163847" name="Rectangle 7"/>
          <p:cNvSpPr>
            <a:spLocks noGrp="1" noChangeArrowheads="1"/>
          </p:cNvSpPr>
          <p:nvPr>
            <p:ph type="sldNum" sz="quarter" idx="4"/>
          </p:nvPr>
        </p:nvSpPr>
        <p:spPr bwMode="auto">
          <a:xfrm>
            <a:off x="8940800" y="64008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00">
                <a:latin typeface="Tahoma" panose="020B0604030504040204" pitchFamily="34" charset="0"/>
                <a:ea typeface="MS PGothic" panose="020B0600070205080204" pitchFamily="34" charset="-128"/>
                <a:cs typeface="Arial" panose="020B0604020202020204" pitchFamily="34" charset="0"/>
              </a:defRPr>
            </a:lvl1pPr>
          </a:lstStyle>
          <a:p>
            <a:fld id="{18CD6755-D9FE-4218-A2A5-AE7B01C0AE98}" type="slidenum">
              <a:rPr lang="vi-VN" smtClean="0">
                <a:solidFill>
                  <a:srgbClr val="000000"/>
                </a:solidFill>
              </a:rPr>
              <a:pPr/>
              <a:t>‹#›</a:t>
            </a:fld>
            <a:endParaRPr lang="vi-VN">
              <a:solidFill>
                <a:srgbClr val="000000"/>
              </a:solidFill>
            </a:endParaRPr>
          </a:p>
        </p:txBody>
      </p:sp>
      <p:pic>
        <p:nvPicPr>
          <p:cNvPr id="1032" name="Picture 8" descr="8eCarthage-11.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77258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14239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685800" indent="-685800" algn="l" rtl="0" eaLnBrk="1" fontAlgn="base" hangingPunct="1">
        <a:spcBef>
          <a:spcPct val="0"/>
        </a:spcBef>
        <a:spcAft>
          <a:spcPct val="0"/>
        </a:spcAft>
        <a:defRPr sz="4000" b="1" kern="1200">
          <a:solidFill>
            <a:srgbClr val="DF1738"/>
          </a:solidFill>
          <a:effectLst>
            <a:outerShdw blurRad="38100" dist="38100" dir="2700000" algn="tl">
              <a:srgbClr val="C0C0C0"/>
            </a:outerShdw>
          </a:effectLst>
          <a:latin typeface="+mj-lt"/>
          <a:ea typeface="ＭＳ Ｐゴシック" panose="020B0600070205080204" pitchFamily="34" charset="-128"/>
          <a:cs typeface="+mj-cs"/>
        </a:defRPr>
      </a:lvl1pPr>
      <a:lvl2pPr marL="6858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2pPr>
      <a:lvl3pPr marL="6858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3pPr>
      <a:lvl4pPr marL="6858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4pPr>
      <a:lvl5pPr marL="6858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5pPr>
      <a:lvl6pPr marL="11430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MS PGothic" panose="020B0600070205080204" pitchFamily="34" charset="-128"/>
        </a:defRPr>
      </a:lvl6pPr>
      <a:lvl7pPr marL="16002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MS PGothic" panose="020B0600070205080204" pitchFamily="34" charset="-128"/>
        </a:defRPr>
      </a:lvl7pPr>
      <a:lvl8pPr marL="20574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MS PGothic" panose="020B0600070205080204" pitchFamily="34" charset="-128"/>
        </a:defRPr>
      </a:lvl8pPr>
      <a:lvl9pPr marL="25146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MS PGothic" panose="020B0600070205080204" pitchFamily="34" charset="-128"/>
        </a:defRPr>
      </a:lvl9pPr>
    </p:titleStyle>
    <p:bodyStyle>
      <a:lvl1pPr marL="342900" indent="-342900" algn="l" rtl="0" eaLnBrk="1" fontAlgn="base" hangingPunct="1">
        <a:spcBef>
          <a:spcPct val="20000"/>
        </a:spcBef>
        <a:spcAft>
          <a:spcPct val="0"/>
        </a:spcAft>
        <a:buClr>
          <a:schemeClr val="tx1"/>
        </a:buClr>
        <a:buFont typeface="Arial" panose="020B0604020202020204" pitchFamily="34" charset="0"/>
        <a:buChar char="˗"/>
        <a:defRPr sz="28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1pPr>
      <a:lvl2pPr marL="742950" indent="-285750" algn="l" rtl="0" eaLnBrk="1" fontAlgn="base" hangingPunct="1">
        <a:spcBef>
          <a:spcPct val="20000"/>
        </a:spcBef>
        <a:spcAft>
          <a:spcPct val="0"/>
        </a:spcAft>
        <a:buClr>
          <a:srgbClr val="E21738"/>
        </a:buClr>
        <a:buFont typeface="Wingdings" panose="05000000000000000000" pitchFamily="2" charset="2"/>
        <a:buChar char="§"/>
        <a:defRPr sz="24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2pPr>
      <a:lvl3pPr marL="1143000" indent="-228600" algn="l" rtl="0" eaLnBrk="1" fontAlgn="base" hangingPunct="1">
        <a:spcBef>
          <a:spcPct val="20000"/>
        </a:spcBef>
        <a:spcAft>
          <a:spcPct val="0"/>
        </a:spcAft>
        <a:buClr>
          <a:srgbClr val="98877D"/>
        </a:buClr>
        <a:buChar char="•"/>
        <a:defRPr sz="20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3pPr>
      <a:lvl4pPr marL="1600200" indent="-228600" algn="l" rtl="0" eaLnBrk="1" fontAlgn="base" hangingPunct="1">
        <a:spcBef>
          <a:spcPct val="20000"/>
        </a:spcBef>
        <a:spcAft>
          <a:spcPct val="0"/>
        </a:spcAft>
        <a:buClr>
          <a:srgbClr val="F3DAB0"/>
        </a:buClr>
        <a:buFont typeface="Wingdings" panose="05000000000000000000" pitchFamily="2" charset="2"/>
        <a:buChar char="©"/>
        <a:defRPr sz="20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4pPr>
      <a:lvl5pPr marL="2057400" indent="-228600" algn="l" rtl="0" eaLnBrk="1" fontAlgn="base" hangingPunct="1">
        <a:spcBef>
          <a:spcPct val="20000"/>
        </a:spcBef>
        <a:spcAft>
          <a:spcPct val="0"/>
        </a:spcAft>
        <a:buClr>
          <a:srgbClr val="F3DAB0"/>
        </a:buClr>
        <a:buFont typeface="Wingdings" panose="05000000000000000000" pitchFamily="2" charset="2"/>
        <a:buChar char="©"/>
        <a:defRPr sz="20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14400" y="2133601"/>
            <a:ext cx="10780776" cy="1470025"/>
          </a:xfrm>
        </p:spPr>
        <p:txBody>
          <a:bodyPr/>
          <a:lstStyle/>
          <a:p>
            <a:pPr algn="ctr"/>
            <a:r>
              <a:rPr lang="en-US" dirty="0" err="1" smtClean="0">
                <a:solidFill>
                  <a:srgbClr val="0000CC"/>
                </a:solidFill>
              </a:rPr>
              <a:t>Chương</a:t>
            </a:r>
            <a:r>
              <a:rPr lang="en-US" dirty="0" smtClean="0">
                <a:solidFill>
                  <a:srgbClr val="0000CC"/>
                </a:solidFill>
              </a:rPr>
              <a:t> 3: </a:t>
            </a:r>
            <a:r>
              <a:rPr lang="en-US" dirty="0" smtClean="0"/>
              <a:t/>
            </a:r>
            <a:br>
              <a:rPr lang="en-US" dirty="0" smtClean="0"/>
            </a:br>
            <a:r>
              <a:rPr lang="vi-VN" dirty="0" smtClean="0"/>
              <a:t>HỆ </a:t>
            </a:r>
            <a:r>
              <a:rPr lang="vi-VN" dirty="0"/>
              <a:t>THỐNG QUẢN </a:t>
            </a:r>
            <a:r>
              <a:rPr lang="vi-VN" dirty="0" smtClean="0"/>
              <a:t>LÝ AN </a:t>
            </a:r>
            <a:r>
              <a:rPr lang="vi-VN" dirty="0"/>
              <a:t>TOÀN THÔNG </a:t>
            </a:r>
            <a:r>
              <a:rPr lang="vi-VN" dirty="0" smtClean="0"/>
              <a:t>TIN</a:t>
            </a:r>
            <a:r>
              <a:rPr lang="en-US" dirty="0" smtClean="0"/>
              <a:t/>
            </a:r>
            <a:br>
              <a:rPr lang="en-US" dirty="0" smtClean="0"/>
            </a:br>
            <a:r>
              <a:rPr lang="en-US" dirty="0">
                <a:solidFill>
                  <a:srgbClr val="0000CC"/>
                </a:solidFill>
              </a:rPr>
              <a:t>(</a:t>
            </a:r>
            <a:r>
              <a:rPr lang="en-US" dirty="0">
                <a:solidFill>
                  <a:srgbClr val="C00000"/>
                </a:solidFill>
              </a:rPr>
              <a:t>I</a:t>
            </a:r>
            <a:r>
              <a:rPr lang="en-US" dirty="0">
                <a:solidFill>
                  <a:srgbClr val="0000CC"/>
                </a:solidFill>
              </a:rPr>
              <a:t>nformation </a:t>
            </a:r>
            <a:r>
              <a:rPr lang="en-US" dirty="0">
                <a:solidFill>
                  <a:srgbClr val="C00000"/>
                </a:solidFill>
              </a:rPr>
              <a:t>S</a:t>
            </a:r>
            <a:r>
              <a:rPr lang="en-US" dirty="0">
                <a:solidFill>
                  <a:srgbClr val="0000CC"/>
                </a:solidFill>
              </a:rPr>
              <a:t>ecurity </a:t>
            </a:r>
            <a:r>
              <a:rPr lang="en-US" dirty="0">
                <a:solidFill>
                  <a:srgbClr val="C00000"/>
                </a:solidFill>
              </a:rPr>
              <a:t>M</a:t>
            </a:r>
            <a:r>
              <a:rPr lang="en-US" dirty="0">
                <a:solidFill>
                  <a:srgbClr val="0000CC"/>
                </a:solidFill>
              </a:rPr>
              <a:t>anagement </a:t>
            </a:r>
            <a:r>
              <a:rPr lang="en-US" dirty="0" smtClean="0">
                <a:solidFill>
                  <a:srgbClr val="C00000"/>
                </a:solidFill>
              </a:rPr>
              <a:t>S</a:t>
            </a:r>
            <a:r>
              <a:rPr lang="en-US" dirty="0" smtClean="0">
                <a:solidFill>
                  <a:srgbClr val="0000CC"/>
                </a:solidFill>
              </a:rPr>
              <a:t>ystem)</a:t>
            </a:r>
            <a:endParaRPr lang="vi-VN" dirty="0">
              <a:solidFill>
                <a:srgbClr val="0000CC"/>
              </a:solidFill>
            </a:endParaRPr>
          </a:p>
        </p:txBody>
      </p:sp>
      <p:sp>
        <p:nvSpPr>
          <p:cNvPr id="5" name="Subtitle 4"/>
          <p:cNvSpPr>
            <a:spLocks noGrp="1"/>
          </p:cNvSpPr>
          <p:nvPr>
            <p:ph type="subTitle" idx="1"/>
          </p:nvPr>
        </p:nvSpPr>
        <p:spPr>
          <a:xfrm>
            <a:off x="1828800" y="4700016"/>
            <a:ext cx="8534400" cy="938784"/>
          </a:xfrm>
        </p:spPr>
        <p:txBody>
          <a:bodyPr/>
          <a:lstStyle/>
          <a:p>
            <a:r>
              <a:rPr lang="vi-VN" dirty="0" smtClean="0"/>
              <a:t>Gv: Nguyễn Thị Hạnh</a:t>
            </a:r>
            <a:endParaRPr lang="vi-VN" dirty="0"/>
          </a:p>
        </p:txBody>
      </p:sp>
    </p:spTree>
    <p:extLst>
      <p:ext uri="{BB962C8B-B14F-4D97-AF65-F5344CB8AC3E}">
        <p14:creationId xmlns:p14="http://schemas.microsoft.com/office/powerpoint/2010/main" val="1614438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Tiêu chuẩn ISO/IEC 27001:2013</a:t>
            </a:r>
          </a:p>
        </p:txBody>
      </p:sp>
      <p:sp>
        <p:nvSpPr>
          <p:cNvPr id="3" name="Content Placeholder 2"/>
          <p:cNvSpPr>
            <a:spLocks noGrp="1"/>
          </p:cNvSpPr>
          <p:nvPr>
            <p:ph idx="1"/>
          </p:nvPr>
        </p:nvSpPr>
        <p:spPr/>
        <p:txBody>
          <a:bodyPr/>
          <a:lstStyle/>
          <a:p>
            <a:r>
              <a:rPr lang="vi-VN" smtClean="0"/>
              <a:t>Đối tượng áp dụng: cho nhiều loại hình tổ chức (thương mại, cơ quan nhà nước, phi lợi nhuận...). Đặc biệt là các tổ chức mà các hoạt động phụ thuộc nhiều vào CNTT, máy tính, mạng máy tính, sử dụng CSDL như ngân hàng, tài chính, viễn thông, ...</a:t>
            </a:r>
          </a:p>
          <a:p>
            <a:r>
              <a:rPr lang="vi-VN" b="1" i="1" smtClean="0">
                <a:solidFill>
                  <a:srgbClr val="000099"/>
                </a:solidFill>
              </a:rPr>
              <a:t>Một hệ thống ISMS theo tiêu chuẩn ISO/IEC 27001:2013 </a:t>
            </a:r>
            <a:r>
              <a:rPr lang="vi-VN" smtClean="0"/>
              <a:t>sẽ đem lại sự tin tưởng của các bên liên quan như đối tác, khách hàng,... của tổ chức.</a:t>
            </a:r>
          </a:p>
          <a:p>
            <a:r>
              <a:rPr lang="vi-VN" smtClean="0"/>
              <a:t>Doanh nhiệp sẽ được cấp </a:t>
            </a:r>
            <a:r>
              <a:rPr lang="vi-VN" b="1" i="1" smtClean="0">
                <a:solidFill>
                  <a:srgbClr val="000099"/>
                </a:solidFill>
              </a:rPr>
              <a:t>Chứng </a:t>
            </a:r>
            <a:r>
              <a:rPr lang="vi-VN" b="1" i="1">
                <a:solidFill>
                  <a:srgbClr val="000099"/>
                </a:solidFill>
              </a:rPr>
              <a:t>chỉ An toàn bảo mật thông tin ISO </a:t>
            </a:r>
            <a:r>
              <a:rPr lang="vi-VN" b="1" i="1" smtClean="0">
                <a:solidFill>
                  <a:srgbClr val="000099"/>
                </a:solidFill>
              </a:rPr>
              <a:t>27001:2013 </a:t>
            </a:r>
            <a:endParaRPr lang="vi-VN" b="1" i="1">
              <a:solidFill>
                <a:srgbClr val="000099"/>
              </a:solidFill>
            </a:endParaRPr>
          </a:p>
          <a:p>
            <a:endParaRPr lang="vi-VN"/>
          </a:p>
          <a:p>
            <a:endParaRPr lang="vi-VN"/>
          </a:p>
          <a:p>
            <a:endParaRPr lang="vi-VN" smtClean="0"/>
          </a:p>
        </p:txBody>
      </p:sp>
    </p:spTree>
    <p:extLst>
      <p:ext uri="{BB962C8B-B14F-4D97-AF65-F5344CB8AC3E}">
        <p14:creationId xmlns:p14="http://schemas.microsoft.com/office/powerpoint/2010/main" val="10433785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Tiêu </a:t>
            </a:r>
            <a:r>
              <a:rPr lang="vi-VN"/>
              <a:t>chuẩn </a:t>
            </a:r>
            <a:r>
              <a:rPr lang="vi-VN" smtClean="0"/>
              <a:t>ISO/IEC </a:t>
            </a:r>
            <a:r>
              <a:rPr lang="vi-VN"/>
              <a:t>27001:2013</a:t>
            </a:r>
            <a:br>
              <a:rPr lang="vi-VN"/>
            </a:br>
            <a:endParaRPr lang="vi-VN"/>
          </a:p>
        </p:txBody>
      </p:sp>
      <p:sp>
        <p:nvSpPr>
          <p:cNvPr id="3" name="Content Placeholder 2"/>
          <p:cNvSpPr>
            <a:spLocks noGrp="1"/>
          </p:cNvSpPr>
          <p:nvPr>
            <p:ph idx="1"/>
          </p:nvPr>
        </p:nvSpPr>
        <p:spPr/>
        <p:txBody>
          <a:bodyPr/>
          <a:lstStyle/>
          <a:p>
            <a:r>
              <a:rPr lang="vi-VN" smtClean="0"/>
              <a:t>Tiêu </a:t>
            </a:r>
            <a:r>
              <a:rPr lang="vi-VN"/>
              <a:t>chuẩn này </a:t>
            </a:r>
            <a:r>
              <a:rPr lang="vi-VN" smtClean="0"/>
              <a:t>được </a:t>
            </a:r>
            <a:r>
              <a:rPr lang="vi-VN"/>
              <a:t>xây dựng nhằm cung cấp các yêu cầu cho việc thiết lập, triển khai, duy trì và cải tiến liên tục Hệ thống quản lý an toàn thông tin (ISMS). </a:t>
            </a:r>
            <a:endParaRPr lang="vi-VN" smtClean="0"/>
          </a:p>
          <a:p>
            <a:r>
              <a:rPr lang="vi-VN"/>
              <a:t>ISO/IEC 27001 đặc tả các yêu cầu cần thiết cho việc thiết lập, vận hành và giám sát hoạt động của ISMS; đưa ra các nguyên tắc cơ bản cho việc khởi tạo, thực thi, duy trì và cải tiến ISMS. </a:t>
            </a:r>
          </a:p>
          <a:p>
            <a:r>
              <a:rPr lang="vi-VN"/>
              <a:t>Tiêu chuẩn này đưa ra các quy tắc bảo mật thông tin và đánh giá sự tuân thủ đối với các bộ phận bên trong tổ chức, xây dựng các yêu cầu bảo mật thông tin mà đối tác, khách hàng cần phải tuân thủ khi làm việc với tổ chức. </a:t>
            </a:r>
          </a:p>
          <a:p>
            <a:endParaRPr lang="vi-VN" smtClean="0"/>
          </a:p>
        </p:txBody>
      </p:sp>
    </p:spTree>
    <p:extLst>
      <p:ext uri="{BB962C8B-B14F-4D97-AF65-F5344CB8AC3E}">
        <p14:creationId xmlns:p14="http://schemas.microsoft.com/office/powerpoint/2010/main" val="1495101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effectLst/>
              </a:rPr>
              <a:t>Cấu trúc Tiêu chuẩn ISO 27001: 2013</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sp>
        <p:nvSpPr>
          <p:cNvPr id="4" name="Date Placeholder 3"/>
          <p:cNvSpPr>
            <a:spLocks noGrp="1"/>
          </p:cNvSpPr>
          <p:nvPr>
            <p:ph type="dt" sz="half" idx="10"/>
          </p:nvPr>
        </p:nvSpPr>
        <p:spPr/>
        <p:txBody>
          <a:bodyPr/>
          <a:lstStyle/>
          <a:p>
            <a:r>
              <a:rPr lang="vi-VN" smtClean="0"/>
              <a:t> </a:t>
            </a:r>
            <a:endParaRPr lang="vi-VN"/>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pic>
        <p:nvPicPr>
          <p:cNvPr id="6" name="Picture 5"/>
          <p:cNvPicPr>
            <a:picLocks noChangeAspect="1"/>
          </p:cNvPicPr>
          <p:nvPr/>
        </p:nvPicPr>
        <p:blipFill rotWithShape="1">
          <a:blip r:embed="rId2"/>
          <a:srcRect t="15869"/>
          <a:stretch/>
        </p:blipFill>
        <p:spPr>
          <a:xfrm>
            <a:off x="1462087" y="1382318"/>
            <a:ext cx="8291513" cy="4764482"/>
          </a:xfrm>
          <a:prstGeom prst="rect">
            <a:avLst/>
          </a:prstGeom>
        </p:spPr>
      </p:pic>
    </p:spTree>
    <p:extLst>
      <p:ext uri="{BB962C8B-B14F-4D97-AF65-F5344CB8AC3E}">
        <p14:creationId xmlns:p14="http://schemas.microsoft.com/office/powerpoint/2010/main" val="34868840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effectLst/>
              </a:rPr>
              <a:t>Cấu </a:t>
            </a:r>
            <a:r>
              <a:rPr lang="vi-VN">
                <a:effectLst/>
              </a:rPr>
              <a:t>trúc Tiêu chuẩn ISO 27001: 2013</a:t>
            </a:r>
            <a:endParaRPr lang="vi-VN"/>
          </a:p>
        </p:txBody>
      </p:sp>
      <p:sp>
        <p:nvSpPr>
          <p:cNvPr id="3" name="Content Placeholder 2"/>
          <p:cNvSpPr>
            <a:spLocks noGrp="1"/>
          </p:cNvSpPr>
          <p:nvPr>
            <p:ph idx="1"/>
          </p:nvPr>
        </p:nvSpPr>
        <p:spPr/>
        <p:txBody>
          <a:bodyPr/>
          <a:lstStyle/>
          <a:p>
            <a:r>
              <a:rPr lang="vi-VN" smtClean="0"/>
              <a:t>Gồm có </a:t>
            </a:r>
            <a:r>
              <a:rPr lang="vi-VN" b="1" i="1"/>
              <a:t>07 điều khoản chính (từ phần 4 đến phần 10 của Tiêu </a:t>
            </a:r>
            <a:r>
              <a:rPr lang="vi-VN" b="1" i="1" smtClean="0"/>
              <a:t>chuẩn)</a:t>
            </a:r>
          </a:p>
          <a:p>
            <a:r>
              <a:rPr lang="vi-VN" smtClean="0"/>
              <a:t> Các điều khoản đưa </a:t>
            </a:r>
            <a:r>
              <a:rPr lang="vi-VN"/>
              <a:t>ra yêu cầu bắt buộc về các công việc cần thực hiện trong việc thiết lập, vận hành, duy trì, giám sát và nâng cấp Hệ thống ISMS của các tổ chức. </a:t>
            </a:r>
            <a:endParaRPr lang="vi-VN" smtClean="0"/>
          </a:p>
          <a:p>
            <a:r>
              <a:rPr lang="vi-VN" smtClean="0"/>
              <a:t>Bất </a:t>
            </a:r>
            <a:r>
              <a:rPr lang="vi-VN"/>
              <a:t>kỳ vi phạm nào của tổ chức so với các quy định nằm trong 07 điều khoản này đều được coi là không tuân thủ theo tiêu </a:t>
            </a:r>
            <a:r>
              <a:rPr lang="vi-VN" smtClean="0"/>
              <a:t>chuẩn.</a:t>
            </a:r>
            <a:r>
              <a:rPr lang="vi-VN"/>
              <a:t/>
            </a:r>
            <a:br>
              <a:rPr lang="vi-VN"/>
            </a:br>
            <a:r>
              <a:rPr lang="vi-VN"/>
              <a:t/>
            </a:r>
            <a:br>
              <a:rPr lang="vi-VN"/>
            </a:br>
            <a:endParaRPr lang="vi-VN"/>
          </a:p>
          <a:p>
            <a:endParaRPr lang="vi-VN"/>
          </a:p>
        </p:txBody>
      </p:sp>
    </p:spTree>
    <p:extLst>
      <p:ext uri="{BB962C8B-B14F-4D97-AF65-F5344CB8AC3E}">
        <p14:creationId xmlns:p14="http://schemas.microsoft.com/office/powerpoint/2010/main" val="35217036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effectLst/>
              </a:rPr>
              <a:t>Cấu </a:t>
            </a:r>
            <a:r>
              <a:rPr lang="vi-VN">
                <a:effectLst/>
              </a:rPr>
              <a:t>trúc Tiêu chuẩn ISO 27001: 2013</a:t>
            </a:r>
            <a:endParaRPr lang="vi-VN"/>
          </a:p>
        </p:txBody>
      </p:sp>
      <p:sp>
        <p:nvSpPr>
          <p:cNvPr id="3" name="Content Placeholder 2"/>
          <p:cNvSpPr>
            <a:spLocks noGrp="1"/>
          </p:cNvSpPr>
          <p:nvPr>
            <p:ph idx="1"/>
          </p:nvPr>
        </p:nvSpPr>
        <p:spPr/>
        <p:txBody>
          <a:bodyPr/>
          <a:lstStyle/>
          <a:p>
            <a:r>
              <a:rPr lang="vi-VN" b="1" i="1" smtClean="0">
                <a:solidFill>
                  <a:srgbClr val="000099"/>
                </a:solidFill>
              </a:rPr>
              <a:t>Điều </a:t>
            </a:r>
            <a:r>
              <a:rPr lang="vi-VN" b="1" i="1">
                <a:solidFill>
                  <a:srgbClr val="000099"/>
                </a:solidFill>
              </a:rPr>
              <a:t>khoản 4 - Phạm vi tổ chức</a:t>
            </a:r>
            <a:r>
              <a:rPr lang="vi-VN"/>
              <a:t>: Đưa ra các yêu cầu cụ thể để tổ chức căn cứ trên quy mô, lĩnh vực hoạt động và các yêu cầu, kỳ vọng của các bên liên quan thiết lập phạm vi Hệ thống quản lý ATTT phù hợp. </a:t>
            </a:r>
            <a:endParaRPr lang="vi-VN" smtClean="0"/>
          </a:p>
          <a:p>
            <a:r>
              <a:rPr lang="vi-VN" b="1" i="1" smtClean="0">
                <a:solidFill>
                  <a:srgbClr val="000099"/>
                </a:solidFill>
              </a:rPr>
              <a:t>Điều </a:t>
            </a:r>
            <a:r>
              <a:rPr lang="vi-VN" b="1" i="1">
                <a:solidFill>
                  <a:srgbClr val="000099"/>
                </a:solidFill>
              </a:rPr>
              <a:t>khoản 5 - Lãnh đạo</a:t>
            </a:r>
            <a:r>
              <a:rPr lang="vi-VN" b="1">
                <a:solidFill>
                  <a:srgbClr val="000099"/>
                </a:solidFill>
              </a:rPr>
              <a:t>:</a:t>
            </a:r>
            <a:r>
              <a:rPr lang="vi-VN"/>
              <a:t> Quy định các vấn đề về trách nhiệm của Ban lãnh đạo mỗi tổ chức trong Hệ thống ISMS, bao gồm các yêu cầu về sự cam kết, quyết tâm của Ban lãnh đạo trong việc xây dựng và duy trì hệ thống; các yêu cầu về việc cung cấp nguồn lực, tài chính để vận hành hệ thống. </a:t>
            </a:r>
            <a:br>
              <a:rPr lang="vi-VN"/>
            </a:br>
            <a:r>
              <a:rPr lang="vi-VN"/>
              <a:t/>
            </a:r>
            <a:br>
              <a:rPr lang="vi-VN"/>
            </a:br>
            <a:endParaRPr lang="vi-VN"/>
          </a:p>
        </p:txBody>
      </p:sp>
    </p:spTree>
    <p:extLst>
      <p:ext uri="{BB962C8B-B14F-4D97-AF65-F5344CB8AC3E}">
        <p14:creationId xmlns:p14="http://schemas.microsoft.com/office/powerpoint/2010/main" val="6669781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effectLst/>
              </a:rPr>
              <a:t>Cấu </a:t>
            </a:r>
            <a:r>
              <a:rPr lang="vi-VN">
                <a:effectLst/>
              </a:rPr>
              <a:t>trúc Tiêu chuẩn ISO 27001: 2013</a:t>
            </a:r>
            <a:endParaRPr lang="vi-VN"/>
          </a:p>
        </p:txBody>
      </p:sp>
      <p:sp>
        <p:nvSpPr>
          <p:cNvPr id="3" name="Content Placeholder 2"/>
          <p:cNvSpPr>
            <a:spLocks noGrp="1"/>
          </p:cNvSpPr>
          <p:nvPr>
            <p:ph idx="1"/>
          </p:nvPr>
        </p:nvSpPr>
        <p:spPr/>
        <p:txBody>
          <a:bodyPr/>
          <a:lstStyle/>
          <a:p>
            <a:r>
              <a:rPr lang="vi-VN" b="1" i="1" smtClean="0">
                <a:solidFill>
                  <a:srgbClr val="000099"/>
                </a:solidFill>
              </a:rPr>
              <a:t>Điều </a:t>
            </a:r>
            <a:r>
              <a:rPr lang="vi-VN" b="1" i="1">
                <a:solidFill>
                  <a:srgbClr val="000099"/>
                </a:solidFill>
              </a:rPr>
              <a:t>khoản 6 - Lập kế hoạch</a:t>
            </a:r>
            <a:r>
              <a:rPr lang="vi-VN"/>
              <a:t>: Tổ chức cần định nghĩa và áp dụng các quy trình đánh giá rủi ro, từ đó đưa ra các quy trình xử lý. Điều khoản này cũng đưa ra các yêu cầu về việc thiết lập mục tiêu ATTT và kế hoạch để đạt được mục tiêu </a:t>
            </a:r>
            <a:r>
              <a:rPr lang="vi-VN" smtClean="0"/>
              <a:t>đó.</a:t>
            </a:r>
          </a:p>
          <a:p>
            <a:r>
              <a:rPr lang="vi-VN" b="1" i="1" smtClean="0">
                <a:solidFill>
                  <a:srgbClr val="000099"/>
                </a:solidFill>
              </a:rPr>
              <a:t>Điều </a:t>
            </a:r>
            <a:r>
              <a:rPr lang="vi-VN" b="1" i="1">
                <a:solidFill>
                  <a:srgbClr val="000099"/>
                </a:solidFill>
              </a:rPr>
              <a:t>khoản 7 - Hỗ trợ</a:t>
            </a:r>
            <a:r>
              <a:rPr lang="vi-VN"/>
              <a:t>: yêu cầu đối với việc tổ chức đào tạo, truyền thông, nâng cao nhận thức cho toàn thể cán bộ, nhân viên của tổ chức về lĩnh vực ATTT và ISMS, số hóa thông </a:t>
            </a:r>
            <a:r>
              <a:rPr lang="vi-VN" smtClean="0"/>
              <a:t>tin.</a:t>
            </a:r>
          </a:p>
          <a:p>
            <a:r>
              <a:rPr lang="vi-VN" b="1" i="1" smtClean="0">
                <a:solidFill>
                  <a:srgbClr val="000099"/>
                </a:solidFill>
              </a:rPr>
              <a:t>Điều </a:t>
            </a:r>
            <a:r>
              <a:rPr lang="vi-VN" b="1" i="1">
                <a:solidFill>
                  <a:srgbClr val="000099"/>
                </a:solidFill>
              </a:rPr>
              <a:t>khoản 8 - Vận hành hệ thống</a:t>
            </a:r>
            <a:r>
              <a:rPr lang="vi-VN"/>
              <a:t>: Tổ chức cần có kế hoạch vận hành và quản lý để đạt được các mục tiêu đã đề ra. Đồng thời cần định kỳ thực hiện đánh giá rủi ro ATTT và có kế hoạch xử lý</a:t>
            </a:r>
            <a:r>
              <a:rPr lang="vi-VN" smtClean="0"/>
              <a:t>.</a:t>
            </a:r>
            <a:endParaRPr lang="vi-VN"/>
          </a:p>
        </p:txBody>
      </p:sp>
    </p:spTree>
    <p:extLst>
      <p:ext uri="{BB962C8B-B14F-4D97-AF65-F5344CB8AC3E}">
        <p14:creationId xmlns:p14="http://schemas.microsoft.com/office/powerpoint/2010/main" val="17387639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effectLst/>
              </a:rPr>
              <a:t>Cấu </a:t>
            </a:r>
            <a:r>
              <a:rPr lang="vi-VN">
                <a:effectLst/>
              </a:rPr>
              <a:t>trúc Tiêu chuẩn ISO 27001: 2013</a:t>
            </a:r>
            <a:endParaRPr lang="vi-VN"/>
          </a:p>
        </p:txBody>
      </p:sp>
      <p:sp>
        <p:nvSpPr>
          <p:cNvPr id="3" name="Content Placeholder 2"/>
          <p:cNvSpPr>
            <a:spLocks noGrp="1"/>
          </p:cNvSpPr>
          <p:nvPr>
            <p:ph idx="1"/>
          </p:nvPr>
        </p:nvSpPr>
        <p:spPr/>
        <p:txBody>
          <a:bodyPr/>
          <a:lstStyle/>
          <a:p>
            <a:r>
              <a:rPr lang="vi-VN" b="1" i="1" smtClean="0">
                <a:solidFill>
                  <a:srgbClr val="000099"/>
                </a:solidFill>
              </a:rPr>
              <a:t>Điều </a:t>
            </a:r>
            <a:r>
              <a:rPr lang="vi-VN" b="1" i="1">
                <a:solidFill>
                  <a:srgbClr val="000099"/>
                </a:solidFill>
              </a:rPr>
              <a:t>khoản 9 - Đánh giá hiệu năng hệ thống</a:t>
            </a:r>
            <a:r>
              <a:rPr lang="vi-VN"/>
              <a:t>: Quy định trách nhiệm của Ban lãnh đạo trong việc định kỳ xem xét, đánh giá Hệ thống ISMS của tổ chức. Phần này đưa ra yêu cầu đối với mỗi kỳ xem xét hệ thống, đảm bảo đánh giá được toàn bộ hoạt động của hệ thống, đo lường hiệu quả của các biện pháp thực hiện và có kế hoạch khắc phục, nâng cấp hệ thống cho phù hợp với những thay đổi trong hoạt động của tổ </a:t>
            </a:r>
            <a:r>
              <a:rPr lang="vi-VN" smtClean="0"/>
              <a:t>chức.</a:t>
            </a:r>
          </a:p>
          <a:p>
            <a:r>
              <a:rPr lang="vi-VN" b="1" i="1" smtClean="0">
                <a:solidFill>
                  <a:srgbClr val="000099"/>
                </a:solidFill>
              </a:rPr>
              <a:t>Điều </a:t>
            </a:r>
            <a:r>
              <a:rPr lang="vi-VN" b="1" i="1">
                <a:solidFill>
                  <a:srgbClr val="000099"/>
                </a:solidFill>
              </a:rPr>
              <a:t>khoản 10 - Cải tiến hệ thống</a:t>
            </a:r>
            <a:r>
              <a:rPr lang="vi-VN"/>
              <a:t>: Giữ vững nguyên tắc Kế hoạch - Thực hiện - Kiểm tra - Hành  động (P-D-C-A), tiêu chuẩn cũng đưa ra các yêu cầu đảm bảo Hệ thống ISMS không ngừng được cải tiến trong quá trình hoạt động. Gồm các quy định trong việc áp dụng các chính sách mới, các hoạt động khắc phục, phòng ngừa các điểm yếu đã xảy ra và tiềm tàng để đảm bảo hiệu quả của Hệ thống ISMS.</a:t>
            </a:r>
          </a:p>
        </p:txBody>
      </p:sp>
    </p:spTree>
    <p:extLst>
      <p:ext uri="{BB962C8B-B14F-4D97-AF65-F5344CB8AC3E}">
        <p14:creationId xmlns:p14="http://schemas.microsoft.com/office/powerpoint/2010/main" val="12544775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vi-VN" dirty="0">
                <a:effectLst/>
              </a:rPr>
              <a:t>Cấu trúc Tiêu chuẩn ISO 27001: 2013</a:t>
            </a:r>
            <a:endParaRPr lang="en-US" dirty="0"/>
          </a:p>
        </p:txBody>
      </p:sp>
      <p:sp>
        <p:nvSpPr>
          <p:cNvPr id="3" name="Content Placeholder 2"/>
          <p:cNvSpPr>
            <a:spLocks noGrp="1"/>
          </p:cNvSpPr>
          <p:nvPr>
            <p:ph sz="half" idx="1"/>
          </p:nvPr>
        </p:nvSpPr>
        <p:spPr/>
        <p:txBody>
          <a:bodyPr/>
          <a:lstStyle/>
          <a:p>
            <a:r>
              <a:rPr lang="en-US" b="1" i="1" dirty="0" err="1" smtClean="0">
                <a:effectLst/>
              </a:rPr>
              <a:t>Phụ</a:t>
            </a:r>
            <a:r>
              <a:rPr lang="en-US" b="1" i="1" dirty="0" smtClean="0">
                <a:effectLst/>
              </a:rPr>
              <a:t> </a:t>
            </a:r>
            <a:r>
              <a:rPr lang="en-US" b="1" i="1" dirty="0" err="1" smtClean="0">
                <a:effectLst/>
              </a:rPr>
              <a:t>lục</a:t>
            </a:r>
            <a:r>
              <a:rPr lang="en-US" b="1" i="1" dirty="0" smtClean="0">
                <a:effectLst/>
              </a:rPr>
              <a:t> A: </a:t>
            </a:r>
            <a:r>
              <a:rPr lang="vi-VN" b="1" i="1" dirty="0" smtClean="0">
                <a:effectLst/>
              </a:rPr>
              <a:t>Các </a:t>
            </a:r>
            <a:r>
              <a:rPr lang="vi-VN" b="1" i="1" dirty="0">
                <a:effectLst/>
              </a:rPr>
              <a:t>mục tiêu và biện pháp kiểm soát:</a:t>
            </a:r>
            <a:r>
              <a:rPr lang="vi-VN" dirty="0">
                <a:effectLst/>
              </a:rPr>
              <a:t> đưa ra 14 lĩnh vực kiểm soát nhằm cụ thể hóa các vấn đề mà tổ chức cần xem xét, thực hiện khi xây dựng và duy trì Hệ thống ISMS. </a:t>
            </a:r>
            <a:endParaRPr lang="en-US" dirty="0">
              <a:effectLst/>
            </a:endParaRPr>
          </a:p>
        </p:txBody>
      </p:sp>
      <p:sp>
        <p:nvSpPr>
          <p:cNvPr id="8" name="Content Placeholder 7"/>
          <p:cNvSpPr>
            <a:spLocks noGrp="1"/>
          </p:cNvSpPr>
          <p:nvPr>
            <p:ph sz="half" idx="2"/>
          </p:nvPr>
        </p:nvSpPr>
        <p:spPr/>
        <p:txBody>
          <a:bodyPr/>
          <a:lstStyle/>
          <a:p>
            <a:endParaRPr lang="en-US"/>
          </a:p>
        </p:txBody>
      </p:sp>
      <p:sp>
        <p:nvSpPr>
          <p:cNvPr id="4" name="Date Placeholder 3"/>
          <p:cNvSpPr>
            <a:spLocks noGrp="1"/>
          </p:cNvSpPr>
          <p:nvPr>
            <p:ph type="dt" sz="half" idx="10"/>
          </p:nvPr>
        </p:nvSpPr>
        <p:spPr/>
        <p:txBody>
          <a:bodyPr/>
          <a:lstStyle/>
          <a:p>
            <a:r>
              <a:rPr lang="vi-VN" smtClean="0"/>
              <a:t> </a:t>
            </a:r>
            <a:endParaRPr lang="vi-VN"/>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pic>
        <p:nvPicPr>
          <p:cNvPr id="6" name="Picture 5"/>
          <p:cNvPicPr>
            <a:picLocks noChangeAspect="1"/>
          </p:cNvPicPr>
          <p:nvPr/>
        </p:nvPicPr>
        <p:blipFill>
          <a:blip r:embed="rId3"/>
          <a:stretch>
            <a:fillRect/>
          </a:stretch>
        </p:blipFill>
        <p:spPr>
          <a:xfrm>
            <a:off x="6502400" y="1511301"/>
            <a:ext cx="5094465" cy="3727450"/>
          </a:xfrm>
          <a:prstGeom prst="rect">
            <a:avLst/>
          </a:prstGeom>
        </p:spPr>
      </p:pic>
    </p:spTree>
    <p:extLst>
      <p:ext uri="{BB962C8B-B14F-4D97-AF65-F5344CB8AC3E}">
        <p14:creationId xmlns:p14="http://schemas.microsoft.com/office/powerpoint/2010/main" val="1839125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effectLst/>
              </a:rPr>
              <a:t>Triển khai ISMS ở Việt Nam</a:t>
            </a:r>
            <a:endParaRPr lang="vi-VN"/>
          </a:p>
        </p:txBody>
      </p:sp>
      <p:sp>
        <p:nvSpPr>
          <p:cNvPr id="3" name="Content Placeholder 2"/>
          <p:cNvSpPr>
            <a:spLocks noGrp="1"/>
          </p:cNvSpPr>
          <p:nvPr>
            <p:ph idx="1"/>
          </p:nvPr>
        </p:nvSpPr>
        <p:spPr/>
        <p:txBody>
          <a:bodyPr/>
          <a:lstStyle/>
          <a:p>
            <a:r>
              <a:rPr lang="vi-VN" smtClean="0"/>
              <a:t>Bước </a:t>
            </a:r>
            <a:r>
              <a:rPr lang="vi-VN"/>
              <a:t>1: </a:t>
            </a:r>
            <a:r>
              <a:rPr lang="vi-VN" b="1" i="1">
                <a:solidFill>
                  <a:srgbClr val="000099"/>
                </a:solidFill>
              </a:rPr>
              <a:t>Khảo sát và lập kế </a:t>
            </a:r>
            <a:r>
              <a:rPr lang="vi-VN" b="1" i="1" smtClean="0">
                <a:solidFill>
                  <a:srgbClr val="000099"/>
                </a:solidFill>
              </a:rPr>
              <a:t>hoạch</a:t>
            </a:r>
          </a:p>
          <a:p>
            <a:r>
              <a:rPr lang="vi-VN" smtClean="0"/>
              <a:t>Bước </a:t>
            </a:r>
            <a:r>
              <a:rPr lang="vi-VN"/>
              <a:t>2: </a:t>
            </a:r>
            <a:r>
              <a:rPr lang="vi-VN" b="1" i="1">
                <a:solidFill>
                  <a:srgbClr val="000099"/>
                </a:solidFill>
              </a:rPr>
              <a:t>Xác định phương pháp quản lý rủi ro </a:t>
            </a:r>
            <a:r>
              <a:rPr lang="vi-VN" b="1" i="1" smtClean="0">
                <a:solidFill>
                  <a:srgbClr val="000099"/>
                </a:solidFill>
              </a:rPr>
              <a:t>ATTT</a:t>
            </a:r>
          </a:p>
          <a:p>
            <a:r>
              <a:rPr lang="vi-VN" smtClean="0"/>
              <a:t>Bước </a:t>
            </a:r>
            <a:r>
              <a:rPr lang="vi-VN"/>
              <a:t>3: </a:t>
            </a:r>
            <a:r>
              <a:rPr lang="vi-VN" b="1" i="1">
                <a:solidFill>
                  <a:srgbClr val="000099"/>
                </a:solidFill>
              </a:rPr>
              <a:t>Xây dựng hệ thống đảm bảo ATTT tại đơn </a:t>
            </a:r>
            <a:r>
              <a:rPr lang="vi-VN" b="1" i="1" smtClean="0">
                <a:solidFill>
                  <a:srgbClr val="000099"/>
                </a:solidFill>
              </a:rPr>
              <a:t>vị</a:t>
            </a:r>
          </a:p>
          <a:p>
            <a:r>
              <a:rPr lang="vi-VN" smtClean="0"/>
              <a:t>Bước </a:t>
            </a:r>
            <a:r>
              <a:rPr lang="vi-VN"/>
              <a:t>4: </a:t>
            </a:r>
            <a:r>
              <a:rPr lang="vi-VN" b="1" i="1">
                <a:solidFill>
                  <a:srgbClr val="000099"/>
                </a:solidFill>
              </a:rPr>
              <a:t>Triển khai áp dụng</a:t>
            </a:r>
            <a:r>
              <a:rPr lang="vi-VN"/>
              <a:t>: các biện pháp đã lựa chọn, đáp ứng chính sách, quy định, quy trình đã xây dựng và yêu cầu của tiêu chuẩn ISO </a:t>
            </a:r>
            <a:r>
              <a:rPr lang="vi-VN" smtClean="0"/>
              <a:t>27001.</a:t>
            </a:r>
          </a:p>
          <a:p>
            <a:r>
              <a:rPr lang="vi-VN" smtClean="0"/>
              <a:t>Bước </a:t>
            </a:r>
            <a:r>
              <a:rPr lang="vi-VN"/>
              <a:t>5: </a:t>
            </a:r>
            <a:r>
              <a:rPr lang="vi-VN" b="1" i="1">
                <a:solidFill>
                  <a:srgbClr val="000099"/>
                </a:solidFill>
              </a:rPr>
              <a:t>Đánh giá nội bộ</a:t>
            </a:r>
            <a:r>
              <a:rPr lang="vi-VN"/>
              <a:t>: khắc phục các điểm không phù hợp với các quy định của tổ chức và yêu cầu của tiêu chuẩn.</a:t>
            </a:r>
            <a:br>
              <a:rPr lang="vi-VN"/>
            </a:br>
            <a:r>
              <a:rPr lang="vi-VN" smtClean="0"/>
              <a:t>Sau khi thực hiện </a:t>
            </a:r>
            <a:r>
              <a:rPr lang="vi-VN"/>
              <a:t>xong bước 5, tổ chức </a:t>
            </a:r>
            <a:r>
              <a:rPr lang="vi-VN" smtClean="0"/>
              <a:t>mời </a:t>
            </a:r>
            <a:r>
              <a:rPr lang="vi-VN"/>
              <a:t>các đơn vị độc lập để </a:t>
            </a:r>
            <a:r>
              <a:rPr lang="vi-VN" b="1" i="1" u="sng">
                <a:solidFill>
                  <a:srgbClr val="000099"/>
                </a:solidFill>
              </a:rPr>
              <a:t>đánh giá và cấp Chứng nhận phù hợp với tiêu chuẩn ISO 2701:2013</a:t>
            </a:r>
            <a:r>
              <a:rPr lang="vi-VN"/>
              <a:t> cho Hệ thống quản lý ATTT đã xây dựng.</a:t>
            </a:r>
          </a:p>
          <a:p>
            <a:endParaRPr lang="vi-VN"/>
          </a:p>
        </p:txBody>
      </p:sp>
    </p:spTree>
    <p:extLst>
      <p:ext uri="{BB962C8B-B14F-4D97-AF65-F5344CB8AC3E}">
        <p14:creationId xmlns:p14="http://schemas.microsoft.com/office/powerpoint/2010/main" val="6678485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DN nhận CC ATTT </a:t>
            </a:r>
            <a:r>
              <a:rPr lang="vi-VN"/>
              <a:t>theo tiêu chuẩn ISO/IEC 27001:2013 </a:t>
            </a:r>
          </a:p>
        </p:txBody>
      </p:sp>
      <p:sp>
        <p:nvSpPr>
          <p:cNvPr id="3" name="Content Placeholder 2"/>
          <p:cNvSpPr>
            <a:spLocks noGrp="1"/>
          </p:cNvSpPr>
          <p:nvPr>
            <p:ph idx="1"/>
          </p:nvPr>
        </p:nvSpPr>
        <p:spPr/>
        <p:txBody>
          <a:bodyPr/>
          <a:lstStyle/>
          <a:p>
            <a:endParaRPr lang="vi-VN" b="1" smtClean="0"/>
          </a:p>
          <a:p>
            <a:r>
              <a:rPr lang="vi-VN"/>
              <a:t>Công ty Cổ phần Dịch vụ Công nghệ Tin học HPT – 12/05/2014</a:t>
            </a:r>
          </a:p>
          <a:p>
            <a:r>
              <a:rPr lang="vi-VN" smtClean="0"/>
              <a:t>Ngân hàng VIETCOMBANK </a:t>
            </a:r>
            <a:r>
              <a:rPr lang="vi-VN"/>
              <a:t>- 12/12/2014 (NH đầu tiên</a:t>
            </a:r>
            <a:r>
              <a:rPr lang="vi-VN" smtClean="0"/>
              <a:t>)</a:t>
            </a:r>
          </a:p>
          <a:p>
            <a:r>
              <a:rPr lang="vi-VN" smtClean="0"/>
              <a:t>Tập </a:t>
            </a:r>
            <a:r>
              <a:rPr lang="vi-VN"/>
              <a:t>đoàn Bảo </a:t>
            </a:r>
            <a:r>
              <a:rPr lang="vi-VN" smtClean="0"/>
              <a:t>Việt – 23/1/2016</a:t>
            </a:r>
          </a:p>
          <a:p>
            <a:r>
              <a:rPr lang="sv-SE"/>
              <a:t>Trung tâm Internet Việt Nam </a:t>
            </a:r>
            <a:r>
              <a:rPr lang="vi-VN" smtClean="0"/>
              <a:t>(VNNIC) - 02/7/2015</a:t>
            </a:r>
            <a:endParaRPr lang="vi-VN"/>
          </a:p>
          <a:p>
            <a:r>
              <a:rPr lang="vi-VN"/>
              <a:t>Ngân hàng TMCP Sài Gòn - Hà Nội (SHB) - 20/11/2015</a:t>
            </a:r>
          </a:p>
          <a:p>
            <a:r>
              <a:rPr lang="vi-VN"/>
              <a:t>Trung tâm dữ liệu của VNPT (VNPT Data) – 1/9/2016</a:t>
            </a:r>
          </a:p>
          <a:p>
            <a:r>
              <a:rPr lang="vi-VN" smtClean="0"/>
              <a:t>Ngân </a:t>
            </a:r>
            <a:r>
              <a:rPr lang="vi-VN"/>
              <a:t>hàng TMCP Quân đội (MB</a:t>
            </a:r>
            <a:r>
              <a:rPr lang="vi-VN" smtClean="0"/>
              <a:t>) - 04/2017</a:t>
            </a:r>
          </a:p>
          <a:p>
            <a:r>
              <a:rPr lang="vi-VN" smtClean="0"/>
              <a:t>.....</a:t>
            </a:r>
          </a:p>
          <a:p>
            <a:endParaRPr lang="vi-VN"/>
          </a:p>
        </p:txBody>
      </p:sp>
    </p:spTree>
    <p:extLst>
      <p:ext uri="{BB962C8B-B14F-4D97-AF65-F5344CB8AC3E}">
        <p14:creationId xmlns:p14="http://schemas.microsoft.com/office/powerpoint/2010/main" val="990252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effectLst/>
              </a:rPr>
              <a:t>Hệ thống quản lý ATTT (ISMS)</a:t>
            </a:r>
            <a:r>
              <a:rPr lang="vi-VN"/>
              <a:t/>
            </a:r>
            <a:br>
              <a:rPr lang="vi-VN"/>
            </a:br>
            <a:endParaRPr lang="vi-VN"/>
          </a:p>
        </p:txBody>
      </p:sp>
      <p:sp>
        <p:nvSpPr>
          <p:cNvPr id="3" name="Content Placeholder 2"/>
          <p:cNvSpPr>
            <a:spLocks noGrp="1"/>
          </p:cNvSpPr>
          <p:nvPr>
            <p:ph idx="1"/>
          </p:nvPr>
        </p:nvSpPr>
        <p:spPr/>
        <p:txBody>
          <a:bodyPr/>
          <a:lstStyle/>
          <a:p>
            <a:r>
              <a:rPr lang="vi-VN" dirty="0"/>
              <a:t>Bên cạnh những rủi ro về ATTT do bị tấn công phá hoại có chủ đích, tổ chức cũng có thể gặp phải những rủi ro đối với thông tin </a:t>
            </a:r>
            <a:r>
              <a:rPr lang="vi-VN" dirty="0" smtClean="0"/>
              <a:t>nếu: </a:t>
            </a:r>
            <a:r>
              <a:rPr lang="vi-VN" dirty="0"/>
              <a:t>Các quy trình quản lý, vận hành không đảm bảo; Việc quản lý quyền truy cập chưa được kiểm tra và xem xét định kỳ; Nhận thức của nhân viên trong việc sử dụng và trao đổi thông tin chưa đầy đủ…. </a:t>
            </a:r>
            <a:endParaRPr lang="vi-VN" dirty="0" smtClean="0"/>
          </a:p>
          <a:p>
            <a:r>
              <a:rPr lang="vi-VN" dirty="0" smtClean="0"/>
              <a:t>Do </a:t>
            </a:r>
            <a:r>
              <a:rPr lang="vi-VN" dirty="0"/>
              <a:t>đó, ngoài các biện pháp kỹ thuật, tổ chức cần xây dựng và áp dụng các chính sách, quy định, quy trình vận hành phù hợp để giảm thiểu rủi ro. </a:t>
            </a:r>
            <a:endParaRPr lang="en-US" dirty="0" smtClean="0"/>
          </a:p>
          <a:p>
            <a:r>
              <a:rPr lang="vi-VN" dirty="0"/>
              <a:t>Tùy vào quy mô và lĩnh vực hoạt động, mỗi tổ chức có thể  có các phương thức tiếp cần khác nhau để xây dựng hệ thống quản lý ATTT phù hợp</a:t>
            </a:r>
            <a:endParaRPr lang="vi-VN" dirty="0"/>
          </a:p>
        </p:txBody>
      </p:sp>
    </p:spTree>
    <p:extLst>
      <p:ext uri="{BB962C8B-B14F-4D97-AF65-F5344CB8AC3E}">
        <p14:creationId xmlns:p14="http://schemas.microsoft.com/office/powerpoint/2010/main" val="37330078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effectLst/>
              </a:rPr>
              <a:t>Một số lưu ý của tiêu chuẩn ISO 27001:2013</a:t>
            </a:r>
            <a:r>
              <a:rPr lang="vi-VN" dirty="0"/>
              <a:t/>
            </a:r>
            <a:br>
              <a:rPr lang="vi-VN" dirty="0"/>
            </a:br>
            <a:endParaRPr lang="en-US" dirty="0"/>
          </a:p>
        </p:txBody>
      </p:sp>
      <p:sp>
        <p:nvSpPr>
          <p:cNvPr id="3" name="Content Placeholder 2"/>
          <p:cNvSpPr>
            <a:spLocks noGrp="1"/>
          </p:cNvSpPr>
          <p:nvPr>
            <p:ph idx="1"/>
          </p:nvPr>
        </p:nvSpPr>
        <p:spPr/>
        <p:txBody>
          <a:bodyPr/>
          <a:lstStyle/>
          <a:p>
            <a:r>
              <a:rPr lang="en-US" dirty="0" smtClean="0"/>
              <a:t>H</a:t>
            </a:r>
            <a:r>
              <a:rPr lang="vi-VN" dirty="0" smtClean="0"/>
              <a:t>ệ </a:t>
            </a:r>
            <a:r>
              <a:rPr lang="vi-VN" dirty="0"/>
              <a:t>thống </a:t>
            </a:r>
            <a:r>
              <a:rPr lang="en-US" dirty="0" smtClean="0"/>
              <a:t>ISMS</a:t>
            </a:r>
            <a:r>
              <a:rPr lang="vi-VN" dirty="0" smtClean="0"/>
              <a:t> </a:t>
            </a:r>
            <a:r>
              <a:rPr lang="vi-VN" dirty="0"/>
              <a:t>là nhu cầu thiết yếu của tổ chức, đảm bảo ATTT một cách toàn diện</a:t>
            </a:r>
            <a:r>
              <a:rPr lang="vi-VN" dirty="0" smtClean="0"/>
              <a:t>.</a:t>
            </a:r>
            <a:endParaRPr lang="en-US" dirty="0" smtClean="0"/>
          </a:p>
          <a:p>
            <a:r>
              <a:rPr lang="vi-VN" dirty="0" smtClean="0"/>
              <a:t>Xây </a:t>
            </a:r>
            <a:r>
              <a:rPr lang="vi-VN" dirty="0"/>
              <a:t>dựng hệ thống ISMS theo tiêu chuẩn ISO/IEC 27001: 2013 sẽ giúp hoạt động đảm bảo ATTT của tổ chức được quản lý chặt chẽ. </a:t>
            </a:r>
            <a:endParaRPr lang="en-US" dirty="0" smtClean="0"/>
          </a:p>
          <a:p>
            <a:r>
              <a:rPr lang="vi-VN" dirty="0" smtClean="0"/>
              <a:t>Do </a:t>
            </a:r>
            <a:r>
              <a:rPr lang="vi-VN" dirty="0"/>
              <a:t>tiêu chuẩn ISO/IEC 27001:2013 xem xét đảm bảo ATTT trên nhiều khía cạnh. Nên việc xây dựng và áp dụng hệ thống đòi hỏi phải có sự quyết tâm của lãnh đạo tổ chức. Và sự phối hợp đồng bộ các bộ phận của tổ chức trong việc xây dựng và duy trì hệ thống</a:t>
            </a:r>
            <a:r>
              <a:rPr lang="vi-VN" dirty="0" smtClean="0"/>
              <a:t>.</a:t>
            </a:r>
            <a:endParaRPr lang="vi-VN" dirty="0"/>
          </a:p>
        </p:txBody>
      </p:sp>
      <p:sp>
        <p:nvSpPr>
          <p:cNvPr id="4" name="Date Placeholder 3"/>
          <p:cNvSpPr>
            <a:spLocks noGrp="1"/>
          </p:cNvSpPr>
          <p:nvPr>
            <p:ph type="dt" sz="half" idx="10"/>
          </p:nvPr>
        </p:nvSpPr>
        <p:spPr/>
        <p:txBody>
          <a:bodyPr/>
          <a:lstStyle/>
          <a:p>
            <a:r>
              <a:rPr lang="vi-VN" smtClean="0"/>
              <a:t> </a:t>
            </a:r>
            <a:endParaRPr lang="vi-VN"/>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1279574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effectLst/>
              </a:rPr>
              <a:t>Một số lưu ý của tiêu chuẩn ISO 27001:2013</a:t>
            </a:r>
            <a:r>
              <a:rPr lang="vi-VN" dirty="0"/>
              <a:t/>
            </a:r>
            <a:br>
              <a:rPr lang="vi-VN" dirty="0"/>
            </a:br>
            <a:endParaRPr lang="en-US" dirty="0"/>
          </a:p>
        </p:txBody>
      </p:sp>
      <p:sp>
        <p:nvSpPr>
          <p:cNvPr id="3" name="Content Placeholder 2"/>
          <p:cNvSpPr>
            <a:spLocks noGrp="1"/>
          </p:cNvSpPr>
          <p:nvPr>
            <p:ph idx="1"/>
          </p:nvPr>
        </p:nvSpPr>
        <p:spPr/>
        <p:txBody>
          <a:bodyPr/>
          <a:lstStyle/>
          <a:p>
            <a:r>
              <a:rPr lang="vi-VN" dirty="0" smtClean="0"/>
              <a:t>Những </a:t>
            </a:r>
            <a:r>
              <a:rPr lang="vi-VN" dirty="0"/>
              <a:t>vấn đề khó khăn, cần lưu ý khi tổ chức bắt tay vào xây dựng hệ thống ISMS là:</a:t>
            </a:r>
          </a:p>
          <a:p>
            <a:pPr lvl="1"/>
            <a:r>
              <a:rPr lang="vi-VN" dirty="0"/>
              <a:t>Nhận thức của người dùng trong tổ chức về việc đảm bảo ATTT.  Đánh giá lợi ích mang lại khi áp dụng hệ thống ISMS chưa cao.</a:t>
            </a:r>
          </a:p>
          <a:p>
            <a:pPr lvl="1"/>
            <a:r>
              <a:rPr lang="vi-VN" dirty="0"/>
              <a:t>Trách nhiệm xây dựng, duy trì hệ thống được phân công không phù hợp. Đơn vị được giao không nhận được sự phối hợp, cộng tác của các đơn vị khác trong tổ chức.</a:t>
            </a:r>
          </a:p>
          <a:p>
            <a:pPr lvl="1"/>
            <a:r>
              <a:rPr lang="vi-VN" dirty="0"/>
              <a:t>Việc xây dựng và nâng cấp hệ thống cần sự quan tâm của lãnh đạo và đầu tư nguồn lực thích đáng.</a:t>
            </a:r>
          </a:p>
          <a:p>
            <a:endParaRPr lang="en-US" dirty="0"/>
          </a:p>
        </p:txBody>
      </p:sp>
      <p:sp>
        <p:nvSpPr>
          <p:cNvPr id="4" name="Date Placeholder 3"/>
          <p:cNvSpPr>
            <a:spLocks noGrp="1"/>
          </p:cNvSpPr>
          <p:nvPr>
            <p:ph type="dt" sz="half" idx="10"/>
          </p:nvPr>
        </p:nvSpPr>
        <p:spPr/>
        <p:txBody>
          <a:bodyPr/>
          <a:lstStyle/>
          <a:p>
            <a:r>
              <a:rPr lang="vi-VN" smtClean="0"/>
              <a:t> </a:t>
            </a:r>
            <a:endParaRPr lang="vi-VN"/>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5706486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effectLst/>
              </a:rPr>
              <a:t>Hệ thống quản lý ATTT (ISMS)</a:t>
            </a:r>
            <a:r>
              <a:rPr lang="vi-VN" dirty="0"/>
              <a:t/>
            </a:r>
            <a:br>
              <a:rPr lang="vi-VN" dirty="0"/>
            </a:br>
            <a:endParaRPr lang="vi-VN" dirty="0"/>
          </a:p>
        </p:txBody>
      </p:sp>
      <p:sp>
        <p:nvSpPr>
          <p:cNvPr id="3" name="Content Placeholder 2"/>
          <p:cNvSpPr>
            <a:spLocks noGrp="1"/>
          </p:cNvSpPr>
          <p:nvPr>
            <p:ph idx="1"/>
          </p:nvPr>
        </p:nvSpPr>
        <p:spPr/>
        <p:txBody>
          <a:bodyPr/>
          <a:lstStyle/>
          <a:p>
            <a:r>
              <a:rPr lang="en-US" b="1" dirty="0">
                <a:solidFill>
                  <a:srgbClr val="0000CC"/>
                </a:solidFill>
              </a:rPr>
              <a:t>Information Security Management System – ISMS</a:t>
            </a:r>
          </a:p>
          <a:p>
            <a:r>
              <a:rPr lang="vi-VN" dirty="0"/>
              <a:t>là công cụ để các nhà lãnh đạo quản lý thực hiện</a:t>
            </a:r>
            <a:r>
              <a:rPr lang="en-US" dirty="0"/>
              <a:t> g</a:t>
            </a:r>
            <a:r>
              <a:rPr lang="vi-VN" dirty="0"/>
              <a:t>iám sát</a:t>
            </a:r>
            <a:r>
              <a:rPr lang="en-US" dirty="0"/>
              <a:t>, q</a:t>
            </a:r>
            <a:r>
              <a:rPr lang="vi-VN" dirty="0"/>
              <a:t>uản lý hệ thống thông tin, tăng cường mức độ an toàn, bảo mật, giảm thiểu rủi ro cho hệ thống thông tin, đáp ứng được mục tiêu của doanh nghiệp, tổ chức</a:t>
            </a:r>
            <a:r>
              <a:rPr lang="vi-VN" dirty="0" smtClean="0"/>
              <a:t>.</a:t>
            </a:r>
            <a:endParaRPr lang="en-US" dirty="0"/>
          </a:p>
        </p:txBody>
      </p:sp>
    </p:spTree>
    <p:extLst>
      <p:ext uri="{BB962C8B-B14F-4D97-AF65-F5344CB8AC3E}">
        <p14:creationId xmlns:p14="http://schemas.microsoft.com/office/powerpoint/2010/main" val="4036208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effectLst/>
              </a:rPr>
              <a:t>Hệ thống quản lý ATTT (ISMS)</a:t>
            </a:r>
            <a:r>
              <a:rPr lang="vi-VN"/>
              <a:t/>
            </a:r>
            <a:br>
              <a:rPr lang="vi-VN"/>
            </a:br>
            <a:endParaRPr lang="vi-VN"/>
          </a:p>
        </p:txBody>
      </p:sp>
      <p:sp>
        <p:nvSpPr>
          <p:cNvPr id="3" name="Content Placeholder 2"/>
          <p:cNvSpPr>
            <a:spLocks noGrp="1"/>
          </p:cNvSpPr>
          <p:nvPr>
            <p:ph idx="1"/>
          </p:nvPr>
        </p:nvSpPr>
        <p:spPr/>
        <p:txBody>
          <a:bodyPr/>
          <a:lstStyle/>
          <a:p>
            <a:r>
              <a:rPr lang="vi-VN"/>
              <a:t>Thiết kế và triển khai Hệ thống ISMS </a:t>
            </a:r>
            <a:r>
              <a:rPr lang="vi-VN" smtClean="0"/>
              <a:t>phụ </a:t>
            </a:r>
            <a:r>
              <a:rPr lang="vi-VN"/>
              <a:t>thuộc vào mục tiêu, các yêu cầu về ATTT cần phải đạt được, các quy trình đang vận hành, quy mô và cơ cấu của tổ chức... </a:t>
            </a:r>
            <a:endParaRPr lang="vi-VN" smtClean="0"/>
          </a:p>
          <a:p>
            <a:r>
              <a:rPr lang="vi-VN" smtClean="0"/>
              <a:t>Hệ </a:t>
            </a:r>
            <a:r>
              <a:rPr lang="vi-VN"/>
              <a:t>thống ISMS cũng đòi hỏi phải luôn được xem xét, cập nhật để phù hợp với những thay đổi của tổ chức và nâng cao mức độ an toàn với Hệ thống lưu trữ, xử lý thông tin. </a:t>
            </a:r>
            <a:endParaRPr lang="vi-VN" smtClean="0"/>
          </a:p>
          <a:p>
            <a:r>
              <a:rPr lang="vi-VN" smtClean="0"/>
              <a:t>Tổ </a:t>
            </a:r>
            <a:r>
              <a:rPr lang="vi-VN"/>
              <a:t>chức cũng cần cân nhắc chi phí đầu tư xây dựng và triển khai ISMS phù hợp với nhu cầu đảm bảo ATTT</a:t>
            </a:r>
            <a:r>
              <a:rPr lang="vi-VN" smtClean="0"/>
              <a:t>.</a:t>
            </a:r>
          </a:p>
          <a:p>
            <a:r>
              <a:rPr lang="vi-VN"/>
              <a:t>Sau khi xây dựng hệ thống ISMS thì doanh nghiệp sẽ nhận được </a:t>
            </a:r>
            <a:r>
              <a:rPr lang="vi-VN" b="1" i="1">
                <a:solidFill>
                  <a:srgbClr val="000099"/>
                </a:solidFill>
              </a:rPr>
              <a:t>Chứng chỉ An toàn bảo mật thông </a:t>
            </a:r>
            <a:r>
              <a:rPr lang="vi-VN" b="1" i="1" smtClean="0">
                <a:solidFill>
                  <a:srgbClr val="000099"/>
                </a:solidFill>
              </a:rPr>
              <a:t>tin</a:t>
            </a:r>
            <a:endParaRPr lang="vi-VN" smtClean="0"/>
          </a:p>
        </p:txBody>
      </p:sp>
    </p:spTree>
    <p:extLst>
      <p:ext uri="{BB962C8B-B14F-4D97-AF65-F5344CB8AC3E}">
        <p14:creationId xmlns:p14="http://schemas.microsoft.com/office/powerpoint/2010/main" val="32181336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effectLst/>
              </a:rPr>
              <a:t>Hệ thống quản lý ATTT (ISMS)</a:t>
            </a:r>
            <a:endParaRPr lang="vi-VN"/>
          </a:p>
        </p:txBody>
      </p:sp>
      <p:sp>
        <p:nvSpPr>
          <p:cNvPr id="3" name="Content Placeholder 2"/>
          <p:cNvSpPr>
            <a:spLocks noGrp="1"/>
          </p:cNvSpPr>
          <p:nvPr>
            <p:ph idx="1"/>
          </p:nvPr>
        </p:nvSpPr>
        <p:spPr/>
        <p:txBody>
          <a:bodyPr/>
          <a:lstStyle/>
          <a:p>
            <a:r>
              <a:rPr lang="vi-VN"/>
              <a:t>Việc áp dụng ISMS là quyết định mang tính chiến lược của một tổ chức. Hệ thống quản lý an toàn thông tin (ISMS) duy trì tính bảo mật, tính toàn vẹn và tính sẵn sàng của thông tin bằng cách áp dụng một quá trình quản lý rủi ro và mang lại sự tin cậy cho các bên quan tâm rằng các rủi ro đã được quản lý đầy đủ.</a:t>
            </a:r>
          </a:p>
        </p:txBody>
      </p:sp>
    </p:spTree>
    <p:extLst>
      <p:ext uri="{BB962C8B-B14F-4D97-AF65-F5344CB8AC3E}">
        <p14:creationId xmlns:p14="http://schemas.microsoft.com/office/powerpoint/2010/main" val="32846309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Lợi ích khi áp dụng ISMS</a:t>
            </a:r>
            <a:br>
              <a:rPr lang="vi-VN"/>
            </a:br>
            <a:r>
              <a:rPr lang="vi-VN"/>
              <a:t/>
            </a:r>
            <a:br>
              <a:rPr lang="vi-VN"/>
            </a:br>
            <a:endParaRPr lang="vi-VN"/>
          </a:p>
        </p:txBody>
      </p:sp>
      <p:sp>
        <p:nvSpPr>
          <p:cNvPr id="3" name="Content Placeholder 2"/>
          <p:cNvSpPr>
            <a:spLocks noGrp="1"/>
          </p:cNvSpPr>
          <p:nvPr>
            <p:ph idx="1"/>
          </p:nvPr>
        </p:nvSpPr>
        <p:spPr/>
        <p:txBody>
          <a:bodyPr/>
          <a:lstStyle/>
          <a:p>
            <a:pPr marL="514350" indent="-514350">
              <a:buFont typeface="+mj-lt"/>
              <a:buAutoNum type="arabicParenR"/>
            </a:pPr>
            <a:r>
              <a:rPr lang="vi-VN" smtClean="0"/>
              <a:t>Đảm </a:t>
            </a:r>
            <a:r>
              <a:rPr lang="vi-VN"/>
              <a:t>bảo ATTT của tổ chức, đối tác và khách hàng, giúp cho hoạt động của tổ chức luôn thông suốt và an </a:t>
            </a:r>
            <a:r>
              <a:rPr lang="vi-VN" smtClean="0"/>
              <a:t>toàn.</a:t>
            </a:r>
          </a:p>
          <a:p>
            <a:pPr marL="514350" indent="-514350">
              <a:buFont typeface="+mj-lt"/>
              <a:buAutoNum type="arabicParenR"/>
            </a:pPr>
            <a:r>
              <a:rPr lang="vi-VN" smtClean="0"/>
              <a:t>Giúp </a:t>
            </a:r>
            <a:r>
              <a:rPr lang="vi-VN"/>
              <a:t>nhân viên tuân thủ việc đảm bảo ATTT trong hoạt động nghiệp vụ thường ngày; Các sự cố ATTT do người dùng </a:t>
            </a:r>
            <a:r>
              <a:rPr lang="vi-VN" smtClean="0"/>
              <a:t>gây </a:t>
            </a:r>
            <a:r>
              <a:rPr lang="vi-VN"/>
              <a:t>ra sẽ được hạn chế tối đa khi nhân viên được đào tạo, nâng cao nhận thức ATTT</a:t>
            </a:r>
            <a:r>
              <a:rPr lang="vi-VN" smtClean="0"/>
              <a:t>.</a:t>
            </a:r>
          </a:p>
          <a:p>
            <a:pPr marL="514350" indent="-514350">
              <a:buFont typeface="+mj-lt"/>
              <a:buAutoNum type="arabicParenR"/>
            </a:pPr>
            <a:r>
              <a:rPr lang="vi-VN" smtClean="0"/>
              <a:t>Giúp </a:t>
            </a:r>
            <a:r>
              <a:rPr lang="vi-VN"/>
              <a:t>hoạt động đảm bảo ATTT luôn được duy trì và cải tiến. Các biện pháp kỹ thuật và chính sách tuân thủ được xem xét, đánh giá, đo lường hiệu quả và cập nhật định </a:t>
            </a:r>
            <a:r>
              <a:rPr lang="vi-VN" smtClean="0"/>
              <a:t>kỳ.</a:t>
            </a:r>
          </a:p>
        </p:txBody>
      </p:sp>
    </p:spTree>
    <p:extLst>
      <p:ext uri="{BB962C8B-B14F-4D97-AF65-F5344CB8AC3E}">
        <p14:creationId xmlns:p14="http://schemas.microsoft.com/office/powerpoint/2010/main" val="370966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Lợi ích khi áp dụng ISMS</a:t>
            </a:r>
            <a:br>
              <a:rPr lang="vi-VN"/>
            </a:br>
            <a:endParaRPr lang="vi-VN"/>
          </a:p>
        </p:txBody>
      </p:sp>
      <p:sp>
        <p:nvSpPr>
          <p:cNvPr id="3" name="Content Placeholder 2"/>
          <p:cNvSpPr>
            <a:spLocks noGrp="1"/>
          </p:cNvSpPr>
          <p:nvPr>
            <p:ph idx="1"/>
          </p:nvPr>
        </p:nvSpPr>
        <p:spPr/>
        <p:txBody>
          <a:bodyPr/>
          <a:lstStyle/>
          <a:p>
            <a:pPr marL="514350" indent="-514350">
              <a:buFont typeface="+mj-lt"/>
              <a:buAutoNum type="arabicParenR" startAt="4"/>
            </a:pPr>
            <a:r>
              <a:rPr lang="vi-VN" smtClean="0"/>
              <a:t>Đảm </a:t>
            </a:r>
            <a:r>
              <a:rPr lang="vi-VN"/>
              <a:t>bảo hoạt động nghiệp vụ của tổ chức không bị gián đoạn bởi các sự cố liên quan đến </a:t>
            </a:r>
            <a:r>
              <a:rPr lang="vi-VN" smtClean="0"/>
              <a:t>ATTT.</a:t>
            </a:r>
          </a:p>
          <a:p>
            <a:pPr marL="514350" indent="-514350">
              <a:buFont typeface="+mj-lt"/>
              <a:buAutoNum type="arabicParenR" startAt="4"/>
            </a:pPr>
            <a:r>
              <a:rPr lang="vi-VN" smtClean="0"/>
              <a:t>Nâng </a:t>
            </a:r>
            <a:r>
              <a:rPr lang="vi-VN"/>
              <a:t>cao uy tín của tổ chức, tăng sức cạnh tranh, tạo lòng tin với khách hàng, đối tác, thúc đẩy quá trình toàn cầu hóa và tăng cơ hội hợp tác quốc </a:t>
            </a:r>
            <a:r>
              <a:rPr lang="vi-VN" smtClean="0"/>
              <a:t>tế</a:t>
            </a:r>
            <a:endParaRPr lang="vi-VN"/>
          </a:p>
        </p:txBody>
      </p:sp>
    </p:spTree>
    <p:extLst>
      <p:ext uri="{BB962C8B-B14F-4D97-AF65-F5344CB8AC3E}">
        <p14:creationId xmlns:p14="http://schemas.microsoft.com/office/powerpoint/2010/main" val="27514760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Tiêu chuẩn ISO/IEC 27001:2013</a:t>
            </a:r>
          </a:p>
        </p:txBody>
      </p:sp>
      <p:sp>
        <p:nvSpPr>
          <p:cNvPr id="3" name="Content Placeholder 2"/>
          <p:cNvSpPr>
            <a:spLocks noGrp="1"/>
          </p:cNvSpPr>
          <p:nvPr>
            <p:ph idx="1"/>
          </p:nvPr>
        </p:nvSpPr>
        <p:spPr/>
        <p:txBody>
          <a:bodyPr/>
          <a:lstStyle/>
          <a:p>
            <a:r>
              <a:rPr lang="vi-VN" b="1" i="1">
                <a:solidFill>
                  <a:srgbClr val="000099"/>
                </a:solidFill>
              </a:rPr>
              <a:t>ISO/IEC 27001</a:t>
            </a:r>
            <a:r>
              <a:rPr lang="vi-VN"/>
              <a:t> là tiêu chuẩn quốc tế về Hệ thống quản lý an ninh thông tin (ISMS). </a:t>
            </a:r>
          </a:p>
          <a:p>
            <a:r>
              <a:rPr lang="vi-VN" smtClean="0"/>
              <a:t>ISO/IEC </a:t>
            </a:r>
            <a:r>
              <a:rPr lang="vi-VN"/>
              <a:t>27001 </a:t>
            </a:r>
            <a:r>
              <a:rPr lang="vi-VN" smtClean="0"/>
              <a:t>là </a:t>
            </a:r>
            <a:r>
              <a:rPr lang="vi-VN"/>
              <a:t>tiêu chuẩn quy định các yêu cầu đối với việc xây dựng và áp dụng hệ thống quản lý </a:t>
            </a:r>
            <a:r>
              <a:rPr lang="vi-VN" smtClean="0"/>
              <a:t>ATTT</a:t>
            </a:r>
            <a:r>
              <a:rPr lang="vi-VN"/>
              <a:t> nhằm </a:t>
            </a:r>
            <a:r>
              <a:rPr lang="vi-VN" b="1" i="1">
                <a:solidFill>
                  <a:srgbClr val="000099"/>
                </a:solidFill>
              </a:rPr>
              <a:t>đảm bảo tính bảo mật (confidentiality)</a:t>
            </a:r>
            <a:r>
              <a:rPr lang="vi-VN"/>
              <a:t>, </a:t>
            </a:r>
            <a:r>
              <a:rPr lang="vi-VN" b="1" i="1">
                <a:solidFill>
                  <a:srgbClr val="000099"/>
                </a:solidFill>
              </a:rPr>
              <a:t>tính nguyên vẹn (integrity) </a:t>
            </a:r>
            <a:r>
              <a:rPr lang="vi-VN"/>
              <a:t>và </a:t>
            </a:r>
            <a:r>
              <a:rPr lang="vi-VN" b="1" i="1">
                <a:solidFill>
                  <a:srgbClr val="000099"/>
                </a:solidFill>
              </a:rPr>
              <a:t>tính sẵn sàng (availability)</a:t>
            </a:r>
            <a:r>
              <a:rPr lang="vi-VN" b="1"/>
              <a:t> </a:t>
            </a:r>
            <a:r>
              <a:rPr lang="vi-VN"/>
              <a:t>đối với tài sản thông tin của các tổ chức. </a:t>
            </a:r>
            <a:endParaRPr lang="vi-VN" smtClean="0"/>
          </a:p>
        </p:txBody>
      </p:sp>
    </p:spTree>
    <p:extLst>
      <p:ext uri="{BB962C8B-B14F-4D97-AF65-F5344CB8AC3E}">
        <p14:creationId xmlns:p14="http://schemas.microsoft.com/office/powerpoint/2010/main" val="11042869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Tiêu chuẩn ISO/IEC 27001:2013</a:t>
            </a:r>
          </a:p>
        </p:txBody>
      </p:sp>
      <p:sp>
        <p:nvSpPr>
          <p:cNvPr id="3" name="Content Placeholder 2"/>
          <p:cNvSpPr>
            <a:spLocks noGrp="1"/>
          </p:cNvSpPr>
          <p:nvPr>
            <p:ph idx="1"/>
          </p:nvPr>
        </p:nvSpPr>
        <p:spPr/>
        <p:txBody>
          <a:bodyPr/>
          <a:lstStyle/>
          <a:p>
            <a:r>
              <a:rPr lang="vi-VN" smtClean="0"/>
              <a:t>Là </a:t>
            </a:r>
            <a:r>
              <a:rPr lang="vi-VN"/>
              <a:t>một tiêu chuẩn trong bộ tiêu chuẩn ISO/IEC 27000 về quản lý </a:t>
            </a:r>
            <a:r>
              <a:rPr lang="vi-VN" smtClean="0"/>
              <a:t>ATTT, được </a:t>
            </a:r>
            <a:r>
              <a:rPr lang="vi-VN"/>
              <a:t>xây dựng dựa trên các tiêu chuẩn về quản lý </a:t>
            </a:r>
            <a:r>
              <a:rPr lang="vi-VN" smtClean="0"/>
              <a:t>an toàn thông tin </a:t>
            </a:r>
            <a:r>
              <a:rPr lang="vi-VN"/>
              <a:t>BS 7799 của Viện Tiêu chuẩn Anh (British Standards Institute - BSI). </a:t>
            </a:r>
            <a:endParaRPr lang="vi-VN" smtClean="0"/>
          </a:p>
          <a:p>
            <a:r>
              <a:rPr lang="vi-VN" smtClean="0"/>
              <a:t>Năm </a:t>
            </a:r>
            <a:r>
              <a:rPr lang="vi-VN"/>
              <a:t>2005, tiêu chuẩn này được ban hành lần 1 tiêu chuẩn ISO/IEC 27001:2005, đến năm 2013 ban hành tiêu chuẩn lần 2 ISO/IEC 27001:2013</a:t>
            </a:r>
          </a:p>
          <a:p>
            <a:endParaRPr lang="vi-VN" smtClean="0"/>
          </a:p>
        </p:txBody>
      </p:sp>
    </p:spTree>
    <p:extLst>
      <p:ext uri="{BB962C8B-B14F-4D97-AF65-F5344CB8AC3E}">
        <p14:creationId xmlns:p14="http://schemas.microsoft.com/office/powerpoint/2010/main" val="3186528997"/>
      </p:ext>
    </p:extLst>
  </p:cSld>
  <p:clrMapOvr>
    <a:masterClrMapping/>
  </p:clrMapOvr>
  <p:timing>
    <p:tnLst>
      <p:par>
        <p:cTn id="1" dur="indefinite" restart="never" nodeType="tmRoot"/>
      </p:par>
    </p:tnLst>
  </p:timing>
</p:sld>
</file>

<file path=ppt/theme/theme1.xml><?xml version="1.0" encoding="utf-8"?>
<a:theme xmlns:a="http://schemas.openxmlformats.org/drawingml/2006/main" name="Kendall Master 2007">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Kendall Master 2007">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Kendall Master 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Kendall Master 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Kendall Master 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Kendall Master 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Kendall Master 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Kendall Master 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Kendall Master 2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Kendall Master 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Kendall Master 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Kendall Master 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Kendall Master 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Kendall Master 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2248</Words>
  <Application>Microsoft Office PowerPoint</Application>
  <PresentationFormat>Widescreen</PresentationFormat>
  <Paragraphs>125</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ＭＳ Ｐゴシック</vt:lpstr>
      <vt:lpstr>ＭＳ Ｐゴシック</vt:lpstr>
      <vt:lpstr>Arial</vt:lpstr>
      <vt:lpstr>Calibri</vt:lpstr>
      <vt:lpstr>Tahoma</vt:lpstr>
      <vt:lpstr>Wingdings</vt:lpstr>
      <vt:lpstr>Kendall Master 2007</vt:lpstr>
      <vt:lpstr>Chương 3:  HỆ THỐNG QUẢN LÝ AN TOÀN THÔNG TIN (Information Security Management System)</vt:lpstr>
      <vt:lpstr>Hệ thống quản lý ATTT (ISMS) </vt:lpstr>
      <vt:lpstr>Hệ thống quản lý ATTT (ISMS) </vt:lpstr>
      <vt:lpstr>Hệ thống quản lý ATTT (ISMS) </vt:lpstr>
      <vt:lpstr>Hệ thống quản lý ATTT (ISMS)</vt:lpstr>
      <vt:lpstr>Lợi ích khi áp dụng ISMS  </vt:lpstr>
      <vt:lpstr>Lợi ích khi áp dụng ISMS </vt:lpstr>
      <vt:lpstr>Tiêu chuẩn ISO/IEC 27001:2013</vt:lpstr>
      <vt:lpstr>Tiêu chuẩn ISO/IEC 27001:2013</vt:lpstr>
      <vt:lpstr>Tiêu chuẩn ISO/IEC 27001:2013</vt:lpstr>
      <vt:lpstr>Tiêu chuẩn ISO/IEC 27001:2013 </vt:lpstr>
      <vt:lpstr>Cấu trúc Tiêu chuẩn ISO 27001: 2013</vt:lpstr>
      <vt:lpstr>Cấu trúc Tiêu chuẩn ISO 27001: 2013</vt:lpstr>
      <vt:lpstr>Cấu trúc Tiêu chuẩn ISO 27001: 2013</vt:lpstr>
      <vt:lpstr>Cấu trúc Tiêu chuẩn ISO 27001: 2013</vt:lpstr>
      <vt:lpstr>Cấu trúc Tiêu chuẩn ISO 27001: 2013</vt:lpstr>
      <vt:lpstr>Cấu trúc Tiêu chuẩn ISO 27001: 2013</vt:lpstr>
      <vt:lpstr>Triển khai ISMS ở Việt Nam</vt:lpstr>
      <vt:lpstr>DN nhận CC ATTT theo tiêu chuẩn ISO/IEC 27001:2013 </vt:lpstr>
      <vt:lpstr>Một số lưu ý của tiêu chuẩn ISO 27001:2013 </vt:lpstr>
      <vt:lpstr>Một số lưu ý của tiêu chuẩn ISO 27001:2013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QUẢN LÝ  AN TOÀN THÔNG TIN</dc:title>
  <dc:creator>Nguyen Thi Hanh</dc:creator>
  <cp:lastModifiedBy>HanhNT</cp:lastModifiedBy>
  <cp:revision>4</cp:revision>
  <dcterms:created xsi:type="dcterms:W3CDTF">2017-08-22T03:20:10Z</dcterms:created>
  <dcterms:modified xsi:type="dcterms:W3CDTF">2020-07-20T13:31:06Z</dcterms:modified>
</cp:coreProperties>
</file>